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1"/>
  </p:notesMasterIdLst>
  <p:sldIdLst>
    <p:sldId id="277" r:id="rId2"/>
    <p:sldId id="257" r:id="rId3"/>
    <p:sldId id="259" r:id="rId4"/>
    <p:sldId id="280" r:id="rId5"/>
    <p:sldId id="258" r:id="rId6"/>
    <p:sldId id="292" r:id="rId7"/>
    <p:sldId id="266" r:id="rId8"/>
    <p:sldId id="287" r:id="rId9"/>
    <p:sldId id="273" r:id="rId10"/>
    <p:sldId id="282" r:id="rId11"/>
    <p:sldId id="279" r:id="rId12"/>
    <p:sldId id="269" r:id="rId13"/>
    <p:sldId id="271" r:id="rId14"/>
    <p:sldId id="272" r:id="rId15"/>
    <p:sldId id="281" r:id="rId16"/>
    <p:sldId id="275" r:id="rId17"/>
    <p:sldId id="270" r:id="rId18"/>
    <p:sldId id="288" r:id="rId19"/>
    <p:sldId id="274" r:id="rId20"/>
    <p:sldId id="293" r:id="rId21"/>
    <p:sldId id="290" r:id="rId22"/>
    <p:sldId id="276" r:id="rId23"/>
    <p:sldId id="283" r:id="rId24"/>
    <p:sldId id="278" r:id="rId25"/>
    <p:sldId id="284" r:id="rId26"/>
    <p:sldId id="291" r:id="rId27"/>
    <p:sldId id="267" r:id="rId28"/>
    <p:sldId id="268" r:id="rId29"/>
    <p:sldId id="28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7FFFE"/>
    <a:srgbClr val="0575A7"/>
    <a:srgbClr val="F3F672"/>
    <a:srgbClr val="66FF33"/>
    <a:srgbClr val="608B13"/>
    <a:srgbClr val="084019"/>
    <a:srgbClr val="4500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56"/>
    <p:restoredTop sz="90773" autoAdjust="0"/>
  </p:normalViewPr>
  <p:slideViewPr>
    <p:cSldViewPr snapToGrid="0" snapToObjects="1">
      <p:cViewPr varScale="1">
        <p:scale>
          <a:sx n="66" d="100"/>
          <a:sy n="66" d="100"/>
        </p:scale>
        <p:origin x="87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D2C2DC-95F5-A848-9AC7-EB18A88520C7}" type="datetimeFigureOut">
              <a:rPr lang="en-GB" smtClean="0"/>
              <a:t>01/03/2019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A9B63B-F1BD-084B-9415-34AA50C3829E}" type="slidenum">
              <a:rPr lang="en-GB" smtClean="0"/>
              <a:t>‹#›</a:t>
            </a:fld>
            <a:endParaRPr lang="en-GB"/>
          </a:p>
        </p:txBody>
      </p:sp>
    </p:spTree>
    <p:extLst>
      <p:ext uri="{BB962C8B-B14F-4D97-AF65-F5344CB8AC3E}">
        <p14:creationId xmlns:p14="http://schemas.microsoft.com/office/powerpoint/2010/main" val="19669716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look like book</a:t>
            </a:r>
            <a:r>
              <a:rPr lang="en-GB" baseline="0" dirty="0"/>
              <a:t> or back of DVD box</a:t>
            </a:r>
          </a:p>
          <a:p>
            <a:endParaRPr lang="en-GB" baseline="0" dirty="0"/>
          </a:p>
          <a:p>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charset="0"/>
                <a:ea typeface="Calibri" charset="0"/>
                <a:cs typeface="Times New Roman" charset="0"/>
              </a:rPr>
              <a:t>People are taken from their homes all over the world for the benefit of the rich. They are tortured and experimented on; Death is a mercy for these people. Ironic that the death isn’t as permanent as they had hoped. </a:t>
            </a:r>
            <a:br>
              <a:rPr lang="en-GB" sz="1200" dirty="0">
                <a:effectLst/>
                <a:latin typeface="Calibri" charset="0"/>
                <a:ea typeface="Calibri" charset="0"/>
                <a:cs typeface="Times New Roman" charset="0"/>
              </a:rPr>
            </a:br>
            <a:r>
              <a:rPr lang="en-GB" sz="1200" dirty="0">
                <a:effectLst/>
                <a:latin typeface="Calibri" charset="0"/>
                <a:ea typeface="Calibri" charset="0"/>
                <a:cs typeface="Times New Roman" charset="0"/>
              </a:rPr>
              <a:t>	After their bodies are dumped in a local reservoir their bodies begin to expel the chemical cocktail into the drinking water, infecting the local cities and towns connected. They in turn become ill and rise up as rotting immortals. Theo was an experiment, now he has risen and will fight for his rights to be a human again. </a:t>
            </a:r>
          </a:p>
          <a:p>
            <a:endParaRPr lang="en-GB" dirty="0"/>
          </a:p>
        </p:txBody>
      </p:sp>
      <p:sp>
        <p:nvSpPr>
          <p:cNvPr id="4" name="Slide Number Placeholder 3"/>
          <p:cNvSpPr>
            <a:spLocks noGrp="1"/>
          </p:cNvSpPr>
          <p:nvPr>
            <p:ph type="sldNum" sz="quarter" idx="10"/>
          </p:nvPr>
        </p:nvSpPr>
        <p:spPr/>
        <p:txBody>
          <a:bodyPr/>
          <a:lstStyle/>
          <a:p>
            <a:fld id="{FFA9B63B-F1BD-084B-9415-34AA50C3829E}" type="slidenum">
              <a:rPr lang="en-GB" smtClean="0"/>
              <a:t>2</a:t>
            </a:fld>
            <a:endParaRPr lang="en-GB"/>
          </a:p>
        </p:txBody>
      </p:sp>
    </p:spTree>
    <p:extLst>
      <p:ext uri="{BB962C8B-B14F-4D97-AF65-F5344CB8AC3E}">
        <p14:creationId xmlns:p14="http://schemas.microsoft.com/office/powerpoint/2010/main" val="274954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into 2 slides?</a:t>
            </a:r>
          </a:p>
          <a:p>
            <a:r>
              <a:rPr lang="en-GB" dirty="0"/>
              <a:t>Show strengths</a:t>
            </a:r>
            <a:r>
              <a:rPr lang="en-GB" baseline="0" dirty="0"/>
              <a:t> and weaknesses in different shows</a:t>
            </a:r>
            <a:endParaRPr lang="en-GB" dirty="0"/>
          </a:p>
        </p:txBody>
      </p:sp>
      <p:sp>
        <p:nvSpPr>
          <p:cNvPr id="4" name="Slide Number Placeholder 3"/>
          <p:cNvSpPr>
            <a:spLocks noGrp="1"/>
          </p:cNvSpPr>
          <p:nvPr>
            <p:ph type="sldNum" sz="quarter" idx="10"/>
          </p:nvPr>
        </p:nvSpPr>
        <p:spPr/>
        <p:txBody>
          <a:bodyPr/>
          <a:lstStyle/>
          <a:p>
            <a:fld id="{FFA9B63B-F1BD-084B-9415-34AA50C3829E}" type="slidenum">
              <a:rPr lang="en-GB" smtClean="0"/>
              <a:t>3</a:t>
            </a:fld>
            <a:endParaRPr lang="en-GB"/>
          </a:p>
        </p:txBody>
      </p:sp>
    </p:spTree>
    <p:extLst>
      <p:ext uri="{BB962C8B-B14F-4D97-AF65-F5344CB8AC3E}">
        <p14:creationId xmlns:p14="http://schemas.microsoft.com/office/powerpoint/2010/main" val="13224794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Strengthes</a:t>
            </a:r>
            <a:r>
              <a:rPr lang="en-GB" dirty="0"/>
              <a:t> and weaknesses of shows – </a:t>
            </a:r>
            <a:r>
              <a:rPr lang="en-GB" dirty="0" err="1"/>
              <a:t>cgi</a:t>
            </a:r>
            <a:r>
              <a:rPr lang="en-GB" dirty="0"/>
              <a:t> shit? Bad story? </a:t>
            </a:r>
          </a:p>
        </p:txBody>
      </p:sp>
      <p:sp>
        <p:nvSpPr>
          <p:cNvPr id="4" name="Slide Number Placeholder 3"/>
          <p:cNvSpPr>
            <a:spLocks noGrp="1"/>
          </p:cNvSpPr>
          <p:nvPr>
            <p:ph type="sldNum" sz="quarter" idx="5"/>
          </p:nvPr>
        </p:nvSpPr>
        <p:spPr/>
        <p:txBody>
          <a:bodyPr/>
          <a:lstStyle/>
          <a:p>
            <a:fld id="{FFA9B63B-F1BD-084B-9415-34AA50C3829E}" type="slidenum">
              <a:rPr lang="en-GB" smtClean="0"/>
              <a:t>4</a:t>
            </a:fld>
            <a:endParaRPr lang="en-GB"/>
          </a:p>
        </p:txBody>
      </p:sp>
    </p:spTree>
    <p:extLst>
      <p:ext uri="{BB962C8B-B14F-4D97-AF65-F5344CB8AC3E}">
        <p14:creationId xmlns:p14="http://schemas.microsoft.com/office/powerpoint/2010/main" val="1918194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400" dirty="0">
                <a:effectLst/>
                <a:latin typeface="Calibri" charset="0"/>
                <a:ea typeface="Calibri" charset="0"/>
                <a:cs typeface="Times New Roman" charset="0"/>
              </a:rPr>
              <a:t>Audience</a:t>
            </a:r>
            <a:r>
              <a:rPr lang="en-GB" dirty="0">
                <a:effectLst/>
                <a:latin typeface="Calibri" charset="0"/>
                <a:ea typeface="Calibri" charset="0"/>
                <a:cs typeface="Times New Roman" charset="0"/>
              </a:rPr>
              <a:t> – 16 – 25, fans of drama and the supernatural</a:t>
            </a:r>
          </a:p>
          <a:p>
            <a:pPr>
              <a:lnSpc>
                <a:spcPct val="107000"/>
              </a:lnSpc>
              <a:spcAft>
                <a:spcPts val="800"/>
              </a:spcAft>
            </a:pPr>
            <a:r>
              <a:rPr lang="en-GB" dirty="0">
                <a:latin typeface="Calibri" charset="0"/>
                <a:ea typeface="Calibri" charset="0"/>
                <a:cs typeface="Times New Roman" charset="0"/>
              </a:rPr>
              <a:t>	Similar to shows like In The Flesh,</a:t>
            </a:r>
            <a:r>
              <a:rPr lang="en-GB" dirty="0">
                <a:effectLst/>
                <a:latin typeface="Calibri" charset="0"/>
                <a:ea typeface="Calibri" charset="0"/>
                <a:cs typeface="Times New Roman" charset="0"/>
              </a:rPr>
              <a:t> Being Human </a:t>
            </a:r>
            <a:endParaRPr lang="en-GB" dirty="0"/>
          </a:p>
        </p:txBody>
      </p:sp>
      <p:sp>
        <p:nvSpPr>
          <p:cNvPr id="4" name="Slide Number Placeholder 3"/>
          <p:cNvSpPr>
            <a:spLocks noGrp="1"/>
          </p:cNvSpPr>
          <p:nvPr>
            <p:ph type="sldNum" sz="quarter" idx="5"/>
          </p:nvPr>
        </p:nvSpPr>
        <p:spPr/>
        <p:txBody>
          <a:bodyPr/>
          <a:lstStyle/>
          <a:p>
            <a:fld id="{FFA9B63B-F1BD-084B-9415-34AA50C3829E}" type="slidenum">
              <a:rPr lang="en-GB" smtClean="0"/>
              <a:t>5</a:t>
            </a:fld>
            <a:endParaRPr lang="en-GB"/>
          </a:p>
        </p:txBody>
      </p:sp>
    </p:spTree>
    <p:extLst>
      <p:ext uri="{BB962C8B-B14F-4D97-AF65-F5344CB8AC3E}">
        <p14:creationId xmlns:p14="http://schemas.microsoft.com/office/powerpoint/2010/main" val="27889505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FFA9B63B-F1BD-084B-9415-34AA50C3829E}" type="slidenum">
              <a:rPr lang="en-GB" smtClean="0"/>
              <a:t>7</a:t>
            </a:fld>
            <a:endParaRPr lang="en-GB"/>
          </a:p>
        </p:txBody>
      </p:sp>
    </p:spTree>
    <p:extLst>
      <p:ext uri="{BB962C8B-B14F-4D97-AF65-F5344CB8AC3E}">
        <p14:creationId xmlns:p14="http://schemas.microsoft.com/office/powerpoint/2010/main" val="563234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https://www.youtube.com/watch?v=RxuBuJDY7o8</a:t>
            </a:r>
          </a:p>
          <a:p>
            <a:r>
              <a:rPr lang="en-GB" dirty="0"/>
              <a:t>https://www.cia.gov/library/readingroom/search/site/mk%20ultra</a:t>
            </a:r>
          </a:p>
        </p:txBody>
      </p:sp>
      <p:sp>
        <p:nvSpPr>
          <p:cNvPr id="4" name="Slide Number Placeholder 3"/>
          <p:cNvSpPr>
            <a:spLocks noGrp="1"/>
          </p:cNvSpPr>
          <p:nvPr>
            <p:ph type="sldNum" sz="quarter" idx="5"/>
          </p:nvPr>
        </p:nvSpPr>
        <p:spPr/>
        <p:txBody>
          <a:bodyPr/>
          <a:lstStyle/>
          <a:p>
            <a:fld id="{FFA9B63B-F1BD-084B-9415-34AA50C3829E}" type="slidenum">
              <a:rPr lang="en-GB" smtClean="0"/>
              <a:t>8</a:t>
            </a:fld>
            <a:endParaRPr lang="en-GB"/>
          </a:p>
        </p:txBody>
      </p:sp>
    </p:spTree>
    <p:extLst>
      <p:ext uri="{BB962C8B-B14F-4D97-AF65-F5344CB8AC3E}">
        <p14:creationId xmlns:p14="http://schemas.microsoft.com/office/powerpoint/2010/main" val="12910760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www.davidrumsey.com</a:t>
            </a:r>
            <a:r>
              <a:rPr lang="en-GB" dirty="0"/>
              <a:t>/</a:t>
            </a:r>
            <a:r>
              <a:rPr lang="en-GB" dirty="0" err="1"/>
              <a:t>luna</a:t>
            </a:r>
            <a:r>
              <a:rPr lang="en-GB" dirty="0"/>
              <a:t>/servlet/detail/RUMSEY~8~1~278295~90051685:A-cartograph-of-the-Bohemian-Grove,</a:t>
            </a:r>
          </a:p>
          <a:p>
            <a:r>
              <a:rPr lang="en-GB" dirty="0"/>
              <a:t>https://www.youtube.com/watch?v=ead8hRjqVyg</a:t>
            </a:r>
          </a:p>
          <a:p>
            <a:r>
              <a:rPr lang="en-GB" dirty="0"/>
              <a:t>https://www.youtube.com/watch?v=RbJq9xmNAms</a:t>
            </a:r>
          </a:p>
          <a:p>
            <a:endParaRPr lang="en-GB" dirty="0"/>
          </a:p>
          <a:p>
            <a:endParaRPr lang="en-GB" dirty="0"/>
          </a:p>
        </p:txBody>
      </p:sp>
      <p:sp>
        <p:nvSpPr>
          <p:cNvPr id="4" name="Slide Number Placeholder 3"/>
          <p:cNvSpPr>
            <a:spLocks noGrp="1"/>
          </p:cNvSpPr>
          <p:nvPr>
            <p:ph type="sldNum" sz="quarter" idx="10"/>
          </p:nvPr>
        </p:nvSpPr>
        <p:spPr/>
        <p:txBody>
          <a:bodyPr/>
          <a:lstStyle/>
          <a:p>
            <a:fld id="{FFA9B63B-F1BD-084B-9415-34AA50C3829E}" type="slidenum">
              <a:rPr lang="en-GB" smtClean="0"/>
              <a:t>9</a:t>
            </a:fld>
            <a:endParaRPr lang="en-GB"/>
          </a:p>
        </p:txBody>
      </p:sp>
    </p:spTree>
    <p:extLst>
      <p:ext uri="{BB962C8B-B14F-4D97-AF65-F5344CB8AC3E}">
        <p14:creationId xmlns:p14="http://schemas.microsoft.com/office/powerpoint/2010/main" val="21440988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https://www.eiu.edu/historia/2011Greco.pdf</a:t>
            </a:r>
          </a:p>
          <a:p>
            <a:r>
              <a:rPr lang="en-GB" dirty="0"/>
              <a:t>https://blog.oup.com/2019/02/ongoing-significance-racism-american-medicine/</a:t>
            </a:r>
          </a:p>
          <a:p>
            <a:endParaRPr lang="en-GB" dirty="0"/>
          </a:p>
        </p:txBody>
      </p:sp>
      <p:sp>
        <p:nvSpPr>
          <p:cNvPr id="4" name="Slide Number Placeholder 3"/>
          <p:cNvSpPr>
            <a:spLocks noGrp="1"/>
          </p:cNvSpPr>
          <p:nvPr>
            <p:ph type="sldNum" sz="quarter" idx="5"/>
          </p:nvPr>
        </p:nvSpPr>
        <p:spPr/>
        <p:txBody>
          <a:bodyPr/>
          <a:lstStyle/>
          <a:p>
            <a:fld id="{FFA9B63B-F1BD-084B-9415-34AA50C3829E}" type="slidenum">
              <a:rPr lang="en-GB" smtClean="0"/>
              <a:t>10</a:t>
            </a:fld>
            <a:endParaRPr lang="en-GB"/>
          </a:p>
        </p:txBody>
      </p:sp>
    </p:spTree>
    <p:extLst>
      <p:ext uri="{BB962C8B-B14F-4D97-AF65-F5344CB8AC3E}">
        <p14:creationId xmlns:p14="http://schemas.microsoft.com/office/powerpoint/2010/main" val="34989834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https://childnc.net/about/</a:t>
            </a:r>
          </a:p>
          <a:p>
            <a:endParaRPr lang="en-GB" dirty="0"/>
          </a:p>
        </p:txBody>
      </p:sp>
      <p:sp>
        <p:nvSpPr>
          <p:cNvPr id="4" name="Slide Number Placeholder 3"/>
          <p:cNvSpPr>
            <a:spLocks noGrp="1"/>
          </p:cNvSpPr>
          <p:nvPr>
            <p:ph type="sldNum" sz="quarter" idx="5"/>
          </p:nvPr>
        </p:nvSpPr>
        <p:spPr/>
        <p:txBody>
          <a:bodyPr/>
          <a:lstStyle/>
          <a:p>
            <a:fld id="{FFA9B63B-F1BD-084B-9415-34AA50C3829E}" type="slidenum">
              <a:rPr lang="en-GB" smtClean="0"/>
              <a:t>11</a:t>
            </a:fld>
            <a:endParaRPr lang="en-GB"/>
          </a:p>
        </p:txBody>
      </p:sp>
    </p:spTree>
    <p:extLst>
      <p:ext uri="{BB962C8B-B14F-4D97-AF65-F5344CB8AC3E}">
        <p14:creationId xmlns:p14="http://schemas.microsoft.com/office/powerpoint/2010/main" val="9661288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https://</a:t>
            </a:r>
            <a:r>
              <a:rPr lang="en-GB" dirty="0" err="1"/>
              <a:t>mythology.net</a:t>
            </a:r>
            <a:r>
              <a:rPr lang="en-GB" dirty="0"/>
              <a:t>/</a:t>
            </a:r>
            <a:r>
              <a:rPr lang="en-GB" dirty="0" err="1"/>
              <a:t>greek</a:t>
            </a:r>
            <a:r>
              <a:rPr lang="en-GB" dirty="0"/>
              <a:t>/</a:t>
            </a:r>
            <a:r>
              <a:rPr lang="en-GB" dirty="0" err="1"/>
              <a:t>greek</a:t>
            </a:r>
            <a:r>
              <a:rPr lang="en-GB" dirty="0"/>
              <a:t>-creatures/chimera/</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https://</a:t>
            </a:r>
            <a:r>
              <a:rPr lang="en-GB" dirty="0" err="1"/>
              <a:t>www.greekmythology.com</a:t>
            </a:r>
            <a:r>
              <a:rPr lang="en-GB" dirty="0"/>
              <a:t>/Myths/Creatures/Chimaera/</a:t>
            </a:r>
            <a:r>
              <a:rPr lang="en-GB" dirty="0" err="1"/>
              <a:t>chimaera.html</a:t>
            </a: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https://</a:t>
            </a:r>
            <a:r>
              <a:rPr lang="en-GB" dirty="0" err="1"/>
              <a:t>en.wikipedia.org</a:t>
            </a:r>
            <a:r>
              <a:rPr lang="en-GB" dirty="0"/>
              <a:t>/wiki/Chimera_%28mythology%29</a:t>
            </a:r>
          </a:p>
          <a:p>
            <a:endParaRPr lang="en-GB" dirty="0"/>
          </a:p>
        </p:txBody>
      </p:sp>
      <p:sp>
        <p:nvSpPr>
          <p:cNvPr id="4" name="Slide Number Placeholder 3"/>
          <p:cNvSpPr>
            <a:spLocks noGrp="1"/>
          </p:cNvSpPr>
          <p:nvPr>
            <p:ph type="sldNum" sz="quarter" idx="10"/>
          </p:nvPr>
        </p:nvSpPr>
        <p:spPr/>
        <p:txBody>
          <a:bodyPr/>
          <a:lstStyle/>
          <a:p>
            <a:fld id="{FFA9B63B-F1BD-084B-9415-34AA50C3829E}" type="slidenum">
              <a:rPr lang="en-GB" smtClean="0"/>
              <a:t>12</a:t>
            </a:fld>
            <a:endParaRPr lang="en-GB"/>
          </a:p>
        </p:txBody>
      </p:sp>
    </p:spTree>
    <p:extLst>
      <p:ext uri="{BB962C8B-B14F-4D97-AF65-F5344CB8AC3E}">
        <p14:creationId xmlns:p14="http://schemas.microsoft.com/office/powerpoint/2010/main" val="16322744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https://</a:t>
            </a:r>
            <a:r>
              <a:rPr lang="en-GB" dirty="0" err="1"/>
              <a:t>en.wikipedia.org</a:t>
            </a:r>
            <a:r>
              <a:rPr lang="en-GB" dirty="0"/>
              <a:t>/wiki/Chimera_%28genetics%29</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https://</a:t>
            </a:r>
            <a:r>
              <a:rPr lang="en-GB" dirty="0" err="1"/>
              <a:t>www.closerlookatstemcells.org</a:t>
            </a:r>
            <a:r>
              <a:rPr lang="en-GB" dirty="0"/>
              <a:t>/2017/04/17/chimeras-from-mythology-to-the-lab/</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https://</a:t>
            </a:r>
            <a:r>
              <a:rPr lang="en-GB" dirty="0" err="1"/>
              <a:t>www.britannica.com</a:t>
            </a:r>
            <a:r>
              <a:rPr lang="en-GB" dirty="0"/>
              <a:t>/science/chimera-genetics</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FFA9B63B-F1BD-084B-9415-34AA50C3829E}" type="slidenum">
              <a:rPr lang="en-GB" smtClean="0"/>
              <a:t>13</a:t>
            </a:fld>
            <a:endParaRPr lang="en-GB"/>
          </a:p>
        </p:txBody>
      </p:sp>
    </p:spTree>
    <p:extLst>
      <p:ext uri="{BB962C8B-B14F-4D97-AF65-F5344CB8AC3E}">
        <p14:creationId xmlns:p14="http://schemas.microsoft.com/office/powerpoint/2010/main" val="1828073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Graphic - https://</a:t>
            </a:r>
            <a:r>
              <a:rPr lang="en-GB" dirty="0" err="1"/>
              <a:t>allthatsinteresting.com</a:t>
            </a:r>
            <a:r>
              <a:rPr lang="en-GB" dirty="0"/>
              <a:t>/</a:t>
            </a:r>
            <a:r>
              <a:rPr lang="en-GB" dirty="0" err="1"/>
              <a:t>vladimir</a:t>
            </a:r>
            <a:r>
              <a:rPr lang="en-GB" dirty="0"/>
              <a:t>-</a:t>
            </a:r>
            <a:r>
              <a:rPr lang="en-GB" dirty="0" err="1"/>
              <a:t>demikhov</a:t>
            </a:r>
            <a:r>
              <a:rPr lang="en-GB" dirty="0"/>
              <a:t>-two-headed-dog</a:t>
            </a:r>
          </a:p>
          <a:p>
            <a:r>
              <a:rPr lang="en-GB" dirty="0"/>
              <a:t>https://</a:t>
            </a:r>
            <a:r>
              <a:rPr lang="en-GB" dirty="0" err="1"/>
              <a:t>motherboard.vice.com</a:t>
            </a:r>
            <a:r>
              <a:rPr lang="en-GB" dirty="0"/>
              <a:t>/</a:t>
            </a:r>
            <a:r>
              <a:rPr lang="en-GB" dirty="0" err="1"/>
              <a:t>en_us</a:t>
            </a:r>
            <a:r>
              <a:rPr lang="en-GB" dirty="0"/>
              <a:t>/article/</a:t>
            </a:r>
            <a:r>
              <a:rPr lang="en-GB" dirty="0" err="1"/>
              <a:t>mggbjb</a:t>
            </a:r>
            <a:r>
              <a:rPr lang="en-GB" dirty="0"/>
              <a:t>/soviet-scientists-made-this-two-headed-dog</a:t>
            </a:r>
          </a:p>
          <a:p>
            <a:endParaRPr lang="en-GB" dirty="0"/>
          </a:p>
          <a:p>
            <a:r>
              <a:rPr lang="en-GB" dirty="0"/>
              <a:t>Organ transplants - https://</a:t>
            </a:r>
            <a:r>
              <a:rPr lang="en-GB" dirty="0" err="1"/>
              <a:t>academic.oup.com</a:t>
            </a:r>
            <a:r>
              <a:rPr lang="en-GB" dirty="0"/>
              <a:t>/</a:t>
            </a:r>
            <a:r>
              <a:rPr lang="en-GB" dirty="0" err="1"/>
              <a:t>eurheartj</a:t>
            </a:r>
            <a:r>
              <a:rPr lang="en-GB" dirty="0"/>
              <a:t>/article/38/46/3406/4706202</a:t>
            </a:r>
          </a:p>
        </p:txBody>
      </p:sp>
      <p:sp>
        <p:nvSpPr>
          <p:cNvPr id="4" name="Slide Number Placeholder 3"/>
          <p:cNvSpPr>
            <a:spLocks noGrp="1"/>
          </p:cNvSpPr>
          <p:nvPr>
            <p:ph type="sldNum" sz="quarter" idx="10"/>
          </p:nvPr>
        </p:nvSpPr>
        <p:spPr/>
        <p:txBody>
          <a:bodyPr/>
          <a:lstStyle/>
          <a:p>
            <a:fld id="{FFA9B63B-F1BD-084B-9415-34AA50C3829E}" type="slidenum">
              <a:rPr lang="en-GB" smtClean="0"/>
              <a:t>14</a:t>
            </a:fld>
            <a:endParaRPr lang="en-GB"/>
          </a:p>
        </p:txBody>
      </p:sp>
    </p:spTree>
    <p:extLst>
      <p:ext uri="{BB962C8B-B14F-4D97-AF65-F5344CB8AC3E}">
        <p14:creationId xmlns:p14="http://schemas.microsoft.com/office/powerpoint/2010/main" val="9225265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https://</a:t>
            </a:r>
            <a:r>
              <a:rPr lang="en-GB" dirty="0" err="1"/>
              <a:t>dangerousminds.net</a:t>
            </a:r>
            <a:r>
              <a:rPr lang="en-GB" dirty="0"/>
              <a:t>/comments/</a:t>
            </a:r>
            <a:r>
              <a:rPr lang="en-GB" dirty="0" err="1"/>
              <a:t>the_truth_about_joseph_stalins_half_man_half_ape_super_army</a:t>
            </a:r>
            <a:endParaRPr lang="en-GB" dirty="0"/>
          </a:p>
          <a:p>
            <a:endParaRPr lang="en-GB" dirty="0"/>
          </a:p>
        </p:txBody>
      </p:sp>
      <p:sp>
        <p:nvSpPr>
          <p:cNvPr id="4" name="Slide Number Placeholder 3"/>
          <p:cNvSpPr>
            <a:spLocks noGrp="1"/>
          </p:cNvSpPr>
          <p:nvPr>
            <p:ph type="sldNum" sz="quarter" idx="10"/>
          </p:nvPr>
        </p:nvSpPr>
        <p:spPr/>
        <p:txBody>
          <a:bodyPr/>
          <a:lstStyle/>
          <a:p>
            <a:fld id="{FFA9B63B-F1BD-084B-9415-34AA50C3829E}" type="slidenum">
              <a:rPr lang="en-GB" smtClean="0"/>
              <a:t>15</a:t>
            </a:fld>
            <a:endParaRPr lang="en-GB"/>
          </a:p>
        </p:txBody>
      </p:sp>
    </p:spTree>
    <p:extLst>
      <p:ext uri="{BB962C8B-B14F-4D97-AF65-F5344CB8AC3E}">
        <p14:creationId xmlns:p14="http://schemas.microsoft.com/office/powerpoint/2010/main" val="13457452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Live</a:t>
            </a:r>
          </a:p>
        </p:txBody>
      </p:sp>
      <p:sp>
        <p:nvSpPr>
          <p:cNvPr id="4" name="Slide Number Placeholder 3"/>
          <p:cNvSpPr>
            <a:spLocks noGrp="1"/>
          </p:cNvSpPr>
          <p:nvPr>
            <p:ph type="sldNum" sz="quarter" idx="5"/>
          </p:nvPr>
        </p:nvSpPr>
        <p:spPr/>
        <p:txBody>
          <a:bodyPr/>
          <a:lstStyle/>
          <a:p>
            <a:fld id="{FFA9B63B-F1BD-084B-9415-34AA50C3829E}" type="slidenum">
              <a:rPr lang="en-GB" smtClean="0"/>
              <a:t>16</a:t>
            </a:fld>
            <a:endParaRPr lang="en-GB"/>
          </a:p>
        </p:txBody>
      </p:sp>
    </p:spTree>
    <p:extLst>
      <p:ext uri="{BB962C8B-B14F-4D97-AF65-F5344CB8AC3E}">
        <p14:creationId xmlns:p14="http://schemas.microsoft.com/office/powerpoint/2010/main" val="17040794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Animation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https://</a:t>
            </a:r>
            <a:r>
              <a:rPr lang="en-GB" dirty="0" err="1"/>
              <a:t>en.wikipedia.org</a:t>
            </a:r>
            <a:r>
              <a:rPr lang="en-GB" dirty="0"/>
              <a:t>/wiki/</a:t>
            </a:r>
            <a:r>
              <a:rPr lang="en-GB" dirty="0" err="1"/>
              <a:t>Chimera_in_popular_culture</a:t>
            </a:r>
            <a:endParaRPr lang="en-GB" dirty="0"/>
          </a:p>
          <a:p>
            <a:endParaRPr lang="en-GB" dirty="0"/>
          </a:p>
        </p:txBody>
      </p:sp>
      <p:sp>
        <p:nvSpPr>
          <p:cNvPr id="4" name="Slide Number Placeholder 3"/>
          <p:cNvSpPr>
            <a:spLocks noGrp="1"/>
          </p:cNvSpPr>
          <p:nvPr>
            <p:ph type="sldNum" sz="quarter" idx="10"/>
          </p:nvPr>
        </p:nvSpPr>
        <p:spPr/>
        <p:txBody>
          <a:bodyPr/>
          <a:lstStyle/>
          <a:p>
            <a:fld id="{FFA9B63B-F1BD-084B-9415-34AA50C3829E}" type="slidenum">
              <a:rPr lang="en-GB" smtClean="0"/>
              <a:t>17</a:t>
            </a:fld>
            <a:endParaRPr lang="en-GB"/>
          </a:p>
        </p:txBody>
      </p:sp>
    </p:spTree>
    <p:extLst>
      <p:ext uri="{BB962C8B-B14F-4D97-AF65-F5344CB8AC3E}">
        <p14:creationId xmlns:p14="http://schemas.microsoft.com/office/powerpoint/2010/main" val="13556448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game</a:t>
            </a:r>
          </a:p>
        </p:txBody>
      </p:sp>
      <p:sp>
        <p:nvSpPr>
          <p:cNvPr id="4" name="Slide Number Placeholder 3"/>
          <p:cNvSpPr>
            <a:spLocks noGrp="1"/>
          </p:cNvSpPr>
          <p:nvPr>
            <p:ph type="sldNum" sz="quarter" idx="5"/>
          </p:nvPr>
        </p:nvSpPr>
        <p:spPr/>
        <p:txBody>
          <a:bodyPr/>
          <a:lstStyle/>
          <a:p>
            <a:fld id="{FFA9B63B-F1BD-084B-9415-34AA50C3829E}" type="slidenum">
              <a:rPr lang="en-GB" smtClean="0"/>
              <a:t>19</a:t>
            </a:fld>
            <a:endParaRPr lang="en-GB"/>
          </a:p>
        </p:txBody>
      </p:sp>
    </p:spTree>
    <p:extLst>
      <p:ext uri="{BB962C8B-B14F-4D97-AF65-F5344CB8AC3E}">
        <p14:creationId xmlns:p14="http://schemas.microsoft.com/office/powerpoint/2010/main" val="26380164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http://eunjupark.net/portfolio/fx-makeup/http://eunjupark.net/portfolio/fx-makeup/ </a:t>
            </a:r>
          </a:p>
          <a:p>
            <a:endParaRPr lang="en-GB" dirty="0"/>
          </a:p>
        </p:txBody>
      </p:sp>
      <p:sp>
        <p:nvSpPr>
          <p:cNvPr id="4" name="Slide Number Placeholder 3"/>
          <p:cNvSpPr>
            <a:spLocks noGrp="1"/>
          </p:cNvSpPr>
          <p:nvPr>
            <p:ph type="sldNum" sz="quarter" idx="5"/>
          </p:nvPr>
        </p:nvSpPr>
        <p:spPr/>
        <p:txBody>
          <a:bodyPr/>
          <a:lstStyle/>
          <a:p>
            <a:fld id="{FFA9B63B-F1BD-084B-9415-34AA50C3829E}" type="slidenum">
              <a:rPr lang="en-GB" smtClean="0"/>
              <a:t>20</a:t>
            </a:fld>
            <a:endParaRPr lang="en-GB"/>
          </a:p>
        </p:txBody>
      </p:sp>
    </p:spTree>
    <p:extLst>
      <p:ext uri="{BB962C8B-B14F-4D97-AF65-F5344CB8AC3E}">
        <p14:creationId xmlns:p14="http://schemas.microsoft.com/office/powerpoint/2010/main" val="26996399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http://makeu-pmajesty.blogspot.com/2011/04/monster-makeup.html</a:t>
            </a:r>
          </a:p>
          <a:p>
            <a:r>
              <a:rPr lang="en-GB" dirty="0"/>
              <a:t>https://vvdfx.com/portfolio/</a:t>
            </a:r>
          </a:p>
          <a:p>
            <a:endParaRPr lang="en-GB" dirty="0"/>
          </a:p>
        </p:txBody>
      </p:sp>
      <p:sp>
        <p:nvSpPr>
          <p:cNvPr id="4" name="Slide Number Placeholder 3"/>
          <p:cNvSpPr>
            <a:spLocks noGrp="1"/>
          </p:cNvSpPr>
          <p:nvPr>
            <p:ph type="sldNum" sz="quarter" idx="5"/>
          </p:nvPr>
        </p:nvSpPr>
        <p:spPr/>
        <p:txBody>
          <a:bodyPr/>
          <a:lstStyle/>
          <a:p>
            <a:fld id="{FFA9B63B-F1BD-084B-9415-34AA50C3829E}" type="slidenum">
              <a:rPr lang="en-GB" smtClean="0"/>
              <a:t>21</a:t>
            </a:fld>
            <a:endParaRPr lang="en-GB"/>
          </a:p>
        </p:txBody>
      </p:sp>
    </p:spTree>
    <p:extLst>
      <p:ext uri="{BB962C8B-B14F-4D97-AF65-F5344CB8AC3E}">
        <p14:creationId xmlns:p14="http://schemas.microsoft.com/office/powerpoint/2010/main" val="35539037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CF10 -   http://</a:t>
            </a:r>
            <a:r>
              <a:rPr lang="en-GB" dirty="0" err="1"/>
              <a:t>www.lavishlocationswales.com</a:t>
            </a:r>
            <a:r>
              <a:rPr lang="en-GB" dirty="0"/>
              <a:t>/</a:t>
            </a:r>
            <a:r>
              <a:rPr lang="en-GB" dirty="0" err="1"/>
              <a:t>location.cfm?id</a:t>
            </a:r>
            <a:r>
              <a:rPr lang="en-GB" dirty="0"/>
              <a:t>=3934&amp;required=1&amp;area=63&amp;building=0&amp;exterior=0&amp;feature=0&amp;interior=0&amp;outside=0&amp;ptf=0&amp;adv=0</a:t>
            </a:r>
          </a:p>
          <a:p>
            <a:r>
              <a:rPr lang="en-GB" dirty="0"/>
              <a:t>https://</a:t>
            </a:r>
            <a:r>
              <a:rPr lang="en-GB" dirty="0" err="1"/>
              <a:t>www.gumtree.com</a:t>
            </a:r>
            <a:r>
              <a:rPr lang="en-GB" dirty="0"/>
              <a:t>/p/commercial-property-to-rent/studio-location-for-events-filming-and-photo-shoots-in-hackney-wick-warehouse-conversion/1232808245</a:t>
            </a:r>
          </a:p>
        </p:txBody>
      </p:sp>
      <p:sp>
        <p:nvSpPr>
          <p:cNvPr id="4" name="Slide Number Placeholder 3"/>
          <p:cNvSpPr>
            <a:spLocks noGrp="1"/>
          </p:cNvSpPr>
          <p:nvPr>
            <p:ph type="sldNum" sz="quarter" idx="10"/>
          </p:nvPr>
        </p:nvSpPr>
        <p:spPr/>
        <p:txBody>
          <a:bodyPr/>
          <a:lstStyle/>
          <a:p>
            <a:fld id="{FFA9B63B-F1BD-084B-9415-34AA50C3829E}" type="slidenum">
              <a:rPr lang="en-GB" smtClean="0"/>
              <a:t>24</a:t>
            </a:fld>
            <a:endParaRPr lang="en-GB"/>
          </a:p>
        </p:txBody>
      </p:sp>
    </p:spTree>
    <p:extLst>
      <p:ext uri="{BB962C8B-B14F-4D97-AF65-F5344CB8AC3E}">
        <p14:creationId xmlns:p14="http://schemas.microsoft.com/office/powerpoint/2010/main" val="18663298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a:t>
            </a:r>
            <a:r>
              <a:rPr lang="en-GB" dirty="0" err="1"/>
              <a:t>www.lavishlocationswales.com</a:t>
            </a:r>
            <a:r>
              <a:rPr lang="en-GB" dirty="0"/>
              <a:t>/</a:t>
            </a:r>
            <a:r>
              <a:rPr lang="en-GB" dirty="0" err="1"/>
              <a:t>location.cfm?id</a:t>
            </a:r>
            <a:r>
              <a:rPr lang="en-GB" dirty="0"/>
              <a:t>=3369&amp;required=1&amp;area=63&amp;building=0&amp;exterior=0&amp;feature=0&amp;interior=0&amp;outside=0&amp;ptf=0&amp;adv=0</a:t>
            </a:r>
          </a:p>
        </p:txBody>
      </p:sp>
      <p:sp>
        <p:nvSpPr>
          <p:cNvPr id="4" name="Slide Number Placeholder 3"/>
          <p:cNvSpPr>
            <a:spLocks noGrp="1"/>
          </p:cNvSpPr>
          <p:nvPr>
            <p:ph type="sldNum" sz="quarter" idx="10"/>
          </p:nvPr>
        </p:nvSpPr>
        <p:spPr/>
        <p:txBody>
          <a:bodyPr/>
          <a:lstStyle/>
          <a:p>
            <a:fld id="{FFA9B63B-F1BD-084B-9415-34AA50C3829E}" type="slidenum">
              <a:rPr lang="en-GB" smtClean="0"/>
              <a:t>25</a:t>
            </a:fld>
            <a:endParaRPr lang="en-GB"/>
          </a:p>
        </p:txBody>
      </p:sp>
    </p:spTree>
    <p:extLst>
      <p:ext uri="{BB962C8B-B14F-4D97-AF65-F5344CB8AC3E}">
        <p14:creationId xmlns:p14="http://schemas.microsoft.com/office/powerpoint/2010/main" val="11555921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https://www.youtube.com/watch?v=Meo79tM13NE – Fake alarm </a:t>
            </a:r>
          </a:p>
          <a:p>
            <a:endParaRPr lang="en-GB" dirty="0"/>
          </a:p>
        </p:txBody>
      </p:sp>
      <p:sp>
        <p:nvSpPr>
          <p:cNvPr id="4" name="Slide Number Placeholder 3"/>
          <p:cNvSpPr>
            <a:spLocks noGrp="1"/>
          </p:cNvSpPr>
          <p:nvPr>
            <p:ph type="sldNum" sz="quarter" idx="10"/>
          </p:nvPr>
        </p:nvSpPr>
        <p:spPr/>
        <p:txBody>
          <a:bodyPr/>
          <a:lstStyle/>
          <a:p>
            <a:fld id="{FFA9B63B-F1BD-084B-9415-34AA50C3829E}" type="slidenum">
              <a:rPr lang="en-GB" smtClean="0"/>
              <a:t>27</a:t>
            </a:fld>
            <a:endParaRPr lang="en-GB"/>
          </a:p>
        </p:txBody>
      </p:sp>
    </p:spTree>
    <p:extLst>
      <p:ext uri="{BB962C8B-B14F-4D97-AF65-F5344CB8AC3E}">
        <p14:creationId xmlns:p14="http://schemas.microsoft.com/office/powerpoint/2010/main" val="5288730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https://www.bfi.org.uk/education-research/bfi-film-academy-scheme/film-festivals-young-filmmakers</a:t>
            </a:r>
          </a:p>
        </p:txBody>
      </p:sp>
      <p:sp>
        <p:nvSpPr>
          <p:cNvPr id="4" name="Slide Number Placeholder 3"/>
          <p:cNvSpPr>
            <a:spLocks noGrp="1"/>
          </p:cNvSpPr>
          <p:nvPr>
            <p:ph type="sldNum" sz="quarter" idx="10"/>
          </p:nvPr>
        </p:nvSpPr>
        <p:spPr/>
        <p:txBody>
          <a:bodyPr/>
          <a:lstStyle/>
          <a:p>
            <a:fld id="{FFA9B63B-F1BD-084B-9415-34AA50C3829E}" type="slidenum">
              <a:rPr lang="en-GB" smtClean="0"/>
              <a:t>29</a:t>
            </a:fld>
            <a:endParaRPr lang="en-GB"/>
          </a:p>
        </p:txBody>
      </p:sp>
    </p:spTree>
    <p:extLst>
      <p:ext uri="{BB962C8B-B14F-4D97-AF65-F5344CB8AC3E}">
        <p14:creationId xmlns:p14="http://schemas.microsoft.com/office/powerpoint/2010/main" val="9820407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EA84C53-923D-214C-ABCF-04B75CF78733}" type="datetimeFigureOut">
              <a:rPr lang="en-GB" smtClean="0"/>
              <a:t>01/03/2019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CACA20-57E8-3B48-BBC9-EB77F4A56535}" type="slidenum">
              <a:rPr lang="en-GB" smtClean="0"/>
              <a:t>‹#›</a:t>
            </a:fld>
            <a:endParaRPr lang="en-GB"/>
          </a:p>
        </p:txBody>
      </p:sp>
    </p:spTree>
    <p:extLst>
      <p:ext uri="{BB962C8B-B14F-4D97-AF65-F5344CB8AC3E}">
        <p14:creationId xmlns:p14="http://schemas.microsoft.com/office/powerpoint/2010/main" val="1512150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A84C53-923D-214C-ABCF-04B75CF78733}" type="datetimeFigureOut">
              <a:rPr lang="en-GB" smtClean="0"/>
              <a:t>01/03/2019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CACA20-57E8-3B48-BBC9-EB77F4A56535}" type="slidenum">
              <a:rPr lang="en-GB" smtClean="0"/>
              <a:t>‹#›</a:t>
            </a:fld>
            <a:endParaRPr lang="en-GB"/>
          </a:p>
        </p:txBody>
      </p:sp>
    </p:spTree>
    <p:extLst>
      <p:ext uri="{BB962C8B-B14F-4D97-AF65-F5344CB8AC3E}">
        <p14:creationId xmlns:p14="http://schemas.microsoft.com/office/powerpoint/2010/main" val="1384697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A84C53-923D-214C-ABCF-04B75CF78733}" type="datetimeFigureOut">
              <a:rPr lang="en-GB" smtClean="0"/>
              <a:t>01/03/2019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CACA20-57E8-3B48-BBC9-EB77F4A56535}" type="slidenum">
              <a:rPr lang="en-GB" smtClean="0"/>
              <a:t>‹#›</a:t>
            </a:fld>
            <a:endParaRPr lang="en-GB"/>
          </a:p>
        </p:txBody>
      </p:sp>
    </p:spTree>
    <p:extLst>
      <p:ext uri="{BB962C8B-B14F-4D97-AF65-F5344CB8AC3E}">
        <p14:creationId xmlns:p14="http://schemas.microsoft.com/office/powerpoint/2010/main" val="330112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EA84C53-923D-214C-ABCF-04B75CF78733}" type="datetimeFigureOut">
              <a:rPr lang="en-GB" smtClean="0"/>
              <a:t>01/03/2019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CACA20-57E8-3B48-BBC9-EB77F4A56535}" type="slidenum">
              <a:rPr lang="en-GB" smtClean="0"/>
              <a:t>‹#›</a:t>
            </a:fld>
            <a:endParaRPr lang="en-GB"/>
          </a:p>
        </p:txBody>
      </p:sp>
    </p:spTree>
    <p:extLst>
      <p:ext uri="{BB962C8B-B14F-4D97-AF65-F5344CB8AC3E}">
        <p14:creationId xmlns:p14="http://schemas.microsoft.com/office/powerpoint/2010/main" val="1251502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EA84C53-923D-214C-ABCF-04B75CF78733}" type="datetimeFigureOut">
              <a:rPr lang="en-GB" smtClean="0"/>
              <a:t>01/03/2019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CACA20-57E8-3B48-BBC9-EB77F4A56535}" type="slidenum">
              <a:rPr lang="en-GB" smtClean="0"/>
              <a:t>‹#›</a:t>
            </a:fld>
            <a:endParaRPr lang="en-GB"/>
          </a:p>
        </p:txBody>
      </p:sp>
    </p:spTree>
    <p:extLst>
      <p:ext uri="{BB962C8B-B14F-4D97-AF65-F5344CB8AC3E}">
        <p14:creationId xmlns:p14="http://schemas.microsoft.com/office/powerpoint/2010/main" val="1541040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EA84C53-923D-214C-ABCF-04B75CF78733}" type="datetimeFigureOut">
              <a:rPr lang="en-GB" smtClean="0"/>
              <a:t>01/03/2019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CACA20-57E8-3B48-BBC9-EB77F4A56535}" type="slidenum">
              <a:rPr lang="en-GB" smtClean="0"/>
              <a:t>‹#›</a:t>
            </a:fld>
            <a:endParaRPr lang="en-GB"/>
          </a:p>
        </p:txBody>
      </p:sp>
    </p:spTree>
    <p:extLst>
      <p:ext uri="{BB962C8B-B14F-4D97-AF65-F5344CB8AC3E}">
        <p14:creationId xmlns:p14="http://schemas.microsoft.com/office/powerpoint/2010/main" val="1606782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A84C53-923D-214C-ABCF-04B75CF78733}" type="datetimeFigureOut">
              <a:rPr lang="en-GB" smtClean="0"/>
              <a:t>01/03/2019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CACA20-57E8-3B48-BBC9-EB77F4A56535}" type="slidenum">
              <a:rPr lang="en-GB" smtClean="0"/>
              <a:t>‹#›</a:t>
            </a:fld>
            <a:endParaRPr lang="en-GB"/>
          </a:p>
        </p:txBody>
      </p:sp>
    </p:spTree>
    <p:extLst>
      <p:ext uri="{BB962C8B-B14F-4D97-AF65-F5344CB8AC3E}">
        <p14:creationId xmlns:p14="http://schemas.microsoft.com/office/powerpoint/2010/main" val="593322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EA84C53-923D-214C-ABCF-04B75CF78733}" type="datetimeFigureOut">
              <a:rPr lang="en-GB" smtClean="0"/>
              <a:t>01/03/2019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CACA20-57E8-3B48-BBC9-EB77F4A56535}" type="slidenum">
              <a:rPr lang="en-GB" smtClean="0"/>
              <a:t>‹#›</a:t>
            </a:fld>
            <a:endParaRPr lang="en-GB"/>
          </a:p>
        </p:txBody>
      </p:sp>
    </p:spTree>
    <p:extLst>
      <p:ext uri="{BB962C8B-B14F-4D97-AF65-F5344CB8AC3E}">
        <p14:creationId xmlns:p14="http://schemas.microsoft.com/office/powerpoint/2010/main" val="1204146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EA84C53-923D-214C-ABCF-04B75CF78733}" type="datetimeFigureOut">
              <a:rPr lang="en-GB" smtClean="0"/>
              <a:t>01/03/2019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CACA20-57E8-3B48-BBC9-EB77F4A56535}" type="slidenum">
              <a:rPr lang="en-GB" smtClean="0"/>
              <a:t>‹#›</a:t>
            </a:fld>
            <a:endParaRPr lang="en-GB"/>
          </a:p>
        </p:txBody>
      </p:sp>
    </p:spTree>
    <p:extLst>
      <p:ext uri="{BB962C8B-B14F-4D97-AF65-F5344CB8AC3E}">
        <p14:creationId xmlns:p14="http://schemas.microsoft.com/office/powerpoint/2010/main" val="2069412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A84C53-923D-214C-ABCF-04B75CF78733}" type="datetimeFigureOut">
              <a:rPr lang="en-GB" smtClean="0"/>
              <a:t>01/03/2019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CACA20-57E8-3B48-BBC9-EB77F4A56535}" type="slidenum">
              <a:rPr lang="en-GB" smtClean="0"/>
              <a:t>‹#›</a:t>
            </a:fld>
            <a:endParaRPr lang="en-GB"/>
          </a:p>
        </p:txBody>
      </p:sp>
    </p:spTree>
    <p:extLst>
      <p:ext uri="{BB962C8B-B14F-4D97-AF65-F5344CB8AC3E}">
        <p14:creationId xmlns:p14="http://schemas.microsoft.com/office/powerpoint/2010/main" val="12856819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A84C53-923D-214C-ABCF-04B75CF78733}" type="datetimeFigureOut">
              <a:rPr lang="en-GB" smtClean="0"/>
              <a:t>01/03/2019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CACA20-57E8-3B48-BBC9-EB77F4A56535}" type="slidenum">
              <a:rPr lang="en-GB" smtClean="0"/>
              <a:t>‹#›</a:t>
            </a:fld>
            <a:endParaRPr lang="en-GB"/>
          </a:p>
        </p:txBody>
      </p:sp>
    </p:spTree>
    <p:extLst>
      <p:ext uri="{BB962C8B-B14F-4D97-AF65-F5344CB8AC3E}">
        <p14:creationId xmlns:p14="http://schemas.microsoft.com/office/powerpoint/2010/main" val="475338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0"/>
            <a:lum/>
          </a:blip>
          <a:srcRect/>
          <a:stretch>
            <a:fillRect t="-6000" b="-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A84C53-923D-214C-ABCF-04B75CF78733}" type="datetimeFigureOut">
              <a:rPr lang="en-GB" smtClean="0"/>
              <a:t>01/03/2019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CACA20-57E8-3B48-BBC9-EB77F4A56535}" type="slidenum">
              <a:rPr lang="en-GB" smtClean="0"/>
              <a:t>‹#›</a:t>
            </a:fld>
            <a:endParaRPr lang="en-GB"/>
          </a:p>
        </p:txBody>
      </p:sp>
    </p:spTree>
    <p:extLst>
      <p:ext uri="{BB962C8B-B14F-4D97-AF65-F5344CB8AC3E}">
        <p14:creationId xmlns:p14="http://schemas.microsoft.com/office/powerpoint/2010/main" val="12673442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7.xml"/><Relationship Id="rId5" Type="http://schemas.openxmlformats.org/officeDocument/2006/relationships/image" Target="../media/image3.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7.jpe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 Id="rId9" Type="http://schemas.openxmlformats.org/officeDocument/2006/relationships/image" Target="../media/image13.jpeg"/></Relationships>
</file>

<file path=ppt/slides/_rels/slide5.xml.rels><?xml version="1.0" encoding="UTF-8" standalone="yes"?>
<Relationships xmlns="http://schemas.openxmlformats.org/package/2006/relationships"><Relationship Id="rId8" Type="http://schemas.openxmlformats.org/officeDocument/2006/relationships/image" Target="../media/image19.jpeg"/><Relationship Id="rId13" Type="http://schemas.openxmlformats.org/officeDocument/2006/relationships/image" Target="../media/image24.jpeg"/><Relationship Id="rId18" Type="http://schemas.openxmlformats.org/officeDocument/2006/relationships/image" Target="../media/image29.jpeg"/><Relationship Id="rId3" Type="http://schemas.openxmlformats.org/officeDocument/2006/relationships/image" Target="../media/image14.jpeg"/><Relationship Id="rId21" Type="http://schemas.openxmlformats.org/officeDocument/2006/relationships/image" Target="../media/image32.jpeg"/><Relationship Id="rId7" Type="http://schemas.openxmlformats.org/officeDocument/2006/relationships/image" Target="../media/image18.jpeg"/><Relationship Id="rId12" Type="http://schemas.openxmlformats.org/officeDocument/2006/relationships/image" Target="../media/image23.jpeg"/><Relationship Id="rId17" Type="http://schemas.openxmlformats.org/officeDocument/2006/relationships/image" Target="../media/image28.jpeg"/><Relationship Id="rId2" Type="http://schemas.openxmlformats.org/officeDocument/2006/relationships/notesSlide" Target="../notesSlides/notesSlide4.xml"/><Relationship Id="rId16" Type="http://schemas.openxmlformats.org/officeDocument/2006/relationships/image" Target="../media/image27.jpeg"/><Relationship Id="rId20" Type="http://schemas.openxmlformats.org/officeDocument/2006/relationships/image" Target="../media/image31.jpeg"/><Relationship Id="rId1" Type="http://schemas.openxmlformats.org/officeDocument/2006/relationships/slideLayout" Target="../slideLayouts/slideLayout7.xml"/><Relationship Id="rId6" Type="http://schemas.openxmlformats.org/officeDocument/2006/relationships/image" Target="../media/image17.jpeg"/><Relationship Id="rId11" Type="http://schemas.openxmlformats.org/officeDocument/2006/relationships/image" Target="../media/image22.jpeg"/><Relationship Id="rId5" Type="http://schemas.openxmlformats.org/officeDocument/2006/relationships/image" Target="../media/image16.jpeg"/><Relationship Id="rId15" Type="http://schemas.openxmlformats.org/officeDocument/2006/relationships/image" Target="../media/image26.jpeg"/><Relationship Id="rId10" Type="http://schemas.openxmlformats.org/officeDocument/2006/relationships/image" Target="../media/image21.jpeg"/><Relationship Id="rId19" Type="http://schemas.openxmlformats.org/officeDocument/2006/relationships/image" Target="../media/image30.jpeg"/><Relationship Id="rId4" Type="http://schemas.openxmlformats.org/officeDocument/2006/relationships/image" Target="../media/image15.jpeg"/><Relationship Id="rId9" Type="http://schemas.openxmlformats.org/officeDocument/2006/relationships/image" Target="../media/image20.jpeg"/><Relationship Id="rId14" Type="http://schemas.openxmlformats.org/officeDocument/2006/relationships/image" Target="../media/image25.jpeg"/></Relationships>
</file>

<file path=ppt/slides/_rels/slide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6.jpeg"/></Relationships>
</file>

<file path=ppt/slides/_rels/slide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39.gif"/><Relationship Id="rId4" Type="http://schemas.openxmlformats.org/officeDocument/2006/relationships/image" Target="../media/image38.jpeg"/></Relationships>
</file>

<file path=ppt/slides/_rels/slide1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42.jpeg"/><Relationship Id="rId4" Type="http://schemas.openxmlformats.org/officeDocument/2006/relationships/image" Target="../media/image41.jpeg"/></Relationships>
</file>

<file path=ppt/slides/_rels/slide1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45.jpeg"/><Relationship Id="rId4" Type="http://schemas.openxmlformats.org/officeDocument/2006/relationships/image" Target="../media/image44.jpeg"/></Relationships>
</file>

<file path=ppt/slides/_rels/slide1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9.jpeg"/><Relationship Id="rId5" Type="http://schemas.openxmlformats.org/officeDocument/2006/relationships/image" Target="../media/image48.jpeg"/><Relationship Id="rId4" Type="http://schemas.openxmlformats.org/officeDocument/2006/relationships/image" Target="../media/image47.jpeg"/></Relationships>
</file>

<file path=ppt/slides/_rels/slide1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52.jpeg"/><Relationship Id="rId4" Type="http://schemas.openxmlformats.org/officeDocument/2006/relationships/image" Target="../media/image51.jpeg"/></Relationships>
</file>

<file path=ppt/slides/_rels/slide1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55.jpeg"/><Relationship Id="rId4" Type="http://schemas.openxmlformats.org/officeDocument/2006/relationships/image" Target="../media/image54.jpeg"/></Relationships>
</file>

<file path=ppt/slides/_rels/slide15.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58.jpeg"/><Relationship Id="rId4" Type="http://schemas.openxmlformats.org/officeDocument/2006/relationships/image" Target="../media/image57.jpeg"/></Relationships>
</file>

<file path=ppt/slides/_rels/slide16.xml.rels><?xml version="1.0" encoding="UTF-8" standalone="yes"?>
<Relationships xmlns="http://schemas.openxmlformats.org/package/2006/relationships"><Relationship Id="rId8" Type="http://schemas.openxmlformats.org/officeDocument/2006/relationships/image" Target="../media/image62.jpeg"/><Relationship Id="rId3" Type="http://schemas.openxmlformats.org/officeDocument/2006/relationships/image" Target="../media/image59.jpeg"/><Relationship Id="rId7" Type="http://schemas.openxmlformats.org/officeDocument/2006/relationships/image" Target="../media/image61.jpe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microsoft.com/office/2007/relationships/hdphoto" Target="../media/hdphoto3.wdp"/><Relationship Id="rId5" Type="http://schemas.openxmlformats.org/officeDocument/2006/relationships/image" Target="../media/image60.jpeg"/><Relationship Id="rId10" Type="http://schemas.openxmlformats.org/officeDocument/2006/relationships/image" Target="../media/image63.jpeg"/><Relationship Id="rId4" Type="http://schemas.microsoft.com/office/2007/relationships/hdphoto" Target="../media/hdphoto2.wdp"/><Relationship Id="rId9" Type="http://schemas.microsoft.com/office/2007/relationships/hdphoto" Target="../media/hdphoto4.wdp"/></Relationships>
</file>

<file path=ppt/slides/_rels/slide1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microsoft.com/office/2007/relationships/hdphoto" Target="../media/hdphoto5.wdp"/><Relationship Id="rId5" Type="http://schemas.openxmlformats.org/officeDocument/2006/relationships/image" Target="../media/image66.png"/><Relationship Id="rId4" Type="http://schemas.openxmlformats.org/officeDocument/2006/relationships/image" Target="../media/image65.png"/></Relationships>
</file>

<file path=ppt/slides/_rels/slide1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jpeg"/><Relationship Id="rId1" Type="http://schemas.openxmlformats.org/officeDocument/2006/relationships/slideLayout" Target="../slideLayouts/slideLayout7.xml"/><Relationship Id="rId6" Type="http://schemas.microsoft.com/office/2007/relationships/hdphoto" Target="../media/hdphoto6.wdp"/><Relationship Id="rId5" Type="http://schemas.openxmlformats.org/officeDocument/2006/relationships/image" Target="../media/image70.png"/><Relationship Id="rId4" Type="http://schemas.openxmlformats.org/officeDocument/2006/relationships/image" Target="../media/image69.jpeg"/></Relationships>
</file>

<file path=ppt/slides/_rels/slide19.xml.rels><?xml version="1.0" encoding="UTF-8" standalone="yes"?>
<Relationships xmlns="http://schemas.openxmlformats.org/package/2006/relationships"><Relationship Id="rId8" Type="http://schemas.openxmlformats.org/officeDocument/2006/relationships/image" Target="../media/image75.png"/><Relationship Id="rId3" Type="http://schemas.openxmlformats.org/officeDocument/2006/relationships/image" Target="../media/image71.jpeg"/><Relationship Id="rId7" Type="http://schemas.openxmlformats.org/officeDocument/2006/relationships/image" Target="../media/image74.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microsoft.com/office/2007/relationships/hdphoto" Target="../media/hdphoto7.wdp"/><Relationship Id="rId5" Type="http://schemas.openxmlformats.org/officeDocument/2006/relationships/image" Target="../media/image73.png"/><Relationship Id="rId4" Type="http://schemas.openxmlformats.org/officeDocument/2006/relationships/image" Target="../media/image72.jpeg"/><Relationship Id="rId9" Type="http://schemas.microsoft.com/office/2007/relationships/hdphoto" Target="../media/hdphoto8.wdp"/></Relationships>
</file>

<file path=ppt/slides/_rels/slide20.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77.jpeg"/></Relationships>
</file>

<file path=ppt/slides/_rels/slide21.xml.rels><?xml version="1.0" encoding="UTF-8" standalone="yes"?>
<Relationships xmlns="http://schemas.openxmlformats.org/package/2006/relationships"><Relationship Id="rId8" Type="http://schemas.openxmlformats.org/officeDocument/2006/relationships/image" Target="../media/image83.jpeg"/><Relationship Id="rId3" Type="http://schemas.openxmlformats.org/officeDocument/2006/relationships/image" Target="../media/image78.jpeg"/><Relationship Id="rId7" Type="http://schemas.openxmlformats.org/officeDocument/2006/relationships/image" Target="../media/image82.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81.jpeg"/><Relationship Id="rId5" Type="http://schemas.openxmlformats.org/officeDocument/2006/relationships/image" Target="../media/image80.jpeg"/><Relationship Id="rId10" Type="http://schemas.openxmlformats.org/officeDocument/2006/relationships/image" Target="../media/image85.jpeg"/><Relationship Id="rId4" Type="http://schemas.openxmlformats.org/officeDocument/2006/relationships/image" Target="../media/image79.jpeg"/><Relationship Id="rId9" Type="http://schemas.openxmlformats.org/officeDocument/2006/relationships/image" Target="../media/image8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image" Target="../media/image91.jpeg"/><Relationship Id="rId3" Type="http://schemas.openxmlformats.org/officeDocument/2006/relationships/image" Target="../media/image86.jpeg"/><Relationship Id="rId7" Type="http://schemas.openxmlformats.org/officeDocument/2006/relationships/image" Target="../media/image90.jpe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89.jpeg"/><Relationship Id="rId5" Type="http://schemas.openxmlformats.org/officeDocument/2006/relationships/image" Target="../media/image88.jpeg"/><Relationship Id="rId4" Type="http://schemas.openxmlformats.org/officeDocument/2006/relationships/image" Target="../media/image87.jpeg"/></Relationships>
</file>

<file path=ppt/slides/_rels/slide25.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94.jpeg"/><Relationship Id="rId4" Type="http://schemas.openxmlformats.org/officeDocument/2006/relationships/image" Target="../media/image93.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789946-04B2-4B18-96FA-79031721DD85}"/>
              </a:ext>
            </a:extLst>
          </p:cNvPr>
          <p:cNvSpPr txBox="1"/>
          <p:nvPr/>
        </p:nvSpPr>
        <p:spPr>
          <a:xfrm rot="21274168">
            <a:off x="1756983" y="766005"/>
            <a:ext cx="9817770" cy="2123658"/>
          </a:xfrm>
          <a:prstGeom prst="rect">
            <a:avLst/>
          </a:prstGeom>
          <a:noFill/>
        </p:spPr>
        <p:txBody>
          <a:bodyPr wrap="square" rtlCol="0">
            <a:spAutoFit/>
          </a:bodyPr>
          <a:lstStyle/>
          <a:p>
            <a:pPr>
              <a:lnSpc>
                <a:spcPct val="150000"/>
              </a:lnSpc>
            </a:pPr>
            <a:r>
              <a:rPr lang="en-GB" sz="9600" dirty="0">
                <a:latin typeface="Ænigma Scrawl 4 BRK" pitchFamily="2" charset="0"/>
              </a:rPr>
              <a:t>Dead Project </a:t>
            </a:r>
          </a:p>
        </p:txBody>
      </p:sp>
      <p:cxnSp>
        <p:nvCxnSpPr>
          <p:cNvPr id="5" name="Straight Connector 4">
            <a:extLst>
              <a:ext uri="{FF2B5EF4-FFF2-40B4-BE49-F238E27FC236}">
                <a16:creationId xmlns:a16="http://schemas.microsoft.com/office/drawing/2014/main" id="{B6335334-7CF5-40E6-AE8D-5258C2FB27AD}"/>
              </a:ext>
            </a:extLst>
          </p:cNvPr>
          <p:cNvCxnSpPr>
            <a:cxnSpLocks/>
          </p:cNvCxnSpPr>
          <p:nvPr/>
        </p:nvCxnSpPr>
        <p:spPr>
          <a:xfrm>
            <a:off x="1897639" y="2534316"/>
            <a:ext cx="6028068" cy="0"/>
          </a:xfrm>
          <a:prstGeom prst="line">
            <a:avLst/>
          </a:prstGeom>
        </p:spPr>
        <p:style>
          <a:lnRef idx="2">
            <a:schemeClr val="dk1"/>
          </a:lnRef>
          <a:fillRef idx="0">
            <a:schemeClr val="dk1"/>
          </a:fillRef>
          <a:effectRef idx="1">
            <a:schemeClr val="dk1"/>
          </a:effectRef>
          <a:fontRef idx="minor">
            <a:schemeClr val="tx1"/>
          </a:fontRef>
        </p:style>
      </p:cxnSp>
      <p:sp>
        <p:nvSpPr>
          <p:cNvPr id="3" name="TextBox 2">
            <a:extLst>
              <a:ext uri="{FF2B5EF4-FFF2-40B4-BE49-F238E27FC236}">
                <a16:creationId xmlns:a16="http://schemas.microsoft.com/office/drawing/2014/main" id="{D58CA1AA-430E-4F3B-AB3B-ED601E486A34}"/>
              </a:ext>
            </a:extLst>
          </p:cNvPr>
          <p:cNvSpPr txBox="1"/>
          <p:nvPr/>
        </p:nvSpPr>
        <p:spPr>
          <a:xfrm>
            <a:off x="1363970" y="4651659"/>
            <a:ext cx="7021025" cy="2308324"/>
          </a:xfrm>
          <a:prstGeom prst="rect">
            <a:avLst/>
          </a:prstGeom>
          <a:noFill/>
        </p:spPr>
        <p:txBody>
          <a:bodyPr wrap="none" rtlCol="0">
            <a:spAutoFit/>
          </a:bodyPr>
          <a:lstStyle/>
          <a:p>
            <a:r>
              <a:rPr lang="en-GB" sz="2400" dirty="0"/>
              <a:t>Name: Ash Holland</a:t>
            </a:r>
          </a:p>
          <a:p>
            <a:endParaRPr lang="en-GB" sz="2400" dirty="0"/>
          </a:p>
          <a:p>
            <a:r>
              <a:rPr lang="en-GB" sz="2400" dirty="0"/>
              <a:t>Classification: Human</a:t>
            </a:r>
          </a:p>
          <a:p>
            <a:endParaRPr lang="en-GB" sz="2400" dirty="0"/>
          </a:p>
          <a:p>
            <a:r>
              <a:rPr lang="en-GB" sz="2400" dirty="0"/>
              <a:t>Tag : Who can you really trust if not your Government?</a:t>
            </a:r>
          </a:p>
          <a:p>
            <a:endParaRPr lang="en-GB" sz="2400" dirty="0"/>
          </a:p>
        </p:txBody>
      </p:sp>
      <p:pic>
        <p:nvPicPr>
          <p:cNvPr id="2052" name="Picture 4" descr="https://pbs.twimg.com/profile_images/436388277915238401/tseK9Onp.jpeg">
            <a:extLst>
              <a:ext uri="{FF2B5EF4-FFF2-40B4-BE49-F238E27FC236}">
                <a16:creationId xmlns:a16="http://schemas.microsoft.com/office/drawing/2014/main" id="{7892236A-194D-4E4C-BCD3-C126622A8602}"/>
              </a:ext>
            </a:extLst>
          </p:cNvPr>
          <p:cNvPicPr>
            <a:picLocks noChangeAspect="1" noChangeArrowheads="1"/>
          </p:cNvPicPr>
          <p:nvPr/>
        </p:nvPicPr>
        <p:blipFill>
          <a:blip r:embed="rId3">
            <a:biLevel thresh="75000"/>
            <a:extLst>
              <a:ext uri="{BEBA8EAE-BF5A-486C-A8C5-ECC9F3942E4B}">
                <a14:imgProps xmlns:a14="http://schemas.microsoft.com/office/drawing/2010/main">
                  <a14:imgLayer r:embed="rId4">
                    <a14:imgEffect>
                      <a14:backgroundRemoval t="5192" b="94649" l="9744" r="89696">
                        <a14:foregroundMark x1="16134" y1="30032" x2="30671" y2="66773"/>
                        <a14:foregroundMark x1="30671" y1="66773" x2="38818" y2="72604"/>
                        <a14:foregroundMark x1="38818" y1="72604" x2="49121" y2="89776"/>
                        <a14:foregroundMark x1="49121" y1="89776" x2="49281" y2="91294"/>
                        <a14:foregroundMark x1="49521" y1="9904" x2="69010" y2="12061"/>
                        <a14:foregroundMark x1="69010" y1="12061" x2="75799" y2="6390"/>
                        <a14:foregroundMark x1="75799" y1="6390" x2="69089" y2="11741"/>
                        <a14:foregroundMark x1="69089" y1="11741" x2="60863" y2="8546"/>
                        <a14:foregroundMark x1="60863" y1="8546" x2="60703" y2="8227"/>
                        <a14:foregroundMark x1="39217" y1="6550" x2="47764" y2="5192"/>
                        <a14:foregroundMark x1="47764" y1="5192" x2="76038" y2="5431"/>
                        <a14:foregroundMark x1="47604" y1="94649" x2="52077" y2="93530"/>
                      </a14:backgroundRemoval>
                    </a14:imgEffect>
                    <a14:imgEffect>
                      <a14:artisticPencilGrayscale trans="60000" pencilSize="100"/>
                    </a14:imgEffect>
                    <a14:imgEffect>
                      <a14:sharpenSoften amount="50000"/>
                    </a14:imgEffect>
                    <a14:imgEffect>
                      <a14:colorTemperature colorTemp="6494"/>
                    </a14:imgEffect>
                  </a14:imgLayer>
                </a14:imgProps>
              </a:ext>
              <a:ext uri="{28A0092B-C50C-407E-A947-70E740481C1C}">
                <a14:useLocalDpi xmlns:a14="http://schemas.microsoft.com/office/drawing/2010/main" val="0"/>
              </a:ext>
            </a:extLst>
          </a:blip>
          <a:srcRect/>
          <a:stretch>
            <a:fillRect/>
          </a:stretch>
        </p:blipFill>
        <p:spPr bwMode="auto">
          <a:xfrm rot="869325">
            <a:off x="9020474" y="914590"/>
            <a:ext cx="2405468" cy="2405468"/>
          </a:xfrm>
          <a:prstGeom prst="rect">
            <a:avLst/>
          </a:prstGeom>
          <a:ln w="9525" cap="rnd">
            <a:gradFill>
              <a:gsLst>
                <a:gs pos="35000">
                  <a:schemeClr val="bg2">
                    <a:alpha val="69000"/>
                    <a:lumMod val="90000"/>
                  </a:schemeClr>
                </a:gs>
                <a:gs pos="93000">
                  <a:schemeClr val="bg2">
                    <a:lumMod val="50000"/>
                  </a:schemeClr>
                </a:gs>
              </a:gsLst>
              <a:lin ang="8400000" scaled="0"/>
            </a:gradFill>
            <a:bevel/>
          </a:ln>
          <a:effectLst>
            <a:softEdge rad="0"/>
          </a:effectLst>
          <a:extLst>
            <a:ext uri="{909E8E84-426E-40DD-AFC4-6F175D3DCCD1}">
              <a14:hiddenFill xmlns:a14="http://schemas.microsoft.com/office/drawing/2010/main">
                <a:solidFill>
                  <a:srgbClr val="FFFFFF"/>
                </a:solidFill>
              </a14:hiddenFill>
            </a:ext>
          </a:extLst>
        </p:spPr>
      </p:pic>
      <p:cxnSp>
        <p:nvCxnSpPr>
          <p:cNvPr id="8" name="Straight Connector 7">
            <a:extLst>
              <a:ext uri="{FF2B5EF4-FFF2-40B4-BE49-F238E27FC236}">
                <a16:creationId xmlns:a16="http://schemas.microsoft.com/office/drawing/2014/main" id="{960D83BA-F4E0-4E00-BD58-7A3B83A26DAC}"/>
              </a:ext>
            </a:extLst>
          </p:cNvPr>
          <p:cNvCxnSpPr>
            <a:cxnSpLocks/>
          </p:cNvCxnSpPr>
          <p:nvPr/>
        </p:nvCxnSpPr>
        <p:spPr>
          <a:xfrm>
            <a:off x="2231467" y="5052560"/>
            <a:ext cx="5195504" cy="0"/>
          </a:xfrm>
          <a:prstGeom prst="line">
            <a:avLst/>
          </a:prstGeom>
        </p:spPr>
        <p:style>
          <a:lnRef idx="2">
            <a:schemeClr val="dk1"/>
          </a:lnRef>
          <a:fillRef idx="0">
            <a:schemeClr val="dk1"/>
          </a:fillRef>
          <a:effectRef idx="1">
            <a:schemeClr val="dk1"/>
          </a:effectRef>
          <a:fontRef idx="minor">
            <a:schemeClr val="tx1"/>
          </a:fontRef>
        </p:style>
      </p:cxnSp>
      <p:cxnSp>
        <p:nvCxnSpPr>
          <p:cNvPr id="12" name="Straight Connector 11">
            <a:extLst>
              <a:ext uri="{FF2B5EF4-FFF2-40B4-BE49-F238E27FC236}">
                <a16:creationId xmlns:a16="http://schemas.microsoft.com/office/drawing/2014/main" id="{1E5A41FF-FA81-44A8-A36B-C3F3844AE4F1}"/>
              </a:ext>
            </a:extLst>
          </p:cNvPr>
          <p:cNvCxnSpPr>
            <a:cxnSpLocks/>
          </p:cNvCxnSpPr>
          <p:nvPr/>
        </p:nvCxnSpPr>
        <p:spPr>
          <a:xfrm>
            <a:off x="3013732" y="5750392"/>
            <a:ext cx="4413239" cy="0"/>
          </a:xfrm>
          <a:prstGeom prst="line">
            <a:avLst/>
          </a:prstGeom>
        </p:spPr>
        <p:style>
          <a:lnRef idx="2">
            <a:schemeClr val="dk1"/>
          </a:lnRef>
          <a:fillRef idx="0">
            <a:schemeClr val="dk1"/>
          </a:fillRef>
          <a:effectRef idx="1">
            <a:schemeClr val="dk1"/>
          </a:effectRef>
          <a:fontRef idx="minor">
            <a:schemeClr val="tx1"/>
          </a:fontRef>
        </p:style>
      </p:cxnSp>
      <p:pic>
        <p:nvPicPr>
          <p:cNvPr id="2050" name="Picture 2" descr="Classified Stamp PNG Transparent Images | PNG All">
            <a:extLst>
              <a:ext uri="{FF2B5EF4-FFF2-40B4-BE49-F238E27FC236}">
                <a16:creationId xmlns:a16="http://schemas.microsoft.com/office/drawing/2014/main" id="{5F8CCAEF-071D-42D3-8ABD-2A49A03EBB0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1177244">
            <a:off x="4570085" y="3111762"/>
            <a:ext cx="7799129" cy="2950204"/>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132EBC08-2EE2-4D29-8319-A6D2D135367A}"/>
              </a:ext>
            </a:extLst>
          </p:cNvPr>
          <p:cNvSpPr txBox="1"/>
          <p:nvPr/>
        </p:nvSpPr>
        <p:spPr>
          <a:xfrm>
            <a:off x="1360586" y="2199001"/>
            <a:ext cx="769763" cy="400110"/>
          </a:xfrm>
          <a:prstGeom prst="rect">
            <a:avLst/>
          </a:prstGeom>
          <a:noFill/>
        </p:spPr>
        <p:txBody>
          <a:bodyPr wrap="none" rtlCol="0">
            <a:spAutoFit/>
          </a:bodyPr>
          <a:lstStyle/>
          <a:p>
            <a:r>
              <a:rPr lang="en-GB" sz="2000" dirty="0"/>
              <a:t>Title: </a:t>
            </a:r>
          </a:p>
        </p:txBody>
      </p:sp>
      <p:cxnSp>
        <p:nvCxnSpPr>
          <p:cNvPr id="7" name="Straight Connector 6">
            <a:extLst>
              <a:ext uri="{FF2B5EF4-FFF2-40B4-BE49-F238E27FC236}">
                <a16:creationId xmlns:a16="http://schemas.microsoft.com/office/drawing/2014/main" id="{2CDC85A1-B3E5-41C2-A537-95B0E30AF3C2}"/>
              </a:ext>
            </a:extLst>
          </p:cNvPr>
          <p:cNvCxnSpPr>
            <a:cxnSpLocks/>
          </p:cNvCxnSpPr>
          <p:nvPr/>
        </p:nvCxnSpPr>
        <p:spPr>
          <a:xfrm>
            <a:off x="1897639" y="6499602"/>
            <a:ext cx="5529332" cy="0"/>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122489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06381" y="1690113"/>
            <a:ext cx="9795448" cy="2246769"/>
          </a:xfrm>
          <a:prstGeom prst="rect">
            <a:avLst/>
          </a:prstGeom>
          <a:noFill/>
        </p:spPr>
        <p:txBody>
          <a:bodyPr wrap="square" rtlCol="0">
            <a:spAutoFit/>
          </a:bodyPr>
          <a:lstStyle/>
          <a:p>
            <a:r>
              <a:rPr lang="en-GB" sz="2000" dirty="0"/>
              <a:t>A group of mothers are selected every 10 years and are treated by specialist who experiment and inject substances into the mothers without their knowledge. These children are checked up on once a year for anomalies. </a:t>
            </a:r>
          </a:p>
          <a:p>
            <a:r>
              <a:rPr lang="en-GB" sz="2000" dirty="0"/>
              <a:t>This has been happening since the mid 1900’s by the government and funded by the rich. If any test subject begin to show anomalies they are immediately taken for further testing. Less than 15% of the world were chosen, but in 2020 a chemical is let into the atmosphere that leaves test subjects gaining the characteristics of the animal they are mixed with. </a:t>
            </a:r>
          </a:p>
        </p:txBody>
      </p:sp>
      <p:pic>
        <p:nvPicPr>
          <p:cNvPr id="4098" name="Picture 2" descr="mage result for child of the new centu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4300" y="4876800"/>
            <a:ext cx="4556614" cy="10287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mage result for child of the new century"/>
          <p:cNvPicPr>
            <a:picLocks noChangeAspect="1" noChangeArrowheads="1"/>
          </p:cNvPicPr>
          <p:nvPr/>
        </p:nvPicPr>
        <p:blipFill rotWithShape="1">
          <a:blip r:embed="rId4">
            <a:extLst>
              <a:ext uri="{28A0092B-C50C-407E-A947-70E740481C1C}">
                <a14:useLocalDpi xmlns:a14="http://schemas.microsoft.com/office/drawing/2010/main" val="0"/>
              </a:ext>
            </a:extLst>
          </a:blip>
          <a:srcRect t="15129" b="57179"/>
          <a:stretch/>
        </p:blipFill>
        <p:spPr bwMode="auto">
          <a:xfrm>
            <a:off x="7048468" y="318513"/>
            <a:ext cx="3171825" cy="13716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elated imag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13257" y="3614238"/>
            <a:ext cx="2278743" cy="3243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7405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4477" y="1765875"/>
            <a:ext cx="11099259" cy="3576107"/>
          </a:xfrm>
          <a:prstGeom prst="rect">
            <a:avLst/>
          </a:prstGeom>
        </p:spPr>
        <p:txBody>
          <a:bodyPr wrap="square">
            <a:spAutoFit/>
          </a:bodyPr>
          <a:lstStyle/>
          <a:p>
            <a:pPr indent="457200">
              <a:lnSpc>
                <a:spcPct val="107000"/>
              </a:lnSpc>
              <a:spcAft>
                <a:spcPts val="800"/>
              </a:spcAft>
            </a:pPr>
            <a:r>
              <a:rPr lang="en-GB" sz="2000" dirty="0">
                <a:effectLst/>
                <a:latin typeface="Calibri" charset="0"/>
                <a:ea typeface="Calibri" charset="0"/>
                <a:cs typeface="Times New Roman" charset="0"/>
              </a:rPr>
              <a:t>Dull lighting and colours, shadowy/sinister Lighting, weapons (guns, knives), close knit communities (country side, small village), dark but realistic stories (death, illness, cheating), gloomy or dark days, casual modern day clothing, blood and violence.</a:t>
            </a:r>
          </a:p>
          <a:p>
            <a:pPr indent="457200">
              <a:lnSpc>
                <a:spcPct val="107000"/>
              </a:lnSpc>
              <a:spcAft>
                <a:spcPts val="800"/>
              </a:spcAft>
            </a:pPr>
            <a:endParaRPr lang="en-GB" sz="2000" dirty="0">
              <a:effectLst/>
              <a:latin typeface="Calibri" charset="0"/>
              <a:ea typeface="Calibri" charset="0"/>
              <a:cs typeface="Times New Roman" charset="0"/>
            </a:endParaRPr>
          </a:p>
          <a:p>
            <a:pPr>
              <a:lnSpc>
                <a:spcPct val="107000"/>
              </a:lnSpc>
              <a:spcAft>
                <a:spcPts val="800"/>
              </a:spcAft>
            </a:pPr>
            <a:r>
              <a:rPr lang="en-GB" sz="2000" dirty="0">
                <a:effectLst/>
                <a:latin typeface="Calibri" charset="0"/>
                <a:ea typeface="Calibri" charset="0"/>
                <a:cs typeface="Times New Roman" charset="0"/>
              </a:rPr>
              <a:t>	A Supernatural drama is a self-explanatory genre; A Drama using supernatural elements to tell a story</a:t>
            </a:r>
            <a:r>
              <a:rPr lang="en-GB" sz="2000" dirty="0">
                <a:latin typeface="Calibri" charset="0"/>
                <a:ea typeface="Calibri" charset="0"/>
                <a:cs typeface="Times New Roman" charset="0"/>
              </a:rPr>
              <a:t>. Drama is a plot driven genre dealing with serious and mature topics and situations, choosing to concentrate on a characters development rather than the plot. Although a subgenre of Horror Supernatural isn’t just used for that purpose, a Supernatural drama has all the aspects and elements of the supernatural without the horror. One contradictory for both being combined is that drama often involves little to no CGI, where as a Supernatural genre will rely on this for monster effects. </a:t>
            </a:r>
          </a:p>
        </p:txBody>
      </p:sp>
      <p:sp>
        <p:nvSpPr>
          <p:cNvPr id="3" name="Rectangle 2"/>
          <p:cNvSpPr/>
          <p:nvPr/>
        </p:nvSpPr>
        <p:spPr>
          <a:xfrm>
            <a:off x="4015544" y="445790"/>
            <a:ext cx="3297185" cy="470000"/>
          </a:xfrm>
          <a:prstGeom prst="rect">
            <a:avLst/>
          </a:prstGeom>
        </p:spPr>
        <p:txBody>
          <a:bodyPr wrap="none">
            <a:spAutoFit/>
          </a:bodyPr>
          <a:lstStyle/>
          <a:p>
            <a:pPr>
              <a:lnSpc>
                <a:spcPct val="107000"/>
              </a:lnSpc>
              <a:spcAft>
                <a:spcPts val="800"/>
              </a:spcAft>
            </a:pPr>
            <a:r>
              <a:rPr lang="en-GB" sz="2400">
                <a:latin typeface="Calibri" charset="0"/>
                <a:ea typeface="Calibri" charset="0"/>
                <a:cs typeface="Times New Roman" charset="0"/>
              </a:rPr>
              <a:t>Genre</a:t>
            </a:r>
            <a:r>
              <a:rPr lang="en-GB" sz="2000">
                <a:latin typeface="Calibri" charset="0"/>
                <a:ea typeface="Calibri" charset="0"/>
                <a:cs typeface="Times New Roman" charset="0"/>
              </a:rPr>
              <a:t> – Supernatural Drama</a:t>
            </a:r>
            <a:endParaRPr lang="en-GB" sz="2000" dirty="0">
              <a:latin typeface="Calibri" charset="0"/>
              <a:ea typeface="Calibri" charset="0"/>
              <a:cs typeface="Times New Roman" charset="0"/>
            </a:endParaRPr>
          </a:p>
        </p:txBody>
      </p:sp>
      <p:sp>
        <p:nvSpPr>
          <p:cNvPr id="4" name="TextBox 3">
            <a:extLst>
              <a:ext uri="{FF2B5EF4-FFF2-40B4-BE49-F238E27FC236}">
                <a16:creationId xmlns:a16="http://schemas.microsoft.com/office/drawing/2014/main" id="{1590FB98-51AB-41C9-AF5D-CC4DEB9EA74E}"/>
              </a:ext>
            </a:extLst>
          </p:cNvPr>
          <p:cNvSpPr txBox="1"/>
          <p:nvPr/>
        </p:nvSpPr>
        <p:spPr>
          <a:xfrm>
            <a:off x="8106" y="6331676"/>
            <a:ext cx="12191999" cy="523220"/>
          </a:xfrm>
          <a:prstGeom prst="rect">
            <a:avLst/>
          </a:prstGeom>
          <a:noFill/>
        </p:spPr>
        <p:txBody>
          <a:bodyPr wrap="square" rtlCol="0">
            <a:spAutoFit/>
          </a:bodyPr>
          <a:lstStyle/>
          <a:p>
            <a:r>
              <a:rPr lang="en-GB" sz="1400" dirty="0"/>
              <a:t>Examples: Being Human, Supernatural, In The Flesh, Charmed, Teen wolf, Stranger Things, Bewitched, The Vampire Diaries, Grimm, Buffy the Vampire Slayer, Merlin, Lucifer, Gravity Falls, Wolf Blood, The Sixth Sense</a:t>
            </a:r>
          </a:p>
        </p:txBody>
      </p:sp>
    </p:spTree>
    <p:extLst>
      <p:ext uri="{BB962C8B-B14F-4D97-AF65-F5344CB8AC3E}">
        <p14:creationId xmlns:p14="http://schemas.microsoft.com/office/powerpoint/2010/main" val="150156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eing Human DVD Release Dat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91075" y="-463209"/>
            <a:ext cx="3395650" cy="461429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omparing and Contrasting La Llorona in Supernatural and ..."/>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76" y="12712"/>
            <a:ext cx="4091878" cy="262888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9870343" y="3527221"/>
            <a:ext cx="798617" cy="261610"/>
          </a:xfrm>
          <a:prstGeom prst="rect">
            <a:avLst/>
          </a:prstGeom>
          <a:noFill/>
        </p:spPr>
        <p:txBody>
          <a:bodyPr wrap="none" rtlCol="0">
            <a:spAutoFit/>
          </a:bodyPr>
          <a:lstStyle/>
          <a:p>
            <a:r>
              <a:rPr lang="en-GB" sz="1100" dirty="0"/>
              <a:t>UK version</a:t>
            </a:r>
          </a:p>
        </p:txBody>
      </p:sp>
      <p:pic>
        <p:nvPicPr>
          <p:cNvPr id="3076" name="Picture 4" descr="elated imag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 y="2618045"/>
            <a:ext cx="2859315" cy="423995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 descr="olfblood">
            <a:extLst>
              <a:ext uri="{FF2B5EF4-FFF2-40B4-BE49-F238E27FC236}">
                <a16:creationId xmlns:a16="http://schemas.microsoft.com/office/drawing/2014/main" id="{675D54DD-6143-4B9F-BA52-8E24BF461DC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13337" y="2555784"/>
            <a:ext cx="3077737" cy="430221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elated image">
            <a:extLst>
              <a:ext uri="{FF2B5EF4-FFF2-40B4-BE49-F238E27FC236}">
                <a16:creationId xmlns:a16="http://schemas.microsoft.com/office/drawing/2014/main" id="{293BC477-B21D-457F-B933-6D3678D808A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28010" y="2494407"/>
            <a:ext cx="2938473" cy="440771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ARMED | MY FAVORITE TELEVISION SHOWS | Pinterest"/>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81877" y="4079364"/>
            <a:ext cx="3704848" cy="277863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Gilbertâs Review of âIn the Fleshâ | Biff Bam Pop!">
            <a:extLst>
              <a:ext uri="{FF2B5EF4-FFF2-40B4-BE49-F238E27FC236}">
                <a16:creationId xmlns:a16="http://schemas.microsoft.com/office/drawing/2014/main" id="{6DC40AC1-E5E1-41B2-8725-B367E258DD0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097155" y="1"/>
            <a:ext cx="4693920" cy="264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9689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Girl Teen Female Â· Free photo on Pixabay">
            <a:extLst>
              <a:ext uri="{FF2B5EF4-FFF2-40B4-BE49-F238E27FC236}">
                <a16:creationId xmlns:a16="http://schemas.microsoft.com/office/drawing/2014/main" id="{90EA81AF-2542-4072-AB40-A7E11BACE7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902" r="18864" b="10263"/>
          <a:stretch/>
        </p:blipFill>
        <p:spPr bwMode="auto">
          <a:xfrm>
            <a:off x="4027273" y="-31394"/>
            <a:ext cx="1945850" cy="187281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Young woman portrait | Happy young woman portrait. | Yuri ...">
            <a:extLst>
              <a:ext uri="{FF2B5EF4-FFF2-40B4-BE49-F238E27FC236}">
                <a16:creationId xmlns:a16="http://schemas.microsoft.com/office/drawing/2014/main" id="{C4D3B982-048F-4FF1-814B-DF92CF2600C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4205" b="10099"/>
          <a:stretch/>
        </p:blipFill>
        <p:spPr bwMode="auto">
          <a:xfrm>
            <a:off x="5894760" y="-31395"/>
            <a:ext cx="2104113" cy="1916661"/>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Related image">
            <a:extLst>
              <a:ext uri="{FF2B5EF4-FFF2-40B4-BE49-F238E27FC236}">
                <a16:creationId xmlns:a16="http://schemas.microsoft.com/office/drawing/2014/main" id="{0C271851-65ED-439D-B28F-DEBFFB8DC28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7198" t="886" r="32590" b="45175"/>
          <a:stretch/>
        </p:blipFill>
        <p:spPr bwMode="auto">
          <a:xfrm>
            <a:off x="-148991" y="-11689"/>
            <a:ext cx="1945850" cy="2610052"/>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descr="Related image">
            <a:extLst>
              <a:ext uri="{FF2B5EF4-FFF2-40B4-BE49-F238E27FC236}">
                <a16:creationId xmlns:a16="http://schemas.microsoft.com/office/drawing/2014/main" id="{710C669C-924C-42E6-BB14-FD56E87FC5F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99534" y="2825752"/>
            <a:ext cx="1743075" cy="2619375"/>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descr="Image result for gender neutral person">
            <a:extLst>
              <a:ext uri="{FF2B5EF4-FFF2-40B4-BE49-F238E27FC236}">
                <a16:creationId xmlns:a16="http://schemas.microsoft.com/office/drawing/2014/main" id="{3C5F4A49-8EBC-4ABD-A62A-443F5AEAB44A}"/>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0590" t="10897" r="32915" b="32529"/>
          <a:stretch/>
        </p:blipFill>
        <p:spPr bwMode="auto">
          <a:xfrm>
            <a:off x="2113976" y="4771316"/>
            <a:ext cx="2170167" cy="2242070"/>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Image result for gender neutral person">
            <a:extLst>
              <a:ext uri="{FF2B5EF4-FFF2-40B4-BE49-F238E27FC236}">
                <a16:creationId xmlns:a16="http://schemas.microsoft.com/office/drawing/2014/main" id="{A0312530-0FE4-4650-93A3-F048676DB36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39002" r="25363" b="14502"/>
          <a:stretch/>
        </p:blipFill>
        <p:spPr bwMode="auto">
          <a:xfrm>
            <a:off x="5280607" y="2835075"/>
            <a:ext cx="1933915" cy="2610052"/>
          </a:xfrm>
          <a:prstGeom prst="rect">
            <a:avLst/>
          </a:prstGeom>
          <a:noFill/>
          <a:extLst>
            <a:ext uri="{909E8E84-426E-40DD-AFC4-6F175D3DCCD1}">
              <a14:hiddenFill xmlns:a14="http://schemas.microsoft.com/office/drawing/2010/main">
                <a:solidFill>
                  <a:srgbClr val="FFFFFF"/>
                </a:solidFill>
              </a14:hiddenFill>
            </a:ext>
          </a:extLst>
        </p:spPr>
      </p:pic>
      <p:pic>
        <p:nvPicPr>
          <p:cNvPr id="1056" name="Picture 32" descr="Image result for young men">
            <a:extLst>
              <a:ext uri="{FF2B5EF4-FFF2-40B4-BE49-F238E27FC236}">
                <a16:creationId xmlns:a16="http://schemas.microsoft.com/office/drawing/2014/main" id="{E660E43D-1F0D-4693-878D-8BB9998F0159}"/>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33569" r="12489"/>
          <a:stretch/>
        </p:blipFill>
        <p:spPr bwMode="auto">
          <a:xfrm>
            <a:off x="8319100" y="4863186"/>
            <a:ext cx="1975474" cy="2197335"/>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Image result for young female person">
            <a:extLst>
              <a:ext uri="{FF2B5EF4-FFF2-40B4-BE49-F238E27FC236}">
                <a16:creationId xmlns:a16="http://schemas.microsoft.com/office/drawing/2014/main" id="{028686D3-00B8-4492-B2EF-00AAD8F50A5E}"/>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7651" r="23699" b="8832"/>
          <a:stretch/>
        </p:blipFill>
        <p:spPr bwMode="auto">
          <a:xfrm>
            <a:off x="-28009" y="4842350"/>
            <a:ext cx="2277876" cy="202071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young female person">
            <a:extLst>
              <a:ext uri="{FF2B5EF4-FFF2-40B4-BE49-F238E27FC236}">
                <a16:creationId xmlns:a16="http://schemas.microsoft.com/office/drawing/2014/main" id="{90C81F39-D54A-4B51-A48B-64F6331C455B}"/>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40128" r="13752" b="16743"/>
          <a:stretch/>
        </p:blipFill>
        <p:spPr bwMode="auto">
          <a:xfrm>
            <a:off x="3555533" y="2832709"/>
            <a:ext cx="1835277" cy="2206525"/>
          </a:xfrm>
          <a:prstGeom prst="rect">
            <a:avLst/>
          </a:prstGeom>
          <a:noFill/>
          <a:extLst>
            <a:ext uri="{909E8E84-426E-40DD-AFC4-6F175D3DCCD1}">
              <a14:hiddenFill xmlns:a14="http://schemas.microsoft.com/office/drawing/2010/main">
                <a:solidFill>
                  <a:srgbClr val="FFFFFF"/>
                </a:solidFill>
              </a14:hiddenFill>
            </a:ext>
          </a:extLst>
        </p:spPr>
      </p:pic>
      <p:pic>
        <p:nvPicPr>
          <p:cNvPr id="1058" name="Picture 34" descr="Image result for young person african american">
            <a:extLst>
              <a:ext uri="{FF2B5EF4-FFF2-40B4-BE49-F238E27FC236}">
                <a16:creationId xmlns:a16="http://schemas.microsoft.com/office/drawing/2014/main" id="{1779EF00-E035-4A02-B02B-93ACA9A18EE4}"/>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4321" b="14895"/>
          <a:stretch/>
        </p:blipFill>
        <p:spPr bwMode="auto">
          <a:xfrm>
            <a:off x="7978035" y="-16744"/>
            <a:ext cx="1841651" cy="2629757"/>
          </a:xfrm>
          <a:prstGeom prst="rect">
            <a:avLst/>
          </a:prstGeom>
          <a:noFill/>
          <a:extLst>
            <a:ext uri="{909E8E84-426E-40DD-AFC4-6F175D3DCCD1}">
              <a14:hiddenFill xmlns:a14="http://schemas.microsoft.com/office/drawing/2010/main">
                <a:solidFill>
                  <a:srgbClr val="FFFFFF"/>
                </a:solidFill>
              </a14:hiddenFill>
            </a:ext>
          </a:extLst>
        </p:spPr>
      </p:pic>
      <p:pic>
        <p:nvPicPr>
          <p:cNvPr id="1060" name="Picture 36" descr="Image result for young person african american">
            <a:extLst>
              <a:ext uri="{FF2B5EF4-FFF2-40B4-BE49-F238E27FC236}">
                <a16:creationId xmlns:a16="http://schemas.microsoft.com/office/drawing/2014/main" id="{8B992D16-9A3A-411A-858F-C08E2518BFEC}"/>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10861" t="6558" b="36141"/>
          <a:stretch/>
        </p:blipFill>
        <p:spPr bwMode="auto">
          <a:xfrm>
            <a:off x="-57646" y="2598363"/>
            <a:ext cx="2307513" cy="2381250"/>
          </a:xfrm>
          <a:prstGeom prst="rect">
            <a:avLst/>
          </a:prstGeom>
          <a:noFill/>
          <a:extLst>
            <a:ext uri="{909E8E84-426E-40DD-AFC4-6F175D3DCCD1}">
              <a14:hiddenFill xmlns:a14="http://schemas.microsoft.com/office/drawing/2010/main">
                <a:solidFill>
                  <a:srgbClr val="FFFFFF"/>
                </a:solidFill>
              </a14:hiddenFill>
            </a:ext>
          </a:extLst>
        </p:spPr>
      </p:pic>
      <p:pic>
        <p:nvPicPr>
          <p:cNvPr id="1062" name="Picture 38" descr="Related image">
            <a:extLst>
              <a:ext uri="{FF2B5EF4-FFF2-40B4-BE49-F238E27FC236}">
                <a16:creationId xmlns:a16="http://schemas.microsoft.com/office/drawing/2014/main" id="{6150FC1F-DA5C-4AB0-9873-2B1529D2C0AB}"/>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21382" t="16299" r="11512" b="22664"/>
          <a:stretch/>
        </p:blipFill>
        <p:spPr bwMode="auto">
          <a:xfrm>
            <a:off x="10220425" y="4560173"/>
            <a:ext cx="1977831" cy="288795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Young Man Forest Â· Free photo on Pixabay">
            <a:extLst>
              <a:ext uri="{FF2B5EF4-FFF2-40B4-BE49-F238E27FC236}">
                <a16:creationId xmlns:a16="http://schemas.microsoft.com/office/drawing/2014/main" id="{0223B0B1-EB6E-4C70-8E34-EDC2149DD899}"/>
              </a:ext>
            </a:extLst>
          </p:cNvPr>
          <p:cNvPicPr>
            <a:picLocks noChangeAspect="1" noChangeArrowheads="1"/>
          </p:cNvPicPr>
          <p:nvPr/>
        </p:nvPicPr>
        <p:blipFill rotWithShape="1">
          <a:blip r:embed="rId15">
            <a:extLst>
              <a:ext uri="{28A0092B-C50C-407E-A947-70E740481C1C}">
                <a14:useLocalDpi xmlns:a14="http://schemas.microsoft.com/office/drawing/2010/main" val="0"/>
              </a:ext>
            </a:extLst>
          </a:blip>
          <a:srcRect l="6811" t="8208" r="53526" b="16156"/>
          <a:stretch/>
        </p:blipFill>
        <p:spPr bwMode="auto">
          <a:xfrm>
            <a:off x="1803165" y="2170355"/>
            <a:ext cx="2056529" cy="2610051"/>
          </a:xfrm>
          <a:prstGeom prst="rect">
            <a:avLst/>
          </a:prstGeom>
          <a:noFill/>
          <a:extLst>
            <a:ext uri="{909E8E84-426E-40DD-AFC4-6F175D3DCCD1}">
              <a14:hiddenFill xmlns:a14="http://schemas.microsoft.com/office/drawing/2010/main">
                <a:solidFill>
                  <a:srgbClr val="FFFFFF"/>
                </a:solidFill>
              </a14:hiddenFill>
            </a:ext>
          </a:extLst>
        </p:spPr>
      </p:pic>
      <p:pic>
        <p:nvPicPr>
          <p:cNvPr id="1050" name="Picture 26" descr="Related image">
            <a:extLst>
              <a:ext uri="{FF2B5EF4-FFF2-40B4-BE49-F238E27FC236}">
                <a16:creationId xmlns:a16="http://schemas.microsoft.com/office/drawing/2014/main" id="{2F05DB99-9672-406A-BEF0-DD3D31F3A58E}"/>
              </a:ext>
            </a:extLst>
          </p:cNvPr>
          <p:cNvPicPr>
            <a:picLocks noChangeAspect="1" noChangeArrowheads="1"/>
          </p:cNvPicPr>
          <p:nvPr/>
        </p:nvPicPr>
        <p:blipFill rotWithShape="1">
          <a:blip r:embed="rId16">
            <a:extLst>
              <a:ext uri="{28A0092B-C50C-407E-A947-70E740481C1C}">
                <a14:useLocalDpi xmlns:a14="http://schemas.microsoft.com/office/drawing/2010/main" val="0"/>
              </a:ext>
            </a:extLst>
          </a:blip>
          <a:srcRect r="35842" b="5697"/>
          <a:stretch/>
        </p:blipFill>
        <p:spPr bwMode="auto">
          <a:xfrm>
            <a:off x="8829828" y="2240153"/>
            <a:ext cx="1789114" cy="2629757"/>
          </a:xfrm>
          <a:prstGeom prst="rect">
            <a:avLst/>
          </a:prstGeom>
          <a:noFill/>
          <a:extLst>
            <a:ext uri="{909E8E84-426E-40DD-AFC4-6F175D3DCCD1}">
              <a14:hiddenFill xmlns:a14="http://schemas.microsoft.com/office/drawing/2010/main">
                <a:solidFill>
                  <a:srgbClr val="FFFFFF"/>
                </a:solidFill>
              </a14:hiddenFill>
            </a:ext>
          </a:extLst>
        </p:spPr>
      </p:pic>
      <p:pic>
        <p:nvPicPr>
          <p:cNvPr id="1052" name="Picture 28" descr="Related image">
            <a:extLst>
              <a:ext uri="{FF2B5EF4-FFF2-40B4-BE49-F238E27FC236}">
                <a16:creationId xmlns:a16="http://schemas.microsoft.com/office/drawing/2014/main" id="{824B9EEA-4F8E-4254-ABCC-FF4CFDDFE49E}"/>
              </a:ext>
            </a:extLst>
          </p:cNvPr>
          <p:cNvPicPr>
            <a:picLocks noChangeAspect="1" noChangeArrowheads="1"/>
          </p:cNvPicPr>
          <p:nvPr/>
        </p:nvPicPr>
        <p:blipFill rotWithShape="1">
          <a:blip r:embed="rId17">
            <a:extLst>
              <a:ext uri="{28A0092B-C50C-407E-A947-70E740481C1C}">
                <a14:useLocalDpi xmlns:a14="http://schemas.microsoft.com/office/drawing/2010/main" val="0"/>
              </a:ext>
            </a:extLst>
          </a:blip>
          <a:srcRect l="6127" r="26324"/>
          <a:stretch/>
        </p:blipFill>
        <p:spPr bwMode="auto">
          <a:xfrm>
            <a:off x="9783181" y="-11690"/>
            <a:ext cx="2415075" cy="2381251"/>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Image result for gender neutral person">
            <a:extLst>
              <a:ext uri="{FF2B5EF4-FFF2-40B4-BE49-F238E27FC236}">
                <a16:creationId xmlns:a16="http://schemas.microsoft.com/office/drawing/2014/main" id="{E0320F0F-0A1C-48F9-9E09-EB258325E5E4}"/>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692697" y="-11689"/>
            <a:ext cx="2381250" cy="23812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26A11AB-D764-4B80-B1BF-2F9F5E00561A}"/>
              </a:ext>
            </a:extLst>
          </p:cNvPr>
          <p:cNvSpPr txBox="1"/>
          <p:nvPr/>
        </p:nvSpPr>
        <p:spPr>
          <a:xfrm>
            <a:off x="3360467" y="1815732"/>
            <a:ext cx="5175199" cy="1200329"/>
          </a:xfrm>
          <a:prstGeom prst="rect">
            <a:avLst/>
          </a:prstGeom>
          <a:noFill/>
        </p:spPr>
        <p:txBody>
          <a:bodyPr wrap="square" rtlCol="0">
            <a:spAutoFit/>
          </a:bodyPr>
          <a:lstStyle/>
          <a:p>
            <a:pPr algn="ctr"/>
            <a:r>
              <a:rPr lang="en-GB" dirty="0"/>
              <a:t>The show is aimed at older teens and young adults from around Britain who enjoy the weirder and supernatural genres. Many viewers will be female, however, is still enjoyable for men.</a:t>
            </a:r>
          </a:p>
        </p:txBody>
      </p:sp>
      <p:pic>
        <p:nvPicPr>
          <p:cNvPr id="1054" name="Picture 30" descr="Image result for young person">
            <a:extLst>
              <a:ext uri="{FF2B5EF4-FFF2-40B4-BE49-F238E27FC236}">
                <a16:creationId xmlns:a16="http://schemas.microsoft.com/office/drawing/2014/main" id="{D6EA939B-DE0C-4481-8CBB-690887931B88}"/>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l="57303" t="15822"/>
          <a:stretch/>
        </p:blipFill>
        <p:spPr bwMode="auto">
          <a:xfrm>
            <a:off x="10454288" y="2361123"/>
            <a:ext cx="2059202" cy="219905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mage result for young female person">
            <a:extLst>
              <a:ext uri="{FF2B5EF4-FFF2-40B4-BE49-F238E27FC236}">
                <a16:creationId xmlns:a16="http://schemas.microsoft.com/office/drawing/2014/main" id="{B2209CC4-29B1-462B-9F59-536B685F4C38}"/>
              </a:ext>
            </a:extLst>
          </p:cNvPr>
          <p:cNvPicPr>
            <a:picLocks noChangeAspect="1" noChangeArrowheads="1"/>
          </p:cNvPicPr>
          <p:nvPr/>
        </p:nvPicPr>
        <p:blipFill rotWithShape="1">
          <a:blip r:embed="rId20">
            <a:extLst>
              <a:ext uri="{28A0092B-C50C-407E-A947-70E740481C1C}">
                <a14:useLocalDpi xmlns:a14="http://schemas.microsoft.com/office/drawing/2010/main" val="0"/>
              </a:ext>
            </a:extLst>
          </a:blip>
          <a:srcRect l="23858" r="6653" b="9819"/>
          <a:stretch/>
        </p:blipFill>
        <p:spPr bwMode="auto">
          <a:xfrm>
            <a:off x="4273913" y="4933410"/>
            <a:ext cx="2115038" cy="202071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young female person">
            <a:extLst>
              <a:ext uri="{FF2B5EF4-FFF2-40B4-BE49-F238E27FC236}">
                <a16:creationId xmlns:a16="http://schemas.microsoft.com/office/drawing/2014/main" id="{A0F801E9-984C-4046-9169-186845A5C269}"/>
              </a:ext>
            </a:extLst>
          </p:cNvPr>
          <p:cNvPicPr>
            <a:picLocks noChangeAspect="1" noChangeArrowheads="1"/>
          </p:cNvPicPr>
          <p:nvPr/>
        </p:nvPicPr>
        <p:blipFill rotWithShape="1">
          <a:blip r:embed="rId21">
            <a:extLst>
              <a:ext uri="{28A0092B-C50C-407E-A947-70E740481C1C}">
                <a14:useLocalDpi xmlns:a14="http://schemas.microsoft.com/office/drawing/2010/main" val="0"/>
              </a:ext>
            </a:extLst>
          </a:blip>
          <a:srcRect l="30614" t="-2" r="30317" b="44045"/>
          <a:stretch/>
        </p:blipFill>
        <p:spPr bwMode="auto">
          <a:xfrm>
            <a:off x="6403697" y="5092294"/>
            <a:ext cx="1946019" cy="1861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3494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DCD8517-2814-4EAD-892B-B52A35F6B8E7}"/>
              </a:ext>
            </a:extLst>
          </p:cNvPr>
          <p:cNvPicPr>
            <a:picLocks noChangeAspect="1"/>
          </p:cNvPicPr>
          <p:nvPr/>
        </p:nvPicPr>
        <p:blipFill>
          <a:blip r:embed="rId2"/>
          <a:stretch>
            <a:fillRect/>
          </a:stretch>
        </p:blipFill>
        <p:spPr>
          <a:xfrm>
            <a:off x="196623" y="113765"/>
            <a:ext cx="8260368" cy="3315235"/>
          </a:xfrm>
          <a:prstGeom prst="rect">
            <a:avLst/>
          </a:prstGeom>
        </p:spPr>
      </p:pic>
      <p:sp>
        <p:nvSpPr>
          <p:cNvPr id="4" name="TextBox 3">
            <a:extLst>
              <a:ext uri="{FF2B5EF4-FFF2-40B4-BE49-F238E27FC236}">
                <a16:creationId xmlns:a16="http://schemas.microsoft.com/office/drawing/2014/main" id="{1DAAA9E9-C874-4C34-8801-BFF8BF3A4B40}"/>
              </a:ext>
            </a:extLst>
          </p:cNvPr>
          <p:cNvSpPr txBox="1"/>
          <p:nvPr/>
        </p:nvSpPr>
        <p:spPr>
          <a:xfrm>
            <a:off x="5675086" y="20575"/>
            <a:ext cx="1376980" cy="369332"/>
          </a:xfrm>
          <a:prstGeom prst="rect">
            <a:avLst/>
          </a:prstGeom>
          <a:noFill/>
        </p:spPr>
        <p:txBody>
          <a:bodyPr wrap="none" rtlCol="0">
            <a:spAutoFit/>
          </a:bodyPr>
          <a:lstStyle/>
          <a:p>
            <a:r>
              <a:rPr lang="en-GB" dirty="0"/>
              <a:t>(No relation)</a:t>
            </a:r>
          </a:p>
        </p:txBody>
      </p:sp>
      <p:pic>
        <p:nvPicPr>
          <p:cNvPr id="5" name="Picture 4">
            <a:extLst>
              <a:ext uri="{FF2B5EF4-FFF2-40B4-BE49-F238E27FC236}">
                <a16:creationId xmlns:a16="http://schemas.microsoft.com/office/drawing/2014/main" id="{89EAB66A-C91E-4B1B-903C-1C3BF7A50A81}"/>
              </a:ext>
            </a:extLst>
          </p:cNvPr>
          <p:cNvPicPr>
            <a:picLocks noChangeAspect="1"/>
          </p:cNvPicPr>
          <p:nvPr/>
        </p:nvPicPr>
        <p:blipFill>
          <a:blip r:embed="rId3"/>
          <a:stretch>
            <a:fillRect/>
          </a:stretch>
        </p:blipFill>
        <p:spPr>
          <a:xfrm>
            <a:off x="8853714" y="113765"/>
            <a:ext cx="3141663" cy="5216623"/>
          </a:xfrm>
          <a:prstGeom prst="rect">
            <a:avLst/>
          </a:prstGeom>
        </p:spPr>
      </p:pic>
    </p:spTree>
    <p:extLst>
      <p:ext uri="{BB962C8B-B14F-4D97-AF65-F5344CB8AC3E}">
        <p14:creationId xmlns:p14="http://schemas.microsoft.com/office/powerpoint/2010/main" val="3275516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00C6161-37A3-45CB-87D8-341EC3865532}"/>
              </a:ext>
            </a:extLst>
          </p:cNvPr>
          <p:cNvSpPr txBox="1"/>
          <p:nvPr/>
        </p:nvSpPr>
        <p:spPr>
          <a:xfrm>
            <a:off x="1109197" y="2690336"/>
            <a:ext cx="9747489" cy="1938992"/>
          </a:xfrm>
          <a:prstGeom prst="rect">
            <a:avLst/>
          </a:prstGeom>
          <a:noFill/>
        </p:spPr>
        <p:txBody>
          <a:bodyPr wrap="square" rtlCol="0">
            <a:spAutoFit/>
          </a:bodyPr>
          <a:lstStyle/>
          <a:p>
            <a:r>
              <a:rPr lang="en-GB" sz="2000" dirty="0"/>
              <a:t>I specifically looked into Bohemian Grove, Alex Jones, The Watergate Scandal, MK Ultra, The Tuskegee Syphilis experiment. I also looked at ‘Child of the Century’, a program for children born in 2000. This idea also plays on the fear of Vaccines containing harmful substances. </a:t>
            </a:r>
          </a:p>
          <a:p>
            <a:endParaRPr lang="en-GB" sz="2000" dirty="0"/>
          </a:p>
          <a:p>
            <a:r>
              <a:rPr lang="en-GB" sz="2000" dirty="0"/>
              <a:t>Later I also mention the Two headed dog and Humanzee’s as comparisons to real life Chimeras and animal testing.  </a:t>
            </a:r>
          </a:p>
        </p:txBody>
      </p:sp>
      <p:sp>
        <p:nvSpPr>
          <p:cNvPr id="7" name="TextBox 6">
            <a:extLst>
              <a:ext uri="{FF2B5EF4-FFF2-40B4-BE49-F238E27FC236}">
                <a16:creationId xmlns:a16="http://schemas.microsoft.com/office/drawing/2014/main" id="{89F881AE-28FD-406A-ABD7-83E283A666C3}"/>
              </a:ext>
            </a:extLst>
          </p:cNvPr>
          <p:cNvSpPr txBox="1"/>
          <p:nvPr/>
        </p:nvSpPr>
        <p:spPr>
          <a:xfrm>
            <a:off x="1109197" y="787037"/>
            <a:ext cx="9747489" cy="1323439"/>
          </a:xfrm>
          <a:prstGeom prst="rect">
            <a:avLst/>
          </a:prstGeom>
          <a:noFill/>
        </p:spPr>
        <p:txBody>
          <a:bodyPr wrap="square" rtlCol="0">
            <a:spAutoFit/>
          </a:bodyPr>
          <a:lstStyle/>
          <a:p>
            <a:r>
              <a:rPr lang="en-GB" sz="2000" dirty="0"/>
              <a:t>During my research I looked into similar shows; their stories and audiences. I also went looking through conspiracies that could be connected back to the theme of experimentation, DNA, Animal testing and anything that has been kept secret by Governments. </a:t>
            </a:r>
          </a:p>
        </p:txBody>
      </p:sp>
      <p:sp>
        <p:nvSpPr>
          <p:cNvPr id="8" name="TextBox 7">
            <a:extLst>
              <a:ext uri="{FF2B5EF4-FFF2-40B4-BE49-F238E27FC236}">
                <a16:creationId xmlns:a16="http://schemas.microsoft.com/office/drawing/2014/main" id="{7CAA7538-DB82-493B-8B89-8FDF5C9278B9}"/>
              </a:ext>
            </a:extLst>
          </p:cNvPr>
          <p:cNvSpPr txBox="1"/>
          <p:nvPr/>
        </p:nvSpPr>
        <p:spPr>
          <a:xfrm>
            <a:off x="6241142" y="6550669"/>
            <a:ext cx="5972982" cy="338554"/>
          </a:xfrm>
          <a:prstGeom prst="rect">
            <a:avLst/>
          </a:prstGeom>
          <a:noFill/>
        </p:spPr>
        <p:txBody>
          <a:bodyPr wrap="none" rtlCol="0">
            <a:spAutoFit/>
          </a:bodyPr>
          <a:lstStyle/>
          <a:p>
            <a:r>
              <a:rPr lang="en-GB" sz="1600" dirty="0"/>
              <a:t>Disclaimer: I do not support any of these harmful testing's in any way</a:t>
            </a:r>
          </a:p>
        </p:txBody>
      </p:sp>
    </p:spTree>
    <p:extLst>
      <p:ext uri="{BB962C8B-B14F-4D97-AF65-F5344CB8AC3E}">
        <p14:creationId xmlns:p14="http://schemas.microsoft.com/office/powerpoint/2010/main" val="5973180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469CFA-59C7-4AC5-B081-33B7405EECF3}"/>
              </a:ext>
            </a:extLst>
          </p:cNvPr>
          <p:cNvSpPr txBox="1"/>
          <p:nvPr/>
        </p:nvSpPr>
        <p:spPr>
          <a:xfrm>
            <a:off x="6096000" y="846725"/>
            <a:ext cx="5614737" cy="4708981"/>
          </a:xfrm>
          <a:prstGeom prst="rect">
            <a:avLst/>
          </a:prstGeom>
          <a:noFill/>
        </p:spPr>
        <p:txBody>
          <a:bodyPr wrap="square" rtlCol="0">
            <a:spAutoFit/>
          </a:bodyPr>
          <a:lstStyle/>
          <a:p>
            <a:r>
              <a:rPr lang="en-GB" sz="2000" dirty="0"/>
              <a:t>In 1951 the US Government bought a large Quantity of LSD and began to test the effects of the drug as a torture device and the possibility of using the drug for mind control and interrogation. </a:t>
            </a:r>
          </a:p>
          <a:p>
            <a:r>
              <a:rPr lang="en-GB" sz="2000" dirty="0"/>
              <a:t>These tests were on none consenting adults of the US, leaving life long Phycological problems. Frank Olson, was one of these subjects. He died due to the drugs and torture.</a:t>
            </a:r>
          </a:p>
          <a:p>
            <a:r>
              <a:rPr lang="en-GB" sz="2000" dirty="0"/>
              <a:t>The program was officially shut down in 1973. It wasn’t until 1977 that this was revealed to the public after Frank Olson’s family began to dig deeper. </a:t>
            </a:r>
          </a:p>
          <a:p>
            <a:r>
              <a:rPr lang="en-GB" sz="2000" dirty="0"/>
              <a:t>Although officially shut down rumours persist from CIA employees that the Program had in fact never stopped. </a:t>
            </a:r>
          </a:p>
        </p:txBody>
      </p:sp>
      <p:pic>
        <p:nvPicPr>
          <p:cNvPr id="4102" name="Picture 6" descr="Related image">
            <a:extLst>
              <a:ext uri="{FF2B5EF4-FFF2-40B4-BE49-F238E27FC236}">
                <a16:creationId xmlns:a16="http://schemas.microsoft.com/office/drawing/2014/main" id="{72CAEC88-F60D-4A8B-97B5-4C122BDD81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326782" cy="374650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mk ultra">
            <a:extLst>
              <a:ext uri="{FF2B5EF4-FFF2-40B4-BE49-F238E27FC236}">
                <a16:creationId xmlns:a16="http://schemas.microsoft.com/office/drawing/2014/main" id="{E6C74E2D-1043-4EAB-BD0C-1786DD1124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699867"/>
            <a:ext cx="5921353" cy="3224463"/>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4798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ohemiangrovemain"/>
          <p:cNvPicPr>
            <a:picLocks noChangeAspect="1" noChangeArrowheads="1"/>
          </p:cNvPicPr>
          <p:nvPr/>
        </p:nvPicPr>
        <p:blipFill rotWithShape="1">
          <a:blip r:embed="rId3">
            <a:extLst>
              <a:ext uri="{28A0092B-C50C-407E-A947-70E740481C1C}">
                <a14:useLocalDpi xmlns:a14="http://schemas.microsoft.com/office/drawing/2010/main" val="0"/>
              </a:ext>
            </a:extLst>
          </a:blip>
          <a:srcRect l="33393" t="41519" r="32224" b="18400"/>
          <a:stretch/>
        </p:blipFill>
        <p:spPr bwMode="auto">
          <a:xfrm>
            <a:off x="-114368" y="0"/>
            <a:ext cx="4180395" cy="325282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8" descr="remation_of_ca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16856" y="3726"/>
            <a:ext cx="4337094" cy="325282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59589" y="3798332"/>
            <a:ext cx="11451628" cy="2246769"/>
          </a:xfrm>
          <a:prstGeom prst="rect">
            <a:avLst/>
          </a:prstGeom>
          <a:noFill/>
        </p:spPr>
        <p:txBody>
          <a:bodyPr wrap="square" rtlCol="0">
            <a:spAutoFit/>
          </a:bodyPr>
          <a:lstStyle/>
          <a:p>
            <a:r>
              <a:rPr lang="en-GB" sz="2000" dirty="0"/>
              <a:t>Bohemian Grove is a yearly retreat for the rich and powerful, a place for them to be pampered and sacrifice the weak (allegedly). No one outside the group knows what happens in the two weeks, many make jokes about the conspiracies or go as far as denying their involvement all together. Officially it is forbidden to discuss future plans and political business, however, people who attend have come forward to say that certain Presidential plans have been openly discussed by it’s members. </a:t>
            </a:r>
          </a:p>
          <a:p>
            <a:r>
              <a:rPr lang="en-GB" sz="2000" dirty="0"/>
              <a:t>More than 2,200 men are invited each year, with no women in the area it is said that the men indulge by getting drunk and indulging in drugs and sexual acts. This includes past presidents and celebrities. </a:t>
            </a:r>
          </a:p>
        </p:txBody>
      </p:sp>
      <p:sp>
        <p:nvSpPr>
          <p:cNvPr id="4" name="TextBox 3">
            <a:extLst>
              <a:ext uri="{FF2B5EF4-FFF2-40B4-BE49-F238E27FC236}">
                <a16:creationId xmlns:a16="http://schemas.microsoft.com/office/drawing/2014/main" id="{617665AC-8F15-4A7E-897A-C79A3AD669DB}"/>
              </a:ext>
            </a:extLst>
          </p:cNvPr>
          <p:cNvSpPr txBox="1"/>
          <p:nvPr/>
        </p:nvSpPr>
        <p:spPr>
          <a:xfrm>
            <a:off x="8373979" y="3429000"/>
            <a:ext cx="184731" cy="369332"/>
          </a:xfrm>
          <a:prstGeom prst="rect">
            <a:avLst/>
          </a:prstGeom>
          <a:noFill/>
        </p:spPr>
        <p:txBody>
          <a:bodyPr wrap="none" rtlCol="0">
            <a:spAutoFit/>
          </a:bodyPr>
          <a:lstStyle/>
          <a:p>
            <a:endParaRPr lang="en-GB" dirty="0"/>
          </a:p>
        </p:txBody>
      </p:sp>
      <p:pic>
        <p:nvPicPr>
          <p:cNvPr id="3074" name="Picture 2" descr="Image result for bohemian grove gif">
            <a:extLst>
              <a:ext uri="{FF2B5EF4-FFF2-40B4-BE49-F238E27FC236}">
                <a16:creationId xmlns:a16="http://schemas.microsoft.com/office/drawing/2014/main" id="{CBC65418-8691-4512-8805-388039A58C12}"/>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8125974" y="3726"/>
            <a:ext cx="4066026" cy="32528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948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551" y="4487477"/>
            <a:ext cx="3398901" cy="226718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57551" y="103342"/>
            <a:ext cx="6856597" cy="4053417"/>
          </a:xfrm>
          <a:prstGeom prst="rect">
            <a:avLst/>
          </a:prstGeom>
          <a:noFill/>
        </p:spPr>
        <p:txBody>
          <a:bodyPr wrap="square" rtlCol="0">
            <a:spAutoFit/>
          </a:bodyPr>
          <a:lstStyle/>
          <a:p>
            <a:r>
              <a:rPr lang="en-GB" sz="1980" dirty="0"/>
              <a:t>The Tuskegee Syphilis experiment, or the ‘Bad Blood experiments’, was a set of experiments done on African American’s between the 1930’s up till the 1970’s. The US offered them “Free Health care” but were only observing the effects of untreated syphilis in the body, a decease that already had a working cure by this time. The participants were lied to and tested on without consent, passing the deadly disease onto family and friends. </a:t>
            </a:r>
          </a:p>
          <a:p>
            <a:r>
              <a:rPr lang="en-GB" sz="1980" dirty="0"/>
              <a:t>The project was only abandoned due to the US Government no longer wanting their names attached to this, but the damage was already done. In the 40 years many had died from something curable, after being discovered doctors said that it was too late for many survivors.</a:t>
            </a:r>
          </a:p>
        </p:txBody>
      </p:sp>
      <p:pic>
        <p:nvPicPr>
          <p:cNvPr id="5122" name="Picture 2" descr="Protectors Turned Perpetrators â Resolute Online: Fall 2017">
            <a:extLst>
              <a:ext uri="{FF2B5EF4-FFF2-40B4-BE49-F238E27FC236}">
                <a16:creationId xmlns:a16="http://schemas.microsoft.com/office/drawing/2014/main" id="{BF3469EA-967C-4646-90A1-8D0EBF291B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4961" y="3862985"/>
            <a:ext cx="3379187" cy="246794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âBad Bloodâ Tuskegee Syphilis Project | PSY3405 Health ...">
            <a:extLst>
              <a:ext uri="{FF2B5EF4-FFF2-40B4-BE49-F238E27FC236}">
                <a16:creationId xmlns:a16="http://schemas.microsoft.com/office/drawing/2014/main" id="{C9437070-F5F6-4C33-9CD0-299F5192F10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92657" y="103342"/>
            <a:ext cx="5099343" cy="66513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323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7240" y="2273458"/>
            <a:ext cx="6069015" cy="1938992"/>
          </a:xfrm>
          <a:prstGeom prst="rect">
            <a:avLst/>
          </a:prstGeom>
          <a:noFill/>
        </p:spPr>
        <p:txBody>
          <a:bodyPr wrap="square" rtlCol="0">
            <a:spAutoFit/>
          </a:bodyPr>
          <a:lstStyle/>
          <a:p>
            <a:pPr algn="ctr"/>
            <a:r>
              <a:rPr lang="en-GB" sz="2000" dirty="0"/>
              <a:t>In the year 2000 kids in the UK were selected to take part in a program called ‘Child of the new Century’. 19,000 were selected and are visited roughly every 4 years for the rest of their lives. They are tested on their reading/ writing/mathematic skills and to see how family/ school/technology effects their lives and growth.</a:t>
            </a:r>
          </a:p>
        </p:txBody>
      </p:sp>
      <p:pic>
        <p:nvPicPr>
          <p:cNvPr id="5122" name="Picture 2" descr="elated image"/>
          <p:cNvPicPr>
            <a:picLocks noChangeAspect="1" noChangeArrowheads="1"/>
          </p:cNvPicPr>
          <p:nvPr/>
        </p:nvPicPr>
        <p:blipFill rotWithShape="1">
          <a:blip r:embed="rId3">
            <a:extLst>
              <a:ext uri="{28A0092B-C50C-407E-A947-70E740481C1C}">
                <a14:useLocalDpi xmlns:a14="http://schemas.microsoft.com/office/drawing/2010/main" val="0"/>
              </a:ext>
            </a:extLst>
          </a:blip>
          <a:srcRect t="22830" b="38940"/>
          <a:stretch/>
        </p:blipFill>
        <p:spPr bwMode="auto">
          <a:xfrm>
            <a:off x="470885" y="4193587"/>
            <a:ext cx="5341724" cy="264555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mage result for group of children"/>
          <p:cNvPicPr>
            <a:picLocks noChangeAspect="1" noChangeArrowheads="1"/>
          </p:cNvPicPr>
          <p:nvPr/>
        </p:nvPicPr>
        <p:blipFill rotWithShape="1">
          <a:blip r:embed="rId4">
            <a:extLst>
              <a:ext uri="{28A0092B-C50C-407E-A947-70E740481C1C}">
                <a14:useLocalDpi xmlns:a14="http://schemas.microsoft.com/office/drawing/2010/main" val="0"/>
              </a:ext>
            </a:extLst>
          </a:blip>
          <a:srcRect t="12418" b="11815"/>
          <a:stretch/>
        </p:blipFill>
        <p:spPr bwMode="auto">
          <a:xfrm>
            <a:off x="816421" y="0"/>
            <a:ext cx="4650651" cy="227345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8A7378B-3F9F-4749-97FB-F623B734F435}"/>
              </a:ext>
            </a:extLst>
          </p:cNvPr>
          <p:cNvSpPr txBox="1"/>
          <p:nvPr/>
        </p:nvSpPr>
        <p:spPr>
          <a:xfrm>
            <a:off x="6531618" y="3751964"/>
            <a:ext cx="5189497" cy="2246769"/>
          </a:xfrm>
          <a:prstGeom prst="rect">
            <a:avLst/>
          </a:prstGeom>
          <a:noFill/>
        </p:spPr>
        <p:txBody>
          <a:bodyPr wrap="square" rtlCol="0">
            <a:spAutoFit/>
          </a:bodyPr>
          <a:lstStyle/>
          <a:p>
            <a:r>
              <a:rPr lang="en-GB" sz="2000" dirty="0"/>
              <a:t>Anti-</a:t>
            </a:r>
            <a:r>
              <a:rPr lang="en-GB" sz="2000" dirty="0" err="1"/>
              <a:t>vaxers</a:t>
            </a:r>
            <a:r>
              <a:rPr lang="en-GB" sz="2000" dirty="0"/>
              <a:t>, although over exaggerated by social media are still the voice of a few creating a much larger problem by bringing long dead illnesses back. This film plays of the idea that they were right, that the Governments were testing this whole time. Testing Brainwashing, chemicals, drugs, etc.</a:t>
            </a:r>
          </a:p>
        </p:txBody>
      </p:sp>
      <p:pic>
        <p:nvPicPr>
          <p:cNvPr id="6" name="Picture 4" descr="mage result for anti vax">
            <a:extLst>
              <a:ext uri="{FF2B5EF4-FFF2-40B4-BE49-F238E27FC236}">
                <a16:creationId xmlns:a16="http://schemas.microsoft.com/office/drawing/2014/main" id="{6DFEF956-58DF-4915-8D78-5970149E3E2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660"/>
          <a:stretch/>
        </p:blipFill>
        <p:spPr bwMode="auto">
          <a:xfrm>
            <a:off x="6408019" y="436534"/>
            <a:ext cx="5465323" cy="2992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11833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Greek Mythology Chimera Tattoo | www.pixshark.com - Images ...">
            <a:extLst>
              <a:ext uri="{FF2B5EF4-FFF2-40B4-BE49-F238E27FC236}">
                <a16:creationId xmlns:a16="http://schemas.microsoft.com/office/drawing/2014/main" id="{82955296-6BB9-4CAD-98D2-89875D8DD5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3800" y="62184"/>
            <a:ext cx="4648200" cy="673902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172974" y="-6710"/>
            <a:ext cx="3134833" cy="523220"/>
          </a:xfrm>
          <a:prstGeom prst="rect">
            <a:avLst/>
          </a:prstGeom>
          <a:noFill/>
        </p:spPr>
        <p:txBody>
          <a:bodyPr wrap="none" rtlCol="0">
            <a:spAutoFit/>
          </a:bodyPr>
          <a:lstStyle/>
          <a:p>
            <a:r>
              <a:rPr lang="en-GB" sz="2800"/>
              <a:t>Mythology Chimera </a:t>
            </a:r>
            <a:endParaRPr lang="en-GB" sz="2800" dirty="0"/>
          </a:p>
        </p:txBody>
      </p:sp>
      <p:sp>
        <p:nvSpPr>
          <p:cNvPr id="6" name="TextBox 5"/>
          <p:cNvSpPr txBox="1"/>
          <p:nvPr/>
        </p:nvSpPr>
        <p:spPr>
          <a:xfrm>
            <a:off x="4613588" y="623413"/>
            <a:ext cx="2791840" cy="6070893"/>
          </a:xfrm>
          <a:prstGeom prst="rect">
            <a:avLst/>
          </a:prstGeom>
          <a:noFill/>
        </p:spPr>
        <p:txBody>
          <a:bodyPr wrap="square" rtlCol="0">
            <a:spAutoFit/>
          </a:bodyPr>
          <a:lstStyle/>
          <a:p>
            <a:r>
              <a:rPr lang="en-GB" sz="1850" dirty="0"/>
              <a:t>The child of </a:t>
            </a:r>
            <a:r>
              <a:rPr lang="en-GB" sz="1850" dirty="0" err="1"/>
              <a:t>Typhoeus</a:t>
            </a:r>
            <a:r>
              <a:rPr lang="en-GB" sz="1850" dirty="0"/>
              <a:t> (Father of All Monsters) and </a:t>
            </a:r>
            <a:r>
              <a:rPr lang="en-GB" sz="1850" dirty="0" err="1"/>
              <a:t>Echida</a:t>
            </a:r>
            <a:r>
              <a:rPr lang="en-GB" sz="1850" dirty="0"/>
              <a:t> (Mother of all Monsters), the Chimera of Greek mythology was a hybrid monster created of different animals. She had the head and body of a Lion, its tail was a large snakes body and head, the head of a goat came out of its back. It was also known to breath fire.</a:t>
            </a:r>
          </a:p>
          <a:p>
            <a:r>
              <a:rPr lang="en-GB" sz="1850" dirty="0"/>
              <a:t>For years the Chimera wondered the </a:t>
            </a:r>
            <a:r>
              <a:rPr lang="en-GB" sz="1850" dirty="0" err="1"/>
              <a:t>Lynean</a:t>
            </a:r>
            <a:r>
              <a:rPr lang="en-GB" sz="1850" dirty="0"/>
              <a:t> country for no man could bring her down. However, she was then struck down by Bellerophon (son of Poseidon and a beautiful human).</a:t>
            </a:r>
          </a:p>
        </p:txBody>
      </p:sp>
      <p:pic>
        <p:nvPicPr>
          <p:cNvPr id="3074" name="Picture 2" descr="mage result for echidna mother of monster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6452" y="159878"/>
            <a:ext cx="2278764" cy="345267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lated image"/>
          <p:cNvPicPr>
            <a:picLocks noChangeAspect="1" noChangeArrowheads="1"/>
          </p:cNvPicPr>
          <p:nvPr/>
        </p:nvPicPr>
        <p:blipFill rotWithShape="1">
          <a:blip r:embed="rId5">
            <a:extLst>
              <a:ext uri="{28A0092B-C50C-407E-A947-70E740481C1C}">
                <a14:useLocalDpi xmlns:a14="http://schemas.microsoft.com/office/drawing/2010/main" val="0"/>
              </a:ext>
            </a:extLst>
          </a:blip>
          <a:srcRect l="6494" t="13235" r="10823" b="13171"/>
          <a:stretch/>
        </p:blipFill>
        <p:spPr bwMode="auto">
          <a:xfrm>
            <a:off x="-151518" y="-103986"/>
            <a:ext cx="2651527" cy="235999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upload.wikimedia.org/wikipedia/commons/thumb/9/96/Ligozzi_%28Una_quimera%29.jpg/1200px-Ligozzi_%28Una_quimera%29.jpg">
            <a:extLst>
              <a:ext uri="{FF2B5EF4-FFF2-40B4-BE49-F238E27FC236}">
                <a16:creationId xmlns:a16="http://schemas.microsoft.com/office/drawing/2014/main" id="{0A409A6A-2075-4C91-901F-9847E65898D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 y="3515094"/>
            <a:ext cx="4398400" cy="3342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41797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0" descr="Bull the dog could be a chimera with contrasting color ...">
            <a:extLst>
              <a:ext uri="{FF2B5EF4-FFF2-40B4-BE49-F238E27FC236}">
                <a16:creationId xmlns:a16="http://schemas.microsoft.com/office/drawing/2014/main" id="{1B075802-B99A-4BC6-960A-AA67AC76B6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874" r="25113"/>
          <a:stretch/>
        </p:blipFill>
        <p:spPr bwMode="auto">
          <a:xfrm>
            <a:off x="-1" y="-2"/>
            <a:ext cx="3439834" cy="342900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Beautiful Animals With The Chimera Genetic Mutation">
            <a:extLst>
              <a:ext uri="{FF2B5EF4-FFF2-40B4-BE49-F238E27FC236}">
                <a16:creationId xmlns:a16="http://schemas.microsoft.com/office/drawing/2014/main" id="{FB6A8BE0-49EF-4D3A-8304-BF84BBF025B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578" r="21876"/>
          <a:stretch/>
        </p:blipFill>
        <p:spPr bwMode="auto">
          <a:xfrm>
            <a:off x="8458200" y="0"/>
            <a:ext cx="37338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limate changes and chimera | My Climate Change Garden">
            <a:extLst>
              <a:ext uri="{FF2B5EF4-FFF2-40B4-BE49-F238E27FC236}">
                <a16:creationId xmlns:a16="http://schemas.microsoft.com/office/drawing/2014/main" id="{8F10CDDD-6BC2-4BC9-8827-0B4C2886394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2058" t="9448" r="14113" b="9203"/>
          <a:stretch/>
        </p:blipFill>
        <p:spPr bwMode="auto">
          <a:xfrm>
            <a:off x="0" y="3529399"/>
            <a:ext cx="3482230" cy="332860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604932" y="601871"/>
            <a:ext cx="4688167" cy="3016210"/>
          </a:xfrm>
          <a:prstGeom prst="rect">
            <a:avLst/>
          </a:prstGeom>
          <a:noFill/>
        </p:spPr>
        <p:txBody>
          <a:bodyPr wrap="square" rtlCol="0">
            <a:spAutoFit/>
          </a:bodyPr>
          <a:lstStyle/>
          <a:p>
            <a:r>
              <a:rPr lang="en-GB" sz="1900" dirty="0"/>
              <a:t>Genetic Chimeras are single organisms composed of one cell. In animals this means that they are genetically different from others of their kind. This can leave them with two differing DNA strands causing  in their biology differences. Some may be born with two sets of reproductive organs (intersexual) where as others may have odd colours and markings. This can be good for creating plants and food that lasts longer in bad weathers. </a:t>
            </a:r>
          </a:p>
        </p:txBody>
      </p:sp>
      <p:sp>
        <p:nvSpPr>
          <p:cNvPr id="9" name="TextBox 8"/>
          <p:cNvSpPr txBox="1"/>
          <p:nvPr/>
        </p:nvSpPr>
        <p:spPr>
          <a:xfrm>
            <a:off x="3687482" y="3831787"/>
            <a:ext cx="4688168" cy="2723823"/>
          </a:xfrm>
          <a:prstGeom prst="rect">
            <a:avLst/>
          </a:prstGeom>
          <a:noFill/>
        </p:spPr>
        <p:txBody>
          <a:bodyPr wrap="square" rtlCol="0">
            <a:spAutoFit/>
          </a:bodyPr>
          <a:lstStyle/>
          <a:p>
            <a:r>
              <a:rPr lang="en-GB" sz="1900" dirty="0"/>
              <a:t>Many chimeras were born under natural circumstances, however, some have been created by science. Some developed this through blood/organ transplants where as others are created using the egg and sperm of differing animals. Others haven’t been so merciless  and choosing to instead create animals by stitching and forcing them together.</a:t>
            </a:r>
          </a:p>
        </p:txBody>
      </p:sp>
      <p:sp>
        <p:nvSpPr>
          <p:cNvPr id="12" name="TextBox 11"/>
          <p:cNvSpPr txBox="1"/>
          <p:nvPr/>
        </p:nvSpPr>
        <p:spPr>
          <a:xfrm>
            <a:off x="4575722" y="43462"/>
            <a:ext cx="2746586" cy="523220"/>
          </a:xfrm>
          <a:prstGeom prst="rect">
            <a:avLst/>
          </a:prstGeom>
          <a:noFill/>
        </p:spPr>
        <p:txBody>
          <a:bodyPr wrap="none" rtlCol="0">
            <a:spAutoFit/>
          </a:bodyPr>
          <a:lstStyle/>
          <a:p>
            <a:r>
              <a:rPr lang="en-GB" sz="2800" dirty="0"/>
              <a:t>Genetic Chimeras</a:t>
            </a:r>
          </a:p>
        </p:txBody>
      </p:sp>
    </p:spTree>
    <p:extLst>
      <p:ext uri="{BB962C8B-B14F-4D97-AF65-F5344CB8AC3E}">
        <p14:creationId xmlns:p14="http://schemas.microsoft.com/office/powerpoint/2010/main" val="23232108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0772" y="612844"/>
            <a:ext cx="3455318" cy="5632311"/>
          </a:xfrm>
          <a:prstGeom prst="rect">
            <a:avLst/>
          </a:prstGeom>
          <a:noFill/>
        </p:spPr>
        <p:txBody>
          <a:bodyPr wrap="square" rtlCol="0">
            <a:spAutoFit/>
          </a:bodyPr>
          <a:lstStyle/>
          <a:p>
            <a:r>
              <a:rPr lang="en-GB" dirty="0"/>
              <a:t>Vladimir </a:t>
            </a:r>
            <a:r>
              <a:rPr lang="en-GB" dirty="0" err="1"/>
              <a:t>Demikhov</a:t>
            </a:r>
            <a:r>
              <a:rPr lang="en-GB" dirty="0"/>
              <a:t> was a Soviet scientist and organ transplant pioneer, his studies managed to save the lives of millions over the world. He was responsible for the first artificial heart, fist heart transplants, first lung transplant, fist liver transplants, and the first mammary-coronary anastomosis.</a:t>
            </a:r>
          </a:p>
          <a:p>
            <a:endParaRPr lang="en-GB" dirty="0"/>
          </a:p>
          <a:p>
            <a:r>
              <a:rPr lang="en-GB" dirty="0"/>
              <a:t>Soon his studies moved to more extremes, this lead to him stitching the head and front leg of a small dog to the back of another larger dog. After the operation both were alive, but soon died from the complications. </a:t>
            </a:r>
          </a:p>
          <a:p>
            <a:r>
              <a:rPr lang="en-GB" dirty="0"/>
              <a:t>Although not seen as a chimera it is still an operation to sew two animals together. </a:t>
            </a:r>
          </a:p>
        </p:txBody>
      </p:sp>
      <p:pic>
        <p:nvPicPr>
          <p:cNvPr id="3" name="Picture 2" descr="mage result for two headed dog"/>
          <p:cNvPicPr>
            <a:picLocks noChangeAspect="1" noChangeArrowheads="1"/>
          </p:cNvPicPr>
          <p:nvPr/>
        </p:nvPicPr>
        <p:blipFill rotWithShape="1">
          <a:blip r:embed="rId3">
            <a:extLst>
              <a:ext uri="{28A0092B-C50C-407E-A947-70E740481C1C}">
                <a14:useLocalDpi xmlns:a14="http://schemas.microsoft.com/office/drawing/2010/main" val="0"/>
              </a:ext>
            </a:extLst>
          </a:blip>
          <a:srcRect b="1993"/>
          <a:stretch/>
        </p:blipFill>
        <p:spPr bwMode="auto">
          <a:xfrm>
            <a:off x="3833532" y="3239759"/>
            <a:ext cx="4532870" cy="350150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echnoCalyps The Movie Part 1/3... | Plus Ultra ..."/>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64246" y="393290"/>
            <a:ext cx="4027754" cy="620879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 dog with two heads: How a Soviet doctor pioneered organ ..."/>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5688" y="254103"/>
            <a:ext cx="4521756" cy="2544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73837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age result for Ilya Ivanov"/>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228" y="307475"/>
            <a:ext cx="4771831" cy="625530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8295023" y="474345"/>
            <a:ext cx="3746042" cy="5909310"/>
          </a:xfrm>
          <a:prstGeom prst="rect">
            <a:avLst/>
          </a:prstGeom>
          <a:noFill/>
        </p:spPr>
        <p:txBody>
          <a:bodyPr wrap="square" rtlCol="0">
            <a:spAutoFit/>
          </a:bodyPr>
          <a:lstStyle/>
          <a:p>
            <a:r>
              <a:rPr lang="en-GB" dirty="0"/>
              <a:t>In 1926 over $200,000 was spent by Stalin to create an army of Super Soldiers by mixing the DNA of animals and humans that would obey his every command in war times. </a:t>
            </a:r>
          </a:p>
          <a:p>
            <a:r>
              <a:rPr lang="en-GB" dirty="0"/>
              <a:t>Doctor Ilya Ivanov was the head of the project, his team had tried to impregnate Chimpanzees with the sperm of man. This failed. After they tried to impregnate Russian women with the Sperm of Gorillas. After the father Gorilla passed away the operation was cancelled. And Ivanov was removed from his position as head scientist.</a:t>
            </a:r>
          </a:p>
          <a:p>
            <a:endParaRPr lang="en-GB" dirty="0"/>
          </a:p>
          <a:p>
            <a:r>
              <a:rPr lang="en-GB" dirty="0"/>
              <a:t>Rumours spread years after that the second testing was actually a success but was kept off public records. The body of a Gorilla person was found years later on the side of a river.</a:t>
            </a:r>
          </a:p>
        </p:txBody>
      </p:sp>
      <p:pic>
        <p:nvPicPr>
          <p:cNvPr id="3" name="Picture 4" descr="mage result for humanzee"/>
          <p:cNvPicPr>
            <a:picLocks noChangeAspect="1" noChangeArrowheads="1"/>
          </p:cNvPicPr>
          <p:nvPr/>
        </p:nvPicPr>
        <p:blipFill rotWithShape="1">
          <a:blip r:embed="rId4">
            <a:extLst>
              <a:ext uri="{28A0092B-C50C-407E-A947-70E740481C1C}">
                <a14:useLocalDpi xmlns:a14="http://schemas.microsoft.com/office/drawing/2010/main" val="0"/>
              </a:ext>
            </a:extLst>
          </a:blip>
          <a:srcRect l="4095" r="4858" b="15238"/>
          <a:stretch/>
        </p:blipFill>
        <p:spPr bwMode="auto">
          <a:xfrm>
            <a:off x="3905968" y="0"/>
            <a:ext cx="3812662" cy="354944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mage result for humanze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56903" y="3073840"/>
            <a:ext cx="2838120" cy="3784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90370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 result for teen wolf chimera">
            <a:extLst>
              <a:ext uri="{FF2B5EF4-FFF2-40B4-BE49-F238E27FC236}">
                <a16:creationId xmlns:a16="http://schemas.microsoft.com/office/drawing/2014/main" id="{EBF2FA7A-958A-4F18-AD7D-3F8CA116D552}"/>
              </a:ext>
            </a:extLst>
          </p:cNvPr>
          <p:cNvPicPr>
            <a:picLocks noChangeAspect="1" noChangeArrowheads="1" noCrop="1"/>
          </p:cNvPicPr>
          <p:nvPr/>
        </p:nvPicPr>
        <p:blipFill>
          <a:blip r:embed="rId3">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6634650" y="911924"/>
            <a:ext cx="2241176" cy="224117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Related image">
            <a:extLst>
              <a:ext uri="{FF2B5EF4-FFF2-40B4-BE49-F238E27FC236}">
                <a16:creationId xmlns:a16="http://schemas.microsoft.com/office/drawing/2014/main" id="{469D4D2F-036A-432D-A8BB-7332C9409127}"/>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sharpenSoften amount="50000"/>
                    </a14:imgEffect>
                    <a14:imgEffect>
                      <a14:brightnessContrast bright="40000" contrast="-20000"/>
                    </a14:imgEffect>
                  </a14:imgLayer>
                </a14:imgProps>
              </a:ext>
              <a:ext uri="{28A0092B-C50C-407E-A947-70E740481C1C}">
                <a14:useLocalDpi xmlns:a14="http://schemas.microsoft.com/office/drawing/2010/main" val="0"/>
              </a:ext>
            </a:extLst>
          </a:blip>
          <a:srcRect/>
          <a:stretch>
            <a:fillRect/>
          </a:stretch>
        </p:blipFill>
        <p:spPr bwMode="auto">
          <a:xfrm>
            <a:off x="9951396" y="912496"/>
            <a:ext cx="2240604" cy="224060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Image result for wrath of the titans chimera">
            <a:extLst>
              <a:ext uri="{FF2B5EF4-FFF2-40B4-BE49-F238E27FC236}">
                <a16:creationId xmlns:a16="http://schemas.microsoft.com/office/drawing/2014/main" id="{43C34CDB-48D8-4E6F-B9FD-DBF4401D621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34650" y="3181887"/>
            <a:ext cx="5557350" cy="37049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30" descr="Related image">
            <a:extLst>
              <a:ext uri="{FF2B5EF4-FFF2-40B4-BE49-F238E27FC236}">
                <a16:creationId xmlns:a16="http://schemas.microsoft.com/office/drawing/2014/main" id="{ABCC447E-F244-4291-8187-49C166AB8798}"/>
              </a:ext>
            </a:extLst>
          </p:cNvPr>
          <p:cNvPicPr>
            <a:picLocks noChangeAspect="1" noChangeArrowheads="1"/>
          </p:cNvPicPr>
          <p:nvPr/>
        </p:nvPicPr>
        <p:blipFill rotWithShape="1">
          <a:blip r:embed="rId8">
            <a:extLst>
              <a:ext uri="{BEBA8EAE-BF5A-486C-A8C5-ECC9F3942E4B}">
                <a14:imgProps xmlns:a14="http://schemas.microsoft.com/office/drawing/2010/main">
                  <a14:imgLayer r:embed="rId9">
                    <a14:imgEffect>
                      <a14:brightnessContrast bright="40000" contrast="20000"/>
                    </a14:imgEffect>
                  </a14:imgLayer>
                </a14:imgProps>
              </a:ext>
              <a:ext uri="{28A0092B-C50C-407E-A947-70E740481C1C}">
                <a14:useLocalDpi xmlns:a14="http://schemas.microsoft.com/office/drawing/2010/main" val="0"/>
              </a:ext>
            </a:extLst>
          </a:blip>
          <a:srcRect l="15808" t="7001" r="35934" b="10860"/>
          <a:stretch/>
        </p:blipFill>
        <p:spPr bwMode="auto">
          <a:xfrm>
            <a:off x="8469443" y="3936"/>
            <a:ext cx="2226171" cy="211863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591921F-DDD5-4825-8283-430F598AA0A3}"/>
              </a:ext>
            </a:extLst>
          </p:cNvPr>
          <p:cNvSpPr txBox="1"/>
          <p:nvPr/>
        </p:nvSpPr>
        <p:spPr>
          <a:xfrm>
            <a:off x="1053926" y="79163"/>
            <a:ext cx="3246017" cy="461665"/>
          </a:xfrm>
          <a:prstGeom prst="rect">
            <a:avLst/>
          </a:prstGeom>
          <a:noFill/>
        </p:spPr>
        <p:txBody>
          <a:bodyPr wrap="none" rtlCol="0">
            <a:spAutoFit/>
          </a:bodyPr>
          <a:lstStyle/>
          <a:p>
            <a:r>
              <a:rPr lang="en-GB" sz="2400" b="1" u="sng" dirty="0"/>
              <a:t>Chimeras in Pop Culture</a:t>
            </a:r>
          </a:p>
        </p:txBody>
      </p:sp>
      <p:pic>
        <p:nvPicPr>
          <p:cNvPr id="3074" name="Picture 2" descr="500px-Prmf-Chimera.jpg">
            <a:extLst>
              <a:ext uri="{FF2B5EF4-FFF2-40B4-BE49-F238E27FC236}">
                <a16:creationId xmlns:a16="http://schemas.microsoft.com/office/drawing/2014/main" id="{7731AC79-9BB7-4556-9BE3-C957A88BD1D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915760" y="3181886"/>
            <a:ext cx="2718889" cy="373368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106839" y="813568"/>
            <a:ext cx="6420466" cy="2308324"/>
          </a:xfrm>
          <a:prstGeom prst="rect">
            <a:avLst/>
          </a:prstGeom>
          <a:noFill/>
        </p:spPr>
        <p:txBody>
          <a:bodyPr wrap="square" rtlCol="0">
            <a:spAutoFit/>
          </a:bodyPr>
          <a:lstStyle/>
          <a:p>
            <a:r>
              <a:rPr lang="en-GB" dirty="0"/>
              <a:t>Chimeras are one of the mythical creatures that are rarely seen in popular culture, creatures like Vampires, werewolves and zombies are much more popular. </a:t>
            </a:r>
          </a:p>
          <a:p>
            <a:r>
              <a:rPr lang="en-GB" dirty="0"/>
              <a:t>When asked many are unsure what a chimera is, let alone the story behind the creature. </a:t>
            </a:r>
          </a:p>
          <a:p>
            <a:r>
              <a:rPr lang="en-GB" dirty="0"/>
              <a:t>When it comes to Popular culture only a handful of films, books and shows have any mention of Chimeras, less again have the creatures in the text. Some use the word as codenames. </a:t>
            </a:r>
          </a:p>
        </p:txBody>
      </p:sp>
      <p:sp>
        <p:nvSpPr>
          <p:cNvPr id="9" name="TextBox 8"/>
          <p:cNvSpPr txBox="1"/>
          <p:nvPr/>
        </p:nvSpPr>
        <p:spPr>
          <a:xfrm>
            <a:off x="127819" y="4052248"/>
            <a:ext cx="3766979" cy="2031325"/>
          </a:xfrm>
          <a:prstGeom prst="rect">
            <a:avLst/>
          </a:prstGeom>
          <a:noFill/>
        </p:spPr>
        <p:txBody>
          <a:bodyPr wrap="square" rtlCol="0">
            <a:spAutoFit/>
          </a:bodyPr>
          <a:lstStyle/>
          <a:p>
            <a:r>
              <a:rPr lang="en-GB" dirty="0"/>
              <a:t>Very few live action shows and films have Chimeras visible. Teen Wolf has a handful, each being different human mixed with an animal. Power Rangers has one for a villain in a single episode. Clash of Titans has two different Chimeras made of animals. </a:t>
            </a:r>
          </a:p>
        </p:txBody>
      </p:sp>
      <p:sp>
        <p:nvSpPr>
          <p:cNvPr id="7" name="TextBox 6">
            <a:extLst>
              <a:ext uri="{FF2B5EF4-FFF2-40B4-BE49-F238E27FC236}">
                <a16:creationId xmlns:a16="http://schemas.microsoft.com/office/drawing/2014/main" id="{A549B127-61DA-4DC9-BDCB-DE21B55BF2E6}"/>
              </a:ext>
            </a:extLst>
          </p:cNvPr>
          <p:cNvSpPr txBox="1"/>
          <p:nvPr/>
        </p:nvSpPr>
        <p:spPr>
          <a:xfrm>
            <a:off x="8875826" y="2613496"/>
            <a:ext cx="1122680" cy="369332"/>
          </a:xfrm>
          <a:prstGeom prst="rect">
            <a:avLst/>
          </a:prstGeom>
          <a:noFill/>
        </p:spPr>
        <p:txBody>
          <a:bodyPr wrap="none" rtlCol="0">
            <a:spAutoFit/>
          </a:bodyPr>
          <a:lstStyle/>
          <a:p>
            <a:r>
              <a:rPr lang="en-GB" dirty="0"/>
              <a:t>Teen Wolf</a:t>
            </a:r>
          </a:p>
        </p:txBody>
      </p:sp>
      <p:cxnSp>
        <p:nvCxnSpPr>
          <p:cNvPr id="11" name="Straight Arrow Connector 10">
            <a:extLst>
              <a:ext uri="{FF2B5EF4-FFF2-40B4-BE49-F238E27FC236}">
                <a16:creationId xmlns:a16="http://schemas.microsoft.com/office/drawing/2014/main" id="{9971E6C2-AC32-4F00-91FA-B3BBD3D334DE}"/>
              </a:ext>
            </a:extLst>
          </p:cNvPr>
          <p:cNvCxnSpPr>
            <a:cxnSpLocks/>
            <a:stCxn id="7" idx="0"/>
          </p:cNvCxnSpPr>
          <p:nvPr/>
        </p:nvCxnSpPr>
        <p:spPr>
          <a:xfrm flipV="1">
            <a:off x="9437166" y="2454442"/>
            <a:ext cx="743599" cy="159054"/>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4" name="Straight Arrow Connector 13">
            <a:extLst>
              <a:ext uri="{FF2B5EF4-FFF2-40B4-BE49-F238E27FC236}">
                <a16:creationId xmlns:a16="http://schemas.microsoft.com/office/drawing/2014/main" id="{D9F72696-8CEF-4A2C-89FE-F23E2BB91B38}"/>
              </a:ext>
            </a:extLst>
          </p:cNvPr>
          <p:cNvCxnSpPr>
            <a:cxnSpLocks/>
          </p:cNvCxnSpPr>
          <p:nvPr/>
        </p:nvCxnSpPr>
        <p:spPr>
          <a:xfrm flipH="1" flipV="1">
            <a:off x="8875826" y="2454442"/>
            <a:ext cx="550831" cy="17121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5" name="Straight Arrow Connector 14">
            <a:extLst>
              <a:ext uri="{FF2B5EF4-FFF2-40B4-BE49-F238E27FC236}">
                <a16:creationId xmlns:a16="http://schemas.microsoft.com/office/drawing/2014/main" id="{E5922B6E-3E6E-407F-8CD0-C83653A035AF}"/>
              </a:ext>
            </a:extLst>
          </p:cNvPr>
          <p:cNvCxnSpPr>
            <a:cxnSpLocks/>
          </p:cNvCxnSpPr>
          <p:nvPr/>
        </p:nvCxnSpPr>
        <p:spPr>
          <a:xfrm flipH="1" flipV="1">
            <a:off x="9433444" y="2032512"/>
            <a:ext cx="3722" cy="580984"/>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7" name="TextBox 16">
            <a:extLst>
              <a:ext uri="{FF2B5EF4-FFF2-40B4-BE49-F238E27FC236}">
                <a16:creationId xmlns:a16="http://schemas.microsoft.com/office/drawing/2014/main" id="{1B4AA62D-AA48-474C-B847-1761F66D0815}"/>
              </a:ext>
            </a:extLst>
          </p:cNvPr>
          <p:cNvSpPr txBox="1"/>
          <p:nvPr/>
        </p:nvSpPr>
        <p:spPr>
          <a:xfrm>
            <a:off x="5742897" y="4532671"/>
            <a:ext cx="930576" cy="646331"/>
          </a:xfrm>
          <a:prstGeom prst="rect">
            <a:avLst/>
          </a:prstGeom>
          <a:noFill/>
        </p:spPr>
        <p:txBody>
          <a:bodyPr wrap="none" rtlCol="0">
            <a:spAutoFit/>
          </a:bodyPr>
          <a:lstStyle/>
          <a:p>
            <a:r>
              <a:rPr lang="en-GB" dirty="0"/>
              <a:t>Power</a:t>
            </a:r>
          </a:p>
          <a:p>
            <a:r>
              <a:rPr lang="en-GB" dirty="0"/>
              <a:t>Rangers</a:t>
            </a:r>
          </a:p>
        </p:txBody>
      </p:sp>
      <p:sp>
        <p:nvSpPr>
          <p:cNvPr id="18" name="TextBox 17">
            <a:extLst>
              <a:ext uri="{FF2B5EF4-FFF2-40B4-BE49-F238E27FC236}">
                <a16:creationId xmlns:a16="http://schemas.microsoft.com/office/drawing/2014/main" id="{651E2732-F0FE-4422-BCF8-16CE75E538D7}"/>
              </a:ext>
            </a:extLst>
          </p:cNvPr>
          <p:cNvSpPr txBox="1"/>
          <p:nvPr/>
        </p:nvSpPr>
        <p:spPr>
          <a:xfrm>
            <a:off x="7831707" y="6531849"/>
            <a:ext cx="1542795" cy="369332"/>
          </a:xfrm>
          <a:prstGeom prst="rect">
            <a:avLst/>
          </a:prstGeom>
          <a:noFill/>
        </p:spPr>
        <p:txBody>
          <a:bodyPr wrap="none" rtlCol="0">
            <a:spAutoFit/>
          </a:bodyPr>
          <a:lstStyle/>
          <a:p>
            <a:r>
              <a:rPr lang="en-GB" dirty="0">
                <a:solidFill>
                  <a:schemeClr val="bg1"/>
                </a:solidFill>
              </a:rPr>
              <a:t>Clash of Titans</a:t>
            </a:r>
          </a:p>
        </p:txBody>
      </p:sp>
    </p:spTree>
    <p:extLst>
      <p:ext uri="{BB962C8B-B14F-4D97-AF65-F5344CB8AC3E}">
        <p14:creationId xmlns:p14="http://schemas.microsoft.com/office/powerpoint/2010/main" val="10220169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8" name="Picture 16" descr="Related image">
            <a:extLst>
              <a:ext uri="{FF2B5EF4-FFF2-40B4-BE49-F238E27FC236}">
                <a16:creationId xmlns:a16="http://schemas.microsoft.com/office/drawing/2014/main" id="{B3D4A0B4-E863-445F-ADE8-81443F89CE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6011" y="3798041"/>
            <a:ext cx="4275559" cy="305995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yon - Bleach Wiki - Wikia">
            <a:extLst>
              <a:ext uri="{FF2B5EF4-FFF2-40B4-BE49-F238E27FC236}">
                <a16:creationId xmlns:a16="http://schemas.microsoft.com/office/drawing/2014/main" id="{31758CC4-E492-499D-9AFD-BFE0B84300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11570" y="957197"/>
            <a:ext cx="3480430" cy="5102886"/>
          </a:xfrm>
          <a:prstGeom prst="rect">
            <a:avLst/>
          </a:prstGeom>
          <a:noFill/>
          <a:extLst>
            <a:ext uri="{909E8E84-426E-40DD-AFC4-6F175D3DCCD1}">
              <a14:hiddenFill xmlns:a14="http://schemas.microsoft.com/office/drawing/2010/main">
                <a:solidFill>
                  <a:srgbClr val="FFFFFF"/>
                </a:solidFill>
              </a14:hiddenFill>
            </a:ext>
          </a:extLst>
        </p:spPr>
      </p:pic>
      <p:pic>
        <p:nvPicPr>
          <p:cNvPr id="3092" name="Picture 20" descr="Image result for discord">
            <a:extLst>
              <a:ext uri="{FF2B5EF4-FFF2-40B4-BE49-F238E27FC236}">
                <a16:creationId xmlns:a16="http://schemas.microsoft.com/office/drawing/2014/main" id="{462B959B-C8F5-4E57-9666-D86339F7065D}"/>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675" b="98525" l="0" r="97381">
                        <a14:foregroundMark x1="42540" y1="10800" x2="40351" y2="18925"/>
                        <a14:foregroundMark x1="40351" y1="18925" x2="35245" y2="26325"/>
                        <a14:foregroundMark x1="35245" y1="26325" x2="43733" y2="32125"/>
                        <a14:foregroundMark x1="43733" y1="32125" x2="62633" y2="39350"/>
                        <a14:foregroundMark x1="62633" y1="39350" x2="62832" y2="39350"/>
                        <a14:foregroundMark x1="35875" y1="98525" x2="38296" y2="97825"/>
                        <a14:foregroundMark x1="51028" y1="75675" x2="51028" y2="75675"/>
                        <a14:foregroundMark x1="50696" y1="93725" x2="50696" y2="93725"/>
                        <a14:foregroundMark x1="89788" y1="34325" x2="97381" y2="35700"/>
                        <a14:foregroundMark x1="23143" y1="55575" x2="13130" y2="52600"/>
                        <a14:foregroundMark x1="6466" y1="56025" x2="15550" y2="53525"/>
                        <a14:foregroundMark x1="16180" y1="56725" x2="14058" y2="59675"/>
                        <a14:foregroundMark x1="26790" y1="58325" x2="33256" y2="72600"/>
                        <a14:foregroundMark x1="33256" y1="72600" x2="41313" y2="77050"/>
                        <a14:foregroundMark x1="41313" y1="77050" x2="48574" y2="77500"/>
                        <a14:foregroundMark x1="24337" y1="14925" x2="34847" y2="15275"/>
                        <a14:foregroundMark x1="34847" y1="15275" x2="36472" y2="13325"/>
                        <a14:foregroundMark x1="36472" y1="12400" x2="42838" y2="8300"/>
                        <a14:foregroundMark x1="31930" y1="2125" x2="39920" y2="7275"/>
                        <a14:foregroundMark x1="39920" y1="7275" x2="46784" y2="6225"/>
                        <a14:foregroundMark x1="56167" y1="24725" x2="57062" y2="27025"/>
                        <a14:foregroundMark x1="25564" y1="3025" x2="36174" y2="4075"/>
                        <a14:foregroundMark x1="36174" y1="4075" x2="37367" y2="5325"/>
                        <a14:foregroundMark x1="47977" y1="6225" x2="45259" y2="6925"/>
                        <a14:foregroundMark x1="46154" y1="5775" x2="49503" y2="7150"/>
                        <a14:foregroundMark x1="59184" y1="27925" x2="59184" y2="27925"/>
                        <a14:foregroundMark x1="59483" y1="27700" x2="59483" y2="27700"/>
                        <a14:foregroundMark x1="26459" y1="2575" x2="33455" y2="1675"/>
                        <a14:foregroundMark x1="19794" y1="9425" x2="30405" y2="8525"/>
                        <a14:foregroundMark x1="30405" y1="8525" x2="38296" y2="11025"/>
                        <a14:foregroundMark x1="22845" y1="3025" x2="21320" y2="2800"/>
                        <a14:foregroundMark x1="14655" y1="11250" x2="18004" y2="10125"/>
                        <a14:foregroundMark x1="18601" y1="9425" x2="13760" y2="6225"/>
                        <a14:foregroundMark x1="1724" y1="58725" x2="7825" y2="55800"/>
                        <a14:foregroundMark x1="1227" y1="58950" x2="597" y2="59925"/>
                        <a14:foregroundMark x1="6233" y1="51925" x2="14423" y2="52175"/>
                        <a14:foregroundMark x1="3979" y1="52525" x2="7991" y2="52175"/>
                        <a14:foregroundMark x1="13296" y1="59800" x2="12003" y2="62350"/>
                        <a14:foregroundMark x1="29874" y1="7300" x2="29874" y2="7300"/>
                        <a14:foregroundMark x1="10080" y1="58100" x2="12168" y2="57500"/>
                        <a14:foregroundMark x1="9781" y1="58475" x2="8322" y2="60425"/>
                        <a14:foregroundMark x1="3813" y1="58475" x2="1724" y2="58950"/>
                        <a14:foregroundMark x1="7527" y1="60525" x2="7527" y2="60525"/>
                        <a14:foregroundMark x1="23442" y1="56525" x2="22779" y2="56050"/>
                        <a14:foregroundMark x1="20225" y1="6075" x2="21519" y2="7650"/>
                        <a14:backgroundMark x1="4609" y1="60175" x2="4609" y2="60175"/>
                        <a14:backgroundMark x1="7361" y1="58225" x2="3813" y2="61500"/>
                        <a14:backgroundMark x1="2354" y1="59450" x2="1094" y2="60175"/>
                        <a14:backgroundMark x1="3183" y1="58725" x2="99" y2="60525"/>
                      </a14:backgroundRemoval>
                    </a14:imgEffect>
                  </a14:imgLayer>
                </a14:imgProps>
              </a:ext>
              <a:ext uri="{28A0092B-C50C-407E-A947-70E740481C1C}">
                <a14:useLocalDpi xmlns:a14="http://schemas.microsoft.com/office/drawing/2010/main" val="0"/>
              </a:ext>
            </a:extLst>
          </a:blip>
          <a:srcRect/>
          <a:stretch>
            <a:fillRect/>
          </a:stretch>
        </p:blipFill>
        <p:spPr bwMode="auto">
          <a:xfrm>
            <a:off x="6378303" y="25978"/>
            <a:ext cx="3039580" cy="403162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24157" y="1812882"/>
            <a:ext cx="6054146" cy="3170099"/>
          </a:xfrm>
          <a:prstGeom prst="rect">
            <a:avLst/>
          </a:prstGeom>
          <a:noFill/>
        </p:spPr>
        <p:txBody>
          <a:bodyPr wrap="square" rtlCol="0">
            <a:spAutoFit/>
          </a:bodyPr>
          <a:lstStyle/>
          <a:p>
            <a:r>
              <a:rPr lang="en-GB" sz="2000" dirty="0"/>
              <a:t>My Little Pony has a Chimera by the name of Discord, he is on of the main recurring villains as a that causes mischief after being set free. </a:t>
            </a:r>
          </a:p>
          <a:p>
            <a:r>
              <a:rPr lang="en-GB" sz="2000" dirty="0"/>
              <a:t>American Dragon has an authentic looking chimera in one episode in a show that relies heavily on Mythology and Folktales from around the world. </a:t>
            </a:r>
          </a:p>
          <a:p>
            <a:r>
              <a:rPr lang="en-GB" sz="2000" dirty="0"/>
              <a:t>The Final example is a Chimera from </a:t>
            </a:r>
          </a:p>
          <a:p>
            <a:r>
              <a:rPr lang="en-GB" sz="2000" dirty="0"/>
              <a:t>the series Bleach who turns up for a </a:t>
            </a:r>
          </a:p>
          <a:p>
            <a:r>
              <a:rPr lang="en-GB" sz="2000" dirty="0"/>
              <a:t>few short episodes and is summoned </a:t>
            </a:r>
          </a:p>
          <a:p>
            <a:r>
              <a:rPr lang="en-GB" sz="2000" dirty="0"/>
              <a:t>by another character. </a:t>
            </a:r>
          </a:p>
        </p:txBody>
      </p:sp>
      <p:sp>
        <p:nvSpPr>
          <p:cNvPr id="5" name="Rectangle 4">
            <a:extLst>
              <a:ext uri="{FF2B5EF4-FFF2-40B4-BE49-F238E27FC236}">
                <a16:creationId xmlns:a16="http://schemas.microsoft.com/office/drawing/2014/main" id="{81DEA4AE-9435-4CDB-B39A-2683B2D2E285}"/>
              </a:ext>
            </a:extLst>
          </p:cNvPr>
          <p:cNvSpPr/>
          <p:nvPr/>
        </p:nvSpPr>
        <p:spPr>
          <a:xfrm>
            <a:off x="306166" y="489807"/>
            <a:ext cx="6617147" cy="1015663"/>
          </a:xfrm>
          <a:prstGeom prst="rect">
            <a:avLst/>
          </a:prstGeom>
        </p:spPr>
        <p:txBody>
          <a:bodyPr wrap="square">
            <a:spAutoFit/>
          </a:bodyPr>
          <a:lstStyle/>
          <a:p>
            <a:r>
              <a:rPr lang="en-GB" sz="2000" dirty="0"/>
              <a:t>Animation has a lot more free range when creating characters as they aren’t restricted by prosthetics and special effects. Chimeras are one creature that’s animated much easier. </a:t>
            </a:r>
          </a:p>
        </p:txBody>
      </p:sp>
      <p:sp>
        <p:nvSpPr>
          <p:cNvPr id="6" name="TextBox 5">
            <a:extLst>
              <a:ext uri="{FF2B5EF4-FFF2-40B4-BE49-F238E27FC236}">
                <a16:creationId xmlns:a16="http://schemas.microsoft.com/office/drawing/2014/main" id="{AFB42918-D811-42BF-9F06-EE1250213CF3}"/>
              </a:ext>
            </a:extLst>
          </p:cNvPr>
          <p:cNvSpPr txBox="1"/>
          <p:nvPr/>
        </p:nvSpPr>
        <p:spPr>
          <a:xfrm>
            <a:off x="11383765" y="4700336"/>
            <a:ext cx="808235" cy="369332"/>
          </a:xfrm>
          <a:prstGeom prst="rect">
            <a:avLst/>
          </a:prstGeom>
          <a:noFill/>
        </p:spPr>
        <p:txBody>
          <a:bodyPr wrap="none" rtlCol="0">
            <a:spAutoFit/>
          </a:bodyPr>
          <a:lstStyle/>
          <a:p>
            <a:r>
              <a:rPr lang="en-GB" dirty="0"/>
              <a:t>Bleach</a:t>
            </a:r>
          </a:p>
        </p:txBody>
      </p:sp>
      <p:sp>
        <p:nvSpPr>
          <p:cNvPr id="7" name="TextBox 6">
            <a:extLst>
              <a:ext uri="{FF2B5EF4-FFF2-40B4-BE49-F238E27FC236}">
                <a16:creationId xmlns:a16="http://schemas.microsoft.com/office/drawing/2014/main" id="{AA95D7BA-9C48-497A-BEA2-6EC4568A6DBD}"/>
              </a:ext>
            </a:extLst>
          </p:cNvPr>
          <p:cNvSpPr txBox="1"/>
          <p:nvPr/>
        </p:nvSpPr>
        <p:spPr>
          <a:xfrm>
            <a:off x="4742187" y="6211669"/>
            <a:ext cx="1131720" cy="646331"/>
          </a:xfrm>
          <a:prstGeom prst="rect">
            <a:avLst/>
          </a:prstGeom>
          <a:noFill/>
        </p:spPr>
        <p:txBody>
          <a:bodyPr wrap="none" rtlCol="0">
            <a:spAutoFit/>
          </a:bodyPr>
          <a:lstStyle/>
          <a:p>
            <a:pPr algn="ctr"/>
            <a:r>
              <a:rPr lang="en-GB" dirty="0">
                <a:solidFill>
                  <a:schemeClr val="bg1"/>
                </a:solidFill>
              </a:rPr>
              <a:t>American </a:t>
            </a:r>
          </a:p>
          <a:p>
            <a:pPr algn="ctr"/>
            <a:r>
              <a:rPr lang="en-GB" dirty="0">
                <a:solidFill>
                  <a:schemeClr val="bg1"/>
                </a:solidFill>
              </a:rPr>
              <a:t>Dragon</a:t>
            </a:r>
          </a:p>
        </p:txBody>
      </p:sp>
      <p:sp>
        <p:nvSpPr>
          <p:cNvPr id="8" name="TextBox 7">
            <a:extLst>
              <a:ext uri="{FF2B5EF4-FFF2-40B4-BE49-F238E27FC236}">
                <a16:creationId xmlns:a16="http://schemas.microsoft.com/office/drawing/2014/main" id="{253650D8-D1C1-4C71-9424-FD13DDF628CA}"/>
              </a:ext>
            </a:extLst>
          </p:cNvPr>
          <p:cNvSpPr txBox="1"/>
          <p:nvPr/>
        </p:nvSpPr>
        <p:spPr>
          <a:xfrm>
            <a:off x="8133348" y="355412"/>
            <a:ext cx="1534844" cy="369332"/>
          </a:xfrm>
          <a:prstGeom prst="rect">
            <a:avLst/>
          </a:prstGeom>
          <a:noFill/>
        </p:spPr>
        <p:txBody>
          <a:bodyPr wrap="none" rtlCol="0">
            <a:spAutoFit/>
          </a:bodyPr>
          <a:lstStyle/>
          <a:p>
            <a:r>
              <a:rPr lang="en-GB" dirty="0"/>
              <a:t>My little pony </a:t>
            </a:r>
          </a:p>
        </p:txBody>
      </p:sp>
    </p:spTree>
    <p:extLst>
      <p:ext uri="{BB962C8B-B14F-4D97-AF65-F5344CB8AC3E}">
        <p14:creationId xmlns:p14="http://schemas.microsoft.com/office/powerpoint/2010/main" val="10955829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Editorial Tuesday] Science in Anime (a History of Science ...">
            <a:extLst>
              <a:ext uri="{FF2B5EF4-FFF2-40B4-BE49-F238E27FC236}">
                <a16:creationId xmlns:a16="http://schemas.microsoft.com/office/drawing/2014/main" id="{7903B6F8-63C6-4319-BB02-B425BF9060B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631" r="11799"/>
          <a:stretch/>
        </p:blipFill>
        <p:spPr bwMode="auto">
          <a:xfrm>
            <a:off x="3875981" y="-1"/>
            <a:ext cx="3634864" cy="317633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Chimera - Fullmetal Alchemist Wiki">
            <a:extLst>
              <a:ext uri="{FF2B5EF4-FFF2-40B4-BE49-F238E27FC236}">
                <a16:creationId xmlns:a16="http://schemas.microsoft.com/office/drawing/2014/main" id="{2FE07238-E797-4775-AD25-FDF6FC2222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092" t="14551" b="7035"/>
          <a:stretch/>
        </p:blipFill>
        <p:spPr bwMode="auto">
          <a:xfrm>
            <a:off x="0" y="-1"/>
            <a:ext cx="3732449" cy="317633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vignette2.wikia.nocookie.net/fma/images/b/b9/Bido-ani2.jpg/revision/latest?cb=20121231032143&amp;path-prefix=es">
            <a:extLst>
              <a:ext uri="{FF2B5EF4-FFF2-40B4-BE49-F238E27FC236}">
                <a16:creationId xmlns:a16="http://schemas.microsoft.com/office/drawing/2014/main" id="{63FF3FBA-DB7C-48A8-B8B5-D7C8A18D08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54378" y="0"/>
            <a:ext cx="4537622" cy="317633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Fullmetal Alchemist Brotherhood - 41 - AstroNerdBoy&amp;#39;s ...">
            <a:extLst>
              <a:ext uri="{FF2B5EF4-FFF2-40B4-BE49-F238E27FC236}">
                <a16:creationId xmlns:a16="http://schemas.microsoft.com/office/drawing/2014/main" id="{8DEFF9E0-A708-447B-B73A-5CA07C46C23F}"/>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sharpenSoften amount="50000"/>
                    </a14:imgEffect>
                  </a14:imgLayer>
                </a14:imgProps>
              </a:ext>
              <a:ext uri="{28A0092B-C50C-407E-A947-70E740481C1C}">
                <a14:useLocalDpi xmlns:a14="http://schemas.microsoft.com/office/drawing/2010/main" val="0"/>
              </a:ext>
            </a:extLst>
          </a:blip>
          <a:srcRect l="13685" r="5903"/>
          <a:stretch/>
        </p:blipFill>
        <p:spPr bwMode="auto">
          <a:xfrm>
            <a:off x="7653381" y="3345557"/>
            <a:ext cx="4538619" cy="317633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0A4CF9B-304D-4305-A048-86D9ABF7B3E6}"/>
              </a:ext>
            </a:extLst>
          </p:cNvPr>
          <p:cNvSpPr txBox="1"/>
          <p:nvPr/>
        </p:nvSpPr>
        <p:spPr>
          <a:xfrm>
            <a:off x="203199" y="3429000"/>
            <a:ext cx="7307645" cy="3139321"/>
          </a:xfrm>
          <a:prstGeom prst="rect">
            <a:avLst/>
          </a:prstGeom>
          <a:noFill/>
        </p:spPr>
        <p:txBody>
          <a:bodyPr wrap="square" rtlCol="0">
            <a:spAutoFit/>
          </a:bodyPr>
          <a:lstStyle/>
          <a:p>
            <a:r>
              <a:rPr lang="en-GB" dirty="0"/>
              <a:t>The most popular show with Chimeras is the 2009 show </a:t>
            </a:r>
            <a:r>
              <a:rPr lang="en-GB" dirty="0" err="1"/>
              <a:t>Fullmetal</a:t>
            </a:r>
            <a:r>
              <a:rPr lang="en-GB" dirty="0"/>
              <a:t> Alchemist: Brotherhood. In the show there are 4 different versions of Chimeras, each being created by alchemy in some way, becoming more advanced and human like with every new group, the closer they are to the head of Government the more human they appear.  The first is taken straight from Mythology and created from humans. The next is a young girl and her dog mixed to create a painful monster that can speak. Later on a group of Chimeras look human however have the abilities and attitudes of the animals (Sight, hearing, smell, speed, flexibility, etc), they also have small differences. The last version can change between human and humanoid animals who are stronger.</a:t>
            </a:r>
          </a:p>
        </p:txBody>
      </p:sp>
    </p:spTree>
    <p:extLst>
      <p:ext uri="{BB962C8B-B14F-4D97-AF65-F5344CB8AC3E}">
        <p14:creationId xmlns:p14="http://schemas.microsoft.com/office/powerpoint/2010/main" val="7098156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0" descr="Katon Callaway Art: God of War 3">
            <a:extLst>
              <a:ext uri="{FF2B5EF4-FFF2-40B4-BE49-F238E27FC236}">
                <a16:creationId xmlns:a16="http://schemas.microsoft.com/office/drawing/2014/main" id="{89C54C1C-F28A-425F-BA2F-B53CA92C39D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694" r="9858" b="14744"/>
          <a:stretch/>
        </p:blipFill>
        <p:spPr bwMode="auto">
          <a:xfrm>
            <a:off x="3984046" y="4072856"/>
            <a:ext cx="5204779" cy="2785143"/>
          </a:xfrm>
          <a:prstGeom prst="rect">
            <a:avLst/>
          </a:prstGeom>
          <a:extLst>
            <a:ext uri="{909E8E84-426E-40DD-AFC4-6F175D3DCCD1}">
              <a14:hiddenFill xmlns:a14="http://schemas.microsoft.com/office/drawing/2010/main">
                <a:solidFill>
                  <a:srgbClr val="FFFFFF"/>
                </a:solidFill>
              </a14:hiddenFill>
            </a:ext>
          </a:extLst>
        </p:spPr>
      </p:pic>
      <p:pic>
        <p:nvPicPr>
          <p:cNvPr id="3" name="Picture 12" descr="Chimera the Flying Mythical Beast - Yu-Gi-Oh! - It&amp;#39;s time ...">
            <a:extLst>
              <a:ext uri="{FF2B5EF4-FFF2-40B4-BE49-F238E27FC236}">
                <a16:creationId xmlns:a16="http://schemas.microsoft.com/office/drawing/2014/main" id="{A637FE7B-E407-4ACE-B05F-411D9DB8B1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48825" y="3143250"/>
            <a:ext cx="2543175" cy="37147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4" descr="Image result for final fantasy chimera">
            <a:extLst>
              <a:ext uri="{FF2B5EF4-FFF2-40B4-BE49-F238E27FC236}">
                <a16:creationId xmlns:a16="http://schemas.microsoft.com/office/drawing/2014/main" id="{B7E371F9-EC2C-426C-BDDD-E2E4C094C8EB}"/>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200" b="92400" l="10000" r="90000">
                        <a14:foregroundMark x1="45333" y1="91800" x2="51889" y2="92800"/>
                        <a14:foregroundMark x1="52111" y1="10000" x2="53333" y2="8200"/>
                        <a14:foregroundMark x1="54444" y1="5600" x2="54444" y2="5600"/>
                        <a14:foregroundMark x1="55556" y1="3000" x2="55556" y2="3000"/>
                        <a14:foregroundMark x1="55889" y1="2200" x2="55889" y2="2200"/>
                        <a14:foregroundMark x1="56333" y1="1600" x2="56333" y2="1600"/>
                        <a14:foregroundMark x1="56667" y1="2200" x2="57000" y2="1000"/>
                        <a14:foregroundMark x1="56889" y1="1400" x2="57333" y2="200"/>
                        <a14:backgroundMark x1="52111" y1="13000" x2="52111" y2="13000"/>
                      </a14:backgroundRemoval>
                    </a14:imgEffect>
                  </a14:imgLayer>
                </a14:imgProps>
              </a:ext>
              <a:ext uri="{28A0092B-C50C-407E-A947-70E740481C1C}">
                <a14:useLocalDpi xmlns:a14="http://schemas.microsoft.com/office/drawing/2010/main" val="0"/>
              </a:ext>
            </a:extLst>
          </a:blip>
          <a:srcRect/>
          <a:stretch>
            <a:fillRect/>
          </a:stretch>
        </p:blipFill>
        <p:spPr bwMode="auto">
          <a:xfrm>
            <a:off x="-709133" y="4072857"/>
            <a:ext cx="5013256" cy="278514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6" descr="Related image">
            <a:extLst>
              <a:ext uri="{FF2B5EF4-FFF2-40B4-BE49-F238E27FC236}">
                <a16:creationId xmlns:a16="http://schemas.microsoft.com/office/drawing/2014/main" id="{485E3CE1-4A9B-43EE-91A1-ED1E8EE41B4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60081" y="0"/>
            <a:ext cx="3876827" cy="322384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 result for d&amp;d chimera">
            <a:extLst>
              <a:ext uri="{FF2B5EF4-FFF2-40B4-BE49-F238E27FC236}">
                <a16:creationId xmlns:a16="http://schemas.microsoft.com/office/drawing/2014/main" id="{25C858AB-3F53-4774-BCCC-773B6B4FE582}"/>
              </a:ext>
            </a:extLst>
          </p:cNvPr>
          <p:cNvPicPr>
            <a:picLocks noChangeAspect="1" noChangeArrowheads="1"/>
          </p:cNvPicPr>
          <p:nvPr/>
        </p:nvPicPr>
        <p:blipFill rotWithShape="1">
          <a:blip r:embed="rId8">
            <a:extLst>
              <a:ext uri="{BEBA8EAE-BF5A-486C-A8C5-ECC9F3942E4B}">
                <a14:imgProps xmlns:a14="http://schemas.microsoft.com/office/drawing/2010/main">
                  <a14:imgLayer r:embed="rId9">
                    <a14:imgEffect>
                      <a14:backgroundRemoval t="11167" b="97000" l="42500" r="99125"/>
                    </a14:imgEffect>
                  </a14:imgLayer>
                </a14:imgProps>
              </a:ext>
              <a:ext uri="{28A0092B-C50C-407E-A947-70E740481C1C}">
                <a14:useLocalDpi xmlns:a14="http://schemas.microsoft.com/office/drawing/2010/main" val="0"/>
              </a:ext>
            </a:extLst>
          </a:blip>
          <a:srcRect l="42747" t="12826" r="1489" b="2824"/>
          <a:stretch/>
        </p:blipFill>
        <p:spPr bwMode="auto">
          <a:xfrm>
            <a:off x="243850" y="0"/>
            <a:ext cx="4060273" cy="460623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475B525-42A5-4469-9001-727BD1090750}"/>
              </a:ext>
            </a:extLst>
          </p:cNvPr>
          <p:cNvSpPr txBox="1"/>
          <p:nvPr/>
        </p:nvSpPr>
        <p:spPr>
          <a:xfrm>
            <a:off x="4174808" y="322974"/>
            <a:ext cx="4374105" cy="2308324"/>
          </a:xfrm>
          <a:prstGeom prst="rect">
            <a:avLst/>
          </a:prstGeom>
          <a:noFill/>
        </p:spPr>
        <p:txBody>
          <a:bodyPr wrap="square" rtlCol="0">
            <a:spAutoFit/>
          </a:bodyPr>
          <a:lstStyle/>
          <a:p>
            <a:pPr algn="ctr"/>
            <a:r>
              <a:rPr lang="en-GB" dirty="0"/>
              <a:t>Many games with Chimeras stick with the original idea of a lion, snake, goat high-breed all sewn together. Resident Evil however changed this to a more Spider like creature. Large insect legs and an undead stare.  </a:t>
            </a:r>
          </a:p>
          <a:p>
            <a:pPr algn="ctr"/>
            <a:r>
              <a:rPr lang="en-GB" dirty="0"/>
              <a:t>Yu-Gi-Oh is also a card game that has many variants of the Chimeras, from animals to cyber chimeras.</a:t>
            </a:r>
          </a:p>
        </p:txBody>
      </p:sp>
      <p:sp>
        <p:nvSpPr>
          <p:cNvPr id="8" name="TextBox 7">
            <a:extLst>
              <a:ext uri="{FF2B5EF4-FFF2-40B4-BE49-F238E27FC236}">
                <a16:creationId xmlns:a16="http://schemas.microsoft.com/office/drawing/2014/main" id="{09BC2597-4920-4E5D-80FE-7EA60B5A6D36}"/>
              </a:ext>
            </a:extLst>
          </p:cNvPr>
          <p:cNvSpPr txBox="1"/>
          <p:nvPr/>
        </p:nvSpPr>
        <p:spPr>
          <a:xfrm>
            <a:off x="5663294" y="6304002"/>
            <a:ext cx="1313180" cy="369332"/>
          </a:xfrm>
          <a:prstGeom prst="rect">
            <a:avLst/>
          </a:prstGeom>
          <a:noFill/>
        </p:spPr>
        <p:txBody>
          <a:bodyPr wrap="none" rtlCol="0">
            <a:spAutoFit/>
          </a:bodyPr>
          <a:lstStyle/>
          <a:p>
            <a:r>
              <a:rPr lang="en-GB" dirty="0">
                <a:solidFill>
                  <a:schemeClr val="bg1"/>
                </a:solidFill>
              </a:rPr>
              <a:t>God of War </a:t>
            </a:r>
          </a:p>
        </p:txBody>
      </p:sp>
      <p:sp>
        <p:nvSpPr>
          <p:cNvPr id="9" name="TextBox 8">
            <a:extLst>
              <a:ext uri="{FF2B5EF4-FFF2-40B4-BE49-F238E27FC236}">
                <a16:creationId xmlns:a16="http://schemas.microsoft.com/office/drawing/2014/main" id="{38E1E1EA-E4AE-4F02-AD7E-FFD92789C922}"/>
              </a:ext>
            </a:extLst>
          </p:cNvPr>
          <p:cNvSpPr txBox="1"/>
          <p:nvPr/>
        </p:nvSpPr>
        <p:spPr>
          <a:xfrm>
            <a:off x="460147" y="6320408"/>
            <a:ext cx="1014508" cy="646331"/>
          </a:xfrm>
          <a:prstGeom prst="rect">
            <a:avLst/>
          </a:prstGeom>
          <a:noFill/>
        </p:spPr>
        <p:txBody>
          <a:bodyPr wrap="none" rtlCol="0">
            <a:spAutoFit/>
          </a:bodyPr>
          <a:lstStyle/>
          <a:p>
            <a:pPr algn="ctr"/>
            <a:r>
              <a:rPr lang="en-GB" dirty="0"/>
              <a:t>Kingdom</a:t>
            </a:r>
          </a:p>
          <a:p>
            <a:pPr algn="ctr"/>
            <a:r>
              <a:rPr lang="en-GB" dirty="0"/>
              <a:t>Hearts</a:t>
            </a:r>
          </a:p>
        </p:txBody>
      </p:sp>
      <p:sp>
        <p:nvSpPr>
          <p:cNvPr id="10" name="TextBox 9">
            <a:extLst>
              <a:ext uri="{FF2B5EF4-FFF2-40B4-BE49-F238E27FC236}">
                <a16:creationId xmlns:a16="http://schemas.microsoft.com/office/drawing/2014/main" id="{E0D181ED-F2BA-4261-B8F0-EF606070A2AE}"/>
              </a:ext>
            </a:extLst>
          </p:cNvPr>
          <p:cNvSpPr txBox="1"/>
          <p:nvPr/>
        </p:nvSpPr>
        <p:spPr>
          <a:xfrm>
            <a:off x="82425" y="2785143"/>
            <a:ext cx="1064715" cy="923330"/>
          </a:xfrm>
          <a:prstGeom prst="rect">
            <a:avLst/>
          </a:prstGeom>
          <a:noFill/>
        </p:spPr>
        <p:txBody>
          <a:bodyPr wrap="none" rtlCol="0">
            <a:spAutoFit/>
          </a:bodyPr>
          <a:lstStyle/>
          <a:p>
            <a:pPr algn="ctr"/>
            <a:r>
              <a:rPr lang="en-GB" dirty="0"/>
              <a:t>Dungun’s</a:t>
            </a:r>
          </a:p>
          <a:p>
            <a:pPr algn="ctr"/>
            <a:r>
              <a:rPr lang="en-GB" dirty="0"/>
              <a:t>and </a:t>
            </a:r>
          </a:p>
          <a:p>
            <a:pPr algn="ctr"/>
            <a:r>
              <a:rPr lang="en-GB" dirty="0"/>
              <a:t>Dragons</a:t>
            </a:r>
          </a:p>
        </p:txBody>
      </p:sp>
      <p:sp>
        <p:nvSpPr>
          <p:cNvPr id="12" name="TextBox 11">
            <a:extLst>
              <a:ext uri="{FF2B5EF4-FFF2-40B4-BE49-F238E27FC236}">
                <a16:creationId xmlns:a16="http://schemas.microsoft.com/office/drawing/2014/main" id="{2A5A664F-721C-4E80-9BA1-17963F4D44D8}"/>
              </a:ext>
            </a:extLst>
          </p:cNvPr>
          <p:cNvSpPr txBox="1"/>
          <p:nvPr/>
        </p:nvSpPr>
        <p:spPr>
          <a:xfrm>
            <a:off x="8738443" y="3809572"/>
            <a:ext cx="1022075" cy="369332"/>
          </a:xfrm>
          <a:prstGeom prst="rect">
            <a:avLst/>
          </a:prstGeom>
          <a:noFill/>
        </p:spPr>
        <p:txBody>
          <a:bodyPr wrap="none" rtlCol="0">
            <a:spAutoFit/>
          </a:bodyPr>
          <a:lstStyle/>
          <a:p>
            <a:r>
              <a:rPr lang="en-GB" dirty="0"/>
              <a:t>Yu-Gi-Oh</a:t>
            </a:r>
          </a:p>
        </p:txBody>
      </p:sp>
      <p:sp>
        <p:nvSpPr>
          <p:cNvPr id="13" name="TextBox 12">
            <a:extLst>
              <a:ext uri="{FF2B5EF4-FFF2-40B4-BE49-F238E27FC236}">
                <a16:creationId xmlns:a16="http://schemas.microsoft.com/office/drawing/2014/main" id="{10509DC1-9E50-4B90-89B0-C5ADBBAFB274}"/>
              </a:ext>
            </a:extLst>
          </p:cNvPr>
          <p:cNvSpPr txBox="1"/>
          <p:nvPr/>
        </p:nvSpPr>
        <p:spPr>
          <a:xfrm>
            <a:off x="11186364" y="490069"/>
            <a:ext cx="1050544" cy="646331"/>
          </a:xfrm>
          <a:prstGeom prst="rect">
            <a:avLst/>
          </a:prstGeom>
          <a:noFill/>
        </p:spPr>
        <p:txBody>
          <a:bodyPr wrap="none" rtlCol="0">
            <a:spAutoFit/>
          </a:bodyPr>
          <a:lstStyle/>
          <a:p>
            <a:r>
              <a:rPr lang="en-GB" dirty="0"/>
              <a:t>Resident </a:t>
            </a:r>
          </a:p>
          <a:p>
            <a:pPr algn="ctr"/>
            <a:r>
              <a:rPr lang="en-GB" dirty="0"/>
              <a:t>Evil</a:t>
            </a:r>
          </a:p>
        </p:txBody>
      </p:sp>
      <p:sp>
        <p:nvSpPr>
          <p:cNvPr id="15" name="TextBox 14">
            <a:extLst>
              <a:ext uri="{FF2B5EF4-FFF2-40B4-BE49-F238E27FC236}">
                <a16:creationId xmlns:a16="http://schemas.microsoft.com/office/drawing/2014/main" id="{C2E35D38-C6A8-4BD2-B5B1-7286A1D43BA3}"/>
              </a:ext>
            </a:extLst>
          </p:cNvPr>
          <p:cNvSpPr txBox="1"/>
          <p:nvPr/>
        </p:nvSpPr>
        <p:spPr>
          <a:xfrm>
            <a:off x="3602720" y="2631298"/>
            <a:ext cx="5850962" cy="1477328"/>
          </a:xfrm>
          <a:prstGeom prst="rect">
            <a:avLst/>
          </a:prstGeom>
          <a:noFill/>
        </p:spPr>
        <p:txBody>
          <a:bodyPr wrap="square" rtlCol="0">
            <a:spAutoFit/>
          </a:bodyPr>
          <a:lstStyle/>
          <a:p>
            <a:pPr algn="ctr"/>
            <a:r>
              <a:rPr lang="en-GB" dirty="0"/>
              <a:t>Dungun’s and Dragons is a roleplay game that more often than not completely relies on the imagination of the players and the Dungun Masters (games narrator and creator) description. This means that DM’s are able to change the chimeras appearance to fit the story lines.</a:t>
            </a:r>
          </a:p>
        </p:txBody>
      </p:sp>
    </p:spTree>
    <p:extLst>
      <p:ext uri="{BB962C8B-B14F-4D97-AF65-F5344CB8AC3E}">
        <p14:creationId xmlns:p14="http://schemas.microsoft.com/office/powerpoint/2010/main" val="2099883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monster makeup">
            <a:extLst>
              <a:ext uri="{FF2B5EF4-FFF2-40B4-BE49-F238E27FC236}">
                <a16:creationId xmlns:a16="http://schemas.microsoft.com/office/drawing/2014/main" id="{B1BFF979-AF3B-4A45-B813-9FA408631A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72873" y="5109"/>
            <a:ext cx="3631386" cy="544518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Prosthetic monster makeup preparation">
            <a:extLst>
              <a:ext uri="{FF2B5EF4-FFF2-40B4-BE49-F238E27FC236}">
                <a16:creationId xmlns:a16="http://schemas.microsoft.com/office/drawing/2014/main" id="{586BA4A7-5AF1-43D8-BDFF-EDBBE8AA6A4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28135" y="5109"/>
            <a:ext cx="4844614" cy="685289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F28B72E-583A-42B0-884B-DD031669B8B8}"/>
              </a:ext>
            </a:extLst>
          </p:cNvPr>
          <p:cNvSpPr txBox="1"/>
          <p:nvPr/>
        </p:nvSpPr>
        <p:spPr>
          <a:xfrm>
            <a:off x="142211" y="1460177"/>
            <a:ext cx="3570515" cy="3693319"/>
          </a:xfrm>
          <a:prstGeom prst="rect">
            <a:avLst/>
          </a:prstGeom>
          <a:noFill/>
        </p:spPr>
        <p:txBody>
          <a:bodyPr wrap="square" rtlCol="0">
            <a:spAutoFit/>
          </a:bodyPr>
          <a:lstStyle/>
          <a:p>
            <a:r>
              <a:rPr lang="en-GB" dirty="0"/>
              <a:t>Prosthetic make up can cost anywhere between £100 and £1000 depending on the level of makeup and experience of the artists. By having only partial makeup saves money as well as makes characters look more human than monster. Claws, eyes, horns, scales and other small differences will be effected by the animal mix. By keeping the characters human ensures that audiences can understand and connect with these characters.</a:t>
            </a:r>
          </a:p>
        </p:txBody>
      </p:sp>
      <p:sp>
        <p:nvSpPr>
          <p:cNvPr id="5" name="TextBox 4">
            <a:extLst>
              <a:ext uri="{FF2B5EF4-FFF2-40B4-BE49-F238E27FC236}">
                <a16:creationId xmlns:a16="http://schemas.microsoft.com/office/drawing/2014/main" id="{2C08BBA7-3096-4321-9919-D9DF1CFFFC95}"/>
              </a:ext>
            </a:extLst>
          </p:cNvPr>
          <p:cNvSpPr txBox="1"/>
          <p:nvPr/>
        </p:nvSpPr>
        <p:spPr>
          <a:xfrm>
            <a:off x="380345" y="233625"/>
            <a:ext cx="3094245" cy="523220"/>
          </a:xfrm>
          <a:prstGeom prst="rect">
            <a:avLst/>
          </a:prstGeom>
          <a:noFill/>
        </p:spPr>
        <p:txBody>
          <a:bodyPr wrap="none" rtlCol="0">
            <a:spAutoFit/>
          </a:bodyPr>
          <a:lstStyle/>
          <a:p>
            <a:r>
              <a:rPr lang="en-GB" sz="2800" dirty="0"/>
              <a:t>Chimera Prosthetics</a:t>
            </a:r>
          </a:p>
        </p:txBody>
      </p:sp>
    </p:spTree>
    <p:extLst>
      <p:ext uri="{BB962C8B-B14F-4D97-AF65-F5344CB8AC3E}">
        <p14:creationId xmlns:p14="http://schemas.microsoft.com/office/powerpoint/2010/main" val="1941584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 name="Picture 10" descr="http://1.bp.blogspot.com/-8qWLMgzhp4g/TbXM5F857DI/AAAAAAAABEY/5KRb6TWRgEY/s400/Monster%2BMakeup1.JPG">
            <a:extLst>
              <a:ext uri="{FF2B5EF4-FFF2-40B4-BE49-F238E27FC236}">
                <a16:creationId xmlns:a16="http://schemas.microsoft.com/office/drawing/2014/main" id="{C4073593-9958-4D8A-8702-F0841D2168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429000"/>
            <a:ext cx="2571749" cy="342899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mage result for lizard makeup">
            <a:extLst>
              <a:ext uri="{FF2B5EF4-FFF2-40B4-BE49-F238E27FC236}">
                <a16:creationId xmlns:a16="http://schemas.microsoft.com/office/drawing/2014/main" id="{E95CD16F-61F3-46A3-81F7-FCF734158FD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238" t="2899" r="9353" b="2899"/>
          <a:stretch/>
        </p:blipFill>
        <p:spPr bwMode="auto">
          <a:xfrm>
            <a:off x="1" y="-16700"/>
            <a:ext cx="5475794" cy="360849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216479E-1288-499E-8361-2AF65842D0B3}"/>
              </a:ext>
            </a:extLst>
          </p:cNvPr>
          <p:cNvSpPr txBox="1"/>
          <p:nvPr/>
        </p:nvSpPr>
        <p:spPr>
          <a:xfrm>
            <a:off x="4096266" y="-51520"/>
            <a:ext cx="1247265" cy="369332"/>
          </a:xfrm>
          <a:prstGeom prst="rect">
            <a:avLst/>
          </a:prstGeom>
          <a:noFill/>
        </p:spPr>
        <p:txBody>
          <a:bodyPr wrap="none" rtlCol="0">
            <a:spAutoFit/>
          </a:bodyPr>
          <a:lstStyle/>
          <a:p>
            <a:r>
              <a:rPr lang="en-GB" dirty="0"/>
              <a:t>JessFACE90</a:t>
            </a:r>
          </a:p>
        </p:txBody>
      </p:sp>
      <p:pic>
        <p:nvPicPr>
          <p:cNvPr id="1030" name="Picture 6" descr="Related image">
            <a:extLst>
              <a:ext uri="{FF2B5EF4-FFF2-40B4-BE49-F238E27FC236}">
                <a16:creationId xmlns:a16="http://schemas.microsoft.com/office/drawing/2014/main" id="{2BEFC24E-CF9F-45B3-BDAF-3CC91040A7E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96266" y="4059911"/>
            <a:ext cx="3711739" cy="2783804"/>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Related image">
            <a:extLst>
              <a:ext uri="{FF2B5EF4-FFF2-40B4-BE49-F238E27FC236}">
                <a16:creationId xmlns:a16="http://schemas.microsoft.com/office/drawing/2014/main" id="{41587266-E4CD-4733-BE7E-DAB0F73085F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43843" y="3584014"/>
            <a:ext cx="2287814" cy="343797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0B649D0-9CA3-4647-BBA8-B9DD96788DD4}"/>
              </a:ext>
            </a:extLst>
          </p:cNvPr>
          <p:cNvSpPr txBox="1"/>
          <p:nvPr/>
        </p:nvSpPr>
        <p:spPr>
          <a:xfrm>
            <a:off x="6319528" y="5143499"/>
            <a:ext cx="778102" cy="646331"/>
          </a:xfrm>
          <a:prstGeom prst="rect">
            <a:avLst/>
          </a:prstGeom>
          <a:noFill/>
        </p:spPr>
        <p:txBody>
          <a:bodyPr wrap="square" rtlCol="0">
            <a:spAutoFit/>
          </a:bodyPr>
          <a:lstStyle/>
          <a:p>
            <a:pPr algn="ctr"/>
            <a:r>
              <a:rPr lang="en-GB" dirty="0">
                <a:solidFill>
                  <a:schemeClr val="bg1"/>
                </a:solidFill>
              </a:rPr>
              <a:t>Laura Wirth</a:t>
            </a:r>
          </a:p>
        </p:txBody>
      </p:sp>
      <p:pic>
        <p:nvPicPr>
          <p:cNvPr id="1046" name="Picture 22" descr="https://vvdfx.com/wp-content/uploads/2014/01/IMG_0016.jpg">
            <a:extLst>
              <a:ext uri="{FF2B5EF4-FFF2-40B4-BE49-F238E27FC236}">
                <a16:creationId xmlns:a16="http://schemas.microsoft.com/office/drawing/2014/main" id="{8F298796-7683-4E6B-AEB6-5B6EF7BC2B73}"/>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4165"/>
          <a:stretch/>
        </p:blipFill>
        <p:spPr bwMode="auto">
          <a:xfrm>
            <a:off x="9289144" y="6540"/>
            <a:ext cx="2902856" cy="373752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2.bp.blogspot.com/-r7Znayu6bOo/TbXM7KBGGeI/AAAAAAAABEg/8sl4N0AwvpY/s400/monster-makeup-syfy-face-off-fx-39.jpg">
            <a:extLst>
              <a:ext uri="{FF2B5EF4-FFF2-40B4-BE49-F238E27FC236}">
                <a16:creationId xmlns:a16="http://schemas.microsoft.com/office/drawing/2014/main" id="{633CA8A4-FC22-4CA2-B115-0BACF437E9AC}"/>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319" r="5959"/>
          <a:stretch/>
        </p:blipFill>
        <p:spPr bwMode="auto">
          <a:xfrm>
            <a:off x="7358743" y="3919381"/>
            <a:ext cx="4833257" cy="3030173"/>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Related image">
            <a:extLst>
              <a:ext uri="{FF2B5EF4-FFF2-40B4-BE49-F238E27FC236}">
                <a16:creationId xmlns:a16="http://schemas.microsoft.com/office/drawing/2014/main" id="{EBB44D4F-713B-473A-B3A1-02602BA0055A}"/>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3167" t="7984" r="25581" b="49041"/>
          <a:stretch/>
        </p:blipFill>
        <p:spPr bwMode="auto">
          <a:xfrm>
            <a:off x="6398932" y="3412931"/>
            <a:ext cx="2348528" cy="1304211"/>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Image result for animal prosthetic makeup">
            <a:extLst>
              <a:ext uri="{FF2B5EF4-FFF2-40B4-BE49-F238E27FC236}">
                <a16:creationId xmlns:a16="http://schemas.microsoft.com/office/drawing/2014/main" id="{779EA677-1D18-43EC-9D3F-CFDDD21F5B44}"/>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16394" r="8773"/>
          <a:stretch/>
        </p:blipFill>
        <p:spPr bwMode="auto">
          <a:xfrm>
            <a:off x="5475794" y="6540"/>
            <a:ext cx="3813350" cy="3397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18468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2682" y="2082189"/>
            <a:ext cx="3196824" cy="3970318"/>
          </a:xfrm>
          <a:prstGeom prst="rect">
            <a:avLst/>
          </a:prstGeom>
          <a:noFill/>
        </p:spPr>
        <p:txBody>
          <a:bodyPr wrap="square" rtlCol="0">
            <a:spAutoFit/>
          </a:bodyPr>
          <a:lstStyle/>
          <a:p>
            <a:r>
              <a:rPr lang="en-GB" dirty="0"/>
              <a:t>550D Canon and 18-55mm - £40</a:t>
            </a:r>
          </a:p>
          <a:p>
            <a:r>
              <a:rPr lang="en-GB" dirty="0"/>
              <a:t>550D Canon and 18-55mm - £40</a:t>
            </a:r>
          </a:p>
          <a:p>
            <a:r>
              <a:rPr lang="en-GB" dirty="0"/>
              <a:t>Lenses - £40</a:t>
            </a:r>
          </a:p>
          <a:p>
            <a:r>
              <a:rPr lang="en-GB" dirty="0"/>
              <a:t>LED Kit - £40</a:t>
            </a:r>
          </a:p>
          <a:p>
            <a:r>
              <a:rPr lang="en-GB" dirty="0"/>
              <a:t>Reflector - £5</a:t>
            </a:r>
          </a:p>
          <a:p>
            <a:r>
              <a:rPr lang="en-GB" dirty="0"/>
              <a:t>Shoulder rig - £15</a:t>
            </a:r>
          </a:p>
          <a:p>
            <a:r>
              <a:rPr lang="en-GB" dirty="0"/>
              <a:t>Rode NTG - £15</a:t>
            </a:r>
          </a:p>
          <a:p>
            <a:r>
              <a:rPr lang="en-GB" dirty="0"/>
              <a:t>H4N - £15</a:t>
            </a:r>
          </a:p>
          <a:p>
            <a:r>
              <a:rPr lang="en-GB" dirty="0"/>
              <a:t>Tripod - £20</a:t>
            </a:r>
          </a:p>
          <a:p>
            <a:r>
              <a:rPr lang="en-GB" dirty="0"/>
              <a:t>Sand Bag X4- £8</a:t>
            </a:r>
          </a:p>
          <a:p>
            <a:endParaRPr lang="en-GB" dirty="0"/>
          </a:p>
          <a:p>
            <a:r>
              <a:rPr lang="en-GB" dirty="0"/>
              <a:t>		</a:t>
            </a:r>
          </a:p>
          <a:p>
            <a:r>
              <a:rPr lang="en-GB" dirty="0"/>
              <a:t>		£212</a:t>
            </a:r>
          </a:p>
          <a:p>
            <a:r>
              <a:rPr lang="en-GB" dirty="0"/>
              <a:t>	X4	£ 848</a:t>
            </a:r>
          </a:p>
        </p:txBody>
      </p:sp>
      <p:sp>
        <p:nvSpPr>
          <p:cNvPr id="6" name="TextBox 5"/>
          <p:cNvSpPr txBox="1"/>
          <p:nvPr/>
        </p:nvSpPr>
        <p:spPr>
          <a:xfrm>
            <a:off x="4625583" y="2082189"/>
            <a:ext cx="3062588" cy="3970318"/>
          </a:xfrm>
          <a:prstGeom prst="rect">
            <a:avLst/>
          </a:prstGeom>
          <a:noFill/>
        </p:spPr>
        <p:txBody>
          <a:bodyPr wrap="square" rtlCol="0">
            <a:spAutoFit/>
          </a:bodyPr>
          <a:lstStyle/>
          <a:p>
            <a:r>
              <a:rPr lang="en-GB" dirty="0"/>
              <a:t>DOP - £450</a:t>
            </a:r>
          </a:p>
          <a:p>
            <a:r>
              <a:rPr lang="en-GB" dirty="0"/>
              <a:t>Camera assistant - £420</a:t>
            </a:r>
          </a:p>
          <a:p>
            <a:r>
              <a:rPr lang="en-GB" dirty="0"/>
              <a:t>Assistant director - £370</a:t>
            </a:r>
          </a:p>
          <a:p>
            <a:r>
              <a:rPr lang="en-GB" dirty="0"/>
              <a:t>Lighting - £300</a:t>
            </a:r>
          </a:p>
          <a:p>
            <a:r>
              <a:rPr lang="en-GB" dirty="0"/>
              <a:t>Sound - £320</a:t>
            </a:r>
          </a:p>
          <a:p>
            <a:r>
              <a:rPr lang="en-GB" dirty="0"/>
              <a:t>Assistant sound - £256</a:t>
            </a:r>
          </a:p>
          <a:p>
            <a:r>
              <a:rPr lang="en-GB" dirty="0"/>
              <a:t>Co-editor - £190</a:t>
            </a:r>
          </a:p>
          <a:p>
            <a:r>
              <a:rPr lang="en-GB" dirty="0"/>
              <a:t>Runner - £75</a:t>
            </a:r>
          </a:p>
          <a:p>
            <a:r>
              <a:rPr lang="en-GB" dirty="0"/>
              <a:t>Runner - £75</a:t>
            </a:r>
          </a:p>
          <a:p>
            <a:r>
              <a:rPr lang="en-GB" dirty="0"/>
              <a:t>Art Director - £300</a:t>
            </a:r>
          </a:p>
          <a:p>
            <a:r>
              <a:rPr lang="en-GB" dirty="0"/>
              <a:t>Screen Writer - £200</a:t>
            </a:r>
          </a:p>
          <a:p>
            <a:endParaRPr lang="en-GB" dirty="0"/>
          </a:p>
          <a:p>
            <a:r>
              <a:rPr lang="en-GB" dirty="0"/>
              <a:t>		£2,756</a:t>
            </a:r>
          </a:p>
          <a:p>
            <a:r>
              <a:rPr lang="en-GB" dirty="0"/>
              <a:t>	X4	£11,924</a:t>
            </a:r>
          </a:p>
        </p:txBody>
      </p:sp>
      <p:sp>
        <p:nvSpPr>
          <p:cNvPr id="4" name="TextBox 3"/>
          <p:cNvSpPr txBox="1"/>
          <p:nvPr/>
        </p:nvSpPr>
        <p:spPr>
          <a:xfrm>
            <a:off x="8274248" y="2082189"/>
            <a:ext cx="3179100" cy="3970318"/>
          </a:xfrm>
          <a:prstGeom prst="rect">
            <a:avLst/>
          </a:prstGeom>
          <a:noFill/>
        </p:spPr>
        <p:txBody>
          <a:bodyPr wrap="square" rtlCol="0">
            <a:spAutoFit/>
          </a:bodyPr>
          <a:lstStyle/>
          <a:p>
            <a:r>
              <a:rPr lang="en-GB" dirty="0"/>
              <a:t>Main actor - £250</a:t>
            </a:r>
          </a:p>
          <a:p>
            <a:r>
              <a:rPr lang="en-GB" dirty="0"/>
              <a:t>Second actor - £250</a:t>
            </a:r>
          </a:p>
          <a:p>
            <a:r>
              <a:rPr lang="en-GB" dirty="0"/>
              <a:t>Scientist 1 - £200</a:t>
            </a:r>
          </a:p>
          <a:p>
            <a:r>
              <a:rPr lang="en-GB" dirty="0"/>
              <a:t>Scientist 2 - £200</a:t>
            </a:r>
          </a:p>
          <a:p>
            <a:r>
              <a:rPr lang="en-GB" dirty="0"/>
              <a:t>Extras - £100</a:t>
            </a:r>
          </a:p>
          <a:p>
            <a:endParaRPr lang="en-GB" dirty="0"/>
          </a:p>
          <a:p>
            <a:endParaRPr lang="en-GB" dirty="0"/>
          </a:p>
          <a:p>
            <a:endParaRPr lang="en-GB" dirty="0"/>
          </a:p>
          <a:p>
            <a:endParaRPr lang="en-GB" dirty="0"/>
          </a:p>
          <a:p>
            <a:endParaRPr lang="en-GB" dirty="0"/>
          </a:p>
          <a:p>
            <a:endParaRPr lang="en-GB" dirty="0"/>
          </a:p>
          <a:p>
            <a:r>
              <a:rPr lang="en-GB" dirty="0"/>
              <a:t>		</a:t>
            </a:r>
          </a:p>
          <a:p>
            <a:r>
              <a:rPr lang="en-GB" dirty="0"/>
              <a:t>		£1,000</a:t>
            </a:r>
          </a:p>
          <a:p>
            <a:r>
              <a:rPr lang="en-GB" dirty="0"/>
              <a:t>	X4	£4,000</a:t>
            </a:r>
          </a:p>
        </p:txBody>
      </p:sp>
      <p:sp>
        <p:nvSpPr>
          <p:cNvPr id="7" name="TextBox 6"/>
          <p:cNvSpPr txBox="1"/>
          <p:nvPr/>
        </p:nvSpPr>
        <p:spPr>
          <a:xfrm>
            <a:off x="5918447" y="-14514"/>
            <a:ext cx="3864182" cy="1508105"/>
          </a:xfrm>
          <a:prstGeom prst="rect">
            <a:avLst/>
          </a:prstGeom>
          <a:noFill/>
        </p:spPr>
        <p:txBody>
          <a:bodyPr wrap="square" rtlCol="0">
            <a:spAutoFit/>
          </a:bodyPr>
          <a:lstStyle/>
          <a:p>
            <a:r>
              <a:rPr lang="en-GB" sz="2000" dirty="0"/>
              <a:t>Average </a:t>
            </a:r>
          </a:p>
          <a:p>
            <a:r>
              <a:rPr lang="en-GB" dirty="0"/>
              <a:t>10 Hour days</a:t>
            </a:r>
          </a:p>
          <a:p>
            <a:r>
              <a:rPr lang="en-GB" dirty="0"/>
              <a:t>4 day shoot</a:t>
            </a:r>
          </a:p>
          <a:p>
            <a:r>
              <a:rPr lang="en-GB" dirty="0"/>
              <a:t>1 rehearsal </a:t>
            </a:r>
          </a:p>
          <a:p>
            <a:r>
              <a:rPr lang="en-GB" dirty="0"/>
              <a:t>4 Days Post Production </a:t>
            </a:r>
          </a:p>
        </p:txBody>
      </p:sp>
      <p:sp>
        <p:nvSpPr>
          <p:cNvPr id="8" name="TextBox 7"/>
          <p:cNvSpPr txBox="1"/>
          <p:nvPr/>
        </p:nvSpPr>
        <p:spPr>
          <a:xfrm>
            <a:off x="842682" y="421341"/>
            <a:ext cx="1220334" cy="523220"/>
          </a:xfrm>
          <a:prstGeom prst="rect">
            <a:avLst/>
          </a:prstGeom>
          <a:noFill/>
        </p:spPr>
        <p:txBody>
          <a:bodyPr wrap="none" rtlCol="0">
            <a:spAutoFit/>
          </a:bodyPr>
          <a:lstStyle/>
          <a:p>
            <a:r>
              <a:rPr lang="en-GB" sz="2800" dirty="0"/>
              <a:t>Budget</a:t>
            </a:r>
            <a:endParaRPr lang="en-GB" sz="2400" dirty="0"/>
          </a:p>
        </p:txBody>
      </p:sp>
      <p:sp>
        <p:nvSpPr>
          <p:cNvPr id="3" name="TextBox 2"/>
          <p:cNvSpPr txBox="1"/>
          <p:nvPr/>
        </p:nvSpPr>
        <p:spPr>
          <a:xfrm>
            <a:off x="842682" y="1406789"/>
            <a:ext cx="1548181" cy="461665"/>
          </a:xfrm>
          <a:prstGeom prst="rect">
            <a:avLst/>
          </a:prstGeom>
          <a:noFill/>
        </p:spPr>
        <p:txBody>
          <a:bodyPr wrap="none" rtlCol="0">
            <a:spAutoFit/>
          </a:bodyPr>
          <a:lstStyle/>
          <a:p>
            <a:r>
              <a:rPr lang="en-GB" sz="2400" dirty="0"/>
              <a:t>Equipment</a:t>
            </a:r>
          </a:p>
        </p:txBody>
      </p:sp>
      <p:sp>
        <p:nvSpPr>
          <p:cNvPr id="5" name="TextBox 4"/>
          <p:cNvSpPr txBox="1"/>
          <p:nvPr/>
        </p:nvSpPr>
        <p:spPr>
          <a:xfrm>
            <a:off x="4625583" y="1406789"/>
            <a:ext cx="823880" cy="461665"/>
          </a:xfrm>
          <a:prstGeom prst="rect">
            <a:avLst/>
          </a:prstGeom>
          <a:noFill/>
        </p:spPr>
        <p:txBody>
          <a:bodyPr wrap="none" rtlCol="0">
            <a:spAutoFit/>
          </a:bodyPr>
          <a:lstStyle/>
          <a:p>
            <a:r>
              <a:rPr lang="en-GB" sz="2400" dirty="0"/>
              <a:t>Crew</a:t>
            </a:r>
          </a:p>
        </p:txBody>
      </p:sp>
      <p:sp>
        <p:nvSpPr>
          <p:cNvPr id="9" name="TextBox 8"/>
          <p:cNvSpPr txBox="1"/>
          <p:nvPr/>
        </p:nvSpPr>
        <p:spPr>
          <a:xfrm>
            <a:off x="8274248" y="1406789"/>
            <a:ext cx="715068" cy="461665"/>
          </a:xfrm>
          <a:prstGeom prst="rect">
            <a:avLst/>
          </a:prstGeom>
          <a:noFill/>
        </p:spPr>
        <p:txBody>
          <a:bodyPr wrap="none" rtlCol="0">
            <a:spAutoFit/>
          </a:bodyPr>
          <a:lstStyle/>
          <a:p>
            <a:r>
              <a:rPr lang="en-GB" sz="2400" dirty="0"/>
              <a:t>Cast</a:t>
            </a:r>
          </a:p>
        </p:txBody>
      </p:sp>
      <p:sp>
        <p:nvSpPr>
          <p:cNvPr id="11" name="TextBox 10"/>
          <p:cNvSpPr txBox="1"/>
          <p:nvPr/>
        </p:nvSpPr>
        <p:spPr>
          <a:xfrm>
            <a:off x="7094415" y="6081576"/>
            <a:ext cx="2299540" cy="646331"/>
          </a:xfrm>
          <a:prstGeom prst="rect">
            <a:avLst/>
          </a:prstGeom>
          <a:noFill/>
        </p:spPr>
        <p:txBody>
          <a:bodyPr wrap="none" rtlCol="0">
            <a:spAutoFit/>
          </a:bodyPr>
          <a:lstStyle/>
          <a:p>
            <a:r>
              <a:rPr lang="en-GB" dirty="0"/>
              <a:t>Total -	£3,968 a day</a:t>
            </a:r>
          </a:p>
          <a:p>
            <a:r>
              <a:rPr lang="en-GB" dirty="0"/>
              <a:t>	£16,772 </a:t>
            </a:r>
          </a:p>
        </p:txBody>
      </p:sp>
    </p:spTree>
    <p:extLst>
      <p:ext uri="{BB962C8B-B14F-4D97-AF65-F5344CB8AC3E}">
        <p14:creationId xmlns:p14="http://schemas.microsoft.com/office/powerpoint/2010/main" val="19354311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66744" y="1290695"/>
            <a:ext cx="1249669" cy="400110"/>
          </a:xfrm>
          <a:prstGeom prst="rect">
            <a:avLst/>
          </a:prstGeom>
          <a:noFill/>
        </p:spPr>
        <p:txBody>
          <a:bodyPr wrap="square" rtlCol="0">
            <a:spAutoFit/>
          </a:bodyPr>
          <a:lstStyle/>
          <a:p>
            <a:r>
              <a:rPr lang="en-GB" sz="2000" dirty="0"/>
              <a:t>Locations</a:t>
            </a:r>
            <a:endParaRPr lang="en-GB" dirty="0"/>
          </a:p>
        </p:txBody>
      </p:sp>
      <p:sp>
        <p:nvSpPr>
          <p:cNvPr id="3" name="TextBox 2"/>
          <p:cNvSpPr txBox="1"/>
          <p:nvPr/>
        </p:nvSpPr>
        <p:spPr>
          <a:xfrm>
            <a:off x="4701276" y="1290695"/>
            <a:ext cx="807395" cy="400110"/>
          </a:xfrm>
          <a:prstGeom prst="rect">
            <a:avLst/>
          </a:prstGeom>
          <a:noFill/>
        </p:spPr>
        <p:txBody>
          <a:bodyPr wrap="square" rtlCol="0">
            <a:spAutoFit/>
          </a:bodyPr>
          <a:lstStyle/>
          <a:p>
            <a:r>
              <a:rPr lang="en-GB" sz="2000" dirty="0"/>
              <a:t>O</a:t>
            </a:r>
            <a:r>
              <a:rPr lang="en-GB" sz="2000"/>
              <a:t>ther</a:t>
            </a:r>
            <a:endParaRPr lang="en-GB" sz="2000" dirty="0"/>
          </a:p>
        </p:txBody>
      </p:sp>
      <p:sp>
        <p:nvSpPr>
          <p:cNvPr id="4" name="TextBox 3"/>
          <p:cNvSpPr txBox="1"/>
          <p:nvPr/>
        </p:nvSpPr>
        <p:spPr>
          <a:xfrm>
            <a:off x="4701275" y="1981780"/>
            <a:ext cx="2103785" cy="2031325"/>
          </a:xfrm>
          <a:prstGeom prst="rect">
            <a:avLst/>
          </a:prstGeom>
          <a:noFill/>
        </p:spPr>
        <p:txBody>
          <a:bodyPr wrap="square" rtlCol="0">
            <a:spAutoFit/>
          </a:bodyPr>
          <a:lstStyle/>
          <a:p>
            <a:r>
              <a:rPr lang="en-GB" dirty="0"/>
              <a:t>Food - £200</a:t>
            </a:r>
          </a:p>
          <a:p>
            <a:r>
              <a:rPr lang="en-GB" dirty="0"/>
              <a:t>Water - £40</a:t>
            </a:r>
          </a:p>
          <a:p>
            <a:r>
              <a:rPr lang="en-GB" dirty="0"/>
              <a:t>Tea/coffee - £20</a:t>
            </a:r>
          </a:p>
          <a:p>
            <a:r>
              <a:rPr lang="en-GB" dirty="0"/>
              <a:t>Costume - £350</a:t>
            </a:r>
          </a:p>
          <a:p>
            <a:r>
              <a:rPr lang="en-GB" dirty="0"/>
              <a:t>FX Make-Up - £400</a:t>
            </a:r>
          </a:p>
          <a:p>
            <a:endParaRPr lang="en-GB" dirty="0"/>
          </a:p>
          <a:p>
            <a:r>
              <a:rPr lang="en-GB" dirty="0"/>
              <a:t>£1,010</a:t>
            </a:r>
          </a:p>
        </p:txBody>
      </p:sp>
      <p:sp>
        <p:nvSpPr>
          <p:cNvPr id="6" name="TextBox 5"/>
          <p:cNvSpPr txBox="1"/>
          <p:nvPr/>
        </p:nvSpPr>
        <p:spPr>
          <a:xfrm>
            <a:off x="1066744" y="1981780"/>
            <a:ext cx="2416431" cy="646331"/>
          </a:xfrm>
          <a:prstGeom prst="rect">
            <a:avLst/>
          </a:prstGeom>
          <a:noFill/>
        </p:spPr>
        <p:txBody>
          <a:bodyPr wrap="none" rtlCol="0">
            <a:spAutoFit/>
          </a:bodyPr>
          <a:lstStyle/>
          <a:p>
            <a:r>
              <a:rPr lang="en-GB" dirty="0"/>
              <a:t>CF10 Warehouse - £400</a:t>
            </a:r>
          </a:p>
          <a:p>
            <a:r>
              <a:rPr lang="en-GB" dirty="0"/>
              <a:t>CF10 house - £300</a:t>
            </a:r>
          </a:p>
        </p:txBody>
      </p:sp>
      <p:sp>
        <p:nvSpPr>
          <p:cNvPr id="8" name="TextBox 7"/>
          <p:cNvSpPr txBox="1"/>
          <p:nvPr/>
        </p:nvSpPr>
        <p:spPr>
          <a:xfrm>
            <a:off x="6376166" y="5464999"/>
            <a:ext cx="1454950" cy="369332"/>
          </a:xfrm>
          <a:prstGeom prst="rect">
            <a:avLst/>
          </a:prstGeom>
          <a:noFill/>
        </p:spPr>
        <p:txBody>
          <a:bodyPr wrap="none" rtlCol="0">
            <a:spAutoFit/>
          </a:bodyPr>
          <a:lstStyle/>
          <a:p>
            <a:r>
              <a:rPr lang="en-GB" dirty="0"/>
              <a:t>Total - £2,460</a:t>
            </a:r>
          </a:p>
        </p:txBody>
      </p:sp>
      <p:sp>
        <p:nvSpPr>
          <p:cNvPr id="9" name="TextBox 8"/>
          <p:cNvSpPr txBox="1"/>
          <p:nvPr/>
        </p:nvSpPr>
        <p:spPr>
          <a:xfrm>
            <a:off x="7617021" y="1290695"/>
            <a:ext cx="1183144" cy="400110"/>
          </a:xfrm>
          <a:prstGeom prst="rect">
            <a:avLst/>
          </a:prstGeom>
          <a:noFill/>
        </p:spPr>
        <p:txBody>
          <a:bodyPr wrap="none" rtlCol="0">
            <a:spAutoFit/>
          </a:bodyPr>
          <a:lstStyle/>
          <a:p>
            <a:r>
              <a:rPr lang="en-GB" sz="2000"/>
              <a:t>Transport</a:t>
            </a:r>
          </a:p>
        </p:txBody>
      </p:sp>
      <p:sp>
        <p:nvSpPr>
          <p:cNvPr id="10" name="TextBox 9"/>
          <p:cNvSpPr txBox="1"/>
          <p:nvPr/>
        </p:nvSpPr>
        <p:spPr>
          <a:xfrm>
            <a:off x="7617021" y="1981780"/>
            <a:ext cx="2752108" cy="1200329"/>
          </a:xfrm>
          <a:prstGeom prst="rect">
            <a:avLst/>
          </a:prstGeom>
          <a:noFill/>
        </p:spPr>
        <p:txBody>
          <a:bodyPr wrap="square" rtlCol="0">
            <a:spAutoFit/>
          </a:bodyPr>
          <a:lstStyle/>
          <a:p>
            <a:r>
              <a:rPr lang="en-GB" dirty="0"/>
              <a:t>Up to £15 per person with from bus/taxi/gas recite of payment per day </a:t>
            </a:r>
          </a:p>
          <a:p>
            <a:r>
              <a:rPr lang="en-GB" dirty="0"/>
              <a:t>=£750</a:t>
            </a:r>
          </a:p>
        </p:txBody>
      </p:sp>
      <p:sp>
        <p:nvSpPr>
          <p:cNvPr id="12" name="TextBox 11"/>
          <p:cNvSpPr txBox="1"/>
          <p:nvPr/>
        </p:nvSpPr>
        <p:spPr>
          <a:xfrm>
            <a:off x="8570609" y="6452382"/>
            <a:ext cx="2113784" cy="369332"/>
          </a:xfrm>
          <a:prstGeom prst="rect">
            <a:avLst/>
          </a:prstGeom>
          <a:noFill/>
        </p:spPr>
        <p:txBody>
          <a:bodyPr wrap="none" rtlCol="0">
            <a:spAutoFit/>
          </a:bodyPr>
          <a:lstStyle/>
          <a:p>
            <a:r>
              <a:rPr lang="en-GB" dirty="0"/>
              <a:t>Final Total </a:t>
            </a:r>
            <a:r>
              <a:rPr lang="mr-IN" dirty="0"/>
              <a:t>–</a:t>
            </a:r>
            <a:r>
              <a:rPr lang="en-GB" dirty="0"/>
              <a:t> £19,232</a:t>
            </a:r>
          </a:p>
        </p:txBody>
      </p:sp>
    </p:spTree>
    <p:extLst>
      <p:ext uri="{BB962C8B-B14F-4D97-AF65-F5344CB8AC3E}">
        <p14:creationId xmlns:p14="http://schemas.microsoft.com/office/powerpoint/2010/main" val="3493183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lavishlocationswales.com/pix/DSCF136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501" y="-1"/>
            <a:ext cx="3550535" cy="266290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www.lavishlocationswales.com/pix/DSCF135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93920" y="0"/>
            <a:ext cx="3602477" cy="270185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www.lavishlocationswales.com/pix/DSCF1348.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06966" y="-10356"/>
            <a:ext cx="3550535" cy="266290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elated image"/>
          <p:cNvPicPr>
            <a:picLocks noChangeAspect="1" noChangeArrowheads="1"/>
          </p:cNvPicPr>
          <p:nvPr/>
        </p:nvPicPr>
        <p:blipFill rotWithShape="1">
          <a:blip r:embed="rId6">
            <a:extLst>
              <a:ext uri="{28A0092B-C50C-407E-A947-70E740481C1C}">
                <a14:useLocalDpi xmlns:a14="http://schemas.microsoft.com/office/drawing/2010/main" val="0"/>
              </a:ext>
            </a:extLst>
          </a:blip>
          <a:srcRect t="14676" r="6397"/>
          <a:stretch/>
        </p:blipFill>
        <p:spPr bwMode="auto">
          <a:xfrm>
            <a:off x="8515837" y="4227658"/>
            <a:ext cx="3341663" cy="228691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6284E75-4A9A-4E4D-8553-F86349BFA815}"/>
              </a:ext>
            </a:extLst>
          </p:cNvPr>
          <p:cNvSpPr txBox="1"/>
          <p:nvPr/>
        </p:nvSpPr>
        <p:spPr>
          <a:xfrm>
            <a:off x="743385" y="2034225"/>
            <a:ext cx="2300566" cy="461665"/>
          </a:xfrm>
          <a:prstGeom prst="rect">
            <a:avLst/>
          </a:prstGeom>
          <a:noFill/>
        </p:spPr>
        <p:txBody>
          <a:bodyPr wrap="none" rtlCol="0">
            <a:spAutoFit/>
          </a:bodyPr>
          <a:lstStyle/>
          <a:p>
            <a:r>
              <a:rPr lang="en-GB" sz="2400" u="sng" dirty="0">
                <a:solidFill>
                  <a:schemeClr val="bg1"/>
                </a:solidFill>
              </a:rPr>
              <a:t>CF10 Wearhouse</a:t>
            </a:r>
          </a:p>
        </p:txBody>
      </p:sp>
      <p:sp>
        <p:nvSpPr>
          <p:cNvPr id="4" name="TextBox 3">
            <a:extLst>
              <a:ext uri="{FF2B5EF4-FFF2-40B4-BE49-F238E27FC236}">
                <a16:creationId xmlns:a16="http://schemas.microsoft.com/office/drawing/2014/main" id="{A0B46393-7F9B-49BE-997C-4C22956BCEFA}"/>
              </a:ext>
            </a:extLst>
          </p:cNvPr>
          <p:cNvSpPr txBox="1"/>
          <p:nvPr/>
        </p:nvSpPr>
        <p:spPr>
          <a:xfrm>
            <a:off x="334502" y="2697531"/>
            <a:ext cx="11522998" cy="923330"/>
          </a:xfrm>
          <a:prstGeom prst="rect">
            <a:avLst/>
          </a:prstGeom>
          <a:noFill/>
        </p:spPr>
        <p:txBody>
          <a:bodyPr wrap="square" rtlCol="0">
            <a:spAutoFit/>
          </a:bodyPr>
          <a:lstStyle/>
          <a:p>
            <a:r>
              <a:rPr lang="en-GB" dirty="0"/>
              <a:t>The Wearhouse would be a perfect location for an old decerped laboratory. Dust, dirt and spray paint shows an abandoned project not being funded. It shows how the experimentations are dark, painful and inhuman. This is where many would go if they began to show inhuman behaviour or physical deformities. </a:t>
            </a:r>
          </a:p>
        </p:txBody>
      </p:sp>
      <p:pic>
        <p:nvPicPr>
          <p:cNvPr id="3" name="Picture 2" descr="Hugh Darrow Abandoned Lab | Faded glory/ Abandoned ...">
            <a:extLst>
              <a:ext uri="{FF2B5EF4-FFF2-40B4-BE49-F238E27FC236}">
                <a16:creationId xmlns:a16="http://schemas.microsoft.com/office/drawing/2014/main" id="{40A65153-9FE0-4FC5-AB2F-D521748508F7}"/>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7113" r="5900"/>
          <a:stretch/>
        </p:blipFill>
        <p:spPr bwMode="auto">
          <a:xfrm>
            <a:off x="334502" y="4195099"/>
            <a:ext cx="4034041" cy="231947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bandoned laboratory by Andrea Pesce - Photorator">
            <a:extLst>
              <a:ext uri="{FF2B5EF4-FFF2-40B4-BE49-F238E27FC236}">
                <a16:creationId xmlns:a16="http://schemas.microsoft.com/office/drawing/2014/main" id="{CC06DA25-3A65-4D90-96D4-EB13636ECA3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8983" r="11827"/>
          <a:stretch/>
        </p:blipFill>
        <p:spPr bwMode="auto">
          <a:xfrm>
            <a:off x="4501453" y="3834288"/>
            <a:ext cx="3881471" cy="26802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0753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tch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97542"/>
            <a:ext cx="4175277" cy="31314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ooden floo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 y="3429000"/>
            <a:ext cx="4175277" cy="313145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36DCC69-08B3-4935-A8A6-59DD05F47AA0}"/>
              </a:ext>
            </a:extLst>
          </p:cNvPr>
          <p:cNvSpPr txBox="1"/>
          <p:nvPr/>
        </p:nvSpPr>
        <p:spPr>
          <a:xfrm>
            <a:off x="4717143" y="696686"/>
            <a:ext cx="184731" cy="369332"/>
          </a:xfrm>
          <a:prstGeom prst="rect">
            <a:avLst/>
          </a:prstGeom>
          <a:noFill/>
        </p:spPr>
        <p:txBody>
          <a:bodyPr wrap="none" rtlCol="0">
            <a:spAutoFit/>
          </a:bodyPr>
          <a:lstStyle/>
          <a:p>
            <a:endParaRPr lang="en-GB" dirty="0"/>
          </a:p>
        </p:txBody>
      </p:sp>
      <p:sp>
        <p:nvSpPr>
          <p:cNvPr id="3" name="TextBox 2">
            <a:extLst>
              <a:ext uri="{FF2B5EF4-FFF2-40B4-BE49-F238E27FC236}">
                <a16:creationId xmlns:a16="http://schemas.microsoft.com/office/drawing/2014/main" id="{B38E2D1C-72D9-46A1-8AD9-EC600EAD0D49}"/>
              </a:ext>
            </a:extLst>
          </p:cNvPr>
          <p:cNvSpPr txBox="1"/>
          <p:nvPr/>
        </p:nvSpPr>
        <p:spPr>
          <a:xfrm>
            <a:off x="5026783" y="2061059"/>
            <a:ext cx="5979886" cy="1477328"/>
          </a:xfrm>
          <a:prstGeom prst="rect">
            <a:avLst/>
          </a:prstGeom>
          <a:noFill/>
        </p:spPr>
        <p:txBody>
          <a:bodyPr wrap="square" rtlCol="0">
            <a:spAutoFit/>
          </a:bodyPr>
          <a:lstStyle/>
          <a:p>
            <a:r>
              <a:rPr lang="en-GB" dirty="0"/>
              <a:t>A small, unassuming home for a family of a mother and her young son. The house is small enough to show that the family aren’t rich, but are comfortable enough in a homely house.</a:t>
            </a:r>
          </a:p>
          <a:p>
            <a:r>
              <a:rPr lang="en-GB" dirty="0"/>
              <a:t>The house would often be a mess with a lone lazy cat wondering around.</a:t>
            </a:r>
          </a:p>
        </p:txBody>
      </p:sp>
      <p:pic>
        <p:nvPicPr>
          <p:cNvPr id="4098" name="Picture 2" descr="Rob&amp;#39;s Blog âº Make Your Own Cat House">
            <a:extLst>
              <a:ext uri="{FF2B5EF4-FFF2-40B4-BE49-F238E27FC236}">
                <a16:creationId xmlns:a16="http://schemas.microsoft.com/office/drawing/2014/main" id="{905D79CF-14DD-4077-ADAB-41BCDF06B2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75276" y="4532993"/>
            <a:ext cx="2703286" cy="2027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80838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1D3F57E-927C-438E-83B6-AC9A7892D7C4}"/>
              </a:ext>
            </a:extLst>
          </p:cNvPr>
          <p:cNvSpPr/>
          <p:nvPr/>
        </p:nvSpPr>
        <p:spPr>
          <a:xfrm>
            <a:off x="754742" y="406394"/>
            <a:ext cx="4731658" cy="9289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14A8D76-8295-4219-8A5B-50C00951C421}"/>
              </a:ext>
            </a:extLst>
          </p:cNvPr>
          <p:cNvSpPr/>
          <p:nvPr/>
        </p:nvSpPr>
        <p:spPr>
          <a:xfrm>
            <a:off x="754742" y="4071272"/>
            <a:ext cx="4731658" cy="928915"/>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312CA6E4-6126-4A1B-BBA3-FA09E8DD2D25}"/>
              </a:ext>
            </a:extLst>
          </p:cNvPr>
          <p:cNvSpPr/>
          <p:nvPr/>
        </p:nvSpPr>
        <p:spPr>
          <a:xfrm>
            <a:off x="754742" y="2264224"/>
            <a:ext cx="4731658" cy="928915"/>
          </a:xfrm>
          <a:prstGeom prst="rect">
            <a:avLst/>
          </a:prstGeom>
          <a:solidFill>
            <a:srgbClr val="0575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E872165F-39E7-4FD0-85BC-A768844E17C2}"/>
              </a:ext>
            </a:extLst>
          </p:cNvPr>
          <p:cNvSpPr/>
          <p:nvPr/>
        </p:nvSpPr>
        <p:spPr>
          <a:xfrm>
            <a:off x="754742" y="1335309"/>
            <a:ext cx="4731658" cy="928915"/>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E59CB41-DBB7-4736-A93D-AF782D83969C}"/>
              </a:ext>
            </a:extLst>
          </p:cNvPr>
          <p:cNvSpPr/>
          <p:nvPr/>
        </p:nvSpPr>
        <p:spPr>
          <a:xfrm>
            <a:off x="754742" y="3174991"/>
            <a:ext cx="4731658" cy="928915"/>
          </a:xfrm>
          <a:prstGeom prst="rect">
            <a:avLst/>
          </a:prstGeom>
          <a:solidFill>
            <a:srgbClr val="4500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CD384B5-01A8-4F32-B799-98C39BB3785B}"/>
              </a:ext>
            </a:extLst>
          </p:cNvPr>
          <p:cNvSpPr/>
          <p:nvPr/>
        </p:nvSpPr>
        <p:spPr>
          <a:xfrm>
            <a:off x="754742" y="5000187"/>
            <a:ext cx="4731658" cy="928915"/>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A181B5A4-1D64-4E00-B5DD-1057E1288A4D}"/>
              </a:ext>
            </a:extLst>
          </p:cNvPr>
          <p:cNvSpPr/>
          <p:nvPr/>
        </p:nvSpPr>
        <p:spPr>
          <a:xfrm>
            <a:off x="6096000" y="406394"/>
            <a:ext cx="4731658" cy="9289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5D9C8314-2B64-470C-B489-21786F8D48CC}"/>
              </a:ext>
            </a:extLst>
          </p:cNvPr>
          <p:cNvSpPr/>
          <p:nvPr/>
        </p:nvSpPr>
        <p:spPr>
          <a:xfrm>
            <a:off x="6096000" y="4071272"/>
            <a:ext cx="4731658" cy="928915"/>
          </a:xfrm>
          <a:prstGeom prst="rect">
            <a:avLst/>
          </a:prstGeom>
          <a:solidFill>
            <a:srgbClr val="608B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08C29D1E-9DDC-4113-A39C-06EDC2B77AFC}"/>
              </a:ext>
            </a:extLst>
          </p:cNvPr>
          <p:cNvSpPr/>
          <p:nvPr/>
        </p:nvSpPr>
        <p:spPr>
          <a:xfrm>
            <a:off x="6096000" y="2264224"/>
            <a:ext cx="4731658" cy="928915"/>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7B0ED06-2B60-4B7E-BCAD-A73A147EAA9B}"/>
              </a:ext>
            </a:extLst>
          </p:cNvPr>
          <p:cNvSpPr/>
          <p:nvPr/>
        </p:nvSpPr>
        <p:spPr>
          <a:xfrm>
            <a:off x="6096000" y="1335309"/>
            <a:ext cx="4731658" cy="928915"/>
          </a:xfrm>
          <a:prstGeom prst="rect">
            <a:avLst/>
          </a:prstGeom>
          <a:solidFill>
            <a:srgbClr val="F3F6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3122DEFF-F1A0-45CB-BEEC-EA36044659CB}"/>
              </a:ext>
            </a:extLst>
          </p:cNvPr>
          <p:cNvSpPr/>
          <p:nvPr/>
        </p:nvSpPr>
        <p:spPr>
          <a:xfrm>
            <a:off x="6096000" y="3174991"/>
            <a:ext cx="4731658" cy="928915"/>
          </a:xfrm>
          <a:prstGeom prst="rect">
            <a:avLst/>
          </a:prstGeom>
          <a:solidFill>
            <a:srgbClr val="66FF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414B0FB9-2803-41B6-801E-1A65E1905C35}"/>
              </a:ext>
            </a:extLst>
          </p:cNvPr>
          <p:cNvSpPr/>
          <p:nvPr/>
        </p:nvSpPr>
        <p:spPr>
          <a:xfrm>
            <a:off x="6096000" y="5000187"/>
            <a:ext cx="4731658" cy="928915"/>
          </a:xfrm>
          <a:prstGeom prst="rect">
            <a:avLst/>
          </a:prstGeom>
          <a:solidFill>
            <a:srgbClr val="08401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0723F1B7-113C-47A3-A9EE-C1979E2715C2}"/>
              </a:ext>
            </a:extLst>
          </p:cNvPr>
          <p:cNvSpPr txBox="1"/>
          <p:nvPr/>
        </p:nvSpPr>
        <p:spPr>
          <a:xfrm>
            <a:off x="754742" y="6313714"/>
            <a:ext cx="5409430" cy="369332"/>
          </a:xfrm>
          <a:prstGeom prst="rect">
            <a:avLst/>
          </a:prstGeom>
          <a:noFill/>
        </p:spPr>
        <p:txBody>
          <a:bodyPr wrap="none" rtlCol="0">
            <a:spAutoFit/>
          </a:bodyPr>
          <a:lstStyle/>
          <a:p>
            <a:r>
              <a:rPr lang="en-GB" dirty="0"/>
              <a:t>Darker, sickly and Hospital colours </a:t>
            </a:r>
            <a:r>
              <a:rPr lang="en-GB"/>
              <a:t>are through the  film </a:t>
            </a:r>
            <a:endParaRPr lang="en-GB" dirty="0"/>
          </a:p>
        </p:txBody>
      </p:sp>
    </p:spTree>
    <p:extLst>
      <p:ext uri="{BB962C8B-B14F-4D97-AF65-F5344CB8AC3E}">
        <p14:creationId xmlns:p14="http://schemas.microsoft.com/office/powerpoint/2010/main" val="21730917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0" y="478365"/>
            <a:ext cx="3131114" cy="3170099"/>
          </a:xfrm>
          <a:prstGeom prst="rect">
            <a:avLst/>
          </a:prstGeom>
          <a:noFill/>
        </p:spPr>
        <p:txBody>
          <a:bodyPr wrap="square" rtlCol="0">
            <a:spAutoFit/>
          </a:bodyPr>
          <a:lstStyle/>
          <a:p>
            <a:r>
              <a:rPr lang="en-GB" dirty="0"/>
              <a:t>The </a:t>
            </a:r>
            <a:r>
              <a:rPr lang="en-GB" sz="2000" dirty="0"/>
              <a:t>First</a:t>
            </a:r>
            <a:r>
              <a:rPr lang="en-GB" dirty="0"/>
              <a:t> Rip-O-Matic was based on the 2013 zombie alert. On the 11</a:t>
            </a:r>
            <a:r>
              <a:rPr lang="en-GB" baseline="30000" dirty="0"/>
              <a:t>th</a:t>
            </a:r>
            <a:r>
              <a:rPr lang="en-GB" dirty="0"/>
              <a:t> of February hackers broke into a local broadcasting station and aired a false alarm about the dead rising and attacking the living. The Rip-o-matic shows the alert, News broadcasts as well as the main characters normal life before and after</a:t>
            </a:r>
          </a:p>
        </p:txBody>
      </p:sp>
      <p:pic>
        <p:nvPicPr>
          <p:cNvPr id="2" name="Picture 1">
            <a:extLst>
              <a:ext uri="{FF2B5EF4-FFF2-40B4-BE49-F238E27FC236}">
                <a16:creationId xmlns:a16="http://schemas.microsoft.com/office/drawing/2014/main" id="{3C8597FF-3581-475E-A3FB-A07D3B0DF83A}"/>
              </a:ext>
            </a:extLst>
          </p:cNvPr>
          <p:cNvPicPr>
            <a:picLocks noChangeAspect="1"/>
          </p:cNvPicPr>
          <p:nvPr/>
        </p:nvPicPr>
        <p:blipFill>
          <a:blip r:embed="rId3"/>
          <a:stretch>
            <a:fillRect/>
          </a:stretch>
        </p:blipFill>
        <p:spPr>
          <a:xfrm>
            <a:off x="3131114" y="289679"/>
            <a:ext cx="8949738" cy="4494995"/>
          </a:xfrm>
          <a:prstGeom prst="rect">
            <a:avLst/>
          </a:prstGeom>
        </p:spPr>
      </p:pic>
    </p:spTree>
    <p:extLst>
      <p:ext uri="{BB962C8B-B14F-4D97-AF65-F5344CB8AC3E}">
        <p14:creationId xmlns:p14="http://schemas.microsoft.com/office/powerpoint/2010/main" val="15993912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20567" y="663121"/>
            <a:ext cx="3371433" cy="2062103"/>
          </a:xfrm>
          <a:prstGeom prst="rect">
            <a:avLst/>
          </a:prstGeom>
          <a:noFill/>
        </p:spPr>
        <p:txBody>
          <a:bodyPr wrap="square" rtlCol="0">
            <a:spAutoFit/>
          </a:bodyPr>
          <a:lstStyle/>
          <a:p>
            <a:r>
              <a:rPr lang="en-GB" dirty="0"/>
              <a:t>The </a:t>
            </a:r>
            <a:r>
              <a:rPr lang="en-GB" sz="2000" dirty="0"/>
              <a:t>second</a:t>
            </a:r>
            <a:r>
              <a:rPr lang="en-GB" dirty="0"/>
              <a:t> Rip-o-matic never went as smoothly as the first; too much was happening in too short a time. It tries to show a character before being tested, during and the aftermath of the bodies being found in lakes and rivers. </a:t>
            </a:r>
          </a:p>
        </p:txBody>
      </p:sp>
      <p:pic>
        <p:nvPicPr>
          <p:cNvPr id="3" name="Picture 2">
            <a:extLst>
              <a:ext uri="{FF2B5EF4-FFF2-40B4-BE49-F238E27FC236}">
                <a16:creationId xmlns:a16="http://schemas.microsoft.com/office/drawing/2014/main" id="{514FDA32-2BB9-48F9-9320-99F4E9F2AD8B}"/>
              </a:ext>
            </a:extLst>
          </p:cNvPr>
          <p:cNvPicPr>
            <a:picLocks noChangeAspect="1"/>
          </p:cNvPicPr>
          <p:nvPr/>
        </p:nvPicPr>
        <p:blipFill>
          <a:blip r:embed="rId2"/>
          <a:stretch>
            <a:fillRect/>
          </a:stretch>
        </p:blipFill>
        <p:spPr>
          <a:xfrm>
            <a:off x="110065" y="315339"/>
            <a:ext cx="8710502" cy="4619518"/>
          </a:xfrm>
          <a:prstGeom prst="rect">
            <a:avLst/>
          </a:prstGeom>
        </p:spPr>
      </p:pic>
    </p:spTree>
    <p:extLst>
      <p:ext uri="{BB962C8B-B14F-4D97-AF65-F5344CB8AC3E}">
        <p14:creationId xmlns:p14="http://schemas.microsoft.com/office/powerpoint/2010/main" val="2403850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24937" y="323542"/>
            <a:ext cx="1784848" cy="461665"/>
          </a:xfrm>
          <a:prstGeom prst="rect">
            <a:avLst/>
          </a:prstGeom>
          <a:noFill/>
        </p:spPr>
        <p:txBody>
          <a:bodyPr wrap="none" rtlCol="0">
            <a:spAutoFit/>
          </a:bodyPr>
          <a:lstStyle/>
          <a:p>
            <a:r>
              <a:rPr lang="en-GB" sz="2400" dirty="0"/>
              <a:t>Film festivals</a:t>
            </a:r>
          </a:p>
        </p:txBody>
      </p:sp>
      <p:pic>
        <p:nvPicPr>
          <p:cNvPr id="3" name="Picture 2">
            <a:extLst>
              <a:ext uri="{FF2B5EF4-FFF2-40B4-BE49-F238E27FC236}">
                <a16:creationId xmlns:a16="http://schemas.microsoft.com/office/drawing/2014/main" id="{8857E395-62C7-4BCC-AD42-3022C3D2CFA5}"/>
              </a:ext>
            </a:extLst>
          </p:cNvPr>
          <p:cNvPicPr>
            <a:picLocks noChangeAspect="1"/>
          </p:cNvPicPr>
          <p:nvPr/>
        </p:nvPicPr>
        <p:blipFill rotWithShape="1">
          <a:blip r:embed="rId3"/>
          <a:srcRect t="9312"/>
          <a:stretch/>
        </p:blipFill>
        <p:spPr>
          <a:xfrm>
            <a:off x="6607170" y="319314"/>
            <a:ext cx="5584830" cy="6219372"/>
          </a:xfrm>
          <a:prstGeom prst="rect">
            <a:avLst/>
          </a:prstGeom>
        </p:spPr>
      </p:pic>
      <p:sp>
        <p:nvSpPr>
          <p:cNvPr id="5" name="TextBox 4">
            <a:extLst>
              <a:ext uri="{FF2B5EF4-FFF2-40B4-BE49-F238E27FC236}">
                <a16:creationId xmlns:a16="http://schemas.microsoft.com/office/drawing/2014/main" id="{4B735814-9570-4D32-92B3-A5A18A3C9A40}"/>
              </a:ext>
            </a:extLst>
          </p:cNvPr>
          <p:cNvSpPr txBox="1"/>
          <p:nvPr/>
        </p:nvSpPr>
        <p:spPr>
          <a:xfrm>
            <a:off x="511171" y="2264229"/>
            <a:ext cx="5584830" cy="1754326"/>
          </a:xfrm>
          <a:prstGeom prst="rect">
            <a:avLst/>
          </a:prstGeom>
          <a:noFill/>
        </p:spPr>
        <p:txBody>
          <a:bodyPr wrap="square" rtlCol="0">
            <a:spAutoFit/>
          </a:bodyPr>
          <a:lstStyle/>
          <a:p>
            <a:r>
              <a:rPr lang="en-GB" dirty="0"/>
              <a:t>Supernatural doesn’t tend to have it’s own category as other genres might. If anything it would be a Drama genre. However, depending how the final film comes out other categories such as best film, cinematography, etc, could be a choice. </a:t>
            </a:r>
          </a:p>
          <a:p>
            <a:endParaRPr lang="en-GB" dirty="0"/>
          </a:p>
        </p:txBody>
      </p:sp>
    </p:spTree>
    <p:extLst>
      <p:ext uri="{BB962C8B-B14F-4D97-AF65-F5344CB8AC3E}">
        <p14:creationId xmlns:p14="http://schemas.microsoft.com/office/powerpoint/2010/main" val="17341845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2279</TotalTime>
  <Words>3064</Words>
  <Application>Microsoft Office PowerPoint</Application>
  <PresentationFormat>Widescreen</PresentationFormat>
  <Paragraphs>224</Paragraphs>
  <Slides>29</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Ænigma Scrawl 4 BRK</vt:lpstr>
      <vt:lpstr>Arial</vt:lpstr>
      <vt:lpstr>Calibri</vt:lpstr>
      <vt:lpstr>Calibri Light</vt:lpstr>
      <vt:lpstr>Mangal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Ash</cp:lastModifiedBy>
  <cp:revision>202</cp:revision>
  <dcterms:created xsi:type="dcterms:W3CDTF">2019-02-19T09:35:45Z</dcterms:created>
  <dcterms:modified xsi:type="dcterms:W3CDTF">2019-03-01T12:01:32Z</dcterms:modified>
</cp:coreProperties>
</file>