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828" r:id="rId3"/>
  </p:sldMasterIdLst>
  <p:notesMasterIdLst>
    <p:notesMasterId r:id="rId100"/>
  </p:notesMasterIdLst>
  <p:sldIdLst>
    <p:sldId id="259" r:id="rId4"/>
    <p:sldId id="413" r:id="rId5"/>
    <p:sldId id="414" r:id="rId6"/>
    <p:sldId id="415" r:id="rId7"/>
    <p:sldId id="416" r:id="rId8"/>
    <p:sldId id="417" r:id="rId9"/>
    <p:sldId id="418" r:id="rId10"/>
    <p:sldId id="419" r:id="rId11"/>
    <p:sldId id="373" r:id="rId12"/>
    <p:sldId id="374" r:id="rId13"/>
    <p:sldId id="375" r:id="rId14"/>
    <p:sldId id="376" r:id="rId15"/>
    <p:sldId id="377" r:id="rId16"/>
    <p:sldId id="378" r:id="rId17"/>
    <p:sldId id="412" r:id="rId18"/>
    <p:sldId id="379" r:id="rId19"/>
    <p:sldId id="380" r:id="rId20"/>
    <p:sldId id="420" r:id="rId21"/>
    <p:sldId id="421" r:id="rId22"/>
    <p:sldId id="422" r:id="rId23"/>
    <p:sldId id="381" r:id="rId24"/>
    <p:sldId id="382" r:id="rId25"/>
    <p:sldId id="383" r:id="rId26"/>
    <p:sldId id="384" r:id="rId27"/>
    <p:sldId id="385" r:id="rId28"/>
    <p:sldId id="386" r:id="rId29"/>
    <p:sldId id="387" r:id="rId30"/>
    <p:sldId id="388" r:id="rId31"/>
    <p:sldId id="389" r:id="rId32"/>
    <p:sldId id="390" r:id="rId33"/>
    <p:sldId id="391" r:id="rId34"/>
    <p:sldId id="392" r:id="rId35"/>
    <p:sldId id="394" r:id="rId36"/>
    <p:sldId id="395" r:id="rId37"/>
    <p:sldId id="399" r:id="rId38"/>
    <p:sldId id="400" r:id="rId39"/>
    <p:sldId id="401" r:id="rId40"/>
    <p:sldId id="402" r:id="rId41"/>
    <p:sldId id="276" r:id="rId42"/>
    <p:sldId id="278" r:id="rId43"/>
    <p:sldId id="327" r:id="rId44"/>
    <p:sldId id="329" r:id="rId45"/>
    <p:sldId id="372" r:id="rId46"/>
    <p:sldId id="371" r:id="rId47"/>
    <p:sldId id="332" r:id="rId48"/>
    <p:sldId id="333" r:id="rId49"/>
    <p:sldId id="334" r:id="rId50"/>
    <p:sldId id="335" r:id="rId51"/>
    <p:sldId id="336" r:id="rId52"/>
    <p:sldId id="337" r:id="rId53"/>
    <p:sldId id="338" r:id="rId54"/>
    <p:sldId id="340" r:id="rId55"/>
    <p:sldId id="341" r:id="rId56"/>
    <p:sldId id="342" r:id="rId57"/>
    <p:sldId id="345" r:id="rId58"/>
    <p:sldId id="346" r:id="rId59"/>
    <p:sldId id="347" r:id="rId60"/>
    <p:sldId id="281" r:id="rId61"/>
    <p:sldId id="293" r:id="rId62"/>
    <p:sldId id="425" r:id="rId63"/>
    <p:sldId id="426" r:id="rId64"/>
    <p:sldId id="427" r:id="rId65"/>
    <p:sldId id="428" r:id="rId66"/>
    <p:sldId id="432" r:id="rId67"/>
    <p:sldId id="434" r:id="rId68"/>
    <p:sldId id="435" r:id="rId69"/>
    <p:sldId id="436" r:id="rId70"/>
    <p:sldId id="437" r:id="rId71"/>
    <p:sldId id="438" r:id="rId72"/>
    <p:sldId id="535" r:id="rId73"/>
    <p:sldId id="439" r:id="rId74"/>
    <p:sldId id="440" r:id="rId75"/>
    <p:sldId id="441" r:id="rId76"/>
    <p:sldId id="442" r:id="rId77"/>
    <p:sldId id="443" r:id="rId78"/>
    <p:sldId id="444" r:id="rId79"/>
    <p:sldId id="445" r:id="rId80"/>
    <p:sldId id="446" r:id="rId81"/>
    <p:sldId id="447" r:id="rId82"/>
    <p:sldId id="448" r:id="rId83"/>
    <p:sldId id="457" r:id="rId84"/>
    <p:sldId id="464" r:id="rId85"/>
    <p:sldId id="465" r:id="rId86"/>
    <p:sldId id="466" r:id="rId87"/>
    <p:sldId id="471" r:id="rId88"/>
    <p:sldId id="472" r:id="rId89"/>
    <p:sldId id="473" r:id="rId90"/>
    <p:sldId id="474" r:id="rId91"/>
    <p:sldId id="478" r:id="rId92"/>
    <p:sldId id="479" r:id="rId93"/>
    <p:sldId id="480" r:id="rId94"/>
    <p:sldId id="486" r:id="rId95"/>
    <p:sldId id="487" r:id="rId96"/>
    <p:sldId id="489" r:id="rId97"/>
    <p:sldId id="490" r:id="rId98"/>
    <p:sldId id="503" r:id="rId9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748"/>
    <p:restoredTop sz="85249"/>
  </p:normalViewPr>
  <p:slideViewPr>
    <p:cSldViewPr snapToGrid="0" snapToObjects="1">
      <p:cViewPr varScale="1">
        <p:scale>
          <a:sx n="66" d="100"/>
          <a:sy n="66" d="100"/>
        </p:scale>
        <p:origin x="10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492635-9FE4-B847-BCFF-2D2F7E12703A}" type="datetimeFigureOut">
              <a:rPr lang="en-US" smtClean="0"/>
              <a:t>4/23/2018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FEA5F1-0434-294B-987F-FDAE7BCCB3A3}" type="slidenum">
              <a:rPr lang="en-US" smtClean="0"/>
              <a:t>‹#›</a:t>
            </a:fld>
            <a:endParaRPr lang="en-US"/>
          </a:p>
        </p:txBody>
      </p:sp>
    </p:spTree>
    <p:extLst>
      <p:ext uri="{BB962C8B-B14F-4D97-AF65-F5344CB8AC3E}">
        <p14:creationId xmlns:p14="http://schemas.microsoft.com/office/powerpoint/2010/main" val="30662885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8" Type="http://schemas.openxmlformats.org/officeDocument/2006/relationships/hyperlink" Target="http://www.theinformationauditor.com/blog/archives/2005/06/sla_2005_bill_b.html" TargetMode="External"/><Relationship Id="rId13" Type="http://schemas.openxmlformats.org/officeDocument/2006/relationships/hyperlink" Target="http://www.cbc.ca/consumers/market/files/health/kids_online/" TargetMode="External"/><Relationship Id="rId18" Type="http://schemas.openxmlformats.org/officeDocument/2006/relationships/hyperlink" Target="http://news.uns.purdue.edu/html4ever/2005/050725.T.Sparks.college.html" TargetMode="External"/><Relationship Id="rId3" Type="http://schemas.openxmlformats.org/officeDocument/2006/relationships/hyperlink" Target="http://www.plagiarism.org/" TargetMode="External"/><Relationship Id="rId21" Type="http://schemas.openxmlformats.org/officeDocument/2006/relationships/hyperlink" Target="#top"/><Relationship Id="rId7" Type="http://schemas.openxmlformats.org/officeDocument/2006/relationships/hyperlink" Target="http://www.techdirt.com/articles/20050811/1426247_F.shtml" TargetMode="External"/><Relationship Id="rId12" Type="http://schemas.openxmlformats.org/officeDocument/2006/relationships/hyperlink" Target="http://www.sky.com/skynews/article/0,,30400-13407864,00.html" TargetMode="External"/><Relationship Id="rId17" Type="http://schemas.openxmlformats.org/officeDocument/2006/relationships/hyperlink" Target="http://www.pewinternet.org/PPF/r/7/press_release.asp" TargetMode="External"/><Relationship Id="rId2" Type="http://schemas.openxmlformats.org/officeDocument/2006/relationships/slide" Target="../slides/slide65.xml"/><Relationship Id="rId16" Type="http://schemas.openxmlformats.org/officeDocument/2006/relationships/hyperlink" Target="http://www-rohan.sdsu.edu/dept/drwswebb/lore/2_2/ornat_internet.html" TargetMode="External"/><Relationship Id="rId20" Type="http://schemas.openxmlformats.org/officeDocument/2006/relationships/hyperlink" Target="http://webcache.googleusercontent.com/index.html" TargetMode="External"/><Relationship Id="rId1" Type="http://schemas.openxmlformats.org/officeDocument/2006/relationships/notesMaster" Target="../notesMasters/notesMaster1.xml"/><Relationship Id="rId6" Type="http://schemas.openxmlformats.org/officeDocument/2006/relationships/hyperlink" Target="http://www.e-vangelism.com/2005/07/wired-for-rudeness.html" TargetMode="External"/><Relationship Id="rId11" Type="http://schemas.openxmlformats.org/officeDocument/2006/relationships/hyperlink" Target="http://library.cqpress.com/cqresearcher/cqresrre2003091900" TargetMode="External"/><Relationship Id="rId5" Type="http://schemas.openxmlformats.org/officeDocument/2006/relationships/hyperlink" Target="http://www.rednova.com/news/technology/198008/disconnect_with_so_many_teens_online_one_group_wants_them/" TargetMode="External"/><Relationship Id="rId15" Type="http://schemas.openxmlformats.org/officeDocument/2006/relationships/hyperlink" Target="http://www.ideamarketers.com/library/article.cfm?articleid=14230&amp;from=PROFILE" TargetMode="External"/><Relationship Id="rId10" Type="http://schemas.openxmlformats.org/officeDocument/2006/relationships/hyperlink" Target="http://www.drexel.edu/judicial/illegaldownloads.htm" TargetMode="External"/><Relationship Id="rId19" Type="http://schemas.openxmlformats.org/officeDocument/2006/relationships/hyperlink" Target="http://www.theglobeandmail.com/servlet/story/RTGAM.20050808.wsoft0908/BNStory/Technology/" TargetMode="External"/><Relationship Id="rId4" Type="http://schemas.openxmlformats.org/officeDocument/2006/relationships/hyperlink" Target="http://www.sojo.net/index.cfm?action=magazine.article&amp;issue=soj0401&amp;article=040166" TargetMode="External"/><Relationship Id="rId9" Type="http://schemas.openxmlformats.org/officeDocument/2006/relationships/hyperlink" Target="http://www.downes.ca/cgi-bin/website/find.cgi?string=site~Business%20Software%20Alliance" TargetMode="External"/><Relationship Id="rId14" Type="http://schemas.openxmlformats.org/officeDocument/2006/relationships/hyperlink" Target="http://www.pcworld.com/howto/article/0,aid,116012,00.asp"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www.plagiarism.org/" TargetMode="External"/><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projects.eff.org/~barlow/Declaration-Final.html" TargetMode="External"/><Relationship Id="rId2" Type="http://schemas.openxmlformats.org/officeDocument/2006/relationships/slide" Target="../slides/slide86.xml"/><Relationship Id="rId1" Type="http://schemas.openxmlformats.org/officeDocument/2006/relationships/notesMaster" Target="../notesMasters/notesMaster1.xml"/><Relationship Id="rId4" Type="http://schemas.openxmlformats.org/officeDocument/2006/relationships/hyperlink" Target="http://codev2.cc/" TargetMode="Externa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4AC2C53F-B672-4BD9-8421-2E83F6ED2621}" type="slidenum">
              <a:rPr lang="en-US" altLang="en-US">
                <a:latin typeface="Calibri" panose="020F0502020204030204" pitchFamily="34" charset="0"/>
              </a:rPr>
              <a:pPr/>
              <a:t>2</a:t>
            </a:fld>
            <a:endParaRPr lang="en-US" altLang="en-US">
              <a:latin typeface="Calibri" panose="020F0502020204030204" pitchFamily="34" charset="0"/>
            </a:endParaRPr>
          </a:p>
        </p:txBody>
      </p:sp>
    </p:spTree>
    <p:extLst>
      <p:ext uri="{BB962C8B-B14F-4D97-AF65-F5344CB8AC3E}">
        <p14:creationId xmlns:p14="http://schemas.microsoft.com/office/powerpoint/2010/main" val="2807783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0C737EF-707F-432A-80B5-857F24ADE6F4}" type="slidenum">
              <a:rPr lang="en-US" altLang="en-US">
                <a:latin typeface="Calibri" panose="020F0502020204030204" pitchFamily="34" charset="0"/>
              </a:rPr>
              <a:pPr/>
              <a:t>3</a:t>
            </a:fld>
            <a:endParaRPr lang="en-US" altLang="en-US">
              <a:latin typeface="Calibri" panose="020F0502020204030204" pitchFamily="34" charset="0"/>
            </a:endParaRPr>
          </a:p>
        </p:txBody>
      </p:sp>
    </p:spTree>
    <p:extLst>
      <p:ext uri="{BB962C8B-B14F-4D97-AF65-F5344CB8AC3E}">
        <p14:creationId xmlns:p14="http://schemas.microsoft.com/office/powerpoint/2010/main" val="760935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E3E16326-13FE-4F77-A37A-7709FA562C50}" type="slidenum">
              <a:rPr lang="en-US" altLang="en-US">
                <a:latin typeface="Calibri" panose="020F0502020204030204" pitchFamily="34" charset="0"/>
              </a:rPr>
              <a:pPr/>
              <a:t>4</a:t>
            </a:fld>
            <a:endParaRPr lang="en-US" altLang="en-US">
              <a:latin typeface="Calibri" panose="020F0502020204030204" pitchFamily="34" charset="0"/>
            </a:endParaRPr>
          </a:p>
        </p:txBody>
      </p:sp>
    </p:spTree>
    <p:extLst>
      <p:ext uri="{BB962C8B-B14F-4D97-AF65-F5344CB8AC3E}">
        <p14:creationId xmlns:p14="http://schemas.microsoft.com/office/powerpoint/2010/main" val="3669032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9FD3B9C-86D8-4B09-97EC-560B39D674A6}" type="slidenum">
              <a:rPr lang="en-US" altLang="en-US">
                <a:latin typeface="Calibri" panose="020F0502020204030204" pitchFamily="34" charset="0"/>
              </a:rPr>
              <a:pPr/>
              <a:t>5</a:t>
            </a:fld>
            <a:endParaRPr lang="en-US" altLang="en-US">
              <a:latin typeface="Calibri" panose="020F0502020204030204" pitchFamily="34" charset="0"/>
            </a:endParaRPr>
          </a:p>
        </p:txBody>
      </p:sp>
    </p:spTree>
    <p:extLst>
      <p:ext uri="{BB962C8B-B14F-4D97-AF65-F5344CB8AC3E}">
        <p14:creationId xmlns:p14="http://schemas.microsoft.com/office/powerpoint/2010/main" val="2254479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4FE1AB6-7B49-4603-9EC3-D61516016B15}"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19580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1BF4B01-94ED-4F5C-8B6F-9B34063A7E14}"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3445539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8DA4457-6917-446C-A29A-9B6E85224D8B}" type="slidenum">
              <a:rPr lang="en-US" altLang="en-US"/>
              <a:pPr>
                <a:spcBef>
                  <a:spcPct val="0"/>
                </a:spcBef>
              </a:pPr>
              <a:t>8</a:t>
            </a:fld>
            <a:endParaRPr lang="en-US" altLang="en-US"/>
          </a:p>
        </p:txBody>
      </p:sp>
    </p:spTree>
    <p:extLst>
      <p:ext uri="{BB962C8B-B14F-4D97-AF65-F5344CB8AC3E}">
        <p14:creationId xmlns:p14="http://schemas.microsoft.com/office/powerpoint/2010/main" val="2624188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ChangeArrowheads="1" noTextEdit="1"/>
          </p:cNvSpPr>
          <p:nvPr>
            <p:ph type="sldImg"/>
          </p:nvPr>
        </p:nvSpPr>
        <p:spPr>
          <a:ln/>
        </p:spPr>
      </p:sp>
      <p:sp>
        <p:nvSpPr>
          <p:cNvPr id="17411"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https://ethicalrealism.wordpress.com/2010/08/20/ethical-theories/</a:t>
            </a:r>
          </a:p>
        </p:txBody>
      </p:sp>
      <p:sp>
        <p:nvSpPr>
          <p:cNvPr id="17412"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ABF91819-1158-455D-9B37-4218A5ECE65D}" type="slidenum">
              <a:rPr lang="en-US" altLang="en-US" smtClean="0"/>
              <a:pPr/>
              <a:t>17</a:t>
            </a:fld>
            <a:endParaRPr lang="en-US" altLang="en-US" smtClean="0"/>
          </a:p>
        </p:txBody>
      </p:sp>
    </p:spTree>
    <p:extLst>
      <p:ext uri="{BB962C8B-B14F-4D97-AF65-F5344CB8AC3E}">
        <p14:creationId xmlns:p14="http://schemas.microsoft.com/office/powerpoint/2010/main" val="3203460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6534D63-D14A-4E53-B808-BAB831212E0A}" type="slidenum">
              <a:rPr lang="en-US" altLang="en-US"/>
              <a:pPr>
                <a:spcBef>
                  <a:spcPct val="0"/>
                </a:spcBef>
              </a:pPr>
              <a:t>18</a:t>
            </a:fld>
            <a:endParaRPr lang="en-US" altLang="en-US"/>
          </a:p>
        </p:txBody>
      </p:sp>
    </p:spTree>
    <p:extLst>
      <p:ext uri="{BB962C8B-B14F-4D97-AF65-F5344CB8AC3E}">
        <p14:creationId xmlns:p14="http://schemas.microsoft.com/office/powerpoint/2010/main" val="4496858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973EABB2-5D04-4C05-A19F-6D6EA06CFE95}" type="slidenum">
              <a:rPr lang="en-US" altLang="en-US"/>
              <a:pPr>
                <a:spcBef>
                  <a:spcPct val="0"/>
                </a:spcBef>
              </a:pPr>
              <a:t>19</a:t>
            </a:fld>
            <a:endParaRPr lang="en-US" altLang="en-US"/>
          </a:p>
        </p:txBody>
      </p:sp>
    </p:spTree>
    <p:extLst>
      <p:ext uri="{BB962C8B-B14F-4D97-AF65-F5344CB8AC3E}">
        <p14:creationId xmlns:p14="http://schemas.microsoft.com/office/powerpoint/2010/main" val="2370814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C6D7ECE-4ADE-4568-B244-50372BC638BC}" type="slidenum">
              <a:rPr lang="en-US" altLang="en-US"/>
              <a:pPr>
                <a:spcBef>
                  <a:spcPct val="0"/>
                </a:spcBef>
              </a:pPr>
              <a:t>20</a:t>
            </a:fld>
            <a:endParaRPr lang="en-US" altLang="en-US"/>
          </a:p>
        </p:txBody>
      </p:sp>
    </p:spTree>
    <p:extLst>
      <p:ext uri="{BB962C8B-B14F-4D97-AF65-F5344CB8AC3E}">
        <p14:creationId xmlns:p14="http://schemas.microsoft.com/office/powerpoint/2010/main" val="1559687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7CAF04F-BF62-4362-890E-805BA100C918}" type="slidenum">
              <a:rPr lang="en-US" altLang="en-US" sz="1300" smtClean="0"/>
              <a:pPr>
                <a:spcBef>
                  <a:spcPct val="0"/>
                </a:spcBef>
              </a:pPr>
              <a:t>21</a:t>
            </a:fld>
            <a:endParaRPr lang="en-US" altLang="en-US" sz="1300" smtClean="0"/>
          </a:p>
        </p:txBody>
      </p:sp>
      <p:sp>
        <p:nvSpPr>
          <p:cNvPr id="19459" name="Rectangle 2"/>
          <p:cNvSpPr>
            <a:spLocks noRo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357284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2057892-A760-47B8-BE7D-6821515D9631}" type="slidenum">
              <a:rPr lang="en-US" altLang="en-US" sz="1300" smtClean="0"/>
              <a:pPr>
                <a:spcBef>
                  <a:spcPct val="0"/>
                </a:spcBef>
              </a:pPr>
              <a:t>25</a:t>
            </a:fld>
            <a:endParaRPr lang="en-US" altLang="en-US" sz="1300" smtClean="0"/>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48271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9865801-082A-46A4-AC30-65CC05DA8DEB}" type="slidenum">
              <a:rPr lang="en-US" altLang="en-US" sz="1300" smtClean="0"/>
              <a:pPr>
                <a:spcBef>
                  <a:spcPct val="0"/>
                </a:spcBef>
              </a:pPr>
              <a:t>26</a:t>
            </a:fld>
            <a:endParaRPr lang="en-US" altLang="en-US" sz="1300" smtClean="0"/>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767608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BCA2D02-B115-4FE0-AAF4-58B996CAB31A}" type="slidenum">
              <a:rPr lang="en-US" altLang="en-US" sz="1300" smtClean="0"/>
              <a:pPr>
                <a:spcBef>
                  <a:spcPct val="0"/>
                </a:spcBef>
              </a:pPr>
              <a:t>27</a:t>
            </a:fld>
            <a:endParaRPr lang="en-US" altLang="en-US" sz="1300" smtClean="0"/>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0223355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015A9AC-1EDE-4374-9E1E-338636849AE7}" type="slidenum">
              <a:rPr lang="en-US" altLang="en-US" sz="1300" smtClean="0"/>
              <a:pPr>
                <a:spcBef>
                  <a:spcPct val="0"/>
                </a:spcBef>
              </a:pPr>
              <a:t>28</a:t>
            </a:fld>
            <a:endParaRPr lang="en-US" altLang="en-US" sz="1300" smtClean="0"/>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8785260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A2937EC-B5DC-421A-82E8-49BC8021A62B}" type="slidenum">
              <a:rPr lang="en-US" altLang="en-US" sz="1300" smtClean="0"/>
              <a:pPr>
                <a:spcBef>
                  <a:spcPct val="0"/>
                </a:spcBef>
              </a:pPr>
              <a:t>33</a:t>
            </a:fld>
            <a:endParaRPr lang="en-US" altLang="en-US" sz="1300" smtClean="0"/>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488698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179701-60C4-4EE0-B572-1A968276D881}" type="slidenum">
              <a:rPr lang="en-US" altLang="en-US" sz="1300" smtClean="0"/>
              <a:pPr>
                <a:spcBef>
                  <a:spcPct val="0"/>
                </a:spcBef>
              </a:pPr>
              <a:t>34</a:t>
            </a:fld>
            <a:endParaRPr lang="en-US" altLang="en-US" sz="1300" smtClean="0"/>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31326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4111F38-5E71-4C76-A04F-8FB7ACB1E1EB}" type="slidenum">
              <a:rPr lang="en-US" altLang="en-US" sz="1300" smtClean="0"/>
              <a:pPr>
                <a:spcBef>
                  <a:spcPct val="0"/>
                </a:spcBef>
              </a:pPr>
              <a:t>37</a:t>
            </a:fld>
            <a:endParaRPr lang="en-US" altLang="en-US" sz="1300" smtClean="0"/>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5342389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2C3AEA2-FB02-4C9D-8A15-B16E5AC5505C}" type="slidenum">
              <a:rPr lang="en-US" altLang="en-US" sz="1300" smtClean="0"/>
              <a:pPr>
                <a:spcBef>
                  <a:spcPct val="0"/>
                </a:spcBef>
              </a:pPr>
              <a:t>38</a:t>
            </a:fld>
            <a:endParaRPr lang="en-US" altLang="en-US" sz="1300" smtClean="0"/>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911062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xmlns="" id="{74C30C5F-14D8-CE4E-A7F8-C4485989DCD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46174033-0255-DC48-B0CB-67E8AA41AEED}" type="slidenum">
              <a:rPr lang="en-US" altLang="en-US" smtClean="0">
                <a:latin typeface="Arial" panose="020B0604020202020204" pitchFamily="34" charset="0"/>
              </a:rPr>
              <a:pPr eaLnBrk="1" hangingPunct="1">
                <a:spcBef>
                  <a:spcPct val="0"/>
                </a:spcBef>
              </a:pPr>
              <a:t>39</a:t>
            </a:fld>
            <a:endParaRPr lang="en-US" altLang="en-US">
              <a:latin typeface="Arial" panose="020B0604020202020204" pitchFamily="34" charset="0"/>
            </a:endParaRPr>
          </a:p>
        </p:txBody>
      </p:sp>
      <p:sp>
        <p:nvSpPr>
          <p:cNvPr id="29699" name="Rectangle 2">
            <a:extLst>
              <a:ext uri="{FF2B5EF4-FFF2-40B4-BE49-F238E27FC236}">
                <a16:creationId xmlns:a16="http://schemas.microsoft.com/office/drawing/2014/main" xmlns="" id="{3AEC9927-C413-2146-B3DC-0C0080F6A6BE}"/>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a:extLst>
              <a:ext uri="{FF2B5EF4-FFF2-40B4-BE49-F238E27FC236}">
                <a16:creationId xmlns:a16="http://schemas.microsoft.com/office/drawing/2014/main" xmlns="" id="{23C823F5-DED0-BC43-AE0C-28135DA96AF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981755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xmlns="" id="{7D641DCE-59C0-684E-BD1E-1230D256FD50}"/>
              </a:ext>
            </a:extLst>
          </p:cNvPr>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xmlns="" id="{15354C34-E0E1-7144-BEDB-8BB768B81A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
        <p:nvSpPr>
          <p:cNvPr id="54276" name="Slide Number Placeholder 3">
            <a:extLst>
              <a:ext uri="{FF2B5EF4-FFF2-40B4-BE49-F238E27FC236}">
                <a16:creationId xmlns:a16="http://schemas.microsoft.com/office/drawing/2014/main" xmlns="" id="{E6B231EA-7C26-AA4E-8A8C-DE17F645DEE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871B37F3-396B-1C4B-89C3-82D55320814A}" type="slidenum">
              <a:rPr lang="en-US" altLang="en-US" smtClean="0">
                <a:latin typeface="Arial" panose="020B0604020202020204" pitchFamily="34" charset="0"/>
              </a:rPr>
              <a:pPr eaLnBrk="1" hangingPunct="1">
                <a:spcBef>
                  <a:spcPct val="0"/>
                </a:spcBef>
              </a:pPr>
              <a:t>59</a:t>
            </a:fld>
            <a:endParaRPr lang="en-US" altLang="en-US">
              <a:latin typeface="Arial" panose="020B0604020202020204" pitchFamily="34" charset="0"/>
            </a:endParaRPr>
          </a:p>
        </p:txBody>
      </p:sp>
    </p:spTree>
    <p:extLst>
      <p:ext uri="{BB962C8B-B14F-4D97-AF65-F5344CB8AC3E}">
        <p14:creationId xmlns:p14="http://schemas.microsoft.com/office/powerpoint/2010/main" val="3908077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917575" y="752475"/>
            <a:ext cx="4962525" cy="3722688"/>
          </a:xfrm>
          <a:solidFill>
            <a:schemeClr val="accent1"/>
          </a:solidFill>
          <a:ln w="25400">
            <a:solidFill>
              <a:schemeClr val="accent1">
                <a:shade val="50000"/>
              </a:schemeClr>
            </a:solidFill>
          </a:ln>
        </p:spPr>
      </p:sp>
      <p:sp>
        <p:nvSpPr>
          <p:cNvPr id="11267" name="Notes Placeholder 2"/>
          <p:cNvSpPr>
            <a:spLocks noGrp="1"/>
          </p:cNvSpPr>
          <p:nvPr>
            <p:ph type="body" sz="quarter" idx="1"/>
          </p:nvPr>
        </p:nvSpPr>
        <p:spPr>
          <a:xfrm>
            <a:off x="679450" y="4714875"/>
            <a:ext cx="5438775" cy="43783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panose="02020603050405020304" pitchFamily="18" charset="0"/>
              <a:ea typeface="Osaka" pitchFamily="-108" charset="-128"/>
            </a:endParaRPr>
          </a:p>
        </p:txBody>
      </p:sp>
    </p:spTree>
    <p:extLst>
      <p:ext uri="{BB962C8B-B14F-4D97-AF65-F5344CB8AC3E}">
        <p14:creationId xmlns:p14="http://schemas.microsoft.com/office/powerpoint/2010/main" val="36754590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en-US" altLang="en-US" smtClean="0">
                <a:latin typeface="Arial" panose="020B0604020202020204" pitchFamily="34" charset="0"/>
                <a:ea typeface="Osaka" pitchFamily="-108" charset="-128"/>
                <a:cs typeface="Arial" panose="020B0604020202020204" pitchFamily="34" charset="0"/>
              </a:rPr>
              <a:t>The Internet feels like the ultimate free lunch. </a:t>
            </a:r>
          </a:p>
          <a:p>
            <a:pPr algn="just"/>
            <a:r>
              <a:rPr lang="en-US" altLang="en-US" smtClean="0">
                <a:latin typeface="Arial" panose="020B0604020202020204" pitchFamily="34" charset="0"/>
                <a:ea typeface="Osaka" pitchFamily="-108" charset="-128"/>
                <a:cs typeface="Arial" panose="020B0604020202020204" pitchFamily="34" charset="0"/>
              </a:rPr>
              <a:t>Pay for basic access – for free services and content is at our fingertips. </a:t>
            </a:r>
          </a:p>
          <a:p>
            <a:pPr algn="just"/>
            <a:r>
              <a:rPr lang="en-US" altLang="en-US" smtClean="0">
                <a:latin typeface="Arial" panose="020B0604020202020204" pitchFamily="34" charset="0"/>
                <a:ea typeface="Osaka" pitchFamily="-108" charset="-128"/>
                <a:cs typeface="Arial" panose="020B0604020202020204" pitchFamily="34" charset="0"/>
              </a:rPr>
              <a:t>This it is not falling to Earth like manna from heaven. What powers the “free” Internet are data collection and advertising. In essence, the relationship between consumers and online content and service providers isn’t governed by any formal contract, but rather by an unwritten </a:t>
            </a:r>
            <a:r>
              <a:rPr lang="en-US" altLang="en-US" i="1" smtClean="0">
                <a:latin typeface="Arial" panose="020B0604020202020204" pitchFamily="34" charset="0"/>
                <a:ea typeface="Osaka" pitchFamily="-108" charset="-128"/>
                <a:cs typeface="Arial" panose="020B0604020202020204" pitchFamily="34" charset="0"/>
              </a:rPr>
              <a:t>quid pro quo</a:t>
            </a:r>
            <a:r>
              <a:rPr lang="en-US" altLang="en-US" smtClean="0">
                <a:latin typeface="Arial" panose="020B0604020202020204" pitchFamily="34" charset="0"/>
                <a:ea typeface="Osaka" pitchFamily="-108" charset="-128"/>
                <a:cs typeface="Arial" panose="020B0604020202020204" pitchFamily="34" charset="0"/>
              </a:rPr>
              <a:t>: tolerate some ads or we’ll be forced to charge you for service. Most consumers gladly take that deal but calls for regulation persist. </a:t>
            </a:r>
          </a:p>
          <a:p>
            <a:pPr algn="just"/>
            <a:r>
              <a:rPr lang="en-US" altLang="en-US" b="1" smtClean="0">
                <a:latin typeface="Arial" panose="020B0604020202020204" pitchFamily="34" charset="0"/>
                <a:ea typeface="Osaka" pitchFamily="-108" charset="-128"/>
                <a:cs typeface="Arial" panose="020B0604020202020204" pitchFamily="34" charset="0"/>
              </a:rPr>
              <a:t>The lower house of the French parliament has approved a draft bill that will allow the state unprecedented control over the Internet. Although the government says it will improve security for ordinary citizens, civil rights activists are warning of a "new level" of censorship and surveillance.</a:t>
            </a:r>
          </a:p>
          <a:p>
            <a:pPr algn="just"/>
            <a:r>
              <a:rPr lang="en-US" altLang="en-US" smtClean="0">
                <a:latin typeface="Arial" panose="020B0604020202020204" pitchFamily="34" charset="0"/>
                <a:ea typeface="Osaka" pitchFamily="-108" charset="-128"/>
                <a:cs typeface="Arial" panose="020B0604020202020204" pitchFamily="34" charset="0"/>
              </a:rPr>
              <a:t>For members of the French administration, it is a law against digital crime. For civil rights activists and politicians from opposition parties, it is a plan for censorship that excites fear and loathing -- and even conjures up the specter of Big Brother and the surveillance state. </a:t>
            </a:r>
          </a:p>
          <a:p>
            <a:pPr algn="just"/>
            <a:r>
              <a:rPr lang="en-US" altLang="en-US" smtClean="0">
                <a:latin typeface="Arial" panose="020B0604020202020204" pitchFamily="34" charset="0"/>
                <a:ea typeface="Osaka" pitchFamily="-108" charset="-128"/>
                <a:cs typeface="Arial" panose="020B0604020202020204" pitchFamily="34" charset="0"/>
              </a:rPr>
              <a:t>The new legislation could in the future force Internet service providers (ISPs) to shut off access to criminal sites, should they be officially instructed to do so. </a:t>
            </a:r>
            <a:r>
              <a:rPr lang="en-US" altLang="en-US" b="1" smtClean="0">
                <a:latin typeface="Arial" panose="020B0604020202020204" pitchFamily="34" charset="0"/>
                <a:ea typeface="Osaka" pitchFamily="-108" charset="-128"/>
                <a:cs typeface="Arial" panose="020B0604020202020204" pitchFamily="34" charset="0"/>
              </a:rPr>
              <a:t>According to the draft legislation, the law "makes it the responsibility of each Internet service provider to ensure that users don't have access to unsuitable content." </a:t>
            </a:r>
            <a:endParaRPr lang="ar-BH" altLang="en-US" b="1" smtClean="0">
              <a:latin typeface="Arial" panose="020B0604020202020204" pitchFamily="34" charset="0"/>
              <a:ea typeface="Osaka" pitchFamily="-108" charset="-128"/>
              <a:cs typeface="Arial" panose="020B0604020202020204" pitchFamily="34" charset="0"/>
            </a:endParaRPr>
          </a:p>
        </p:txBody>
      </p:sp>
      <p:sp>
        <p:nvSpPr>
          <p:cNvPr id="133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4BC2A164-90AE-4015-8DBF-664945AC8751}" type="slidenum">
              <a:rPr lang="ar-BH" altLang="en-US" sz="1200"/>
              <a:pPr/>
              <a:t>61</a:t>
            </a:fld>
            <a:endParaRPr lang="ar-BH" altLang="en-US" sz="1200"/>
          </a:p>
        </p:txBody>
      </p:sp>
    </p:spTree>
    <p:extLst>
      <p:ext uri="{BB962C8B-B14F-4D97-AF65-F5344CB8AC3E}">
        <p14:creationId xmlns:p14="http://schemas.microsoft.com/office/powerpoint/2010/main" val="10362696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Times" panose="02020603050405020304" pitchFamily="18" charset="0"/>
              <a:ea typeface="Osaka" pitchFamily="-108"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AE2C0511-36EE-4CD9-BC79-29ED93D6E7AF}" type="slidenum">
              <a:rPr lang="en-AU" altLang="en-US" sz="1200"/>
              <a:pPr/>
              <a:t>63</a:t>
            </a:fld>
            <a:endParaRPr lang="en-AU" altLang="en-US" sz="1200"/>
          </a:p>
        </p:txBody>
      </p:sp>
    </p:spTree>
    <p:extLst>
      <p:ext uri="{BB962C8B-B14F-4D97-AF65-F5344CB8AC3E}">
        <p14:creationId xmlns:p14="http://schemas.microsoft.com/office/powerpoint/2010/main" val="10159797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25000" lnSpcReduction="20000"/>
          </a:bodyPr>
          <a:lstStyle/>
          <a:p>
            <a:pPr>
              <a:defRPr/>
            </a:pPr>
            <a:r>
              <a:rPr lang="en-GB" b="1" dirty="0" smtClean="0"/>
              <a:t>Ethics and the Internet</a:t>
            </a:r>
          </a:p>
          <a:p>
            <a:pPr>
              <a:defRPr/>
            </a:pPr>
            <a:r>
              <a:rPr lang="en-GB" dirty="0" smtClean="0"/>
              <a:t>Scott P. Muir </a:t>
            </a:r>
          </a:p>
          <a:p>
            <a:pPr>
              <a:defRPr/>
            </a:pPr>
            <a:r>
              <a:rPr lang="en-GB" b="1" dirty="0" smtClean="0"/>
              <a:t>Introduction </a:t>
            </a:r>
          </a:p>
          <a:p>
            <a:pPr>
              <a:defRPr/>
            </a:pPr>
            <a:r>
              <a:rPr lang="en-GB" dirty="0" smtClean="0"/>
              <a:t>The Internet is having a substantive effect on how people in our society behave and interact. For the first time in our history children are more comfortable and knowledgeable with a technology than are their parents, and there are important considerations in this switch (</a:t>
            </a:r>
            <a:r>
              <a:rPr lang="en-GB" dirty="0" err="1" smtClean="0"/>
              <a:t>Tapscott</a:t>
            </a:r>
            <a:r>
              <a:rPr lang="en-GB" dirty="0" smtClean="0"/>
              <a:t>, 1998). Telecommunication networks and computer technology are leading the change that is transforming our lives and we lack the resources to understand how to cope with the ethical changes (Stahl, 1999). The internet put us in touch with the entire interconnected world with the ability to hurt, misunderstand, or infuriate through unintended cultural differences (Langford, 2000).</a:t>
            </a:r>
          </a:p>
          <a:p>
            <a:pPr>
              <a:defRPr/>
            </a:pPr>
            <a:r>
              <a:rPr lang="en-GB" dirty="0" smtClean="0"/>
              <a:t>The extensive amount of time some spend online (Sparks, 2005) can lead to depression and other mental health related problems due to the lack of meaningful interactions and close relationships with friends and family. Young people who spend hours online and limit their social interactions with their peers can become socially isolated as they lack opportunities to improve their social skills (</a:t>
            </a:r>
            <a:r>
              <a:rPr lang="en-GB" dirty="0" err="1" smtClean="0"/>
              <a:t>Bostick</a:t>
            </a:r>
            <a:r>
              <a:rPr lang="en-GB" dirty="0" smtClean="0"/>
              <a:t>, 2005). Online interaction is just not the same. New students on a campus may find that they do not explore their new environment and make friends through their campus, potentially leaving them isolated and alone. And Dad has now been replaced by the Internet for advice (Internet replaces dad, 2005).</a:t>
            </a:r>
          </a:p>
          <a:p>
            <a:pPr>
              <a:defRPr/>
            </a:pPr>
            <a:r>
              <a:rPr lang="en-GB" dirty="0" smtClean="0"/>
              <a:t>In our day-to-day dealings with other people, there are social mores that govern our interactions with each person. We likely behave differently with our boss than with a co-worker; we treat a professor or dean differently than a classmate. And typically in dealing with people we do not know, we maintain some polite social distance. However on the internet, we lack many of those same ethical touchstones to guide our behaviour. </a:t>
            </a:r>
          </a:p>
          <a:p>
            <a:pPr>
              <a:defRPr/>
            </a:pPr>
            <a:r>
              <a:rPr lang="en-GB" dirty="0" smtClean="0"/>
              <a:t>This paper will not discuss intentional criminal behaviour; things such as identity theft, scamming people for money, breaking into unauthorized computer systems and other such behaviours that go beyond the scope of this research. Instead this paper will focus on netiquette and censorship, plagiarism, copyright, and music downloading.</a:t>
            </a:r>
          </a:p>
          <a:p>
            <a:pPr>
              <a:defRPr/>
            </a:pPr>
            <a:r>
              <a:rPr lang="en-GB" b="1" dirty="0" smtClean="0"/>
              <a:t>Netiquette and Censorship </a:t>
            </a:r>
          </a:p>
          <a:p>
            <a:pPr>
              <a:defRPr/>
            </a:pPr>
            <a:r>
              <a:rPr lang="en-GB" dirty="0" smtClean="0"/>
              <a:t>A search of the Internet brings forth a number of articles about rampant rudeness on the web (Merle). The term “Netiquette” has been around for quite some time. It was formed from a combination of the words “network” and “etiquette” (</a:t>
            </a:r>
            <a:r>
              <a:rPr lang="en-GB" dirty="0" err="1" smtClean="0"/>
              <a:t>Scheuermann</a:t>
            </a:r>
            <a:r>
              <a:rPr lang="en-GB" dirty="0" smtClean="0"/>
              <a:t>, Taylor, 1997). It is used to describe codes of behaviour that various online communities have developed over time (</a:t>
            </a:r>
            <a:r>
              <a:rPr lang="en-GB" dirty="0" err="1" smtClean="0"/>
              <a:t>Ornatowski</a:t>
            </a:r>
            <a:r>
              <a:rPr lang="en-GB" dirty="0" smtClean="0"/>
              <a:t>, 2001). The intent of netiquette is to provide guidelines or rules of behaviour online in an effort to combat rudeness. Americans use the very poorest etiquette when using the email and cell phones, etc. that they rely on the most and distance makes it easier to be confrontational (</a:t>
            </a:r>
            <a:r>
              <a:rPr lang="en-GB" dirty="0" err="1" smtClean="0"/>
              <a:t>Careaga</a:t>
            </a:r>
            <a:r>
              <a:rPr lang="en-GB" dirty="0" smtClean="0"/>
              <a:t>, 2005). While not included here there are a number of sources for appropriate etiquette on the internet (Langford, 2000; Merle; </a:t>
            </a:r>
            <a:r>
              <a:rPr lang="en-GB" dirty="0" err="1" smtClean="0"/>
              <a:t>Scheuermann</a:t>
            </a:r>
            <a:r>
              <a:rPr lang="en-GB" dirty="0" smtClean="0"/>
              <a:t>, Taylor, 1997). There are a number of challenges here because there is no tone of voice and no body language that gives us clues in our day-to-day in person communications (</a:t>
            </a:r>
            <a:r>
              <a:rPr lang="en-GB" dirty="0" err="1" smtClean="0"/>
              <a:t>Scheuermann</a:t>
            </a:r>
            <a:r>
              <a:rPr lang="en-GB" dirty="0" smtClean="0"/>
              <a:t>, Taylor, 1997). It is also easy to disguise who you really are (Langford, 2000). A child can pose as an adult, a young man, or as an old woman.</a:t>
            </a:r>
          </a:p>
          <a:p>
            <a:pPr>
              <a:defRPr/>
            </a:pPr>
            <a:r>
              <a:rPr lang="en-GB" dirty="0" smtClean="0"/>
              <a:t>In many ways behaviours online mirror those in everyday life. A Pew study showed that teenage girls use Instant Message buddy lists as a tool to exclude other girls from their social circles (</a:t>
            </a:r>
            <a:r>
              <a:rPr lang="en-GB" dirty="0" err="1" smtClean="0"/>
              <a:t>Careaga</a:t>
            </a:r>
            <a:r>
              <a:rPr lang="en-GB" dirty="0" smtClean="0"/>
              <a:t>, 2005). Researchers have also found that 39% of American teens aged 12 to 17 admitted to saying things over text messaging or instant messaging that they would not normally say to someone in person. A key part of the challenge is that no one is exactly in control of internet communication (</a:t>
            </a:r>
            <a:r>
              <a:rPr lang="en-GB" dirty="0" err="1" smtClean="0"/>
              <a:t>Scheuermann</a:t>
            </a:r>
            <a:r>
              <a:rPr lang="en-GB" dirty="0" smtClean="0"/>
              <a:t>, Taylor, 1997).</a:t>
            </a:r>
          </a:p>
          <a:p>
            <a:pPr>
              <a:defRPr/>
            </a:pPr>
            <a:r>
              <a:rPr lang="en-GB" dirty="0" smtClean="0"/>
              <a:t>In some cases, an organization providing the internet service tries to control what happens, although that can be very controversial. For example, witness the implementation of filters on library computers. In other cases, a corporation such as AOL will censor some of what occurs on their site. This, too, is controversial and they are sometimes referred to as thought police (</a:t>
            </a:r>
            <a:r>
              <a:rPr lang="en-GB" dirty="0" err="1" smtClean="0"/>
              <a:t>Kandra</a:t>
            </a:r>
            <a:r>
              <a:rPr lang="en-GB" dirty="0" smtClean="0"/>
              <a:t>, 2004, Langford, 2000). This also raises important concerns on the rights to free speech and the issue of privacy (Langford, 2000).</a:t>
            </a:r>
          </a:p>
          <a:p>
            <a:pPr>
              <a:defRPr/>
            </a:pPr>
            <a:r>
              <a:rPr lang="en-GB" dirty="0" smtClean="0"/>
              <a:t>When Internet filters try to control what people can see, it raises a question. Are these filters a valuable tool to eliminate violence and explicit sexual content or are they instead some form of extremist thought control? Each of these filters is subjective and some of them eliminate sites that might provide useful information, such as the classic case of a site that filtered out information on breast cancer in an attempt to avoid pictures of breasts in a pornographic sense. Filters have another downside in that they can limit access based on social decisions, e.g. sites on AIDS or homosexuality (</a:t>
            </a:r>
            <a:r>
              <a:rPr lang="en-GB" dirty="0" err="1" smtClean="0"/>
              <a:t>Krantz</a:t>
            </a:r>
            <a:r>
              <a:rPr lang="en-GB" dirty="0" smtClean="0"/>
              <a:t>, 1997). It also raises the question when a site such as AOL filters information, are they acting in good faith or are they starting to take responsibilities more appropriately assigned to parents?</a:t>
            </a:r>
          </a:p>
          <a:p>
            <a:pPr>
              <a:defRPr/>
            </a:pPr>
            <a:r>
              <a:rPr lang="en-GB" dirty="0" smtClean="0"/>
              <a:t>Finally there are questions about the effectiveness of filters. Statistics from one study show that they are only 80% effective and that students can work around them. This same study also shows that 70% of 13 and 14 year olds go into chat rooms where they might be exposed to adult content and discussions (Jones, 2002).</a:t>
            </a:r>
          </a:p>
          <a:p>
            <a:pPr>
              <a:defRPr/>
            </a:pPr>
            <a:r>
              <a:rPr lang="en-GB" dirty="0" smtClean="0"/>
              <a:t>This area is perhaps the </a:t>
            </a:r>
            <a:r>
              <a:rPr lang="en-GB" dirty="0" err="1" smtClean="0"/>
              <a:t>grayest</a:t>
            </a:r>
            <a:r>
              <a:rPr lang="en-GB" dirty="0" smtClean="0"/>
              <a:t> of the three areas in this paper because it brings together the issue of free speech and freedom of choice into potential conflict with good behaviour and the welfare of society as a whole. This will continue to be a topic of conversation for some time as we determine how to handle these ethical choices.</a:t>
            </a:r>
          </a:p>
          <a:p>
            <a:pPr>
              <a:defRPr/>
            </a:pPr>
            <a:r>
              <a:rPr lang="en-GB" b="1" dirty="0" smtClean="0"/>
              <a:t>Plagiarism </a:t>
            </a:r>
          </a:p>
          <a:p>
            <a:pPr>
              <a:defRPr/>
            </a:pPr>
            <a:r>
              <a:rPr lang="en-GB" dirty="0" smtClean="0"/>
              <a:t>Plagiarizing is easier today in the Internet environment than it ever has been. There are a number of traditional reasons why students plagiarize, but these will not be explored here. Cut-and-paste or easily purchased prewritten papers have shifted the ease with which it can occur (</a:t>
            </a:r>
            <a:r>
              <a:rPr lang="en-GB" dirty="0" smtClean="0">
                <a:hlinkClick r:id="rId3"/>
              </a:rPr>
              <a:t>http://www.plagiarism.org</a:t>
            </a:r>
            <a:r>
              <a:rPr lang="en-GB" dirty="0" smtClean="0"/>
              <a:t>). In the past, a plagiarist at least had to go to the library, do some research, copy down notes or photocopy the material where others could watch, possibly hide the source document somewhere in the library to avoid being caught, making this a very public event. Now one can do it all online in the privacy of one's own room (</a:t>
            </a:r>
            <a:r>
              <a:rPr lang="en-GB" dirty="0" err="1" smtClean="0"/>
              <a:t>Bugjea</a:t>
            </a:r>
            <a:r>
              <a:rPr lang="en-GB" dirty="0" smtClean="0"/>
              <a:t>, 2004). However, plagiarism is not a technology problem; it is a problem of ethical behaviour, honesty, and correct citation of resources (Hansen, 2003).</a:t>
            </a:r>
          </a:p>
          <a:p>
            <a:pPr>
              <a:defRPr/>
            </a:pPr>
            <a:r>
              <a:rPr lang="en-GB" dirty="0" smtClean="0"/>
              <a:t>Plagiarism is a form of cheating and cheating sets a pattern for life (Phillips &amp; Horton, 2000). It rips at the fabric of our society and is a key part to a student’s moral development. Students who cheat are less likely to learn writing skills needed for their future assignments and careers (Martin, 2005; Phillips &amp; Horton, 2000). We have seen university presidents resign and the </a:t>
            </a:r>
            <a:r>
              <a:rPr lang="en-GB" i="1" dirty="0" smtClean="0"/>
              <a:t>New York Times</a:t>
            </a:r>
            <a:r>
              <a:rPr lang="en-GB" dirty="0" smtClean="0"/>
              <a:t> was rocked by scandal when Jason Blair’s plagiarism and made up stories became public (Hansen, 2003).</a:t>
            </a:r>
          </a:p>
          <a:p>
            <a:pPr>
              <a:defRPr/>
            </a:pPr>
            <a:r>
              <a:rPr lang="en-GB" dirty="0" smtClean="0"/>
              <a:t>One change is a generational factor. The issue is not so much that students today are more dishonest or less moral, but the ease of transfer of information has formed new and different attitudes about information, intellectual property, and authorship (Wood, 2004; Kraus, 2002). Many students believe that materials that they find online are free for the taking (Hansen, 2003). The idea is that they are just circulating what already exists similar to a webpage that is often less important for original content than for the links it contains (Kraus, 2002). The sheer volume of resources available through the web can create a sense that there is nothing new to be said about a given topic (Hansen, 2003). In the past students began with a blank sheet of paper in a typewriter, but today it is the already filled screen of the internet (Kraus, 2002).</a:t>
            </a:r>
          </a:p>
          <a:p>
            <a:pPr>
              <a:defRPr/>
            </a:pPr>
            <a:r>
              <a:rPr lang="en-GB" dirty="0" smtClean="0"/>
              <a:t>Collaborative groups also give students mixed messages about intellectual ownership (Wood, 2004). The Wikipedia collective work has created a different perspective on intellectual property (Kraus, 2002). Students do not consider their own work as being original and having value. While they would not steal, this seems different and they do not see plagiarism as stealing (Wood, 2004). Finally, one student opined that because he had paid for a paper purchased online that it was “his” (Hansen, 2003).</a:t>
            </a:r>
          </a:p>
          <a:p>
            <a:pPr>
              <a:defRPr/>
            </a:pPr>
            <a:r>
              <a:rPr lang="en-GB" dirty="0" smtClean="0"/>
              <a:t>Statistics from organizations such as plagiarism.org (</a:t>
            </a:r>
            <a:r>
              <a:rPr lang="en-GB" dirty="0" smtClean="0">
                <a:hlinkClick r:id="rId3"/>
              </a:rPr>
              <a:t>http://www.plagiarism.org</a:t>
            </a:r>
            <a:r>
              <a:rPr lang="en-GB" dirty="0" smtClean="0"/>
              <a:t>) and other sites show high rates of plagiarism and other forms of academic dishonesty. Students lean best how to do stuff by doing it themselves (Kraus, 2002). Teachers need to educate students thoroughly on what plagiarism is and they should be taught how to cite correctly. Teachers need to be very clear on penalties for plagiarism. Most importantly teachers can help their students understand and hear their individual voices (Kraus, 2002).</a:t>
            </a:r>
          </a:p>
          <a:p>
            <a:pPr>
              <a:defRPr/>
            </a:pPr>
            <a:r>
              <a:rPr lang="en-GB" b="1" dirty="0" smtClean="0"/>
              <a:t>Copyright and Music Downloading </a:t>
            </a:r>
          </a:p>
          <a:p>
            <a:pPr>
              <a:defRPr/>
            </a:pPr>
            <a:r>
              <a:rPr lang="en-GB" dirty="0" smtClean="0"/>
              <a:t>96% of Canadian students agreed that stealing software from a store is a serious offense, but only 40 % felt that way about downloaded software (Weber, 2005). For some reason this is not viewed as the same thing as walking into a record store and swiping a CD. A Pew (2000) study showed that half to three quarters of those who download music do not think of it as stealing, and over half of internet users say that downloading music is not stealing, with almost a third stating it is just a high-tech version of swapping audio cassettes, which has been done without impunity. While there is some question on the legality of cassette swapping, most record studios only pursued the most egregious violators (</a:t>
            </a:r>
            <a:r>
              <a:rPr lang="en-GB" dirty="0" err="1" smtClean="0"/>
              <a:t>Adrianson</a:t>
            </a:r>
            <a:r>
              <a:rPr lang="en-GB" dirty="0" smtClean="0"/>
              <a:t>, 2003). Today, digital technology allows high quality, nearly perfect copies that are easily swapped or sold via the internet, and this has changed the dynamic.</a:t>
            </a:r>
          </a:p>
          <a:p>
            <a:pPr>
              <a:defRPr/>
            </a:pPr>
            <a:r>
              <a:rPr lang="en-GB" dirty="0" smtClean="0"/>
              <a:t>The </a:t>
            </a:r>
            <a:r>
              <a:rPr lang="en-GB" i="1" dirty="0" smtClean="0"/>
              <a:t>Recording Industry Association of America (</a:t>
            </a:r>
            <a:r>
              <a:rPr lang="en-GB" dirty="0" smtClean="0"/>
              <a:t>RIAA) blames file swapping and music sharing for a 31% drop in CD sales since 2000 (</a:t>
            </a:r>
            <a:r>
              <a:rPr lang="en-GB" dirty="0" err="1" smtClean="0"/>
              <a:t>Batstone</a:t>
            </a:r>
            <a:r>
              <a:rPr lang="en-GB" dirty="0" smtClean="0"/>
              <a:t>, 2004). Another study shows that there are declining sales going from sixty million for the Top-Ten albums in 2000 to thirty-four million in 2002 (</a:t>
            </a:r>
            <a:r>
              <a:rPr lang="en-GB" dirty="0" err="1" smtClean="0"/>
              <a:t>Adrianson</a:t>
            </a:r>
            <a:r>
              <a:rPr lang="en-GB" dirty="0" smtClean="0"/>
              <a:t>, 2003). As a result the RIAA has filed hundreds of lawsuits against individuals downloading music is an effort to combat declining sales.</a:t>
            </a:r>
          </a:p>
          <a:p>
            <a:pPr>
              <a:defRPr/>
            </a:pPr>
            <a:r>
              <a:rPr lang="en-GB" dirty="0" smtClean="0"/>
              <a:t>The web is a very public forum and this allows of the detection of file swapping (</a:t>
            </a:r>
            <a:r>
              <a:rPr lang="en-GB" dirty="0" err="1" smtClean="0"/>
              <a:t>Adrianson</a:t>
            </a:r>
            <a:r>
              <a:rPr lang="en-GB" dirty="0" smtClean="0"/>
              <a:t>, 2003). One can be caught if one downloads only one song (Drexel, 2000), because the RIAA can search a peer-to-peer network and see the transactions. Some claim that the RIAA has engaged in bullying and intimidation tactics. While file swapping is a likely cause of some of the decline, other factors that impact sales might be the high unemployment rate and the poor performance of the economy (Henderson, 2004).</a:t>
            </a:r>
          </a:p>
          <a:p>
            <a:pPr>
              <a:defRPr/>
            </a:pPr>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pPr>
              <a:defRPr/>
            </a:pPr>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pPr>
              <a:defRPr/>
            </a:pPr>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pPr>
              <a:defRPr/>
            </a:pPr>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pPr>
              <a:defRPr/>
            </a:pPr>
            <a:r>
              <a:rPr lang="en-GB" b="1" dirty="0" smtClean="0"/>
              <a:t>Conclusion </a:t>
            </a:r>
          </a:p>
          <a:p>
            <a:pPr>
              <a:defRPr/>
            </a:pPr>
            <a:r>
              <a:rPr lang="en-GB" dirty="0" smtClean="0"/>
              <a:t>Moral philosophers base theories of ethical behaviours on the human face; but, in Internet communication there is likely not that human face. This has left a conundrum in which we are shifting from what can be done on the Internet to what should be done and there is no overall philosophical approach. The Internet has flourished because of the freedom it allows without the controls from governments or powerful self-interest groups. Along with this democratic approach one can find all kinds of information considered morally wrong by many, e.g. racist hate speech, child pornography, promotion of terrorism and the incitement to commit violence. The Internet also involves an international perspective, for behaviour illegal in one part of the world may be perfectly legal in another. This has left us with a sense of uncontrollability – who makes the rules and who enforces them. A big challenge is the problem of jurisdiction and the application of protections (Langford 2000).</a:t>
            </a:r>
          </a:p>
          <a:p>
            <a:pPr>
              <a:defRPr/>
            </a:pPr>
            <a:r>
              <a:rPr lang="en-GB" dirty="0" smtClean="0"/>
              <a:t>This paper has shown that the Internet has dramatically changed our communications, social, and education interactions. We will continue to explore ethical issues surrounding intellectual property, downloading, copyright, and personal interactions on the web, because no clear methodology for fully addressing this has emerged. At the 2005 Special Libraries Association conference, Bill Buxton, a noted interface designer, keynoted the second day stating that the effects of technology are not neutral, and we must ensure that they are not detrimental. He also expressed that we must have a human-</a:t>
            </a:r>
            <a:r>
              <a:rPr lang="en-GB" dirty="0" err="1" smtClean="0"/>
              <a:t>centered</a:t>
            </a:r>
            <a:r>
              <a:rPr lang="en-GB" dirty="0" smtClean="0"/>
              <a:t> perspective on technology (</a:t>
            </a:r>
            <a:r>
              <a:rPr lang="en-GB" dirty="0" err="1" smtClean="0"/>
              <a:t>Carolyne</a:t>
            </a:r>
            <a:r>
              <a:rPr lang="en-GB" dirty="0" smtClean="0"/>
              <a:t>, 2005).</a:t>
            </a:r>
          </a:p>
          <a:p>
            <a:pPr>
              <a:defRPr/>
            </a:pPr>
            <a:r>
              <a:rPr lang="en-GB" dirty="0" smtClean="0"/>
              <a:t>Perhaps most important is a proposal that we need to look at this with a whole new perspective, something along the lines that we are putting new wine into old bottles (Jennings, 2004) and how we use and manage technology needs to be considered carefully, perhaps with new models in mind. As Sydney J. Harris once said, "The real danger is not that computers will begin to think like men, but that men will begin to think like computers."</a:t>
            </a:r>
          </a:p>
          <a:p>
            <a:pPr>
              <a:defRPr/>
            </a:pPr>
            <a:r>
              <a:rPr lang="en-GB" b="1" dirty="0" smtClean="0"/>
              <a:t>References</a:t>
            </a:r>
          </a:p>
          <a:p>
            <a:pPr>
              <a:defRPr/>
            </a:pPr>
            <a:r>
              <a:rPr lang="en-GB" dirty="0" err="1" smtClean="0"/>
              <a:t>Adrianson</a:t>
            </a:r>
            <a:r>
              <a:rPr lang="en-GB" dirty="0" smtClean="0"/>
              <a:t>, A. (2003, October). Stopping music piracy without breaking the Internet. </a:t>
            </a:r>
            <a:r>
              <a:rPr lang="en-GB" i="1" dirty="0" smtClean="0"/>
              <a:t>Consumers Research Magazine, 86 (10)</a:t>
            </a:r>
            <a:r>
              <a:rPr lang="en-GB" dirty="0" smtClean="0"/>
              <a:t> , 10-15.</a:t>
            </a:r>
          </a:p>
          <a:p>
            <a:pPr>
              <a:defRPr/>
            </a:pPr>
            <a:r>
              <a:rPr lang="en-GB" dirty="0" err="1" smtClean="0"/>
              <a:t>Batstone</a:t>
            </a:r>
            <a:r>
              <a:rPr lang="en-GB" dirty="0" smtClean="0"/>
              <a:t>, D. (2004). </a:t>
            </a:r>
            <a:r>
              <a:rPr lang="en-GB" i="1" dirty="0" err="1" smtClean="0"/>
              <a:t>Soujourners</a:t>
            </a:r>
            <a:r>
              <a:rPr lang="en-GB" i="1" dirty="0" smtClean="0"/>
              <a:t> Magazine. </a:t>
            </a:r>
            <a:r>
              <a:rPr lang="en-GB" dirty="0" smtClean="0"/>
              <a:t>Retrieved on August 1, 2005 from </a:t>
            </a:r>
            <a:r>
              <a:rPr lang="en-GB" dirty="0" smtClean="0">
                <a:hlinkClick r:id="rId4"/>
              </a:rPr>
              <a:t>http://www.sojo.net/index.cfm?action=magazine.article&amp;issue=soj0401&amp;article=040166</a:t>
            </a:r>
            <a:r>
              <a:rPr lang="en-GB" dirty="0" smtClean="0"/>
              <a:t>.</a:t>
            </a:r>
          </a:p>
          <a:p>
            <a:pPr>
              <a:defRPr/>
            </a:pPr>
            <a:r>
              <a:rPr lang="en-GB" dirty="0" err="1" smtClean="0"/>
              <a:t>Bostick</a:t>
            </a:r>
            <a:r>
              <a:rPr lang="en-GB" dirty="0" smtClean="0"/>
              <a:t>, K. (2005, August 5) Disconnect? with so many teens online, one group wants them to shut down for week. </a:t>
            </a:r>
            <a:r>
              <a:rPr lang="en-GB" i="1" dirty="0" err="1" smtClean="0"/>
              <a:t>RedNova</a:t>
            </a:r>
            <a:r>
              <a:rPr lang="en-GB" i="1" dirty="0" smtClean="0"/>
              <a:t>.</a:t>
            </a:r>
            <a:r>
              <a:rPr lang="en-GB" dirty="0" smtClean="0"/>
              <a:t> Retrieved on August 5, 2005 from </a:t>
            </a:r>
            <a:r>
              <a:rPr lang="en-GB" dirty="0" smtClean="0">
                <a:hlinkClick r:id="rId5"/>
              </a:rPr>
              <a:t>http://www.rednova.com/news/technology/198008/</a:t>
            </a:r>
            <a:br>
              <a:rPr lang="en-GB" dirty="0" smtClean="0">
                <a:hlinkClick r:id="rId5"/>
              </a:rPr>
            </a:br>
            <a:r>
              <a:rPr lang="en-GB" dirty="0" err="1" smtClean="0">
                <a:hlinkClick r:id="rId5"/>
              </a:rPr>
              <a:t>disconnect_with_so_many_teens_online_one_group_wants_them</a:t>
            </a:r>
            <a:r>
              <a:rPr lang="en-GB" dirty="0" smtClean="0">
                <a:hlinkClick r:id="rId5"/>
              </a:rPr>
              <a:t>/</a:t>
            </a:r>
            <a:r>
              <a:rPr lang="en-GB" dirty="0" smtClean="0"/>
              <a:t>.</a:t>
            </a:r>
          </a:p>
          <a:p>
            <a:pPr>
              <a:defRPr/>
            </a:pPr>
            <a:r>
              <a:rPr lang="en-GB" dirty="0" err="1" smtClean="0"/>
              <a:t>Bugeja</a:t>
            </a:r>
            <a:r>
              <a:rPr lang="en-GB" dirty="0" smtClean="0"/>
              <a:t>, M. (2004, October). Don’t let students “overlook” Internet plagiarism. </a:t>
            </a:r>
            <a:r>
              <a:rPr lang="en-GB" i="1" dirty="0" smtClean="0"/>
              <a:t>Education Digest, 70 (2),</a:t>
            </a:r>
            <a:r>
              <a:rPr lang="en-GB" dirty="0" smtClean="0"/>
              <a:t> 37-44.</a:t>
            </a:r>
          </a:p>
          <a:p>
            <a:pPr>
              <a:defRPr/>
            </a:pPr>
            <a:r>
              <a:rPr lang="en-GB" dirty="0" err="1" smtClean="0"/>
              <a:t>Careaga</a:t>
            </a:r>
            <a:r>
              <a:rPr lang="en-GB" dirty="0" smtClean="0"/>
              <a:t>, A. (2005, July 29). Wired for rudeness? Downloaded on August 13, 2005 from </a:t>
            </a:r>
            <a:r>
              <a:rPr lang="en-GB" dirty="0" smtClean="0">
                <a:hlinkClick r:id="rId6"/>
              </a:rPr>
              <a:t>http://www.e-vangelism.com/2005/07/wired-for-rudeness.html</a:t>
            </a:r>
            <a:endParaRPr lang="en-GB" dirty="0" smtClean="0"/>
          </a:p>
          <a:p>
            <a:pPr>
              <a:defRPr/>
            </a:pPr>
            <a:r>
              <a:rPr lang="en-GB" dirty="0" smtClean="0"/>
              <a:t>Carlo. ( 2005, August 11). Tech Dirt Blog. Retrieved on August 11 from </a:t>
            </a:r>
            <a:r>
              <a:rPr lang="en-GB" dirty="0" smtClean="0">
                <a:hlinkClick r:id="rId7"/>
              </a:rPr>
              <a:t>http://www.techdirt.com/articles/20050811/1426247_F.shtml</a:t>
            </a:r>
            <a:r>
              <a:rPr lang="en-GB" dirty="0" smtClean="0"/>
              <a:t>.</a:t>
            </a:r>
          </a:p>
          <a:p>
            <a:pPr>
              <a:defRPr/>
            </a:pPr>
            <a:r>
              <a:rPr lang="en-GB" dirty="0" err="1" smtClean="0"/>
              <a:t>Carolyne</a:t>
            </a:r>
            <a:r>
              <a:rPr lang="en-GB" dirty="0" smtClean="0"/>
              <a:t>. (2005 June 07). The information auditor. Downloaded on August 3, 2005 from </a:t>
            </a:r>
            <a:r>
              <a:rPr lang="en-GB" dirty="0" smtClean="0">
                <a:hlinkClick r:id="rId8"/>
              </a:rPr>
              <a:t>http://www.theinformationauditor.com/blog/archives/2005/06/sla_2005_bill_b.html</a:t>
            </a:r>
            <a:endParaRPr lang="en-GB" dirty="0" smtClean="0"/>
          </a:p>
          <a:p>
            <a:pPr>
              <a:defRPr/>
            </a:pPr>
            <a:r>
              <a:rPr lang="en-GB" dirty="0" err="1" smtClean="0"/>
              <a:t>Downes</a:t>
            </a:r>
            <a:r>
              <a:rPr lang="en-GB" dirty="0" smtClean="0"/>
              <a:t>, S. (2004, September 28) Stephen’s Web. Retrieved on August 6, 2005 from </a:t>
            </a:r>
            <a:r>
              <a:rPr lang="en-GB" dirty="0" smtClean="0">
                <a:hlinkClick r:id="rId9"/>
              </a:rPr>
              <a:t>http://www.downes.ca/cgi-bin/website/find.cgi?string=site~Business%20Software%20Alliance</a:t>
            </a:r>
            <a:r>
              <a:rPr lang="en-GB" dirty="0" smtClean="0"/>
              <a:t>.</a:t>
            </a:r>
          </a:p>
          <a:p>
            <a:pPr>
              <a:defRPr/>
            </a:pPr>
            <a:r>
              <a:rPr lang="en-GB" dirty="0" smtClean="0"/>
              <a:t>Drexel University. Office of Judicial Affairs. (2000, November 1). Illegal downloading. Retrieved on August 11, 2005 from </a:t>
            </a:r>
            <a:r>
              <a:rPr lang="en-GB" dirty="0" smtClean="0">
                <a:hlinkClick r:id="rId10"/>
              </a:rPr>
              <a:t>http://www.drexel.edu/judicial/illegaldownloads.htm</a:t>
            </a:r>
            <a:r>
              <a:rPr lang="en-GB" dirty="0" smtClean="0"/>
              <a:t>.</a:t>
            </a:r>
          </a:p>
          <a:p>
            <a:pPr>
              <a:defRPr/>
            </a:pPr>
            <a:r>
              <a:rPr lang="en-GB" dirty="0" smtClean="0"/>
              <a:t>Hansen, B. (2003, September 19). Combating plagiarism. </a:t>
            </a:r>
            <a:r>
              <a:rPr lang="en-GB" i="1" dirty="0" smtClean="0"/>
              <a:t>The CQ Researcher Online</a:t>
            </a:r>
            <a:r>
              <a:rPr lang="en-GB" dirty="0" smtClean="0"/>
              <a:t>, </a:t>
            </a:r>
            <a:r>
              <a:rPr lang="en-GB" i="1" dirty="0" smtClean="0"/>
              <a:t>13</a:t>
            </a:r>
            <a:r>
              <a:rPr lang="en-GB" dirty="0" smtClean="0"/>
              <a:t>, 773-796. Retrieved August 8 2005, from </a:t>
            </a:r>
            <a:r>
              <a:rPr lang="en-GB" dirty="0" smtClean="0">
                <a:hlinkClick r:id="rId11"/>
              </a:rPr>
              <a:t>http://library.cqpress.com/cqresearcher/cqresrre2003091900</a:t>
            </a:r>
            <a:r>
              <a:rPr lang="en-GB" dirty="0" smtClean="0"/>
              <a:t>. Document ID: cqresrre2003091900.</a:t>
            </a:r>
          </a:p>
          <a:p>
            <a:pPr>
              <a:defRPr/>
            </a:pPr>
            <a:r>
              <a:rPr lang="en-GB" dirty="0" smtClean="0"/>
              <a:t>Henderson, K. (2004, Fall). Deconstructing the RIAA’s litigious solution to online music piracy. </a:t>
            </a:r>
            <a:r>
              <a:rPr lang="en-GB" i="1" dirty="0" smtClean="0"/>
              <a:t>Journal of Information Ethics, 13 (2),</a:t>
            </a:r>
            <a:r>
              <a:rPr lang="en-GB" dirty="0" smtClean="0"/>
              <a:t> 24-37.</a:t>
            </a:r>
          </a:p>
          <a:p>
            <a:pPr>
              <a:defRPr/>
            </a:pPr>
            <a:r>
              <a:rPr lang="en-GB" dirty="0" smtClean="0"/>
              <a:t>Internet Replaces Dad. (2005, August 11). </a:t>
            </a:r>
            <a:r>
              <a:rPr lang="en-GB" dirty="0" err="1" smtClean="0"/>
              <a:t>SkyNews</a:t>
            </a:r>
            <a:r>
              <a:rPr lang="en-GB" dirty="0" smtClean="0"/>
              <a:t>. Retrieved on August 11, 2005 from </a:t>
            </a:r>
            <a:r>
              <a:rPr lang="en-GB" dirty="0" smtClean="0">
                <a:hlinkClick r:id="rId12"/>
              </a:rPr>
              <a:t>http://www.sky.com/skynews/article/0,,30400-13407864,00.html</a:t>
            </a:r>
            <a:r>
              <a:rPr lang="en-GB" dirty="0" smtClean="0"/>
              <a:t>.</a:t>
            </a:r>
          </a:p>
          <a:p>
            <a:pPr>
              <a:defRPr/>
            </a:pPr>
            <a:r>
              <a:rPr lang="en-GB" dirty="0" smtClean="0"/>
              <a:t>Jennings, M. (2004) A contrarians view: new wine in old bottles, new economy and old ethics-can it work? </a:t>
            </a:r>
            <a:r>
              <a:rPr lang="en-GB" i="1" dirty="0" smtClean="0"/>
              <a:t>Social, ethical and policy implications.</a:t>
            </a:r>
            <a:r>
              <a:rPr lang="en-GB" dirty="0" smtClean="0"/>
              <a:t> Macon, Georgia: Mercer University, 2004.</a:t>
            </a:r>
          </a:p>
          <a:p>
            <a:pPr>
              <a:defRPr/>
            </a:pPr>
            <a:r>
              <a:rPr lang="en-GB" dirty="0" smtClean="0"/>
              <a:t>Jones, C. (2002, October, 22) Do internet filters work? </a:t>
            </a:r>
            <a:r>
              <a:rPr lang="en-GB" i="1" dirty="0" smtClean="0"/>
              <a:t>CBC News.</a:t>
            </a:r>
            <a:r>
              <a:rPr lang="en-GB" dirty="0" smtClean="0"/>
              <a:t> Retrieved on August 5, 2005 from </a:t>
            </a:r>
            <a:r>
              <a:rPr lang="en-GB" dirty="0" smtClean="0">
                <a:hlinkClick r:id="rId13"/>
              </a:rPr>
              <a:t>http://www.cbc.ca/consumers/market/files/health/kids_online/</a:t>
            </a:r>
            <a:r>
              <a:rPr lang="en-GB" dirty="0" smtClean="0"/>
              <a:t>.</a:t>
            </a:r>
          </a:p>
          <a:p>
            <a:pPr>
              <a:defRPr/>
            </a:pPr>
            <a:r>
              <a:rPr lang="en-GB" dirty="0" err="1" smtClean="0"/>
              <a:t>Kandra</a:t>
            </a:r>
            <a:r>
              <a:rPr lang="en-GB" dirty="0" smtClean="0"/>
              <a:t>, A. (2004, July). When ISPs think they know best. </a:t>
            </a:r>
            <a:r>
              <a:rPr lang="en-GB" i="1" dirty="0" smtClean="0"/>
              <a:t>Consumer Watch.</a:t>
            </a:r>
            <a:r>
              <a:rPr lang="en-GB" dirty="0" smtClean="0"/>
              <a:t> Retrieved on August 9, 2005, from </a:t>
            </a:r>
            <a:r>
              <a:rPr lang="en-GB" dirty="0" smtClean="0">
                <a:hlinkClick r:id="rId14"/>
              </a:rPr>
              <a:t>http://www.pcworld.com/howto/article/0,aid,116012,00.asp</a:t>
            </a:r>
            <a:r>
              <a:rPr lang="en-GB" dirty="0" smtClean="0"/>
              <a:t>.</a:t>
            </a:r>
          </a:p>
          <a:p>
            <a:pPr>
              <a:defRPr/>
            </a:pPr>
            <a:r>
              <a:rPr lang="en-GB" dirty="0" err="1" smtClean="0"/>
              <a:t>Krantz</a:t>
            </a:r>
            <a:r>
              <a:rPr lang="en-GB" dirty="0" smtClean="0"/>
              <a:t>. M. (1997, August 11). Censor’s sensibility, </a:t>
            </a:r>
            <a:r>
              <a:rPr lang="en-GB" i="1" dirty="0" smtClean="0"/>
              <a:t>Time, 150,</a:t>
            </a:r>
            <a:r>
              <a:rPr lang="en-GB" dirty="0" smtClean="0"/>
              <a:t> 488-9.</a:t>
            </a:r>
          </a:p>
          <a:p>
            <a:pPr>
              <a:defRPr/>
            </a:pPr>
            <a:r>
              <a:rPr lang="en-GB" dirty="0" smtClean="0"/>
              <a:t>Kraus, J. (2002, Fall/Winter) Rethinking plagiarism: what our students are telling is when they cheat. </a:t>
            </a:r>
            <a:r>
              <a:rPr lang="en-GB" i="1" dirty="0" smtClean="0"/>
              <a:t>Issues in Writing, 13 (1),</a:t>
            </a:r>
            <a:r>
              <a:rPr lang="en-GB" dirty="0" smtClean="0"/>
              <a:t> 80-95.</a:t>
            </a:r>
          </a:p>
          <a:p>
            <a:pPr>
              <a:defRPr/>
            </a:pPr>
            <a:r>
              <a:rPr lang="en-GB" dirty="0" smtClean="0"/>
              <a:t>Langford, D. (2000). Internet ethics. New York, NY: St. Martin’s Press.</a:t>
            </a:r>
          </a:p>
          <a:p>
            <a:pPr>
              <a:defRPr/>
            </a:pPr>
            <a:r>
              <a:rPr lang="en-GB" dirty="0" err="1" smtClean="0"/>
              <a:t>Litman</a:t>
            </a:r>
            <a:r>
              <a:rPr lang="en-GB" dirty="0" smtClean="0"/>
              <a:t>, J. (2003). Ethical disobedience. </a:t>
            </a:r>
            <a:r>
              <a:rPr lang="en-GB" i="1" dirty="0" smtClean="0"/>
              <a:t>Ethics and Information Technology, 5 (4),</a:t>
            </a:r>
            <a:r>
              <a:rPr lang="en-GB" dirty="0" smtClean="0"/>
              <a:t> 217-223.</a:t>
            </a:r>
          </a:p>
          <a:p>
            <a:pPr>
              <a:defRPr/>
            </a:pPr>
            <a:r>
              <a:rPr lang="en-GB" dirty="0" smtClean="0"/>
              <a:t>Martin, D. (2005, January/February) Plagiarism and technology: a tool for coping with plagiarism. </a:t>
            </a:r>
            <a:r>
              <a:rPr lang="en-GB" i="1" dirty="0" smtClean="0"/>
              <a:t>Journal of Education for Business , 80 (3),</a:t>
            </a:r>
            <a:r>
              <a:rPr lang="en-GB" dirty="0" smtClean="0"/>
              <a:t> 149-52. </a:t>
            </a:r>
          </a:p>
          <a:p>
            <a:pPr>
              <a:defRPr/>
            </a:pPr>
            <a:r>
              <a:rPr lang="en-GB" dirty="0" smtClean="0"/>
              <a:t>Merle. (no date). Rampant rudeness on the internet: what would 'Miss Manners' say?</a:t>
            </a:r>
            <a:br>
              <a:rPr lang="en-GB" dirty="0" smtClean="0"/>
            </a:br>
            <a:r>
              <a:rPr lang="en-GB" dirty="0" smtClean="0"/>
              <a:t>Retrieved on August 3, 2005 from </a:t>
            </a:r>
            <a:r>
              <a:rPr lang="en-GB" dirty="0" smtClean="0">
                <a:hlinkClick r:id="rId15"/>
              </a:rPr>
              <a:t>http://www.ideamarketers.com/library/article.cfm?articleid=14230&amp;from=PROFILE</a:t>
            </a:r>
            <a:r>
              <a:rPr lang="en-GB" dirty="0" smtClean="0"/>
              <a:t>.</a:t>
            </a:r>
          </a:p>
          <a:p>
            <a:pPr>
              <a:defRPr/>
            </a:pPr>
            <a:r>
              <a:rPr lang="en-GB" dirty="0" err="1" smtClean="0"/>
              <a:t>Ornatowski</a:t>
            </a:r>
            <a:r>
              <a:rPr lang="en-GB" dirty="0" smtClean="0"/>
              <a:t>, C. (2001, July 19). Ethics and the internet. </a:t>
            </a:r>
            <a:r>
              <a:rPr lang="en-GB" i="1" dirty="0" smtClean="0"/>
              <a:t>Lore: Rhetoric, Writing, and Culture.</a:t>
            </a:r>
            <a:r>
              <a:rPr lang="en-GB" dirty="0" smtClean="0"/>
              <a:t> Downloaded on August 7, 2005 from </a:t>
            </a:r>
            <a:r>
              <a:rPr lang="en-GB" dirty="0" smtClean="0">
                <a:hlinkClick r:id="rId16"/>
              </a:rPr>
              <a:t>http://www-rohan.sdsu.edu/dept/drwswebb/lore/2_2/ornat_internet.html</a:t>
            </a:r>
            <a:endParaRPr lang="en-GB" dirty="0" smtClean="0"/>
          </a:p>
          <a:p>
            <a:pPr>
              <a:defRPr/>
            </a:pPr>
            <a:r>
              <a:rPr lang="en-GB" dirty="0" smtClean="0"/>
              <a:t>Pew Internet and American Life Project. (2000, September 20). Press Release. Retrieved on August 10, 2005 from </a:t>
            </a:r>
            <a:r>
              <a:rPr lang="en-GB" dirty="0" smtClean="0">
                <a:hlinkClick r:id="rId17"/>
              </a:rPr>
              <a:t>http://www.pewinternet.org/PPF/r/7/press_release.asp</a:t>
            </a:r>
            <a:r>
              <a:rPr lang="en-GB" dirty="0" smtClean="0"/>
              <a:t>.</a:t>
            </a:r>
          </a:p>
          <a:p>
            <a:pPr>
              <a:defRPr/>
            </a:pPr>
            <a:r>
              <a:rPr lang="en-GB" dirty="0" smtClean="0"/>
              <a:t>Phillips, M &amp; Horton, V. (2000). </a:t>
            </a:r>
            <a:r>
              <a:rPr lang="en-GB" dirty="0" err="1" smtClean="0"/>
              <a:t>Cybercheating</a:t>
            </a:r>
            <a:r>
              <a:rPr lang="en-GB" dirty="0" smtClean="0"/>
              <a:t>: has morality evaporated in business education? </a:t>
            </a:r>
            <a:r>
              <a:rPr lang="en-GB" i="1" dirty="0" smtClean="0"/>
              <a:t>The International Journal of Education Management, 14 (4),</a:t>
            </a:r>
            <a:r>
              <a:rPr lang="en-GB" dirty="0" smtClean="0"/>
              <a:t> 150-155.</a:t>
            </a:r>
          </a:p>
          <a:p>
            <a:pPr>
              <a:defRPr/>
            </a:pPr>
            <a:r>
              <a:rPr lang="en-GB" dirty="0" err="1" smtClean="0"/>
              <a:t>Scheuermann</a:t>
            </a:r>
            <a:r>
              <a:rPr lang="en-GB" dirty="0" smtClean="0"/>
              <a:t>, L &amp; Taylor, G. (1997). Netiquette. </a:t>
            </a:r>
            <a:r>
              <a:rPr lang="en-GB" i="1" dirty="0" smtClean="0"/>
              <a:t>Internet research: electronic Networking applications and Policy, 7 (4),</a:t>
            </a:r>
            <a:r>
              <a:rPr lang="en-GB" dirty="0" smtClean="0"/>
              <a:t> 269-273.</a:t>
            </a:r>
          </a:p>
          <a:p>
            <a:pPr>
              <a:defRPr/>
            </a:pPr>
            <a:r>
              <a:rPr lang="en-GB" dirty="0" smtClean="0"/>
              <a:t>Sparks. G. (2005, July 26). Professor: students should put away technology to make friends. </a:t>
            </a:r>
            <a:r>
              <a:rPr lang="en-GB" i="1" dirty="0" smtClean="0"/>
              <a:t>Ascribe.</a:t>
            </a:r>
            <a:r>
              <a:rPr lang="en-GB" dirty="0" smtClean="0"/>
              <a:t> Retrieved on August 4, 2005 from </a:t>
            </a:r>
            <a:r>
              <a:rPr lang="en-GB" dirty="0" smtClean="0">
                <a:hlinkClick r:id="rId18"/>
              </a:rPr>
              <a:t>http://news.uns.purdue.edu/html4ever/2005/050725.T.Sparks.college.html</a:t>
            </a:r>
            <a:r>
              <a:rPr lang="en-GB" dirty="0" smtClean="0"/>
              <a:t>.</a:t>
            </a:r>
          </a:p>
          <a:p>
            <a:pPr>
              <a:defRPr/>
            </a:pPr>
            <a:r>
              <a:rPr lang="en-GB" dirty="0" err="1" smtClean="0"/>
              <a:t>Spinello</a:t>
            </a:r>
            <a:r>
              <a:rPr lang="en-GB" dirty="0" smtClean="0"/>
              <a:t>, R. (2004, Fall). The DMCA, copyright law and the right to link.</a:t>
            </a:r>
            <a:r>
              <a:rPr lang="en-GB" i="1" dirty="0" smtClean="0"/>
              <a:t> Journal of Information Ethics, 13 (2),</a:t>
            </a:r>
            <a:r>
              <a:rPr lang="en-GB" dirty="0" smtClean="0"/>
              <a:t> 8-23.</a:t>
            </a:r>
          </a:p>
          <a:p>
            <a:pPr>
              <a:defRPr/>
            </a:pPr>
            <a:r>
              <a:rPr lang="en-GB" dirty="0" smtClean="0"/>
              <a:t>Stahl, W. (1999). </a:t>
            </a:r>
            <a:r>
              <a:rPr lang="en-GB" i="1" dirty="0" smtClean="0"/>
              <a:t>God and the Chip.</a:t>
            </a:r>
            <a:r>
              <a:rPr lang="en-GB" dirty="0" smtClean="0"/>
              <a:t> Waterloo, CN: </a:t>
            </a:r>
            <a:r>
              <a:rPr lang="en-GB" dirty="0" err="1" smtClean="0"/>
              <a:t>Wilfrid</a:t>
            </a:r>
            <a:r>
              <a:rPr lang="en-GB" dirty="0" smtClean="0"/>
              <a:t> </a:t>
            </a:r>
            <a:r>
              <a:rPr lang="en-GB" dirty="0" err="1" smtClean="0"/>
              <a:t>Aurier</a:t>
            </a:r>
            <a:r>
              <a:rPr lang="en-GB" dirty="0" smtClean="0"/>
              <a:t> University Press.</a:t>
            </a:r>
          </a:p>
          <a:p>
            <a:pPr>
              <a:defRPr/>
            </a:pPr>
            <a:r>
              <a:rPr lang="en-GB" dirty="0" err="1" smtClean="0"/>
              <a:t>Tapscott</a:t>
            </a:r>
            <a:r>
              <a:rPr lang="en-GB" dirty="0" smtClean="0"/>
              <a:t>, D. (1998) </a:t>
            </a:r>
            <a:r>
              <a:rPr lang="en-GB" i="1" dirty="0" smtClean="0"/>
              <a:t>Growing Up Digital.</a:t>
            </a:r>
            <a:r>
              <a:rPr lang="en-GB" dirty="0" smtClean="0"/>
              <a:t> New York: McGraw-Hill.</a:t>
            </a:r>
          </a:p>
          <a:p>
            <a:pPr>
              <a:defRPr/>
            </a:pPr>
            <a:r>
              <a:rPr lang="en-GB" dirty="0" smtClean="0"/>
              <a:t>Weber, T. (2005, August 8). Reading, writing and file swapping. Downloaded on August 8, 2005 from </a:t>
            </a:r>
            <a:r>
              <a:rPr lang="en-GB" dirty="0" smtClean="0">
                <a:hlinkClick r:id="rId19"/>
              </a:rPr>
              <a:t>http://www.theglobeandmail.com/servlet/story/RTGAM.20050808.wsoft0908/BNStory/Technology/</a:t>
            </a:r>
            <a:endParaRPr lang="en-GB" dirty="0" smtClean="0"/>
          </a:p>
          <a:p>
            <a:pPr>
              <a:defRPr/>
            </a:pPr>
            <a:r>
              <a:rPr lang="en-GB" dirty="0" smtClean="0"/>
              <a:t>Wood, G. (2004). Academic original sin: plagiarism, the internet and librarians. </a:t>
            </a:r>
            <a:r>
              <a:rPr lang="en-GB" i="1" dirty="0" smtClean="0"/>
              <a:t>The Journal of Academic Librarianship, 30 (3),</a:t>
            </a:r>
            <a:r>
              <a:rPr lang="en-GB" dirty="0" smtClean="0"/>
              <a:t> 237-242.</a:t>
            </a:r>
          </a:p>
          <a:p>
            <a:pPr>
              <a:defRPr/>
            </a:pPr>
            <a:r>
              <a:rPr lang="en-GB" dirty="0" smtClean="0"/>
              <a:t>you are: </a:t>
            </a:r>
            <a:r>
              <a:rPr lang="en-GB" dirty="0" smtClean="0">
                <a:hlinkClick r:id="rId20" action="ppaction://hlinkfile"/>
              </a:rPr>
              <a:t>contents</a:t>
            </a:r>
            <a:r>
              <a:rPr lang="en-GB" dirty="0" smtClean="0"/>
              <a:t> &gt; </a:t>
            </a:r>
            <a:r>
              <a:rPr lang="en-GB" b="1" dirty="0" smtClean="0"/>
              <a:t>Article 4 </a:t>
            </a:r>
            <a:r>
              <a:rPr lang="en-GB" dirty="0" smtClean="0"/>
              <a:t>(</a:t>
            </a:r>
            <a:r>
              <a:rPr lang="en-GB" dirty="0" smtClean="0">
                <a:hlinkClick r:id="rId21" action="ppaction://hlinkfile"/>
              </a:rPr>
              <a:t>top</a:t>
            </a:r>
            <a:r>
              <a:rPr lang="en-GB" dirty="0" smtClean="0"/>
              <a:t>)</a:t>
            </a:r>
            <a:br>
              <a:rPr lang="en-GB" dirty="0" smtClean="0"/>
            </a:br>
            <a:endParaRPr lang="en-GB" dirty="0" smtClean="0"/>
          </a:p>
          <a:p>
            <a:pPr>
              <a:defRPr/>
            </a:pPr>
            <a:r>
              <a:rPr lang="en-GB" dirty="0" smtClean="0"/>
              <a:t>The content and opinions expressed in this electronic journal are those of the participants and not necessarily representative of the Michigan Library Association.</a:t>
            </a:r>
          </a:p>
          <a:p>
            <a:pPr>
              <a:defRPr/>
            </a:pPr>
            <a:endParaRPr lang="en-GB" dirty="0"/>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AA39186E-1E5E-4D74-AABC-807AD06EB9CC}" type="slidenum">
              <a:rPr lang="en-GB" altLang="en-US" sz="1200"/>
              <a:pPr/>
              <a:t>65</a:t>
            </a:fld>
            <a:endParaRPr lang="en-GB" altLang="en-US" sz="1200"/>
          </a:p>
        </p:txBody>
      </p:sp>
    </p:spTree>
    <p:extLst>
      <p:ext uri="{BB962C8B-B14F-4D97-AF65-F5344CB8AC3E}">
        <p14:creationId xmlns:p14="http://schemas.microsoft.com/office/powerpoint/2010/main" val="3214138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Times" panose="02020603050405020304" pitchFamily="18" charset="0"/>
                <a:ea typeface="Osaka" pitchFamily="-108" charset="-128"/>
              </a:rPr>
              <a:t>When Internet filters try to control what people can see, it raises a question. Are these filters a valuable tool to eliminate violence and explicit sexual content or are they instead some form of extremist thought control? Each of these filters is subjective and some of them eliminate sites that might provide useful information, such as the classic case of a site that filtered out information on breast cancer in an attempt to avoid pictures of breasts in a pornographic sense. Filters have another downside in that they can limit access based on social decisions, e.g. sites on AIDS or homosexuality (Krantz, 1997). It also raises the question when a site such as AOL filters information, are they acting in good faith or are they starting to take responsibilities more appropriately assigned to parents?</a:t>
            </a:r>
          </a:p>
          <a:p>
            <a:r>
              <a:rPr lang="en-GB" altLang="en-US" smtClean="0">
                <a:latin typeface="Times" panose="02020603050405020304" pitchFamily="18" charset="0"/>
                <a:ea typeface="Osaka" pitchFamily="-108" charset="-128"/>
              </a:rPr>
              <a:t>Finally there are questions about the effectiveness of filters. Statistics from one study show that they are only 80% effective and that students can work around them. This same study also shows that 70% of 13 and 14 year olds go into chat rooms where they might be exposed to adult content and discussions (Jones, 2002).</a:t>
            </a:r>
          </a:p>
          <a:p>
            <a:r>
              <a:rPr lang="en-GB" altLang="en-US" smtClean="0">
                <a:latin typeface="Times" panose="02020603050405020304" pitchFamily="18" charset="0"/>
                <a:ea typeface="Osaka" pitchFamily="-108" charset="-128"/>
              </a:rPr>
              <a:t>This area is perhaps the grayest of the three areas in this paper because it brings together the issue of free speech and freedom of choice into potential conflict with good behaviour and the welfare of society as a whole. This will continue to be a topic of conversation for some time as we determine how to handle these ethical choices.</a:t>
            </a:r>
          </a:p>
          <a:p>
            <a:endParaRPr lang="en-GB" altLang="en-US" smtClean="0">
              <a:latin typeface="Times" panose="02020603050405020304" pitchFamily="18" charset="0"/>
              <a:ea typeface="Osaka" pitchFamily="-108" charset="-128"/>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D6510AE2-CE8A-4C59-932E-DB51E970B2FA}" type="slidenum">
              <a:rPr lang="en-GB" altLang="en-US" sz="1200"/>
              <a:pPr/>
              <a:t>66</a:t>
            </a:fld>
            <a:endParaRPr lang="en-GB" altLang="en-US" sz="1200"/>
          </a:p>
        </p:txBody>
      </p:sp>
    </p:spTree>
    <p:extLst>
      <p:ext uri="{BB962C8B-B14F-4D97-AF65-F5344CB8AC3E}">
        <p14:creationId xmlns:p14="http://schemas.microsoft.com/office/powerpoint/2010/main" val="2064958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77500" lnSpcReduction="20000"/>
          </a:bodyPr>
          <a:lstStyle/>
          <a:p>
            <a:pPr>
              <a:defRPr/>
            </a:pPr>
            <a:r>
              <a:rPr lang="en-GB" dirty="0" smtClean="0"/>
              <a:t>Plagiarizing is easier today in the Internet environment than it ever has been. There are a number of traditional reasons why students plagiarize, but these will not be explored here. Cut-and-paste or easily purchased prewritten papers have shifted the ease with which it can occur (</a:t>
            </a:r>
            <a:r>
              <a:rPr lang="en-GB" dirty="0" smtClean="0">
                <a:hlinkClick r:id="rId3"/>
              </a:rPr>
              <a:t>http://www.plagiarism.org</a:t>
            </a:r>
            <a:r>
              <a:rPr lang="en-GB" dirty="0" smtClean="0"/>
              <a:t>). In the past, a plagiarist at least had to go to the library, do some research, copy down notes or photocopy the material where others could watch, possibly hide the source document somewhere in the library to avoid being caught, making this a very public event. Now one can do it all online in the privacy of one's own room (</a:t>
            </a:r>
            <a:r>
              <a:rPr lang="en-GB" dirty="0" err="1" smtClean="0"/>
              <a:t>Bugjea</a:t>
            </a:r>
            <a:r>
              <a:rPr lang="en-GB" dirty="0" smtClean="0"/>
              <a:t>, 2004). However, plagiarism is not a technology problem; it is a problem of ethical behaviour, honesty, and correct citation of resources (Hansen, 2003).</a:t>
            </a:r>
          </a:p>
          <a:p>
            <a:pPr>
              <a:defRPr/>
            </a:pPr>
            <a:r>
              <a:rPr lang="en-GB" dirty="0" smtClean="0"/>
              <a:t>Plagiarism is a form of cheating and cheating sets a pattern for life (Phillips &amp; Horton, 2000). It rips at the fabric of our society and is a key part to a student’s moral development. Students who cheat are less likely to learn writing skills needed for their future assignments and careers (Martin, 2005; Phillips &amp; Horton, 2000). We have seen university presidents resign and the </a:t>
            </a:r>
            <a:r>
              <a:rPr lang="en-GB" i="1" dirty="0" smtClean="0"/>
              <a:t>New York Times</a:t>
            </a:r>
            <a:r>
              <a:rPr lang="en-GB" dirty="0" smtClean="0"/>
              <a:t> was rocked by scandal when Jason Blair’s plagiarism and made up stories became public (Hansen, 2003).</a:t>
            </a:r>
          </a:p>
          <a:p>
            <a:pPr>
              <a:defRPr/>
            </a:pPr>
            <a:r>
              <a:rPr lang="en-GB" dirty="0" smtClean="0"/>
              <a:t>One change is a generational factor. The issue is not so much that students today are more dishonest or less moral, but the ease of transfer of information has formed new and different attitudes about information, intellectual property, and authorship (Wood, 2004; Kraus, 2002). Many students believe that materials that they find online are free for the taking (Hansen, 2003). The idea is that they are just circulating what already exists similar to a webpage that is often less important for original content than for the links it contains (Kraus, 2002). The sheer volume of resources available through the web can create a sense that there is nothing new to be said about a given topic (Hansen, 2003). In the past students began with a blank sheet of paper in a typewriter, but today it is the already filled screen of the internet (Kraus, 2002).</a:t>
            </a:r>
          </a:p>
          <a:p>
            <a:pPr>
              <a:defRPr/>
            </a:pPr>
            <a:r>
              <a:rPr lang="en-GB" dirty="0" smtClean="0"/>
              <a:t>Collaborative groups also give students mixed messages about intellectual ownership (Wood, 2004). The Wikipedia collective work has created a different perspective on intellectual property (Kraus, 2002). Students do not consider their own work as being original and having value. While they would not steal, this seems different and they do not see plagiarism as stealing (Wood, 2004). Finally, one student opined that because he had paid for a paper purchased online that it was “his” (Hansen, 2003).</a:t>
            </a:r>
          </a:p>
          <a:p>
            <a:pPr>
              <a:defRPr/>
            </a:pPr>
            <a:r>
              <a:rPr lang="en-GB" dirty="0" smtClean="0"/>
              <a:t>Statistics from organizations such as plagiarism.org (</a:t>
            </a:r>
            <a:r>
              <a:rPr lang="en-GB" dirty="0" smtClean="0">
                <a:hlinkClick r:id="rId3"/>
              </a:rPr>
              <a:t>http://www.plagiarism.org</a:t>
            </a:r>
            <a:r>
              <a:rPr lang="en-GB" dirty="0" smtClean="0"/>
              <a:t>) and other sites show high rates of plagiarism and other forms of academic dishonesty. Students lean best how to do stuff by doing it themselves (Kraus, 2002). Teachers need to educate students thoroughly on what plagiarism is and they should be taught how to cite correctly. Teachers need to be very clear on penalties for plagiarism. Most importantly teachers can help their students understand and hear their individual voices (Kraus, 2002).</a:t>
            </a:r>
          </a:p>
          <a:p>
            <a:pPr>
              <a:defRPr/>
            </a:pPr>
            <a:endParaRPr lang="en-GB" dirty="0"/>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2533FC87-9316-475F-9574-AA7F8EE80CF1}" type="slidenum">
              <a:rPr lang="en-GB" altLang="en-US" sz="1200"/>
              <a:pPr/>
              <a:t>69</a:t>
            </a:fld>
            <a:endParaRPr lang="en-GB" altLang="en-US" sz="1200"/>
          </a:p>
        </p:txBody>
      </p:sp>
    </p:spTree>
    <p:extLst>
      <p:ext uri="{BB962C8B-B14F-4D97-AF65-F5344CB8AC3E}">
        <p14:creationId xmlns:p14="http://schemas.microsoft.com/office/powerpoint/2010/main" val="2196108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55000" lnSpcReduction="20000"/>
          </a:bodyPr>
          <a:lstStyle/>
          <a:p>
            <a:pPr>
              <a:defRPr/>
            </a:pPr>
            <a:r>
              <a:rPr lang="en-GB" dirty="0" smtClean="0"/>
              <a:t>96% of Canadian students agreed that stealing software from a store is a serious offense, but only 40 % felt that way about downloaded software (Weber, 2005). For some reason this is not viewed as the same thing as walking into a record store and swiping a CD. A Pew (2000) study showed that half to three quarters of those who download music do not think of it as stealing, and over half of internet users say that downloading music is not stealing, with almost a third stating it is just a high-tech version of swapping audio cassettes, which has been done without impunity. While there is some question on the legality of cassette swapping, most record studios only pursued the most egregious violators (</a:t>
            </a:r>
            <a:r>
              <a:rPr lang="en-GB" dirty="0" err="1" smtClean="0"/>
              <a:t>Adrianson</a:t>
            </a:r>
            <a:r>
              <a:rPr lang="en-GB" dirty="0" smtClean="0"/>
              <a:t>, 2003). Today, digital technology allows high quality, nearly perfect copies that are easily swapped or sold via the internet, and this has changed the dynamic.</a:t>
            </a:r>
          </a:p>
          <a:p>
            <a:pPr>
              <a:defRPr/>
            </a:pPr>
            <a:r>
              <a:rPr lang="en-GB" dirty="0" smtClean="0"/>
              <a:t>The </a:t>
            </a:r>
            <a:r>
              <a:rPr lang="en-GB" i="1" dirty="0" smtClean="0"/>
              <a:t>Recording Industry Association of America (</a:t>
            </a:r>
            <a:r>
              <a:rPr lang="en-GB" dirty="0" smtClean="0"/>
              <a:t>RIAA) blames file swapping and music sharing for a 31% drop in CD sales since 2000 (</a:t>
            </a:r>
            <a:r>
              <a:rPr lang="en-GB" dirty="0" err="1" smtClean="0"/>
              <a:t>Batstone</a:t>
            </a:r>
            <a:r>
              <a:rPr lang="en-GB" dirty="0" smtClean="0"/>
              <a:t>, 2004). Another study shows that there are declining sales going from sixty million for the Top-Ten albums in 2000 to thirty-four million in 2002 (</a:t>
            </a:r>
            <a:r>
              <a:rPr lang="en-GB" dirty="0" err="1" smtClean="0"/>
              <a:t>Adrianson</a:t>
            </a:r>
            <a:r>
              <a:rPr lang="en-GB" dirty="0" smtClean="0"/>
              <a:t>, 2003). As a result the RIAA has filed hundreds of lawsuits against individuals downloading music is an effort to combat declining sales.</a:t>
            </a:r>
          </a:p>
          <a:p>
            <a:pPr>
              <a:defRPr/>
            </a:pPr>
            <a:r>
              <a:rPr lang="en-GB" dirty="0" smtClean="0"/>
              <a:t>The web is a very public forum and this allows of the detection of file swapping (</a:t>
            </a:r>
            <a:r>
              <a:rPr lang="en-GB" dirty="0" err="1" smtClean="0"/>
              <a:t>Adrianson</a:t>
            </a:r>
            <a:r>
              <a:rPr lang="en-GB" dirty="0" smtClean="0"/>
              <a:t>, 2003). One can be caught if one downloads only one song (Drexel, 2000), because the RIAA can search a peer-to-peer network and see the transactions. Some claim that the RIAA has engaged in bullying and intimidation tactics. While file swapping is a likely cause of some of the decline, other factors that impact sales might be the high unemployment rate and the poor performance of the economy (Henderson, 2004).</a:t>
            </a:r>
          </a:p>
          <a:p>
            <a:pPr>
              <a:defRPr/>
            </a:pPr>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pPr>
              <a:defRPr/>
            </a:pPr>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pPr>
              <a:defRPr/>
            </a:pPr>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pPr>
              <a:defRPr/>
            </a:pPr>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pPr>
              <a:defRPr/>
            </a:pPr>
            <a:endParaRPr lang="en-GB" dirty="0"/>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A4AF70B4-5F02-4EB5-9F44-C550FA992DE2}" type="slidenum">
              <a:rPr lang="en-GB" altLang="en-US" sz="1200"/>
              <a:pPr/>
              <a:t>71</a:t>
            </a:fld>
            <a:endParaRPr lang="en-GB" altLang="en-US" sz="1200"/>
          </a:p>
        </p:txBody>
      </p:sp>
    </p:spTree>
    <p:extLst>
      <p:ext uri="{BB962C8B-B14F-4D97-AF65-F5344CB8AC3E}">
        <p14:creationId xmlns:p14="http://schemas.microsoft.com/office/powerpoint/2010/main" val="7380381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77500" lnSpcReduction="20000"/>
          </a:bodyPr>
          <a:lstStyle/>
          <a:p>
            <a:pPr>
              <a:defRPr/>
            </a:pPr>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pPr>
              <a:defRPr/>
            </a:pPr>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pPr>
              <a:defRPr/>
            </a:pPr>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pPr>
              <a:defRPr/>
            </a:pPr>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pPr>
              <a:defRPr/>
            </a:pPr>
            <a:endParaRPr lang="en-GB"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159405D3-F243-42D8-8565-6708820ACA49}" type="slidenum">
              <a:rPr lang="en-GB" altLang="en-US" sz="1200"/>
              <a:pPr/>
              <a:t>72</a:t>
            </a:fld>
            <a:endParaRPr lang="en-GB" altLang="en-US" sz="1200"/>
          </a:p>
        </p:txBody>
      </p:sp>
    </p:spTree>
    <p:extLst>
      <p:ext uri="{BB962C8B-B14F-4D97-AF65-F5344CB8AC3E}">
        <p14:creationId xmlns:p14="http://schemas.microsoft.com/office/powerpoint/2010/main" val="10122618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3811668C-2062-465D-B438-3703A3297CCC}" type="slidenum">
              <a:rPr lang="en-US" altLang="en-US" sz="1200"/>
              <a:pPr/>
              <a:t>73</a:t>
            </a:fld>
            <a:endParaRPr lang="en-US" altLang="en-US" sz="120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panose="02020603050405020304" pitchFamily="18" charset="0"/>
              <a:ea typeface="Osaka" pitchFamily="-108" charset="-128"/>
            </a:endParaRPr>
          </a:p>
        </p:txBody>
      </p:sp>
    </p:spTree>
    <p:extLst>
      <p:ext uri="{BB962C8B-B14F-4D97-AF65-F5344CB8AC3E}">
        <p14:creationId xmlns:p14="http://schemas.microsoft.com/office/powerpoint/2010/main" val="25722684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Times" panose="02020603050405020304" pitchFamily="18" charset="0"/>
              <a:ea typeface="Osaka" pitchFamily="-108" charset="-128"/>
            </a:endParaRP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00AC8F0D-5118-48CD-BA55-11295DCCDBEE}" type="slidenum">
              <a:rPr lang="en-AU" altLang="en-US" sz="1200"/>
              <a:pPr/>
              <a:t>76</a:t>
            </a:fld>
            <a:endParaRPr lang="en-AU" altLang="en-US" sz="1200"/>
          </a:p>
        </p:txBody>
      </p:sp>
    </p:spTree>
    <p:extLst>
      <p:ext uri="{BB962C8B-B14F-4D97-AF65-F5344CB8AC3E}">
        <p14:creationId xmlns:p14="http://schemas.microsoft.com/office/powerpoint/2010/main" val="8147430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Times" panose="02020603050405020304" pitchFamily="18" charset="0"/>
              <a:ea typeface="Osaka" pitchFamily="-108" charset="-128"/>
            </a:endParaRPr>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742950" indent="-285750">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19337025-6517-4F59-90F6-2911B2F25205}" type="slidenum">
              <a:rPr lang="en-AU" altLang="en-US" sz="1200"/>
              <a:pPr/>
              <a:t>77</a:t>
            </a:fld>
            <a:endParaRPr lang="en-AU" altLang="en-US" sz="1200"/>
          </a:p>
        </p:txBody>
      </p:sp>
    </p:spTree>
    <p:extLst>
      <p:ext uri="{BB962C8B-B14F-4D97-AF65-F5344CB8AC3E}">
        <p14:creationId xmlns:p14="http://schemas.microsoft.com/office/powerpoint/2010/main" val="12160420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en-US" altLang="en-US" smtClean="0">
                <a:latin typeface="Arial" panose="020B0604020202020204" pitchFamily="34" charset="0"/>
                <a:ea typeface="Osaka" pitchFamily="-108" charset="-128"/>
                <a:cs typeface="Arial" panose="020B0604020202020204" pitchFamily="34" charset="0"/>
              </a:rPr>
              <a:t>Starting with an example before any theory - Wikileaks - the most obvious lesson is that it represents the first really sustained confrontation between the established order and the culture of the internet. There have been skirmishes before, but this is the real thing.</a:t>
            </a:r>
          </a:p>
          <a:p>
            <a:pPr algn="just"/>
            <a:r>
              <a:rPr lang="en-US" altLang="en-US" smtClean="0">
                <a:latin typeface="Arial" panose="020B0604020202020204" pitchFamily="34" charset="0"/>
                <a:ea typeface="Osaka" pitchFamily="-108" charset="-128"/>
                <a:cs typeface="Arial" panose="020B0604020202020204" pitchFamily="34" charset="0"/>
              </a:rPr>
              <a:t>Julian Assange – Australian – Nov 2010 - </a:t>
            </a:r>
            <a:r>
              <a:rPr lang="en-GB" altLang="en-US" smtClean="0">
                <a:latin typeface="Times" panose="02020603050405020304" pitchFamily="18" charset="0"/>
                <a:ea typeface="Osaka" pitchFamily="-108" charset="-128"/>
              </a:rPr>
              <a:t>WikiLeaks collaborated with major global media organisations to release US cables.   Servers located in Sweden and elsewhere because those countries gives information providers legal protection.  Bullet-proof hosting.</a:t>
            </a:r>
          </a:p>
          <a:p>
            <a:pPr algn="just"/>
            <a:r>
              <a:rPr lang="en-GB" altLang="en-US" smtClean="0">
                <a:latin typeface="Times" panose="02020603050405020304" pitchFamily="18" charset="0"/>
                <a:ea typeface="Osaka" pitchFamily="-108" charset="-128"/>
              </a:rPr>
              <a:t>On threats by various governments toward Assange, it has been argued that Assange is the target of a global smear campaign to demonise him as a criminal or as a terrorist, without any legal basis. </a:t>
            </a:r>
            <a:endParaRPr lang="en-GB" altLang="en-US" smtClean="0">
              <a:latin typeface="Arial" panose="020B0604020202020204" pitchFamily="34" charset="0"/>
              <a:ea typeface="Osaka" pitchFamily="-108" charset="-128"/>
              <a:cs typeface="Arial" panose="020B0604020202020204" pitchFamily="34" charset="0"/>
            </a:endParaRP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6D11BA17-5F1D-49E3-A050-07512FFDA9F3}" type="slidenum">
              <a:rPr lang="ar-BH" altLang="en-US" sz="1200"/>
              <a:pPr/>
              <a:t>82</a:t>
            </a:fld>
            <a:endParaRPr lang="ar-BH" altLang="en-US" sz="1200"/>
          </a:p>
        </p:txBody>
      </p:sp>
    </p:spTree>
    <p:extLst>
      <p:ext uri="{BB962C8B-B14F-4D97-AF65-F5344CB8AC3E}">
        <p14:creationId xmlns:p14="http://schemas.microsoft.com/office/powerpoint/2010/main" val="39619001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panose="02020603050405020304" pitchFamily="18" charset="0"/>
                <a:ea typeface="Osaka" pitchFamily="-108" charset="-128"/>
              </a:rPr>
              <a:t>http://www.technollama.co.uk/internet-regulation-and-wikileaks-what-have-we-learned-so-far</a:t>
            </a:r>
          </a:p>
          <a:p>
            <a:r>
              <a:rPr lang="en-US" altLang="en-US" smtClean="0">
                <a:latin typeface="Calibri" panose="020F0502020204030204" pitchFamily="34" charset="0"/>
                <a:ea typeface="Osaka" pitchFamily="-108" charset="-128"/>
              </a:rPr>
              <a:t>The release of thousands of leaked diplomatic cables by Wikileaks have presented us with the ultimate case study into the interaction between regulation and the Internet. </a:t>
            </a:r>
          </a:p>
          <a:p>
            <a:r>
              <a:rPr lang="en-US" altLang="en-US" smtClean="0">
                <a:latin typeface="Calibri" panose="020F0502020204030204" pitchFamily="34" charset="0"/>
                <a:ea typeface="Osaka" pitchFamily="-108" charset="-128"/>
              </a:rPr>
              <a:t>Wikileaks contrasts two opposed views of the Internet. </a:t>
            </a:r>
          </a:p>
          <a:p>
            <a:r>
              <a:rPr lang="en-US" altLang="en-US" smtClean="0">
                <a:latin typeface="Calibri" panose="020F0502020204030204" pitchFamily="34" charset="0"/>
                <a:ea typeface="Osaka" pitchFamily="-108" charset="-128"/>
              </a:rPr>
              <a:t>In one corner, we have the </a:t>
            </a:r>
            <a:r>
              <a:rPr lang="en-US" altLang="en-US" b="1" smtClean="0">
                <a:latin typeface="Calibri" panose="020F0502020204030204" pitchFamily="34" charset="0"/>
                <a:ea typeface="Osaka" pitchFamily="-108" charset="-128"/>
              </a:rPr>
              <a:t>open Internet advocates</a:t>
            </a:r>
            <a:r>
              <a:rPr lang="en-US" altLang="en-US" smtClean="0">
                <a:latin typeface="Calibri" panose="020F0502020204030204" pitchFamily="34" charset="0"/>
                <a:ea typeface="Osaka" pitchFamily="-108" charset="-128"/>
              </a:rPr>
              <a:t>, a ragtag conglomerate of journalists, activists, theorists, academics, hackers, and everyday users. On the side of a more </a:t>
            </a:r>
            <a:r>
              <a:rPr lang="en-US" altLang="en-US" b="1" smtClean="0">
                <a:latin typeface="Calibri" panose="020F0502020204030204" pitchFamily="34" charset="0"/>
                <a:ea typeface="Osaka" pitchFamily="-108" charset="-128"/>
              </a:rPr>
              <a:t>closed and controlled Web </a:t>
            </a:r>
            <a:r>
              <a:rPr lang="en-US" altLang="en-US" smtClean="0">
                <a:latin typeface="Calibri" panose="020F0502020204030204" pitchFamily="34" charset="0"/>
                <a:ea typeface="Osaka" pitchFamily="-108" charset="-128"/>
              </a:rPr>
              <a:t>we have what can be considered the establishment: governments, corporations, some media organisations, and right-wing proponents, conservative commentators, politicians and old-fashioned authoritarians.</a:t>
            </a:r>
            <a:r>
              <a:rPr lang="ar-BH" altLang="en-US" smtClean="0">
                <a:latin typeface="Calibri" panose="020F0502020204030204" pitchFamily="34" charset="0"/>
                <a:ea typeface="Osaka" pitchFamily="-108" charset="-128"/>
                <a:cs typeface="Arial" panose="020B0604020202020204" pitchFamily="34" charset="0"/>
              </a:rPr>
              <a:t>        </a:t>
            </a:r>
            <a:endParaRPr lang="en-GB" altLang="en-US" smtClean="0">
              <a:latin typeface="Calibri" panose="020F0502020204030204" pitchFamily="34" charset="0"/>
              <a:ea typeface="Osaka" pitchFamily="-108" charset="-128"/>
            </a:endParaRPr>
          </a:p>
          <a:p>
            <a:r>
              <a:rPr lang="en-GB" altLang="en-US" smtClean="0">
                <a:latin typeface="Calibri" panose="020F0502020204030204" pitchFamily="34" charset="0"/>
                <a:ea typeface="Osaka" pitchFamily="-108" charset="-128"/>
              </a:rPr>
              <a:t>Essentially – it a s row </a:t>
            </a:r>
            <a:r>
              <a:rPr lang="en-US" altLang="en-US" smtClean="0">
                <a:latin typeface="Calibri" panose="020F0502020204030204" pitchFamily="34" charset="0"/>
                <a:ea typeface="Osaka" pitchFamily="-108" charset="-128"/>
              </a:rPr>
              <a:t>between government power and Internet.</a:t>
            </a:r>
            <a:r>
              <a:rPr lang="ar-BH" altLang="en-US" smtClean="0">
                <a:latin typeface="Calibri" panose="020F0502020204030204" pitchFamily="34" charset="0"/>
                <a:ea typeface="Osaka" pitchFamily="-108" charset="-128"/>
                <a:cs typeface="Arial" panose="020B0604020202020204" pitchFamily="34" charset="0"/>
              </a:rPr>
              <a:t> </a:t>
            </a:r>
            <a:endParaRPr lang="ar-BH" altLang="en-US" smtClean="0">
              <a:latin typeface="Times" panose="02020603050405020304" pitchFamily="18" charset="0"/>
              <a:ea typeface="Osaka" pitchFamily="-108" charset="-128"/>
              <a:cs typeface="Arial" panose="020B0604020202020204" pitchFamily="34" charset="0"/>
            </a:endParaRP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306A10A7-94E9-4C8A-BBE3-2A2C6804EDFF}" type="slidenum">
              <a:rPr lang="ar-BH" altLang="en-US" sz="1200"/>
              <a:pPr/>
              <a:t>85</a:t>
            </a:fld>
            <a:endParaRPr lang="ar-BH" altLang="en-US" sz="1200"/>
          </a:p>
        </p:txBody>
      </p:sp>
    </p:spTree>
    <p:extLst>
      <p:ext uri="{BB962C8B-B14F-4D97-AF65-F5344CB8AC3E}">
        <p14:creationId xmlns:p14="http://schemas.microsoft.com/office/powerpoint/2010/main" val="9663842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rtl="1">
              <a:lnSpc>
                <a:spcPct val="90000"/>
              </a:lnSpc>
            </a:pPr>
            <a:r>
              <a:rPr lang="en-US" altLang="en-US" sz="1100" smtClean="0">
                <a:latin typeface="Arial" panose="020B0604020202020204" pitchFamily="34" charset="0"/>
                <a:ea typeface="Osaka" pitchFamily="-108" charset="-128"/>
                <a:cs typeface="Arial" panose="020B0604020202020204" pitchFamily="34" charset="0"/>
              </a:rPr>
              <a:t>https://projects.eff.org/~barlow/Declaration-Final.html</a:t>
            </a:r>
          </a:p>
          <a:p>
            <a:pPr rtl="1">
              <a:lnSpc>
                <a:spcPct val="90000"/>
              </a:lnSpc>
            </a:pPr>
            <a:r>
              <a:rPr lang="en-US" altLang="en-US" sz="1100" smtClean="0">
                <a:latin typeface="Arial" panose="020B0604020202020204" pitchFamily="34" charset="0"/>
                <a:ea typeface="Osaka" pitchFamily="-108" charset="-128"/>
                <a:cs typeface="Arial" panose="020B0604020202020204" pitchFamily="34" charset="0"/>
              </a:rPr>
              <a:t>The father of cyber-libertarianism John Perry Barlow – pls read. Wikileaks exemplifies the very idea of the Internet as an unregulated space, a new country where self-organisation reigns supreme, the very essence of </a:t>
            </a:r>
            <a:r>
              <a:rPr lang="en-US" altLang="en-US" sz="1100" smtClean="0">
                <a:latin typeface="Arial" panose="020B0604020202020204" pitchFamily="34" charset="0"/>
                <a:ea typeface="Osaka" pitchFamily="-108" charset="-128"/>
                <a:cs typeface="Arial" panose="020B0604020202020204" pitchFamily="34" charset="0"/>
                <a:hlinkClick r:id="rId3"/>
              </a:rPr>
              <a:t>Barlowian theory</a:t>
            </a:r>
            <a:r>
              <a:rPr lang="en-US" altLang="en-US" sz="1100" smtClean="0">
                <a:latin typeface="Arial" panose="020B0604020202020204" pitchFamily="34" charset="0"/>
                <a:ea typeface="Osaka" pitchFamily="-108" charset="-128"/>
                <a:cs typeface="Arial" panose="020B0604020202020204" pitchFamily="34" charset="0"/>
              </a:rPr>
              <a:t>. Similarly, code is being used as a tool by both camps as a regulatory tool, in a nod towards </a:t>
            </a:r>
            <a:r>
              <a:rPr lang="en-US" altLang="en-US" sz="1100" smtClean="0">
                <a:latin typeface="Arial" panose="020B0604020202020204" pitchFamily="34" charset="0"/>
                <a:ea typeface="Osaka" pitchFamily="-108" charset="-128"/>
                <a:cs typeface="Arial" panose="020B0604020202020204" pitchFamily="34" charset="0"/>
                <a:hlinkClick r:id="rId4"/>
              </a:rPr>
              <a:t>Lessig’s ideas</a:t>
            </a:r>
            <a:r>
              <a:rPr lang="en-US" altLang="en-US" sz="1100" smtClean="0">
                <a:latin typeface="Arial" panose="020B0604020202020204" pitchFamily="34" charset="0"/>
                <a:ea typeface="Osaka" pitchFamily="-108" charset="-128"/>
                <a:cs typeface="Arial" panose="020B0604020202020204" pitchFamily="34" charset="0"/>
              </a:rPr>
              <a:t>. The Internet’s architecture favours distributed solutions, therefore making websites like Wikileaks very difficult to successfully shut </a:t>
            </a:r>
            <a:r>
              <a:rPr lang="ar-BH" altLang="en-US" sz="1100" smtClean="0">
                <a:latin typeface="Arial" panose="020B0604020202020204" pitchFamily="34" charset="0"/>
                <a:ea typeface="Osaka" pitchFamily="-108" charset="-128"/>
                <a:cs typeface="Arial" panose="020B0604020202020204" pitchFamily="34" charset="0"/>
              </a:rPr>
              <a:t>        </a:t>
            </a:r>
          </a:p>
          <a:p>
            <a:pPr rtl="1">
              <a:lnSpc>
                <a:spcPct val="90000"/>
              </a:lnSpc>
            </a:pPr>
            <a:r>
              <a:rPr lang="en-US" altLang="en-US" sz="1100" smtClean="0">
                <a:latin typeface="Arial" panose="020B0604020202020204" pitchFamily="34" charset="0"/>
                <a:ea typeface="Osaka" pitchFamily="-108" charset="-128"/>
                <a:cs typeface="Arial" panose="020B0604020202020204" pitchFamily="34" charset="0"/>
              </a:rPr>
              <a:t>down.   </a:t>
            </a:r>
          </a:p>
          <a:p>
            <a:pPr rtl="1">
              <a:lnSpc>
                <a:spcPct val="90000"/>
              </a:lnSpc>
            </a:pPr>
            <a:r>
              <a:rPr lang="en-US" altLang="en-US" sz="1100" smtClean="0">
                <a:latin typeface="Arial" panose="020B0604020202020204" pitchFamily="34" charset="0"/>
                <a:ea typeface="Osaka" pitchFamily="-108" charset="-128"/>
                <a:cs typeface="Arial" panose="020B0604020202020204" pitchFamily="34" charset="0"/>
              </a:rPr>
              <a:t>Irony in the fact that so-called liberal democracies want to shut WikiLeaks down.</a:t>
            </a:r>
          </a:p>
          <a:p>
            <a:pPr>
              <a:lnSpc>
                <a:spcPct val="90000"/>
              </a:lnSpc>
            </a:pPr>
            <a:r>
              <a:rPr lang="en-US" altLang="en-US" sz="1100" smtClean="0">
                <a:latin typeface="Arial" panose="020B0604020202020204" pitchFamily="34" charset="0"/>
                <a:ea typeface="Osaka" pitchFamily="-108" charset="-128"/>
                <a:cs typeface="Arial" panose="020B0604020202020204" pitchFamily="34" charset="0"/>
              </a:rPr>
              <a:t>Consider, how the views of the US have - Hillary Clinton made a speech about internet freedom, which many people welcomed and most saw as a rebuke to China for its attack on Google. "Information has never been so free," declared Clinton. "Even in authoritarian countries, information networks are helping people discover new facts and making governments more accountable.“  </a:t>
            </a:r>
          </a:p>
          <a:p>
            <a:pPr>
              <a:lnSpc>
                <a:spcPct val="90000"/>
              </a:lnSpc>
            </a:pPr>
            <a:r>
              <a:rPr lang="en-US" altLang="en-US" sz="1100" smtClean="0">
                <a:latin typeface="Arial" panose="020B0604020202020204" pitchFamily="34" charset="0"/>
                <a:ea typeface="Osaka" pitchFamily="-108" charset="-128"/>
                <a:cs typeface="Arial" panose="020B0604020202020204" pitchFamily="34" charset="0"/>
              </a:rPr>
              <a:t>She went on – Obama defended the right of people to freely access information - the more freely information flows the stronger societies become. Access to information helps citizens to hold their governments accountable, generates new ideas, and encourages creativity.</a:t>
            </a:r>
          </a:p>
          <a:p>
            <a:pPr>
              <a:lnSpc>
                <a:spcPct val="90000"/>
              </a:lnSpc>
            </a:pPr>
            <a:r>
              <a:rPr lang="en-US" altLang="en-US" sz="1100" smtClean="0">
                <a:latin typeface="Arial" panose="020B0604020202020204" pitchFamily="34" charset="0"/>
                <a:ea typeface="Osaka" pitchFamily="-108" charset="-128"/>
                <a:cs typeface="Arial" panose="020B0604020202020204" pitchFamily="34" charset="0"/>
              </a:rPr>
              <a:t>Given what we now know, that Clinton speech reads like a satirical masterpiece.</a:t>
            </a:r>
          </a:p>
          <a:p>
            <a:pPr>
              <a:lnSpc>
                <a:spcPct val="90000"/>
              </a:lnSpc>
            </a:pPr>
            <a:r>
              <a:rPr lang="en-US" altLang="en-US" sz="1100" smtClean="0">
                <a:latin typeface="Arial" panose="020B0604020202020204" pitchFamily="34" charset="0"/>
                <a:ea typeface="Osaka" pitchFamily="-108" charset="-128"/>
                <a:cs typeface="Arial" panose="020B0604020202020204" pitchFamily="34" charset="0"/>
              </a:rPr>
              <a:t>One thing that might explain the official hysteria about the revelations is the way they expose how political elites in western democracies have been deceiving their electorates.</a:t>
            </a:r>
          </a:p>
          <a:p>
            <a:pPr rtl="1">
              <a:lnSpc>
                <a:spcPct val="90000"/>
              </a:lnSpc>
            </a:pPr>
            <a:endParaRPr lang="en-GB" altLang="en-US" sz="1100" smtClean="0">
              <a:latin typeface="Times" panose="02020603050405020304" pitchFamily="18" charset="0"/>
              <a:ea typeface="Osaka" pitchFamily="-108" charset="-128"/>
            </a:endParaRPr>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4425687A-BBC0-45B9-915C-E17B6B15F8B6}" type="slidenum">
              <a:rPr lang="ar-BH" altLang="en-US" sz="1200"/>
              <a:pPr/>
              <a:t>86</a:t>
            </a:fld>
            <a:endParaRPr lang="ar-BH" altLang="en-US" sz="1200"/>
          </a:p>
        </p:txBody>
      </p:sp>
    </p:spTree>
    <p:extLst>
      <p:ext uri="{BB962C8B-B14F-4D97-AF65-F5344CB8AC3E}">
        <p14:creationId xmlns:p14="http://schemas.microsoft.com/office/powerpoint/2010/main" val="23372112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fontAlgn="t"/>
            <a:r>
              <a:rPr lang="en-US" altLang="en-US" sz="1100" smtClean="0">
                <a:latin typeface="Calibri" panose="020F0502020204030204" pitchFamily="34" charset="0"/>
                <a:ea typeface="Osaka" pitchFamily="-108" charset="-128"/>
              </a:rPr>
              <a:t>The attacks against the infrastructure that sustains Wikileaks has been </a:t>
            </a:r>
            <a:r>
              <a:rPr lang="en-US" altLang="en-US" sz="1100" smtClean="0">
                <a:latin typeface="Arial" panose="020B0604020202020204" pitchFamily="34" charset="0"/>
                <a:ea typeface="Osaka" pitchFamily="-108" charset="-128"/>
                <a:cs typeface="Arial" panose="020B0604020202020204" pitchFamily="34" charset="0"/>
              </a:rPr>
              <a:t>mildly successful. </a:t>
            </a:r>
          </a:p>
          <a:p>
            <a:pPr algn="just" fontAlgn="t"/>
            <a:r>
              <a:rPr lang="en-US" altLang="en-US" sz="1100" smtClean="0">
                <a:latin typeface="Arial" panose="020B0604020202020204" pitchFamily="34" charset="0"/>
                <a:ea typeface="Osaka" pitchFamily="-108" charset="-128"/>
                <a:cs typeface="Arial" panose="020B0604020202020204" pitchFamily="34" charset="0"/>
              </a:rPr>
              <a:t>Amazon removed Wikileaks from its cloud services alleging breach of their terms and conditions. Then Wikileaks was removed by their DNS provider. </a:t>
            </a:r>
          </a:p>
          <a:p>
            <a:pPr algn="just" fontAlgn="t"/>
            <a:r>
              <a:rPr lang="en-US" altLang="en-US" sz="1100" smtClean="0">
                <a:latin typeface="Arial" panose="020B0604020202020204" pitchFamily="34" charset="0"/>
                <a:ea typeface="Osaka" pitchFamily="-108" charset="-128"/>
                <a:cs typeface="Arial" panose="020B0604020202020204" pitchFamily="34" charset="0"/>
              </a:rPr>
              <a:t>PayPal froze their donation account, and the bank holding funds for the legal defence of Julian Assange followed suit.  Facebook deleted Wikileaks fan page!!</a:t>
            </a:r>
          </a:p>
          <a:p>
            <a:pPr algn="just" fontAlgn="t"/>
            <a:r>
              <a:rPr lang="en-US" altLang="en-US" sz="1100" smtClean="0">
                <a:latin typeface="Arial" panose="020B0604020202020204" pitchFamily="34" charset="0"/>
                <a:ea typeface="Osaka" pitchFamily="-108" charset="-128"/>
                <a:cs typeface="Arial" panose="020B0604020202020204" pitchFamily="34" charset="0"/>
              </a:rPr>
              <a:t>Financial tightening continued when Mastercard and Visa froze the Wikileaks funds they held. </a:t>
            </a:r>
          </a:p>
          <a:p>
            <a:pPr algn="just" fontAlgn="t"/>
            <a:r>
              <a:rPr lang="en-US" altLang="en-US" sz="1100" smtClean="0">
                <a:latin typeface="Arial" panose="020B0604020202020204" pitchFamily="34" charset="0"/>
                <a:ea typeface="Osaka" pitchFamily="-108" charset="-128"/>
                <a:cs typeface="Arial" panose="020B0604020202020204" pitchFamily="34" charset="0"/>
              </a:rPr>
              <a:t>Twitter has been accused of filtering all Wikileaks-related topics from trending.</a:t>
            </a:r>
          </a:p>
          <a:p>
            <a:pPr algn="just" fontAlgn="t"/>
            <a:r>
              <a:rPr lang="en-US" altLang="en-US" sz="1100" smtClean="0">
                <a:latin typeface="Arial" panose="020B0604020202020204" pitchFamily="34" charset="0"/>
                <a:ea typeface="Osaka" pitchFamily="-108" charset="-128"/>
                <a:cs typeface="Arial" panose="020B0604020202020204" pitchFamily="34" charset="0"/>
              </a:rPr>
              <a:t>So, who won the First Internet World War? From the above is the establishment winning?</a:t>
            </a:r>
          </a:p>
          <a:p>
            <a:pPr algn="just" fontAlgn="t"/>
            <a:r>
              <a:rPr lang="en-GB" altLang="en-US" sz="1100" smtClean="0">
                <a:latin typeface="Arial" panose="020B0604020202020204" pitchFamily="34" charset="0"/>
                <a:ea typeface="Osaka" pitchFamily="-108" charset="-128"/>
                <a:cs typeface="Arial" panose="020B0604020202020204" pitchFamily="34" charset="0"/>
              </a:rPr>
              <a:t>Are Amazon, Visa, PayPal etc – instruments of US policy ??</a:t>
            </a:r>
          </a:p>
          <a:p>
            <a:pPr algn="just" fontAlgn="t"/>
            <a:r>
              <a:rPr lang="en-GB" altLang="en-US" sz="1100" b="1" smtClean="0">
                <a:latin typeface="Arial" panose="020B0604020202020204" pitchFamily="34" charset="0"/>
                <a:ea typeface="Osaka" pitchFamily="-108" charset="-128"/>
                <a:cs typeface="Arial" panose="020B0604020202020204" pitchFamily="34" charset="0"/>
              </a:rPr>
              <a:t>At the same time - Visa and Mastercard refused to pass funds to the Russian music download site allofmp3.com</a:t>
            </a:r>
            <a:r>
              <a:rPr lang="en-GB" altLang="en-US" sz="1100" smtClean="0">
                <a:latin typeface="Arial" panose="020B0604020202020204" pitchFamily="34" charset="0"/>
                <a:ea typeface="Osaka" pitchFamily="-108" charset="-128"/>
                <a:cs typeface="Arial" panose="020B0604020202020204" pitchFamily="34" charset="0"/>
              </a:rPr>
              <a:t>, even though the site was legal within Russia, but that attracted little attention because it was about cheap music and not freedom of expression</a:t>
            </a:r>
            <a:r>
              <a:rPr lang="en-GB" altLang="en-US" sz="1100" smtClean="0">
                <a:latin typeface="Times" panose="02020603050405020304" pitchFamily="18" charset="0"/>
                <a:ea typeface="Osaka" pitchFamily="-108" charset="-128"/>
              </a:rPr>
              <a:t>. </a:t>
            </a:r>
          </a:p>
        </p:txBody>
      </p:sp>
      <p:sp>
        <p:nvSpPr>
          <p:cNvPr id="829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59911562-B55A-41C2-9CFC-B9DBFC18F62F}" type="slidenum">
              <a:rPr lang="ar-BH" altLang="en-US" sz="1200"/>
              <a:pPr/>
              <a:t>87</a:t>
            </a:fld>
            <a:endParaRPr lang="ar-BH" altLang="en-US" sz="1200"/>
          </a:p>
        </p:txBody>
      </p:sp>
    </p:spTree>
    <p:extLst>
      <p:ext uri="{BB962C8B-B14F-4D97-AF65-F5344CB8AC3E}">
        <p14:creationId xmlns:p14="http://schemas.microsoft.com/office/powerpoint/2010/main" val="3403775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panose="02020603050405020304" pitchFamily="18" charset="0"/>
                <a:ea typeface="Osaka" pitchFamily="-108" charset="-128"/>
              </a:rPr>
              <a:t>Internet has become angry ……………… </a:t>
            </a:r>
          </a:p>
          <a:p>
            <a:pPr fontAlgn="t"/>
            <a:r>
              <a:rPr lang="en-US" altLang="en-US" smtClean="0">
                <a:latin typeface="Times" panose="02020603050405020304" pitchFamily="18" charset="0"/>
                <a:ea typeface="Osaka" pitchFamily="-108" charset="-128"/>
              </a:rPr>
              <a:t>But looking again, the regulatory solutions offered have made the Internet angry just like Hulk, you don’t want to see the Internet angry. Hell hath no fury like a geek scorned. </a:t>
            </a:r>
            <a:endParaRPr lang="en-GB" altLang="en-US" smtClean="0">
              <a:latin typeface="Times" panose="02020603050405020304" pitchFamily="18" charset="0"/>
              <a:ea typeface="Osaka" pitchFamily="-108" charset="-128"/>
            </a:endParaRPr>
          </a:p>
          <a:p>
            <a:pPr fontAlgn="t"/>
            <a:r>
              <a:rPr lang="en-GB" altLang="en-US" smtClean="0">
                <a:latin typeface="Times" panose="02020603050405020304" pitchFamily="18" charset="0"/>
                <a:ea typeface="Osaka" pitchFamily="-108" charset="-128"/>
              </a:rPr>
              <a:t>John Gilmore </a:t>
            </a:r>
            <a:r>
              <a:rPr lang="en-US" altLang="en-US" smtClean="0">
                <a:latin typeface="Times" panose="02020603050405020304" pitchFamily="18" charset="0"/>
                <a:ea typeface="Osaka" pitchFamily="-108" charset="-128"/>
              </a:rPr>
              <a:t>said that the Internet interprets censorship as damage, and reroutes around it. This is a prime example of that.</a:t>
            </a:r>
          </a:p>
          <a:p>
            <a:endParaRPr lang="en-GB" altLang="en-US" smtClean="0">
              <a:latin typeface="Times" panose="02020603050405020304" pitchFamily="18" charset="0"/>
              <a:ea typeface="Osaka" pitchFamily="-108" charset="-128"/>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DCEB8E3A-3985-4AB9-B373-F2217C583339}" type="slidenum">
              <a:rPr lang="ar-BH" altLang="en-US" sz="1200"/>
              <a:pPr/>
              <a:t>88</a:t>
            </a:fld>
            <a:endParaRPr lang="ar-BH" altLang="en-US" sz="1200"/>
          </a:p>
        </p:txBody>
      </p:sp>
    </p:spTree>
    <p:extLst>
      <p:ext uri="{BB962C8B-B14F-4D97-AF65-F5344CB8AC3E}">
        <p14:creationId xmlns:p14="http://schemas.microsoft.com/office/powerpoint/2010/main" val="15560441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panose="02020603050405020304" pitchFamily="18" charset="0"/>
                <a:ea typeface="Osaka" pitchFamily="-108" charset="-128"/>
              </a:rPr>
              <a:t>Lying on the Internet could soon be a crime ………….</a:t>
            </a:r>
          </a:p>
          <a:p>
            <a:r>
              <a:rPr lang="en-GB" altLang="en-US" smtClean="0">
                <a:latin typeface="Times" panose="02020603050405020304" pitchFamily="18" charset="0"/>
                <a:ea typeface="Osaka" pitchFamily="-108" charset="-128"/>
              </a:rPr>
              <a:t>http://digitalenterprisemanagement.com/tag/internet-regulation/</a:t>
            </a:r>
          </a:p>
          <a:p>
            <a:r>
              <a:rPr lang="ar-BH" altLang="en-US" smtClean="0">
                <a:latin typeface="Times" panose="02020603050405020304" pitchFamily="18" charset="0"/>
                <a:ea typeface="Osaka" pitchFamily="-108" charset="-128"/>
                <a:cs typeface="Arial" panose="020B0604020202020204" pitchFamily="34" charset="0"/>
              </a:rPr>
              <a:t>Too</a:t>
            </a:r>
            <a:r>
              <a:rPr lang="en-US" altLang="en-US" smtClean="0">
                <a:latin typeface="Times" panose="02020603050405020304" pitchFamily="18" charset="0"/>
                <a:ea typeface="Osaka" pitchFamily="-108" charset="-128"/>
              </a:rPr>
              <a:t> much regulation stifles productivity, innovation, and prosperity … the old argument. It chokes industry, leaving businesses gasping, unable to expand and create jobsJ</a:t>
            </a:r>
          </a:p>
          <a:p>
            <a:r>
              <a:rPr lang="en-US" altLang="en-US" smtClean="0">
                <a:latin typeface="Times" panose="02020603050405020304" pitchFamily="18" charset="0"/>
                <a:ea typeface="Osaka" pitchFamily="-108" charset="-128"/>
              </a:rPr>
              <a:t>Obamacare - with its mandate that companies provide health insurance for their full-time employees. Many like Hardees are demoting their employees to part-time status, in order to keep within the bounds of the law, while managing to remain open. </a:t>
            </a:r>
          </a:p>
          <a:p>
            <a:r>
              <a:rPr lang="en-US" altLang="en-US" smtClean="0">
                <a:latin typeface="Times" panose="02020603050405020304" pitchFamily="18" charset="0"/>
                <a:ea typeface="Osaka" pitchFamily="-108" charset="-128"/>
              </a:rPr>
              <a:t>There are already laws against plagiarism and defamation, and if someone has been violated, there are proper legal actions that can be taken that involve a court - there is no reason to make Uncle Sam the guardian of the Internet. </a:t>
            </a:r>
          </a:p>
          <a:p>
            <a:r>
              <a:rPr lang="en-US" altLang="en-US" smtClean="0">
                <a:latin typeface="Times" panose="02020603050405020304" pitchFamily="18" charset="0"/>
                <a:ea typeface="Osaka" pitchFamily="-108" charset="-128"/>
              </a:rPr>
              <a:t>Its bad for liberty, and its bad for business when the government regulates generally.</a:t>
            </a:r>
            <a:endParaRPr lang="en-GB" altLang="en-US" smtClean="0">
              <a:latin typeface="Times" panose="02020603050405020304" pitchFamily="18" charset="0"/>
              <a:ea typeface="Osaka" pitchFamily="-108" charset="-128"/>
            </a:endParaRPr>
          </a:p>
        </p:txBody>
      </p:sp>
      <p:sp>
        <p:nvSpPr>
          <p:cNvPr id="93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7E8D4081-F82E-4977-96D0-715E9753C538}" type="slidenum">
              <a:rPr lang="ar-BH" altLang="en-US" sz="1200"/>
              <a:pPr/>
              <a:t>89</a:t>
            </a:fld>
            <a:endParaRPr lang="ar-BH" altLang="en-US" sz="1200"/>
          </a:p>
        </p:txBody>
      </p:sp>
    </p:spTree>
    <p:extLst>
      <p:ext uri="{BB962C8B-B14F-4D97-AF65-F5344CB8AC3E}">
        <p14:creationId xmlns:p14="http://schemas.microsoft.com/office/powerpoint/2010/main" val="21194193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US" altLang="en-US" sz="600" smtClean="0">
                <a:latin typeface="Times" panose="02020603050405020304" pitchFamily="18" charset="0"/>
                <a:ea typeface="Osaka" pitchFamily="-108" charset="-128"/>
              </a:rPr>
              <a:t>The first phase, roughly from the Internet's inception in the 1960s through about 2000, is the period of the "open Internet." The dominant theory- tho few thinking about regulation was that the Internet itself was a separate space - cyberspace. – almost science fiction.  Until  the 1990s, most states ignored online activities or to regulate them very lightly –treating them differently from activities in real space. </a:t>
            </a:r>
          </a:p>
          <a:p>
            <a:pPr>
              <a:lnSpc>
                <a:spcPct val="80000"/>
              </a:lnSpc>
            </a:pPr>
            <a:r>
              <a:rPr lang="en-US" altLang="en-US" sz="600" smtClean="0">
                <a:latin typeface="Times" panose="02020603050405020304" pitchFamily="18" charset="0"/>
                <a:ea typeface="Osaka" pitchFamily="-108" charset="-128"/>
              </a:rPr>
              <a:t>Open Internet – we can hear more speech from more people than ever before – but in closed regimes ???  If the state controls the mouthpieces – same for Internet ???</a:t>
            </a:r>
          </a:p>
          <a:p>
            <a:pPr>
              <a:lnSpc>
                <a:spcPct val="80000"/>
              </a:lnSpc>
            </a:pPr>
            <a:r>
              <a:rPr lang="en-US" altLang="en-US" sz="600" smtClean="0">
                <a:latin typeface="Times" panose="02020603050405020304" pitchFamily="18" charset="0"/>
                <a:ea typeface="Osaka" pitchFamily="-108" charset="-128"/>
              </a:rPr>
              <a:t>Governments can become more open said the Obama administration (Noveck 2008). Cross-cultural understanding could flourish - digital networks connect people in new and important ways at low cost. </a:t>
            </a:r>
          </a:p>
          <a:p>
            <a:pPr>
              <a:lnSpc>
                <a:spcPct val="80000"/>
              </a:lnSpc>
            </a:pPr>
            <a:r>
              <a:rPr lang="en-US" altLang="en-US" sz="600" smtClean="0">
                <a:latin typeface="Times" panose="02020603050405020304" pitchFamily="18" charset="0"/>
                <a:ea typeface="Osaka" pitchFamily="-108" charset="-128"/>
              </a:rPr>
              <a:t>How have individual and groups responded ? The individual has greater autonomy in a networked public sphere (Benkler 2005). One can access more information than ever before in human history at little cost. An individual can access a vast store of information. </a:t>
            </a:r>
          </a:p>
          <a:p>
            <a:pPr>
              <a:lnSpc>
                <a:spcPct val="80000"/>
              </a:lnSpc>
            </a:pPr>
            <a:r>
              <a:rPr lang="en-US" altLang="en-US" sz="600" smtClean="0">
                <a:latin typeface="Times" panose="02020603050405020304" pitchFamily="18" charset="0"/>
                <a:ea typeface="Osaka" pitchFamily="-108" charset="-128"/>
              </a:rPr>
              <a:t>Collective action good for democracy - group formation and power - an impact on democracy and governance. </a:t>
            </a:r>
          </a:p>
          <a:p>
            <a:pPr>
              <a:lnSpc>
                <a:spcPct val="80000"/>
              </a:lnSpc>
            </a:pPr>
            <a:r>
              <a:rPr lang="en-US" altLang="en-US" sz="600" smtClean="0">
                <a:latin typeface="Times" panose="02020603050405020304" pitchFamily="18" charset="0"/>
                <a:ea typeface="Osaka" pitchFamily="-108" charset="-128"/>
              </a:rPr>
              <a:t>Blogs and conversations – lens of ways various cultures talk in a virtual space – all mapped.</a:t>
            </a:r>
          </a:p>
          <a:p>
            <a:pPr>
              <a:lnSpc>
                <a:spcPct val="80000"/>
              </a:lnSpc>
            </a:pPr>
            <a:r>
              <a:rPr lang="en-US" altLang="en-US" sz="600" smtClean="0">
                <a:latin typeface="Times" panose="02020603050405020304" pitchFamily="18" charset="0"/>
                <a:ea typeface="Osaka" pitchFamily="-108" charset="-128"/>
              </a:rPr>
              <a:t>Egypt - Egyptian blogosphere - state with a fair amount of control over media but discussion going on online in Egypt, in which people are talking about Islam, politics, foreign affairs.</a:t>
            </a:r>
          </a:p>
          <a:p>
            <a:pPr>
              <a:lnSpc>
                <a:spcPct val="80000"/>
              </a:lnSpc>
            </a:pPr>
            <a:r>
              <a:rPr lang="en-US" altLang="en-US" sz="600" smtClean="0">
                <a:latin typeface="Times" panose="02020603050405020304" pitchFamily="18" charset="0"/>
                <a:ea typeface="Osaka" pitchFamily="-108" charset="-128"/>
              </a:rPr>
              <a:t> Problems associated with what people do in these spaces. This is true whether the context is the Unites States or Burma (Myanmar). </a:t>
            </a:r>
          </a:p>
        </p:txBody>
      </p:sp>
      <p:sp>
        <p:nvSpPr>
          <p:cNvPr id="952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9FDB762A-B387-4DF7-A0D8-17DC228FCACC}" type="slidenum">
              <a:rPr lang="ar-BH" altLang="en-US" sz="1200"/>
              <a:pPr/>
              <a:t>90</a:t>
            </a:fld>
            <a:endParaRPr lang="ar-BH" altLang="en-US" sz="1200"/>
          </a:p>
        </p:txBody>
      </p:sp>
    </p:spTree>
    <p:extLst>
      <p:ext uri="{BB962C8B-B14F-4D97-AF65-F5344CB8AC3E}">
        <p14:creationId xmlns:p14="http://schemas.microsoft.com/office/powerpoint/2010/main" val="19904757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panose="02020603050405020304" pitchFamily="18" charset="0"/>
                <a:ea typeface="Osaka" pitchFamily="-108" charset="-128"/>
              </a:rPr>
              <a:t>Studies have combined a review of whether individual citizens could access sites in a "global basket" of bellwether sites to test in every jurisdiction across a variety of sensitive areas--akin to a stock index sorted by sector--as well as a list of websites likely to be sensitive only in some countries.</a:t>
            </a:r>
          </a:p>
          <a:p>
            <a:r>
              <a:rPr lang="en-US" altLang="en-US" smtClean="0">
                <a:latin typeface="Times" panose="02020603050405020304" pitchFamily="18" charset="0"/>
                <a:ea typeface="Osaka" pitchFamily="-108" charset="-128"/>
              </a:rPr>
              <a:t>Finstance, was to erect filters or other means to block people from accessing certain information.</a:t>
            </a:r>
            <a:endParaRPr lang="en-GB" altLang="en-US" smtClean="0">
              <a:latin typeface="Times" panose="02020603050405020304" pitchFamily="18" charset="0"/>
              <a:ea typeface="Osaka" pitchFamily="-108" charset="-128"/>
            </a:endParaRPr>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18E7198D-14E3-4D68-A674-0A9435EB24BD}" type="slidenum">
              <a:rPr lang="ar-BH" altLang="en-US" sz="1200"/>
              <a:pPr/>
              <a:t>93</a:t>
            </a:fld>
            <a:endParaRPr lang="ar-BH" altLang="en-US" sz="1200"/>
          </a:p>
        </p:txBody>
      </p:sp>
    </p:spTree>
    <p:extLst>
      <p:ext uri="{BB962C8B-B14F-4D97-AF65-F5344CB8AC3E}">
        <p14:creationId xmlns:p14="http://schemas.microsoft.com/office/powerpoint/2010/main" val="35849061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smtClean="0">
                <a:latin typeface="Times" panose="02020603050405020304" pitchFamily="18" charset="0"/>
                <a:ea typeface="Osaka" pitchFamily="-108" charset="-128"/>
              </a:rPr>
              <a:t>Internet filtering is not a phenomenon in states with histories of hostility to free expression. Democratic states participate in extensive regulation of the Internet, just as authoritarian states do. </a:t>
            </a:r>
          </a:p>
          <a:p>
            <a:r>
              <a:rPr lang="en-US" altLang="en-US" sz="1100" smtClean="0">
                <a:latin typeface="Times" panose="02020603050405020304" pitchFamily="18" charset="0"/>
                <a:ea typeface="Osaka" pitchFamily="-108" charset="-128"/>
              </a:rPr>
              <a:t>Northern Europe filters associated with child pornography. </a:t>
            </a:r>
          </a:p>
          <a:p>
            <a:r>
              <a:rPr lang="en-US" altLang="en-US" sz="1100" smtClean="0">
                <a:latin typeface="Times" panose="02020603050405020304" pitchFamily="18" charset="0"/>
                <a:ea typeface="Osaka" pitchFamily="-108" charset="-128"/>
              </a:rPr>
              <a:t>US - the state regulates what children can see in libraries and schools, as one means of limiting access to information deemed to be harmful to them. One may feel differently about these child protection measures.</a:t>
            </a:r>
          </a:p>
          <a:p>
            <a:r>
              <a:rPr lang="en-US" altLang="en-US" sz="1100" smtClean="0">
                <a:latin typeface="Times" panose="02020603050405020304" pitchFamily="18" charset="0"/>
                <a:ea typeface="Osaka" pitchFamily="-108" charset="-128"/>
              </a:rPr>
              <a:t>In the case of overfiltering, states block more than is necessary to achieve the regulatory purposes, such as blocking all blogs on WordPress (in the case of Turkey) or all usage of the social network Facebook (in Pakistan), when the offending material could be targeted and blocked precisely and without limiting the expression of nonoffenders. </a:t>
            </a:r>
          </a:p>
          <a:p>
            <a:r>
              <a:rPr lang="en-US" altLang="en-US" sz="1100" smtClean="0">
                <a:latin typeface="Times" panose="02020603050405020304" pitchFamily="18" charset="0"/>
                <a:ea typeface="Osaka" pitchFamily="-108" charset="-128"/>
              </a:rPr>
              <a:t>States may control ISPs or state may require private or semiprivate ISPs to implement the blocking as part of their service. </a:t>
            </a:r>
          </a:p>
          <a:p>
            <a:r>
              <a:rPr lang="en-US" altLang="en-US" sz="1100" smtClean="0">
                <a:latin typeface="Times" panose="02020603050405020304" pitchFamily="18" charset="0"/>
                <a:ea typeface="Osaka" pitchFamily="-108" charset="-128"/>
              </a:rPr>
              <a:t>The government of Saudi Arabia, for example, made the ability to filter a prerequisite of public Internet access, delaying any such access for a period of several years until the resources to filter were set in place.the blocking of speech by activists on the fringe of nondemocratic societies, but the practices involve similar technical mechanisms in both types of settings.</a:t>
            </a:r>
            <a:endParaRPr lang="en-GB" altLang="en-US" sz="1100" smtClean="0">
              <a:latin typeface="Times" panose="02020603050405020304" pitchFamily="18" charset="0"/>
              <a:ea typeface="Osaka" pitchFamily="-108" charset="-128"/>
            </a:endParaRPr>
          </a:p>
        </p:txBody>
      </p:sp>
      <p:sp>
        <p:nvSpPr>
          <p:cNvPr id="1116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D2E12793-C083-4BA5-B685-D7262E1B14B8}" type="slidenum">
              <a:rPr lang="ar-BH" altLang="en-US" sz="1200"/>
              <a:pPr/>
              <a:t>94</a:t>
            </a:fld>
            <a:endParaRPr lang="ar-BH" altLang="en-US" sz="1200"/>
          </a:p>
        </p:txBody>
      </p:sp>
    </p:spTree>
    <p:extLst>
      <p:ext uri="{BB962C8B-B14F-4D97-AF65-F5344CB8AC3E}">
        <p14:creationId xmlns:p14="http://schemas.microsoft.com/office/powerpoint/2010/main" val="2669416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panose="02020603050405020304" pitchFamily="18" charset="0"/>
                <a:ea typeface="Osaka" pitchFamily="-108" charset="-128"/>
              </a:rPr>
              <a:t>Citizens with technical knowledge can generally circumvent filters that a state has put in place. Some states acknowledge as much – including Saudi Arabia. </a:t>
            </a:r>
          </a:p>
          <a:p>
            <a:r>
              <a:rPr lang="en-US" altLang="en-US" smtClean="0">
                <a:latin typeface="Times" panose="02020603050405020304" pitchFamily="18" charset="0"/>
                <a:ea typeface="Osaka" pitchFamily="-108" charset="-128"/>
              </a:rPr>
              <a:t>Expatriates in China, as well as those citizens who resist the state's control, find up-to-date proxy servers through which to connect to the Internet and through which they can evade filters in the process. </a:t>
            </a:r>
          </a:p>
          <a:p>
            <a:r>
              <a:rPr lang="en-US" altLang="en-US" smtClean="0">
                <a:latin typeface="Times" panose="02020603050405020304" pitchFamily="18" charset="0"/>
                <a:ea typeface="Osaka" pitchFamily="-108" charset="-128"/>
              </a:rPr>
              <a:t>While no state will ultimately win a game of cat-and-mouse with those citizens who are resourceful and dedicated enough to employ circumvention measures, a preponderance of users will never do so--rendering filtering regimes at least partially effective despite the obvious workarounds.</a:t>
            </a:r>
          </a:p>
          <a:p>
            <a:r>
              <a:rPr lang="en-US" altLang="en-US" smtClean="0">
                <a:latin typeface="Times" panose="02020603050405020304" pitchFamily="18" charset="0"/>
                <a:ea typeface="Osaka" pitchFamily="-108" charset="-128"/>
              </a:rPr>
              <a:t>Some of the early theories in the "open net" period - suggested that such state-run control of Internet activity would not work. States such as China have proved that an ambitious regulatory body can, by devoting substantial technical, financial, and human resources, exert a large measure of control over what their citizens do online. States, if they want, can erect digital gates at their borders, even in cyberspace, and can render these gates effective through a wide variety of modes of control (Lessig 2000; Goldsmith and Wu 2006: 65-86). These controls have proved right the claims of Jack L. Goldsmith and others who have emphasized the extent to which the online environment can be regulated and the ways in which traditional international relations theory will govern in cyberspace as in real-space (Goldsmith 2003).</a:t>
            </a:r>
          </a:p>
          <a:p>
            <a:endParaRPr lang="en-GB" altLang="en-US" smtClean="0">
              <a:latin typeface="Times" panose="02020603050405020304" pitchFamily="18" charset="0"/>
              <a:ea typeface="Osaka" pitchFamily="-108" charset="-128"/>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fld id="{1AE5BD58-2A2F-4F75-9E9B-DE3962F9619B}" type="slidenum">
              <a:rPr lang="ar-BH" altLang="en-US" sz="1200"/>
              <a:pPr/>
              <a:t>95</a:t>
            </a:fld>
            <a:endParaRPr lang="ar-BH" altLang="en-US" sz="1200"/>
          </a:p>
        </p:txBody>
      </p:sp>
    </p:spTree>
    <p:extLst>
      <p:ext uri="{BB962C8B-B14F-4D97-AF65-F5344CB8AC3E}">
        <p14:creationId xmlns:p14="http://schemas.microsoft.com/office/powerpoint/2010/main" val="4068980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1F7FA86-9A11-864F-9B1F-93AE3B976CAF}"/>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5" name="Rectangle 4">
            <a:extLst>
              <a:ext uri="{FF2B5EF4-FFF2-40B4-BE49-F238E27FC236}">
                <a16:creationId xmlns:a16="http://schemas.microsoft.com/office/drawing/2014/main" xmlns="" id="{FB4116A1-5E26-D04B-A4CD-70CFC952E0E4}"/>
              </a:ext>
            </a:extLst>
          </p:cNvPr>
          <p:cNvSpPr/>
          <p:nvPr/>
        </p:nvSpPr>
        <p:spPr>
          <a:xfrm flipV="1">
            <a:off x="5410200" y="3897315"/>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6" name="Rectangle 5">
            <a:extLst>
              <a:ext uri="{FF2B5EF4-FFF2-40B4-BE49-F238E27FC236}">
                <a16:creationId xmlns:a16="http://schemas.microsoft.com/office/drawing/2014/main" xmlns="" id="{14DEA0D3-6C27-914C-8F2A-3585D425419E}"/>
              </a:ext>
            </a:extLst>
          </p:cNvPr>
          <p:cNvSpPr/>
          <p:nvPr/>
        </p:nvSpPr>
        <p:spPr>
          <a:xfrm flipV="1">
            <a:off x="5410200" y="4114801"/>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7" name="Rectangle 6">
            <a:extLst>
              <a:ext uri="{FF2B5EF4-FFF2-40B4-BE49-F238E27FC236}">
                <a16:creationId xmlns:a16="http://schemas.microsoft.com/office/drawing/2014/main" xmlns="" id="{3165F529-412A-CD40-8DDD-1B40F3631344}"/>
              </a:ext>
            </a:extLst>
          </p:cNvPr>
          <p:cNvSpPr/>
          <p:nvPr/>
        </p:nvSpPr>
        <p:spPr>
          <a:xfrm flipV="1">
            <a:off x="5410201"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0" name="Rectangle 9">
            <a:extLst>
              <a:ext uri="{FF2B5EF4-FFF2-40B4-BE49-F238E27FC236}">
                <a16:creationId xmlns:a16="http://schemas.microsoft.com/office/drawing/2014/main" xmlns="" id="{2C111789-72FB-9E44-B8DF-0903A32E7B7E}"/>
              </a:ext>
            </a:extLst>
          </p:cNvPr>
          <p:cNvSpPr/>
          <p:nvPr/>
        </p:nvSpPr>
        <p:spPr>
          <a:xfrm flipV="1">
            <a:off x="5410201" y="4198940"/>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useBgFill="1">
        <p:nvSpPr>
          <p:cNvPr id="11" name="Rounded Rectangle 10">
            <a:extLst>
              <a:ext uri="{FF2B5EF4-FFF2-40B4-BE49-F238E27FC236}">
                <a16:creationId xmlns:a16="http://schemas.microsoft.com/office/drawing/2014/main" xmlns="" id="{04CF2072-FC30-4846-A528-3212705A7466}"/>
              </a:ext>
            </a:extLst>
          </p:cNvPr>
          <p:cNvSpPr/>
          <p:nvPr/>
        </p:nvSpPr>
        <p:spPr bwMode="white">
          <a:xfrm>
            <a:off x="5410201"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useBgFill="1">
        <p:nvSpPr>
          <p:cNvPr id="12" name="Rounded Rectangle 11">
            <a:extLst>
              <a:ext uri="{FF2B5EF4-FFF2-40B4-BE49-F238E27FC236}">
                <a16:creationId xmlns:a16="http://schemas.microsoft.com/office/drawing/2014/main" xmlns="" id="{0FDB8BF5-28F6-F441-BB3C-F48DDEA3E3E4}"/>
              </a:ext>
            </a:extLst>
          </p:cNvPr>
          <p:cNvSpPr/>
          <p:nvPr/>
        </p:nvSpPr>
        <p:spPr bwMode="white">
          <a:xfrm>
            <a:off x="7377113" y="4060827"/>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3" name="Rectangle 12">
            <a:extLst>
              <a:ext uri="{FF2B5EF4-FFF2-40B4-BE49-F238E27FC236}">
                <a16:creationId xmlns:a16="http://schemas.microsoft.com/office/drawing/2014/main" xmlns="" id="{F6A9ED98-9360-B040-883F-8A6D00C73F32}"/>
              </a:ext>
            </a:extLst>
          </p:cNvPr>
          <p:cNvSpPr/>
          <p:nvPr/>
        </p:nvSpPr>
        <p:spPr>
          <a:xfrm>
            <a:off x="0" y="3649665"/>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4" name="Rectangle 13">
            <a:extLst>
              <a:ext uri="{FF2B5EF4-FFF2-40B4-BE49-F238E27FC236}">
                <a16:creationId xmlns:a16="http://schemas.microsoft.com/office/drawing/2014/main" xmlns="" id="{937CD2BC-C7E8-844D-A45F-75AAA7563990}"/>
              </a:ext>
            </a:extLst>
          </p:cNvPr>
          <p:cNvSpPr/>
          <p:nvPr/>
        </p:nvSpPr>
        <p:spPr>
          <a:xfrm>
            <a:off x="0" y="3675065"/>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5" name="Rectangle 14">
            <a:extLst>
              <a:ext uri="{FF2B5EF4-FFF2-40B4-BE49-F238E27FC236}">
                <a16:creationId xmlns:a16="http://schemas.microsoft.com/office/drawing/2014/main" xmlns="" id="{E7040711-A46D-044F-860D-BD3C77D1C8AB}"/>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6" name="Rectangle 15">
            <a:extLst>
              <a:ext uri="{FF2B5EF4-FFF2-40B4-BE49-F238E27FC236}">
                <a16:creationId xmlns:a16="http://schemas.microsoft.com/office/drawing/2014/main" xmlns="" id="{8633FBA8-008A-584A-AD28-873AE820A93F}"/>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17" name="Date Placeholder 27">
            <a:extLst>
              <a:ext uri="{FF2B5EF4-FFF2-40B4-BE49-F238E27FC236}">
                <a16:creationId xmlns:a16="http://schemas.microsoft.com/office/drawing/2014/main" xmlns="" id="{1DE9BE5E-FB21-AB42-A87D-9758120551A5}"/>
              </a:ext>
            </a:extLst>
          </p:cNvPr>
          <p:cNvSpPr>
            <a:spLocks noGrp="1"/>
          </p:cNvSpPr>
          <p:nvPr>
            <p:ph type="dt" sz="half" idx="10"/>
          </p:nvPr>
        </p:nvSpPr>
        <p:spPr>
          <a:xfrm>
            <a:off x="6705600" y="4206875"/>
            <a:ext cx="960438"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18" name="Footer Placeholder 16">
            <a:extLst>
              <a:ext uri="{FF2B5EF4-FFF2-40B4-BE49-F238E27FC236}">
                <a16:creationId xmlns:a16="http://schemas.microsoft.com/office/drawing/2014/main" xmlns="" id="{0A9E6D58-149C-6642-BBCB-28EFF077E8FD}"/>
              </a:ext>
            </a:extLst>
          </p:cNvPr>
          <p:cNvSpPr>
            <a:spLocks noGrp="1"/>
          </p:cNvSpPr>
          <p:nvPr>
            <p:ph type="ftr" sz="quarter" idx="11"/>
          </p:nvPr>
        </p:nvSpPr>
        <p:spPr>
          <a:xfrm>
            <a:off x="5410200" y="4205288"/>
            <a:ext cx="1295400"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19" name="Slide Number Placeholder 28">
            <a:extLst>
              <a:ext uri="{FF2B5EF4-FFF2-40B4-BE49-F238E27FC236}">
                <a16:creationId xmlns:a16="http://schemas.microsoft.com/office/drawing/2014/main" xmlns="" id="{A45D4E5D-DF13-BD41-8D66-2C521CA25582}"/>
              </a:ext>
            </a:extLst>
          </p:cNvPr>
          <p:cNvSpPr>
            <a:spLocks noGrp="1"/>
          </p:cNvSpPr>
          <p:nvPr>
            <p:ph type="sldNum" sz="quarter" idx="12"/>
          </p:nvPr>
        </p:nvSpPr>
        <p:spPr>
          <a:xfrm>
            <a:off x="8320089" y="1590"/>
            <a:ext cx="747712" cy="365125"/>
          </a:xfrm>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1417991204"/>
      </p:ext>
    </p:extLst>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xmlns="" id="{EDE3D462-BD3F-5E4F-911C-A77A760DFBF4}"/>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5" name="Footer Placeholder 2">
            <a:extLst>
              <a:ext uri="{FF2B5EF4-FFF2-40B4-BE49-F238E27FC236}">
                <a16:creationId xmlns:a16="http://schemas.microsoft.com/office/drawing/2014/main" xmlns="" id="{D2DC02AA-5564-F747-B1C2-0BC9EC056588}"/>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6" name="Slide Number Placeholder 22">
            <a:extLst>
              <a:ext uri="{FF2B5EF4-FFF2-40B4-BE49-F238E27FC236}">
                <a16:creationId xmlns:a16="http://schemas.microsoft.com/office/drawing/2014/main" xmlns="" id="{3E073089-AEB0-F54E-AAE1-A9715CC4F5E3}"/>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3761203465"/>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en-US"/>
              <a:t>Click to edit Master title style</a:t>
            </a:r>
          </a:p>
        </p:txBody>
      </p:sp>
      <p:sp>
        <p:nvSpPr>
          <p:cNvPr id="3" name="Text Placeholder 2"/>
          <p:cNvSpPr>
            <a:spLocks noGrp="1"/>
          </p:cNvSpPr>
          <p:nvPr>
            <p:ph type="body" idx="1"/>
          </p:nvPr>
        </p:nvSpPr>
        <p:spPr>
          <a:xfrm>
            <a:off x="722313" y="3367088"/>
            <a:ext cx="7772400" cy="1509712"/>
          </a:xfrm>
        </p:spPr>
        <p:txBody>
          <a:bodyPr/>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Edit Master text styles</a:t>
            </a:r>
          </a:p>
        </p:txBody>
      </p:sp>
      <p:sp>
        <p:nvSpPr>
          <p:cNvPr id="4" name="Date Placeholder 13">
            <a:extLst>
              <a:ext uri="{FF2B5EF4-FFF2-40B4-BE49-F238E27FC236}">
                <a16:creationId xmlns:a16="http://schemas.microsoft.com/office/drawing/2014/main" xmlns="" id="{BD51F1A7-3F79-EA41-A9FA-B8DF596C79E5}"/>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5" name="Footer Placeholder 2">
            <a:extLst>
              <a:ext uri="{FF2B5EF4-FFF2-40B4-BE49-F238E27FC236}">
                <a16:creationId xmlns:a16="http://schemas.microsoft.com/office/drawing/2014/main" xmlns="" id="{2C88756B-D69B-234D-9B47-A40BBC959B5F}"/>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6" name="Slide Number Placeholder 22">
            <a:extLst>
              <a:ext uri="{FF2B5EF4-FFF2-40B4-BE49-F238E27FC236}">
                <a16:creationId xmlns:a16="http://schemas.microsoft.com/office/drawing/2014/main" xmlns="" id="{69CE3E83-6D2C-644F-B3B6-435B3DCAE00E}"/>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2886507155"/>
      </p:ext>
    </p:extLst>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2249426"/>
            <a:ext cx="4038600" cy="4525963"/>
          </a:xfrm>
        </p:spPr>
        <p:txBody>
          <a:bodyPr/>
          <a:lstStyle>
            <a:lvl1pPr>
              <a:defRPr sz="1500"/>
            </a:lvl1pPr>
            <a:lvl2pPr>
              <a:defRPr sz="1425"/>
            </a:lvl2pPr>
            <a:lvl3pPr>
              <a:defRPr sz="1350"/>
            </a:lvl3pPr>
            <a:lvl4pPr>
              <a:defRPr sz="1350"/>
            </a:lvl4pPr>
            <a:lvl5pPr>
              <a:defRPr sz="135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249426"/>
            <a:ext cx="4038600" cy="4525963"/>
          </a:xfrm>
        </p:spPr>
        <p:txBody>
          <a:bodyPr/>
          <a:lstStyle>
            <a:lvl1pPr>
              <a:defRPr sz="1500"/>
            </a:lvl1pPr>
            <a:lvl2pPr>
              <a:defRPr sz="1425"/>
            </a:lvl2pPr>
            <a:lvl3pPr>
              <a:defRPr sz="1350"/>
            </a:lvl3pPr>
            <a:lvl4pPr>
              <a:defRPr sz="1350"/>
            </a:lvl4pPr>
            <a:lvl5pPr>
              <a:defRPr sz="135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xmlns="" id="{0429C6C8-CC86-D143-8B22-86EEE8E8DB60}"/>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6" name="Footer Placeholder 2">
            <a:extLst>
              <a:ext uri="{FF2B5EF4-FFF2-40B4-BE49-F238E27FC236}">
                <a16:creationId xmlns:a16="http://schemas.microsoft.com/office/drawing/2014/main" xmlns="" id="{5E36280F-73CB-F945-A8BA-0BF59CCCA8D3}"/>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7" name="Slide Number Placeholder 22">
            <a:extLst>
              <a:ext uri="{FF2B5EF4-FFF2-40B4-BE49-F238E27FC236}">
                <a16:creationId xmlns:a16="http://schemas.microsoft.com/office/drawing/2014/main" xmlns="" id="{27A4AFDE-10E7-6F4F-96C8-36E13731964A}"/>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1549398569"/>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Edit Master text styles</a:t>
            </a:r>
          </a:p>
        </p:txBody>
      </p:sp>
      <p:sp>
        <p:nvSpPr>
          <p:cNvPr id="4" name="Text Placeholder 3"/>
          <p:cNvSpPr>
            <a:spLocks noGrp="1"/>
          </p:cNvSpPr>
          <p:nvPr>
            <p:ph type="body" sz="half" idx="3"/>
          </p:nvPr>
        </p:nvSpPr>
        <p:spPr>
          <a:xfrm>
            <a:off x="4721226" y="2244970"/>
            <a:ext cx="4041775" cy="457200"/>
          </a:xfrm>
          <a:solidFill>
            <a:schemeClr val="accent2">
              <a:satMod val="15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5">
            <a:extLst>
              <a:ext uri="{FF2B5EF4-FFF2-40B4-BE49-F238E27FC236}">
                <a16:creationId xmlns:a16="http://schemas.microsoft.com/office/drawing/2014/main" xmlns="" id="{9AA4A15E-2B27-3D48-B860-6FE3D6582911}"/>
              </a:ext>
            </a:extLst>
          </p:cNvPr>
          <p:cNvSpPr>
            <a:spLocks noGrp="1"/>
          </p:cNvSpPr>
          <p:nvPr>
            <p:ph type="dt" sz="half" idx="10"/>
          </p:nvPr>
        </p:nvSpPr>
        <p:spPr>
          <a:xfrm>
            <a:off x="6586539" y="612775"/>
            <a:ext cx="957262" cy="457200"/>
          </a:xfrm>
          <a:prstGeom prst="rect">
            <a:avLst/>
          </a:prstGeom>
        </p:spPr>
        <p:txBody>
          <a:bodyPr rtlCol="0"/>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8" name="Slide Number Placeholder 26">
            <a:extLst>
              <a:ext uri="{FF2B5EF4-FFF2-40B4-BE49-F238E27FC236}">
                <a16:creationId xmlns:a16="http://schemas.microsoft.com/office/drawing/2014/main" xmlns="" id="{6A2BE536-E452-A948-8A5F-C85B1107FBEE}"/>
              </a:ext>
            </a:extLst>
          </p:cNvPr>
          <p:cNvSpPr>
            <a:spLocks noGrp="1"/>
          </p:cNvSpPr>
          <p:nvPr>
            <p:ph type="sldNum" sz="quarter" idx="11"/>
          </p:nvPr>
        </p:nvSpPr>
        <p:spPr/>
        <p:txBody>
          <a:bodyPr/>
          <a:lstStyle>
            <a:lvl1pPr>
              <a:defRPr/>
            </a:lvl1pPr>
          </a:lstStyle>
          <a:p>
            <a:fld id="{D0E22631-3B24-DD43-AAD6-255718F64086}" type="slidenum">
              <a:rPr lang="en-US" smtClean="0"/>
              <a:t>‹#›</a:t>
            </a:fld>
            <a:endParaRPr lang="en-US"/>
          </a:p>
        </p:txBody>
      </p:sp>
      <p:sp>
        <p:nvSpPr>
          <p:cNvPr id="9" name="Footer Placeholder 27">
            <a:extLst>
              <a:ext uri="{FF2B5EF4-FFF2-40B4-BE49-F238E27FC236}">
                <a16:creationId xmlns:a16="http://schemas.microsoft.com/office/drawing/2014/main" xmlns="" id="{A04E9066-9AD6-194C-9611-CBF5FA2E33C8}"/>
              </a:ext>
            </a:extLst>
          </p:cNvPr>
          <p:cNvSpPr>
            <a:spLocks noGrp="1"/>
          </p:cNvSpPr>
          <p:nvPr>
            <p:ph type="ftr" sz="quarter" idx="12"/>
          </p:nvPr>
        </p:nvSpPr>
        <p:spPr>
          <a:xfrm>
            <a:off x="5257801" y="612775"/>
            <a:ext cx="1325563" cy="457200"/>
          </a:xfrm>
          <a:prstGeom prst="rect">
            <a:avLst/>
          </a:prstGeom>
        </p:spPr>
        <p:txBody>
          <a:bodyPr rtlCol="0"/>
          <a:lstStyle>
            <a:lvl1pPr algn="r" fontAlgn="auto">
              <a:spcBef>
                <a:spcPts val="0"/>
              </a:spcBef>
              <a:spcAft>
                <a:spcPts val="0"/>
              </a:spcAft>
              <a:defRPr sz="600">
                <a:solidFill>
                  <a:srgbClr val="438086"/>
                </a:solidFill>
                <a:latin typeface="Georgia"/>
              </a:defRPr>
            </a:lvl1pPr>
          </a:lstStyle>
          <a:p>
            <a:endParaRPr lang="en-US"/>
          </a:p>
        </p:txBody>
      </p:sp>
    </p:spTree>
    <p:extLst>
      <p:ext uri="{BB962C8B-B14F-4D97-AF65-F5344CB8AC3E}">
        <p14:creationId xmlns:p14="http://schemas.microsoft.com/office/powerpoint/2010/main" val="2791524122"/>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xmlns="" id="{8E65479A-0B06-E24F-B0EF-263811DD92B6}"/>
              </a:ext>
            </a:extLst>
          </p:cNvPr>
          <p:cNvSpPr>
            <a:spLocks noGrp="1"/>
          </p:cNvSpPr>
          <p:nvPr>
            <p:ph type="dt" sz="half" idx="10"/>
          </p:nvPr>
        </p:nvSpPr>
        <p:spPr>
          <a:xfrm>
            <a:off x="6583364"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4" name="Footer Placeholder 3">
            <a:extLst>
              <a:ext uri="{FF2B5EF4-FFF2-40B4-BE49-F238E27FC236}">
                <a16:creationId xmlns:a16="http://schemas.microsoft.com/office/drawing/2014/main" xmlns="" id="{4E08A7A4-059C-514E-879B-A5B472CFAC03}"/>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5" name="Slide Number Placeholder 4">
            <a:extLst>
              <a:ext uri="{FF2B5EF4-FFF2-40B4-BE49-F238E27FC236}">
                <a16:creationId xmlns:a16="http://schemas.microsoft.com/office/drawing/2014/main" xmlns="" id="{13DABF39-7C5C-1E42-90E3-CDA6FFB9D69A}"/>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1988978648"/>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xmlns="" id="{42DBF990-74D9-6A4E-8505-92855B327762}"/>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3" name="Footer Placeholder 2">
            <a:extLst>
              <a:ext uri="{FF2B5EF4-FFF2-40B4-BE49-F238E27FC236}">
                <a16:creationId xmlns:a16="http://schemas.microsoft.com/office/drawing/2014/main" xmlns="" id="{0FEB244A-15E4-FE49-8A5B-12B118BA28BA}"/>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4" name="Slide Number Placeholder 22">
            <a:extLst>
              <a:ext uri="{FF2B5EF4-FFF2-40B4-BE49-F238E27FC236}">
                <a16:creationId xmlns:a16="http://schemas.microsoft.com/office/drawing/2014/main" xmlns="" id="{7B91DC3B-F7A5-FA48-8401-06322FD6A99A}"/>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2034814416"/>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Edit Master text styles</a:t>
            </a:r>
          </a:p>
        </p:txBody>
      </p:sp>
      <p:sp>
        <p:nvSpPr>
          <p:cNvPr id="4" name="Content Placeholder 3"/>
          <p:cNvSpPr>
            <a:spLocks noGrp="1"/>
          </p:cNvSpPr>
          <p:nvPr>
            <p:ph sz="half" idx="1"/>
          </p:nvPr>
        </p:nvSpPr>
        <p:spPr>
          <a:xfrm>
            <a:off x="152400" y="776287"/>
            <a:ext cx="5102352" cy="5852160"/>
          </a:xfrm>
        </p:spPr>
        <p:txBody>
          <a:bodyPr/>
          <a:lstStyle>
            <a:lvl1pPr>
              <a:defRPr sz="2400"/>
            </a:lvl1pPr>
            <a:lvl2pPr>
              <a:defRPr sz="2100"/>
            </a:lvl2pPr>
            <a:lvl3pPr>
              <a:defRPr sz="1800"/>
            </a:lvl3pPr>
            <a:lvl4pPr>
              <a:defRPr sz="1500"/>
            </a:lvl4pPr>
            <a:lvl5pPr>
              <a:defRPr sz="15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xmlns="" id="{BF5D7495-CF65-984F-B2D9-8116097E40C3}"/>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6" name="Footer Placeholder 2">
            <a:extLst>
              <a:ext uri="{FF2B5EF4-FFF2-40B4-BE49-F238E27FC236}">
                <a16:creationId xmlns:a16="http://schemas.microsoft.com/office/drawing/2014/main" xmlns="" id="{D3C1A2EB-D4AC-174F-B079-F463CC7C77E2}"/>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7" name="Slide Number Placeholder 22">
            <a:extLst>
              <a:ext uri="{FF2B5EF4-FFF2-40B4-BE49-F238E27FC236}">
                <a16:creationId xmlns:a16="http://schemas.microsoft.com/office/drawing/2014/main" xmlns="" id="{2A8C859F-F5C6-6C43-9CAB-ADA5F6D8F20E}"/>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2701217535"/>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Edit Master text styles</a:t>
            </a:r>
          </a:p>
        </p:txBody>
      </p:sp>
      <p:sp>
        <p:nvSpPr>
          <p:cNvPr id="5" name="Date Placeholder 13">
            <a:extLst>
              <a:ext uri="{FF2B5EF4-FFF2-40B4-BE49-F238E27FC236}">
                <a16:creationId xmlns:a16="http://schemas.microsoft.com/office/drawing/2014/main" xmlns="" id="{D1BFB133-5214-0C42-BD98-5CBF2359B0EB}"/>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6" name="Footer Placeholder 2">
            <a:extLst>
              <a:ext uri="{FF2B5EF4-FFF2-40B4-BE49-F238E27FC236}">
                <a16:creationId xmlns:a16="http://schemas.microsoft.com/office/drawing/2014/main" xmlns="" id="{0762B181-81E3-A048-BF92-453D98B853F6}"/>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7" name="Slide Number Placeholder 22">
            <a:extLst>
              <a:ext uri="{FF2B5EF4-FFF2-40B4-BE49-F238E27FC236}">
                <a16:creationId xmlns:a16="http://schemas.microsoft.com/office/drawing/2014/main" xmlns="" id="{66D3E8DA-C3E6-D145-B148-46F74977E082}"/>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3531548292"/>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xmlns="" id="{45771C5A-7A89-3D49-B9F8-681BBAF51809}"/>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5" name="Footer Placeholder 2">
            <a:extLst>
              <a:ext uri="{FF2B5EF4-FFF2-40B4-BE49-F238E27FC236}">
                <a16:creationId xmlns:a16="http://schemas.microsoft.com/office/drawing/2014/main" xmlns="" id="{F746AAD9-958E-C245-A6D3-200712BE1B1A}"/>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6" name="Slide Number Placeholder 22">
            <a:extLst>
              <a:ext uri="{FF2B5EF4-FFF2-40B4-BE49-F238E27FC236}">
                <a16:creationId xmlns:a16="http://schemas.microsoft.com/office/drawing/2014/main" xmlns="" id="{C7F5F435-93F1-CD42-80C8-31F195F36BC5}"/>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811446771"/>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xmlns="" id="{681E0B18-ACF6-4343-83FA-13C583473246}"/>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5" name="Footer Placeholder 2">
            <a:extLst>
              <a:ext uri="{FF2B5EF4-FFF2-40B4-BE49-F238E27FC236}">
                <a16:creationId xmlns:a16="http://schemas.microsoft.com/office/drawing/2014/main" xmlns="" id="{29A46BA7-A7B2-604B-BBAC-1B6FBB729356}"/>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6" name="Slide Number Placeholder 22">
            <a:extLst>
              <a:ext uri="{FF2B5EF4-FFF2-40B4-BE49-F238E27FC236}">
                <a16:creationId xmlns:a16="http://schemas.microsoft.com/office/drawing/2014/main" xmlns="" id="{BBF0A055-489F-C749-A800-BF7B7461E2D3}"/>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1896719641"/>
      </p:ext>
    </p:extLst>
  </p:cSld>
  <p:clrMapOvr>
    <a:masterClrMapping/>
  </p:clrMapOvr>
  <p:transition>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a:xfrm>
            <a:off x="152400" y="609600"/>
            <a:ext cx="8839200" cy="990600"/>
          </a:xfrm>
        </p:spPr>
        <p:txBody>
          <a:bodyPr/>
          <a:lstStyle>
            <a:lvl1pPr>
              <a:defRPr sz="3000">
                <a:solidFill>
                  <a:srgbClr val="002060"/>
                </a:solidFill>
              </a:defRPr>
            </a:lvl1pPr>
          </a:lstStyle>
          <a:p>
            <a:r>
              <a:rPr lang="en-US"/>
              <a:t>Click to edit Master title style</a:t>
            </a:r>
            <a:endParaRPr lang="en-US" dirty="0"/>
          </a:p>
        </p:txBody>
      </p:sp>
      <p:sp>
        <p:nvSpPr>
          <p:cNvPr id="3" name="Text Placeholder 2"/>
          <p:cNvSpPr>
            <a:spLocks noGrp="1"/>
          </p:cNvSpPr>
          <p:nvPr>
            <p:ph type="body" idx="1"/>
          </p:nvPr>
        </p:nvSpPr>
        <p:spPr>
          <a:xfrm>
            <a:off x="152400" y="1752600"/>
            <a:ext cx="8839200" cy="4876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13">
            <a:extLst>
              <a:ext uri="{FF2B5EF4-FFF2-40B4-BE49-F238E27FC236}">
                <a16:creationId xmlns:a16="http://schemas.microsoft.com/office/drawing/2014/main" xmlns="" id="{B631287D-0E21-CB49-8155-35E0086C90AF}"/>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fld id="{DA1657D9-3D32-D64F-A704-4CEE28BF266A}" type="datetimeFigureOut">
              <a:rPr lang="en-US" smtClean="0"/>
              <a:t>4/23/2018</a:t>
            </a:fld>
            <a:endParaRPr lang="en-US"/>
          </a:p>
        </p:txBody>
      </p:sp>
      <p:sp>
        <p:nvSpPr>
          <p:cNvPr id="5" name="Footer Placeholder 2">
            <a:extLst>
              <a:ext uri="{FF2B5EF4-FFF2-40B4-BE49-F238E27FC236}">
                <a16:creationId xmlns:a16="http://schemas.microsoft.com/office/drawing/2014/main" xmlns="" id="{19F80A0E-573F-404C-8926-A780E2934B51}"/>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endParaRPr lang="en-US"/>
          </a:p>
        </p:txBody>
      </p:sp>
      <p:sp>
        <p:nvSpPr>
          <p:cNvPr id="6" name="Slide Number Placeholder 22">
            <a:extLst>
              <a:ext uri="{FF2B5EF4-FFF2-40B4-BE49-F238E27FC236}">
                <a16:creationId xmlns:a16="http://schemas.microsoft.com/office/drawing/2014/main" xmlns="" id="{D4C357AC-0C13-0544-BB52-10EAD2E69C67}"/>
              </a:ext>
            </a:extLst>
          </p:cNvPr>
          <p:cNvSpPr>
            <a:spLocks noGrp="1"/>
          </p:cNvSpPr>
          <p:nvPr>
            <p:ph type="sldNum" sz="quarter" idx="12"/>
          </p:nvPr>
        </p:nvSpPr>
        <p:spPr/>
        <p:txBody>
          <a:bodyPr/>
          <a:lstStyle>
            <a:lvl1pPr>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1199846968"/>
      </p:ext>
    </p:extLst>
  </p:cSld>
  <p:clrMapOvr>
    <a:masterClrMapping/>
  </p:clrMapOvr>
  <p:transition>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p>
        </p:txBody>
      </p:sp>
      <p:sp>
        <p:nvSpPr>
          <p:cNvPr id="4" name="Rectangle 6">
            <a:extLst>
              <a:ext uri="{FF2B5EF4-FFF2-40B4-BE49-F238E27FC236}">
                <a16:creationId xmlns:a16="http://schemas.microsoft.com/office/drawing/2014/main" xmlns="" id="{918951D0-390E-B24B-A101-5B8470C286CD}"/>
              </a:ext>
            </a:extLst>
          </p:cNvPr>
          <p:cNvSpPr>
            <a:spLocks noGrp="1" noChangeArrowheads="1"/>
          </p:cNvSpPr>
          <p:nvPr>
            <p:ph type="sldNum" sz="quarter" idx="10"/>
          </p:nvPr>
        </p:nvSpPr>
        <p:spPr>
          <a:ln/>
        </p:spPr>
        <p:txBody>
          <a:bodyPr/>
          <a:lstStyle>
            <a:lvl1pPr>
              <a:defRPr/>
            </a:lvl1pPr>
          </a:lstStyle>
          <a:p>
            <a:r>
              <a:rPr lang="en-US" altLang="en-US"/>
              <a:t>4-</a:t>
            </a:r>
            <a:fld id="{4C54E76D-888E-5547-ACDA-AA93BD7E4CAB}" type="slidenum">
              <a:rPr lang="en-US" altLang="en-US"/>
              <a:pPr/>
              <a:t>‹#›</a:t>
            </a:fld>
            <a:endParaRPr lang="en-US" altLang="en-US"/>
          </a:p>
        </p:txBody>
      </p:sp>
    </p:spTree>
    <p:extLst>
      <p:ext uri="{BB962C8B-B14F-4D97-AF65-F5344CB8AC3E}">
        <p14:creationId xmlns:p14="http://schemas.microsoft.com/office/powerpoint/2010/main" val="2222533806"/>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xmlns="" id="{21C255B9-450D-3042-907F-A4C400DEACB0}"/>
              </a:ext>
            </a:extLst>
          </p:cNvPr>
          <p:cNvSpPr>
            <a:spLocks noGrp="1" noChangeArrowheads="1"/>
          </p:cNvSpPr>
          <p:nvPr>
            <p:ph type="sldNum" sz="quarter" idx="10"/>
          </p:nvPr>
        </p:nvSpPr>
        <p:spPr>
          <a:ln/>
        </p:spPr>
        <p:txBody>
          <a:bodyPr/>
          <a:lstStyle>
            <a:lvl1pPr>
              <a:defRPr/>
            </a:lvl1pPr>
          </a:lstStyle>
          <a:p>
            <a:r>
              <a:rPr lang="en-US" altLang="en-US"/>
              <a:t>4-</a:t>
            </a:r>
            <a:fld id="{CB4DECE3-EE0B-5749-B854-35E5A35CF497}" type="slidenum">
              <a:rPr lang="en-US" altLang="en-US"/>
              <a:pPr/>
              <a:t>‹#›</a:t>
            </a:fld>
            <a:endParaRPr lang="en-US" altLang="en-US"/>
          </a:p>
        </p:txBody>
      </p:sp>
    </p:spTree>
    <p:extLst>
      <p:ext uri="{BB962C8B-B14F-4D97-AF65-F5344CB8AC3E}">
        <p14:creationId xmlns:p14="http://schemas.microsoft.com/office/powerpoint/2010/main" val="1837654701"/>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Edit Master text styles</a:t>
            </a:r>
          </a:p>
        </p:txBody>
      </p:sp>
      <p:sp>
        <p:nvSpPr>
          <p:cNvPr id="4" name="Rectangle 6">
            <a:extLst>
              <a:ext uri="{FF2B5EF4-FFF2-40B4-BE49-F238E27FC236}">
                <a16:creationId xmlns:a16="http://schemas.microsoft.com/office/drawing/2014/main" xmlns="" id="{C1F75D29-1234-AF47-B25D-5BC8BE15FE0C}"/>
              </a:ext>
            </a:extLst>
          </p:cNvPr>
          <p:cNvSpPr>
            <a:spLocks noGrp="1" noChangeArrowheads="1"/>
          </p:cNvSpPr>
          <p:nvPr>
            <p:ph type="sldNum" sz="quarter" idx="10"/>
          </p:nvPr>
        </p:nvSpPr>
        <p:spPr>
          <a:ln/>
        </p:spPr>
        <p:txBody>
          <a:bodyPr/>
          <a:lstStyle>
            <a:lvl1pPr>
              <a:defRPr/>
            </a:lvl1pPr>
          </a:lstStyle>
          <a:p>
            <a:r>
              <a:rPr lang="en-US" altLang="en-US"/>
              <a:t>4-</a:t>
            </a:r>
            <a:fld id="{73D99292-E7E4-B849-8A2C-482E06E48157}" type="slidenum">
              <a:rPr lang="en-US" altLang="en-US"/>
              <a:pPr/>
              <a:t>‹#›</a:t>
            </a:fld>
            <a:endParaRPr lang="en-US" altLang="en-US"/>
          </a:p>
        </p:txBody>
      </p:sp>
    </p:spTree>
    <p:extLst>
      <p:ext uri="{BB962C8B-B14F-4D97-AF65-F5344CB8AC3E}">
        <p14:creationId xmlns:p14="http://schemas.microsoft.com/office/powerpoint/2010/main" val="156994510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69875" y="1393825"/>
            <a:ext cx="4205288" cy="49149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7564" y="1393825"/>
            <a:ext cx="4206875" cy="49149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xmlns="" id="{59542C91-AA0D-AC47-9BF1-5209D5933102}"/>
              </a:ext>
            </a:extLst>
          </p:cNvPr>
          <p:cNvSpPr>
            <a:spLocks noGrp="1" noChangeArrowheads="1"/>
          </p:cNvSpPr>
          <p:nvPr>
            <p:ph type="sldNum" sz="quarter" idx="10"/>
          </p:nvPr>
        </p:nvSpPr>
        <p:spPr>
          <a:ln/>
        </p:spPr>
        <p:txBody>
          <a:bodyPr/>
          <a:lstStyle>
            <a:lvl1pPr>
              <a:defRPr/>
            </a:lvl1pPr>
          </a:lstStyle>
          <a:p>
            <a:r>
              <a:rPr lang="en-US" altLang="en-US"/>
              <a:t>4-</a:t>
            </a:r>
            <a:fld id="{5E0B9DB3-AB91-0649-A8CF-322BE2147AC7}" type="slidenum">
              <a:rPr lang="en-US" altLang="en-US"/>
              <a:pPr/>
              <a:t>‹#›</a:t>
            </a:fld>
            <a:endParaRPr lang="en-US" altLang="en-US"/>
          </a:p>
        </p:txBody>
      </p:sp>
    </p:spTree>
    <p:extLst>
      <p:ext uri="{BB962C8B-B14F-4D97-AF65-F5344CB8AC3E}">
        <p14:creationId xmlns:p14="http://schemas.microsoft.com/office/powerpoint/2010/main" val="93723659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xmlns="" id="{DF2E89E7-00BE-0B49-959C-8182B726ED65}"/>
              </a:ext>
            </a:extLst>
          </p:cNvPr>
          <p:cNvSpPr>
            <a:spLocks noGrp="1" noChangeArrowheads="1"/>
          </p:cNvSpPr>
          <p:nvPr>
            <p:ph type="sldNum" sz="quarter" idx="10"/>
          </p:nvPr>
        </p:nvSpPr>
        <p:spPr>
          <a:ln/>
        </p:spPr>
        <p:txBody>
          <a:bodyPr/>
          <a:lstStyle>
            <a:lvl1pPr>
              <a:defRPr/>
            </a:lvl1pPr>
          </a:lstStyle>
          <a:p>
            <a:r>
              <a:rPr lang="en-US" altLang="en-US"/>
              <a:t>4-</a:t>
            </a:r>
            <a:fld id="{CE07C23E-E833-C54C-9832-91A0689E6D3B}" type="slidenum">
              <a:rPr lang="en-US" altLang="en-US"/>
              <a:pPr/>
              <a:t>‹#›</a:t>
            </a:fld>
            <a:endParaRPr lang="en-US" altLang="en-US"/>
          </a:p>
        </p:txBody>
      </p:sp>
    </p:spTree>
    <p:extLst>
      <p:ext uri="{BB962C8B-B14F-4D97-AF65-F5344CB8AC3E}">
        <p14:creationId xmlns:p14="http://schemas.microsoft.com/office/powerpoint/2010/main" val="329505665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a:extLst>
              <a:ext uri="{FF2B5EF4-FFF2-40B4-BE49-F238E27FC236}">
                <a16:creationId xmlns:a16="http://schemas.microsoft.com/office/drawing/2014/main" xmlns="" id="{FBFF3D40-5BB2-814E-97EA-8DACA5B3F4D1}"/>
              </a:ext>
            </a:extLst>
          </p:cNvPr>
          <p:cNvSpPr>
            <a:spLocks noGrp="1" noChangeArrowheads="1"/>
          </p:cNvSpPr>
          <p:nvPr>
            <p:ph type="sldNum" sz="quarter" idx="10"/>
          </p:nvPr>
        </p:nvSpPr>
        <p:spPr>
          <a:ln/>
        </p:spPr>
        <p:txBody>
          <a:bodyPr/>
          <a:lstStyle>
            <a:lvl1pPr>
              <a:defRPr/>
            </a:lvl1pPr>
          </a:lstStyle>
          <a:p>
            <a:r>
              <a:rPr lang="en-US" altLang="en-US"/>
              <a:t>4-</a:t>
            </a:r>
            <a:fld id="{CB37A87D-824B-1446-AC89-098B6DA07401}" type="slidenum">
              <a:rPr lang="en-US" altLang="en-US"/>
              <a:pPr/>
              <a:t>‹#›</a:t>
            </a:fld>
            <a:endParaRPr lang="en-US" altLang="en-US"/>
          </a:p>
        </p:txBody>
      </p:sp>
    </p:spTree>
    <p:extLst>
      <p:ext uri="{BB962C8B-B14F-4D97-AF65-F5344CB8AC3E}">
        <p14:creationId xmlns:p14="http://schemas.microsoft.com/office/powerpoint/2010/main" val="1724987639"/>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xmlns="" id="{35A1063A-5ADD-4D4E-A4E4-22AB91BDE1D4}"/>
              </a:ext>
            </a:extLst>
          </p:cNvPr>
          <p:cNvSpPr>
            <a:spLocks noGrp="1" noChangeArrowheads="1"/>
          </p:cNvSpPr>
          <p:nvPr>
            <p:ph type="sldNum" sz="quarter" idx="10"/>
          </p:nvPr>
        </p:nvSpPr>
        <p:spPr>
          <a:ln/>
        </p:spPr>
        <p:txBody>
          <a:bodyPr/>
          <a:lstStyle>
            <a:lvl1pPr>
              <a:defRPr/>
            </a:lvl1pPr>
          </a:lstStyle>
          <a:p>
            <a:r>
              <a:rPr lang="en-US" altLang="en-US"/>
              <a:t>4-</a:t>
            </a:r>
            <a:fld id="{68B34820-4ED6-1046-BB8D-857750ED687B}" type="slidenum">
              <a:rPr lang="en-US" altLang="en-US"/>
              <a:pPr/>
              <a:t>‹#›</a:t>
            </a:fld>
            <a:endParaRPr lang="en-US" altLang="en-US"/>
          </a:p>
        </p:txBody>
      </p:sp>
    </p:spTree>
    <p:extLst>
      <p:ext uri="{BB962C8B-B14F-4D97-AF65-F5344CB8AC3E}">
        <p14:creationId xmlns:p14="http://schemas.microsoft.com/office/powerpoint/2010/main" val="263265312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Rectangle 6">
            <a:extLst>
              <a:ext uri="{FF2B5EF4-FFF2-40B4-BE49-F238E27FC236}">
                <a16:creationId xmlns:a16="http://schemas.microsoft.com/office/drawing/2014/main" xmlns="" id="{2EB78FE8-5D19-3C49-AE5F-77D8D8F86656}"/>
              </a:ext>
            </a:extLst>
          </p:cNvPr>
          <p:cNvSpPr>
            <a:spLocks noGrp="1" noChangeArrowheads="1"/>
          </p:cNvSpPr>
          <p:nvPr>
            <p:ph type="sldNum" sz="quarter" idx="10"/>
          </p:nvPr>
        </p:nvSpPr>
        <p:spPr>
          <a:ln/>
        </p:spPr>
        <p:txBody>
          <a:bodyPr/>
          <a:lstStyle>
            <a:lvl1pPr>
              <a:defRPr/>
            </a:lvl1pPr>
          </a:lstStyle>
          <a:p>
            <a:r>
              <a:rPr lang="en-US" altLang="en-US"/>
              <a:t>4-</a:t>
            </a:r>
            <a:fld id="{68F17B31-EAB6-9645-8D63-A5BBFF352130}" type="slidenum">
              <a:rPr lang="en-US" altLang="en-US"/>
              <a:pPr/>
              <a:t>‹#›</a:t>
            </a:fld>
            <a:endParaRPr lang="en-US" altLang="en-US"/>
          </a:p>
        </p:txBody>
      </p:sp>
    </p:spTree>
    <p:extLst>
      <p:ext uri="{BB962C8B-B14F-4D97-AF65-F5344CB8AC3E}">
        <p14:creationId xmlns:p14="http://schemas.microsoft.com/office/powerpoint/2010/main" val="1163559993"/>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Rectangle 6">
            <a:extLst>
              <a:ext uri="{FF2B5EF4-FFF2-40B4-BE49-F238E27FC236}">
                <a16:creationId xmlns:a16="http://schemas.microsoft.com/office/drawing/2014/main" xmlns="" id="{96893FFB-166C-234E-B051-70B298C1DC00}"/>
              </a:ext>
            </a:extLst>
          </p:cNvPr>
          <p:cNvSpPr>
            <a:spLocks noGrp="1" noChangeArrowheads="1"/>
          </p:cNvSpPr>
          <p:nvPr>
            <p:ph type="sldNum" sz="quarter" idx="10"/>
          </p:nvPr>
        </p:nvSpPr>
        <p:spPr>
          <a:ln/>
        </p:spPr>
        <p:txBody>
          <a:bodyPr/>
          <a:lstStyle>
            <a:lvl1pPr>
              <a:defRPr/>
            </a:lvl1pPr>
          </a:lstStyle>
          <a:p>
            <a:r>
              <a:rPr lang="en-US" altLang="en-US"/>
              <a:t>4-</a:t>
            </a:r>
            <a:fld id="{623DC74F-F2E6-8644-90D0-DA131FB3BD21}" type="slidenum">
              <a:rPr lang="en-US" altLang="en-US"/>
              <a:pPr/>
              <a:t>‹#›</a:t>
            </a:fld>
            <a:endParaRPr lang="en-US" altLang="en-US"/>
          </a:p>
        </p:txBody>
      </p:sp>
    </p:spTree>
    <p:extLst>
      <p:ext uri="{BB962C8B-B14F-4D97-AF65-F5344CB8AC3E}">
        <p14:creationId xmlns:p14="http://schemas.microsoft.com/office/powerpoint/2010/main" val="1901187471"/>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xmlns="" id="{286164B6-5FEC-ED47-B709-92FCC7F11614}"/>
              </a:ext>
            </a:extLst>
          </p:cNvPr>
          <p:cNvSpPr>
            <a:spLocks noGrp="1" noChangeArrowheads="1"/>
          </p:cNvSpPr>
          <p:nvPr>
            <p:ph type="sldNum" sz="quarter" idx="10"/>
          </p:nvPr>
        </p:nvSpPr>
        <p:spPr>
          <a:ln/>
        </p:spPr>
        <p:txBody>
          <a:bodyPr/>
          <a:lstStyle>
            <a:lvl1pPr>
              <a:defRPr/>
            </a:lvl1pPr>
          </a:lstStyle>
          <a:p>
            <a:r>
              <a:rPr lang="en-US" altLang="en-US"/>
              <a:t>4-</a:t>
            </a:r>
            <a:fld id="{C54E6757-CB46-D348-97EF-1DC59D490532}" type="slidenum">
              <a:rPr lang="en-US" altLang="en-US"/>
              <a:pPr/>
              <a:t>‹#›</a:t>
            </a:fld>
            <a:endParaRPr lang="en-US" altLang="en-US"/>
          </a:p>
        </p:txBody>
      </p:sp>
    </p:spTree>
    <p:extLst>
      <p:ext uri="{BB962C8B-B14F-4D97-AF65-F5344CB8AC3E}">
        <p14:creationId xmlns:p14="http://schemas.microsoft.com/office/powerpoint/2010/main" val="163394137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3539" y="38102"/>
            <a:ext cx="2160587" cy="6270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31776" y="38102"/>
            <a:ext cx="6329363" cy="62706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xmlns="" id="{E0743313-E19C-1B4D-B887-D171AD063128}"/>
              </a:ext>
            </a:extLst>
          </p:cNvPr>
          <p:cNvSpPr>
            <a:spLocks noGrp="1" noChangeArrowheads="1"/>
          </p:cNvSpPr>
          <p:nvPr>
            <p:ph type="sldNum" sz="quarter" idx="10"/>
          </p:nvPr>
        </p:nvSpPr>
        <p:spPr>
          <a:ln/>
        </p:spPr>
        <p:txBody>
          <a:bodyPr/>
          <a:lstStyle>
            <a:lvl1pPr>
              <a:defRPr/>
            </a:lvl1pPr>
          </a:lstStyle>
          <a:p>
            <a:r>
              <a:rPr lang="en-US" altLang="en-US"/>
              <a:t>4-</a:t>
            </a:r>
            <a:fld id="{E8534DD0-300E-A84C-876A-FFF8A3A60121}" type="slidenum">
              <a:rPr lang="en-US" altLang="en-US"/>
              <a:pPr/>
              <a:t>‹#›</a:t>
            </a:fld>
            <a:endParaRPr lang="en-US" altLang="en-US"/>
          </a:p>
        </p:txBody>
      </p:sp>
    </p:spTree>
    <p:extLst>
      <p:ext uri="{BB962C8B-B14F-4D97-AF65-F5344CB8AC3E}">
        <p14:creationId xmlns:p14="http://schemas.microsoft.com/office/powerpoint/2010/main" val="134875112"/>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31776" y="38102"/>
            <a:ext cx="8642350" cy="1355725"/>
          </a:xfrm>
        </p:spPr>
        <p:txBody>
          <a:bodyPr/>
          <a:lstStyle/>
          <a:p>
            <a:r>
              <a:rPr lang="en-US"/>
              <a:t>Click to edit Master title style</a:t>
            </a:r>
          </a:p>
        </p:txBody>
      </p:sp>
      <p:sp>
        <p:nvSpPr>
          <p:cNvPr id="3" name="Content Placeholder 2"/>
          <p:cNvSpPr>
            <a:spLocks noGrp="1"/>
          </p:cNvSpPr>
          <p:nvPr>
            <p:ph sz="quarter" idx="1"/>
          </p:nvPr>
        </p:nvSpPr>
        <p:spPr>
          <a:xfrm>
            <a:off x="269875" y="1393825"/>
            <a:ext cx="4205288" cy="2381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27564" y="1393825"/>
            <a:ext cx="4206875" cy="2381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69875" y="3927475"/>
            <a:ext cx="4205288" cy="2381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27564" y="3927475"/>
            <a:ext cx="4206875" cy="2381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xmlns="" id="{2F84721D-D569-A244-8ABD-B3009208E226}"/>
              </a:ext>
            </a:extLst>
          </p:cNvPr>
          <p:cNvSpPr>
            <a:spLocks noGrp="1" noChangeArrowheads="1"/>
          </p:cNvSpPr>
          <p:nvPr>
            <p:ph type="sldNum" sz="quarter" idx="10"/>
          </p:nvPr>
        </p:nvSpPr>
        <p:spPr>
          <a:ln/>
        </p:spPr>
        <p:txBody>
          <a:bodyPr/>
          <a:lstStyle>
            <a:lvl1pPr>
              <a:defRPr/>
            </a:lvl1pPr>
          </a:lstStyle>
          <a:p>
            <a:r>
              <a:rPr lang="en-US" altLang="en-US"/>
              <a:t>4-</a:t>
            </a:r>
            <a:fld id="{E82FCD59-69E4-0446-BF5C-510AB51EDD60}" type="slidenum">
              <a:rPr lang="en-US" altLang="en-US"/>
              <a:pPr/>
              <a:t>‹#›</a:t>
            </a:fld>
            <a:endParaRPr lang="en-US" altLang="en-US"/>
          </a:p>
        </p:txBody>
      </p:sp>
    </p:spTree>
    <p:extLst>
      <p:ext uri="{BB962C8B-B14F-4D97-AF65-F5344CB8AC3E}">
        <p14:creationId xmlns:p14="http://schemas.microsoft.com/office/powerpoint/2010/main" val="1525414911"/>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231776" y="38102"/>
            <a:ext cx="8642350" cy="1355725"/>
          </a:xfrm>
        </p:spPr>
        <p:txBody>
          <a:bodyPr/>
          <a:lstStyle/>
          <a:p>
            <a:r>
              <a:rPr lang="en-US"/>
              <a:t>Click to edit Master title style</a:t>
            </a:r>
          </a:p>
        </p:txBody>
      </p:sp>
      <p:sp>
        <p:nvSpPr>
          <p:cNvPr id="3" name="Chart Placeholder 2"/>
          <p:cNvSpPr>
            <a:spLocks noGrp="1"/>
          </p:cNvSpPr>
          <p:nvPr>
            <p:ph type="chart" idx="1"/>
          </p:nvPr>
        </p:nvSpPr>
        <p:spPr>
          <a:xfrm>
            <a:off x="269876" y="1393825"/>
            <a:ext cx="8564563" cy="4914900"/>
          </a:xfrm>
        </p:spPr>
        <p:txBody>
          <a:bodyPr/>
          <a:lstStyle/>
          <a:p>
            <a:pPr lvl="0"/>
            <a:r>
              <a:rPr lang="en-US" noProof="0"/>
              <a:t>Click icon to add chart</a:t>
            </a:r>
            <a:endParaRPr lang="en-US" noProof="0" dirty="0"/>
          </a:p>
        </p:txBody>
      </p:sp>
      <p:sp>
        <p:nvSpPr>
          <p:cNvPr id="4" name="Rectangle 6">
            <a:extLst>
              <a:ext uri="{FF2B5EF4-FFF2-40B4-BE49-F238E27FC236}">
                <a16:creationId xmlns:a16="http://schemas.microsoft.com/office/drawing/2014/main" xmlns="" id="{5C02140F-ED55-8D45-B8AB-BAA2871360D3}"/>
              </a:ext>
            </a:extLst>
          </p:cNvPr>
          <p:cNvSpPr>
            <a:spLocks noGrp="1" noChangeArrowheads="1"/>
          </p:cNvSpPr>
          <p:nvPr>
            <p:ph type="sldNum" sz="quarter" idx="10"/>
          </p:nvPr>
        </p:nvSpPr>
        <p:spPr>
          <a:ln/>
        </p:spPr>
        <p:txBody>
          <a:bodyPr/>
          <a:lstStyle>
            <a:lvl1pPr>
              <a:defRPr/>
            </a:lvl1pPr>
          </a:lstStyle>
          <a:p>
            <a:r>
              <a:rPr lang="en-US" altLang="en-US"/>
              <a:t>4-</a:t>
            </a:r>
            <a:fld id="{73BA1E28-61E5-264C-B3BF-F7EA45425D1E}" type="slidenum">
              <a:rPr lang="en-US" altLang="en-US"/>
              <a:pPr/>
              <a:t>‹#›</a:t>
            </a:fld>
            <a:endParaRPr lang="en-US" altLang="en-US"/>
          </a:p>
        </p:txBody>
      </p:sp>
    </p:spTree>
    <p:extLst>
      <p:ext uri="{BB962C8B-B14F-4D97-AF65-F5344CB8AC3E}">
        <p14:creationId xmlns:p14="http://schemas.microsoft.com/office/powerpoint/2010/main" val="483626467"/>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1776" y="38102"/>
            <a:ext cx="8642350" cy="1355725"/>
          </a:xfrm>
        </p:spPr>
        <p:txBody>
          <a:bodyPr/>
          <a:lstStyle/>
          <a:p>
            <a:r>
              <a:rPr lang="en-US"/>
              <a:t>Click to edit Master title style</a:t>
            </a:r>
          </a:p>
        </p:txBody>
      </p:sp>
      <p:sp>
        <p:nvSpPr>
          <p:cNvPr id="3" name="Text Placeholder 2"/>
          <p:cNvSpPr>
            <a:spLocks noGrp="1"/>
          </p:cNvSpPr>
          <p:nvPr>
            <p:ph type="body" sz="half" idx="1"/>
          </p:nvPr>
        </p:nvSpPr>
        <p:spPr>
          <a:xfrm>
            <a:off x="269875" y="1393825"/>
            <a:ext cx="4205288" cy="4914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7564" y="1393825"/>
            <a:ext cx="4206875" cy="4914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xmlns="" id="{57D2774F-439D-D241-B2FF-C709AF69D2ED}"/>
              </a:ext>
            </a:extLst>
          </p:cNvPr>
          <p:cNvSpPr>
            <a:spLocks noGrp="1" noChangeArrowheads="1"/>
          </p:cNvSpPr>
          <p:nvPr>
            <p:ph type="sldNum" sz="quarter" idx="10"/>
          </p:nvPr>
        </p:nvSpPr>
        <p:spPr>
          <a:ln/>
        </p:spPr>
        <p:txBody>
          <a:bodyPr/>
          <a:lstStyle>
            <a:lvl1pPr>
              <a:defRPr/>
            </a:lvl1pPr>
          </a:lstStyle>
          <a:p>
            <a:r>
              <a:rPr lang="en-US" altLang="en-US"/>
              <a:t>4-</a:t>
            </a:r>
            <a:fld id="{F20B5B44-8B77-1143-B1B7-0219A683ACBF}" type="slidenum">
              <a:rPr lang="en-US" altLang="en-US"/>
              <a:pPr/>
              <a:t>‹#›</a:t>
            </a:fld>
            <a:endParaRPr lang="en-US" altLang="en-US"/>
          </a:p>
        </p:txBody>
      </p:sp>
    </p:spTree>
    <p:extLst>
      <p:ext uri="{BB962C8B-B14F-4D97-AF65-F5344CB8AC3E}">
        <p14:creationId xmlns:p14="http://schemas.microsoft.com/office/powerpoint/2010/main" val="301078074"/>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a:xfrm>
            <a:off x="152400" y="609600"/>
            <a:ext cx="8839200" cy="990600"/>
          </a:xfrm>
        </p:spPr>
        <p:txBody>
          <a:bodyPr/>
          <a:lstStyle>
            <a:lvl1pPr>
              <a:defRPr sz="3000">
                <a:solidFill>
                  <a:srgbClr val="002060"/>
                </a:solidFill>
              </a:defRPr>
            </a:lvl1pPr>
          </a:lstStyle>
          <a:p>
            <a:r>
              <a:rPr lang="en-US"/>
              <a:t>Click to edit Master title style</a:t>
            </a:r>
            <a:endParaRPr lang="en-US" dirty="0"/>
          </a:p>
        </p:txBody>
      </p:sp>
      <p:sp>
        <p:nvSpPr>
          <p:cNvPr id="3" name="Text Placeholder 2"/>
          <p:cNvSpPr>
            <a:spLocks noGrp="1"/>
          </p:cNvSpPr>
          <p:nvPr>
            <p:ph type="body" idx="1"/>
          </p:nvPr>
        </p:nvSpPr>
        <p:spPr>
          <a:xfrm>
            <a:off x="152400" y="1752600"/>
            <a:ext cx="8839200" cy="4876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13">
            <a:extLst>
              <a:ext uri="{FF2B5EF4-FFF2-40B4-BE49-F238E27FC236}">
                <a16:creationId xmlns:a16="http://schemas.microsoft.com/office/drawing/2014/main" xmlns="" id="{F6CE88AB-12D3-FB42-8E02-BB522CBA4F6F}"/>
              </a:ext>
            </a:extLst>
          </p:cNvPr>
          <p:cNvSpPr>
            <a:spLocks noGrp="1"/>
          </p:cNvSpPr>
          <p:nvPr>
            <p:ph type="dt" sz="half" idx="10"/>
          </p:nvPr>
        </p:nvSpPr>
        <p:spPr>
          <a:xfrm>
            <a:off x="6586539" y="612775"/>
            <a:ext cx="957262" cy="457200"/>
          </a:xfrm>
          <a:prstGeom prst="rect">
            <a:avLst/>
          </a:prstGeom>
        </p:spPr>
        <p:txBody>
          <a:bodyPr/>
          <a:lstStyle>
            <a:lvl1pPr fontAlgn="auto">
              <a:spcBef>
                <a:spcPts val="0"/>
              </a:spcBef>
              <a:spcAft>
                <a:spcPts val="0"/>
              </a:spcAft>
              <a:defRPr sz="600">
                <a:solidFill>
                  <a:srgbClr val="438086"/>
                </a:solidFill>
                <a:latin typeface="Georgia"/>
              </a:defRPr>
            </a:lvl1pPr>
          </a:lstStyle>
          <a:p>
            <a:pPr>
              <a:defRPr/>
            </a:pPr>
            <a:fld id="{DEA22598-F541-0243-B516-AD061C5EE336}" type="datetime1">
              <a:rPr lang="en-US"/>
              <a:pPr>
                <a:defRPr/>
              </a:pPr>
              <a:t>4/23/2018</a:t>
            </a:fld>
            <a:endParaRPr lang="en-US" dirty="0"/>
          </a:p>
        </p:txBody>
      </p:sp>
      <p:sp>
        <p:nvSpPr>
          <p:cNvPr id="5" name="Footer Placeholder 2">
            <a:extLst>
              <a:ext uri="{FF2B5EF4-FFF2-40B4-BE49-F238E27FC236}">
                <a16:creationId xmlns:a16="http://schemas.microsoft.com/office/drawing/2014/main" xmlns="" id="{E681AA6F-7848-CB4C-8AB7-4ED31845F1C6}"/>
              </a:ext>
            </a:extLst>
          </p:cNvPr>
          <p:cNvSpPr>
            <a:spLocks noGrp="1"/>
          </p:cNvSpPr>
          <p:nvPr>
            <p:ph type="ftr" sz="quarter" idx="11"/>
          </p:nvPr>
        </p:nvSpPr>
        <p:spPr>
          <a:xfrm>
            <a:off x="5257801" y="612775"/>
            <a:ext cx="1325563" cy="457200"/>
          </a:xfrm>
          <a:prstGeom prst="rect">
            <a:avLst/>
          </a:prstGeom>
        </p:spPr>
        <p:txBody>
          <a:bodyPr/>
          <a:lstStyle>
            <a:lvl1pPr algn="r" fontAlgn="auto">
              <a:spcBef>
                <a:spcPts val="0"/>
              </a:spcBef>
              <a:spcAft>
                <a:spcPts val="0"/>
              </a:spcAft>
              <a:defRPr sz="600">
                <a:solidFill>
                  <a:srgbClr val="438086"/>
                </a:solidFill>
                <a:latin typeface="Georgia"/>
              </a:defRPr>
            </a:lvl1pPr>
          </a:lstStyle>
          <a:p>
            <a:pPr>
              <a:defRPr/>
            </a:pPr>
            <a:r>
              <a:rPr lang="en-US"/>
              <a:t>Chapter 04 Busn 100</a:t>
            </a:r>
          </a:p>
        </p:txBody>
      </p:sp>
      <p:sp>
        <p:nvSpPr>
          <p:cNvPr id="6" name="Slide Number Placeholder 22">
            <a:extLst>
              <a:ext uri="{FF2B5EF4-FFF2-40B4-BE49-F238E27FC236}">
                <a16:creationId xmlns:a16="http://schemas.microsoft.com/office/drawing/2014/main" xmlns="" id="{71AB57FD-F6E6-C64A-8E8D-5F491389FDB8}"/>
              </a:ext>
            </a:extLst>
          </p:cNvPr>
          <p:cNvSpPr>
            <a:spLocks noGrp="1"/>
          </p:cNvSpPr>
          <p:nvPr>
            <p:ph type="sldNum" sz="quarter" idx="12"/>
          </p:nvPr>
        </p:nvSpPr>
        <p:spPr/>
        <p:txBody>
          <a:bodyPr/>
          <a:lstStyle>
            <a:lvl1pPr>
              <a:defRPr/>
            </a:lvl1pPr>
          </a:lstStyle>
          <a:p>
            <a:fld id="{84CD1D5B-C817-2B4F-8AA0-D4D3CF7B91A3}" type="slidenum">
              <a:rPr lang="en-US" altLang="en-US"/>
              <a:pPr/>
              <a:t>‹#›</a:t>
            </a:fld>
            <a:endParaRPr lang="en-US" altLang="en-US"/>
          </a:p>
        </p:txBody>
      </p:sp>
    </p:spTree>
    <p:extLst>
      <p:ext uri="{BB962C8B-B14F-4D97-AF65-F5344CB8AC3E}">
        <p14:creationId xmlns:p14="http://schemas.microsoft.com/office/powerpoint/2010/main" val="1547081175"/>
      </p:ext>
    </p:extLst>
  </p:cSld>
  <p:clrMapOvr>
    <a:masterClrMapping/>
  </p:clrMapOvr>
  <p:transition>
    <p:wheel spokes="8"/>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A1657D9-3D32-D64F-A704-4CEE28BF266A}"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4280347566"/>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1657D9-3D32-D64F-A704-4CEE28BF266A}"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32713175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DA1657D9-3D32-D64F-A704-4CEE28BF266A}"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1653172196"/>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DA1657D9-3D32-D64F-A704-4CEE28BF266A}" type="datetimeFigureOut">
              <a:rPr lang="en-US" smtClean="0"/>
              <a:t>4/23/2018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30924995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DA1657D9-3D32-D64F-A704-4CEE28BF266A}"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E22631-3B24-DD43-AAD6-255718F64086}"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711455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1657D9-3D32-D64F-A704-4CEE28BF266A}" type="datetimeFigureOut">
              <a:rPr lang="en-US" smtClean="0"/>
              <a:t>4/23/2018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1911364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1657D9-3D32-D64F-A704-4CEE28BF266A}" type="datetimeFigureOut">
              <a:rPr lang="en-US" smtClean="0"/>
              <a:t>4/23/2018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39623217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A1657D9-3D32-D64F-A704-4CEE28BF266A}" type="datetimeFigureOut">
              <a:rPr lang="en-US" smtClean="0"/>
              <a:t>4/23/2018</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15936472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DA1657D9-3D32-D64F-A704-4CEE28BF266A}" type="datetimeFigureOut">
              <a:rPr lang="en-US" smtClean="0"/>
              <a:t>4/23/2018</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16852130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1657D9-3D32-D64F-A704-4CEE28BF266A}"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38126907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1657D9-3D32-D64F-A704-4CEE28BF266A}"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22631-3B24-DD43-AAD6-255718F64086}" type="slidenum">
              <a:rPr lang="en-US" smtClean="0"/>
              <a:t>‹#›</a:t>
            </a:fld>
            <a:endParaRPr lang="en-US"/>
          </a:p>
        </p:txBody>
      </p:sp>
    </p:spTree>
    <p:extLst>
      <p:ext uri="{BB962C8B-B14F-4D97-AF65-F5344CB8AC3E}">
        <p14:creationId xmlns:p14="http://schemas.microsoft.com/office/powerpoint/2010/main" val="442489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xmlns="" id="{466E6CBB-FCFA-0A44-A491-2016DFD9A4B9}"/>
              </a:ext>
            </a:extLst>
          </p:cNvPr>
          <p:cNvSpPr/>
          <p:nvPr/>
        </p:nvSpPr>
        <p:spPr>
          <a:xfrm>
            <a:off x="0" y="366715"/>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29" name="Rectangle 28">
            <a:extLst>
              <a:ext uri="{FF2B5EF4-FFF2-40B4-BE49-F238E27FC236}">
                <a16:creationId xmlns:a16="http://schemas.microsoft.com/office/drawing/2014/main" xmlns="" id="{CC6EA1E1-5AAB-EE44-A7CD-78511319BF6C}"/>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0" name="Rectangle 29">
            <a:extLst>
              <a:ext uri="{FF2B5EF4-FFF2-40B4-BE49-F238E27FC236}">
                <a16:creationId xmlns:a16="http://schemas.microsoft.com/office/drawing/2014/main" xmlns="" id="{88794263-1AD0-054D-A87D-FDB42FAA8DAC}"/>
              </a:ext>
            </a:extLst>
          </p:cNvPr>
          <p:cNvSpPr/>
          <p:nvPr/>
        </p:nvSpPr>
        <p:spPr>
          <a:xfrm>
            <a:off x="0" y="307977"/>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1" name="Rectangle 30">
            <a:extLst>
              <a:ext uri="{FF2B5EF4-FFF2-40B4-BE49-F238E27FC236}">
                <a16:creationId xmlns:a16="http://schemas.microsoft.com/office/drawing/2014/main" xmlns="" id="{BD0B5619-D216-414B-A3F3-8E9595C3C49C}"/>
              </a:ext>
            </a:extLst>
          </p:cNvPr>
          <p:cNvSpPr/>
          <p:nvPr/>
        </p:nvSpPr>
        <p:spPr>
          <a:xfrm flipV="1">
            <a:off x="5410200" y="360365"/>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2" name="Rectangle 31">
            <a:extLst>
              <a:ext uri="{FF2B5EF4-FFF2-40B4-BE49-F238E27FC236}">
                <a16:creationId xmlns:a16="http://schemas.microsoft.com/office/drawing/2014/main" xmlns="" id="{5FD1CB13-211B-7244-BBA1-036EA15D9C33}"/>
              </a:ext>
            </a:extLst>
          </p:cNvPr>
          <p:cNvSpPr/>
          <p:nvPr/>
        </p:nvSpPr>
        <p:spPr>
          <a:xfrm flipV="1">
            <a:off x="5410200" y="439740"/>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useBgFill="1">
        <p:nvSpPr>
          <p:cNvPr id="33" name="Rounded Rectangle 32">
            <a:extLst>
              <a:ext uri="{FF2B5EF4-FFF2-40B4-BE49-F238E27FC236}">
                <a16:creationId xmlns:a16="http://schemas.microsoft.com/office/drawing/2014/main" xmlns="" id="{4C629F70-C052-CC42-8D00-62AD04183FF0}"/>
              </a:ext>
            </a:extLst>
          </p:cNvPr>
          <p:cNvSpPr/>
          <p:nvPr/>
        </p:nvSpPr>
        <p:spPr bwMode="white">
          <a:xfrm>
            <a:off x="5407026" y="496889"/>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useBgFill="1">
        <p:nvSpPr>
          <p:cNvPr id="34" name="Rounded Rectangle 33">
            <a:extLst>
              <a:ext uri="{FF2B5EF4-FFF2-40B4-BE49-F238E27FC236}">
                <a16:creationId xmlns:a16="http://schemas.microsoft.com/office/drawing/2014/main" xmlns="" id="{DF9AD0FA-D50E-B74D-A020-26A2BB7094FF}"/>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5" name="Rectangle 34">
            <a:extLst>
              <a:ext uri="{FF2B5EF4-FFF2-40B4-BE49-F238E27FC236}">
                <a16:creationId xmlns:a16="http://schemas.microsoft.com/office/drawing/2014/main" xmlns="" id="{CDF6162D-7748-E245-9157-EF7CC9AE9221}"/>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6" name="Rectangle 35">
            <a:extLst>
              <a:ext uri="{FF2B5EF4-FFF2-40B4-BE49-F238E27FC236}">
                <a16:creationId xmlns:a16="http://schemas.microsoft.com/office/drawing/2014/main" xmlns="" id="{07DE2EA3-B224-794D-8803-04A34388CB30}"/>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7" name="Rectangle 36">
            <a:extLst>
              <a:ext uri="{FF2B5EF4-FFF2-40B4-BE49-F238E27FC236}">
                <a16:creationId xmlns:a16="http://schemas.microsoft.com/office/drawing/2014/main" xmlns="" id="{BC7BA06C-726F-224E-9E27-2361C2E3FAAE}"/>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8" name="Rectangle 37">
            <a:extLst>
              <a:ext uri="{FF2B5EF4-FFF2-40B4-BE49-F238E27FC236}">
                <a16:creationId xmlns:a16="http://schemas.microsoft.com/office/drawing/2014/main" xmlns="" id="{9C2747E8-434C-E945-95B3-75EEB0450730}"/>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39" name="Rectangle 38">
            <a:extLst>
              <a:ext uri="{FF2B5EF4-FFF2-40B4-BE49-F238E27FC236}">
                <a16:creationId xmlns:a16="http://schemas.microsoft.com/office/drawing/2014/main" xmlns="" id="{7DC3D741-D703-6D4B-B22F-15DF3CAD22EA}"/>
              </a:ext>
            </a:extLst>
          </p:cNvPr>
          <p:cNvSpPr/>
          <p:nvPr/>
        </p:nvSpPr>
        <p:spPr bwMode="invGray">
          <a:xfrm>
            <a:off x="8915401"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40" name="Rectangle 39">
            <a:extLst>
              <a:ext uri="{FF2B5EF4-FFF2-40B4-BE49-F238E27FC236}">
                <a16:creationId xmlns:a16="http://schemas.microsoft.com/office/drawing/2014/main" xmlns="" id="{5341C81F-3CBB-BB4E-A820-0651A3E1D37B}"/>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350" dirty="0">
              <a:solidFill>
                <a:prstClr val="white"/>
              </a:solidFill>
            </a:endParaRPr>
          </a:p>
        </p:txBody>
      </p:sp>
      <p:sp>
        <p:nvSpPr>
          <p:cNvPr id="1039" name="Title Placeholder 21">
            <a:extLst>
              <a:ext uri="{FF2B5EF4-FFF2-40B4-BE49-F238E27FC236}">
                <a16:creationId xmlns:a16="http://schemas.microsoft.com/office/drawing/2014/main" xmlns="" id="{710AFFC3-11B2-654B-9227-6AF84E5AEA4F}"/>
              </a:ext>
            </a:extLst>
          </p:cNvPr>
          <p:cNvSpPr>
            <a:spLocks noGrp="1"/>
          </p:cNvSpPr>
          <p:nvPr>
            <p:ph type="title"/>
          </p:nvPr>
        </p:nvSpPr>
        <p:spPr bwMode="auto">
          <a:xfrm>
            <a:off x="457200" y="533400"/>
            <a:ext cx="8229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40" name="Text Placeholder 12">
            <a:extLst>
              <a:ext uri="{FF2B5EF4-FFF2-40B4-BE49-F238E27FC236}">
                <a16:creationId xmlns:a16="http://schemas.microsoft.com/office/drawing/2014/main" xmlns="" id="{0B070F31-D80D-174B-A334-ADB8989C9152}"/>
              </a:ext>
            </a:extLst>
          </p:cNvPr>
          <p:cNvSpPr>
            <a:spLocks noGrp="1"/>
          </p:cNvSpPr>
          <p:nvPr>
            <p:ph type="body" idx="1"/>
          </p:nvPr>
        </p:nvSpPr>
        <p:spPr bwMode="auto">
          <a:xfrm>
            <a:off x="228600" y="1600200"/>
            <a:ext cx="8686800" cy="497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3" name="Slide Number Placeholder 22">
            <a:extLst>
              <a:ext uri="{FF2B5EF4-FFF2-40B4-BE49-F238E27FC236}">
                <a16:creationId xmlns:a16="http://schemas.microsoft.com/office/drawing/2014/main" xmlns="" id="{14420DA2-0B4E-A642-B0CB-CC3D583A31C5}"/>
              </a:ext>
            </a:extLst>
          </p:cNvPr>
          <p:cNvSpPr>
            <a:spLocks noGrp="1"/>
          </p:cNvSpPr>
          <p:nvPr>
            <p:ph type="sldNum" sz="quarter" idx="4"/>
          </p:nvPr>
        </p:nvSpPr>
        <p:spPr>
          <a:xfrm>
            <a:off x="8174038" y="1588"/>
            <a:ext cx="762000" cy="366712"/>
          </a:xfrm>
          <a:prstGeom prst="rect">
            <a:avLst/>
          </a:prstGeom>
        </p:spPr>
        <p:txBody>
          <a:bodyPr vert="horz" wrap="square" lIns="91440" tIns="45720" rIns="91440" bIns="45720" numCol="1" anchor="b" anchorCtr="0" compatLnSpc="1">
            <a:prstTxWarp prst="textNoShape">
              <a:avLst/>
            </a:prstTxWarp>
          </a:bodyPr>
          <a:lstStyle>
            <a:lvl1pPr algn="r">
              <a:defRPr>
                <a:solidFill>
                  <a:srgbClr val="FFFFFF"/>
                </a:solidFill>
                <a:latin typeface="Georgia" panose="02040502050405020303" pitchFamily="18" charset="0"/>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3190524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wheel spokes="8"/>
  </p:transition>
  <p:txStyles>
    <p:titleStyle>
      <a:lvl1pPr algn="l" rtl="0" eaLnBrk="1" fontAlgn="base" hangingPunct="1">
        <a:spcBef>
          <a:spcPct val="0"/>
        </a:spcBef>
        <a:spcAft>
          <a:spcPct val="0"/>
        </a:spcAft>
        <a:defRPr sz="2400" kern="1200">
          <a:solidFill>
            <a:schemeClr val="tx2"/>
          </a:solidFill>
          <a:latin typeface="+mj-lt"/>
          <a:ea typeface="+mj-ea"/>
          <a:cs typeface="+mj-cs"/>
        </a:defRPr>
      </a:lvl1pPr>
      <a:lvl2pPr algn="l" rtl="0" eaLnBrk="1" fontAlgn="base" hangingPunct="1">
        <a:spcBef>
          <a:spcPct val="0"/>
        </a:spcBef>
        <a:spcAft>
          <a:spcPct val="0"/>
        </a:spcAft>
        <a:defRPr sz="2400">
          <a:solidFill>
            <a:schemeClr val="tx2"/>
          </a:solidFill>
          <a:latin typeface="Trebuchet MS" pitchFamily="34" charset="0"/>
        </a:defRPr>
      </a:lvl2pPr>
      <a:lvl3pPr algn="l" rtl="0" eaLnBrk="1" fontAlgn="base" hangingPunct="1">
        <a:spcBef>
          <a:spcPct val="0"/>
        </a:spcBef>
        <a:spcAft>
          <a:spcPct val="0"/>
        </a:spcAft>
        <a:defRPr sz="2400">
          <a:solidFill>
            <a:schemeClr val="tx2"/>
          </a:solidFill>
          <a:latin typeface="Trebuchet MS" pitchFamily="34" charset="0"/>
        </a:defRPr>
      </a:lvl3pPr>
      <a:lvl4pPr algn="l" rtl="0" eaLnBrk="1" fontAlgn="base" hangingPunct="1">
        <a:spcBef>
          <a:spcPct val="0"/>
        </a:spcBef>
        <a:spcAft>
          <a:spcPct val="0"/>
        </a:spcAft>
        <a:defRPr sz="2400">
          <a:solidFill>
            <a:schemeClr val="tx2"/>
          </a:solidFill>
          <a:latin typeface="Trebuchet MS" pitchFamily="34" charset="0"/>
        </a:defRPr>
      </a:lvl4pPr>
      <a:lvl5pPr algn="l" rtl="0" eaLnBrk="1" fontAlgn="base" hangingPunct="1">
        <a:spcBef>
          <a:spcPct val="0"/>
        </a:spcBef>
        <a:spcAft>
          <a:spcPct val="0"/>
        </a:spcAft>
        <a:defRPr sz="2400">
          <a:solidFill>
            <a:schemeClr val="tx2"/>
          </a:solidFill>
          <a:latin typeface="Trebuchet MS" pitchFamily="34" charset="0"/>
        </a:defRPr>
      </a:lvl5pPr>
      <a:lvl6pPr marL="342900" algn="l" rtl="0" eaLnBrk="1" fontAlgn="base" hangingPunct="1">
        <a:spcBef>
          <a:spcPct val="0"/>
        </a:spcBef>
        <a:spcAft>
          <a:spcPct val="0"/>
        </a:spcAft>
        <a:defRPr sz="3000">
          <a:solidFill>
            <a:schemeClr val="tx2"/>
          </a:solidFill>
          <a:latin typeface="Trebuchet MS" pitchFamily="34" charset="0"/>
        </a:defRPr>
      </a:lvl6pPr>
      <a:lvl7pPr marL="685800" algn="l" rtl="0" eaLnBrk="1" fontAlgn="base" hangingPunct="1">
        <a:spcBef>
          <a:spcPct val="0"/>
        </a:spcBef>
        <a:spcAft>
          <a:spcPct val="0"/>
        </a:spcAft>
        <a:defRPr sz="3000">
          <a:solidFill>
            <a:schemeClr val="tx2"/>
          </a:solidFill>
          <a:latin typeface="Trebuchet MS" pitchFamily="34" charset="0"/>
        </a:defRPr>
      </a:lvl7pPr>
      <a:lvl8pPr marL="1028700" algn="l" rtl="0" eaLnBrk="1" fontAlgn="base" hangingPunct="1">
        <a:spcBef>
          <a:spcPct val="0"/>
        </a:spcBef>
        <a:spcAft>
          <a:spcPct val="0"/>
        </a:spcAft>
        <a:defRPr sz="3000">
          <a:solidFill>
            <a:schemeClr val="tx2"/>
          </a:solidFill>
          <a:latin typeface="Trebuchet MS" pitchFamily="34" charset="0"/>
        </a:defRPr>
      </a:lvl8pPr>
      <a:lvl9pPr marL="1371600" algn="l" rtl="0" eaLnBrk="1" fontAlgn="base" hangingPunct="1">
        <a:spcBef>
          <a:spcPct val="0"/>
        </a:spcBef>
        <a:spcAft>
          <a:spcPct val="0"/>
        </a:spcAft>
        <a:defRPr sz="3000">
          <a:solidFill>
            <a:schemeClr val="tx2"/>
          </a:solidFill>
          <a:latin typeface="Trebuchet MS" pitchFamily="34" charset="0"/>
        </a:defRPr>
      </a:lvl9pPr>
    </p:titleStyle>
    <p:bodyStyle>
      <a:lvl1pPr marL="273844" indent="-191691" algn="l" rtl="0" eaLnBrk="1" fontAlgn="base" hangingPunct="1">
        <a:spcBef>
          <a:spcPts val="225"/>
        </a:spcBef>
        <a:spcAft>
          <a:spcPct val="0"/>
        </a:spcAft>
        <a:buClr>
          <a:srgbClr val="A04DA3"/>
        </a:buClr>
        <a:buFont typeface="Georgia" panose="02040502050405020303" pitchFamily="18" charset="0"/>
        <a:buChar char="•"/>
        <a:defRPr sz="2100" kern="1200">
          <a:solidFill>
            <a:schemeClr val="tx1"/>
          </a:solidFill>
          <a:latin typeface="+mn-lt"/>
          <a:ea typeface="+mn-ea"/>
          <a:cs typeface="+mn-cs"/>
        </a:defRPr>
      </a:lvl1pPr>
      <a:lvl2pPr marL="492919" indent="-184547" algn="l" rtl="0" eaLnBrk="1" fontAlgn="base" hangingPunct="1">
        <a:spcBef>
          <a:spcPts val="225"/>
        </a:spcBef>
        <a:spcAft>
          <a:spcPct val="0"/>
        </a:spcAft>
        <a:buClr>
          <a:schemeClr val="accent2"/>
        </a:buClr>
        <a:buFont typeface="Georgia" panose="02040502050405020303" pitchFamily="18" charset="0"/>
        <a:buChar char="▫"/>
        <a:defRPr sz="1950" kern="1200">
          <a:solidFill>
            <a:schemeClr val="accent2"/>
          </a:solidFill>
          <a:latin typeface="+mn-lt"/>
          <a:ea typeface="+mn-ea"/>
          <a:cs typeface="+mn-cs"/>
        </a:defRPr>
      </a:lvl2pPr>
      <a:lvl3pPr marL="691754" indent="-164306" algn="l" rtl="0" eaLnBrk="1" fontAlgn="base" hangingPunct="1">
        <a:spcBef>
          <a:spcPts val="225"/>
        </a:spcBef>
        <a:spcAft>
          <a:spcPct val="0"/>
        </a:spcAft>
        <a:buClr>
          <a:schemeClr val="accent1"/>
        </a:buClr>
        <a:buFont typeface="Wingdings 2" pitchFamily="2" charset="2"/>
        <a:buChar char=""/>
        <a:defRPr sz="1800" kern="1200">
          <a:solidFill>
            <a:schemeClr val="accent1"/>
          </a:solidFill>
          <a:latin typeface="+mn-lt"/>
          <a:ea typeface="+mn-ea"/>
          <a:cs typeface="+mn-cs"/>
        </a:defRPr>
      </a:lvl3pPr>
      <a:lvl4pPr marL="884635" indent="-150019" algn="l" rtl="0" eaLnBrk="1" fontAlgn="base" hangingPunct="1">
        <a:spcBef>
          <a:spcPts val="225"/>
        </a:spcBef>
        <a:spcAft>
          <a:spcPct val="0"/>
        </a:spcAft>
        <a:buClr>
          <a:schemeClr val="accent1"/>
        </a:buClr>
        <a:buFont typeface="Wingdings 2" pitchFamily="2" charset="2"/>
        <a:buChar char=""/>
        <a:defRPr sz="1650" kern="1200">
          <a:solidFill>
            <a:schemeClr val="accent1"/>
          </a:solidFill>
          <a:latin typeface="+mn-lt"/>
          <a:ea typeface="+mn-ea"/>
          <a:cs typeface="+mn-cs"/>
        </a:defRPr>
      </a:lvl4pPr>
      <a:lvl5pPr marL="1041797" indent="-136922" algn="l" rtl="0" eaLnBrk="1" fontAlgn="base" hangingPunct="1">
        <a:spcBef>
          <a:spcPts val="225"/>
        </a:spcBef>
        <a:spcAft>
          <a:spcPct val="0"/>
        </a:spcAft>
        <a:buClr>
          <a:srgbClr val="A04DA3"/>
        </a:buClr>
        <a:buFont typeface="Georgia" panose="02040502050405020303" pitchFamily="18" charset="0"/>
        <a:buChar char="▫"/>
        <a:defRPr sz="1500" kern="1200">
          <a:solidFill>
            <a:srgbClr val="A04DA3"/>
          </a:solidFill>
          <a:latin typeface="+mn-lt"/>
          <a:ea typeface="+mn-ea"/>
          <a:cs typeface="+mn-cs"/>
        </a:defRPr>
      </a:lvl5pPr>
      <a:lvl6pPr marL="1207008" indent="-137160" algn="l" rtl="0" eaLnBrk="1" latinLnBrk="0" hangingPunct="1">
        <a:spcBef>
          <a:spcPts val="225"/>
        </a:spcBef>
        <a:buClr>
          <a:schemeClr val="accent3"/>
        </a:buClr>
        <a:buFont typeface="Georgia"/>
        <a:buChar char="▫"/>
        <a:defRPr kumimoji="0" sz="1350" kern="1200">
          <a:solidFill>
            <a:schemeClr val="accent3"/>
          </a:solidFill>
          <a:latin typeface="+mn-lt"/>
          <a:ea typeface="+mn-ea"/>
          <a:cs typeface="+mn-cs"/>
        </a:defRPr>
      </a:lvl6pPr>
      <a:lvl7pPr marL="1371600" indent="-137160" algn="l" rtl="0" eaLnBrk="1" latinLnBrk="0" hangingPunct="1">
        <a:spcBef>
          <a:spcPts val="225"/>
        </a:spcBef>
        <a:buClr>
          <a:schemeClr val="accent3"/>
        </a:buClr>
        <a:buFont typeface="Georgia"/>
        <a:buChar char="▫"/>
        <a:defRPr kumimoji="0" sz="1200" kern="1200">
          <a:solidFill>
            <a:schemeClr val="accent3"/>
          </a:solidFill>
          <a:latin typeface="+mn-lt"/>
          <a:ea typeface="+mn-ea"/>
          <a:cs typeface="+mn-cs"/>
        </a:defRPr>
      </a:lvl7pPr>
      <a:lvl8pPr marL="1522476" indent="-137160" algn="l" rtl="0" eaLnBrk="1" latinLnBrk="0" hangingPunct="1">
        <a:spcBef>
          <a:spcPts val="225"/>
        </a:spcBef>
        <a:buClr>
          <a:schemeClr val="accent3"/>
        </a:buClr>
        <a:buFont typeface="Georgia"/>
        <a:buChar char="◦"/>
        <a:defRPr kumimoji="0" sz="1125" kern="1200">
          <a:solidFill>
            <a:schemeClr val="accent3"/>
          </a:solidFill>
          <a:latin typeface="+mn-lt"/>
          <a:ea typeface="+mn-ea"/>
          <a:cs typeface="+mn-cs"/>
        </a:defRPr>
      </a:lvl8pPr>
      <a:lvl9pPr marL="1680210" indent="-137160" algn="l" rtl="0" eaLnBrk="1" latinLnBrk="0" hangingPunct="1">
        <a:spcBef>
          <a:spcPts val="225"/>
        </a:spcBef>
        <a:buClr>
          <a:schemeClr val="accent3"/>
        </a:buClr>
        <a:buFont typeface="Georgia"/>
        <a:buChar char="◦"/>
        <a:defRPr kumimoji="0" sz="105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2E724A7B-AA10-F94E-95F3-8EA1BB6B739C}"/>
              </a:ext>
            </a:extLst>
          </p:cNvPr>
          <p:cNvSpPr>
            <a:spLocks noGrp="1" noChangeArrowheads="1"/>
          </p:cNvSpPr>
          <p:nvPr>
            <p:ph type="title"/>
          </p:nvPr>
        </p:nvSpPr>
        <p:spPr bwMode="auto">
          <a:xfrm>
            <a:off x="231776" y="38102"/>
            <a:ext cx="8642350" cy="1355725"/>
          </a:xfrm>
          <a:prstGeom prst="rect">
            <a:avLst/>
          </a:prstGeom>
          <a:noFill/>
          <a:ln w="38100">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a:extLst>
              <a:ext uri="{FF2B5EF4-FFF2-40B4-BE49-F238E27FC236}">
                <a16:creationId xmlns:a16="http://schemas.microsoft.com/office/drawing/2014/main" xmlns="" id="{6D97EA04-993D-CE4A-8423-03D0321494B7}"/>
              </a:ext>
            </a:extLst>
          </p:cNvPr>
          <p:cNvSpPr>
            <a:spLocks noGrp="1" noChangeArrowheads="1"/>
          </p:cNvSpPr>
          <p:nvPr>
            <p:ph type="body" idx="1"/>
          </p:nvPr>
        </p:nvSpPr>
        <p:spPr bwMode="auto">
          <a:xfrm>
            <a:off x="269876" y="1393825"/>
            <a:ext cx="8564563" cy="4914900"/>
          </a:xfrm>
          <a:prstGeom prst="rect">
            <a:avLst/>
          </a:prstGeom>
          <a:noFill/>
          <a:ln w="28575">
            <a:noFill/>
            <a:miter lim="800000"/>
            <a:headEnd/>
            <a:tailEnd/>
          </a:ln>
          <a:effec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30" name="Rectangle 6">
            <a:extLst>
              <a:ext uri="{FF2B5EF4-FFF2-40B4-BE49-F238E27FC236}">
                <a16:creationId xmlns:a16="http://schemas.microsoft.com/office/drawing/2014/main" xmlns="" id="{4151E18D-3A72-8F42-8982-DDD54B7B7C6E}"/>
              </a:ext>
            </a:extLst>
          </p:cNvPr>
          <p:cNvSpPr>
            <a:spLocks noGrp="1" noChangeArrowheads="1"/>
          </p:cNvSpPr>
          <p:nvPr>
            <p:ph type="sldNum" sz="quarter" idx="4"/>
          </p:nvPr>
        </p:nvSpPr>
        <p:spPr bwMode="auto">
          <a:xfrm>
            <a:off x="8229600" y="6467475"/>
            <a:ext cx="914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50">
                <a:solidFill>
                  <a:srgbClr val="660066"/>
                </a:solidFill>
              </a:defRPr>
            </a:lvl1pPr>
          </a:lstStyle>
          <a:p>
            <a:r>
              <a:rPr lang="en-US" altLang="en-US"/>
              <a:t>4-</a:t>
            </a:r>
            <a:fld id="{60C4CEC5-F030-EB44-85BC-B397B374D372}" type="slidenum">
              <a:rPr lang="en-US" altLang="en-US"/>
              <a:pPr/>
              <a:t>‹#›</a:t>
            </a:fld>
            <a:endParaRPr lang="en-US" altLang="en-US"/>
          </a:p>
        </p:txBody>
      </p:sp>
      <p:sp>
        <p:nvSpPr>
          <p:cNvPr id="2053" name="Rectangle 18">
            <a:extLst>
              <a:ext uri="{FF2B5EF4-FFF2-40B4-BE49-F238E27FC236}">
                <a16:creationId xmlns:a16="http://schemas.microsoft.com/office/drawing/2014/main" xmlns="" id="{0228A4CD-618E-824F-84EB-A6402142AC6F}"/>
              </a:ext>
            </a:extLst>
          </p:cNvPr>
          <p:cNvSpPr>
            <a:spLocks noChangeArrowheads="1"/>
          </p:cNvSpPr>
          <p:nvPr/>
        </p:nvSpPr>
        <p:spPr bwMode="auto">
          <a:xfrm rot="10800000">
            <a:off x="1" y="2"/>
            <a:ext cx="3476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tabLst>
                <a:tab pos="177800" algn="l"/>
              </a:tabLst>
              <a:defRPr>
                <a:solidFill>
                  <a:schemeClr val="tx1"/>
                </a:solidFill>
                <a:latin typeface="Arial" panose="020B0604020202020204" pitchFamily="34" charset="0"/>
              </a:defRPr>
            </a:lvl1pPr>
            <a:lvl2pPr marL="742950" indent="-285750" eaLnBrk="0" hangingPunct="0">
              <a:tabLst>
                <a:tab pos="177800" algn="l"/>
              </a:tabLst>
              <a:defRPr>
                <a:solidFill>
                  <a:schemeClr val="tx1"/>
                </a:solidFill>
                <a:latin typeface="Arial" panose="020B0604020202020204" pitchFamily="34" charset="0"/>
              </a:defRPr>
            </a:lvl2pPr>
            <a:lvl3pPr marL="1143000" indent="-228600" eaLnBrk="0" hangingPunct="0">
              <a:tabLst>
                <a:tab pos="177800" algn="l"/>
              </a:tabLst>
              <a:defRPr>
                <a:solidFill>
                  <a:schemeClr val="tx1"/>
                </a:solidFill>
                <a:latin typeface="Arial" panose="020B0604020202020204" pitchFamily="34" charset="0"/>
              </a:defRPr>
            </a:lvl3pPr>
            <a:lvl4pPr marL="1600200" indent="-228600" eaLnBrk="0" hangingPunct="0">
              <a:tabLst>
                <a:tab pos="177800" algn="l"/>
              </a:tabLst>
              <a:defRPr>
                <a:solidFill>
                  <a:schemeClr val="tx1"/>
                </a:solidFill>
                <a:latin typeface="Arial" panose="020B0604020202020204" pitchFamily="34" charset="0"/>
              </a:defRPr>
            </a:lvl4pPr>
            <a:lvl5pPr marL="2057400" indent="-228600" eaLnBrk="0" hangingPunct="0">
              <a:tabLst>
                <a:tab pos="17780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780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780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780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7800" algn="l"/>
              </a:tabLst>
              <a:defRPr>
                <a:solidFill>
                  <a:schemeClr val="tx1"/>
                </a:solidFill>
                <a:latin typeface="Arial" panose="020B0604020202020204" pitchFamily="34" charset="0"/>
              </a:defRPr>
            </a:lvl9pPr>
          </a:lstStyle>
          <a:p>
            <a:pPr algn="ctr" eaLnBrk="1" hangingPunct="1"/>
            <a:endParaRPr lang="en-US" altLang="en-US" sz="3000">
              <a:solidFill>
                <a:srgbClr val="003366"/>
              </a:solidFill>
            </a:endParaRPr>
          </a:p>
        </p:txBody>
      </p:sp>
      <p:sp>
        <p:nvSpPr>
          <p:cNvPr id="2054" name="Rectangle 19">
            <a:extLst>
              <a:ext uri="{FF2B5EF4-FFF2-40B4-BE49-F238E27FC236}">
                <a16:creationId xmlns:a16="http://schemas.microsoft.com/office/drawing/2014/main" xmlns="" id="{0210689D-C79D-DD47-BB0F-5E183CA29145}"/>
              </a:ext>
            </a:extLst>
          </p:cNvPr>
          <p:cNvSpPr>
            <a:spLocks noChangeArrowheads="1"/>
          </p:cNvSpPr>
          <p:nvPr/>
        </p:nvSpPr>
        <p:spPr bwMode="auto">
          <a:xfrm>
            <a:off x="1" y="192090"/>
            <a:ext cx="347663"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A6E2A6"/>
                </a:solidFill>
              </a:rPr>
              <a:t>*</a:t>
            </a:r>
          </a:p>
          <a:p>
            <a:pPr algn="ctr" eaLnBrk="1" hangingPunct="1"/>
            <a:r>
              <a:rPr lang="en-US" altLang="en-US" sz="2400" b="1">
                <a:solidFill>
                  <a:srgbClr val="660066"/>
                </a:solidFill>
              </a:rPr>
              <a:t>*</a:t>
            </a:r>
          </a:p>
          <a:p>
            <a:pPr algn="ctr" eaLnBrk="1" hangingPunct="1"/>
            <a:r>
              <a:rPr lang="en-US" altLang="en-US" sz="2400" b="1">
                <a:solidFill>
                  <a:srgbClr val="A6E2A6"/>
                </a:solidFill>
              </a:rPr>
              <a:t>*</a:t>
            </a:r>
          </a:p>
        </p:txBody>
      </p:sp>
      <p:sp>
        <p:nvSpPr>
          <p:cNvPr id="2055" name="AutoShape 20">
            <a:extLst>
              <a:ext uri="{FF2B5EF4-FFF2-40B4-BE49-F238E27FC236}">
                <a16:creationId xmlns:a16="http://schemas.microsoft.com/office/drawing/2014/main" xmlns="" id="{1350D9E3-FB50-F848-A643-5DC567717D69}"/>
              </a:ext>
            </a:extLst>
          </p:cNvPr>
          <p:cNvSpPr>
            <a:spLocks noChangeArrowheads="1"/>
          </p:cNvSpPr>
          <p:nvPr/>
        </p:nvSpPr>
        <p:spPr bwMode="auto">
          <a:xfrm>
            <a:off x="463550" y="125415"/>
            <a:ext cx="8448675" cy="153987"/>
          </a:xfrm>
          <a:prstGeom prst="roundRect">
            <a:avLst>
              <a:gd name="adj" fmla="val 16667"/>
            </a:avLst>
          </a:prstGeom>
          <a:solidFill>
            <a:srgbClr val="87A1B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solidFill>
                <a:srgbClr val="000000"/>
              </a:solidFill>
            </a:endParaRPr>
          </a:p>
        </p:txBody>
      </p:sp>
      <p:sp>
        <p:nvSpPr>
          <p:cNvPr id="2056" name="Rectangle 21">
            <a:extLst>
              <a:ext uri="{FF2B5EF4-FFF2-40B4-BE49-F238E27FC236}">
                <a16:creationId xmlns:a16="http://schemas.microsoft.com/office/drawing/2014/main" xmlns="" id="{ACECD056-C697-334C-9ADC-82A6C1B5F3A4}"/>
              </a:ext>
            </a:extLst>
          </p:cNvPr>
          <p:cNvSpPr>
            <a:spLocks noChangeArrowheads="1"/>
          </p:cNvSpPr>
          <p:nvPr/>
        </p:nvSpPr>
        <p:spPr bwMode="auto">
          <a:xfrm>
            <a:off x="461963" y="0"/>
            <a:ext cx="8450262" cy="241300"/>
          </a:xfrm>
          <a:prstGeom prst="rect">
            <a:avLst/>
          </a:prstGeom>
          <a:solidFill>
            <a:srgbClr val="87A1B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solidFill>
                <a:srgbClr val="000000"/>
              </a:solidFill>
            </a:endParaRPr>
          </a:p>
        </p:txBody>
      </p:sp>
      <p:sp>
        <p:nvSpPr>
          <p:cNvPr id="2057" name="Rectangle 23">
            <a:extLst>
              <a:ext uri="{FF2B5EF4-FFF2-40B4-BE49-F238E27FC236}">
                <a16:creationId xmlns:a16="http://schemas.microsoft.com/office/drawing/2014/main" xmlns="" id="{05D1D945-363C-9742-92ED-B9C377BF1011}"/>
              </a:ext>
            </a:extLst>
          </p:cNvPr>
          <p:cNvSpPr>
            <a:spLocks noChangeArrowheads="1"/>
          </p:cNvSpPr>
          <p:nvPr/>
        </p:nvSpPr>
        <p:spPr bwMode="auto">
          <a:xfrm>
            <a:off x="1" y="1508125"/>
            <a:ext cx="8796338" cy="4840288"/>
          </a:xfrm>
          <a:prstGeom prst="rect">
            <a:avLst/>
          </a:prstGeom>
          <a:solidFill>
            <a:srgbClr val="A6E2A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solidFill>
                <a:srgbClr val="000000"/>
              </a:solidFill>
            </a:endParaRPr>
          </a:p>
        </p:txBody>
      </p:sp>
      <p:sp>
        <p:nvSpPr>
          <p:cNvPr id="1048" name="Rectangle 24">
            <a:extLst>
              <a:ext uri="{FF2B5EF4-FFF2-40B4-BE49-F238E27FC236}">
                <a16:creationId xmlns:a16="http://schemas.microsoft.com/office/drawing/2014/main" xmlns="" id="{C47FBC07-EF39-F740-B014-7CB466E73B68}"/>
              </a:ext>
            </a:extLst>
          </p:cNvPr>
          <p:cNvSpPr>
            <a:spLocks noChangeArrowheads="1"/>
          </p:cNvSpPr>
          <p:nvPr/>
        </p:nvSpPr>
        <p:spPr bwMode="auto">
          <a:xfrm>
            <a:off x="347663" y="1047750"/>
            <a:ext cx="8564562" cy="5338763"/>
          </a:xfrm>
          <a:prstGeom prst="rect">
            <a:avLst/>
          </a:prstGeom>
          <a:solidFill>
            <a:schemeClr val="bg1"/>
          </a:solidFill>
          <a:ln w="28575">
            <a:noFill/>
            <a:miter lim="800000"/>
            <a:headEnd/>
            <a:tailEnd/>
          </a:ln>
          <a:effectLst/>
        </p:spPr>
        <p:txBody>
          <a:bodyPr/>
          <a:lstStyle/>
          <a:p>
            <a:pPr marL="257175" indent="-257175">
              <a:spcBef>
                <a:spcPct val="20000"/>
              </a:spcBef>
              <a:buClr>
                <a:srgbClr val="000000"/>
              </a:buClr>
              <a:buFontTx/>
              <a:buChar char="•"/>
              <a:defRPr/>
            </a:pPr>
            <a:endParaRPr lang="en-US" sz="2400" b="1" dirty="0">
              <a:solidFill>
                <a:srgbClr val="000000"/>
              </a:solidFill>
              <a:effectLst>
                <a:outerShdw blurRad="38100" dist="38100" dir="2700000" algn="tl">
                  <a:srgbClr val="C0C0C0"/>
                </a:outerShdw>
              </a:effectLst>
              <a:latin typeface="Arial" charset="0"/>
            </a:endParaRPr>
          </a:p>
        </p:txBody>
      </p:sp>
    </p:spTree>
    <p:extLst>
      <p:ext uri="{BB962C8B-B14F-4D97-AF65-F5344CB8AC3E}">
        <p14:creationId xmlns:p14="http://schemas.microsoft.com/office/powerpoint/2010/main" val="149219392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Lst>
  <p:transition/>
  <p:hf hdr="0" ftr="0" dt="0"/>
  <p:txStyles>
    <p:titleStyle>
      <a:lvl1pPr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mj-lt"/>
          <a:ea typeface="+mj-ea"/>
          <a:cs typeface="+mj-cs"/>
        </a:defRPr>
      </a:lvl1pPr>
      <a:lvl2pPr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2pPr>
      <a:lvl3pPr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3pPr>
      <a:lvl4pPr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4pPr>
      <a:lvl5pPr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5pPr>
      <a:lvl6pPr marL="342900"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6pPr>
      <a:lvl7pPr marL="685800"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7pPr>
      <a:lvl8pPr marL="1028700"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8pPr>
      <a:lvl9pPr marL="1371600" algn="ctr" rtl="0" eaLnBrk="1" fontAlgn="base" hangingPunct="1">
        <a:spcBef>
          <a:spcPct val="0"/>
        </a:spcBef>
        <a:spcAft>
          <a:spcPct val="0"/>
        </a:spcAft>
        <a:defRPr sz="3300" b="1" u="sng">
          <a:solidFill>
            <a:schemeClr val="tx1"/>
          </a:solidFill>
          <a:effectLst>
            <a:outerShdw blurRad="38100" dist="38100" dir="2700000" algn="tl">
              <a:srgbClr val="C0C0C0"/>
            </a:outerShdw>
          </a:effectLst>
          <a:latin typeface="Arial" charset="0"/>
        </a:defRPr>
      </a:lvl9pPr>
    </p:titleStyle>
    <p:bodyStyle>
      <a:lvl1pPr marL="257175" indent="-257175" algn="l" rtl="0" eaLnBrk="1" fontAlgn="base" hangingPunct="1">
        <a:spcBef>
          <a:spcPct val="20000"/>
        </a:spcBef>
        <a:spcAft>
          <a:spcPct val="0"/>
        </a:spcAft>
        <a:buClr>
          <a:schemeClr val="tx1"/>
        </a:buClr>
        <a:buChar char="•"/>
        <a:defRPr sz="2400" b="1">
          <a:solidFill>
            <a:schemeClr val="tx1"/>
          </a:solidFill>
          <a:effectLst>
            <a:outerShdw blurRad="38100" dist="38100" dir="2700000" algn="tl">
              <a:srgbClr val="C0C0C0"/>
            </a:outerShdw>
          </a:effectLst>
          <a:latin typeface="+mn-lt"/>
          <a:ea typeface="+mn-ea"/>
          <a:cs typeface="+mn-cs"/>
        </a:defRPr>
      </a:lvl1pPr>
      <a:lvl2pPr marL="557213" indent="-214313" algn="l" rtl="0" eaLnBrk="1" fontAlgn="base" hangingPunct="1">
        <a:spcBef>
          <a:spcPct val="20000"/>
        </a:spcBef>
        <a:spcAft>
          <a:spcPct val="0"/>
        </a:spcAft>
        <a:buClr>
          <a:schemeClr val="tx1"/>
        </a:buClr>
        <a:buChar char="•"/>
        <a:defRPr sz="2100" b="1">
          <a:solidFill>
            <a:schemeClr val="tx1"/>
          </a:solidFill>
          <a:effectLst>
            <a:outerShdw blurRad="38100" dist="38100" dir="2700000" algn="tl">
              <a:srgbClr val="C0C0C0"/>
            </a:outerShdw>
          </a:effectLst>
          <a:latin typeface="+mn-lt"/>
        </a:defRPr>
      </a:lvl2pPr>
      <a:lvl3pPr marL="857250" indent="-171450" algn="l" rtl="0" eaLnBrk="1" fontAlgn="base" hangingPunct="1">
        <a:spcBef>
          <a:spcPct val="20000"/>
        </a:spcBef>
        <a:spcAft>
          <a:spcPct val="0"/>
        </a:spcAft>
        <a:buClr>
          <a:schemeClr val="tx1"/>
        </a:buClr>
        <a:buFont typeface="Wingdings" pitchFamily="2" charset="2"/>
        <a:buChar char="§"/>
        <a:defRPr sz="1800" b="1">
          <a:solidFill>
            <a:schemeClr val="tx1"/>
          </a:solidFill>
          <a:effectLst>
            <a:outerShdw blurRad="38100" dist="38100" dir="2700000" algn="tl">
              <a:srgbClr val="C0C0C0"/>
            </a:outerShdw>
          </a:effectLst>
          <a:latin typeface="+mn-lt"/>
        </a:defRPr>
      </a:lvl3pPr>
      <a:lvl4pPr marL="12001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4pPr>
      <a:lvl5pPr marL="15430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5pPr>
      <a:lvl6pPr marL="18859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6pPr>
      <a:lvl7pPr marL="22288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7pPr>
      <a:lvl8pPr marL="25717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8pPr>
      <a:lvl9pPr marL="2914650" indent="-171450" algn="l" rtl="0" eaLnBrk="1" fontAlgn="base" hangingPunct="1">
        <a:spcBef>
          <a:spcPct val="20000"/>
        </a:spcBef>
        <a:spcAft>
          <a:spcPct val="0"/>
        </a:spcAft>
        <a:buClr>
          <a:schemeClr val="tx1"/>
        </a:buClr>
        <a:buChar char="•"/>
        <a:defRPr sz="1500" b="1">
          <a:solidFill>
            <a:schemeClr val="tx1"/>
          </a:solidFill>
          <a:effectLst>
            <a:outerShdw blurRad="38100" dist="38100" dir="2700000" algn="tl">
              <a:srgbClr val="C0C0C0"/>
            </a:outerShdw>
          </a:effectLst>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1160EA64-D806-43AC-9DF2-F8C432F32B4C}" type="datetimeFigureOut">
              <a:rPr lang="en-US" dirty="0"/>
              <a:pPr/>
              <a:t>4/23/2018</a:t>
            </a:fld>
            <a:endParaRPr lang="en-US"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0E22631-3B24-DD43-AAD6-255718F64086}" type="slidenum">
              <a:rPr lang="en-US" smtClean="0"/>
              <a:t>‹#›</a:t>
            </a:fld>
            <a:endParaRPr lang="en-US"/>
          </a:p>
        </p:txBody>
      </p:sp>
    </p:spTree>
    <p:extLst>
      <p:ext uri="{BB962C8B-B14F-4D97-AF65-F5344CB8AC3E}">
        <p14:creationId xmlns:p14="http://schemas.microsoft.com/office/powerpoint/2010/main" val="3193975172"/>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xEl>
                                              <p:charRg st="4294967295" end="4294967295"/>
                                            </p:txEl>
                                          </p:spTgt>
                                        </p:tgtEl>
                                        <p:attrNameLst>
                                          <p:attrName>style.visibility</p:attrName>
                                        </p:attrNameLst>
                                      </p:cBhvr>
                                      <p:to>
                                        <p:strVal val="visible"/>
                                      </p:to>
                                    </p:set>
                                    <p:animEffect transition="in" filter="wipe(left)">
                                      <p:cBhvr>
                                        <p:cTn id="7" dur="500"/>
                                        <p:tgtEl>
                                          <p:spTgt spid="2">
                                            <p:txEl>
                                              <p:charRg st="4294967295" end="4294967295"/>
                                            </p:txEl>
                                          </p:spTgt>
                                        </p:tgtEl>
                                      </p:cBhvr>
                                    </p:animEffect>
                                  </p:childTnLst>
                                </p:cTn>
                              </p:par>
                            </p:childTnLst>
                          </p:cTn>
                        </p:par>
                        <p:par>
                          <p:cTn id="8" fill="hold">
                            <p:stCondLst>
                              <p:cond delay="500"/>
                            </p:stCondLst>
                            <p:childTnLst>
                              <p:par>
                                <p:cTn id="9" presetID="22" presetClass="entr" presetSubtype="8" fill="hold" grpId="0" nodeType="afterEffect">
                                  <p:stCondLst>
                                    <p:cond delay="10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utoUpdateAnimBg="0"/>
    </p:bldLst>
  </p:timing>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1.xml"/><Relationship Id="rId1" Type="http://schemas.openxmlformats.org/officeDocument/2006/relationships/slideLayout" Target="../slideLayouts/slideLayout35.xml"/><Relationship Id="rId4" Type="http://schemas.openxmlformats.org/officeDocument/2006/relationships/image" Target="../media/image7.tiff"/></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6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6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en.wikipedia.org/wiki/File:Ibm704.gif" TargetMode="External"/><Relationship Id="rId1" Type="http://schemas.openxmlformats.org/officeDocument/2006/relationships/slideLayout" Target="../slideLayouts/slideLayout34.xml"/></Relationships>
</file>

<file path=ppt/slides/_rels/slide6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3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4.xml"/></Relationships>
</file>

<file path=ppt/slides/_rels/slide7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34.xml"/></Relationships>
</file>

<file path=ppt/slides/_rels/slide7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29.xml"/></Relationships>
</file>

<file path=ppt/slides/_rels/slide7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4.xml"/></Relationships>
</file>

<file path=ppt/slides/_rels/slide7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4.xml"/></Relationships>
</file>

<file path=ppt/slides/_rels/slide8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4.xml"/><Relationship Id="rId1" Type="http://schemas.openxmlformats.org/officeDocument/2006/relationships/slideLayout" Target="../slideLayouts/slideLayout34.xml"/></Relationships>
</file>

<file path=ppt/slides/_rels/slide8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4.xml"/></Relationships>
</file>

<file path=ppt/slides/_rels/slide8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9.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9.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8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8.xml"/><Relationship Id="rId1" Type="http://schemas.openxmlformats.org/officeDocument/2006/relationships/slideLayout" Target="../slideLayouts/slideLayout3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9.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9.xml"/></Relationships>
</file>

<file path=ppt/slides/_rels/slide9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9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4.xml"/></Relationships>
</file>

<file path=ppt/slides/_rels/slide9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3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9.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9.xml"/></Relationships>
</file>

<file path=ppt/slides/_rels/slide9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FBAC56-BB71-AB42-8E3A-17BA47EA1065}"/>
              </a:ext>
            </a:extLst>
          </p:cNvPr>
          <p:cNvSpPr>
            <a:spLocks noGrp="1"/>
          </p:cNvSpPr>
          <p:nvPr>
            <p:ph type="ctrTitle"/>
          </p:nvPr>
        </p:nvSpPr>
        <p:spPr>
          <a:xfrm>
            <a:off x="1828800" y="2209801"/>
            <a:ext cx="5486400" cy="1369219"/>
          </a:xfrm>
        </p:spPr>
        <p:txBody>
          <a:bodyPr/>
          <a:lstStyle/>
          <a:p>
            <a:pPr>
              <a:defRPr/>
            </a:pPr>
            <a:r>
              <a:rPr lang="en-GB" dirty="0" smtClean="0"/>
              <a:t>Critical Perspectives on Management</a:t>
            </a:r>
            <a:endParaRPr lang="en-GB" dirty="0"/>
          </a:p>
        </p:txBody>
      </p:sp>
      <p:sp>
        <p:nvSpPr>
          <p:cNvPr id="10243" name="Content Placeholder 2">
            <a:extLst>
              <a:ext uri="{FF2B5EF4-FFF2-40B4-BE49-F238E27FC236}">
                <a16:creationId xmlns:a16="http://schemas.microsoft.com/office/drawing/2014/main" xmlns="" id="{60D92267-CBEB-8F45-A097-950BEB5DB0D3}"/>
              </a:ext>
            </a:extLst>
          </p:cNvPr>
          <p:cNvSpPr>
            <a:spLocks noGrp="1"/>
          </p:cNvSpPr>
          <p:nvPr>
            <p:ph type="subTitle" idx="1"/>
          </p:nvPr>
        </p:nvSpPr>
        <p:spPr>
          <a:xfrm>
            <a:off x="1828800" y="3838575"/>
            <a:ext cx="5486400" cy="514350"/>
          </a:xfrm>
        </p:spPr>
        <p:txBody>
          <a:bodyPr/>
          <a:lstStyle/>
          <a:p>
            <a:r>
              <a:rPr lang="en-GB" altLang="en-US" dirty="0" smtClean="0"/>
              <a:t>Dr Caroline </a:t>
            </a:r>
            <a:r>
              <a:rPr lang="en-GB" altLang="en-US" dirty="0"/>
              <a:t>Jawad 2018</a:t>
            </a:r>
          </a:p>
        </p:txBody>
      </p:sp>
    </p:spTree>
    <p:extLst>
      <p:ext uri="{BB962C8B-B14F-4D97-AF65-F5344CB8AC3E}">
        <p14:creationId xmlns:p14="http://schemas.microsoft.com/office/powerpoint/2010/main" val="3549329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altLang="en-US" smtClean="0"/>
              <a:t>What is business ethics?</a:t>
            </a:r>
          </a:p>
        </p:txBody>
      </p:sp>
      <p:sp>
        <p:nvSpPr>
          <p:cNvPr id="4099" name="Rectangle 3"/>
          <p:cNvSpPr>
            <a:spLocks noGrp="1" noChangeArrowheads="1"/>
          </p:cNvSpPr>
          <p:nvPr>
            <p:ph type="body" idx="1"/>
          </p:nvPr>
        </p:nvSpPr>
        <p:spPr/>
        <p:txBody>
          <a:bodyPr>
            <a:normAutofit fontScale="92500"/>
          </a:bodyPr>
          <a:lstStyle/>
          <a:p>
            <a:pPr>
              <a:lnSpc>
                <a:spcPct val="90000"/>
              </a:lnSpc>
            </a:pPr>
            <a:r>
              <a:rPr lang="en-US" altLang="en-US" sz="2400" smtClean="0"/>
              <a:t>Business ethics focuses on what constitutes right or wrong behavior in the world of business</a:t>
            </a:r>
          </a:p>
          <a:p>
            <a:pPr>
              <a:lnSpc>
                <a:spcPct val="90000"/>
              </a:lnSpc>
            </a:pPr>
            <a:r>
              <a:rPr lang="en-US" altLang="en-US" sz="2400" smtClean="0"/>
              <a:t>Corporate business executives have a responsibility to their shareholders and employees to make decisions that will help their business make a profit</a:t>
            </a:r>
          </a:p>
          <a:p>
            <a:pPr>
              <a:lnSpc>
                <a:spcPct val="90000"/>
              </a:lnSpc>
            </a:pPr>
            <a:r>
              <a:rPr lang="en-US" altLang="en-US" sz="2400" smtClean="0"/>
              <a:t>But in doing so, business people also have a responsibility to the public and themselves to maintain ethical principles  </a:t>
            </a:r>
          </a:p>
        </p:txBody>
      </p:sp>
    </p:spTree>
    <p:extLst>
      <p:ext uri="{BB962C8B-B14F-4D97-AF65-F5344CB8AC3E}">
        <p14:creationId xmlns:p14="http://schemas.microsoft.com/office/powerpoint/2010/main" val="127271903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altLang="en-US" smtClean="0"/>
              <a:t>Continued</a:t>
            </a:r>
          </a:p>
        </p:txBody>
      </p:sp>
      <p:sp>
        <p:nvSpPr>
          <p:cNvPr id="8195" name="Rectangle 3"/>
          <p:cNvSpPr>
            <a:spLocks noGrp="1" noChangeArrowheads="1"/>
          </p:cNvSpPr>
          <p:nvPr>
            <p:ph type="body" idx="1"/>
          </p:nvPr>
        </p:nvSpPr>
        <p:spPr/>
        <p:txBody>
          <a:bodyPr rtlCol="0">
            <a:normAutofit fontScale="70000" lnSpcReduction="20000"/>
          </a:bodyPr>
          <a:lstStyle/>
          <a:p>
            <a:pPr marL="182880" indent="-182880" fontAlgn="auto">
              <a:spcAft>
                <a:spcPts val="0"/>
              </a:spcAft>
              <a:buClr>
                <a:schemeClr val="tx1">
                  <a:lumMod val="85000"/>
                  <a:lumOff val="15000"/>
                </a:schemeClr>
              </a:buClr>
              <a:defRPr/>
            </a:pPr>
            <a:r>
              <a:rPr lang="en-US" altLang="en-US" sz="2800" dirty="0"/>
              <a:t>Although ethics provides moral guidelines, individuals must apply these guidelines in making </a:t>
            </a:r>
            <a:r>
              <a:rPr lang="en-US" altLang="en-US" sz="2800" dirty="0" smtClean="0"/>
              <a:t>decisions</a:t>
            </a:r>
          </a:p>
          <a:p>
            <a:pPr marL="182880" indent="-182880" fontAlgn="auto">
              <a:spcAft>
                <a:spcPts val="0"/>
              </a:spcAft>
              <a:buClr>
                <a:schemeClr val="tx1">
                  <a:lumMod val="85000"/>
                  <a:lumOff val="15000"/>
                </a:schemeClr>
              </a:buClr>
              <a:defRPr/>
            </a:pPr>
            <a:r>
              <a:rPr lang="en-US" altLang="en-US" sz="2800" dirty="0" smtClean="0"/>
              <a:t>Ethics </a:t>
            </a:r>
            <a:r>
              <a:rPr lang="en-US" altLang="en-US" sz="2800" dirty="0"/>
              <a:t>that applies to business </a:t>
            </a:r>
            <a:r>
              <a:rPr lang="en-US" altLang="en-US" sz="2800" dirty="0" smtClean="0"/>
              <a:t>is </a:t>
            </a:r>
            <a:r>
              <a:rPr lang="en-US" altLang="en-US" sz="2800" dirty="0"/>
              <a:t>not a separate theory of </a:t>
            </a:r>
            <a:r>
              <a:rPr lang="en-US" altLang="en-US" sz="2800" dirty="0" smtClean="0"/>
              <a:t>ethics</a:t>
            </a:r>
          </a:p>
          <a:p>
            <a:pPr marL="182880" indent="-182880" fontAlgn="auto">
              <a:spcAft>
                <a:spcPts val="0"/>
              </a:spcAft>
              <a:buClr>
                <a:schemeClr val="tx1">
                  <a:lumMod val="85000"/>
                  <a:lumOff val="15000"/>
                </a:schemeClr>
              </a:buClr>
              <a:defRPr/>
            </a:pPr>
            <a:r>
              <a:rPr lang="en-US" altLang="en-US" sz="2800" dirty="0" smtClean="0"/>
              <a:t>It is </a:t>
            </a:r>
            <a:r>
              <a:rPr lang="en-US" altLang="en-US" sz="2800" dirty="0"/>
              <a:t>an application of ethics to business </a:t>
            </a:r>
            <a:r>
              <a:rPr lang="en-US" altLang="en-US" sz="2800" dirty="0" smtClean="0"/>
              <a:t>situations</a:t>
            </a:r>
          </a:p>
          <a:p>
            <a:pPr marL="182880" indent="-182880" fontAlgn="auto">
              <a:spcAft>
                <a:spcPts val="0"/>
              </a:spcAft>
              <a:buClr>
                <a:schemeClr val="tx1">
                  <a:lumMod val="85000"/>
                  <a:lumOff val="15000"/>
                </a:schemeClr>
              </a:buClr>
              <a:defRPr/>
            </a:pPr>
            <a:r>
              <a:rPr lang="en-US" altLang="en-US" sz="2800" dirty="0" smtClean="0"/>
              <a:t>High ethical </a:t>
            </a:r>
            <a:r>
              <a:rPr lang="en-US" altLang="en-US" sz="2800" dirty="0"/>
              <a:t>standards are imposed upon professionals who serve as social models, such as </a:t>
            </a:r>
            <a:r>
              <a:rPr lang="en-US" altLang="en-US" sz="2800" dirty="0" smtClean="0"/>
              <a:t>politicians</a:t>
            </a:r>
            <a:r>
              <a:rPr lang="en-US" altLang="en-US" sz="2800" dirty="0"/>
              <a:t>, </a:t>
            </a:r>
            <a:r>
              <a:rPr lang="en-US" altLang="en-US" sz="2800" dirty="0" smtClean="0"/>
              <a:t>lawyers</a:t>
            </a:r>
            <a:r>
              <a:rPr lang="en-US" altLang="en-US" sz="2800" dirty="0"/>
              <a:t>, </a:t>
            </a:r>
            <a:r>
              <a:rPr lang="en-US" altLang="en-US" sz="2800" dirty="0" smtClean="0"/>
              <a:t>doctors and business people</a:t>
            </a:r>
            <a:endParaRPr lang="en-US" altLang="en-US" sz="2800" dirty="0"/>
          </a:p>
        </p:txBody>
      </p:sp>
    </p:spTree>
    <p:extLst>
      <p:ext uri="{BB962C8B-B14F-4D97-AF65-F5344CB8AC3E}">
        <p14:creationId xmlns:p14="http://schemas.microsoft.com/office/powerpoint/2010/main" val="125383180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altLang="en-US" smtClean="0"/>
              <a:t>The Relationship Between Law and Ethics</a:t>
            </a:r>
          </a:p>
        </p:txBody>
      </p:sp>
      <p:sp>
        <p:nvSpPr>
          <p:cNvPr id="5123" name="Rectangle 3"/>
          <p:cNvSpPr>
            <a:spLocks noGrp="1" noChangeArrowheads="1"/>
          </p:cNvSpPr>
          <p:nvPr>
            <p:ph type="body" idx="1"/>
          </p:nvPr>
        </p:nvSpPr>
        <p:spPr/>
        <p:txBody>
          <a:bodyPr rtlCol="0">
            <a:normAutofit fontScale="77500" lnSpcReduction="20000"/>
          </a:bodyPr>
          <a:lstStyle/>
          <a:p>
            <a:pPr marL="182880" indent="-182880" fontAlgn="auto">
              <a:spcAft>
                <a:spcPts val="0"/>
              </a:spcAft>
              <a:buClr>
                <a:schemeClr val="tx1">
                  <a:lumMod val="85000"/>
                  <a:lumOff val="15000"/>
                </a:schemeClr>
              </a:buClr>
              <a:defRPr/>
            </a:pPr>
            <a:r>
              <a:rPr lang="en-US" altLang="en-US" sz="2800"/>
              <a:t>The law is an expression of the ethical beliefs of our society.</a:t>
            </a:r>
          </a:p>
          <a:p>
            <a:pPr marL="182880" indent="-182880" fontAlgn="auto">
              <a:spcAft>
                <a:spcPts val="0"/>
              </a:spcAft>
              <a:buClr>
                <a:schemeClr val="tx1">
                  <a:lumMod val="85000"/>
                  <a:lumOff val="15000"/>
                </a:schemeClr>
              </a:buClr>
              <a:defRPr/>
            </a:pPr>
            <a:r>
              <a:rPr lang="en-US" altLang="en-US" sz="2800"/>
              <a:t>Law and ethics are not the same thing.  The question, “Is an act legal?” is different from the question, “Is an act ethical?”  The law cannot codify all ethical requirements.  Therefore, an action might be unethical, yet not necessarily illegal.  For example, it might be unethical to lie to your family, but it is not necessary illegal.</a:t>
            </a:r>
          </a:p>
        </p:txBody>
      </p:sp>
    </p:spTree>
    <p:extLst>
      <p:ext uri="{BB962C8B-B14F-4D97-AF65-F5344CB8AC3E}">
        <p14:creationId xmlns:p14="http://schemas.microsoft.com/office/powerpoint/2010/main" val="28131573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smtClean="0"/>
              <a:t>Who is she ?</a:t>
            </a:r>
          </a:p>
        </p:txBody>
      </p:sp>
      <p:pic>
        <p:nvPicPr>
          <p:cNvPr id="16387"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524250" y="2579688"/>
            <a:ext cx="2095500" cy="2981325"/>
          </a:xfrm>
        </p:spPr>
      </p:pic>
      <p:sp>
        <p:nvSpPr>
          <p:cNvPr id="4" name="Slide Number Placeholder 3"/>
          <p:cNvSpPr>
            <a:spLocks noGrp="1"/>
          </p:cNvSpPr>
          <p:nvPr>
            <p:ph type="sldNum" sz="quarter" idx="12"/>
          </p:nvPr>
        </p:nvSpPr>
        <p:spPr/>
        <p:txBody>
          <a:bodyPr/>
          <a:lstStyle/>
          <a:p>
            <a:pPr>
              <a:defRPr/>
            </a:pPr>
            <a:fld id="{54D2D3BA-DA24-40C9-8412-3E8A69784835}" type="slidenum">
              <a:rPr lang="en-US" altLang="en-US"/>
              <a:pPr>
                <a:defRPr/>
              </a:pPr>
              <a:t>5</a:t>
            </a:fld>
            <a:endParaRPr lang="en-US" altLang="en-US"/>
          </a:p>
        </p:txBody>
      </p:sp>
    </p:spTree>
    <p:extLst>
      <p:ext uri="{BB962C8B-B14F-4D97-AF65-F5344CB8AC3E}">
        <p14:creationId xmlns:p14="http://schemas.microsoft.com/office/powerpoint/2010/main" val="267882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742950" y="381000"/>
            <a:ext cx="7681913" cy="1371600"/>
          </a:xfrm>
        </p:spPr>
        <p:txBody>
          <a:bodyPr/>
          <a:lstStyle/>
          <a:p>
            <a:r>
              <a:rPr lang="en-GB" altLang="en-US" smtClean="0"/>
              <a:t>What she did ?</a:t>
            </a:r>
          </a:p>
        </p:txBody>
      </p:sp>
      <p:sp>
        <p:nvSpPr>
          <p:cNvPr id="3" name="Content Placeholder 2"/>
          <p:cNvSpPr>
            <a:spLocks noGrp="1"/>
          </p:cNvSpPr>
          <p:nvPr>
            <p:ph idx="1"/>
          </p:nvPr>
        </p:nvSpPr>
        <p:spPr>
          <a:xfrm>
            <a:off x="609600" y="1600200"/>
            <a:ext cx="7696200" cy="4648200"/>
          </a:xfrm>
        </p:spPr>
        <p:txBody>
          <a:bodyPr rtlCol="0">
            <a:normAutofit/>
          </a:bodyPr>
          <a:lstStyle/>
          <a:p>
            <a:pPr marL="182880" indent="-182880" fontAlgn="auto">
              <a:spcAft>
                <a:spcPts val="0"/>
              </a:spcAft>
              <a:buClr>
                <a:schemeClr val="tx1">
                  <a:lumMod val="85000"/>
                  <a:lumOff val="15000"/>
                </a:schemeClr>
              </a:buClr>
              <a:defRPr/>
            </a:pPr>
            <a:r>
              <a:rPr lang="en-GB" sz="2400" dirty="0" smtClean="0"/>
              <a:t>Montgomery</a:t>
            </a:r>
            <a:r>
              <a:rPr lang="en-GB" sz="2400" dirty="0"/>
              <a:t>, Alabama </a:t>
            </a:r>
            <a:r>
              <a:rPr lang="en-GB" sz="2400" dirty="0" smtClean="0"/>
              <a:t>1 </a:t>
            </a:r>
            <a:r>
              <a:rPr lang="en-GB" sz="2400" dirty="0"/>
              <a:t>December </a:t>
            </a:r>
            <a:r>
              <a:rPr lang="en-GB" sz="2400" dirty="0" smtClean="0"/>
              <a:t>1955</a:t>
            </a:r>
          </a:p>
          <a:p>
            <a:pPr marL="182880" indent="-182880" fontAlgn="auto">
              <a:spcAft>
                <a:spcPts val="0"/>
              </a:spcAft>
              <a:buClr>
                <a:schemeClr val="tx1">
                  <a:lumMod val="85000"/>
                  <a:lumOff val="15000"/>
                </a:schemeClr>
              </a:buClr>
              <a:defRPr/>
            </a:pPr>
            <a:r>
              <a:rPr lang="en-GB" sz="2400" dirty="0" smtClean="0"/>
              <a:t>Sat </a:t>
            </a:r>
            <a:r>
              <a:rPr lang="en-GB" sz="2400" dirty="0"/>
              <a:t>in a seat in the middle of the bus, </a:t>
            </a:r>
            <a:r>
              <a:rPr lang="en-GB" sz="2400" dirty="0" smtClean="0"/>
              <a:t>driver </a:t>
            </a:r>
            <a:r>
              <a:rPr lang="en-GB" sz="2400" dirty="0"/>
              <a:t>told her to move to </a:t>
            </a:r>
            <a:r>
              <a:rPr lang="en-GB" sz="2400" dirty="0" smtClean="0"/>
              <a:t>back </a:t>
            </a:r>
            <a:r>
              <a:rPr lang="en-GB" sz="2400" dirty="0"/>
              <a:t>of the bus so a white passenger could </a:t>
            </a:r>
            <a:r>
              <a:rPr lang="en-GB" sz="2400" dirty="0" smtClean="0"/>
              <a:t>sit in </a:t>
            </a:r>
            <a:r>
              <a:rPr lang="en-GB" sz="2400" dirty="0"/>
              <a:t>the front of the </a:t>
            </a:r>
            <a:r>
              <a:rPr lang="en-GB" sz="2400" dirty="0" smtClean="0"/>
              <a:t>bus</a:t>
            </a:r>
          </a:p>
          <a:p>
            <a:pPr marL="182880" indent="-182880" fontAlgn="auto">
              <a:spcAft>
                <a:spcPts val="0"/>
              </a:spcAft>
              <a:buClr>
                <a:schemeClr val="tx1">
                  <a:lumMod val="85000"/>
                  <a:lumOff val="15000"/>
                </a:schemeClr>
              </a:buClr>
              <a:defRPr/>
            </a:pPr>
            <a:r>
              <a:rPr lang="en-GB" sz="2400" dirty="0" smtClean="0"/>
              <a:t>Parks </a:t>
            </a:r>
            <a:r>
              <a:rPr lang="en-GB" sz="2400" dirty="0"/>
              <a:t>refused to </a:t>
            </a:r>
            <a:r>
              <a:rPr lang="en-GB" sz="2400" dirty="0" smtClean="0"/>
              <a:t>move - National </a:t>
            </a:r>
            <a:r>
              <a:rPr lang="en-GB" sz="2400" dirty="0"/>
              <a:t>Association for the Advancement of </a:t>
            </a:r>
            <a:r>
              <a:rPr lang="en-GB" sz="2400" dirty="0" err="1"/>
              <a:t>Colored</a:t>
            </a:r>
            <a:r>
              <a:rPr lang="en-GB" sz="2400" dirty="0"/>
              <a:t> People (</a:t>
            </a:r>
            <a:r>
              <a:rPr lang="en-GB" sz="2400" dirty="0" smtClean="0"/>
              <a:t>NAACP)</a:t>
            </a:r>
          </a:p>
          <a:p>
            <a:pPr marL="182880" indent="-182880" fontAlgn="auto">
              <a:spcAft>
                <a:spcPts val="0"/>
              </a:spcAft>
              <a:buClr>
                <a:schemeClr val="tx1">
                  <a:lumMod val="85000"/>
                  <a:lumOff val="15000"/>
                </a:schemeClr>
              </a:buClr>
              <a:defRPr/>
            </a:pPr>
            <a:r>
              <a:rPr lang="en-GB" sz="2400" dirty="0" smtClean="0"/>
              <a:t>Like </a:t>
            </a:r>
            <a:r>
              <a:rPr lang="en-GB" sz="2400" dirty="0"/>
              <a:t>so many others she was tired of being treated as a lower class person because of the </a:t>
            </a:r>
            <a:r>
              <a:rPr lang="en-GB" sz="2400" dirty="0" smtClean="0"/>
              <a:t>colour </a:t>
            </a:r>
            <a:r>
              <a:rPr lang="en-GB" sz="2400" dirty="0"/>
              <a:t>of her </a:t>
            </a:r>
            <a:r>
              <a:rPr lang="en-GB" sz="2400" dirty="0" smtClean="0"/>
              <a:t>skin</a:t>
            </a:r>
            <a:endParaRPr lang="en-GB" sz="2400" dirty="0"/>
          </a:p>
          <a:p>
            <a:pPr marL="182880" indent="-182880" fontAlgn="auto">
              <a:spcAft>
                <a:spcPts val="0"/>
              </a:spcAft>
              <a:buClr>
                <a:schemeClr val="tx1">
                  <a:lumMod val="85000"/>
                  <a:lumOff val="15000"/>
                </a:schemeClr>
              </a:buClr>
              <a:defRPr/>
            </a:pPr>
            <a:r>
              <a:rPr lang="en-GB" sz="2400" dirty="0"/>
              <a:t>She was </a:t>
            </a:r>
            <a:r>
              <a:rPr lang="en-GB" sz="2400" dirty="0" smtClean="0"/>
              <a:t>arrested - led </a:t>
            </a:r>
            <a:r>
              <a:rPr lang="en-GB" sz="2400" dirty="0"/>
              <a:t>to the Montgomery bus </a:t>
            </a:r>
            <a:r>
              <a:rPr lang="en-GB" sz="2400" dirty="0" smtClean="0"/>
              <a:t>boycott - 381 days – law changed. Black </a:t>
            </a:r>
            <a:r>
              <a:rPr lang="en-GB" sz="2400" dirty="0"/>
              <a:t>people could sit wherever they wanted to on the </a:t>
            </a:r>
            <a:r>
              <a:rPr lang="en-GB" sz="2400" dirty="0" smtClean="0"/>
              <a:t>bus</a:t>
            </a:r>
            <a:endParaRPr lang="en-GB" sz="2400" dirty="0"/>
          </a:p>
          <a:p>
            <a:pPr marL="182880" indent="-182880" fontAlgn="auto">
              <a:spcAft>
                <a:spcPts val="0"/>
              </a:spcAft>
              <a:buClr>
                <a:schemeClr val="tx1">
                  <a:lumMod val="85000"/>
                  <a:lumOff val="15000"/>
                </a:schemeClr>
              </a:buClr>
              <a:defRPr/>
            </a:pPr>
            <a:endParaRPr lang="en-GB" dirty="0"/>
          </a:p>
        </p:txBody>
      </p:sp>
      <p:sp>
        <p:nvSpPr>
          <p:cNvPr id="4" name="Slide Number Placeholder 3"/>
          <p:cNvSpPr>
            <a:spLocks noGrp="1"/>
          </p:cNvSpPr>
          <p:nvPr>
            <p:ph type="sldNum" sz="quarter" idx="12"/>
          </p:nvPr>
        </p:nvSpPr>
        <p:spPr/>
        <p:txBody>
          <a:bodyPr/>
          <a:lstStyle/>
          <a:p>
            <a:pPr>
              <a:defRPr/>
            </a:pPr>
            <a:fld id="{6D114A82-68EB-4778-9A86-0AA75E6B9514}" type="slidenum">
              <a:rPr lang="en-US" altLang="en-US"/>
              <a:pPr>
                <a:defRPr/>
              </a:pPr>
              <a:t>6</a:t>
            </a:fld>
            <a:endParaRPr lang="en-US" altLang="en-US"/>
          </a:p>
        </p:txBody>
      </p:sp>
    </p:spTree>
    <p:extLst>
      <p:ext uri="{BB962C8B-B14F-4D97-AF65-F5344CB8AC3E}">
        <p14:creationId xmlns:p14="http://schemas.microsoft.com/office/powerpoint/2010/main" val="3360648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altLang="en-US" smtClean="0"/>
              <a:t>Continued</a:t>
            </a:r>
          </a:p>
        </p:txBody>
      </p:sp>
      <p:sp>
        <p:nvSpPr>
          <p:cNvPr id="6147" name="Rectangle 3"/>
          <p:cNvSpPr>
            <a:spLocks noGrp="1" noChangeArrowheads="1"/>
          </p:cNvSpPr>
          <p:nvPr>
            <p:ph idx="1"/>
          </p:nvPr>
        </p:nvSpPr>
        <p:spPr/>
        <p:txBody>
          <a:bodyPr rtlCol="0">
            <a:normAutofit fontScale="70000" lnSpcReduction="20000"/>
          </a:bodyPr>
          <a:lstStyle/>
          <a:p>
            <a:pPr marL="182880" indent="-182880" fontAlgn="auto">
              <a:spcAft>
                <a:spcPts val="0"/>
              </a:spcAft>
              <a:buClr>
                <a:schemeClr val="tx1">
                  <a:lumMod val="85000"/>
                  <a:lumOff val="15000"/>
                </a:schemeClr>
              </a:buClr>
              <a:defRPr/>
            </a:pPr>
            <a:r>
              <a:rPr lang="en-US" altLang="en-US" sz="2800" dirty="0" smtClean="0"/>
              <a:t>Because </a:t>
            </a:r>
            <a:r>
              <a:rPr lang="en-US" altLang="en-US" sz="2800" dirty="0"/>
              <a:t>an act is illegal does not necessarily mean it is </a:t>
            </a:r>
            <a:r>
              <a:rPr lang="en-US" altLang="en-US" sz="2800" dirty="0" smtClean="0"/>
              <a:t>immoral</a:t>
            </a:r>
          </a:p>
          <a:p>
            <a:pPr marL="182880" indent="-182880" fontAlgn="auto">
              <a:spcAft>
                <a:spcPts val="0"/>
              </a:spcAft>
              <a:buClr>
                <a:schemeClr val="tx1">
                  <a:lumMod val="85000"/>
                  <a:lumOff val="15000"/>
                </a:schemeClr>
              </a:buClr>
              <a:defRPr/>
            </a:pPr>
            <a:r>
              <a:rPr lang="en-US" altLang="en-US" sz="2800" dirty="0" smtClean="0"/>
              <a:t>Rosa </a:t>
            </a:r>
            <a:r>
              <a:rPr lang="en-US" altLang="en-US" sz="2800" dirty="0"/>
              <a:t>Parks was acting illegally when she refused to give up her seat on the bus to a white male, but that does not necessarily mean she was acting </a:t>
            </a:r>
            <a:r>
              <a:rPr lang="en-US" altLang="en-US" sz="2800" dirty="0" smtClean="0"/>
              <a:t>unethically</a:t>
            </a:r>
          </a:p>
          <a:p>
            <a:pPr marL="182880" indent="-182880" fontAlgn="auto">
              <a:spcAft>
                <a:spcPts val="0"/>
              </a:spcAft>
              <a:buClr>
                <a:schemeClr val="tx1">
                  <a:lumMod val="85000"/>
                  <a:lumOff val="15000"/>
                </a:schemeClr>
              </a:buClr>
              <a:defRPr/>
            </a:pPr>
            <a:r>
              <a:rPr lang="en-US" altLang="en-US" sz="2800" dirty="0" smtClean="0"/>
              <a:t>Should </a:t>
            </a:r>
            <a:r>
              <a:rPr lang="en-US" altLang="en-US" sz="2800" dirty="0"/>
              <a:t>an individual obey the law even if it would be unethical to do so? </a:t>
            </a:r>
            <a:endParaRPr lang="en-US" altLang="en-US" sz="2800" dirty="0" smtClean="0"/>
          </a:p>
          <a:p>
            <a:pPr marL="182880" indent="-182880" fontAlgn="auto">
              <a:spcAft>
                <a:spcPts val="0"/>
              </a:spcAft>
              <a:buClr>
                <a:schemeClr val="tx1">
                  <a:lumMod val="85000"/>
                  <a:lumOff val="15000"/>
                </a:schemeClr>
              </a:buClr>
              <a:defRPr/>
            </a:pPr>
            <a:r>
              <a:rPr lang="en-US" altLang="en-US" sz="2800" dirty="0" smtClean="0"/>
              <a:t>Martin </a:t>
            </a:r>
            <a:r>
              <a:rPr lang="en-US" altLang="en-US" sz="2800" dirty="0"/>
              <a:t>Luther King, </a:t>
            </a:r>
            <a:r>
              <a:rPr lang="en-US" altLang="en-US" sz="2800" dirty="0" err="1" smtClean="0"/>
              <a:t>Ghandi</a:t>
            </a:r>
            <a:r>
              <a:rPr lang="en-US" altLang="en-US" sz="2800" dirty="0" smtClean="0"/>
              <a:t> - immoral laws deserve </a:t>
            </a:r>
            <a:r>
              <a:rPr lang="en-US" altLang="en-US" sz="2800" dirty="0"/>
              <a:t>to be </a:t>
            </a:r>
            <a:r>
              <a:rPr lang="en-US" altLang="en-US" sz="2800" dirty="0" smtClean="0"/>
              <a:t>disobeyed</a:t>
            </a:r>
            <a:endParaRPr lang="en-US" altLang="en-US" sz="2800" dirty="0"/>
          </a:p>
          <a:p>
            <a:pPr marL="182880" indent="-182880" fontAlgn="auto">
              <a:spcAft>
                <a:spcPts val="0"/>
              </a:spcAft>
              <a:buClr>
                <a:schemeClr val="tx1">
                  <a:lumMod val="85000"/>
                  <a:lumOff val="15000"/>
                </a:schemeClr>
              </a:buClr>
              <a:defRPr/>
            </a:pPr>
            <a:r>
              <a:rPr lang="en-US" altLang="en-US" sz="2800" dirty="0" smtClean="0"/>
              <a:t>Examples</a:t>
            </a:r>
            <a:endParaRPr lang="en-US" altLang="en-US" sz="2800" dirty="0"/>
          </a:p>
        </p:txBody>
      </p:sp>
    </p:spTree>
    <p:extLst>
      <p:ext uri="{BB962C8B-B14F-4D97-AF65-F5344CB8AC3E}">
        <p14:creationId xmlns:p14="http://schemas.microsoft.com/office/powerpoint/2010/main" val="272487703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altLang="en-US" sz="3200" smtClean="0"/>
              <a:t>Main ethical theories</a:t>
            </a:r>
          </a:p>
        </p:txBody>
      </p:sp>
      <p:sp>
        <p:nvSpPr>
          <p:cNvPr id="31746" name="Content Placeholder 2"/>
          <p:cNvSpPr>
            <a:spLocks noGrp="1"/>
          </p:cNvSpPr>
          <p:nvPr>
            <p:ph idx="1"/>
          </p:nvPr>
        </p:nvSpPr>
        <p:spPr/>
        <p:txBody>
          <a:bodyPr rtlCol="0">
            <a:normAutofit fontScale="70000" lnSpcReduction="20000"/>
          </a:bodyPr>
          <a:lstStyle/>
          <a:p>
            <a:pPr marL="182880" indent="-182880" fontAlgn="auto">
              <a:spcAft>
                <a:spcPts val="0"/>
              </a:spcAft>
              <a:buClr>
                <a:schemeClr val="tx1">
                  <a:lumMod val="85000"/>
                  <a:lumOff val="15000"/>
                </a:schemeClr>
              </a:buClr>
              <a:defRPr/>
            </a:pPr>
            <a:r>
              <a:rPr lang="en-US" altLang="en-US" sz="2800" b="1" dirty="0" smtClean="0"/>
              <a:t>Consequentialism</a:t>
            </a:r>
            <a:r>
              <a:rPr lang="en-US" altLang="en-US" sz="2800" dirty="0" smtClean="0"/>
              <a:t> – rightness depends on consequences</a:t>
            </a:r>
          </a:p>
          <a:p>
            <a:pPr marL="182880" indent="-182880" fontAlgn="auto">
              <a:spcAft>
                <a:spcPts val="0"/>
              </a:spcAft>
              <a:buClr>
                <a:schemeClr val="tx1">
                  <a:lumMod val="85000"/>
                  <a:lumOff val="15000"/>
                </a:schemeClr>
              </a:buClr>
              <a:defRPr/>
            </a:pPr>
            <a:r>
              <a:rPr lang="en-US" altLang="en-US" sz="2800" b="1" dirty="0" smtClean="0"/>
              <a:t>Deontology</a:t>
            </a:r>
            <a:r>
              <a:rPr lang="en-US" altLang="en-US" sz="2800" dirty="0" smtClean="0"/>
              <a:t> – rightness depends at least in part on a formal moral rule or principle</a:t>
            </a:r>
          </a:p>
          <a:p>
            <a:pPr marL="182880" indent="-182880" fontAlgn="auto">
              <a:spcAft>
                <a:spcPts val="0"/>
              </a:spcAft>
              <a:buClr>
                <a:schemeClr val="tx1">
                  <a:lumMod val="85000"/>
                  <a:lumOff val="15000"/>
                </a:schemeClr>
              </a:buClr>
              <a:defRPr/>
            </a:pPr>
            <a:r>
              <a:rPr lang="en-US" altLang="en-US" sz="2800" b="1" dirty="0" smtClean="0"/>
              <a:t>Virtue ethics </a:t>
            </a:r>
            <a:r>
              <a:rPr lang="en-US" altLang="en-US" sz="2800" dirty="0" smtClean="0"/>
              <a:t>- </a:t>
            </a:r>
            <a:r>
              <a:rPr lang="en-GB" altLang="en-US" sz="2800" dirty="0" smtClean="0"/>
              <a:t>person </a:t>
            </a:r>
            <a:r>
              <a:rPr lang="en-GB" altLang="en-US" sz="2800" dirty="0"/>
              <a:t>rather than action based: it looks at the virtue or moral character of the person carrying out an action, rather than at ethical duties and rules, or the consequences of particular </a:t>
            </a:r>
            <a:r>
              <a:rPr lang="en-GB" altLang="en-US" sz="2800" dirty="0" smtClean="0"/>
              <a:t>actions</a:t>
            </a:r>
          </a:p>
          <a:p>
            <a:pPr marL="182880" indent="-182880" fontAlgn="auto">
              <a:spcAft>
                <a:spcPts val="0"/>
              </a:spcAft>
              <a:buClr>
                <a:schemeClr val="tx1">
                  <a:lumMod val="85000"/>
                  <a:lumOff val="15000"/>
                </a:schemeClr>
              </a:buClr>
              <a:defRPr/>
            </a:pPr>
            <a:r>
              <a:rPr lang="en-GB" altLang="en-US" sz="2800" b="1" dirty="0" smtClean="0"/>
              <a:t>Rights Theories </a:t>
            </a:r>
            <a:r>
              <a:rPr lang="en-GB" altLang="en-US" sz="2800" dirty="0" smtClean="0"/>
              <a:t>- </a:t>
            </a:r>
            <a:r>
              <a:rPr lang="en-GB" sz="2800" dirty="0"/>
              <a:t>legal, social, or ethical principles of freedom or entitlement</a:t>
            </a:r>
            <a:endParaRPr lang="en-US" altLang="en-US" sz="2800" b="1" dirty="0" smtClean="0"/>
          </a:p>
        </p:txBody>
      </p:sp>
      <p:sp>
        <p:nvSpPr>
          <p:cNvPr id="2253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4BB96B06-F91C-45BB-A4F5-BAA9F89368EF}" type="slidenum">
              <a:rPr lang="en-US" altLang="en-US" sz="2200">
                <a:solidFill>
                  <a:schemeClr val="bg1"/>
                </a:solidFill>
              </a:rPr>
              <a:pPr/>
              <a:t>8</a:t>
            </a:fld>
            <a:endParaRPr lang="en-US" altLang="en-US" sz="2200">
              <a:solidFill>
                <a:schemeClr val="bg1"/>
              </a:solidFill>
            </a:endParaRPr>
          </a:p>
        </p:txBody>
      </p:sp>
    </p:spTree>
    <p:extLst>
      <p:ext uri="{BB962C8B-B14F-4D97-AF65-F5344CB8AC3E}">
        <p14:creationId xmlns:p14="http://schemas.microsoft.com/office/powerpoint/2010/main" val="2581013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Task 1</a:t>
            </a:r>
            <a:endParaRPr lang="en-US" dirty="0"/>
          </a:p>
        </p:txBody>
      </p:sp>
      <p:sp>
        <p:nvSpPr>
          <p:cNvPr id="9219" name="Content Placeholder 2"/>
          <p:cNvSpPr>
            <a:spLocks noGrp="1" noChangeArrowheads="1"/>
          </p:cNvSpPr>
          <p:nvPr>
            <p:ph idx="1"/>
          </p:nvPr>
        </p:nvSpPr>
        <p:spPr/>
        <p:txBody>
          <a:bodyPr>
            <a:normAutofit lnSpcReduction="10000"/>
          </a:bodyPr>
          <a:lstStyle/>
          <a:p>
            <a:pPr eaLnBrk="1" hangingPunct="1"/>
            <a:r>
              <a:rPr lang="en-GB" altLang="en-US" smtClean="0"/>
              <a:t>Imagine that you are the corporate manager of a company. You have been hired by the board of directors to make the company more profitable. Across your desk is a proposal from a local charity urging you to donate £800 of the company’s money to help the local soup kitchen that provides food for the homeless and there is another letter from an environmental activist group that wants a donation of £500 to help clean up a local river. There is no direct benefit for the company in this. </a:t>
            </a:r>
          </a:p>
          <a:p>
            <a:pPr eaLnBrk="1" hangingPunct="1"/>
            <a:r>
              <a:rPr lang="en-GB" altLang="en-US" smtClean="0"/>
              <a:t>Do you divert funds from the company to help either of these groups? If so, why? </a:t>
            </a:r>
            <a:endParaRPr lang="en-US" altLang="en-US" smtClean="0"/>
          </a:p>
        </p:txBody>
      </p:sp>
    </p:spTree>
    <p:extLst>
      <p:ext uri="{BB962C8B-B14F-4D97-AF65-F5344CB8AC3E}">
        <p14:creationId xmlns:p14="http://schemas.microsoft.com/office/powerpoint/2010/main" val="2828970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continued</a:t>
            </a:r>
            <a:endParaRPr lang="en-US" dirty="0"/>
          </a:p>
        </p:txBody>
      </p:sp>
      <p:sp>
        <p:nvSpPr>
          <p:cNvPr id="10243" name="Content Placeholder 2"/>
          <p:cNvSpPr>
            <a:spLocks noGrp="1" noChangeArrowheads="1"/>
          </p:cNvSpPr>
          <p:nvPr>
            <p:ph idx="1"/>
          </p:nvPr>
        </p:nvSpPr>
        <p:spPr/>
        <p:txBody>
          <a:bodyPr/>
          <a:lstStyle/>
          <a:p>
            <a:pPr eaLnBrk="1" hangingPunct="1"/>
            <a:r>
              <a:rPr lang="en-GB" altLang="en-US" dirty="0" smtClean="0"/>
              <a:t>The mantra: that the strong must look after the weak! That the responsible thing to do is to take care of the planet and make it sustainable.</a:t>
            </a:r>
          </a:p>
          <a:p>
            <a:pPr eaLnBrk="1" hangingPunct="1"/>
            <a:r>
              <a:rPr lang="en-GB" altLang="en-US" strike="sngStrike" dirty="0" smtClean="0"/>
              <a:t>Breach of fiduciary responsibilities.</a:t>
            </a:r>
          </a:p>
          <a:p>
            <a:pPr eaLnBrk="1" hangingPunct="1"/>
            <a:r>
              <a:rPr lang="en-GB" altLang="en-US" dirty="0" smtClean="0"/>
              <a:t>Charity – do it in your own time with your own money.</a:t>
            </a:r>
          </a:p>
          <a:p>
            <a:pPr eaLnBrk="1" hangingPunct="1"/>
            <a:endParaRPr lang="en-US" altLang="en-US" dirty="0" smtClean="0"/>
          </a:p>
        </p:txBody>
      </p:sp>
    </p:spTree>
    <p:extLst>
      <p:ext uri="{BB962C8B-B14F-4D97-AF65-F5344CB8AC3E}">
        <p14:creationId xmlns:p14="http://schemas.microsoft.com/office/powerpoint/2010/main" val="1041485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Task 2</a:t>
            </a:r>
            <a:endParaRPr lang="en-US" dirty="0"/>
          </a:p>
        </p:txBody>
      </p:sp>
      <p:sp>
        <p:nvSpPr>
          <p:cNvPr id="11267" name="Content Placeholder 2"/>
          <p:cNvSpPr>
            <a:spLocks noGrp="1" noChangeArrowheads="1"/>
          </p:cNvSpPr>
          <p:nvPr>
            <p:ph idx="1"/>
          </p:nvPr>
        </p:nvSpPr>
        <p:spPr/>
        <p:txBody>
          <a:bodyPr/>
          <a:lstStyle/>
          <a:p>
            <a:pPr eaLnBrk="1" hangingPunct="1"/>
            <a:r>
              <a:rPr lang="en-GB" altLang="en-US" smtClean="0"/>
              <a:t>You are the corporate manager of a company and that you can hide company debt through “creative financial reporting” to keep the price of stocks up and get more people to invest in your company. Should you maximize profits this way, after all it is your duty towards the company to increase profits? </a:t>
            </a:r>
            <a:endParaRPr lang="en-US" altLang="en-US" smtClean="0"/>
          </a:p>
        </p:txBody>
      </p:sp>
    </p:spTree>
    <p:extLst>
      <p:ext uri="{BB962C8B-B14F-4D97-AF65-F5344CB8AC3E}">
        <p14:creationId xmlns:p14="http://schemas.microsoft.com/office/powerpoint/2010/main" val="398039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Continued</a:t>
            </a:r>
            <a:endParaRPr lang="en-US" dirty="0"/>
          </a:p>
        </p:txBody>
      </p:sp>
      <p:sp>
        <p:nvSpPr>
          <p:cNvPr id="12291" name="Content Placeholder 2"/>
          <p:cNvSpPr>
            <a:spLocks noGrp="1" noChangeArrowheads="1"/>
          </p:cNvSpPr>
          <p:nvPr>
            <p:ph idx="1"/>
          </p:nvPr>
        </p:nvSpPr>
        <p:spPr/>
        <p:txBody>
          <a:bodyPr/>
          <a:lstStyle/>
          <a:p>
            <a:pPr eaLnBrk="1" hangingPunct="1"/>
            <a:r>
              <a:rPr lang="en-GB" altLang="en-US" smtClean="0"/>
              <a:t>This was the case of Enron, one of the biggest business-scandals in recent years. When the scandal was uncovered the stocks fell from $90 to 4 cents. The stockholder theory holds as a side-constraint that deception and fraud is prohibited in the pursuit of profit. Behaving as Enron did, a company that before the scandal was much heralded for its environmentally friendly agenda and its CSR profile, is unacceptable in the pursuit of profit according to the stockholder theory.</a:t>
            </a:r>
          </a:p>
          <a:p>
            <a:pPr eaLnBrk="1" hangingPunct="1"/>
            <a:endParaRPr lang="en-US" altLang="en-US" smtClean="0"/>
          </a:p>
        </p:txBody>
      </p:sp>
    </p:spTree>
    <p:extLst>
      <p:ext uri="{BB962C8B-B14F-4D97-AF65-F5344CB8AC3E}">
        <p14:creationId xmlns:p14="http://schemas.microsoft.com/office/powerpoint/2010/main" val="371503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Task 3</a:t>
            </a:r>
            <a:endParaRPr lang="en-US" dirty="0"/>
          </a:p>
        </p:txBody>
      </p:sp>
      <p:sp>
        <p:nvSpPr>
          <p:cNvPr id="3" name="Content Placeholder 2">
            <a:extLst>
              <a:ext uri="{FF2B5EF4-FFF2-40B4-BE49-F238E27FC236}"/>
            </a:extLst>
          </p:cNvPr>
          <p:cNvSpPr>
            <a:spLocks noGrp="1"/>
          </p:cNvSpPr>
          <p:nvPr>
            <p:ph idx="1"/>
          </p:nvPr>
        </p:nvSpPr>
        <p:spPr/>
        <p:txBody>
          <a:bodyPr rtlCol="0">
            <a:normAutofit/>
          </a:bodyPr>
          <a:lstStyle/>
          <a:p>
            <a:pPr eaLnBrk="1" fontAlgn="auto" hangingPunct="1">
              <a:spcAft>
                <a:spcPts val="0"/>
              </a:spcAft>
              <a:defRPr/>
            </a:pPr>
            <a:r>
              <a:rPr lang="en-GB" dirty="0"/>
              <a:t>You are an executive in a corporation located in India pumping up water to make soft-drinks, where your explicit corporate purpose is to maximize profits. Pumping up the water in large quantities in order to earn more profits has the effect that local villagers are being deprived of their much needed water as well as having negative health-consequences. </a:t>
            </a:r>
          </a:p>
          <a:p>
            <a:pPr eaLnBrk="1" fontAlgn="auto" hangingPunct="1">
              <a:spcAft>
                <a:spcPts val="0"/>
              </a:spcAft>
              <a:defRPr/>
            </a:pPr>
            <a:r>
              <a:rPr lang="en-GB" dirty="0"/>
              <a:t>What do you as a corporate manager do? </a:t>
            </a:r>
          </a:p>
          <a:p>
            <a:pPr marL="0" indent="0" eaLnBrk="1" fontAlgn="auto" hangingPunct="1">
              <a:spcAft>
                <a:spcPts val="0"/>
              </a:spcAft>
              <a:buNone/>
              <a:defRPr/>
            </a:pPr>
            <a:endParaRPr lang="en-US" dirty="0"/>
          </a:p>
        </p:txBody>
      </p:sp>
    </p:spTree>
    <p:extLst>
      <p:ext uri="{BB962C8B-B14F-4D97-AF65-F5344CB8AC3E}">
        <p14:creationId xmlns:p14="http://schemas.microsoft.com/office/powerpoint/2010/main" val="3348113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Continued </a:t>
            </a:r>
            <a:endParaRPr lang="en-US" dirty="0"/>
          </a:p>
        </p:txBody>
      </p:sp>
      <p:sp>
        <p:nvSpPr>
          <p:cNvPr id="14339" name="Content Placeholder 2"/>
          <p:cNvSpPr>
            <a:spLocks noGrp="1" noChangeArrowheads="1"/>
          </p:cNvSpPr>
          <p:nvPr>
            <p:ph idx="1"/>
          </p:nvPr>
        </p:nvSpPr>
        <p:spPr/>
        <p:txBody>
          <a:bodyPr>
            <a:normAutofit lnSpcReduction="10000"/>
          </a:bodyPr>
          <a:lstStyle/>
          <a:p>
            <a:pPr eaLnBrk="1" hangingPunct="1"/>
            <a:r>
              <a:rPr lang="en-GB" altLang="en-US" smtClean="0"/>
              <a:t>This was the case of Coca-Cola in Kerala province, India, and they decided to continue pumping up the water. This is against another side-constraint of the stockholder theory; that a person or company should avoid exposing others to negative externalities and also abide by the law. Western countries would not accept such behaviour, but what then if the place of business is in a country that would like a big corporation to come in and provide jobs and tax-money, and would be willing to look away from adverse consequences to a part of its poor population. Does it morally alter anything, since the action seems to be sanctioned by the government?</a:t>
            </a:r>
          </a:p>
          <a:p>
            <a:pPr eaLnBrk="1" hangingPunct="1"/>
            <a:endParaRPr lang="en-US" altLang="en-US" smtClean="0"/>
          </a:p>
        </p:txBody>
      </p:sp>
    </p:spTree>
    <p:extLst>
      <p:ext uri="{BB962C8B-B14F-4D97-AF65-F5344CB8AC3E}">
        <p14:creationId xmlns:p14="http://schemas.microsoft.com/office/powerpoint/2010/main" val="3335265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Do you continue to increase profits by depriving the villagers of their water? </a:t>
            </a:r>
          </a:p>
          <a:p>
            <a:r>
              <a:rPr lang="en-GB" dirty="0"/>
              <a:t>How do you as a corporate executive deal with the issue of negatively affected third parties? </a:t>
            </a:r>
          </a:p>
          <a:p>
            <a:r>
              <a:rPr lang="en-GB" dirty="0"/>
              <a:t>Do you as an executive of a corporation have any social responsibility to the affected parties?</a:t>
            </a:r>
          </a:p>
          <a:p>
            <a:endParaRPr lang="en-GB" dirty="0"/>
          </a:p>
        </p:txBody>
      </p:sp>
    </p:spTree>
    <p:extLst>
      <p:ext uri="{BB962C8B-B14F-4D97-AF65-F5344CB8AC3E}">
        <p14:creationId xmlns:p14="http://schemas.microsoft.com/office/powerpoint/2010/main" val="2577951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Task 4</a:t>
            </a:r>
            <a:endParaRPr lang="en-US" dirty="0"/>
          </a:p>
        </p:txBody>
      </p:sp>
      <p:sp>
        <p:nvSpPr>
          <p:cNvPr id="3" name="Content Placeholder 2">
            <a:extLst>
              <a:ext uri="{FF2B5EF4-FFF2-40B4-BE49-F238E27FC236}"/>
            </a:extLst>
          </p:cNvPr>
          <p:cNvSpPr>
            <a:spLocks noGrp="1"/>
          </p:cNvSpPr>
          <p:nvPr>
            <p:ph idx="1"/>
          </p:nvPr>
        </p:nvSpPr>
        <p:spPr/>
        <p:txBody>
          <a:bodyPr rtlCol="0">
            <a:normAutofit fontScale="92500"/>
          </a:bodyPr>
          <a:lstStyle/>
          <a:p>
            <a:pPr eaLnBrk="1" fontAlgn="auto" hangingPunct="1">
              <a:spcAft>
                <a:spcPts val="0"/>
              </a:spcAft>
              <a:defRPr/>
            </a:pPr>
            <a:r>
              <a:rPr lang="en-GB" dirty="0"/>
              <a:t>You are an executive in the oil business and that in order to get a lucrative oil contract you have to pay a bribe to local officials, bureaucrats and politicians. This is the social norm and the industry norm and it is practiced by everyone. The consequences of not paying the bribe is that somebody else, who is willing to pay the bribe will get the contract, corruption will continue and you will be forced to reduce the number of employees at your company, which again will have negative effects for the families involved, some of which will not be able to pay of the mortgages on their houses. </a:t>
            </a:r>
          </a:p>
          <a:p>
            <a:pPr eaLnBrk="1" fontAlgn="auto" hangingPunct="1">
              <a:spcAft>
                <a:spcPts val="0"/>
              </a:spcAft>
              <a:defRPr/>
            </a:pPr>
            <a:r>
              <a:rPr lang="en-GB" dirty="0"/>
              <a:t>What should you do?</a:t>
            </a:r>
          </a:p>
          <a:p>
            <a:pPr eaLnBrk="1" fontAlgn="auto" hangingPunct="1">
              <a:spcAft>
                <a:spcPts val="0"/>
              </a:spcAft>
              <a:defRPr/>
            </a:pPr>
            <a:endParaRPr lang="en-US" dirty="0"/>
          </a:p>
        </p:txBody>
      </p:sp>
    </p:spTree>
    <p:extLst>
      <p:ext uri="{BB962C8B-B14F-4D97-AF65-F5344CB8AC3E}">
        <p14:creationId xmlns:p14="http://schemas.microsoft.com/office/powerpoint/2010/main" val="3331727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Answers</a:t>
            </a:r>
            <a:endParaRPr lang="en-US" dirty="0"/>
          </a:p>
        </p:txBody>
      </p:sp>
      <p:sp>
        <p:nvSpPr>
          <p:cNvPr id="16387" name="Content Placeholder 2"/>
          <p:cNvSpPr>
            <a:spLocks noGrp="1" noChangeArrowheads="1"/>
          </p:cNvSpPr>
          <p:nvPr>
            <p:ph idx="1"/>
          </p:nvPr>
        </p:nvSpPr>
        <p:spPr/>
        <p:txBody>
          <a:bodyPr>
            <a:normAutofit/>
          </a:bodyPr>
          <a:lstStyle/>
          <a:p>
            <a:pPr eaLnBrk="1" hangingPunct="1"/>
            <a:r>
              <a:rPr lang="en-GB" altLang="en-US" dirty="0" smtClean="0"/>
              <a:t>Any normative theory of business ethics worthy of its name would need to provide answers to such questions.</a:t>
            </a:r>
          </a:p>
          <a:p>
            <a:pPr eaLnBrk="1" hangingPunct="1"/>
            <a:r>
              <a:rPr lang="en-GB" altLang="en-US" dirty="0" smtClean="0"/>
              <a:t>Normative theories of ethics or moral theories are meant to help us figure out what actions are right and wrong – includes utilitarianism, the categorical imperative, Aristotelian virtue </a:t>
            </a:r>
            <a:r>
              <a:rPr lang="en-GB" altLang="en-US" dirty="0" smtClean="0"/>
              <a:t>ethics.</a:t>
            </a:r>
            <a:endParaRPr lang="en-GB" altLang="en-US" dirty="0" smtClean="0"/>
          </a:p>
        </p:txBody>
      </p:sp>
    </p:spTree>
    <p:extLst>
      <p:ext uri="{BB962C8B-B14F-4D97-AF65-F5344CB8AC3E}">
        <p14:creationId xmlns:p14="http://schemas.microsoft.com/office/powerpoint/2010/main" val="3517271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990600" y="914400"/>
            <a:ext cx="4529138" cy="685800"/>
          </a:xfrm>
        </p:spPr>
        <p:txBody>
          <a:bodyPr>
            <a:normAutofit fontScale="90000"/>
          </a:bodyPr>
          <a:lstStyle/>
          <a:p>
            <a:r>
              <a:rPr altLang="en-US" sz="2800" b="1" smtClean="0"/>
              <a:t>The Trolley Problem</a:t>
            </a:r>
          </a:p>
        </p:txBody>
      </p:sp>
      <p:pic>
        <p:nvPicPr>
          <p:cNvPr id="24579" name="Content Placeholder 5" descr="Trolley_1.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982663" y="1981200"/>
            <a:ext cx="7345362" cy="3876675"/>
          </a:xfrm>
        </p:spPr>
      </p:pic>
      <p:sp>
        <p:nvSpPr>
          <p:cNvPr id="24580"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FEDA6A67-1A33-4F00-9F42-ED275A525493}" type="slidenum">
              <a:rPr lang="en-US" altLang="en-US" sz="2200">
                <a:solidFill>
                  <a:schemeClr val="bg1"/>
                </a:solidFill>
              </a:rPr>
              <a:pPr/>
              <a:t>18</a:t>
            </a:fld>
            <a:endParaRPr lang="en-US" altLang="en-US" sz="2200">
              <a:solidFill>
                <a:schemeClr val="bg1"/>
              </a:solidFill>
            </a:endParaRPr>
          </a:p>
        </p:txBody>
      </p:sp>
    </p:spTree>
    <p:extLst>
      <p:ext uri="{BB962C8B-B14F-4D97-AF65-F5344CB8AC3E}">
        <p14:creationId xmlns:p14="http://schemas.microsoft.com/office/powerpoint/2010/main" val="40689726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33400" y="762000"/>
            <a:ext cx="5486400" cy="685800"/>
          </a:xfrm>
        </p:spPr>
        <p:txBody>
          <a:bodyPr>
            <a:normAutofit fontScale="90000"/>
          </a:bodyPr>
          <a:lstStyle/>
          <a:p>
            <a:r>
              <a:rPr altLang="en-US" sz="2800" b="1" smtClean="0"/>
              <a:t>The Trolley Problem: take 2</a:t>
            </a:r>
          </a:p>
        </p:txBody>
      </p:sp>
      <p:pic>
        <p:nvPicPr>
          <p:cNvPr id="26627" name="Content Placeholder 4" descr="trolley_2.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500063" y="1905000"/>
            <a:ext cx="7958137" cy="4230688"/>
          </a:xfrm>
        </p:spPr>
      </p:pic>
      <p:sp>
        <p:nvSpPr>
          <p:cNvPr id="2662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328A958-5F66-45BF-B34A-73E5C0432DE6}" type="slidenum">
              <a:rPr lang="en-US" altLang="en-US" sz="2200">
                <a:solidFill>
                  <a:schemeClr val="bg1"/>
                </a:solidFill>
              </a:rPr>
              <a:pPr/>
              <a:t>19</a:t>
            </a:fld>
            <a:endParaRPr lang="en-US" altLang="en-US" sz="2200">
              <a:solidFill>
                <a:schemeClr val="bg1"/>
              </a:solidFill>
            </a:endParaRPr>
          </a:p>
        </p:txBody>
      </p:sp>
    </p:spTree>
    <p:extLst>
      <p:ext uri="{BB962C8B-B14F-4D97-AF65-F5344CB8AC3E}">
        <p14:creationId xmlns:p14="http://schemas.microsoft.com/office/powerpoint/2010/main" val="27210176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GB" altLang="en-US" sz="2800" b="1" smtClean="0"/>
              <a:t>The Transplant Surgeon</a:t>
            </a:r>
            <a:r>
              <a:rPr lang="en-GB" altLang="en-US" smtClean="0"/>
              <a:t/>
            </a:r>
            <a:br>
              <a:rPr lang="en-GB" altLang="en-US" smtClean="0"/>
            </a:br>
            <a:endParaRPr lang="en-GB" altLang="en-US" smtClean="0"/>
          </a:p>
        </p:txBody>
      </p:sp>
      <p:pic>
        <p:nvPicPr>
          <p:cNvPr id="28675" name="Content Placeholder 5" descr="doctor-scanning.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905000" y="1447800"/>
            <a:ext cx="4984750" cy="4691063"/>
          </a:xfrm>
        </p:spPr>
      </p:pic>
      <p:sp>
        <p:nvSpPr>
          <p:cNvPr id="286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686549C-1158-41DE-AF83-F9AC16CB5B94}" type="slidenum">
              <a:rPr lang="en-US" altLang="en-US" sz="2200">
                <a:solidFill>
                  <a:schemeClr val="bg1"/>
                </a:solidFill>
              </a:rPr>
              <a:pPr/>
              <a:t>20</a:t>
            </a:fld>
            <a:endParaRPr lang="en-US" altLang="en-US" sz="2200">
              <a:solidFill>
                <a:schemeClr val="bg1"/>
              </a:solidFill>
            </a:endParaRPr>
          </a:p>
        </p:txBody>
      </p:sp>
      <p:sp>
        <p:nvSpPr>
          <p:cNvPr id="28677" name="Title 1"/>
          <p:cNvSpPr txBox="1">
            <a:spLocks/>
          </p:cNvSpPr>
          <p:nvPr/>
        </p:nvSpPr>
        <p:spPr bwMode="auto">
          <a:xfrm>
            <a:off x="4843463" y="5867400"/>
            <a:ext cx="45291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defTabSz="914400" eaLnBrk="1" hangingPunct="1"/>
            <a:endParaRPr lang="en-US" altLang="en-US" sz="2800" b="1">
              <a:solidFill>
                <a:schemeClr val="accent1"/>
              </a:solidFill>
              <a:latin typeface="Century Gothic" panose="020B0502020202020204" pitchFamily="34" charset="0"/>
            </a:endParaRPr>
          </a:p>
        </p:txBody>
      </p:sp>
    </p:spTree>
    <p:extLst>
      <p:ext uri="{BB962C8B-B14F-4D97-AF65-F5344CB8AC3E}">
        <p14:creationId xmlns:p14="http://schemas.microsoft.com/office/powerpoint/2010/main" val="35023376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extLst>
          </p:cNvPr>
          <p:cNvSpPr>
            <a:spLocks noGrp="1" noChangeArrowheads="1"/>
          </p:cNvSpPr>
          <p:nvPr>
            <p:ph type="title"/>
          </p:nvPr>
        </p:nvSpPr>
        <p:spPr/>
        <p:txBody>
          <a:bodyPr>
            <a:normAutofit fontScale="90000"/>
          </a:bodyPr>
          <a:lstStyle/>
          <a:p>
            <a:pPr eaLnBrk="1" fontAlgn="auto" hangingPunct="1">
              <a:spcAft>
                <a:spcPts val="0"/>
              </a:spcAft>
              <a:defRPr/>
            </a:pPr>
            <a:r>
              <a:rPr lang="en-US" altLang="en-US" dirty="0"/>
              <a:t>The Social Responsibility of Business is to Increase Its Profits</a:t>
            </a:r>
          </a:p>
        </p:txBody>
      </p:sp>
      <p:sp>
        <p:nvSpPr>
          <p:cNvPr id="3" name="Content Placeholder 2">
            <a:extLst>
              <a:ext uri="{FF2B5EF4-FFF2-40B4-BE49-F238E27FC236}"/>
            </a:extLst>
          </p:cNvPr>
          <p:cNvSpPr>
            <a:spLocks noGrp="1"/>
          </p:cNvSpPr>
          <p:nvPr>
            <p:ph idx="1"/>
          </p:nvPr>
        </p:nvSpPr>
        <p:spPr/>
        <p:txBody>
          <a:bodyPr rtlCol="0">
            <a:normAutofit/>
          </a:bodyPr>
          <a:lstStyle/>
          <a:p>
            <a:pPr eaLnBrk="1" fontAlgn="auto" hangingPunct="1">
              <a:spcAft>
                <a:spcPts val="0"/>
              </a:spcAft>
              <a:defRPr/>
            </a:pPr>
            <a:r>
              <a:rPr lang="en-GB" dirty="0"/>
              <a:t>“...there is one and only one social responsibility of business–to use its resources and engage in activities designed to increase its profits so long as it stays within the rules of the game, which is to say, engages in open and free competition, without deception or fraud.”</a:t>
            </a:r>
          </a:p>
          <a:p>
            <a:pPr eaLnBrk="1" fontAlgn="auto" hangingPunct="1">
              <a:spcAft>
                <a:spcPts val="0"/>
              </a:spcAft>
              <a:defRPr/>
            </a:pPr>
            <a:r>
              <a:rPr lang="en-GB" dirty="0"/>
              <a:t>Friedman states that profit-maximization is not just a fiduciary responsibility, but also a “social responsibility”; and </a:t>
            </a:r>
            <a:r>
              <a:rPr lang="en-GB" dirty="0" err="1"/>
              <a:t>infact</a:t>
            </a:r>
            <a:r>
              <a:rPr lang="en-GB" dirty="0"/>
              <a:t> the only responsibility.</a:t>
            </a:r>
          </a:p>
          <a:p>
            <a:pPr marL="0" indent="0" eaLnBrk="1" fontAlgn="auto" hangingPunct="1">
              <a:spcAft>
                <a:spcPts val="0"/>
              </a:spcAft>
              <a:buFont typeface="Arial" panose="020B0604020202020204" pitchFamily="34" charset="0"/>
              <a:buNone/>
              <a:defRPr/>
            </a:pPr>
            <a:endParaRPr lang="en-GB" dirty="0"/>
          </a:p>
          <a:p>
            <a:pPr marL="0" indent="0" eaLnBrk="1" fontAlgn="auto" hangingPunct="1">
              <a:spcAft>
                <a:spcPts val="0"/>
              </a:spcAft>
              <a:buFont typeface="Arial" panose="020B0604020202020204" pitchFamily="34" charset="0"/>
              <a:buNone/>
              <a:defRPr/>
            </a:pPr>
            <a:endParaRPr lang="en-GB" dirty="0"/>
          </a:p>
          <a:p>
            <a:pPr eaLnBrk="1" fontAlgn="auto" hangingPunct="1">
              <a:spcAft>
                <a:spcPts val="0"/>
              </a:spcAft>
              <a:defRPr/>
            </a:pPr>
            <a:endParaRPr lang="en-US" dirty="0"/>
          </a:p>
        </p:txBody>
      </p:sp>
    </p:spTree>
    <p:extLst>
      <p:ext uri="{BB962C8B-B14F-4D97-AF65-F5344CB8AC3E}">
        <p14:creationId xmlns:p14="http://schemas.microsoft.com/office/powerpoint/2010/main" val="2429600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normAutofit/>
          </a:bodyPr>
          <a:lstStyle/>
          <a:p>
            <a:pPr eaLnBrk="1" fontAlgn="auto" hangingPunct="1">
              <a:spcAft>
                <a:spcPts val="0"/>
              </a:spcAft>
              <a:defRPr/>
            </a:pPr>
            <a:r>
              <a:rPr lang="en-GB" dirty="0"/>
              <a:t>Restrictions on the limitations on profit maximisation</a:t>
            </a:r>
            <a:endParaRPr lang="en-US" dirty="0"/>
          </a:p>
        </p:txBody>
      </p:sp>
      <p:sp>
        <p:nvSpPr>
          <p:cNvPr id="20483" name="Content Placeholder 2"/>
          <p:cNvSpPr>
            <a:spLocks noGrp="1" noChangeArrowheads="1"/>
          </p:cNvSpPr>
          <p:nvPr>
            <p:ph idx="1"/>
          </p:nvPr>
        </p:nvSpPr>
        <p:spPr/>
        <p:txBody>
          <a:bodyPr/>
          <a:lstStyle/>
          <a:p>
            <a:pPr eaLnBrk="1" hangingPunct="1"/>
            <a:r>
              <a:rPr lang="en-GB" altLang="en-US" smtClean="0"/>
              <a:t>Rules of the game</a:t>
            </a:r>
          </a:p>
          <a:p>
            <a:pPr eaLnBrk="1" hangingPunct="1"/>
            <a:r>
              <a:rPr lang="en-GB" altLang="en-US" smtClean="0"/>
              <a:t>Social norms</a:t>
            </a:r>
          </a:p>
          <a:p>
            <a:pPr eaLnBrk="1" hangingPunct="1"/>
            <a:r>
              <a:rPr lang="en-GB" altLang="en-US" smtClean="0"/>
              <a:t>Ethical customs</a:t>
            </a:r>
          </a:p>
          <a:p>
            <a:pPr eaLnBrk="1" hangingPunct="1"/>
            <a:r>
              <a:rPr lang="en-GB" altLang="en-US" smtClean="0"/>
              <a:t>Law in the society that the business functions within</a:t>
            </a:r>
          </a:p>
          <a:p>
            <a:pPr eaLnBrk="1" hangingPunct="1"/>
            <a:endParaRPr lang="en-GB" altLang="en-US" smtClean="0"/>
          </a:p>
          <a:p>
            <a:pPr eaLnBrk="1" hangingPunct="1"/>
            <a:endParaRPr lang="en-GB" altLang="en-US" smtClean="0"/>
          </a:p>
          <a:p>
            <a:pPr eaLnBrk="1" hangingPunct="1"/>
            <a:r>
              <a:rPr lang="en-GB" altLang="en-US" smtClean="0"/>
              <a:t>Writing at a pre-globalised time ….</a:t>
            </a:r>
          </a:p>
          <a:p>
            <a:pPr eaLnBrk="1" hangingPunct="1"/>
            <a:endParaRPr lang="en-US" altLang="en-US" smtClean="0"/>
          </a:p>
        </p:txBody>
      </p:sp>
    </p:spTree>
    <p:extLst>
      <p:ext uri="{BB962C8B-B14F-4D97-AF65-F5344CB8AC3E}">
        <p14:creationId xmlns:p14="http://schemas.microsoft.com/office/powerpoint/2010/main" val="3748624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Subject matter</a:t>
            </a:r>
            <a:endParaRPr lang="en-US" dirty="0"/>
          </a:p>
        </p:txBody>
      </p:sp>
      <p:sp>
        <p:nvSpPr>
          <p:cNvPr id="21507" name="Content Placeholder 2"/>
          <p:cNvSpPr>
            <a:spLocks noGrp="1" noChangeArrowheads="1"/>
          </p:cNvSpPr>
          <p:nvPr>
            <p:ph idx="1"/>
          </p:nvPr>
        </p:nvSpPr>
        <p:spPr/>
        <p:txBody>
          <a:bodyPr/>
          <a:lstStyle/>
          <a:p>
            <a:pPr eaLnBrk="1" hangingPunct="1"/>
            <a:r>
              <a:rPr lang="en-GB" altLang="en-US" smtClean="0"/>
              <a:t>Business ethics</a:t>
            </a:r>
          </a:p>
          <a:p>
            <a:pPr eaLnBrk="1" hangingPunct="1"/>
            <a:r>
              <a:rPr lang="en-GB" altLang="en-US" smtClean="0"/>
              <a:t>Stockholder theory</a:t>
            </a:r>
          </a:p>
          <a:p>
            <a:pPr eaLnBrk="1" hangingPunct="1"/>
            <a:r>
              <a:rPr lang="en-GB" altLang="en-US" smtClean="0"/>
              <a:t>The only social responsibility of corporations is to increase its profits, while staying within "the rules of the game" which are a set of side-constraints on profit-maximization</a:t>
            </a:r>
          </a:p>
          <a:p>
            <a:pPr eaLnBrk="1" hangingPunct="1"/>
            <a:endParaRPr lang="en-US" altLang="en-US" smtClean="0"/>
          </a:p>
        </p:txBody>
      </p:sp>
    </p:spTree>
    <p:extLst>
      <p:ext uri="{BB962C8B-B14F-4D97-AF65-F5344CB8AC3E}">
        <p14:creationId xmlns:p14="http://schemas.microsoft.com/office/powerpoint/2010/main" val="1953911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Deontology and teleology</a:t>
            </a:r>
            <a:endParaRPr lang="en-US" dirty="0"/>
          </a:p>
        </p:txBody>
      </p:sp>
      <p:sp>
        <p:nvSpPr>
          <p:cNvPr id="22531" name="Content Placeholder 2"/>
          <p:cNvSpPr>
            <a:spLocks noGrp="1" noChangeArrowheads="1"/>
          </p:cNvSpPr>
          <p:nvPr>
            <p:ph idx="1"/>
          </p:nvPr>
        </p:nvSpPr>
        <p:spPr/>
        <p:txBody>
          <a:bodyPr/>
          <a:lstStyle/>
          <a:p>
            <a:pPr eaLnBrk="1" hangingPunct="1"/>
            <a:r>
              <a:rPr lang="en-GB" altLang="en-US" dirty="0" smtClean="0"/>
              <a:t>Friedman offers two broad set of arguments in favour of his position. </a:t>
            </a:r>
          </a:p>
          <a:p>
            <a:pPr eaLnBrk="1" hangingPunct="1"/>
            <a:r>
              <a:rPr lang="en-GB" altLang="en-US" dirty="0" smtClean="0"/>
              <a:t>The first is a set of </a:t>
            </a:r>
            <a:r>
              <a:rPr lang="en-GB" altLang="en-US" b="1" dirty="0" smtClean="0"/>
              <a:t>deontological or Kantian</a:t>
            </a:r>
            <a:r>
              <a:rPr lang="en-GB" altLang="en-US" dirty="0" smtClean="0"/>
              <a:t> </a:t>
            </a:r>
            <a:r>
              <a:rPr lang="en-GB" altLang="en-US" dirty="0" smtClean="0"/>
              <a:t>arguments in favour of fiduciary duties and against Corporate Social Responsibility (CSR).</a:t>
            </a:r>
          </a:p>
          <a:p>
            <a:pPr eaLnBrk="1" hangingPunct="1"/>
            <a:r>
              <a:rPr lang="en-GB" altLang="en-US" dirty="0" smtClean="0"/>
              <a:t>The </a:t>
            </a:r>
            <a:r>
              <a:rPr lang="en-GB" altLang="en-US" dirty="0" smtClean="0"/>
              <a:t>second line of argumentation is a utilitarian or broadly </a:t>
            </a:r>
            <a:r>
              <a:rPr lang="en-GB" altLang="en-US" b="1" dirty="0" smtClean="0"/>
              <a:t>teleological or consequentialist </a:t>
            </a:r>
            <a:r>
              <a:rPr lang="en-GB" altLang="en-US" dirty="0" smtClean="0"/>
              <a:t>argument against corporations taking on CSR. </a:t>
            </a:r>
          </a:p>
          <a:p>
            <a:pPr eaLnBrk="1" hangingPunct="1"/>
            <a:endParaRPr lang="en-US" altLang="en-US" dirty="0" smtClean="0"/>
          </a:p>
        </p:txBody>
      </p:sp>
    </p:spTree>
    <p:extLst>
      <p:ext uri="{BB962C8B-B14F-4D97-AF65-F5344CB8AC3E}">
        <p14:creationId xmlns:p14="http://schemas.microsoft.com/office/powerpoint/2010/main" val="21710575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Friedman’s central point.</a:t>
            </a:r>
          </a:p>
        </p:txBody>
      </p:sp>
      <p:sp>
        <p:nvSpPr>
          <p:cNvPr id="23555" name="Rectangle 3"/>
          <p:cNvSpPr>
            <a:spLocks noGrp="1" noChangeArrowheads="1"/>
          </p:cNvSpPr>
          <p:nvPr>
            <p:ph idx="1"/>
          </p:nvPr>
        </p:nvSpPr>
        <p:spPr/>
        <p:txBody>
          <a:bodyPr/>
          <a:lstStyle/>
          <a:p>
            <a:pPr eaLnBrk="1" hangingPunct="1"/>
            <a:r>
              <a:rPr lang="en-US" altLang="en-US" smtClean="0"/>
              <a:t>Business does </a:t>
            </a:r>
            <a:r>
              <a:rPr lang="en-US" altLang="en-US" b="1" u="sng" smtClean="0"/>
              <a:t>not</a:t>
            </a:r>
            <a:r>
              <a:rPr lang="en-US" altLang="en-US" smtClean="0"/>
              <a:t> have a  “social responsibility” in the sense of having an obligation to promote desirable “social” ends, for example, clean environment, fulfilling jobs, prejudice-free society, etc.</a:t>
            </a:r>
          </a:p>
          <a:p>
            <a:pPr eaLnBrk="1" hangingPunct="1"/>
            <a:r>
              <a:rPr lang="en-US" altLang="en-US" smtClean="0"/>
              <a:t>Business (as a general type of enterprise) is not the kind of thing that can have responsibilities – social or otherwise. </a:t>
            </a:r>
          </a:p>
          <a:p>
            <a:pPr lvl="1" eaLnBrk="1" hangingPunct="1"/>
            <a:r>
              <a:rPr lang="en-US" altLang="en-US" smtClean="0"/>
              <a:t>The internet does not have responsibilities.</a:t>
            </a:r>
          </a:p>
          <a:p>
            <a:pPr lvl="1" eaLnBrk="1" hangingPunct="1"/>
            <a:r>
              <a:rPr lang="en-US" altLang="en-US" smtClean="0"/>
              <a:t>The weather does not have responsibilities.</a:t>
            </a:r>
          </a:p>
          <a:p>
            <a:pPr lvl="1" eaLnBrk="1" hangingPunct="1"/>
            <a:r>
              <a:rPr lang="en-US" altLang="en-US" smtClean="0"/>
              <a:t>Business is the same type of general system. </a:t>
            </a:r>
          </a:p>
          <a:p>
            <a:pPr eaLnBrk="1" hangingPunct="1"/>
            <a:endParaRPr lang="en-US" altLang="en-US" smtClean="0"/>
          </a:p>
        </p:txBody>
      </p:sp>
    </p:spTree>
    <p:extLst>
      <p:ext uri="{BB962C8B-B14F-4D97-AF65-F5344CB8AC3E}">
        <p14:creationId xmlns:p14="http://schemas.microsoft.com/office/powerpoint/2010/main" val="3504218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Friedman’s 2</a:t>
            </a:r>
            <a:r>
              <a:rPr lang="en-US" altLang="en-US" baseline="30000"/>
              <a:t>nd</a:t>
            </a:r>
            <a:r>
              <a:rPr lang="en-US" altLang="en-US"/>
              <a:t> supporting point.</a:t>
            </a:r>
          </a:p>
        </p:txBody>
      </p:sp>
      <p:sp>
        <p:nvSpPr>
          <p:cNvPr id="25603" name="Rectangle 3"/>
          <p:cNvSpPr>
            <a:spLocks noGrp="1" noChangeArrowheads="1"/>
          </p:cNvSpPr>
          <p:nvPr>
            <p:ph idx="1"/>
          </p:nvPr>
        </p:nvSpPr>
        <p:spPr/>
        <p:txBody>
          <a:bodyPr/>
          <a:lstStyle/>
          <a:p>
            <a:pPr marL="609600" indent="-609600" eaLnBrk="1" hangingPunct="1"/>
            <a:r>
              <a:rPr lang="en-US" altLang="en-US" smtClean="0"/>
              <a:t>Sometimes businesses are treated by the law as (artificial) individuals (or agents) and assigned a set of responsibilities.</a:t>
            </a:r>
          </a:p>
          <a:p>
            <a:pPr marL="990600" lvl="1" indent="-533400" eaLnBrk="1" hangingPunct="1"/>
            <a:r>
              <a:rPr lang="en-US" altLang="en-US" smtClean="0"/>
              <a:t>However, this is always done for a specific legal purpose, such as establishing a source of funds for product liability cases.</a:t>
            </a:r>
          </a:p>
          <a:p>
            <a:pPr marL="990600" lvl="1" indent="-533400" eaLnBrk="1" hangingPunct="1"/>
            <a:r>
              <a:rPr lang="en-US" altLang="en-US" smtClean="0"/>
              <a:t>No one thinks the business has really become a person and started having responsibilities of the type that persons have.</a:t>
            </a:r>
          </a:p>
          <a:p>
            <a:pPr marL="990600" lvl="1" indent="-533400" eaLnBrk="1" hangingPunct="1"/>
            <a:endParaRPr lang="en-US" altLang="en-US" smtClean="0"/>
          </a:p>
        </p:txBody>
      </p:sp>
    </p:spTree>
    <p:extLst>
      <p:ext uri="{BB962C8B-B14F-4D97-AF65-F5344CB8AC3E}">
        <p14:creationId xmlns:p14="http://schemas.microsoft.com/office/powerpoint/2010/main" val="28831095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Friedman’s 3</a:t>
            </a:r>
            <a:r>
              <a:rPr lang="en-US" altLang="en-US" baseline="30000"/>
              <a:t>rd</a:t>
            </a:r>
            <a:r>
              <a:rPr lang="en-US" altLang="en-US"/>
              <a:t> supporting point.</a:t>
            </a:r>
          </a:p>
        </p:txBody>
      </p:sp>
      <p:sp>
        <p:nvSpPr>
          <p:cNvPr id="6147" name="Rectangle 3">
            <a:extLst>
              <a:ext uri="{FF2B5EF4-FFF2-40B4-BE49-F238E27FC236}"/>
            </a:extLst>
          </p:cNvPr>
          <p:cNvSpPr>
            <a:spLocks noGrp="1" noChangeArrowheads="1"/>
          </p:cNvSpPr>
          <p:nvPr>
            <p:ph idx="1"/>
          </p:nvPr>
        </p:nvSpPr>
        <p:spPr/>
        <p:txBody>
          <a:bodyPr rtlCol="0">
            <a:normAutofit fontScale="70000" lnSpcReduction="20000"/>
          </a:bodyPr>
          <a:lstStyle/>
          <a:p>
            <a:pPr eaLnBrk="1" fontAlgn="auto" hangingPunct="1">
              <a:spcAft>
                <a:spcPts val="0"/>
              </a:spcAft>
              <a:defRPr/>
            </a:pPr>
            <a:r>
              <a:rPr lang="en-US" altLang="en-US" sz="2800"/>
              <a:t>On the other hand, corporate managers certainly are individuals, and they definitely have responsibilities. </a:t>
            </a:r>
          </a:p>
          <a:p>
            <a:pPr eaLnBrk="1" fontAlgn="auto" hangingPunct="1">
              <a:spcAft>
                <a:spcPts val="0"/>
              </a:spcAft>
              <a:defRPr/>
            </a:pPr>
            <a:r>
              <a:rPr lang="en-US" altLang="en-US" sz="2800"/>
              <a:t>However, these responsibilities are to the people who own the equity of the corporation, and they can be summarized as: Make the most profit (that is, the largest return in investment) possible.</a:t>
            </a:r>
          </a:p>
          <a:p>
            <a:pPr lvl="1" eaLnBrk="1" fontAlgn="auto" hangingPunct="1">
              <a:spcAft>
                <a:spcPts val="0"/>
              </a:spcAft>
              <a:defRPr/>
            </a:pPr>
            <a:r>
              <a:rPr lang="en-US" altLang="en-US" sz="2400"/>
              <a:t>This is sometimes referred to a Friedman’s “shareholder theory,” since in modern corporations profits ultimately accrue to the shareholders of the corporation’s stock.</a:t>
            </a:r>
          </a:p>
          <a:p>
            <a:pPr lvl="1" eaLnBrk="1" fontAlgn="auto" hangingPunct="1">
              <a:spcAft>
                <a:spcPts val="0"/>
              </a:spcAft>
              <a:defRPr/>
            </a:pPr>
            <a:r>
              <a:rPr lang="en-US" altLang="en-US" sz="2400"/>
              <a:t>NOTE: “shareholder” = “owns shares of stock”</a:t>
            </a:r>
          </a:p>
        </p:txBody>
      </p:sp>
    </p:spTree>
    <p:extLst>
      <p:ext uri="{BB962C8B-B14F-4D97-AF65-F5344CB8AC3E}">
        <p14:creationId xmlns:p14="http://schemas.microsoft.com/office/powerpoint/2010/main" val="3367864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extLst>
          </p:cNvPr>
          <p:cNvSpPr>
            <a:spLocks noGrp="1" noChangeArrowheads="1"/>
          </p:cNvSpPr>
          <p:nvPr>
            <p:ph type="title"/>
          </p:nvPr>
        </p:nvSpPr>
        <p:spPr>
          <a:xfrm>
            <a:off x="783771" y="449943"/>
            <a:ext cx="7416800" cy="1703469"/>
          </a:xfrm>
        </p:spPr>
        <p:txBody>
          <a:bodyPr>
            <a:normAutofit fontScale="90000"/>
          </a:bodyPr>
          <a:lstStyle/>
          <a:p>
            <a:pPr eaLnBrk="1" fontAlgn="auto" hangingPunct="1">
              <a:spcAft>
                <a:spcPts val="0"/>
              </a:spcAft>
              <a:defRPr/>
            </a:pPr>
            <a:r>
              <a:rPr lang="en-US" altLang="en-US" sz="3600" dirty="0"/>
              <a:t>What if a manager decides to pursue a social end rather than maximum profit?</a:t>
            </a:r>
          </a:p>
        </p:txBody>
      </p:sp>
      <p:sp>
        <p:nvSpPr>
          <p:cNvPr id="7171" name="Rectangle 3">
            <a:extLst>
              <a:ext uri="{FF2B5EF4-FFF2-40B4-BE49-F238E27FC236}"/>
            </a:extLst>
          </p:cNvPr>
          <p:cNvSpPr>
            <a:spLocks noGrp="1" noChangeArrowheads="1"/>
          </p:cNvSpPr>
          <p:nvPr>
            <p:ph idx="1"/>
          </p:nvPr>
        </p:nvSpPr>
        <p:spPr/>
        <p:txBody>
          <a:bodyPr rtlCol="0">
            <a:normAutofit fontScale="77500" lnSpcReduction="20000"/>
          </a:bodyPr>
          <a:lstStyle/>
          <a:p>
            <a:pPr eaLnBrk="1" fontAlgn="auto" hangingPunct="1">
              <a:spcAft>
                <a:spcPts val="0"/>
              </a:spcAft>
              <a:defRPr/>
            </a:pPr>
            <a:r>
              <a:rPr lang="en-US" altLang="en-US" sz="2800"/>
              <a:t>This is spending other people’s money on his or her personal political goals.</a:t>
            </a:r>
            <a:r>
              <a:rPr lang="en-US" altLang="en-US"/>
              <a:t> </a:t>
            </a:r>
          </a:p>
          <a:p>
            <a:pPr lvl="1" eaLnBrk="1" fontAlgn="auto" hangingPunct="1">
              <a:spcAft>
                <a:spcPts val="0"/>
              </a:spcAft>
              <a:defRPr/>
            </a:pPr>
            <a:r>
              <a:rPr lang="en-US" altLang="en-US" sz="2400"/>
              <a:t>That is, it converts market mechanisms into a political process, but this is socialism rather than capitalism</a:t>
            </a:r>
            <a:r>
              <a:rPr lang="en-US" altLang="en-US"/>
              <a:t>.</a:t>
            </a:r>
          </a:p>
          <a:p>
            <a:pPr eaLnBrk="1" fontAlgn="auto" hangingPunct="1">
              <a:spcAft>
                <a:spcPts val="0"/>
              </a:spcAft>
              <a:defRPr/>
            </a:pPr>
            <a:r>
              <a:rPr lang="en-US" altLang="en-US" sz="2800"/>
              <a:t>Managers would have no idea what to do anyway.</a:t>
            </a:r>
          </a:p>
          <a:p>
            <a:pPr lvl="1" eaLnBrk="1" fontAlgn="auto" hangingPunct="1">
              <a:spcAft>
                <a:spcPts val="0"/>
              </a:spcAft>
              <a:defRPr/>
            </a:pPr>
            <a:r>
              <a:rPr lang="en-US" altLang="en-US" sz="2400"/>
              <a:t>They have only their private beliefs, which is not at all the same thing as genuine social purpose</a:t>
            </a:r>
            <a:r>
              <a:rPr lang="en-US" altLang="en-US"/>
              <a:t>.</a:t>
            </a:r>
          </a:p>
          <a:p>
            <a:pPr lvl="1" eaLnBrk="1" fontAlgn="auto" hangingPunct="1">
              <a:spcAft>
                <a:spcPts val="0"/>
              </a:spcAft>
              <a:defRPr/>
            </a:pPr>
            <a:r>
              <a:rPr lang="en-US" altLang="en-US" sz="2400"/>
              <a:t>Moreover, each manager would have too small a view to expect his or her beliefs to be correct</a:t>
            </a:r>
            <a:r>
              <a:rPr lang="en-US" altLang="en-US"/>
              <a:t>.</a:t>
            </a:r>
            <a:endParaRPr lang="en-US" altLang="en-US" sz="2400"/>
          </a:p>
          <a:p>
            <a:pPr lvl="1" eaLnBrk="1" fontAlgn="auto" hangingPunct="1">
              <a:spcAft>
                <a:spcPts val="0"/>
              </a:spcAft>
              <a:defRPr/>
            </a:pPr>
            <a:endParaRPr lang="en-US" altLang="en-US" sz="2400"/>
          </a:p>
        </p:txBody>
      </p:sp>
    </p:spTree>
    <p:extLst>
      <p:ext uri="{BB962C8B-B14F-4D97-AF65-F5344CB8AC3E}">
        <p14:creationId xmlns:p14="http://schemas.microsoft.com/office/powerpoint/2010/main" val="2434811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normAutofit fontScale="90000"/>
          </a:bodyPr>
          <a:lstStyle/>
          <a:p>
            <a:pPr eaLnBrk="1" fontAlgn="auto" hangingPunct="1">
              <a:spcAft>
                <a:spcPts val="0"/>
              </a:spcAft>
              <a:defRPr/>
            </a:pPr>
            <a:r>
              <a:rPr lang="en-GB" dirty="0"/>
              <a:t>argument in favour of the stockholder theory two-pronged.</a:t>
            </a:r>
            <a:endParaRPr lang="en-US" dirty="0"/>
          </a:p>
        </p:txBody>
      </p:sp>
      <p:sp>
        <p:nvSpPr>
          <p:cNvPr id="31747" name="Content Placeholder 2"/>
          <p:cNvSpPr>
            <a:spLocks noGrp="1" noChangeArrowheads="1"/>
          </p:cNvSpPr>
          <p:nvPr>
            <p:ph idx="1"/>
          </p:nvPr>
        </p:nvSpPr>
        <p:spPr/>
        <p:txBody>
          <a:bodyPr/>
          <a:lstStyle/>
          <a:p>
            <a:pPr eaLnBrk="1" hangingPunct="1"/>
            <a:r>
              <a:rPr lang="en-GB" altLang="en-US" smtClean="0"/>
              <a:t>The first are a set of arguments that are closely linked that when put together add up to a deontological argument for fiduciary duties and that engaging in CSR would be tantamount to breaching these duties. </a:t>
            </a:r>
          </a:p>
          <a:p>
            <a:pPr eaLnBrk="1" hangingPunct="1"/>
            <a:r>
              <a:rPr lang="en-GB" altLang="en-US" smtClean="0"/>
              <a:t>The second group of arguments is utilitarian and consequentialist oriented. </a:t>
            </a:r>
            <a:endParaRPr lang="en-US" altLang="en-US" smtClean="0"/>
          </a:p>
        </p:txBody>
      </p:sp>
    </p:spTree>
    <p:extLst>
      <p:ext uri="{BB962C8B-B14F-4D97-AF65-F5344CB8AC3E}">
        <p14:creationId xmlns:p14="http://schemas.microsoft.com/office/powerpoint/2010/main" val="3888683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two arguments</a:t>
            </a:r>
            <a:endParaRPr lang="en-US" dirty="0"/>
          </a:p>
        </p:txBody>
      </p:sp>
      <p:sp>
        <p:nvSpPr>
          <p:cNvPr id="32771" name="Content Placeholder 2"/>
          <p:cNvSpPr>
            <a:spLocks noGrp="1" noChangeArrowheads="1"/>
          </p:cNvSpPr>
          <p:nvPr>
            <p:ph idx="1"/>
          </p:nvPr>
        </p:nvSpPr>
        <p:spPr/>
        <p:txBody>
          <a:bodyPr/>
          <a:lstStyle/>
          <a:p>
            <a:pPr eaLnBrk="1" hangingPunct="1"/>
            <a:r>
              <a:rPr lang="en-GB" altLang="en-US" smtClean="0"/>
              <a:t>Firstly, Friedman “questions the competence of business leaders (or any other individuals) to discern and directly promote the general good” and argues  that CSR should not be undertaken. </a:t>
            </a:r>
          </a:p>
          <a:p>
            <a:pPr eaLnBrk="1" hangingPunct="1"/>
            <a:r>
              <a:rPr lang="en-GB" altLang="en-US" smtClean="0"/>
              <a:t>Secondly, he argues that “the market itself is the best mechanism by which to promote the public good” and that by pursuing profit, business is already giving back to the community in the most efficient manner possible.</a:t>
            </a:r>
          </a:p>
          <a:p>
            <a:pPr eaLnBrk="1" hangingPunct="1"/>
            <a:endParaRPr lang="en-US" altLang="en-US" smtClean="0"/>
          </a:p>
        </p:txBody>
      </p:sp>
    </p:spTree>
    <p:extLst>
      <p:ext uri="{BB962C8B-B14F-4D97-AF65-F5344CB8AC3E}">
        <p14:creationId xmlns:p14="http://schemas.microsoft.com/office/powerpoint/2010/main" val="413227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Profit maximisation argument </a:t>
            </a:r>
            <a:endParaRPr lang="en-US" dirty="0"/>
          </a:p>
        </p:txBody>
      </p:sp>
      <p:sp>
        <p:nvSpPr>
          <p:cNvPr id="33795" name="Content Placeholder 2"/>
          <p:cNvSpPr>
            <a:spLocks noGrp="1" noChangeArrowheads="1"/>
          </p:cNvSpPr>
          <p:nvPr>
            <p:ph idx="1"/>
          </p:nvPr>
        </p:nvSpPr>
        <p:spPr/>
        <p:txBody>
          <a:bodyPr/>
          <a:lstStyle/>
          <a:p>
            <a:pPr eaLnBrk="1" hangingPunct="1"/>
            <a:r>
              <a:rPr lang="en-GB" altLang="en-US" smtClean="0"/>
              <a:t>1. Corporate Managers are fiduciaries of the corporate owners (e.g. stockholders)</a:t>
            </a:r>
          </a:p>
          <a:p>
            <a:pPr eaLnBrk="1" hangingPunct="1"/>
            <a:r>
              <a:rPr lang="en-GB" altLang="en-US" smtClean="0"/>
              <a:t>2. Corporate owners have only one interest in and reason for hiring managers to maximize profits</a:t>
            </a:r>
          </a:p>
          <a:p>
            <a:pPr eaLnBrk="1" hangingPunct="1"/>
            <a:r>
              <a:rPr lang="en-GB" altLang="en-US" smtClean="0"/>
              <a:t>3. Therefore, corporate managers would violate their fiduciary trust by engaging in actions that are unrelated to (or which consciously minimize) profit maximization</a:t>
            </a:r>
          </a:p>
          <a:p>
            <a:pPr eaLnBrk="1" hangingPunct="1"/>
            <a:endParaRPr lang="en-US" altLang="en-US" smtClean="0"/>
          </a:p>
        </p:txBody>
      </p:sp>
    </p:spTree>
    <p:extLst>
      <p:ext uri="{BB962C8B-B14F-4D97-AF65-F5344CB8AC3E}">
        <p14:creationId xmlns:p14="http://schemas.microsoft.com/office/powerpoint/2010/main" val="4064180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Social responsibility argument</a:t>
            </a:r>
            <a:endParaRPr lang="en-US" dirty="0"/>
          </a:p>
        </p:txBody>
      </p:sp>
      <p:sp>
        <p:nvSpPr>
          <p:cNvPr id="34819" name="Content Placeholder 2"/>
          <p:cNvSpPr>
            <a:spLocks noGrp="1" noChangeArrowheads="1"/>
          </p:cNvSpPr>
          <p:nvPr>
            <p:ph idx="1"/>
          </p:nvPr>
        </p:nvSpPr>
        <p:spPr/>
        <p:txBody>
          <a:bodyPr>
            <a:normAutofit lnSpcReduction="10000"/>
          </a:bodyPr>
          <a:lstStyle/>
          <a:p>
            <a:pPr eaLnBrk="1" hangingPunct="1"/>
            <a:r>
              <a:rPr lang="en-GB" altLang="en-US" smtClean="0"/>
              <a:t>4 .Acts of corporate charity (“social responsibility”) lessen the amount of profits the firms and/or owners receive</a:t>
            </a:r>
          </a:p>
          <a:p>
            <a:pPr eaLnBrk="1" hangingPunct="1"/>
            <a:r>
              <a:rPr lang="en-GB" altLang="en-US" smtClean="0"/>
              <a:t>5. If corporate managers act in ways described in #4, they would violate their contractual responsibilities to owners. (by #3)</a:t>
            </a:r>
          </a:p>
          <a:p>
            <a:pPr eaLnBrk="1" hangingPunct="1"/>
            <a:r>
              <a:rPr lang="en-GB" altLang="en-US" smtClean="0"/>
              <a:t>6. A call for managers to be “socially responsible” is a call for them to violate their contractual obligations. (by #4 and 5)</a:t>
            </a:r>
          </a:p>
          <a:p>
            <a:pPr eaLnBrk="1" hangingPunct="1"/>
            <a:r>
              <a:rPr lang="en-GB" altLang="en-US" smtClean="0"/>
              <a:t>7. Thus, managers should not direct their firms into “socially responsible” activities</a:t>
            </a:r>
          </a:p>
          <a:p>
            <a:pPr eaLnBrk="1" hangingPunct="1"/>
            <a:endParaRPr lang="en-US" altLang="en-US" smtClean="0"/>
          </a:p>
        </p:txBody>
      </p:sp>
    </p:spTree>
    <p:extLst>
      <p:ext uri="{BB962C8B-B14F-4D97-AF65-F5344CB8AC3E}">
        <p14:creationId xmlns:p14="http://schemas.microsoft.com/office/powerpoint/2010/main" val="640839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Friedman’s conclusion.</a:t>
            </a:r>
          </a:p>
        </p:txBody>
      </p:sp>
      <p:sp>
        <p:nvSpPr>
          <p:cNvPr id="36867" name="Rectangle 3"/>
          <p:cNvSpPr>
            <a:spLocks noGrp="1" noChangeArrowheads="1"/>
          </p:cNvSpPr>
          <p:nvPr>
            <p:ph idx="1"/>
          </p:nvPr>
        </p:nvSpPr>
        <p:spPr/>
        <p:txBody>
          <a:bodyPr/>
          <a:lstStyle/>
          <a:p>
            <a:pPr eaLnBrk="1" hangingPunct="1"/>
            <a:r>
              <a:rPr lang="en-US" altLang="en-US" smtClean="0"/>
              <a:t>Friedman says the </a:t>
            </a:r>
            <a:r>
              <a:rPr lang="en-US" altLang="en-US" b="1" u="sng" smtClean="0"/>
              <a:t>only</a:t>
            </a:r>
            <a:r>
              <a:rPr lang="en-US" altLang="en-US" smtClean="0"/>
              <a:t> responsibility of businesses, and the managers who run them, is to make as much profit as possible.</a:t>
            </a:r>
          </a:p>
        </p:txBody>
      </p:sp>
    </p:spTree>
    <p:extLst>
      <p:ext uri="{BB962C8B-B14F-4D97-AF65-F5344CB8AC3E}">
        <p14:creationId xmlns:p14="http://schemas.microsoft.com/office/powerpoint/2010/main" val="4440342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extLst>
          </p:cNvPr>
          <p:cNvSpPr>
            <a:spLocks noGrp="1" noChangeArrowheads="1"/>
          </p:cNvSpPr>
          <p:nvPr>
            <p:ph type="title"/>
          </p:nvPr>
        </p:nvSpPr>
        <p:spPr/>
        <p:txBody>
          <a:bodyPr>
            <a:normAutofit fontScale="90000"/>
          </a:bodyPr>
          <a:lstStyle/>
          <a:p>
            <a:pPr eaLnBrk="1" fontAlgn="auto" hangingPunct="1">
              <a:spcAft>
                <a:spcPts val="0"/>
              </a:spcAft>
              <a:defRPr/>
            </a:pPr>
            <a:r>
              <a:rPr lang="en-US" altLang="en-US"/>
              <a:t>However, Friedman also says this does </a:t>
            </a:r>
            <a:r>
              <a:rPr lang="en-US" altLang="en-US" b="1" u="sng"/>
              <a:t>not</a:t>
            </a:r>
            <a:r>
              <a:rPr lang="en-US" altLang="en-US"/>
              <a:t> mean anything goes.</a:t>
            </a:r>
          </a:p>
        </p:txBody>
      </p:sp>
      <p:sp>
        <p:nvSpPr>
          <p:cNvPr id="38915" name="Rectangle 3"/>
          <p:cNvSpPr>
            <a:spLocks noGrp="1" noChangeArrowheads="1"/>
          </p:cNvSpPr>
          <p:nvPr>
            <p:ph idx="1"/>
          </p:nvPr>
        </p:nvSpPr>
        <p:spPr/>
        <p:txBody>
          <a:bodyPr/>
          <a:lstStyle/>
          <a:p>
            <a:pPr eaLnBrk="1" hangingPunct="1"/>
            <a:r>
              <a:rPr lang="en-US" altLang="en-US" smtClean="0"/>
              <a:t>Friedman says that businesses are obliged to follow laws, rules, and regulations.</a:t>
            </a:r>
          </a:p>
          <a:p>
            <a:pPr lvl="1" eaLnBrk="1" hangingPunct="1"/>
            <a:r>
              <a:rPr lang="en-US" altLang="en-US" smtClean="0"/>
              <a:t>Note: Some of these may incorporate social ends.</a:t>
            </a:r>
          </a:p>
          <a:p>
            <a:pPr eaLnBrk="1" hangingPunct="1"/>
            <a:r>
              <a:rPr lang="en-US" altLang="en-US" smtClean="0"/>
              <a:t>Friedman also says that businesses should adhere to generally accepted social standards and expectations.</a:t>
            </a:r>
          </a:p>
          <a:p>
            <a:pPr lvl="1" eaLnBrk="1" hangingPunct="1"/>
            <a:r>
              <a:rPr lang="en-US" altLang="en-US" smtClean="0"/>
              <a:t>He points out that if a corporation operates in violation of the moral standards and expectations that are generally accepted in its society, it runs the risk of losing business, which, of course, would decrease profit.</a:t>
            </a:r>
          </a:p>
        </p:txBody>
      </p:sp>
    </p:spTree>
    <p:extLst>
      <p:ext uri="{BB962C8B-B14F-4D97-AF65-F5344CB8AC3E}">
        <p14:creationId xmlns:p14="http://schemas.microsoft.com/office/powerpoint/2010/main" val="40246341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pPr eaLnBrk="1" fontAlgn="auto" hangingPunct="1">
              <a:spcAft>
                <a:spcPts val="0"/>
              </a:spcAft>
              <a:defRPr/>
            </a:pPr>
            <a:r>
              <a:rPr lang="en-GB" dirty="0"/>
              <a:t>continued</a:t>
            </a:r>
            <a:endParaRPr lang="en-US" dirty="0"/>
          </a:p>
        </p:txBody>
      </p:sp>
      <p:sp>
        <p:nvSpPr>
          <p:cNvPr id="44035" name="Content Placeholder 2"/>
          <p:cNvSpPr>
            <a:spLocks noGrp="1" noChangeArrowheads="1"/>
          </p:cNvSpPr>
          <p:nvPr>
            <p:ph idx="1"/>
          </p:nvPr>
        </p:nvSpPr>
        <p:spPr/>
        <p:txBody>
          <a:bodyPr>
            <a:normAutofit lnSpcReduction="10000"/>
          </a:bodyPr>
          <a:lstStyle/>
          <a:p>
            <a:pPr eaLnBrk="1" hangingPunct="1"/>
            <a:r>
              <a:rPr lang="en-GB" altLang="en-US" smtClean="0"/>
              <a:t>Managers, executives, and employees are bound by their work contract to advance the interest of their employer, stockholder or business-owner and the purpose set forth in that agreement. </a:t>
            </a:r>
          </a:p>
          <a:p>
            <a:pPr eaLnBrk="1" hangingPunct="1"/>
            <a:r>
              <a:rPr lang="en-GB" altLang="en-US" smtClean="0"/>
              <a:t>Executives are free to spend their own personal funds anyway they see fit on any charitable or socially beneficial project they wish in their role as a private citizen, but when functioning in their capacity as executives they are an agent of the stockholders and are duty-bound not to divert business resources away from the purposes expressly authorized by the stockholders.</a:t>
            </a:r>
          </a:p>
          <a:p>
            <a:pPr eaLnBrk="1" hangingPunct="1"/>
            <a:endParaRPr lang="en-GB" altLang="en-US" smtClean="0"/>
          </a:p>
          <a:p>
            <a:pPr eaLnBrk="1" hangingPunct="1"/>
            <a:endParaRPr lang="en-GB" altLang="en-US" smtClean="0"/>
          </a:p>
          <a:p>
            <a:pPr eaLnBrk="1" hangingPunct="1"/>
            <a:endParaRPr lang="en-GB" altLang="en-US" smtClean="0"/>
          </a:p>
          <a:p>
            <a:pPr eaLnBrk="1" hangingPunct="1"/>
            <a:endParaRPr lang="en-US" altLang="en-US" smtClean="0"/>
          </a:p>
        </p:txBody>
      </p:sp>
    </p:spTree>
    <p:extLst>
      <p:ext uri="{BB962C8B-B14F-4D97-AF65-F5344CB8AC3E}">
        <p14:creationId xmlns:p14="http://schemas.microsoft.com/office/powerpoint/2010/main" val="773911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normAutofit/>
          </a:bodyPr>
          <a:lstStyle/>
          <a:p>
            <a:pPr eaLnBrk="1" fontAlgn="auto" hangingPunct="1">
              <a:spcAft>
                <a:spcPts val="0"/>
              </a:spcAft>
              <a:defRPr/>
            </a:pPr>
            <a:r>
              <a:rPr lang="en-GB" dirty="0"/>
              <a:t>Rival normative business ethics theories</a:t>
            </a:r>
            <a:endParaRPr lang="en-US" dirty="0"/>
          </a:p>
        </p:txBody>
      </p:sp>
      <p:sp>
        <p:nvSpPr>
          <p:cNvPr id="3" name="Content Placeholder 2">
            <a:extLst>
              <a:ext uri="{FF2B5EF4-FFF2-40B4-BE49-F238E27FC236}"/>
            </a:extLst>
          </p:cNvPr>
          <p:cNvSpPr>
            <a:spLocks noGrp="1"/>
          </p:cNvSpPr>
          <p:nvPr>
            <p:ph idx="1"/>
          </p:nvPr>
        </p:nvSpPr>
        <p:spPr/>
        <p:txBody>
          <a:bodyPr rtlCol="0">
            <a:normAutofit/>
          </a:bodyPr>
          <a:lstStyle/>
          <a:p>
            <a:pPr eaLnBrk="1" fontAlgn="auto" hangingPunct="1">
              <a:spcAft>
                <a:spcPts val="0"/>
              </a:spcAft>
              <a:defRPr/>
            </a:pPr>
            <a:r>
              <a:rPr lang="en-GB" dirty="0"/>
              <a:t>Stakeholder</a:t>
            </a:r>
          </a:p>
          <a:p>
            <a:pPr eaLnBrk="1" fontAlgn="auto" hangingPunct="1">
              <a:spcAft>
                <a:spcPts val="0"/>
              </a:spcAft>
              <a:defRPr/>
            </a:pPr>
            <a:r>
              <a:rPr lang="en-GB" dirty="0"/>
              <a:t>Social contract</a:t>
            </a:r>
          </a:p>
          <a:p>
            <a:pPr marL="0" indent="0" eaLnBrk="1" fontAlgn="auto" hangingPunct="1">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18143758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So, Friedman’s final word?</a:t>
            </a:r>
          </a:p>
        </p:txBody>
      </p:sp>
      <p:sp>
        <p:nvSpPr>
          <p:cNvPr id="46083" name="Rectangle 3"/>
          <p:cNvSpPr>
            <a:spLocks noGrp="1" noChangeArrowheads="1"/>
          </p:cNvSpPr>
          <p:nvPr>
            <p:ph idx="1"/>
          </p:nvPr>
        </p:nvSpPr>
        <p:spPr/>
        <p:txBody>
          <a:bodyPr/>
          <a:lstStyle/>
          <a:p>
            <a:pPr eaLnBrk="1" hangingPunct="1"/>
            <a:r>
              <a:rPr lang="en-US" altLang="en-US" smtClean="0"/>
              <a:t>He says that businesses should legally and prudently pursue profit – NOT that business should pursue it with reckless abandon.</a:t>
            </a:r>
          </a:p>
          <a:p>
            <a:pPr eaLnBrk="1" hangingPunct="1"/>
            <a:r>
              <a:rPr lang="en-US" altLang="en-US" smtClean="0"/>
              <a:t>This is a more subtle and complex position than people mistakenly attribute to him.</a:t>
            </a:r>
          </a:p>
        </p:txBody>
      </p:sp>
    </p:spTree>
    <p:extLst>
      <p:ext uri="{BB962C8B-B14F-4D97-AF65-F5344CB8AC3E}">
        <p14:creationId xmlns:p14="http://schemas.microsoft.com/office/powerpoint/2010/main" val="32389128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extLst>
          </p:cNvPr>
          <p:cNvSpPr>
            <a:spLocks noGrp="1" noChangeArrowheads="1"/>
          </p:cNvSpPr>
          <p:nvPr>
            <p:ph type="title"/>
          </p:nvPr>
        </p:nvSpPr>
        <p:spPr/>
        <p:txBody>
          <a:bodyPr/>
          <a:lstStyle/>
          <a:p>
            <a:pPr eaLnBrk="1" fontAlgn="auto" hangingPunct="1">
              <a:spcAft>
                <a:spcPts val="0"/>
              </a:spcAft>
              <a:defRPr/>
            </a:pPr>
            <a:r>
              <a:rPr lang="en-US" altLang="en-US"/>
              <a:t>A rough and ready summary of Friedman.</a:t>
            </a:r>
          </a:p>
        </p:txBody>
      </p:sp>
      <p:sp>
        <p:nvSpPr>
          <p:cNvPr id="11267" name="Rectangle 3">
            <a:extLst>
              <a:ext uri="{FF2B5EF4-FFF2-40B4-BE49-F238E27FC236}"/>
            </a:extLst>
          </p:cNvPr>
          <p:cNvSpPr>
            <a:spLocks noGrp="1" noChangeArrowheads="1"/>
          </p:cNvSpPr>
          <p:nvPr>
            <p:ph idx="1"/>
          </p:nvPr>
        </p:nvSpPr>
        <p:spPr/>
        <p:txBody>
          <a:bodyPr rtlCol="0">
            <a:normAutofit fontScale="70000" lnSpcReduction="20000"/>
          </a:bodyPr>
          <a:lstStyle/>
          <a:p>
            <a:pPr eaLnBrk="1" fontAlgn="auto" hangingPunct="1">
              <a:spcAft>
                <a:spcPts val="0"/>
              </a:spcAft>
              <a:defRPr/>
            </a:pPr>
            <a:endParaRPr lang="en-US" altLang="en-US" sz="2800"/>
          </a:p>
          <a:p>
            <a:pPr eaLnBrk="1" fontAlgn="auto" hangingPunct="1">
              <a:spcAft>
                <a:spcPts val="0"/>
              </a:spcAft>
              <a:defRPr/>
            </a:pPr>
            <a:r>
              <a:rPr lang="en-US" altLang="en-US" sz="2800"/>
              <a:t>Maximize profits, </a:t>
            </a:r>
          </a:p>
          <a:p>
            <a:pPr lvl="1" eaLnBrk="1" fontAlgn="auto" hangingPunct="1">
              <a:spcAft>
                <a:spcPts val="0"/>
              </a:spcAft>
              <a:defRPr/>
            </a:pPr>
            <a:r>
              <a:rPr lang="en-US" altLang="en-US" sz="2400"/>
              <a:t>but never forget that short-term focus can undermine long-term gains, </a:t>
            </a:r>
          </a:p>
          <a:p>
            <a:pPr lvl="1" eaLnBrk="1" fontAlgn="auto" hangingPunct="1">
              <a:spcAft>
                <a:spcPts val="0"/>
              </a:spcAft>
              <a:defRPr/>
            </a:pPr>
            <a:r>
              <a:rPr lang="en-US" altLang="en-US" sz="2400"/>
              <a:t>and never forget that breaking the rules of society – both formal rules like laws and informal rules like generally accepted norms of business behavior – will put you out of business.</a:t>
            </a:r>
          </a:p>
          <a:p>
            <a:pPr eaLnBrk="1" fontAlgn="auto" hangingPunct="1">
              <a:spcAft>
                <a:spcPts val="0"/>
              </a:spcAft>
              <a:defRPr/>
            </a:pPr>
            <a:r>
              <a:rPr lang="en-US" altLang="en-US" sz="2800"/>
              <a:t>This comes close to Utilitarian ethical theory, which requires you to weigh ALL of the outcomes -- NOT just short term economic benefit to you.</a:t>
            </a:r>
          </a:p>
        </p:txBody>
      </p:sp>
    </p:spTree>
    <p:extLst>
      <p:ext uri="{BB962C8B-B14F-4D97-AF65-F5344CB8AC3E}">
        <p14:creationId xmlns:p14="http://schemas.microsoft.com/office/powerpoint/2010/main" val="26979388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xmlns="" id="{95802A0D-D7BC-1149-9C41-81861C28766A}"/>
              </a:ext>
            </a:extLst>
          </p:cNvPr>
          <p:cNvSpPr>
            <a:spLocks noGrp="1" noChangeArrowheads="1"/>
          </p:cNvSpPr>
          <p:nvPr>
            <p:ph type="title"/>
          </p:nvPr>
        </p:nvSpPr>
        <p:spPr/>
        <p:txBody>
          <a:bodyPr>
            <a:normAutofit fontScale="90000"/>
          </a:bodyPr>
          <a:lstStyle/>
          <a:p>
            <a:pPr>
              <a:defRPr/>
            </a:pPr>
            <a:r>
              <a:rPr lang="en-US" altLang="en-US"/>
              <a:t>A Stakeholder Theory of the Modern Corporation</a:t>
            </a:r>
          </a:p>
        </p:txBody>
      </p:sp>
      <p:pic>
        <p:nvPicPr>
          <p:cNvPr id="4" name="Content Placeholder 3">
            <a:extLst>
              <a:ext uri="{FF2B5EF4-FFF2-40B4-BE49-F238E27FC236}">
                <a16:creationId xmlns:a16="http://schemas.microsoft.com/office/drawing/2014/main" xmlns="" id="{5C7CB95E-1FB9-1349-BD01-395AE0B64708}"/>
              </a:ext>
            </a:extLst>
          </p:cNvPr>
          <p:cNvPicPr>
            <a:picLocks noGrp="1" noChangeAspect="1"/>
          </p:cNvPicPr>
          <p:nvPr>
            <p:ph idx="1"/>
          </p:nvPr>
        </p:nvPicPr>
        <p:blipFill>
          <a:blip r:embed="rId3"/>
          <a:stretch>
            <a:fillRect/>
          </a:stretch>
        </p:blipFill>
        <p:spPr>
          <a:xfrm>
            <a:off x="5051425" y="1619379"/>
            <a:ext cx="3613150" cy="3619243"/>
          </a:xfrm>
          <a:prstGeom prst="rect">
            <a:avLst/>
          </a:prstGeom>
        </p:spPr>
      </p:pic>
      <p:pic>
        <p:nvPicPr>
          <p:cNvPr id="3" name="Picture 2">
            <a:extLst>
              <a:ext uri="{FF2B5EF4-FFF2-40B4-BE49-F238E27FC236}">
                <a16:creationId xmlns:a16="http://schemas.microsoft.com/office/drawing/2014/main" xmlns="" id="{EB0C4546-F088-DF41-A56A-CC0CD33024BA}"/>
              </a:ext>
            </a:extLst>
          </p:cNvPr>
          <p:cNvPicPr>
            <a:picLocks noChangeAspect="1"/>
          </p:cNvPicPr>
          <p:nvPr/>
        </p:nvPicPr>
        <p:blipFill>
          <a:blip r:embed="rId4"/>
          <a:stretch>
            <a:fillRect/>
          </a:stretch>
        </p:blipFill>
        <p:spPr>
          <a:xfrm>
            <a:off x="431800" y="3868928"/>
            <a:ext cx="3708400" cy="2184400"/>
          </a:xfrm>
          <a:prstGeom prst="rect">
            <a:avLst/>
          </a:prstGeom>
        </p:spPr>
      </p:pic>
      <p:sp>
        <p:nvSpPr>
          <p:cNvPr id="28676" name="Rectangle 4">
            <a:extLst>
              <a:ext uri="{FF2B5EF4-FFF2-40B4-BE49-F238E27FC236}">
                <a16:creationId xmlns:a16="http://schemas.microsoft.com/office/drawing/2014/main" xmlns="" id="{BFFB7BEB-85FA-244B-B246-7EC75180320F}"/>
              </a:ext>
            </a:extLst>
          </p:cNvPr>
          <p:cNvSpPr>
            <a:spLocks noChangeArrowheads="1"/>
          </p:cNvSpPr>
          <p:nvPr/>
        </p:nvSpPr>
        <p:spPr bwMode="auto">
          <a:xfrm>
            <a:off x="1828800" y="4114801"/>
            <a:ext cx="5829300" cy="11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200">
                <a:solidFill>
                  <a:schemeClr val="tx1"/>
                </a:solidFill>
                <a:latin typeface="Century Gothic" panose="020B0502020202020204"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anose="020B0502020202020204" pitchFamily="34" charset="0"/>
              </a:defRPr>
            </a:lvl2pPr>
            <a:lvl3pPr marL="1143000" indent="-228600">
              <a:lnSpc>
                <a:spcPct val="90000"/>
              </a:lnSpc>
              <a:spcBef>
                <a:spcPts val="500"/>
              </a:spcBef>
              <a:buFont typeface="Arial" panose="020B0604020202020204" pitchFamily="34" charset="0"/>
              <a:buChar char="•"/>
              <a:defRPr>
                <a:solidFill>
                  <a:schemeClr val="tx1"/>
                </a:solidFill>
                <a:latin typeface="Century Gothic" panose="020B0502020202020204"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anose="020B0502020202020204"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anose="020B0502020202020204" pitchFamily="34" charset="0"/>
              </a:defRPr>
            </a:lvl5pPr>
            <a:lvl6pPr marL="2514600" indent="-228600" fontAlgn="base">
              <a:lnSpc>
                <a:spcPct val="90000"/>
              </a:lnSpc>
              <a:spcBef>
                <a:spcPts val="500"/>
              </a:spcBef>
              <a:spcAft>
                <a:spcPct val="0"/>
              </a:spcAft>
              <a:buFont typeface="Arial" panose="020B0604020202020204" pitchFamily="34" charset="0"/>
              <a:buChar char="•"/>
              <a:defRPr sz="1600">
                <a:solidFill>
                  <a:schemeClr val="tx1"/>
                </a:solidFill>
                <a:latin typeface="Century Gothic" panose="020B0502020202020204" pitchFamily="34" charset="0"/>
              </a:defRPr>
            </a:lvl6pPr>
            <a:lvl7pPr marL="2971800" indent="-228600" fontAlgn="base">
              <a:lnSpc>
                <a:spcPct val="90000"/>
              </a:lnSpc>
              <a:spcBef>
                <a:spcPts val="500"/>
              </a:spcBef>
              <a:spcAft>
                <a:spcPct val="0"/>
              </a:spcAft>
              <a:buFont typeface="Arial" panose="020B0604020202020204" pitchFamily="34" charset="0"/>
              <a:buChar char="•"/>
              <a:defRPr sz="1600">
                <a:solidFill>
                  <a:schemeClr val="tx1"/>
                </a:solidFill>
                <a:latin typeface="Century Gothic" panose="020B0502020202020204" pitchFamily="34" charset="0"/>
              </a:defRPr>
            </a:lvl7pPr>
            <a:lvl8pPr marL="3429000" indent="-228600" fontAlgn="base">
              <a:lnSpc>
                <a:spcPct val="90000"/>
              </a:lnSpc>
              <a:spcBef>
                <a:spcPts val="500"/>
              </a:spcBef>
              <a:spcAft>
                <a:spcPct val="0"/>
              </a:spcAft>
              <a:buFont typeface="Arial" panose="020B0604020202020204" pitchFamily="34" charset="0"/>
              <a:buChar char="•"/>
              <a:defRPr sz="1600">
                <a:solidFill>
                  <a:schemeClr val="tx1"/>
                </a:solidFill>
                <a:latin typeface="Century Gothic" panose="020B0502020202020204" pitchFamily="34" charset="0"/>
              </a:defRPr>
            </a:lvl8pPr>
            <a:lvl9pPr marL="3886200" indent="-228600" fontAlgn="base">
              <a:lnSpc>
                <a:spcPct val="90000"/>
              </a:lnSpc>
              <a:spcBef>
                <a:spcPts val="500"/>
              </a:spcBef>
              <a:spcAft>
                <a:spcPct val="0"/>
              </a:spcAft>
              <a:buFont typeface="Arial" panose="020B0604020202020204" pitchFamily="34" charset="0"/>
              <a:buChar char="•"/>
              <a:defRPr sz="1600">
                <a:solidFill>
                  <a:schemeClr val="tx1"/>
                </a:solidFill>
                <a:latin typeface="Century Gothic" panose="020B0502020202020204" pitchFamily="34" charset="0"/>
              </a:defRPr>
            </a:lvl9pPr>
          </a:lstStyle>
          <a:p>
            <a:pPr algn="ctr" eaLnBrk="1" hangingPunct="1">
              <a:lnSpc>
                <a:spcPct val="100000"/>
              </a:lnSpc>
              <a:spcBef>
                <a:spcPct val="0"/>
              </a:spcBef>
              <a:buFontTx/>
              <a:buNone/>
            </a:pPr>
            <a:endParaRPr lang="en-US" altLang="en-US" sz="3300">
              <a:solidFill>
                <a:schemeClr val="tx2"/>
              </a:solidFill>
              <a:latin typeface="Arial" panose="020B0604020202020204" pitchFamily="34" charset="0"/>
            </a:endParaRPr>
          </a:p>
        </p:txBody>
      </p:sp>
    </p:spTree>
    <p:extLst>
      <p:ext uri="{BB962C8B-B14F-4D97-AF65-F5344CB8AC3E}">
        <p14:creationId xmlns:p14="http://schemas.microsoft.com/office/powerpoint/2010/main" val="4396667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xmlns="" id="{7688C4DE-BD17-4947-9A4B-B2F4D4F67A01}"/>
              </a:ext>
            </a:extLst>
          </p:cNvPr>
          <p:cNvSpPr>
            <a:spLocks noGrp="1" noRot="1" noChangeAspect="1" noMove="1" noResize="1" noEditPoints="1" noAdjustHandles="1" noChangeArrowheads="1" noChangeShapeType="1" noTextEdit="1"/>
          </p:cNvSpPr>
          <p:nvPr/>
        </p:nvSpPr>
        <p:spPr>
          <a:xfrm>
            <a:off x="1143000" y="1500188"/>
            <a:ext cx="6858000" cy="38576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69634" name="Rectangle 2">
            <a:extLst>
              <a:ext uri="{FF2B5EF4-FFF2-40B4-BE49-F238E27FC236}">
                <a16:creationId xmlns:a16="http://schemas.microsoft.com/office/drawing/2014/main" xmlns="" id="{CF370950-8122-B541-AE34-7CDA38159797}"/>
              </a:ext>
            </a:extLst>
          </p:cNvPr>
          <p:cNvSpPr>
            <a:spLocks noGrp="1" noChangeArrowheads="1"/>
          </p:cNvSpPr>
          <p:nvPr>
            <p:ph type="title" idx="4294967295"/>
          </p:nvPr>
        </p:nvSpPr>
        <p:spPr>
          <a:xfrm>
            <a:off x="1603375" y="686419"/>
            <a:ext cx="5937250" cy="1187450"/>
          </a:xfrm>
        </p:spPr>
        <p:txBody>
          <a:bodyPr vert="horz" lIns="154305" tIns="102870" rIns="154305" bIns="102870" rtlCol="0" anchor="ctr" anchorCtr="1">
            <a:normAutofit/>
          </a:bodyPr>
          <a:lstStyle/>
          <a:p>
            <a:pPr>
              <a:defRPr/>
            </a:pPr>
            <a:r>
              <a:rPr lang="en-US" altLang="en-US" sz="1463"/>
              <a:t>Stakeholder theory</a:t>
            </a:r>
          </a:p>
        </p:txBody>
      </p:sp>
      <p:pic>
        <p:nvPicPr>
          <p:cNvPr id="31748" name="Picture 5" descr="image002">
            <a:extLst>
              <a:ext uri="{FF2B5EF4-FFF2-40B4-BE49-F238E27FC236}">
                <a16:creationId xmlns:a16="http://schemas.microsoft.com/office/drawing/2014/main" xmlns="" id="{81770CDE-D44C-3247-BB46-1553AC386A41}"/>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tretch>
            <a:fillRect/>
          </a:stretch>
        </p:blipFill>
        <p:spPr>
          <a:xfrm>
            <a:off x="1603375" y="2214679"/>
            <a:ext cx="5900892" cy="4264180"/>
          </a:xfrm>
          <a:noFill/>
        </p:spPr>
      </p:pic>
    </p:spTree>
    <p:extLst>
      <p:ext uri="{BB962C8B-B14F-4D97-AF65-F5344CB8AC3E}">
        <p14:creationId xmlns:p14="http://schemas.microsoft.com/office/powerpoint/2010/main" val="110079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63DBBD2-517C-B248-B0B8-D61721E71EE8}"/>
              </a:ext>
            </a:extLst>
          </p:cNvPr>
          <p:cNvPicPr>
            <a:picLocks noChangeAspect="1"/>
          </p:cNvPicPr>
          <p:nvPr/>
        </p:nvPicPr>
        <p:blipFill>
          <a:blip r:embed="rId2"/>
          <a:stretch>
            <a:fillRect/>
          </a:stretch>
        </p:blipFill>
        <p:spPr>
          <a:xfrm>
            <a:off x="0" y="620059"/>
            <a:ext cx="9144000" cy="5617882"/>
          </a:xfrm>
          <a:prstGeom prst="rect">
            <a:avLst/>
          </a:prstGeom>
        </p:spPr>
      </p:pic>
    </p:spTree>
    <p:extLst>
      <p:ext uri="{BB962C8B-B14F-4D97-AF65-F5344CB8AC3E}">
        <p14:creationId xmlns:p14="http://schemas.microsoft.com/office/powerpoint/2010/main" val="27945587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E8D4106-89CF-2445-92B3-1EBEF6BDC5D5}"/>
              </a:ext>
            </a:extLst>
          </p:cNvPr>
          <p:cNvPicPr>
            <a:picLocks noChangeAspect="1"/>
          </p:cNvPicPr>
          <p:nvPr/>
        </p:nvPicPr>
        <p:blipFill>
          <a:blip r:embed="rId2"/>
          <a:stretch>
            <a:fillRect/>
          </a:stretch>
        </p:blipFill>
        <p:spPr>
          <a:xfrm>
            <a:off x="0" y="354330"/>
            <a:ext cx="9144000" cy="6149340"/>
          </a:xfrm>
          <a:prstGeom prst="rect">
            <a:avLst/>
          </a:prstGeom>
        </p:spPr>
      </p:pic>
    </p:spTree>
    <p:extLst>
      <p:ext uri="{BB962C8B-B14F-4D97-AF65-F5344CB8AC3E}">
        <p14:creationId xmlns:p14="http://schemas.microsoft.com/office/powerpoint/2010/main" val="42222235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D9B0D9-8B96-E74D-B44E-44C37DD135EA}"/>
              </a:ext>
            </a:extLst>
          </p:cNvPr>
          <p:cNvSpPr>
            <a:spLocks noGrp="1"/>
          </p:cNvSpPr>
          <p:nvPr>
            <p:ph type="title"/>
          </p:nvPr>
        </p:nvSpPr>
        <p:spPr/>
        <p:txBody>
          <a:bodyPr/>
          <a:lstStyle/>
          <a:p>
            <a:r>
              <a:rPr lang="en-GB" dirty="0"/>
              <a:t>definition</a:t>
            </a:r>
            <a:endParaRPr lang="en-US" dirty="0"/>
          </a:p>
        </p:txBody>
      </p:sp>
      <p:sp>
        <p:nvSpPr>
          <p:cNvPr id="3" name="Content Placeholder 2">
            <a:extLst>
              <a:ext uri="{FF2B5EF4-FFF2-40B4-BE49-F238E27FC236}">
                <a16:creationId xmlns:a16="http://schemas.microsoft.com/office/drawing/2014/main" xmlns="" id="{383376CC-99D0-4A4F-9469-DAF16BCEE667}"/>
              </a:ext>
            </a:extLst>
          </p:cNvPr>
          <p:cNvSpPr>
            <a:spLocks noGrp="1"/>
          </p:cNvSpPr>
          <p:nvPr>
            <p:ph idx="1"/>
          </p:nvPr>
        </p:nvSpPr>
        <p:spPr/>
        <p:txBody>
          <a:bodyPr/>
          <a:lstStyle/>
          <a:p>
            <a:r>
              <a:rPr lang="en-GB" b="1" dirty="0"/>
              <a:t>Any person or organisation who can be positively or negatively impacted by, or cause an impact on the actions of a company (Freeman,1984).</a:t>
            </a:r>
            <a:endParaRPr lang="en-GB" dirty="0"/>
          </a:p>
          <a:p>
            <a:r>
              <a:rPr lang="en-GB" b="1" dirty="0"/>
              <a:t>The individuals and constituencies that contribute, either voluntarily or involuntarily, to its wealth-creating capacity and activities, and are therefore its potential beneficiaries and / or risk bearers (Post, Preston &amp; Sachs, 2002).</a:t>
            </a:r>
            <a:endParaRPr lang="en-GB" dirty="0"/>
          </a:p>
          <a:p>
            <a:endParaRPr lang="en-US" dirty="0"/>
          </a:p>
        </p:txBody>
      </p:sp>
    </p:spTree>
    <p:extLst>
      <p:ext uri="{BB962C8B-B14F-4D97-AF65-F5344CB8AC3E}">
        <p14:creationId xmlns:p14="http://schemas.microsoft.com/office/powerpoint/2010/main" val="3364608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Facebook </a:t>
            </a:r>
            <a:endParaRPr lang="en-GB" dirty="0"/>
          </a:p>
        </p:txBody>
      </p:sp>
      <p:sp>
        <p:nvSpPr>
          <p:cNvPr id="3" name="Content Placeholder 2"/>
          <p:cNvSpPr>
            <a:spLocks noGrp="1"/>
          </p:cNvSpPr>
          <p:nvPr>
            <p:ph idx="1"/>
          </p:nvPr>
        </p:nvSpPr>
        <p:spPr/>
        <p:txBody>
          <a:bodyPr/>
          <a:lstStyle/>
          <a:p>
            <a:endParaRPr lang="en-GB" dirty="0"/>
          </a:p>
          <a:p>
            <a:r>
              <a:rPr lang="en-GB" dirty="0"/>
              <a:t>    Users/Members (most important)</a:t>
            </a:r>
          </a:p>
          <a:p>
            <a:r>
              <a:rPr lang="en-GB" dirty="0"/>
              <a:t>    Advertisers</a:t>
            </a:r>
          </a:p>
          <a:p>
            <a:r>
              <a:rPr lang="en-GB" dirty="0"/>
              <a:t>    Employees</a:t>
            </a:r>
          </a:p>
          <a:p>
            <a:r>
              <a:rPr lang="en-GB" dirty="0"/>
              <a:t>    Governments</a:t>
            </a:r>
          </a:p>
          <a:p>
            <a:r>
              <a:rPr lang="en-GB" dirty="0"/>
              <a:t>    Communities</a:t>
            </a:r>
          </a:p>
          <a:p>
            <a:endParaRPr lang="en-GB" dirty="0"/>
          </a:p>
        </p:txBody>
      </p:sp>
    </p:spTree>
    <p:extLst>
      <p:ext uri="{BB962C8B-B14F-4D97-AF65-F5344CB8AC3E}">
        <p14:creationId xmlns:p14="http://schemas.microsoft.com/office/powerpoint/2010/main" val="18959981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515A30-432E-AC4E-BDE8-854F5A25643B}"/>
              </a:ext>
            </a:extLst>
          </p:cNvPr>
          <p:cNvSpPr>
            <a:spLocks noGrp="1"/>
          </p:cNvSpPr>
          <p:nvPr>
            <p:ph type="title"/>
          </p:nvPr>
        </p:nvSpPr>
        <p:spPr/>
        <p:txBody>
          <a:bodyPr/>
          <a:lstStyle/>
          <a:p>
            <a:r>
              <a:rPr lang="en-GB" dirty="0"/>
              <a:t>Stakeholder theory in the context of the organisation</a:t>
            </a:r>
            <a:endParaRPr lang="en-US" dirty="0"/>
          </a:p>
        </p:txBody>
      </p:sp>
      <p:sp>
        <p:nvSpPr>
          <p:cNvPr id="3" name="Content Placeholder 2">
            <a:extLst>
              <a:ext uri="{FF2B5EF4-FFF2-40B4-BE49-F238E27FC236}">
                <a16:creationId xmlns:a16="http://schemas.microsoft.com/office/drawing/2014/main" xmlns="" id="{C821BDCD-D512-244B-98D0-F0544CD494C4}"/>
              </a:ext>
            </a:extLst>
          </p:cNvPr>
          <p:cNvSpPr>
            <a:spLocks noGrp="1"/>
          </p:cNvSpPr>
          <p:nvPr>
            <p:ph idx="1"/>
          </p:nvPr>
        </p:nvSpPr>
        <p:spPr/>
        <p:txBody>
          <a:bodyPr/>
          <a:lstStyle/>
          <a:p>
            <a:r>
              <a:rPr lang="en-GB" b="1" dirty="0">
                <a:solidFill>
                  <a:schemeClr val="accent6">
                    <a:lumMod val="75000"/>
                  </a:schemeClr>
                </a:solidFill>
              </a:rPr>
              <a:t>The objective of a business is to make profits for its shareholders (The Shareholder Value Perspective)</a:t>
            </a:r>
            <a:endParaRPr lang="en-GB" dirty="0">
              <a:solidFill>
                <a:schemeClr val="accent6">
                  <a:lumMod val="75000"/>
                </a:schemeClr>
              </a:solidFill>
            </a:endParaRPr>
          </a:p>
          <a:p>
            <a:r>
              <a:rPr lang="en-GB" b="1" dirty="0"/>
              <a:t>... or ...</a:t>
            </a:r>
            <a:endParaRPr lang="en-GB" dirty="0"/>
          </a:p>
          <a:p>
            <a:r>
              <a:rPr lang="en-GB" b="1" dirty="0"/>
              <a:t>Companies are networks of parties working towards a shared goal. Employees, suppliers, shareholders, external interest groups and customers co-operate to create mutually beneficial results (The Stakeholder Value Perspective)</a:t>
            </a:r>
            <a:endParaRPr lang="en-GB" dirty="0"/>
          </a:p>
          <a:p>
            <a:endParaRPr lang="en-US" dirty="0"/>
          </a:p>
        </p:txBody>
      </p:sp>
    </p:spTree>
    <p:extLst>
      <p:ext uri="{BB962C8B-B14F-4D97-AF65-F5344CB8AC3E}">
        <p14:creationId xmlns:p14="http://schemas.microsoft.com/office/powerpoint/2010/main" val="6892138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CF1D2B-68AA-B148-9DE9-76D753A30663}"/>
              </a:ext>
            </a:extLst>
          </p:cNvPr>
          <p:cNvSpPr>
            <a:spLocks noGrp="1"/>
          </p:cNvSpPr>
          <p:nvPr>
            <p:ph type="title"/>
          </p:nvPr>
        </p:nvSpPr>
        <p:spPr/>
        <p:txBody>
          <a:bodyPr/>
          <a:lstStyle/>
          <a:p>
            <a:r>
              <a:rPr lang="en-GB" dirty="0"/>
              <a:t>Why use stakeholder analysis</a:t>
            </a:r>
            <a:endParaRPr lang="en-US" dirty="0"/>
          </a:p>
        </p:txBody>
      </p:sp>
      <p:sp>
        <p:nvSpPr>
          <p:cNvPr id="3" name="Content Placeholder 2">
            <a:extLst>
              <a:ext uri="{FF2B5EF4-FFF2-40B4-BE49-F238E27FC236}">
                <a16:creationId xmlns:a16="http://schemas.microsoft.com/office/drawing/2014/main" xmlns="" id="{0DF24194-344A-6341-A859-DC59D48BA029}"/>
              </a:ext>
            </a:extLst>
          </p:cNvPr>
          <p:cNvSpPr>
            <a:spLocks noGrp="1"/>
          </p:cNvSpPr>
          <p:nvPr>
            <p:ph idx="1"/>
          </p:nvPr>
        </p:nvSpPr>
        <p:spPr/>
        <p:txBody>
          <a:bodyPr/>
          <a:lstStyle/>
          <a:p>
            <a:r>
              <a:rPr lang="en-GB" dirty="0"/>
              <a:t>Identify the stakeholders likely to be affected by or influence the activities of the organisation</a:t>
            </a:r>
          </a:p>
          <a:p>
            <a:r>
              <a:rPr lang="en-GB" dirty="0"/>
              <a:t>Assess how those stakeholders could be impacted or impact upon the organisation</a:t>
            </a:r>
          </a:p>
          <a:p>
            <a:r>
              <a:rPr lang="en-GB" dirty="0"/>
              <a:t>Anticipate the consequences of any change in the organisation’s activities</a:t>
            </a:r>
          </a:p>
          <a:p>
            <a:r>
              <a:rPr lang="en-GB" dirty="0"/>
              <a:t>Identify stakeholders’ ‘success criteria’</a:t>
            </a:r>
          </a:p>
          <a:p>
            <a:r>
              <a:rPr lang="en-GB" dirty="0"/>
              <a:t>Assure a successful outcome for the organisation by developing co-operation with stakeholders</a:t>
            </a:r>
          </a:p>
          <a:p>
            <a:endParaRPr lang="en-US" dirty="0"/>
          </a:p>
        </p:txBody>
      </p:sp>
    </p:spTree>
    <p:extLst>
      <p:ext uri="{BB962C8B-B14F-4D97-AF65-F5344CB8AC3E}">
        <p14:creationId xmlns:p14="http://schemas.microsoft.com/office/powerpoint/2010/main" val="13524613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2EDF19-A104-044B-807B-12286C38B365}"/>
              </a:ext>
            </a:extLst>
          </p:cNvPr>
          <p:cNvSpPr>
            <a:spLocks noGrp="1"/>
          </p:cNvSpPr>
          <p:nvPr>
            <p:ph type="title"/>
          </p:nvPr>
        </p:nvSpPr>
        <p:spPr/>
        <p:txBody>
          <a:bodyPr/>
          <a:lstStyle/>
          <a:p>
            <a:r>
              <a:rPr lang="en-GB" dirty="0"/>
              <a:t>Meeting stakeholder needs</a:t>
            </a:r>
            <a:endParaRPr lang="en-US" dirty="0"/>
          </a:p>
        </p:txBody>
      </p:sp>
      <p:sp>
        <p:nvSpPr>
          <p:cNvPr id="3" name="Content Placeholder 2">
            <a:extLst>
              <a:ext uri="{FF2B5EF4-FFF2-40B4-BE49-F238E27FC236}">
                <a16:creationId xmlns:a16="http://schemas.microsoft.com/office/drawing/2014/main" xmlns="" id="{85AA96F4-D363-C347-94B4-FFF9DBE6F381}"/>
              </a:ext>
            </a:extLst>
          </p:cNvPr>
          <p:cNvSpPr>
            <a:spLocks noGrp="1"/>
          </p:cNvSpPr>
          <p:nvPr>
            <p:ph idx="1"/>
          </p:nvPr>
        </p:nvSpPr>
        <p:spPr/>
        <p:txBody>
          <a:bodyPr>
            <a:normAutofit lnSpcReduction="10000"/>
          </a:bodyPr>
          <a:lstStyle/>
          <a:p>
            <a:r>
              <a:rPr lang="en-GB" dirty="0"/>
              <a:t>Where does your organisation create stakeholder value?</a:t>
            </a:r>
          </a:p>
          <a:p>
            <a:r>
              <a:rPr lang="en-GB" dirty="0"/>
              <a:t>How can the organisation  do that better?</a:t>
            </a:r>
          </a:p>
          <a:p>
            <a:r>
              <a:rPr lang="en-GB" dirty="0"/>
              <a:t>Can the organisation eliminate or reduce focus on processes which do not add stakeholder value?</a:t>
            </a:r>
          </a:p>
          <a:p>
            <a:r>
              <a:rPr lang="en-GB" dirty="0"/>
              <a:t>How does the organisation communicate with stakeholders?</a:t>
            </a:r>
          </a:p>
          <a:p>
            <a:r>
              <a:rPr lang="en-GB" dirty="0"/>
              <a:t>Do communications of the organisations encourage stakeholder exchange?</a:t>
            </a:r>
          </a:p>
          <a:p>
            <a:r>
              <a:rPr lang="en-GB" dirty="0"/>
              <a:t>Does the organisation communicate the stakeholder value?</a:t>
            </a:r>
          </a:p>
          <a:p>
            <a:pPr marL="0" indent="0">
              <a:buNone/>
            </a:pPr>
            <a:endParaRPr lang="en-US" dirty="0"/>
          </a:p>
        </p:txBody>
      </p:sp>
    </p:spTree>
    <p:extLst>
      <p:ext uri="{BB962C8B-B14F-4D97-AF65-F5344CB8AC3E}">
        <p14:creationId xmlns:p14="http://schemas.microsoft.com/office/powerpoint/2010/main" val="1387180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38C655-8764-8041-8E22-DF6A8043F4EB}"/>
              </a:ext>
            </a:extLst>
          </p:cNvPr>
          <p:cNvSpPr>
            <a:spLocks noGrp="1"/>
          </p:cNvSpPr>
          <p:nvPr>
            <p:ph type="title"/>
          </p:nvPr>
        </p:nvSpPr>
        <p:spPr/>
        <p:txBody>
          <a:bodyPr/>
          <a:lstStyle/>
          <a:p>
            <a:r>
              <a:rPr lang="en-GB" dirty="0"/>
              <a:t>Typical stakeholders</a:t>
            </a:r>
            <a:endParaRPr lang="en-US" dirty="0"/>
          </a:p>
        </p:txBody>
      </p:sp>
      <p:sp>
        <p:nvSpPr>
          <p:cNvPr id="3" name="Content Placeholder 2">
            <a:extLst>
              <a:ext uri="{FF2B5EF4-FFF2-40B4-BE49-F238E27FC236}">
                <a16:creationId xmlns:a16="http://schemas.microsoft.com/office/drawing/2014/main" xmlns="" id="{9B68AA77-E0C3-E04B-9C29-6B1B148E81D2}"/>
              </a:ext>
            </a:extLst>
          </p:cNvPr>
          <p:cNvSpPr>
            <a:spLocks noGrp="1"/>
          </p:cNvSpPr>
          <p:nvPr>
            <p:ph sz="half" idx="1"/>
          </p:nvPr>
        </p:nvSpPr>
        <p:spPr/>
        <p:txBody>
          <a:bodyPr>
            <a:normAutofit fontScale="92500" lnSpcReduction="20000"/>
          </a:bodyPr>
          <a:lstStyle/>
          <a:p>
            <a:r>
              <a:rPr lang="en-GB" b="1" dirty="0"/>
              <a:t>Owners, stockholders, investors</a:t>
            </a:r>
            <a:endParaRPr lang="en-GB" dirty="0"/>
          </a:p>
          <a:p>
            <a:r>
              <a:rPr lang="en-GB" b="1" dirty="0"/>
              <a:t>Government, regulators: local, national, international</a:t>
            </a:r>
            <a:endParaRPr lang="en-GB" dirty="0"/>
          </a:p>
          <a:p>
            <a:r>
              <a:rPr lang="en-GB" b="1" dirty="0"/>
              <a:t>Banks and creditors</a:t>
            </a:r>
          </a:p>
          <a:p>
            <a:r>
              <a:rPr lang="en-GB" b="1" dirty="0"/>
              <a:t>Partners, suppliers</a:t>
            </a:r>
            <a:endParaRPr lang="en-GB" dirty="0"/>
          </a:p>
          <a:p>
            <a:r>
              <a:rPr lang="en-GB" b="1" dirty="0"/>
              <a:t>Professional and industry associations</a:t>
            </a:r>
            <a:endParaRPr lang="en-GB" dirty="0"/>
          </a:p>
          <a:p>
            <a:r>
              <a:rPr lang="en-GB" b="1" dirty="0"/>
              <a:t>Buyers, customers, prospects</a:t>
            </a:r>
            <a:endParaRPr lang="en-GB" dirty="0"/>
          </a:p>
          <a:p>
            <a:r>
              <a:rPr lang="en-GB" b="1" dirty="0"/>
              <a:t>Media: local, national, trade, financial</a:t>
            </a:r>
            <a:endParaRPr lang="en-GB" dirty="0"/>
          </a:p>
          <a:p>
            <a:endParaRPr lang="en-US" dirty="0"/>
          </a:p>
        </p:txBody>
      </p:sp>
      <p:sp>
        <p:nvSpPr>
          <p:cNvPr id="4" name="Content Placeholder 3">
            <a:extLst>
              <a:ext uri="{FF2B5EF4-FFF2-40B4-BE49-F238E27FC236}">
                <a16:creationId xmlns:a16="http://schemas.microsoft.com/office/drawing/2014/main" xmlns="" id="{EA52A68C-2CAB-854A-B31E-78662A3DABB8}"/>
              </a:ext>
            </a:extLst>
          </p:cNvPr>
          <p:cNvSpPr>
            <a:spLocks noGrp="1"/>
          </p:cNvSpPr>
          <p:nvPr>
            <p:ph sz="half" idx="2"/>
          </p:nvPr>
        </p:nvSpPr>
        <p:spPr/>
        <p:txBody>
          <a:bodyPr>
            <a:normAutofit fontScale="92500" lnSpcReduction="20000"/>
          </a:bodyPr>
          <a:lstStyle/>
          <a:p>
            <a:r>
              <a:rPr lang="en-GB" b="1" dirty="0"/>
              <a:t>Management</a:t>
            </a:r>
            <a:endParaRPr lang="en-GB" dirty="0"/>
          </a:p>
          <a:p>
            <a:r>
              <a:rPr lang="en-GB" b="1" dirty="0"/>
              <a:t>NGOs</a:t>
            </a:r>
            <a:endParaRPr lang="en-GB" dirty="0"/>
          </a:p>
          <a:p>
            <a:r>
              <a:rPr lang="en-GB" b="1" dirty="0"/>
              <a:t>Communities and </a:t>
            </a:r>
            <a:r>
              <a:rPr lang="en-GB" b="1" dirty="0" err="1"/>
              <a:t>otherinterest</a:t>
            </a:r>
            <a:r>
              <a:rPr lang="en-GB" b="1" dirty="0"/>
              <a:t> groups</a:t>
            </a:r>
            <a:endParaRPr lang="en-GB" dirty="0"/>
          </a:p>
          <a:p>
            <a:r>
              <a:rPr lang="en-GB" b="1" dirty="0"/>
              <a:t>Employees, unions, works councils</a:t>
            </a:r>
            <a:endParaRPr lang="en-GB" dirty="0"/>
          </a:p>
          <a:p>
            <a:r>
              <a:rPr lang="en-GB" b="1" dirty="0"/>
              <a:t>Competitors</a:t>
            </a:r>
            <a:endParaRPr lang="en-GB" dirty="0"/>
          </a:p>
          <a:p>
            <a:pPr marL="0" indent="0">
              <a:buNone/>
            </a:pPr>
            <a:endParaRPr lang="en-US" dirty="0"/>
          </a:p>
        </p:txBody>
      </p:sp>
    </p:spTree>
    <p:extLst>
      <p:ext uri="{BB962C8B-B14F-4D97-AF65-F5344CB8AC3E}">
        <p14:creationId xmlns:p14="http://schemas.microsoft.com/office/powerpoint/2010/main" val="36997811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EA83FE12-EC9E-1E44-B347-BE4E7375ECBF}"/>
              </a:ext>
            </a:extLst>
          </p:cNvPr>
          <p:cNvSpPr>
            <a:spLocks noGrp="1"/>
          </p:cNvSpPr>
          <p:nvPr>
            <p:ph type="body" idx="1"/>
          </p:nvPr>
        </p:nvSpPr>
        <p:spPr/>
        <p:txBody>
          <a:bodyPr/>
          <a:lstStyle/>
          <a:p>
            <a:r>
              <a:rPr lang="en-GB" dirty="0"/>
              <a:t>Internal </a:t>
            </a:r>
            <a:endParaRPr lang="en-US" dirty="0"/>
          </a:p>
        </p:txBody>
      </p:sp>
      <p:sp>
        <p:nvSpPr>
          <p:cNvPr id="6" name="Content Placeholder 5">
            <a:extLst>
              <a:ext uri="{FF2B5EF4-FFF2-40B4-BE49-F238E27FC236}">
                <a16:creationId xmlns:a16="http://schemas.microsoft.com/office/drawing/2014/main" xmlns="" id="{F20B18DE-443D-9044-A768-99E442038A55}"/>
              </a:ext>
            </a:extLst>
          </p:cNvPr>
          <p:cNvSpPr>
            <a:spLocks noGrp="1"/>
          </p:cNvSpPr>
          <p:nvPr>
            <p:ph sz="half" idx="2"/>
          </p:nvPr>
        </p:nvSpPr>
        <p:spPr/>
        <p:txBody>
          <a:bodyPr/>
          <a:lstStyle/>
          <a:p>
            <a:r>
              <a:rPr lang="en-GB" dirty="0"/>
              <a:t>Within the organisation </a:t>
            </a:r>
            <a:r>
              <a:rPr lang="en-GB" dirty="0" err="1"/>
              <a:t>eg</a:t>
            </a:r>
            <a:r>
              <a:rPr lang="en-GB" dirty="0"/>
              <a:t> employees, management</a:t>
            </a:r>
            <a:endParaRPr lang="en-US" dirty="0"/>
          </a:p>
        </p:txBody>
      </p:sp>
      <p:sp>
        <p:nvSpPr>
          <p:cNvPr id="7" name="Content Placeholder 6">
            <a:extLst>
              <a:ext uri="{FF2B5EF4-FFF2-40B4-BE49-F238E27FC236}">
                <a16:creationId xmlns:a16="http://schemas.microsoft.com/office/drawing/2014/main" xmlns="" id="{165D4ABC-6551-204A-B2C3-04109524DE19}"/>
              </a:ext>
            </a:extLst>
          </p:cNvPr>
          <p:cNvSpPr>
            <a:spLocks noGrp="1"/>
          </p:cNvSpPr>
          <p:nvPr>
            <p:ph sz="quarter" idx="4"/>
          </p:nvPr>
        </p:nvSpPr>
        <p:spPr/>
        <p:txBody>
          <a:bodyPr/>
          <a:lstStyle/>
          <a:p>
            <a:r>
              <a:rPr lang="en-GB" dirty="0"/>
              <a:t>Outside the organisation </a:t>
            </a:r>
            <a:r>
              <a:rPr lang="en-GB" dirty="0" err="1"/>
              <a:t>eg</a:t>
            </a:r>
            <a:r>
              <a:rPr lang="en-GB" dirty="0"/>
              <a:t> government, trade associations</a:t>
            </a:r>
            <a:endParaRPr lang="en-US" dirty="0"/>
          </a:p>
        </p:txBody>
      </p:sp>
      <p:sp>
        <p:nvSpPr>
          <p:cNvPr id="8" name="Text Placeholder 7">
            <a:extLst>
              <a:ext uri="{FF2B5EF4-FFF2-40B4-BE49-F238E27FC236}">
                <a16:creationId xmlns:a16="http://schemas.microsoft.com/office/drawing/2014/main" xmlns="" id="{9D02D6DA-FD49-D341-AB7D-B84F6B92885F}"/>
              </a:ext>
            </a:extLst>
          </p:cNvPr>
          <p:cNvSpPr>
            <a:spLocks noGrp="1"/>
          </p:cNvSpPr>
          <p:nvPr>
            <p:ph type="body" sz="quarter" idx="13"/>
          </p:nvPr>
        </p:nvSpPr>
        <p:spPr/>
        <p:txBody>
          <a:bodyPr/>
          <a:lstStyle/>
          <a:p>
            <a:r>
              <a:rPr lang="en-GB" dirty="0"/>
              <a:t>external</a:t>
            </a:r>
            <a:endParaRPr lang="en-US" dirty="0"/>
          </a:p>
        </p:txBody>
      </p:sp>
      <p:sp>
        <p:nvSpPr>
          <p:cNvPr id="2" name="Title 1">
            <a:extLst>
              <a:ext uri="{FF2B5EF4-FFF2-40B4-BE49-F238E27FC236}">
                <a16:creationId xmlns:a16="http://schemas.microsoft.com/office/drawing/2014/main" xmlns="" id="{3C91A18D-6B3A-7B40-9E7B-05BCAAA01A97}"/>
              </a:ext>
            </a:extLst>
          </p:cNvPr>
          <p:cNvSpPr>
            <a:spLocks noGrp="1"/>
          </p:cNvSpPr>
          <p:nvPr>
            <p:ph type="title"/>
          </p:nvPr>
        </p:nvSpPr>
        <p:spPr/>
        <p:txBody>
          <a:bodyPr/>
          <a:lstStyle/>
          <a:p>
            <a:r>
              <a:rPr lang="en-GB" dirty="0"/>
              <a:t>Categorising stakeholders</a:t>
            </a:r>
            <a:endParaRPr lang="en-US" dirty="0"/>
          </a:p>
        </p:txBody>
      </p:sp>
    </p:spTree>
    <p:extLst>
      <p:ext uri="{BB962C8B-B14F-4D97-AF65-F5344CB8AC3E}">
        <p14:creationId xmlns:p14="http://schemas.microsoft.com/office/powerpoint/2010/main" val="32123969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xmlns="" id="{96D4C975-FE1F-B14D-8EF9-6F4F3C621E0C}"/>
              </a:ext>
            </a:extLst>
          </p:cNvPr>
          <p:cNvSpPr/>
          <p:nvPr/>
        </p:nvSpPr>
        <p:spPr>
          <a:xfrm>
            <a:off x="3399183" y="2415208"/>
            <a:ext cx="2335695" cy="2097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xmlns="" id="{2415CC46-48D5-B649-9825-3C584093C3DB}"/>
              </a:ext>
            </a:extLst>
          </p:cNvPr>
          <p:cNvSpPr/>
          <p:nvPr/>
        </p:nvSpPr>
        <p:spPr>
          <a:xfrm>
            <a:off x="1798983" y="1205948"/>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xmlns="" id="{BCB17978-F024-EC4C-A7CA-AAEA83E3AA86}"/>
              </a:ext>
            </a:extLst>
          </p:cNvPr>
          <p:cNvSpPr/>
          <p:nvPr/>
        </p:nvSpPr>
        <p:spPr>
          <a:xfrm>
            <a:off x="3399183" y="589722"/>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xmlns="" id="{6FD98668-6B99-6145-BB88-1D22F1F0D62E}"/>
              </a:ext>
            </a:extLst>
          </p:cNvPr>
          <p:cNvSpPr/>
          <p:nvPr/>
        </p:nvSpPr>
        <p:spPr>
          <a:xfrm>
            <a:off x="4711148" y="5297557"/>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xmlns="" id="{3F2BA110-B17B-124A-A705-052C91254674}"/>
              </a:ext>
            </a:extLst>
          </p:cNvPr>
          <p:cNvSpPr/>
          <p:nvPr/>
        </p:nvSpPr>
        <p:spPr>
          <a:xfrm>
            <a:off x="4253947" y="2807804"/>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xmlns="" id="{3D2CEF61-C60F-BC4A-9725-C4B5CBE98B1C}"/>
              </a:ext>
            </a:extLst>
          </p:cNvPr>
          <p:cNvSpPr/>
          <p:nvPr/>
        </p:nvSpPr>
        <p:spPr>
          <a:xfrm>
            <a:off x="3326296" y="3896139"/>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xmlns="" id="{9E68F4F7-722B-644F-AEBA-D8B07E615DF8}"/>
              </a:ext>
            </a:extLst>
          </p:cNvPr>
          <p:cNvSpPr/>
          <p:nvPr/>
        </p:nvSpPr>
        <p:spPr>
          <a:xfrm>
            <a:off x="5337313" y="886239"/>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xmlns="" id="{DFE6B2DD-6579-4342-933C-963B559DA167}"/>
              </a:ext>
            </a:extLst>
          </p:cNvPr>
          <p:cNvSpPr/>
          <p:nvPr/>
        </p:nvSpPr>
        <p:spPr>
          <a:xfrm>
            <a:off x="1798982" y="2857499"/>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xmlns="" id="{6E8F9E21-B398-3441-A0B9-E69B6442C4C4}"/>
              </a:ext>
            </a:extLst>
          </p:cNvPr>
          <p:cNvSpPr/>
          <p:nvPr/>
        </p:nvSpPr>
        <p:spPr>
          <a:xfrm>
            <a:off x="6708914" y="2415208"/>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xmlns="" id="{82F00E13-783E-3C4D-8712-858C9C217A38}"/>
              </a:ext>
            </a:extLst>
          </p:cNvPr>
          <p:cNvSpPr/>
          <p:nvPr/>
        </p:nvSpPr>
        <p:spPr>
          <a:xfrm>
            <a:off x="6838122" y="4204252"/>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xmlns="" id="{24A38C83-6203-CA4E-B245-CF5A40A980CF}"/>
              </a:ext>
            </a:extLst>
          </p:cNvPr>
          <p:cNvSpPr/>
          <p:nvPr/>
        </p:nvSpPr>
        <p:spPr>
          <a:xfrm>
            <a:off x="4217504" y="3604590"/>
            <a:ext cx="626165" cy="6162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83766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71F797-CD15-E645-BF93-2DFA46617764}"/>
              </a:ext>
            </a:extLst>
          </p:cNvPr>
          <p:cNvSpPr>
            <a:spLocks noGrp="1"/>
          </p:cNvSpPr>
          <p:nvPr>
            <p:ph type="title"/>
          </p:nvPr>
        </p:nvSpPr>
        <p:spPr/>
        <p:txBody>
          <a:bodyPr>
            <a:normAutofit fontScale="90000"/>
          </a:bodyPr>
          <a:lstStyle/>
          <a:p>
            <a:r>
              <a:rPr lang="en-GB" dirty="0"/>
              <a:t>Categorising stakeholders</a:t>
            </a:r>
            <a:br>
              <a:rPr lang="en-GB" dirty="0"/>
            </a:br>
            <a:r>
              <a:rPr lang="en-GB" dirty="0"/>
              <a:t>primary, secondary and key stakeholders</a:t>
            </a:r>
            <a:endParaRPr lang="en-US" dirty="0"/>
          </a:p>
        </p:txBody>
      </p:sp>
      <p:sp>
        <p:nvSpPr>
          <p:cNvPr id="7" name="Content Placeholder 6">
            <a:extLst>
              <a:ext uri="{FF2B5EF4-FFF2-40B4-BE49-F238E27FC236}">
                <a16:creationId xmlns:a16="http://schemas.microsoft.com/office/drawing/2014/main" xmlns="" id="{74BA9085-7B45-554D-8D87-615A4CD679E4}"/>
              </a:ext>
            </a:extLst>
          </p:cNvPr>
          <p:cNvSpPr>
            <a:spLocks noGrp="1"/>
          </p:cNvSpPr>
          <p:nvPr>
            <p:ph idx="1"/>
          </p:nvPr>
        </p:nvSpPr>
        <p:spPr/>
        <p:txBody>
          <a:bodyPr>
            <a:normAutofit/>
          </a:bodyPr>
          <a:lstStyle/>
          <a:p>
            <a:r>
              <a:rPr lang="en-GB" dirty="0"/>
              <a:t>Directly affected: </a:t>
            </a:r>
            <a:r>
              <a:rPr lang="en-GB" dirty="0" err="1"/>
              <a:t>eg</a:t>
            </a:r>
            <a:r>
              <a:rPr lang="en-GB" dirty="0"/>
              <a:t> employees and stockholders</a:t>
            </a:r>
          </a:p>
          <a:p>
            <a:r>
              <a:rPr lang="en-GB" dirty="0"/>
              <a:t>Indirectly affected: </a:t>
            </a:r>
            <a:r>
              <a:rPr lang="en-GB" dirty="0" err="1"/>
              <a:t>eg</a:t>
            </a:r>
            <a:r>
              <a:rPr lang="en-GB" dirty="0"/>
              <a:t> government and media</a:t>
            </a:r>
          </a:p>
          <a:p>
            <a:r>
              <a:rPr lang="en-GB" dirty="0"/>
              <a:t>Most significantly affected: those with the most influence from either group</a:t>
            </a:r>
          </a:p>
          <a:p>
            <a:endParaRPr lang="en-US" dirty="0"/>
          </a:p>
        </p:txBody>
      </p:sp>
    </p:spTree>
    <p:extLst>
      <p:ext uri="{BB962C8B-B14F-4D97-AF65-F5344CB8AC3E}">
        <p14:creationId xmlns:p14="http://schemas.microsoft.com/office/powerpoint/2010/main" val="19180357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981C73-0913-D240-B77D-5DECEDC95811}"/>
              </a:ext>
            </a:extLst>
          </p:cNvPr>
          <p:cNvSpPr>
            <a:spLocks noGrp="1"/>
          </p:cNvSpPr>
          <p:nvPr>
            <p:ph type="title"/>
          </p:nvPr>
        </p:nvSpPr>
        <p:spPr/>
        <p:txBody>
          <a:bodyPr/>
          <a:lstStyle/>
          <a:p>
            <a:r>
              <a:rPr lang="en-GB" dirty="0"/>
              <a:t>Stakeholder analysis process</a:t>
            </a:r>
            <a:endParaRPr lang="en-US" dirty="0"/>
          </a:p>
        </p:txBody>
      </p:sp>
      <p:sp>
        <p:nvSpPr>
          <p:cNvPr id="3" name="Content Placeholder 2">
            <a:extLst>
              <a:ext uri="{FF2B5EF4-FFF2-40B4-BE49-F238E27FC236}">
                <a16:creationId xmlns:a16="http://schemas.microsoft.com/office/drawing/2014/main" xmlns="" id="{63FA84DD-4BE4-3A43-BA64-785F9D73C86A}"/>
              </a:ext>
            </a:extLst>
          </p:cNvPr>
          <p:cNvSpPr>
            <a:spLocks noGrp="1"/>
          </p:cNvSpPr>
          <p:nvPr>
            <p:ph idx="1"/>
          </p:nvPr>
        </p:nvSpPr>
        <p:spPr/>
        <p:txBody>
          <a:bodyPr/>
          <a:lstStyle/>
          <a:p>
            <a:r>
              <a:rPr lang="en-GB" dirty="0"/>
              <a:t>Identify all stakeholders (Brainstorming)</a:t>
            </a:r>
          </a:p>
          <a:p>
            <a:r>
              <a:rPr lang="en-GB" dirty="0"/>
              <a:t>Identify stakeholder needs and interests</a:t>
            </a:r>
          </a:p>
          <a:p>
            <a:r>
              <a:rPr lang="en-GB" dirty="0"/>
              <a:t>Classify groups of interests (Stakeholder Mapping)</a:t>
            </a:r>
          </a:p>
          <a:p>
            <a:r>
              <a:rPr lang="en-GB" dirty="0"/>
              <a:t>Identify areas of conflict: Organisation v Stakeholder, Stakeholder v Stakeholder</a:t>
            </a:r>
          </a:p>
          <a:p>
            <a:r>
              <a:rPr lang="en-GB" dirty="0"/>
              <a:t>Prioritise, reconcile and balance stakeholders</a:t>
            </a:r>
          </a:p>
          <a:p>
            <a:r>
              <a:rPr lang="en-GB" dirty="0"/>
              <a:t>Align significant stakeholder needs with organisation’s strategies and actions</a:t>
            </a:r>
          </a:p>
          <a:p>
            <a:endParaRPr lang="en-US" dirty="0"/>
          </a:p>
        </p:txBody>
      </p:sp>
    </p:spTree>
    <p:extLst>
      <p:ext uri="{BB962C8B-B14F-4D97-AF65-F5344CB8AC3E}">
        <p14:creationId xmlns:p14="http://schemas.microsoft.com/office/powerpoint/2010/main" val="38506732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0F79B8-CC52-E94F-8B57-6A35C7923CB9}"/>
              </a:ext>
            </a:extLst>
          </p:cNvPr>
          <p:cNvSpPr>
            <a:spLocks noGrp="1"/>
          </p:cNvSpPr>
          <p:nvPr>
            <p:ph type="title"/>
          </p:nvPr>
        </p:nvSpPr>
        <p:spPr/>
        <p:txBody>
          <a:bodyPr/>
          <a:lstStyle/>
          <a:p>
            <a:r>
              <a:rPr lang="en-GB" dirty="0"/>
              <a:t>Stakeholder analysis matrix</a:t>
            </a:r>
            <a:endParaRPr lang="en-US" dirty="0"/>
          </a:p>
        </p:txBody>
      </p:sp>
      <p:graphicFrame>
        <p:nvGraphicFramePr>
          <p:cNvPr id="4" name="Content Placeholder 3">
            <a:extLst>
              <a:ext uri="{FF2B5EF4-FFF2-40B4-BE49-F238E27FC236}">
                <a16:creationId xmlns:a16="http://schemas.microsoft.com/office/drawing/2014/main" xmlns="" id="{B63360B8-E105-4C4D-93CE-4D04C6511D77}"/>
              </a:ext>
            </a:extLst>
          </p:cNvPr>
          <p:cNvGraphicFramePr>
            <a:graphicFrameLocks noGrp="1"/>
          </p:cNvGraphicFramePr>
          <p:nvPr>
            <p:ph idx="1"/>
            <p:extLst>
              <p:ext uri="{D42A27DB-BD31-4B8C-83A1-F6EECF244321}">
                <p14:modId xmlns:p14="http://schemas.microsoft.com/office/powerpoint/2010/main" val="2769764599"/>
              </p:ext>
            </p:extLst>
          </p:nvPr>
        </p:nvGraphicFramePr>
        <p:xfrm>
          <a:off x="674914" y="2638425"/>
          <a:ext cx="8077200" cy="3675290"/>
        </p:xfrm>
        <a:graphic>
          <a:graphicData uri="http://schemas.openxmlformats.org/drawingml/2006/table">
            <a:tbl>
              <a:tblPr firstRow="1" bandRow="1">
                <a:tableStyleId>{5C22544A-7EE6-4342-B048-85BDC9FD1C3A}</a:tableStyleId>
              </a:tblPr>
              <a:tblGrid>
                <a:gridCol w="2019300">
                  <a:extLst>
                    <a:ext uri="{9D8B030D-6E8A-4147-A177-3AD203B41FA5}">
                      <a16:colId xmlns:a16="http://schemas.microsoft.com/office/drawing/2014/main" xmlns="" val="1520203772"/>
                    </a:ext>
                  </a:extLst>
                </a:gridCol>
                <a:gridCol w="2019300">
                  <a:extLst>
                    <a:ext uri="{9D8B030D-6E8A-4147-A177-3AD203B41FA5}">
                      <a16:colId xmlns:a16="http://schemas.microsoft.com/office/drawing/2014/main" xmlns="" val="2354982615"/>
                    </a:ext>
                  </a:extLst>
                </a:gridCol>
                <a:gridCol w="2019300">
                  <a:extLst>
                    <a:ext uri="{9D8B030D-6E8A-4147-A177-3AD203B41FA5}">
                      <a16:colId xmlns:a16="http://schemas.microsoft.com/office/drawing/2014/main" xmlns="" val="2730919838"/>
                    </a:ext>
                  </a:extLst>
                </a:gridCol>
                <a:gridCol w="2019300">
                  <a:extLst>
                    <a:ext uri="{9D8B030D-6E8A-4147-A177-3AD203B41FA5}">
                      <a16:colId xmlns:a16="http://schemas.microsoft.com/office/drawing/2014/main" xmlns="" val="1879777098"/>
                    </a:ext>
                  </a:extLst>
                </a:gridCol>
              </a:tblGrid>
              <a:tr h="735058">
                <a:tc>
                  <a:txBody>
                    <a:bodyPr/>
                    <a:lstStyle/>
                    <a:p>
                      <a:r>
                        <a:rPr lang="en-GB" dirty="0"/>
                        <a:t>Stakeholder</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Stakeholder</a:t>
                      </a:r>
                      <a:endParaRPr lang="en-US" dirty="0"/>
                    </a:p>
                    <a:p>
                      <a:r>
                        <a:rPr lang="en-GB" dirty="0"/>
                        <a:t> Interests</a:t>
                      </a:r>
                      <a:endParaRPr lang="en-US" dirty="0"/>
                    </a:p>
                  </a:txBody>
                  <a:tcPr/>
                </a:tc>
                <a:tc>
                  <a:txBody>
                    <a:bodyPr/>
                    <a:lstStyle/>
                    <a:p>
                      <a:r>
                        <a:rPr lang="en-GB" dirty="0"/>
                        <a:t>Assessment of Impact</a:t>
                      </a:r>
                      <a:endParaRPr lang="en-US" dirty="0"/>
                    </a:p>
                  </a:txBody>
                  <a:tcPr/>
                </a:tc>
                <a:tc>
                  <a:txBody>
                    <a:bodyPr/>
                    <a:lstStyle/>
                    <a:p>
                      <a:r>
                        <a:rPr lang="en-GB" dirty="0"/>
                        <a:t>Potential Strategies</a:t>
                      </a:r>
                      <a:endParaRPr lang="en-US" dirty="0"/>
                    </a:p>
                  </a:txBody>
                  <a:tcPr/>
                </a:tc>
                <a:extLst>
                  <a:ext uri="{0D108BD9-81ED-4DB2-BD59-A6C34878D82A}">
                    <a16:rowId xmlns:a16="http://schemas.microsoft.com/office/drawing/2014/main" xmlns="" val="2888609092"/>
                  </a:ext>
                </a:extLst>
              </a:tr>
              <a:tr h="73505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xmlns="" val="4087530671"/>
                  </a:ext>
                </a:extLst>
              </a:tr>
              <a:tr h="73505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xmlns="" val="2920874196"/>
                  </a:ext>
                </a:extLst>
              </a:tr>
              <a:tr h="73505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xmlns="" val="4097541628"/>
                  </a:ext>
                </a:extLst>
              </a:tr>
              <a:tr h="73505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xmlns="" val="287593858"/>
                  </a:ext>
                </a:extLst>
              </a:tr>
            </a:tbl>
          </a:graphicData>
        </a:graphic>
      </p:graphicFrame>
    </p:spTree>
    <p:extLst>
      <p:ext uri="{BB962C8B-B14F-4D97-AF65-F5344CB8AC3E}">
        <p14:creationId xmlns:p14="http://schemas.microsoft.com/office/powerpoint/2010/main" val="5771708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BAC009-C65F-8B4F-9669-E1E8E8E6F637}"/>
              </a:ext>
            </a:extLst>
          </p:cNvPr>
          <p:cNvSpPr>
            <a:spLocks noGrp="1"/>
          </p:cNvSpPr>
          <p:nvPr>
            <p:ph type="title"/>
          </p:nvPr>
        </p:nvSpPr>
        <p:spPr/>
        <p:txBody>
          <a:bodyPr/>
          <a:lstStyle/>
          <a:p>
            <a:r>
              <a:rPr lang="en-GB" dirty="0"/>
              <a:t>Techniques for stakeholder mapping</a:t>
            </a:r>
            <a:endParaRPr lang="en-US" dirty="0"/>
          </a:p>
        </p:txBody>
      </p:sp>
      <p:sp>
        <p:nvSpPr>
          <p:cNvPr id="3" name="Content Placeholder 2">
            <a:extLst>
              <a:ext uri="{FF2B5EF4-FFF2-40B4-BE49-F238E27FC236}">
                <a16:creationId xmlns:a16="http://schemas.microsoft.com/office/drawing/2014/main" xmlns="" id="{400945C3-7239-AB49-A53F-016F9AD3A738}"/>
              </a:ext>
            </a:extLst>
          </p:cNvPr>
          <p:cNvSpPr>
            <a:spLocks noGrp="1"/>
          </p:cNvSpPr>
          <p:nvPr>
            <p:ph idx="1"/>
          </p:nvPr>
        </p:nvSpPr>
        <p:spPr>
          <a:xfrm>
            <a:off x="1284515" y="2638045"/>
            <a:ext cx="6259286" cy="3457955"/>
          </a:xfrm>
        </p:spPr>
        <p:txBody>
          <a:bodyPr/>
          <a:lstStyle/>
          <a:p>
            <a:r>
              <a:rPr lang="en-GB" dirty="0"/>
              <a:t>Helps identify which stakeholders may support or oppose change / organisation’s actions</a:t>
            </a:r>
          </a:p>
          <a:p>
            <a:r>
              <a:rPr lang="en-GB" dirty="0"/>
              <a:t>Which stakeholders are the most powerful, have most influence</a:t>
            </a:r>
          </a:p>
          <a:p>
            <a:r>
              <a:rPr lang="en-GB" dirty="0"/>
              <a:t>Help decision makers formalise / prioritise strategies</a:t>
            </a:r>
          </a:p>
          <a:p>
            <a:endParaRPr lang="en-US" dirty="0"/>
          </a:p>
        </p:txBody>
      </p:sp>
    </p:spTree>
    <p:extLst>
      <p:ext uri="{BB962C8B-B14F-4D97-AF65-F5344CB8AC3E}">
        <p14:creationId xmlns:p14="http://schemas.microsoft.com/office/powerpoint/2010/main" val="38110205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BDF5F1-D9A9-474F-8D27-0DFDBD1EA4ED}"/>
              </a:ext>
            </a:extLst>
          </p:cNvPr>
          <p:cNvSpPr>
            <a:spLocks noGrp="1"/>
          </p:cNvSpPr>
          <p:nvPr>
            <p:ph type="title"/>
          </p:nvPr>
        </p:nvSpPr>
        <p:spPr/>
        <p:txBody>
          <a:bodyPr/>
          <a:lstStyle/>
          <a:p>
            <a:r>
              <a:rPr lang="en-GB" dirty="0"/>
              <a:t>Power interest matrix</a:t>
            </a:r>
            <a:endParaRPr lang="en-US" dirty="0"/>
          </a:p>
        </p:txBody>
      </p:sp>
      <p:sp>
        <p:nvSpPr>
          <p:cNvPr id="3" name="Content Placeholder 2">
            <a:extLst>
              <a:ext uri="{FF2B5EF4-FFF2-40B4-BE49-F238E27FC236}">
                <a16:creationId xmlns:a16="http://schemas.microsoft.com/office/drawing/2014/main" xmlns="" id="{2C653FEC-3D5E-1A4B-A8FA-D9C93A1D01C9}"/>
              </a:ext>
            </a:extLst>
          </p:cNvPr>
          <p:cNvSpPr>
            <a:spLocks noGrp="1"/>
          </p:cNvSpPr>
          <p:nvPr>
            <p:ph idx="1"/>
          </p:nvPr>
        </p:nvSpPr>
        <p:spPr/>
        <p:txBody>
          <a:bodyPr/>
          <a:lstStyle/>
          <a:p>
            <a:r>
              <a:rPr lang="en-GB" dirty="0"/>
              <a:t>Classifies stakeholders in relation </a:t>
            </a:r>
            <a:r>
              <a:rPr lang="en-GB" dirty="0" smtClean="0"/>
              <a:t>to their </a:t>
            </a:r>
            <a:r>
              <a:rPr lang="en-GB" dirty="0"/>
              <a:t>power and the extent to </a:t>
            </a:r>
            <a:r>
              <a:rPr lang="en-GB" dirty="0" smtClean="0"/>
              <a:t>which they </a:t>
            </a:r>
            <a:r>
              <a:rPr lang="en-GB" dirty="0"/>
              <a:t>are likely to show interest in </a:t>
            </a:r>
            <a:r>
              <a:rPr lang="en-GB" dirty="0" smtClean="0"/>
              <a:t>the actions </a:t>
            </a:r>
            <a:r>
              <a:rPr lang="en-GB" dirty="0"/>
              <a:t>of the organisation.</a:t>
            </a:r>
          </a:p>
          <a:p>
            <a:r>
              <a:rPr lang="en-GB" dirty="0"/>
              <a:t>Can be used to indicate the nature </a:t>
            </a:r>
            <a:r>
              <a:rPr lang="en-GB" dirty="0" smtClean="0"/>
              <a:t>of the </a:t>
            </a:r>
            <a:r>
              <a:rPr lang="en-GB" dirty="0"/>
              <a:t>relationship which should </a:t>
            </a:r>
            <a:r>
              <a:rPr lang="en-GB" dirty="0" smtClean="0"/>
              <a:t>be adopted </a:t>
            </a:r>
            <a:r>
              <a:rPr lang="en-GB" dirty="0"/>
              <a:t>with each group</a:t>
            </a:r>
          </a:p>
          <a:p>
            <a:endParaRPr lang="en-GB" dirty="0"/>
          </a:p>
          <a:p>
            <a:endParaRPr lang="en-US" dirty="0"/>
          </a:p>
        </p:txBody>
      </p:sp>
    </p:spTree>
    <p:extLst>
      <p:ext uri="{BB962C8B-B14F-4D97-AF65-F5344CB8AC3E}">
        <p14:creationId xmlns:p14="http://schemas.microsoft.com/office/powerpoint/2010/main" val="29183907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1C325B-AA53-A84A-A2C4-6CAA84CE389E}"/>
              </a:ext>
            </a:extLst>
          </p:cNvPr>
          <p:cNvSpPr>
            <a:spLocks noGrp="1"/>
          </p:cNvSpPr>
          <p:nvPr>
            <p:ph type="title"/>
          </p:nvPr>
        </p:nvSpPr>
        <p:spPr/>
        <p:txBody>
          <a:bodyPr/>
          <a:lstStyle/>
          <a:p>
            <a:r>
              <a:rPr lang="en-GB" dirty="0"/>
              <a:t>Power/interest</a:t>
            </a:r>
            <a:endParaRPr lang="en-US" dirty="0"/>
          </a:p>
        </p:txBody>
      </p:sp>
      <p:pic>
        <p:nvPicPr>
          <p:cNvPr id="4" name="Content Placeholder 3">
            <a:extLst>
              <a:ext uri="{FF2B5EF4-FFF2-40B4-BE49-F238E27FC236}">
                <a16:creationId xmlns:a16="http://schemas.microsoft.com/office/drawing/2014/main" xmlns="" id="{E544D20D-E091-8D4F-927B-3C3D6F234AFC}"/>
              </a:ext>
            </a:extLst>
          </p:cNvPr>
          <p:cNvPicPr>
            <a:picLocks noGrp="1" noChangeAspect="1"/>
          </p:cNvPicPr>
          <p:nvPr>
            <p:ph idx="1"/>
          </p:nvPr>
        </p:nvPicPr>
        <p:blipFill rotWithShape="1">
          <a:blip r:embed="rId2"/>
          <a:srcRect l="8831" t="17326" r="6581" b="11392"/>
          <a:stretch/>
        </p:blipFill>
        <p:spPr>
          <a:xfrm>
            <a:off x="2192453" y="2713383"/>
            <a:ext cx="4764938" cy="3011557"/>
          </a:xfrm>
          <a:prstGeom prst="rect">
            <a:avLst/>
          </a:prstGeom>
        </p:spPr>
      </p:pic>
    </p:spTree>
    <p:extLst>
      <p:ext uri="{BB962C8B-B14F-4D97-AF65-F5344CB8AC3E}">
        <p14:creationId xmlns:p14="http://schemas.microsoft.com/office/powerpoint/2010/main" val="34583502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F2691F-EED5-5546-9AF8-597E31CA8826}"/>
              </a:ext>
            </a:extLst>
          </p:cNvPr>
          <p:cNvSpPr>
            <a:spLocks noGrp="1"/>
          </p:cNvSpPr>
          <p:nvPr>
            <p:ph type="title"/>
          </p:nvPr>
        </p:nvSpPr>
        <p:spPr/>
        <p:txBody>
          <a:bodyPr/>
          <a:lstStyle/>
          <a:p>
            <a:r>
              <a:rPr lang="en-GB" dirty="0"/>
              <a:t>Power/interest matrix</a:t>
            </a:r>
            <a:endParaRPr lang="en-US" dirty="0"/>
          </a:p>
        </p:txBody>
      </p:sp>
      <p:sp>
        <p:nvSpPr>
          <p:cNvPr id="3" name="Content Placeholder 2">
            <a:extLst>
              <a:ext uri="{FF2B5EF4-FFF2-40B4-BE49-F238E27FC236}">
                <a16:creationId xmlns:a16="http://schemas.microsoft.com/office/drawing/2014/main" xmlns="" id="{0338FED3-1D37-4344-BA81-68668135F699}"/>
              </a:ext>
            </a:extLst>
          </p:cNvPr>
          <p:cNvSpPr>
            <a:spLocks noGrp="1"/>
          </p:cNvSpPr>
          <p:nvPr>
            <p:ph idx="1"/>
          </p:nvPr>
        </p:nvSpPr>
        <p:spPr/>
        <p:txBody>
          <a:bodyPr>
            <a:normAutofit lnSpcReduction="10000"/>
          </a:bodyPr>
          <a:lstStyle/>
          <a:p>
            <a:r>
              <a:rPr lang="en-GB" b="1" dirty="0"/>
              <a:t>Stakeholders in group A: </a:t>
            </a:r>
            <a:r>
              <a:rPr lang="en-GB" dirty="0"/>
              <a:t>Need only minimum </a:t>
            </a:r>
            <a:r>
              <a:rPr lang="en-GB"/>
              <a:t>effort </a:t>
            </a:r>
            <a:r>
              <a:rPr lang="en-GB" smtClean="0"/>
              <a:t>and </a:t>
            </a:r>
            <a:r>
              <a:rPr lang="en-GB" dirty="0"/>
              <a:t>monitoring</a:t>
            </a:r>
          </a:p>
          <a:p>
            <a:r>
              <a:rPr lang="en-GB" b="1" dirty="0"/>
              <a:t>Stakeholders in group B: </a:t>
            </a:r>
            <a:r>
              <a:rPr lang="en-GB" dirty="0"/>
              <a:t>Should be kept informed as they may be able to influence more powerful stakeholders</a:t>
            </a:r>
          </a:p>
          <a:p>
            <a:r>
              <a:rPr lang="en-GB" b="1" dirty="0"/>
              <a:t>Stakeholders in group C: </a:t>
            </a:r>
            <a:r>
              <a:rPr lang="en-GB" dirty="0"/>
              <a:t>Are powerful, but level of interest is low. Generally expected to be passive, but may move into group D on an issue of particular interest</a:t>
            </a:r>
          </a:p>
          <a:p>
            <a:r>
              <a:rPr lang="en-GB" b="1" dirty="0"/>
              <a:t>Stakeholders in group D: </a:t>
            </a:r>
            <a:r>
              <a:rPr lang="en-GB" dirty="0"/>
              <a:t>Are both powerful and interested. Their co-operation is of key importance for new strategies</a:t>
            </a:r>
          </a:p>
          <a:p>
            <a:endParaRPr lang="en-US" dirty="0"/>
          </a:p>
        </p:txBody>
      </p:sp>
    </p:spTree>
    <p:extLst>
      <p:ext uri="{BB962C8B-B14F-4D97-AF65-F5344CB8AC3E}">
        <p14:creationId xmlns:p14="http://schemas.microsoft.com/office/powerpoint/2010/main" val="37343382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xmlns="" id="{4A88A60C-CA06-DE40-9600-0481DAC07F09}"/>
              </a:ext>
            </a:extLst>
          </p:cNvPr>
          <p:cNvSpPr>
            <a:spLocks noGrp="1" noChangeArrowheads="1"/>
          </p:cNvSpPr>
          <p:nvPr>
            <p:ph type="title"/>
          </p:nvPr>
        </p:nvSpPr>
        <p:spPr/>
        <p:txBody>
          <a:bodyPr/>
          <a:lstStyle/>
          <a:p>
            <a:pPr>
              <a:defRPr/>
            </a:pPr>
            <a:r>
              <a:rPr lang="en-US" altLang="en-US" dirty="0"/>
              <a:t>Business v ethical decisions</a:t>
            </a:r>
          </a:p>
        </p:txBody>
      </p:sp>
      <p:sp>
        <p:nvSpPr>
          <p:cNvPr id="34819" name="Rectangle 3">
            <a:extLst>
              <a:ext uri="{FF2B5EF4-FFF2-40B4-BE49-F238E27FC236}">
                <a16:creationId xmlns:a16="http://schemas.microsoft.com/office/drawing/2014/main" xmlns="" id="{164738B6-8FB0-1A4D-BF90-7367CF49E14F}"/>
              </a:ext>
            </a:extLst>
          </p:cNvPr>
          <p:cNvSpPr>
            <a:spLocks noGrp="1" noChangeArrowheads="1"/>
          </p:cNvSpPr>
          <p:nvPr>
            <p:ph idx="1"/>
          </p:nvPr>
        </p:nvSpPr>
        <p:spPr/>
        <p:txBody>
          <a:bodyPr>
            <a:normAutofit/>
          </a:bodyPr>
          <a:lstStyle/>
          <a:p>
            <a:r>
              <a:rPr lang="en-US" altLang="en-US"/>
              <a:t>If this decision is made, for whom is value created and destroyed?</a:t>
            </a:r>
          </a:p>
          <a:p>
            <a:r>
              <a:rPr lang="en-US" altLang="en-US"/>
              <a:t>Who is harmed and/or benefited by this decision?</a:t>
            </a:r>
          </a:p>
          <a:p>
            <a:r>
              <a:rPr lang="en-US" altLang="en-US"/>
              <a:t>Whose rights are enabled and whose values are realized by this decision (and whose are not)</a:t>
            </a:r>
          </a:p>
          <a:p>
            <a:r>
              <a:rPr lang="en-US" altLang="en-US"/>
              <a:t>What kind of person will I become if I make this decision?</a:t>
            </a:r>
          </a:p>
          <a:p>
            <a:r>
              <a:rPr lang="en-US" altLang="en-US" b="1"/>
              <a:t>Most people, most of the time, want to, actually do, and should accept responsibility for the effects of their actions on others.</a:t>
            </a:r>
            <a:r>
              <a:rPr lang="en-US" altLang="en-US"/>
              <a:t> </a:t>
            </a:r>
          </a:p>
          <a:p>
            <a:endParaRPr lang="en-US" altLang="en-US"/>
          </a:p>
          <a:p>
            <a:endParaRPr lang="en-US" altLang="en-US"/>
          </a:p>
        </p:txBody>
      </p:sp>
    </p:spTree>
    <p:extLst>
      <p:ext uri="{BB962C8B-B14F-4D97-AF65-F5344CB8AC3E}">
        <p14:creationId xmlns:p14="http://schemas.microsoft.com/office/powerpoint/2010/main" val="12208948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a:extLst>
              <a:ext uri="{FF2B5EF4-FFF2-40B4-BE49-F238E27FC236}">
                <a16:creationId xmlns:a16="http://schemas.microsoft.com/office/drawing/2014/main" xmlns="" id="{EA1F9100-CD1F-E74B-8C35-F6C8EAE77921}"/>
              </a:ext>
            </a:extLst>
          </p:cNvPr>
          <p:cNvSpPr>
            <a:spLocks noGrp="1"/>
          </p:cNvSpPr>
          <p:nvPr>
            <p:ph type="title"/>
          </p:nvPr>
        </p:nvSpPr>
        <p:spPr>
          <a:xfrm>
            <a:off x="1485900" y="971550"/>
            <a:ext cx="6172200" cy="800100"/>
          </a:xfrm>
        </p:spPr>
        <p:txBody>
          <a:bodyPr>
            <a:normAutofit fontScale="90000"/>
          </a:bodyPr>
          <a:lstStyle/>
          <a:p>
            <a:pPr>
              <a:defRPr/>
            </a:pPr>
            <a:r>
              <a:rPr lang="en-US" altLang="en-US" sz="2400"/>
              <a:t>How do Friedman and Freeman differ in analyzing a case?</a:t>
            </a:r>
          </a:p>
        </p:txBody>
      </p:sp>
      <p:sp>
        <p:nvSpPr>
          <p:cNvPr id="12291" name="Content Placeholder 4">
            <a:extLst>
              <a:ext uri="{FF2B5EF4-FFF2-40B4-BE49-F238E27FC236}">
                <a16:creationId xmlns:a16="http://schemas.microsoft.com/office/drawing/2014/main" xmlns="" id="{57C67B0F-62F7-7B4B-AF6C-78F95196E18F}"/>
              </a:ext>
            </a:extLst>
          </p:cNvPr>
          <p:cNvSpPr>
            <a:spLocks noGrp="1"/>
          </p:cNvSpPr>
          <p:nvPr>
            <p:ph sz="half" idx="1"/>
          </p:nvPr>
        </p:nvSpPr>
        <p:spPr>
          <a:xfrm>
            <a:off x="1485900" y="1771650"/>
            <a:ext cx="3028950" cy="4000500"/>
          </a:xfrm>
        </p:spPr>
        <p:txBody>
          <a:bodyPr rtlCol="0">
            <a:normAutofit lnSpcReduction="10000"/>
          </a:bodyPr>
          <a:lstStyle/>
          <a:p>
            <a:pPr>
              <a:defRPr/>
            </a:pPr>
            <a:r>
              <a:rPr lang="en-US" altLang="en-US" sz="1800" dirty="0"/>
              <a:t>Friedman says to maximize profit a) within the law and b) without violating social standards.</a:t>
            </a:r>
          </a:p>
          <a:p>
            <a:pPr lvl="1">
              <a:defRPr/>
            </a:pPr>
            <a:r>
              <a:rPr lang="en-US" altLang="en-US" dirty="0"/>
              <a:t>So, in looking at a business decision (or analyzing a case), identify relevant laws and regulations – and also identify current social standards and opinions.</a:t>
            </a:r>
          </a:p>
          <a:p>
            <a:pPr lvl="1">
              <a:defRPr/>
            </a:pPr>
            <a:r>
              <a:rPr lang="en-US" altLang="en-US" dirty="0"/>
              <a:t>Maximize profit without breaking laws/regulations AND without “disturbing” society so much that it decreases profits.</a:t>
            </a:r>
          </a:p>
        </p:txBody>
      </p:sp>
      <p:sp>
        <p:nvSpPr>
          <p:cNvPr id="12292" name="Content Placeholder 5">
            <a:extLst>
              <a:ext uri="{FF2B5EF4-FFF2-40B4-BE49-F238E27FC236}">
                <a16:creationId xmlns:a16="http://schemas.microsoft.com/office/drawing/2014/main" xmlns="" id="{E6C65DB1-FE6C-BF4D-AE81-7AFA3EB13F8C}"/>
              </a:ext>
            </a:extLst>
          </p:cNvPr>
          <p:cNvSpPr>
            <a:spLocks noGrp="1"/>
          </p:cNvSpPr>
          <p:nvPr>
            <p:ph sz="half" idx="2"/>
          </p:nvPr>
        </p:nvSpPr>
        <p:spPr>
          <a:xfrm>
            <a:off x="4629150" y="1771650"/>
            <a:ext cx="3028950" cy="4057650"/>
          </a:xfrm>
        </p:spPr>
        <p:txBody>
          <a:bodyPr rtlCol="0">
            <a:normAutofit lnSpcReduction="10000"/>
          </a:bodyPr>
          <a:lstStyle/>
          <a:p>
            <a:pPr>
              <a:defRPr/>
            </a:pPr>
            <a:r>
              <a:rPr lang="en-US" altLang="en-US" sz="1800" dirty="0"/>
              <a:t>Freeman says to a) identify stakeholder groups and b) make a decision that “takes them into account.”</a:t>
            </a:r>
          </a:p>
          <a:p>
            <a:pPr lvl="1">
              <a:defRPr/>
            </a:pPr>
            <a:r>
              <a:rPr lang="en-US" altLang="en-US" dirty="0"/>
              <a:t>So, in looking at a business decision (or analyzing a case), identify all stakeholder groups.</a:t>
            </a:r>
          </a:p>
          <a:p>
            <a:pPr lvl="1">
              <a:defRPr/>
            </a:pPr>
            <a:r>
              <a:rPr lang="en-US" altLang="en-US" dirty="0"/>
              <a:t>Identify available options and determine the effect they will have on the stakeholders.</a:t>
            </a:r>
          </a:p>
          <a:p>
            <a:pPr lvl="1">
              <a:defRPr/>
            </a:pPr>
            <a:r>
              <a:rPr lang="en-US" altLang="en-US" dirty="0"/>
              <a:t>Select and apply an ethical theory to these options to determine the best one.</a:t>
            </a:r>
          </a:p>
        </p:txBody>
      </p:sp>
    </p:spTree>
    <p:extLst>
      <p:ext uri="{BB962C8B-B14F-4D97-AF65-F5344CB8AC3E}">
        <p14:creationId xmlns:p14="http://schemas.microsoft.com/office/powerpoint/2010/main" val="21322962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263" y="11113"/>
            <a:ext cx="9212263" cy="684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2"/>
          <p:cNvSpPr txBox="1">
            <a:spLocks noChangeArrowheads="1"/>
          </p:cNvSpPr>
          <p:nvPr/>
        </p:nvSpPr>
        <p:spPr bwMode="auto">
          <a:xfrm>
            <a:off x="0" y="3317875"/>
            <a:ext cx="3732213" cy="341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a:solidFill>
                  <a:schemeClr val="tx1"/>
                </a:solidFill>
                <a:latin typeface="Times" panose="02020603050405020304" pitchFamily="18" charset="0"/>
                <a:ea typeface="Osaka" pitchFamily="-108" charset="-128"/>
              </a:defRPr>
            </a:lvl1pPr>
            <a:lvl2pPr marL="37931725" indent="-37474525">
              <a:defRPr sz="2400">
                <a:solidFill>
                  <a:schemeClr val="tx1"/>
                </a:solidFill>
                <a:latin typeface="Times" panose="02020603050405020304" pitchFamily="18" charset="0"/>
                <a:ea typeface="Osaka" pitchFamily="-108" charset="-128"/>
              </a:defRPr>
            </a:lvl2pPr>
            <a:lvl3pPr marL="1143000" indent="-228600">
              <a:defRPr sz="2400">
                <a:solidFill>
                  <a:schemeClr val="tx1"/>
                </a:solidFill>
                <a:latin typeface="Times" panose="02020603050405020304" pitchFamily="18" charset="0"/>
                <a:ea typeface="Osaka" pitchFamily="-108" charset="-128"/>
              </a:defRPr>
            </a:lvl3pPr>
            <a:lvl4pPr marL="1600200" indent="-228600">
              <a:defRPr sz="2400">
                <a:solidFill>
                  <a:schemeClr val="tx1"/>
                </a:solidFill>
                <a:latin typeface="Times" panose="02020603050405020304" pitchFamily="18" charset="0"/>
                <a:ea typeface="Osaka" pitchFamily="-108" charset="-128"/>
              </a:defRPr>
            </a:lvl4pPr>
            <a:lvl5pPr marL="2057400" indent="-228600">
              <a:defRPr sz="2400">
                <a:solidFill>
                  <a:schemeClr val="tx1"/>
                </a:solidFill>
                <a:latin typeface="Times" panose="02020603050405020304" pitchFamily="18" charset="0"/>
                <a:ea typeface="Osaka" pitchFamily="-108"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Osaka" pitchFamily="-108" charset="-128"/>
              </a:defRPr>
            </a:lvl9pPr>
          </a:lstStyle>
          <a:p>
            <a:pPr algn="ctr">
              <a:buSzPct val="45000"/>
              <a:buFont typeface="StarSymbol" charset="0"/>
              <a:buNone/>
            </a:pPr>
            <a:r>
              <a:rPr lang="en-US" altLang="en-US" sz="4400" b="1">
                <a:solidFill>
                  <a:srgbClr val="FFC000"/>
                </a:solidFill>
                <a:latin typeface="URW Palladio L" charset="0"/>
              </a:rPr>
              <a:t>This</a:t>
            </a:r>
          </a:p>
          <a:p>
            <a:pPr algn="ctr">
              <a:buSzPct val="45000"/>
              <a:buFont typeface="StarSymbol" charset="0"/>
              <a:buNone/>
            </a:pPr>
            <a:r>
              <a:rPr lang="en-US" altLang="en-US" sz="4400" b="1">
                <a:solidFill>
                  <a:srgbClr val="FFC000"/>
                </a:solidFill>
                <a:latin typeface="URW Palladio L" charset="0"/>
              </a:rPr>
              <a:t>changed</a:t>
            </a:r>
          </a:p>
          <a:p>
            <a:pPr algn="ctr">
              <a:buSzPct val="45000"/>
              <a:buFont typeface="StarSymbol" charset="0"/>
              <a:buNone/>
            </a:pPr>
            <a:r>
              <a:rPr lang="en-US" altLang="en-US" sz="4400" b="1">
                <a:solidFill>
                  <a:srgbClr val="FFC000"/>
                </a:solidFill>
                <a:latin typeface="URW Palladio L" charset="0"/>
              </a:rPr>
              <a:t>everything</a:t>
            </a:r>
          </a:p>
        </p:txBody>
      </p:sp>
    </p:spTree>
    <p:extLst>
      <p:ext uri="{BB962C8B-B14F-4D97-AF65-F5344CB8AC3E}">
        <p14:creationId xmlns:p14="http://schemas.microsoft.com/office/powerpoint/2010/main" val="1185272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a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765175"/>
            <a:ext cx="8081963"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28511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descr="http://upload.wikimedia.org/wikipedia/commons/thumb/4/49/Ibm704.gif/280px-Ibm704.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692150"/>
            <a:ext cx="6769100"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43361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7588" y="476250"/>
            <a:ext cx="10771188"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72852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rtlCol="0">
            <a:noAutofit/>
          </a:bodyPr>
          <a:lstStyle/>
          <a:p>
            <a:pPr fontAlgn="auto">
              <a:spcAft>
                <a:spcPts val="0"/>
              </a:spcAft>
              <a:defRPr/>
            </a:pPr>
            <a:r>
              <a:rPr lang="en-GB" smtClean="0">
                <a:solidFill>
                  <a:schemeClr val="tx1">
                    <a:lumMod val="85000"/>
                    <a:lumOff val="15000"/>
                  </a:schemeClr>
                </a:solidFill>
                <a:effectLst>
                  <a:outerShdw blurRad="38100" dist="38100" dir="2700000" algn="tl">
                    <a:srgbClr val="000000">
                      <a:alpha val="43137"/>
                    </a:srgbClr>
                  </a:outerShdw>
                </a:effectLst>
              </a:rPr>
              <a:t>Internet – new ethical challenges</a:t>
            </a:r>
            <a:endParaRPr lang="en-GB">
              <a:solidFill>
                <a:schemeClr val="tx1">
                  <a:lumMod val="85000"/>
                  <a:lumOff val="15000"/>
                </a:schemeClr>
              </a:solidFill>
              <a:effectLst>
                <a:outerShdw blurRad="38100" dist="38100" dir="2700000" algn="tl">
                  <a:srgbClr val="000000">
                    <a:alpha val="43137"/>
                  </a:srgbClr>
                </a:outerShdw>
              </a:effectLst>
            </a:endParaRPr>
          </a:p>
        </p:txBody>
      </p:sp>
      <p:sp>
        <p:nvSpPr>
          <p:cNvPr id="21507" name="Content Placeholder 1"/>
          <p:cNvSpPr>
            <a:spLocks noGrp="1"/>
          </p:cNvSpPr>
          <p:nvPr>
            <p:ph idx="1"/>
          </p:nvPr>
        </p:nvSpPr>
        <p:spPr/>
        <p:txBody>
          <a:bodyPr>
            <a:normAutofit fontScale="92500" lnSpcReduction="20000"/>
          </a:bodyPr>
          <a:lstStyle/>
          <a:p>
            <a:r>
              <a:rPr lang="en-GB" altLang="en-US" sz="2400" smtClean="0"/>
              <a:t>Globalisation, enabled by IT, has changed economic relationships</a:t>
            </a:r>
          </a:p>
          <a:p>
            <a:r>
              <a:rPr lang="en-GB" altLang="en-US" sz="2400" smtClean="0"/>
              <a:t>Speed of communication</a:t>
            </a:r>
          </a:p>
          <a:p>
            <a:r>
              <a:rPr lang="en-GB" altLang="en-US" sz="2400" smtClean="0"/>
              <a:t>Worldwide scope of instant communication</a:t>
            </a:r>
          </a:p>
          <a:p>
            <a:r>
              <a:rPr lang="en-GB" altLang="en-US" sz="2400" smtClean="0"/>
              <a:t>Environment is interactive</a:t>
            </a:r>
          </a:p>
          <a:p>
            <a:r>
              <a:rPr lang="en-GB" altLang="en-US" sz="2400" smtClean="0"/>
              <a:t>The Internet enables anonymous communication</a:t>
            </a:r>
          </a:p>
          <a:p>
            <a:r>
              <a:rPr lang="en-GB" altLang="en-US" sz="2400" smtClean="0"/>
              <a:t>New ways exist to reproduce information</a:t>
            </a:r>
          </a:p>
        </p:txBody>
      </p:sp>
    </p:spTree>
    <p:extLst>
      <p:ext uri="{BB962C8B-B14F-4D97-AF65-F5344CB8AC3E}">
        <p14:creationId xmlns:p14="http://schemas.microsoft.com/office/powerpoint/2010/main" val="28653210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p:txBody>
          <a:bodyPr/>
          <a:lstStyle/>
          <a:p>
            <a:r>
              <a:rPr lang="en-GB" altLang="en-US" smtClean="0"/>
              <a:t>Netiquette and censorship</a:t>
            </a:r>
          </a:p>
        </p:txBody>
      </p:sp>
      <p:sp>
        <p:nvSpPr>
          <p:cNvPr id="24579" name="Content Placeholder 1"/>
          <p:cNvSpPr>
            <a:spLocks noGrp="1"/>
          </p:cNvSpPr>
          <p:nvPr>
            <p:ph idx="1"/>
          </p:nvPr>
        </p:nvSpPr>
        <p:spPr>
          <a:xfrm>
            <a:off x="539750" y="2103438"/>
            <a:ext cx="7872413" cy="3932237"/>
          </a:xfrm>
        </p:spPr>
        <p:txBody>
          <a:bodyPr/>
          <a:lstStyle/>
          <a:p>
            <a:r>
              <a:rPr lang="en-GB" altLang="en-US" smtClean="0"/>
              <a:t>No tone of voice no body language (Scheuermann, Taylor, 1997)</a:t>
            </a:r>
          </a:p>
          <a:p>
            <a:r>
              <a:rPr lang="en-GB" altLang="en-US" smtClean="0"/>
              <a:t>To disguise who you really are (Langford, 2000)</a:t>
            </a:r>
          </a:p>
          <a:p>
            <a:r>
              <a:rPr lang="en-GB" altLang="en-US" smtClean="0"/>
              <a:t>Internet used as a tool to exclude from social circles (Careaga, 2005)</a:t>
            </a:r>
          </a:p>
          <a:p>
            <a:r>
              <a:rPr lang="en-GB" altLang="en-US" smtClean="0"/>
              <a:t>39% of teens admitted to saying things online they would not normally</a:t>
            </a:r>
          </a:p>
          <a:p>
            <a:r>
              <a:rPr lang="en-GB" altLang="en-US" smtClean="0"/>
              <a:t>No one is  in control of internet communication (Scheuermann, Taylor, 1997).</a:t>
            </a:r>
          </a:p>
          <a:p>
            <a:r>
              <a:rPr lang="en-GB" altLang="en-US" smtClean="0"/>
              <a:t>Filters on library computers – AOL censorship - thought police (Kandra, 2004, Langford, 2000)</a:t>
            </a:r>
          </a:p>
          <a:p>
            <a:r>
              <a:rPr lang="en-GB" altLang="en-US" smtClean="0"/>
              <a:t>Rights to free speech and the issue of privacy (Langford, 2000).</a:t>
            </a:r>
          </a:p>
          <a:p>
            <a:endParaRPr lang="en-GB" altLang="en-US" sz="2400" smtClean="0"/>
          </a:p>
        </p:txBody>
      </p:sp>
    </p:spTree>
    <p:extLst>
      <p:ext uri="{BB962C8B-B14F-4D97-AF65-F5344CB8AC3E}">
        <p14:creationId xmlns:p14="http://schemas.microsoft.com/office/powerpoint/2010/main" val="22979038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p:txBody>
          <a:bodyPr/>
          <a:lstStyle/>
          <a:p>
            <a:r>
              <a:rPr lang="en-GB" altLang="en-US" smtClean="0"/>
              <a:t>Continued</a:t>
            </a:r>
          </a:p>
        </p:txBody>
      </p:sp>
      <p:sp>
        <p:nvSpPr>
          <p:cNvPr id="26627" name="Content Placeholder 1"/>
          <p:cNvSpPr>
            <a:spLocks noGrp="1"/>
          </p:cNvSpPr>
          <p:nvPr>
            <p:ph idx="1"/>
          </p:nvPr>
        </p:nvSpPr>
        <p:spPr/>
        <p:txBody>
          <a:bodyPr/>
          <a:lstStyle/>
          <a:p>
            <a:r>
              <a:rPr lang="en-GB" altLang="en-US" sz="2400" smtClean="0"/>
              <a:t>Filters - tool to eliminate violence and explicit sexual content or thought control?</a:t>
            </a:r>
          </a:p>
          <a:p>
            <a:r>
              <a:rPr lang="en-GB" altLang="en-US" sz="2400" smtClean="0"/>
              <a:t>Filters – subjective - social decisions – </a:t>
            </a:r>
          </a:p>
          <a:p>
            <a:r>
              <a:rPr lang="en-GB" altLang="en-US" sz="2400" smtClean="0"/>
              <a:t>Issue of free speech and freedom of choice into potential conflict with good behaviour and the welfare of society as a whole</a:t>
            </a:r>
          </a:p>
        </p:txBody>
      </p:sp>
    </p:spTree>
    <p:extLst>
      <p:ext uri="{BB962C8B-B14F-4D97-AF65-F5344CB8AC3E}">
        <p14:creationId xmlns:p14="http://schemas.microsoft.com/office/powerpoint/2010/main" val="33775199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GB" altLang="en-US" smtClean="0"/>
              <a:t>Weckert</a:t>
            </a:r>
          </a:p>
        </p:txBody>
      </p:sp>
      <p:sp>
        <p:nvSpPr>
          <p:cNvPr id="28675" name="Content Placeholder 2"/>
          <p:cNvSpPr>
            <a:spLocks noGrp="1"/>
          </p:cNvSpPr>
          <p:nvPr>
            <p:ph idx="1"/>
          </p:nvPr>
        </p:nvSpPr>
        <p:spPr/>
        <p:txBody>
          <a:bodyPr/>
          <a:lstStyle/>
          <a:p>
            <a:r>
              <a:rPr lang="en-GB" altLang="en-US" sz="2800" b="1" smtClean="0">
                <a:solidFill>
                  <a:srgbClr val="FF0000"/>
                </a:solidFill>
              </a:rPr>
              <a:t>G</a:t>
            </a:r>
            <a:r>
              <a:rPr lang="en-GB" altLang="en-US" sz="2800" smtClean="0"/>
              <a:t> globalisation</a:t>
            </a:r>
          </a:p>
          <a:p>
            <a:r>
              <a:rPr lang="en-GB" altLang="en-US" sz="2800" b="1" smtClean="0">
                <a:solidFill>
                  <a:srgbClr val="FF0000"/>
                </a:solidFill>
              </a:rPr>
              <a:t>U</a:t>
            </a:r>
            <a:r>
              <a:rPr lang="en-GB" altLang="en-US" sz="2800" smtClean="0"/>
              <a:t> uncontrollability</a:t>
            </a:r>
          </a:p>
          <a:p>
            <a:r>
              <a:rPr lang="en-GB" altLang="en-US" sz="2800" b="1" smtClean="0">
                <a:solidFill>
                  <a:srgbClr val="FF0000"/>
                </a:solidFill>
              </a:rPr>
              <a:t>R</a:t>
            </a:r>
            <a:r>
              <a:rPr lang="en-GB" altLang="en-US" sz="2800" smtClean="0"/>
              <a:t> reproducibility</a:t>
            </a:r>
          </a:p>
          <a:p>
            <a:r>
              <a:rPr lang="en-GB" altLang="en-US" sz="2800" b="1" smtClean="0">
                <a:solidFill>
                  <a:srgbClr val="FF0000"/>
                </a:solidFill>
              </a:rPr>
              <a:t>I</a:t>
            </a:r>
            <a:r>
              <a:rPr lang="en-GB" altLang="en-US" sz="2800" smtClean="0"/>
              <a:t>  interactivity</a:t>
            </a:r>
          </a:p>
          <a:p>
            <a:r>
              <a:rPr lang="en-GB" altLang="en-US" sz="2800" b="1" smtClean="0">
                <a:solidFill>
                  <a:srgbClr val="FF0000"/>
                </a:solidFill>
              </a:rPr>
              <a:t>A</a:t>
            </a:r>
            <a:r>
              <a:rPr lang="en-GB" altLang="en-US" sz="2800" smtClean="0"/>
              <a:t> anonymity</a:t>
            </a:r>
          </a:p>
        </p:txBody>
      </p:sp>
    </p:spTree>
    <p:extLst>
      <p:ext uri="{BB962C8B-B14F-4D97-AF65-F5344CB8AC3E}">
        <p14:creationId xmlns:p14="http://schemas.microsoft.com/office/powerpoint/2010/main" val="35306661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smtClean="0">
                <a:solidFill>
                  <a:schemeClr val="tx1">
                    <a:lumMod val="85000"/>
                    <a:lumOff val="15000"/>
                  </a:schemeClr>
                </a:solidFill>
              </a:rPr>
              <a:t/>
            </a:r>
            <a:br>
              <a:rPr lang="en-GB" smtClean="0">
                <a:solidFill>
                  <a:schemeClr val="tx1">
                    <a:lumMod val="85000"/>
                    <a:lumOff val="15000"/>
                  </a:schemeClr>
                </a:solidFill>
              </a:rPr>
            </a:br>
            <a:r>
              <a:rPr lang="en-GB" smtClean="0">
                <a:solidFill>
                  <a:schemeClr val="tx1">
                    <a:lumMod val="85000"/>
                    <a:lumOff val="15000"/>
                  </a:schemeClr>
                </a:solidFill>
              </a:rPr>
              <a:t>Weckert's </a:t>
            </a:r>
            <a:r>
              <a:rPr lang="en-GB">
                <a:solidFill>
                  <a:schemeClr val="tx1">
                    <a:lumMod val="85000"/>
                    <a:lumOff val="15000"/>
                  </a:schemeClr>
                </a:solidFill>
              </a:rPr>
              <a:t>"What is New or Unique About Internet Activities?" </a:t>
            </a:r>
            <a:br>
              <a:rPr lang="en-GB">
                <a:solidFill>
                  <a:schemeClr val="tx1">
                    <a:lumMod val="85000"/>
                    <a:lumOff val="15000"/>
                  </a:schemeClr>
                </a:solidFill>
              </a:rPr>
            </a:br>
            <a:endParaRPr lang="en-GB">
              <a:solidFill>
                <a:schemeClr val="tx1">
                  <a:lumMod val="85000"/>
                  <a:lumOff val="15000"/>
                </a:schemeClr>
              </a:solidFill>
            </a:endParaRPr>
          </a:p>
        </p:txBody>
      </p:sp>
      <p:sp>
        <p:nvSpPr>
          <p:cNvPr id="29699" name="Content Placeholder 2"/>
          <p:cNvSpPr>
            <a:spLocks noGrp="1"/>
          </p:cNvSpPr>
          <p:nvPr>
            <p:ph idx="1"/>
          </p:nvPr>
        </p:nvSpPr>
        <p:spPr/>
        <p:txBody>
          <a:bodyPr>
            <a:normAutofit fontScale="92500" lnSpcReduction="20000"/>
          </a:bodyPr>
          <a:lstStyle/>
          <a:p>
            <a:r>
              <a:rPr lang="en-GB" altLang="en-US" smtClean="0"/>
              <a:t>A book chapter simply raises some issues and areas of controversy that suggest why discussions of ethics and the internet might be important. Of the various issues raised (i.e. globalization, anonymity, interactivity, reproducibility, and uncontrollability) </a:t>
            </a:r>
          </a:p>
          <a:p>
            <a:r>
              <a:rPr lang="en-GB" altLang="en-US" smtClean="0"/>
              <a:t>Which do you think are easily handled by traditional ethics and politics? </a:t>
            </a:r>
          </a:p>
          <a:p>
            <a:r>
              <a:rPr lang="en-GB" altLang="en-US" smtClean="0"/>
              <a:t>Which do you think raise the most pressing ethical concerns? </a:t>
            </a:r>
          </a:p>
          <a:p>
            <a:r>
              <a:rPr lang="en-GB" altLang="en-US" smtClean="0"/>
              <a:t>Do you think the computer is a "neutral" technology with respect to the issues raised by Weckert, or does it predispose its users to behave in certain ways (with respect to ethical issues)? </a:t>
            </a:r>
          </a:p>
          <a:p>
            <a:endParaRPr lang="en-GB" altLang="en-US" smtClean="0"/>
          </a:p>
        </p:txBody>
      </p:sp>
    </p:spTree>
    <p:extLst>
      <p:ext uri="{BB962C8B-B14F-4D97-AF65-F5344CB8AC3E}">
        <p14:creationId xmlns:p14="http://schemas.microsoft.com/office/powerpoint/2010/main" val="26542005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p:txBody>
          <a:bodyPr/>
          <a:lstStyle/>
          <a:p>
            <a:r>
              <a:rPr lang="en-GB" altLang="en-US" smtClean="0"/>
              <a:t>Plagiarism</a:t>
            </a:r>
          </a:p>
        </p:txBody>
      </p:sp>
      <p:sp>
        <p:nvSpPr>
          <p:cNvPr id="30723" name="Content Placeholder 1"/>
          <p:cNvSpPr>
            <a:spLocks noGrp="1"/>
          </p:cNvSpPr>
          <p:nvPr>
            <p:ph idx="1"/>
          </p:nvPr>
        </p:nvSpPr>
        <p:spPr/>
        <p:txBody>
          <a:bodyPr>
            <a:normAutofit fontScale="85000" lnSpcReduction="10000"/>
          </a:bodyPr>
          <a:lstStyle/>
          <a:p>
            <a:r>
              <a:rPr lang="en-GB" altLang="en-US" sz="2000" smtClean="0"/>
              <a:t>Not a technology problem; it is a problem of ethical behaviour, honesty, and correct citation of resources (Hansen, 2003) </a:t>
            </a:r>
          </a:p>
          <a:p>
            <a:r>
              <a:rPr lang="en-GB" altLang="en-US" sz="2000" smtClean="0"/>
              <a:t>Generational factor, ease of transfer of information has formed new and different attitudes about information, intellectual property, and authorship (Wood, 2004; Kraus, 2002) </a:t>
            </a:r>
          </a:p>
          <a:p>
            <a:r>
              <a:rPr lang="en-GB" altLang="en-US" sz="2000" smtClean="0"/>
              <a:t>Group work can give students mixed messages about intellectual ownership (Wood, 2004)</a:t>
            </a:r>
          </a:p>
          <a:p>
            <a:r>
              <a:rPr lang="en-GB" altLang="en-US" sz="2000" smtClean="0"/>
              <a:t>Wikipedia created a different perspective on intellectual property (Kraus, 2002) </a:t>
            </a:r>
          </a:p>
          <a:p>
            <a:r>
              <a:rPr lang="en-GB" altLang="en-US" sz="2000" smtClean="0"/>
              <a:t>plagiarism not stealing (Wood, 2004)</a:t>
            </a:r>
          </a:p>
        </p:txBody>
      </p:sp>
    </p:spTree>
    <p:extLst>
      <p:ext uri="{BB962C8B-B14F-4D97-AF65-F5344CB8AC3E}">
        <p14:creationId xmlns:p14="http://schemas.microsoft.com/office/powerpoint/2010/main" val="11839164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85681" y="1714260"/>
            <a:ext cx="4572638" cy="3429479"/>
          </a:xfrm>
          <a:prstGeom prst="rect">
            <a:avLst/>
          </a:prstGeom>
        </p:spPr>
      </p:pic>
      <p:pic>
        <p:nvPicPr>
          <p:cNvPr id="5" name="Picture 4"/>
          <p:cNvPicPr>
            <a:picLocks noChangeAspect="1"/>
          </p:cNvPicPr>
          <p:nvPr/>
        </p:nvPicPr>
        <p:blipFill rotWithShape="1">
          <a:blip r:embed="rId3"/>
          <a:srcRect l="42381"/>
          <a:stretch/>
        </p:blipFill>
        <p:spPr>
          <a:xfrm>
            <a:off x="-188686" y="955064"/>
            <a:ext cx="9332686" cy="5206250"/>
          </a:xfrm>
          <a:prstGeom prst="rect">
            <a:avLst/>
          </a:prstGeom>
        </p:spPr>
      </p:pic>
    </p:spTree>
    <p:extLst>
      <p:ext uri="{BB962C8B-B14F-4D97-AF65-F5344CB8AC3E}">
        <p14:creationId xmlns:p14="http://schemas.microsoft.com/office/powerpoint/2010/main" val="22881873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p:txBody>
          <a:bodyPr/>
          <a:lstStyle/>
          <a:p>
            <a:r>
              <a:rPr lang="en-GB" altLang="en-US" smtClean="0"/>
              <a:t>Copyright and music downloading</a:t>
            </a:r>
          </a:p>
        </p:txBody>
      </p:sp>
      <p:sp>
        <p:nvSpPr>
          <p:cNvPr id="2" name="Content Placeholder 1"/>
          <p:cNvSpPr>
            <a:spLocks noGrp="1"/>
          </p:cNvSpPr>
          <p:nvPr>
            <p:ph idx="1"/>
          </p:nvPr>
        </p:nvSpPr>
        <p:spPr>
          <a:xfrm>
            <a:off x="464457" y="2638045"/>
            <a:ext cx="8011886" cy="3101983"/>
          </a:xfrm>
        </p:spPr>
        <p:txBody>
          <a:bodyPr rtlCol="0">
            <a:normAutofit fontScale="25000" lnSpcReduction="20000"/>
          </a:bodyPr>
          <a:lstStyle/>
          <a:p>
            <a:pPr marL="182880" indent="-182880" fontAlgn="auto">
              <a:spcAft>
                <a:spcPts val="0"/>
              </a:spcAft>
              <a:buClr>
                <a:schemeClr val="tx1">
                  <a:lumMod val="85000"/>
                  <a:lumOff val="15000"/>
                </a:schemeClr>
              </a:buClr>
              <a:defRPr/>
            </a:pPr>
            <a:r>
              <a:rPr lang="en-GB" sz="8600" dirty="0" smtClean="0"/>
              <a:t>96% students agreed that stealing software from a store is a serious offense, but only 40 % felt that way about downloaded software (Weber, 2005)</a:t>
            </a:r>
          </a:p>
          <a:p>
            <a:pPr marL="182880" indent="-182880" fontAlgn="auto">
              <a:spcAft>
                <a:spcPts val="0"/>
              </a:spcAft>
              <a:buClr>
                <a:schemeClr val="tx1">
                  <a:lumMod val="85000"/>
                  <a:lumOff val="15000"/>
                </a:schemeClr>
              </a:buClr>
              <a:defRPr/>
            </a:pPr>
            <a:r>
              <a:rPr lang="en-GB" sz="8600" dirty="0" smtClean="0"/>
              <a:t>Pew (2000) study -  a third stating it is just a high-tech version of swapping audio cassettes</a:t>
            </a:r>
          </a:p>
          <a:p>
            <a:pPr marL="182880" indent="-182880" fontAlgn="auto">
              <a:spcAft>
                <a:spcPts val="0"/>
              </a:spcAft>
              <a:buClr>
                <a:schemeClr val="tx1">
                  <a:lumMod val="85000"/>
                  <a:lumOff val="15000"/>
                </a:schemeClr>
              </a:buClr>
              <a:defRPr/>
            </a:pPr>
            <a:r>
              <a:rPr lang="en-GB" sz="8600" dirty="0" smtClean="0"/>
              <a:t>digital technology allows high quality, nearly perfect copies that are easily swapped or sold via the internet, and this has changed the dynamic</a:t>
            </a:r>
          </a:p>
          <a:p>
            <a:pPr marL="182880" indent="-182880" fontAlgn="auto">
              <a:spcAft>
                <a:spcPts val="0"/>
              </a:spcAft>
              <a:buClr>
                <a:schemeClr val="tx1">
                  <a:lumMod val="85000"/>
                  <a:lumOff val="15000"/>
                </a:schemeClr>
              </a:buClr>
              <a:defRPr/>
            </a:pPr>
            <a:r>
              <a:rPr lang="en-GB" sz="8600" dirty="0" smtClean="0"/>
              <a:t>declining sales </a:t>
            </a:r>
          </a:p>
          <a:p>
            <a:pPr marL="182880" indent="-182880" fontAlgn="auto">
              <a:spcAft>
                <a:spcPts val="0"/>
              </a:spcAft>
              <a:buClr>
                <a:schemeClr val="tx1">
                  <a:lumMod val="85000"/>
                  <a:lumOff val="15000"/>
                </a:schemeClr>
              </a:buClr>
              <a:defRPr/>
            </a:pPr>
            <a:r>
              <a:rPr lang="en-GB" sz="8600" dirty="0" smtClean="0"/>
              <a:t>lawsuits against individuals downloading music</a:t>
            </a:r>
          </a:p>
          <a:p>
            <a:pPr marL="182880" indent="-182880" fontAlgn="auto">
              <a:spcAft>
                <a:spcPts val="0"/>
              </a:spcAft>
              <a:buClr>
                <a:schemeClr val="tx1">
                  <a:lumMod val="85000"/>
                  <a:lumOff val="15000"/>
                </a:schemeClr>
              </a:buClr>
              <a:defRPr/>
            </a:pPr>
            <a:r>
              <a:rPr lang="en-GB" sz="8600" dirty="0" smtClean="0"/>
              <a:t>web - public forum - detection of file swapping (</a:t>
            </a:r>
            <a:r>
              <a:rPr lang="en-GB" sz="8600" dirty="0" err="1" smtClean="0"/>
              <a:t>Adrianson</a:t>
            </a:r>
            <a:r>
              <a:rPr lang="en-GB" sz="8600" dirty="0" smtClean="0"/>
              <a:t>, 2003)</a:t>
            </a:r>
          </a:p>
          <a:p>
            <a:pPr marL="182880" indent="-182880" fontAlgn="auto">
              <a:spcAft>
                <a:spcPts val="0"/>
              </a:spcAft>
              <a:buClr>
                <a:schemeClr val="tx1">
                  <a:lumMod val="85000"/>
                  <a:lumOff val="15000"/>
                </a:schemeClr>
              </a:buClr>
              <a:defRPr/>
            </a:pPr>
            <a:r>
              <a:rPr lang="en-GB" sz="8600" dirty="0" smtClean="0"/>
              <a:t>Unemployment - economy (Henderson, 2004).</a:t>
            </a:r>
          </a:p>
          <a:p>
            <a:pPr marL="182880" indent="-182880" fontAlgn="auto">
              <a:spcAft>
                <a:spcPts val="0"/>
              </a:spcAft>
              <a:buClr>
                <a:schemeClr val="tx1">
                  <a:lumMod val="85000"/>
                  <a:lumOff val="15000"/>
                </a:schemeClr>
              </a:buClr>
              <a:defRPr/>
            </a:pPr>
            <a:endParaRPr lang="en-GB" dirty="0"/>
          </a:p>
        </p:txBody>
      </p:sp>
    </p:spTree>
    <p:extLst>
      <p:ext uri="{BB962C8B-B14F-4D97-AF65-F5344CB8AC3E}">
        <p14:creationId xmlns:p14="http://schemas.microsoft.com/office/powerpoint/2010/main" val="491807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p:txBody>
          <a:bodyPr/>
          <a:lstStyle/>
          <a:p>
            <a:r>
              <a:rPr lang="en-GB" altLang="en-US" smtClean="0"/>
              <a:t>Continued</a:t>
            </a:r>
          </a:p>
        </p:txBody>
      </p:sp>
      <p:sp>
        <p:nvSpPr>
          <p:cNvPr id="34819" name="Content Placeholder 1"/>
          <p:cNvSpPr>
            <a:spLocks noGrp="1"/>
          </p:cNvSpPr>
          <p:nvPr>
            <p:ph idx="1"/>
          </p:nvPr>
        </p:nvSpPr>
        <p:spPr/>
        <p:txBody>
          <a:bodyPr/>
          <a:lstStyle/>
          <a:p>
            <a:r>
              <a:rPr lang="en-GB" altLang="en-US" smtClean="0"/>
              <a:t>Extensions to the copyright of materials (Henderson, 2004)</a:t>
            </a:r>
          </a:p>
          <a:p>
            <a:r>
              <a:rPr lang="en-GB" altLang="en-US" smtClean="0"/>
              <a:t>Individual artists, but the big recording industry </a:t>
            </a:r>
          </a:p>
          <a:p>
            <a:r>
              <a:rPr lang="en-GB" altLang="en-US" smtClean="0"/>
              <a:t>CDs would last forever</a:t>
            </a:r>
          </a:p>
          <a:p>
            <a:r>
              <a:rPr lang="en-GB" altLang="en-US" smtClean="0"/>
              <a:t>Concerns about the future of linking and free speech (Spinello, 2004)</a:t>
            </a:r>
          </a:p>
          <a:p>
            <a:r>
              <a:rPr lang="en-GB" altLang="en-US" smtClean="0"/>
              <a:t>Additional concern - government regulations might have a negative impact on new developing technologies (Adrianson, 2003)</a:t>
            </a:r>
          </a:p>
          <a:p>
            <a:endParaRPr lang="en-GB" altLang="en-US" smtClean="0"/>
          </a:p>
        </p:txBody>
      </p:sp>
    </p:spTree>
    <p:extLst>
      <p:ext uri="{BB962C8B-B14F-4D97-AF65-F5344CB8AC3E}">
        <p14:creationId xmlns:p14="http://schemas.microsoft.com/office/powerpoint/2010/main" val="6739631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rtlCol="0">
            <a:normAutofit fontScale="90000"/>
          </a:bodyPr>
          <a:lstStyle/>
          <a:p>
            <a:pPr fontAlgn="auto">
              <a:spcAft>
                <a:spcPts val="0"/>
              </a:spcAft>
              <a:defRPr/>
            </a:pPr>
            <a:r>
              <a:rPr altLang="en-US" sz="5400">
                <a:solidFill>
                  <a:schemeClr val="tx1">
                    <a:lumMod val="85000"/>
                    <a:lumOff val="15000"/>
                  </a:schemeClr>
                </a:solidFill>
                <a:latin typeface="Copperplate Gothic Light" panose="020E0507020206020404" pitchFamily="34" charset="0"/>
              </a:rPr>
              <a:t>A Question Of Ethics</a:t>
            </a:r>
            <a:endParaRPr altLang="en-US">
              <a:solidFill>
                <a:schemeClr val="tx1">
                  <a:lumMod val="85000"/>
                  <a:lumOff val="15000"/>
                </a:schemeClr>
              </a:solidFill>
              <a:latin typeface="Copperplate Gothic Light" panose="020E0507020206020404" pitchFamily="34" charset="0"/>
            </a:endParaRPr>
          </a:p>
        </p:txBody>
      </p:sp>
      <p:sp>
        <p:nvSpPr>
          <p:cNvPr id="26627" name="Rectangle 3"/>
          <p:cNvSpPr>
            <a:spLocks noGrp="1" noChangeArrowheads="1"/>
          </p:cNvSpPr>
          <p:nvPr>
            <p:ph idx="1"/>
          </p:nvPr>
        </p:nvSpPr>
        <p:spPr/>
        <p:txBody>
          <a:bodyPr rtlCol="0">
            <a:normAutofit fontScale="70000" lnSpcReduction="20000"/>
          </a:bodyPr>
          <a:lstStyle/>
          <a:p>
            <a:pPr marL="182880" indent="-182880" fontAlgn="auto">
              <a:lnSpc>
                <a:spcPct val="90000"/>
              </a:lnSpc>
              <a:spcAft>
                <a:spcPts val="0"/>
              </a:spcAft>
              <a:buClr>
                <a:schemeClr val="tx1">
                  <a:lumMod val="85000"/>
                  <a:lumOff val="15000"/>
                </a:schemeClr>
              </a:buClr>
              <a:defRPr/>
            </a:pPr>
            <a:r>
              <a:rPr lang="en-US" altLang="en-US" sz="2800" dirty="0"/>
              <a:t>Each year, the recording industry loses 4.3 billion dollars, in sales, a trend that began in 1999.  </a:t>
            </a:r>
            <a:r>
              <a:rPr lang="en-US" altLang="en-US" sz="2800" i="1" dirty="0"/>
              <a:t>There is recent evidence that this trend is reversing.</a:t>
            </a:r>
            <a:endParaRPr lang="en-US" altLang="en-US" sz="2800" dirty="0"/>
          </a:p>
          <a:p>
            <a:pPr marL="182880" indent="-182880" fontAlgn="auto">
              <a:lnSpc>
                <a:spcPct val="90000"/>
              </a:lnSpc>
              <a:spcAft>
                <a:spcPts val="0"/>
              </a:spcAft>
              <a:buClr>
                <a:schemeClr val="tx1">
                  <a:lumMod val="85000"/>
                  <a:lumOff val="15000"/>
                </a:schemeClr>
              </a:buClr>
              <a:defRPr/>
            </a:pPr>
            <a:r>
              <a:rPr lang="en-US" altLang="en-US" sz="2800" dirty="0"/>
              <a:t>The 10 most popular albums sold 40 million copies worldwide last year, down 20 million from the year before </a:t>
            </a:r>
            <a:r>
              <a:rPr lang="en-US" altLang="en-US" sz="2800" i="1" dirty="0"/>
              <a:t>- according to the RIAA.</a:t>
            </a:r>
            <a:endParaRPr lang="en-US" altLang="en-US" sz="2800" dirty="0"/>
          </a:p>
          <a:p>
            <a:pPr marL="182880" indent="-182880" fontAlgn="auto">
              <a:lnSpc>
                <a:spcPct val="90000"/>
              </a:lnSpc>
              <a:spcAft>
                <a:spcPts val="0"/>
              </a:spcAft>
              <a:buClr>
                <a:schemeClr val="tx1">
                  <a:lumMod val="85000"/>
                  <a:lumOff val="15000"/>
                </a:schemeClr>
              </a:buClr>
              <a:defRPr/>
            </a:pPr>
            <a:r>
              <a:rPr lang="en-US" altLang="en-US" sz="2800" dirty="0"/>
              <a:t>Most recording artists make only $1.50 per CD.  While many live very comfortable lives we must remember that they have earned it and therefore deserve it.  If we were in their position, what would we think? </a:t>
            </a:r>
            <a:r>
              <a:rPr lang="en-US" altLang="en-US" sz="2800" i="1" dirty="0"/>
              <a:t>Who makes the rest of the money?</a:t>
            </a:r>
            <a:endParaRPr lang="en-US" altLang="en-US" sz="2800" dirty="0"/>
          </a:p>
          <a:p>
            <a:pPr marL="182880" indent="-182880" fontAlgn="auto">
              <a:lnSpc>
                <a:spcPct val="90000"/>
              </a:lnSpc>
              <a:spcAft>
                <a:spcPts val="0"/>
              </a:spcAft>
              <a:buClr>
                <a:schemeClr val="tx1">
                  <a:lumMod val="85000"/>
                  <a:lumOff val="15000"/>
                </a:schemeClr>
              </a:buClr>
              <a:defRPr/>
            </a:pPr>
            <a:endParaRPr lang="en-US" altLang="en-US" sz="2800" dirty="0">
              <a:latin typeface="Baskerville" pitchFamily="32" charset="0"/>
            </a:endParaRPr>
          </a:p>
          <a:p>
            <a:pPr marL="182880" indent="-182880" fontAlgn="auto">
              <a:lnSpc>
                <a:spcPct val="90000"/>
              </a:lnSpc>
              <a:spcAft>
                <a:spcPts val="0"/>
              </a:spcAft>
              <a:buClr>
                <a:schemeClr val="tx1">
                  <a:lumMod val="85000"/>
                  <a:lumOff val="15000"/>
                </a:schemeClr>
              </a:buClr>
              <a:defRPr/>
            </a:pPr>
            <a:endParaRPr lang="en-US" altLang="en-US" sz="2800" dirty="0">
              <a:latin typeface="Baskerville" pitchFamily="32" charset="0"/>
            </a:endParaRPr>
          </a:p>
        </p:txBody>
      </p:sp>
      <p:sp>
        <p:nvSpPr>
          <p:cNvPr id="36868" name="Line 5"/>
          <p:cNvSpPr>
            <a:spLocks noChangeShapeType="1"/>
          </p:cNvSpPr>
          <p:nvPr/>
        </p:nvSpPr>
        <p:spPr bwMode="auto">
          <a:xfrm>
            <a:off x="457200" y="6324600"/>
            <a:ext cx="8382000" cy="0"/>
          </a:xfrm>
          <a:prstGeom prst="line">
            <a:avLst/>
          </a:prstGeom>
          <a:noFill/>
          <a:ln w="635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23057901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fade">
                                      <p:cBhvr>
                                        <p:cTn id="7" dur="500"/>
                                        <p:tgtEl>
                                          <p:spTgt spid="266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fade">
                                      <p:cBhvr>
                                        <p:cTn id="12" dur="500"/>
                                        <p:tgtEl>
                                          <p:spTgt spid="2662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627">
                                            <p:txEl>
                                              <p:pRg st="2" end="2"/>
                                            </p:txEl>
                                          </p:spTgt>
                                        </p:tgtEl>
                                        <p:attrNameLst>
                                          <p:attrName>style.visibility</p:attrName>
                                        </p:attrNameLst>
                                      </p:cBhvr>
                                      <p:to>
                                        <p:strVal val="visible"/>
                                      </p:to>
                                    </p:set>
                                    <p:animEffect transition="in" filter="fade">
                                      <p:cBhvr>
                                        <p:cTn id="17" dur="500"/>
                                        <p:tgtEl>
                                          <p:spTgt spid="266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altLang="en-US" smtClean="0"/>
              <a:t>Global digital sales</a:t>
            </a:r>
          </a:p>
        </p:txBody>
      </p:sp>
      <p:sp>
        <p:nvSpPr>
          <p:cNvPr id="38915" name="Content Placeholder 2"/>
          <p:cNvSpPr>
            <a:spLocks noGrp="1"/>
          </p:cNvSpPr>
          <p:nvPr>
            <p:ph idx="1"/>
          </p:nvPr>
        </p:nvSpPr>
        <p:spPr/>
        <p:txBody>
          <a:bodyPr/>
          <a:lstStyle/>
          <a:p>
            <a:r>
              <a:rPr lang="en-GB" altLang="en-US" smtClean="0"/>
              <a:t>2015</a:t>
            </a:r>
          </a:p>
          <a:p>
            <a:r>
              <a:rPr lang="en-GB" altLang="en-US" smtClean="0"/>
              <a:t>+39.0% Subscription streaming</a:t>
            </a:r>
          </a:p>
          <a:p>
            <a:r>
              <a:rPr lang="en-GB" altLang="en-US" smtClean="0"/>
              <a:t>+38.6% Ad-supported streaming</a:t>
            </a:r>
          </a:p>
          <a:p>
            <a:r>
              <a:rPr lang="en-GB" altLang="en-US" smtClean="0"/>
              <a:t>2016</a:t>
            </a:r>
          </a:p>
          <a:p>
            <a:endParaRPr lang="en-GB" altLang="en-US" smtClean="0"/>
          </a:p>
        </p:txBody>
      </p:sp>
    </p:spTree>
    <p:extLst>
      <p:ext uri="{BB962C8B-B14F-4D97-AF65-F5344CB8AC3E}">
        <p14:creationId xmlns:p14="http://schemas.microsoft.com/office/powerpoint/2010/main" val="5994404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p:cNvPicPr>
            <a:picLocks noChangeAspect="1"/>
          </p:cNvPicPr>
          <p:nvPr/>
        </p:nvPicPr>
        <p:blipFill>
          <a:blip r:embed="rId2">
            <a:extLst>
              <a:ext uri="{28A0092B-C50C-407E-A947-70E740481C1C}">
                <a14:useLocalDpi xmlns:a14="http://schemas.microsoft.com/office/drawing/2010/main" val="0"/>
              </a:ext>
            </a:extLst>
          </a:blip>
          <a:srcRect l="23431" t="-38928" r="27744" b="26173"/>
          <a:stretch>
            <a:fillRect/>
          </a:stretch>
        </p:blipFill>
        <p:spPr bwMode="auto">
          <a:xfrm>
            <a:off x="0" y="-4203700"/>
            <a:ext cx="8929688" cy="1209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20492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850" y="908050"/>
            <a:ext cx="11680825" cy="469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70385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p:cNvPicPr>
            <a:picLocks noChangeAspect="1"/>
          </p:cNvPicPr>
          <p:nvPr/>
        </p:nvPicPr>
        <p:blipFill>
          <a:blip r:embed="rId3">
            <a:extLst>
              <a:ext uri="{28A0092B-C50C-407E-A947-70E740481C1C}">
                <a14:useLocalDpi xmlns:a14="http://schemas.microsoft.com/office/drawing/2010/main" val="0"/>
              </a:ext>
            </a:extLst>
          </a:blip>
          <a:srcRect l="-394" t="27299" r="394" b="32101"/>
          <a:stretch>
            <a:fillRect/>
          </a:stretch>
        </p:blipFill>
        <p:spPr bwMode="auto">
          <a:xfrm>
            <a:off x="-3421063" y="2681288"/>
            <a:ext cx="18288001"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itle 2"/>
          <p:cNvSpPr>
            <a:spLocks noGrp="1"/>
          </p:cNvSpPr>
          <p:nvPr>
            <p:ph type="title"/>
          </p:nvPr>
        </p:nvSpPr>
        <p:spPr/>
        <p:txBody>
          <a:bodyPr/>
          <a:lstStyle/>
          <a:p>
            <a:r>
              <a:rPr lang="en-GB" altLang="en-US" smtClean="0"/>
              <a:t>Top 10 global recording artists 2016</a:t>
            </a:r>
          </a:p>
        </p:txBody>
      </p:sp>
    </p:spTree>
    <p:extLst>
      <p:ext uri="{BB962C8B-B14F-4D97-AF65-F5344CB8AC3E}">
        <p14:creationId xmlns:p14="http://schemas.microsoft.com/office/powerpoint/2010/main" val="1262273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14500"/>
            <a:ext cx="18288000" cy="1028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646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53094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p:txBody>
          <a:bodyPr/>
          <a:lstStyle/>
          <a:p>
            <a:r>
              <a:rPr lang="en-GB" altLang="en-US" smtClean="0"/>
              <a:t>Technology and information</a:t>
            </a:r>
          </a:p>
        </p:txBody>
      </p:sp>
      <p:sp>
        <p:nvSpPr>
          <p:cNvPr id="47107" name="Content Placeholder 1"/>
          <p:cNvSpPr>
            <a:spLocks noGrp="1"/>
          </p:cNvSpPr>
          <p:nvPr>
            <p:ph idx="1"/>
          </p:nvPr>
        </p:nvSpPr>
        <p:spPr/>
        <p:txBody>
          <a:bodyPr>
            <a:normAutofit lnSpcReduction="10000"/>
          </a:bodyPr>
          <a:lstStyle/>
          <a:p>
            <a:r>
              <a:rPr lang="en-GB" altLang="en-US" smtClean="0"/>
              <a:t>Computer technology has enabled </a:t>
            </a:r>
            <a:r>
              <a:rPr lang="en-GB" altLang="en-US" i="1" smtClean="0"/>
              <a:t>malleability of information; the ability of all to shape it</a:t>
            </a:r>
          </a:p>
          <a:p>
            <a:r>
              <a:rPr lang="en-GB" altLang="en-US" smtClean="0"/>
              <a:t>This creates new possibilities for human activity</a:t>
            </a:r>
          </a:p>
          <a:p>
            <a:r>
              <a:rPr lang="en-GB" altLang="en-US" smtClean="0"/>
              <a:t>Information revolution is not only technological but social and ethical</a:t>
            </a:r>
          </a:p>
          <a:p>
            <a:r>
              <a:rPr lang="en-GB" altLang="en-US" i="1" smtClean="0"/>
              <a:t>Thesis: “Many new activities made possible by </a:t>
            </a:r>
            <a:r>
              <a:rPr lang="en-GB" altLang="en-US" smtClean="0"/>
              <a:t>the new technology are so different from the previous ways of doing things that we need a new set of rules of the game’.” (Baase, p. 26)</a:t>
            </a:r>
          </a:p>
          <a:p>
            <a:pPr lvl="1"/>
            <a:r>
              <a:rPr lang="en-GB" altLang="en-US" smtClean="0"/>
              <a:t>Sara Baase. </a:t>
            </a:r>
            <a:r>
              <a:rPr lang="en-GB" altLang="en-US" i="1" smtClean="0"/>
              <a:t>A Gift of Fire, 3rd ed. Pearson Prentice Hall, </a:t>
            </a:r>
            <a:r>
              <a:rPr lang="en-GB" altLang="en-US" smtClean="0"/>
              <a:t>2008.</a:t>
            </a:r>
          </a:p>
        </p:txBody>
      </p:sp>
    </p:spTree>
    <p:extLst>
      <p:ext uri="{BB962C8B-B14F-4D97-AF65-F5344CB8AC3E}">
        <p14:creationId xmlns:p14="http://schemas.microsoft.com/office/powerpoint/2010/main" val="34605468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14500"/>
            <a:ext cx="18288000" cy="1028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9754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Content Placeholder 3" descr="a2.jpg"/>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1042988" y="908050"/>
            <a:ext cx="7335837" cy="5184775"/>
          </a:xfrm>
        </p:spPr>
      </p:pic>
    </p:spTree>
    <p:extLst>
      <p:ext uri="{BB962C8B-B14F-4D97-AF65-F5344CB8AC3E}">
        <p14:creationId xmlns:p14="http://schemas.microsoft.com/office/powerpoint/2010/main" val="18003020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 descr="Screen Shot 2014-03-10 at 14.06.1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7150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8428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62021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r>
              <a:rPr altLang="en-US" smtClean="0"/>
              <a:t>Wikileaks</a:t>
            </a:r>
            <a:endParaRPr lang="ar-BH" altLang="en-US" smtClean="0"/>
          </a:p>
        </p:txBody>
      </p:sp>
      <p:sp>
        <p:nvSpPr>
          <p:cNvPr id="14339" name="Content Placeholder 2"/>
          <p:cNvSpPr>
            <a:spLocks noGrp="1"/>
          </p:cNvSpPr>
          <p:nvPr>
            <p:ph idx="1"/>
          </p:nvPr>
        </p:nvSpPr>
        <p:spPr/>
        <p:txBody>
          <a:bodyPr rtlCol="0">
            <a:normAutofit fontScale="85000" lnSpcReduction="20000"/>
          </a:bodyPr>
          <a:lstStyle/>
          <a:p>
            <a:pPr marL="182880" indent="-182880" fontAlgn="auto">
              <a:lnSpc>
                <a:spcPct val="90000"/>
              </a:lnSpc>
              <a:spcAft>
                <a:spcPts val="0"/>
              </a:spcAft>
              <a:buClr>
                <a:schemeClr val="tx1">
                  <a:lumMod val="85000"/>
                  <a:lumOff val="15000"/>
                </a:schemeClr>
              </a:buClr>
              <a:defRPr/>
            </a:pPr>
            <a:r>
              <a:rPr lang="en-US" altLang="en-US" sz="2700" smtClean="0"/>
              <a:t>Two diametrically opposed views of the Internet:</a:t>
            </a:r>
          </a:p>
          <a:p>
            <a:pPr marL="182880" indent="-182880" fontAlgn="auto">
              <a:lnSpc>
                <a:spcPct val="90000"/>
              </a:lnSpc>
              <a:spcAft>
                <a:spcPts val="0"/>
              </a:spcAft>
              <a:buClr>
                <a:schemeClr val="tx1">
                  <a:lumMod val="85000"/>
                  <a:lumOff val="15000"/>
                </a:schemeClr>
              </a:buClr>
              <a:defRPr/>
            </a:pPr>
            <a:r>
              <a:rPr lang="en-US" altLang="en-US" sz="2700" smtClean="0"/>
              <a:t>Open Internet advocates, a ragtag conglomerate of journalists, activists, theorists, academics, hackers, and everyday users</a:t>
            </a:r>
          </a:p>
          <a:p>
            <a:pPr marL="182880" indent="-182880" fontAlgn="auto">
              <a:lnSpc>
                <a:spcPct val="90000"/>
              </a:lnSpc>
              <a:spcAft>
                <a:spcPts val="0"/>
              </a:spcAft>
              <a:buClr>
                <a:schemeClr val="tx1">
                  <a:lumMod val="85000"/>
                  <a:lumOff val="15000"/>
                </a:schemeClr>
              </a:buClr>
              <a:defRPr/>
            </a:pPr>
            <a:r>
              <a:rPr lang="en-US" altLang="en-US" sz="2700" smtClean="0"/>
              <a:t>More closed and controlled Web we have what can be considered the establishment: governments, corporations, some media organisations, conservative commentators, politicians and old-fashioned authoritarians.</a:t>
            </a:r>
            <a:endParaRPr lang="ar-BH" altLang="en-US" sz="2700" smtClean="0"/>
          </a:p>
        </p:txBody>
      </p:sp>
    </p:spTree>
    <p:extLst>
      <p:ext uri="{BB962C8B-B14F-4D97-AF65-F5344CB8AC3E}">
        <p14:creationId xmlns:p14="http://schemas.microsoft.com/office/powerpoint/2010/main" val="23641692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r>
              <a:rPr lang="ar-BH" altLang="en-US" smtClean="0"/>
              <a:t>Continued</a:t>
            </a:r>
            <a:endParaRPr lang="en-GB" altLang="en-US" smtClean="0"/>
          </a:p>
        </p:txBody>
      </p:sp>
      <p:sp>
        <p:nvSpPr>
          <p:cNvPr id="15363" name="Content Placeholder 2"/>
          <p:cNvSpPr>
            <a:spLocks noGrp="1"/>
          </p:cNvSpPr>
          <p:nvPr>
            <p:ph idx="1"/>
          </p:nvPr>
        </p:nvSpPr>
        <p:spPr/>
        <p:txBody>
          <a:bodyPr rtlCol="0">
            <a:normAutofit fontScale="85000" lnSpcReduction="20000"/>
          </a:bodyPr>
          <a:lstStyle/>
          <a:p>
            <a:pPr marL="182880" indent="-182880" fontAlgn="auto">
              <a:lnSpc>
                <a:spcPct val="80000"/>
              </a:lnSpc>
              <a:spcAft>
                <a:spcPts val="0"/>
              </a:spcAft>
              <a:buClr>
                <a:schemeClr val="tx1">
                  <a:lumMod val="85000"/>
                  <a:lumOff val="15000"/>
                </a:schemeClr>
              </a:buClr>
              <a:defRPr/>
            </a:pPr>
            <a:r>
              <a:rPr lang="en-US" altLang="en-US" sz="3000" smtClean="0"/>
              <a:t>Wikileaks exemplifies the very idea of the Internet as an unregulated space, a new country where self-organisation reigns supreme.</a:t>
            </a:r>
          </a:p>
          <a:p>
            <a:pPr marL="182880" indent="-182880" fontAlgn="auto">
              <a:lnSpc>
                <a:spcPct val="80000"/>
              </a:lnSpc>
              <a:spcAft>
                <a:spcPts val="0"/>
              </a:spcAft>
              <a:buClr>
                <a:schemeClr val="tx1">
                  <a:lumMod val="85000"/>
                  <a:lumOff val="15000"/>
                </a:schemeClr>
              </a:buClr>
              <a:defRPr/>
            </a:pPr>
            <a:r>
              <a:rPr lang="en-US" altLang="en-US" sz="3000" smtClean="0"/>
              <a:t>Also code is being used as a tool by both camps as a regulatory tool, in a nod towards Lessig’s ideas.  </a:t>
            </a:r>
          </a:p>
          <a:p>
            <a:pPr marL="182880" indent="-182880" fontAlgn="auto">
              <a:lnSpc>
                <a:spcPct val="80000"/>
              </a:lnSpc>
              <a:spcAft>
                <a:spcPts val="0"/>
              </a:spcAft>
              <a:buClr>
                <a:schemeClr val="tx1">
                  <a:lumMod val="85000"/>
                  <a:lumOff val="15000"/>
                </a:schemeClr>
              </a:buClr>
              <a:defRPr/>
            </a:pPr>
            <a:r>
              <a:rPr lang="en-US" altLang="en-US" sz="3000" smtClean="0"/>
              <a:t>The Internet’s architecture favours distributed solutions, therefore making websites like Wikileaks very difficult to successfully shut </a:t>
            </a:r>
            <a:endParaRPr lang="en-GB" altLang="en-US" sz="3000" smtClean="0"/>
          </a:p>
        </p:txBody>
      </p:sp>
    </p:spTree>
    <p:extLst>
      <p:ext uri="{BB962C8B-B14F-4D97-AF65-F5344CB8AC3E}">
        <p14:creationId xmlns:p14="http://schemas.microsoft.com/office/powerpoint/2010/main" val="23339780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r>
              <a:rPr altLang="en-US" smtClean="0"/>
              <a:t>Continued</a:t>
            </a:r>
            <a:endParaRPr lang="en-GB" altLang="en-US" smtClean="0"/>
          </a:p>
        </p:txBody>
      </p:sp>
      <p:sp>
        <p:nvSpPr>
          <p:cNvPr id="81923" name="Content Placeholder 2"/>
          <p:cNvSpPr>
            <a:spLocks noGrp="1"/>
          </p:cNvSpPr>
          <p:nvPr>
            <p:ph idx="1"/>
          </p:nvPr>
        </p:nvSpPr>
        <p:spPr/>
        <p:txBody>
          <a:bodyPr/>
          <a:lstStyle/>
          <a:p>
            <a:r>
              <a:rPr lang="en-US" altLang="en-US" smtClean="0"/>
              <a:t>Amazon removed Wikileaks</a:t>
            </a:r>
          </a:p>
          <a:p>
            <a:r>
              <a:rPr lang="en-US" altLang="en-US" smtClean="0"/>
              <a:t>Domain removed by their DNS provider</a:t>
            </a:r>
          </a:p>
          <a:p>
            <a:r>
              <a:rPr lang="en-US" altLang="en-US" smtClean="0"/>
              <a:t>Paypal froze their donation account</a:t>
            </a:r>
          </a:p>
          <a:p>
            <a:r>
              <a:rPr lang="en-US" altLang="en-US" smtClean="0"/>
              <a:t>Mastercard and Visa froze funds</a:t>
            </a:r>
          </a:p>
          <a:p>
            <a:r>
              <a:rPr lang="en-US" altLang="en-US" smtClean="0"/>
              <a:t>Twitter filtered Wikileak posts</a:t>
            </a:r>
          </a:p>
          <a:p>
            <a:r>
              <a:rPr lang="en-US" altLang="en-US" smtClean="0"/>
              <a:t>Arrest of Julian Assange</a:t>
            </a:r>
          </a:p>
          <a:p>
            <a:pPr>
              <a:buFont typeface="Monotype Sorts" pitchFamily="-108" charset="2"/>
              <a:buNone/>
            </a:pPr>
            <a:endParaRPr lang="en-GB" altLang="en-US" smtClean="0"/>
          </a:p>
        </p:txBody>
      </p:sp>
    </p:spTree>
    <p:extLst>
      <p:ext uri="{BB962C8B-B14F-4D97-AF65-F5344CB8AC3E}">
        <p14:creationId xmlns:p14="http://schemas.microsoft.com/office/powerpoint/2010/main" val="40644912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4" descr="a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550" y="0"/>
            <a:ext cx="89789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79237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p:txBody>
          <a:bodyPr/>
          <a:lstStyle/>
          <a:p>
            <a:r>
              <a:rPr altLang="en-US" smtClean="0"/>
              <a:t>Internet regulation</a:t>
            </a:r>
            <a:endParaRPr lang="en-GB" altLang="en-US" smtClean="0"/>
          </a:p>
        </p:txBody>
      </p:sp>
      <p:sp>
        <p:nvSpPr>
          <p:cNvPr id="92163" name="Content Placeholder 2"/>
          <p:cNvSpPr>
            <a:spLocks noGrp="1"/>
          </p:cNvSpPr>
          <p:nvPr>
            <p:ph idx="1"/>
          </p:nvPr>
        </p:nvSpPr>
        <p:spPr/>
        <p:txBody>
          <a:bodyPr>
            <a:normAutofit lnSpcReduction="10000"/>
          </a:bodyPr>
          <a:lstStyle/>
          <a:p>
            <a:r>
              <a:rPr lang="en-US" altLang="en-US" smtClean="0"/>
              <a:t>Internet regulation is basically restricting or controlling access to certain aspects or </a:t>
            </a:r>
            <a:endParaRPr lang="ar-BH" altLang="en-US" smtClean="0"/>
          </a:p>
          <a:p>
            <a:pPr>
              <a:buFont typeface="Monotype Sorts" pitchFamily="-108" charset="2"/>
              <a:buNone/>
            </a:pPr>
            <a:r>
              <a:rPr lang="en-US" altLang="en-US" smtClean="0"/>
              <a:t>Information</a:t>
            </a:r>
          </a:p>
          <a:p>
            <a:r>
              <a:rPr lang="en-US" altLang="en-US" smtClean="0"/>
              <a:t>Net neutrality (The principle that Internet service providers should enable access to all content and applications regardless of the source, and without favouring or blocking particular products or websites)</a:t>
            </a:r>
          </a:p>
          <a:p>
            <a:r>
              <a:rPr lang="en-US" altLang="en-US" smtClean="0"/>
              <a:t>Too much regulation stifles productivity, innovation, and prosperity</a:t>
            </a:r>
          </a:p>
          <a:p>
            <a:r>
              <a:rPr lang="en-US" altLang="en-US" smtClean="0"/>
              <a:t>Existing laws</a:t>
            </a:r>
          </a:p>
          <a:p>
            <a:endParaRPr lang="en-GB" altLang="en-US" smtClean="0"/>
          </a:p>
        </p:txBody>
      </p:sp>
    </p:spTree>
    <p:extLst>
      <p:ext uri="{BB962C8B-B14F-4D97-AF65-F5344CB8AC3E}">
        <p14:creationId xmlns:p14="http://schemas.microsoft.com/office/powerpoint/2010/main" val="7266315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p:txBody>
          <a:bodyPr/>
          <a:lstStyle/>
          <a:p>
            <a:r>
              <a:rPr altLang="en-US" smtClean="0"/>
              <a:t>4 phases of Internet regulation</a:t>
            </a:r>
            <a:endParaRPr lang="en-GB" altLang="en-US" smtClean="0"/>
          </a:p>
        </p:txBody>
      </p:sp>
      <p:sp>
        <p:nvSpPr>
          <p:cNvPr id="22531" name="Content Placeholder 2"/>
          <p:cNvSpPr>
            <a:spLocks noGrp="1"/>
          </p:cNvSpPr>
          <p:nvPr>
            <p:ph idx="1"/>
          </p:nvPr>
        </p:nvSpPr>
        <p:spPr/>
        <p:txBody>
          <a:bodyPr rtlCol="0">
            <a:normAutofit fontScale="70000" lnSpcReduction="20000"/>
          </a:bodyPr>
          <a:lstStyle/>
          <a:p>
            <a:pPr marL="182880" indent="-182880" fontAlgn="auto">
              <a:lnSpc>
                <a:spcPct val="80000"/>
              </a:lnSpc>
              <a:spcAft>
                <a:spcPts val="0"/>
              </a:spcAft>
              <a:buClr>
                <a:schemeClr val="tx1">
                  <a:lumMod val="85000"/>
                  <a:lumOff val="15000"/>
                </a:schemeClr>
              </a:buClr>
              <a:defRPr/>
            </a:pPr>
            <a:r>
              <a:rPr lang="en-US" altLang="en-US" sz="3000" smtClean="0"/>
              <a:t>PHASE 1: THE OPEN INTERNET (THE 1960S TO 2000)</a:t>
            </a:r>
          </a:p>
          <a:p>
            <a:pPr marL="182880" indent="-182880" fontAlgn="auto">
              <a:lnSpc>
                <a:spcPct val="80000"/>
              </a:lnSpc>
              <a:spcAft>
                <a:spcPts val="0"/>
              </a:spcAft>
              <a:buClr>
                <a:schemeClr val="tx1">
                  <a:lumMod val="85000"/>
                  <a:lumOff val="15000"/>
                </a:schemeClr>
              </a:buClr>
              <a:defRPr/>
            </a:pPr>
            <a:r>
              <a:rPr lang="ar-BH" altLang="en-US" sz="3000" smtClean="0"/>
              <a:t>Cyberspace – a</a:t>
            </a:r>
            <a:r>
              <a:rPr lang="en-US" altLang="en-US" sz="3000" smtClean="0"/>
              <a:t> separate space, unregulated</a:t>
            </a:r>
          </a:p>
          <a:p>
            <a:pPr marL="182880" indent="-182880" fontAlgn="auto">
              <a:lnSpc>
                <a:spcPct val="80000"/>
              </a:lnSpc>
              <a:spcAft>
                <a:spcPts val="0"/>
              </a:spcAft>
              <a:buClr>
                <a:schemeClr val="tx1">
                  <a:lumMod val="85000"/>
                  <a:lumOff val="15000"/>
                </a:schemeClr>
              </a:buClr>
              <a:defRPr/>
            </a:pPr>
            <a:r>
              <a:rPr lang="en-US" altLang="en-US" sz="3000" smtClean="0"/>
              <a:t>Open Internet allows more free speech from more people</a:t>
            </a:r>
          </a:p>
          <a:p>
            <a:pPr marL="182880" indent="-182880" fontAlgn="auto">
              <a:lnSpc>
                <a:spcPct val="80000"/>
              </a:lnSpc>
              <a:spcAft>
                <a:spcPts val="0"/>
              </a:spcAft>
              <a:buClr>
                <a:schemeClr val="tx1">
                  <a:lumMod val="85000"/>
                  <a:lumOff val="15000"/>
                </a:schemeClr>
              </a:buClr>
              <a:defRPr/>
            </a:pPr>
            <a:r>
              <a:rPr lang="en-US" altLang="en-US" sz="3000" smtClean="0"/>
              <a:t>Access more information than ever before in human history at little cost</a:t>
            </a:r>
          </a:p>
          <a:p>
            <a:pPr marL="182880" indent="-182880" fontAlgn="auto">
              <a:lnSpc>
                <a:spcPct val="80000"/>
              </a:lnSpc>
              <a:spcAft>
                <a:spcPts val="0"/>
              </a:spcAft>
              <a:buClr>
                <a:schemeClr val="tx1">
                  <a:lumMod val="85000"/>
                  <a:lumOff val="15000"/>
                </a:schemeClr>
              </a:buClr>
              <a:defRPr/>
            </a:pPr>
            <a:r>
              <a:rPr lang="en-US" altLang="en-US" sz="3000" smtClean="0"/>
              <a:t>Force for democratisation – facilitator of forming of groups</a:t>
            </a:r>
          </a:p>
          <a:p>
            <a:pPr marL="182880" indent="-182880" fontAlgn="auto">
              <a:lnSpc>
                <a:spcPct val="80000"/>
              </a:lnSpc>
              <a:spcAft>
                <a:spcPts val="0"/>
              </a:spcAft>
              <a:buClr>
                <a:schemeClr val="tx1">
                  <a:lumMod val="85000"/>
                  <a:lumOff val="15000"/>
                </a:schemeClr>
              </a:buClr>
              <a:defRPr/>
            </a:pPr>
            <a:r>
              <a:rPr lang="en-US" altLang="en-US" sz="3000" smtClean="0"/>
              <a:t>Blogs – people of various cultures create environments and talk in a virtual environment joined by a common language</a:t>
            </a:r>
          </a:p>
          <a:p>
            <a:pPr marL="182880" indent="-182880" algn="r" fontAlgn="auto">
              <a:lnSpc>
                <a:spcPct val="80000"/>
              </a:lnSpc>
              <a:spcAft>
                <a:spcPts val="0"/>
              </a:spcAft>
              <a:buClr>
                <a:schemeClr val="tx1">
                  <a:lumMod val="85000"/>
                  <a:lumOff val="15000"/>
                </a:schemeClr>
              </a:buClr>
              <a:defRPr/>
            </a:pPr>
            <a:endParaRPr lang="en-GB" altLang="en-US" sz="3000" smtClean="0"/>
          </a:p>
        </p:txBody>
      </p:sp>
    </p:spTree>
    <p:extLst>
      <p:ext uri="{BB962C8B-B14F-4D97-AF65-F5344CB8AC3E}">
        <p14:creationId xmlns:p14="http://schemas.microsoft.com/office/powerpoint/2010/main" val="19547312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a:blip r:embed="rId2">
            <a:extLst>
              <a:ext uri="{28A0092B-C50C-407E-A947-70E740481C1C}">
                <a14:useLocalDpi xmlns:a14="http://schemas.microsoft.com/office/drawing/2010/main" val="0"/>
              </a:ext>
            </a:extLst>
          </a:blip>
          <a:srcRect r="21140" b="1938"/>
          <a:stretch>
            <a:fillRect/>
          </a:stretch>
        </p:blipFill>
        <p:spPr bwMode="auto">
          <a:xfrm>
            <a:off x="0" y="0"/>
            <a:ext cx="10260013"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56043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p:cNvPicPr>
            <a:picLocks noChangeAspect="1" noChangeArrowheads="1"/>
          </p:cNvPicPr>
          <p:nvPr/>
        </p:nvPicPr>
        <p:blipFill>
          <a:blip r:embed="rId2">
            <a:extLst>
              <a:ext uri="{28A0092B-C50C-407E-A947-70E740481C1C}">
                <a14:useLocalDpi xmlns:a14="http://schemas.microsoft.com/office/drawing/2010/main" val="0"/>
              </a:ext>
            </a:extLst>
          </a:blip>
          <a:srcRect l="10236" r="13945" b="6250"/>
          <a:stretch>
            <a:fillRect/>
          </a:stretch>
        </p:blipFill>
        <p:spPr bwMode="auto">
          <a:xfrm>
            <a:off x="0" y="0"/>
            <a:ext cx="9864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22462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p:cNvPicPr>
            <a:picLocks noChangeAspect="1" noChangeArrowheads="1"/>
          </p:cNvPicPr>
          <p:nvPr/>
        </p:nvPicPr>
        <p:blipFill>
          <a:blip r:embed="rId3">
            <a:extLst>
              <a:ext uri="{28A0092B-C50C-407E-A947-70E740481C1C}">
                <a14:useLocalDpi xmlns:a14="http://schemas.microsoft.com/office/drawing/2010/main" val="0"/>
              </a:ext>
            </a:extLst>
          </a:blip>
          <a:srcRect l="5807" r="12285" b="2922"/>
          <a:stretch>
            <a:fillRect/>
          </a:stretch>
        </p:blipFill>
        <p:spPr bwMode="auto">
          <a:xfrm>
            <a:off x="0" y="-242888"/>
            <a:ext cx="106568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79926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p:txBody>
          <a:bodyPr/>
          <a:lstStyle/>
          <a:p>
            <a:r>
              <a:rPr altLang="en-US" smtClean="0"/>
              <a:t>Continued</a:t>
            </a:r>
            <a:endParaRPr lang="en-GB" altLang="en-US" smtClean="0"/>
          </a:p>
        </p:txBody>
      </p:sp>
      <p:sp>
        <p:nvSpPr>
          <p:cNvPr id="32771" name="Content Placeholder 2"/>
          <p:cNvSpPr>
            <a:spLocks noGrp="1"/>
          </p:cNvSpPr>
          <p:nvPr>
            <p:ph idx="1"/>
          </p:nvPr>
        </p:nvSpPr>
        <p:spPr/>
        <p:txBody>
          <a:bodyPr rtlCol="0">
            <a:normAutofit fontScale="85000" lnSpcReduction="20000"/>
          </a:bodyPr>
          <a:lstStyle/>
          <a:p>
            <a:pPr marL="182880" indent="-182880" fontAlgn="auto">
              <a:lnSpc>
                <a:spcPct val="80000"/>
              </a:lnSpc>
              <a:spcAft>
                <a:spcPts val="0"/>
              </a:spcAft>
              <a:buClr>
                <a:schemeClr val="tx1">
                  <a:lumMod val="85000"/>
                  <a:lumOff val="15000"/>
                </a:schemeClr>
              </a:buClr>
              <a:defRPr/>
            </a:pPr>
            <a:r>
              <a:rPr lang="en-US" altLang="en-US" sz="3000" smtClean="0"/>
              <a:t>Filtering – global</a:t>
            </a:r>
          </a:p>
          <a:p>
            <a:pPr marL="182880" indent="-182880" fontAlgn="auto">
              <a:lnSpc>
                <a:spcPct val="80000"/>
              </a:lnSpc>
              <a:spcAft>
                <a:spcPts val="0"/>
              </a:spcAft>
              <a:buClr>
                <a:schemeClr val="tx1">
                  <a:lumMod val="85000"/>
                  <a:lumOff val="15000"/>
                </a:schemeClr>
              </a:buClr>
              <a:defRPr/>
            </a:pPr>
            <a:r>
              <a:rPr lang="en-US" altLang="en-US" sz="3000" smtClean="0"/>
              <a:t>Child pornogaphy – Northern Europe</a:t>
            </a:r>
          </a:p>
          <a:p>
            <a:pPr marL="182880" indent="-182880" fontAlgn="auto">
              <a:lnSpc>
                <a:spcPct val="80000"/>
              </a:lnSpc>
              <a:spcAft>
                <a:spcPts val="0"/>
              </a:spcAft>
              <a:buClr>
                <a:schemeClr val="tx1">
                  <a:lumMod val="85000"/>
                  <a:lumOff val="15000"/>
                </a:schemeClr>
              </a:buClr>
              <a:defRPr/>
            </a:pPr>
            <a:r>
              <a:rPr lang="en-US" altLang="en-US" sz="3000" smtClean="0"/>
              <a:t>Info filtering in libraries and schools – US</a:t>
            </a:r>
            <a:endParaRPr lang="ar-BH" altLang="en-US" sz="3000" smtClean="0"/>
          </a:p>
          <a:p>
            <a:pPr marL="182880" indent="-182880" fontAlgn="auto">
              <a:lnSpc>
                <a:spcPct val="80000"/>
              </a:lnSpc>
              <a:spcAft>
                <a:spcPts val="0"/>
              </a:spcAft>
              <a:buClr>
                <a:schemeClr val="tx1">
                  <a:lumMod val="85000"/>
                  <a:lumOff val="15000"/>
                </a:schemeClr>
              </a:buClr>
              <a:defRPr/>
            </a:pPr>
            <a:r>
              <a:rPr lang="en-US" altLang="en-US" sz="3000" smtClean="0"/>
              <a:t>Wordpress locked – Turkey</a:t>
            </a:r>
          </a:p>
          <a:p>
            <a:pPr marL="182880" indent="-182880" fontAlgn="auto">
              <a:lnSpc>
                <a:spcPct val="80000"/>
              </a:lnSpc>
              <a:spcAft>
                <a:spcPts val="0"/>
              </a:spcAft>
              <a:buClr>
                <a:schemeClr val="tx1">
                  <a:lumMod val="85000"/>
                  <a:lumOff val="15000"/>
                </a:schemeClr>
              </a:buClr>
              <a:defRPr/>
            </a:pPr>
            <a:r>
              <a:rPr lang="en-US" altLang="en-US" sz="3000" smtClean="0"/>
              <a:t>Facebook blocked – </a:t>
            </a:r>
            <a:r>
              <a:rPr lang="en-US" altLang="en-US" sz="2800" smtClean="0"/>
              <a:t>China, Vietnam, Iran, Uzbekistan, Pakistan, Syria and Bangladesh</a:t>
            </a:r>
            <a:endParaRPr lang="en-US" altLang="en-US" sz="3000" smtClean="0"/>
          </a:p>
          <a:p>
            <a:pPr marL="182880" indent="-182880" fontAlgn="auto">
              <a:lnSpc>
                <a:spcPct val="80000"/>
              </a:lnSpc>
              <a:spcAft>
                <a:spcPts val="0"/>
              </a:spcAft>
              <a:buClr>
                <a:schemeClr val="tx1">
                  <a:lumMod val="85000"/>
                  <a:lumOff val="15000"/>
                </a:schemeClr>
              </a:buClr>
              <a:defRPr/>
            </a:pPr>
            <a:r>
              <a:rPr lang="en-US" altLang="en-US" sz="3000" smtClean="0"/>
              <a:t>States- direct control of ISPs</a:t>
            </a:r>
          </a:p>
          <a:p>
            <a:pPr marL="182880" indent="-182880" fontAlgn="auto">
              <a:lnSpc>
                <a:spcPct val="80000"/>
              </a:lnSpc>
              <a:spcAft>
                <a:spcPts val="0"/>
              </a:spcAft>
              <a:buClr>
                <a:schemeClr val="tx1">
                  <a:lumMod val="85000"/>
                  <a:lumOff val="15000"/>
                </a:schemeClr>
              </a:buClr>
              <a:defRPr/>
            </a:pPr>
            <a:r>
              <a:rPr lang="en-US" altLang="en-US" sz="3000" smtClean="0"/>
              <a:t>Saudi Arabia – delayed Internet access until filters in place</a:t>
            </a:r>
            <a:endParaRPr lang="en-GB" altLang="en-US" sz="3000" smtClean="0"/>
          </a:p>
        </p:txBody>
      </p:sp>
    </p:spTree>
    <p:extLst>
      <p:ext uri="{BB962C8B-B14F-4D97-AF65-F5344CB8AC3E}">
        <p14:creationId xmlns:p14="http://schemas.microsoft.com/office/powerpoint/2010/main" val="26942358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a:lstStyle/>
          <a:p>
            <a:r>
              <a:rPr altLang="en-US" smtClean="0"/>
              <a:t>Problems ….</a:t>
            </a:r>
            <a:endParaRPr lang="en-GB" altLang="en-US" smtClean="0"/>
          </a:p>
        </p:txBody>
      </p:sp>
      <p:sp>
        <p:nvSpPr>
          <p:cNvPr id="33795" name="Content Placeholder 2"/>
          <p:cNvSpPr>
            <a:spLocks noGrp="1"/>
          </p:cNvSpPr>
          <p:nvPr>
            <p:ph idx="1"/>
          </p:nvPr>
        </p:nvSpPr>
        <p:spPr/>
        <p:txBody>
          <a:bodyPr rtlCol="0">
            <a:normAutofit fontScale="85000" lnSpcReduction="20000"/>
          </a:bodyPr>
          <a:lstStyle/>
          <a:p>
            <a:pPr marL="182880" indent="-182880" fontAlgn="auto">
              <a:lnSpc>
                <a:spcPct val="90000"/>
              </a:lnSpc>
              <a:spcAft>
                <a:spcPts val="0"/>
              </a:spcAft>
              <a:buClr>
                <a:schemeClr val="tx1">
                  <a:lumMod val="85000"/>
                  <a:lumOff val="15000"/>
                </a:schemeClr>
              </a:buClr>
              <a:defRPr/>
            </a:pPr>
            <a:r>
              <a:rPr lang="en-US" altLang="en-US" sz="3000" smtClean="0"/>
              <a:t>‘Savvy’ citizens can circumvent filters</a:t>
            </a:r>
          </a:p>
          <a:p>
            <a:pPr marL="182880" indent="-182880" fontAlgn="auto">
              <a:lnSpc>
                <a:spcPct val="90000"/>
              </a:lnSpc>
              <a:spcAft>
                <a:spcPts val="0"/>
              </a:spcAft>
              <a:buClr>
                <a:schemeClr val="tx1">
                  <a:lumMod val="85000"/>
                  <a:lumOff val="15000"/>
                </a:schemeClr>
              </a:buClr>
              <a:defRPr/>
            </a:pPr>
            <a:r>
              <a:rPr lang="en-US" altLang="en-US" sz="3000" smtClean="0"/>
              <a:t>Game of cat and mouse between state and resourceful citizens</a:t>
            </a:r>
          </a:p>
          <a:p>
            <a:pPr marL="182880" indent="-182880" fontAlgn="auto">
              <a:lnSpc>
                <a:spcPct val="90000"/>
              </a:lnSpc>
              <a:spcAft>
                <a:spcPts val="0"/>
              </a:spcAft>
              <a:buClr>
                <a:schemeClr val="tx1">
                  <a:lumMod val="85000"/>
                  <a:lumOff val="15000"/>
                </a:schemeClr>
              </a:buClr>
              <a:defRPr/>
            </a:pPr>
            <a:r>
              <a:rPr lang="en-US" altLang="en-US" sz="3000" smtClean="0"/>
              <a:t>Substantial technical, financial and human sources to police Internet</a:t>
            </a:r>
          </a:p>
          <a:p>
            <a:pPr marL="182880" indent="-182880" fontAlgn="auto">
              <a:lnSpc>
                <a:spcPct val="90000"/>
              </a:lnSpc>
              <a:spcAft>
                <a:spcPts val="0"/>
              </a:spcAft>
              <a:buClr>
                <a:schemeClr val="tx1">
                  <a:lumMod val="85000"/>
                  <a:lumOff val="15000"/>
                </a:schemeClr>
              </a:buClr>
              <a:defRPr/>
            </a:pPr>
            <a:r>
              <a:rPr lang="en-US" altLang="en-US" sz="3000" smtClean="0"/>
              <a:t>States can erect digital gates – effective though forms of control</a:t>
            </a:r>
          </a:p>
          <a:p>
            <a:pPr marL="182880" indent="-182880" fontAlgn="auto">
              <a:lnSpc>
                <a:spcPct val="90000"/>
              </a:lnSpc>
              <a:spcAft>
                <a:spcPts val="0"/>
              </a:spcAft>
              <a:buClr>
                <a:schemeClr val="tx1">
                  <a:lumMod val="85000"/>
                  <a:lumOff val="15000"/>
                </a:schemeClr>
              </a:buClr>
              <a:defRPr/>
            </a:pPr>
            <a:r>
              <a:rPr lang="en-US" altLang="en-US" sz="3000" smtClean="0"/>
              <a:t>Online environment can be regulated as in real-space</a:t>
            </a:r>
            <a:endParaRPr lang="en-GB" altLang="en-US" sz="3000" smtClean="0"/>
          </a:p>
        </p:txBody>
      </p:sp>
    </p:spTree>
    <p:extLst>
      <p:ext uri="{BB962C8B-B14F-4D97-AF65-F5344CB8AC3E}">
        <p14:creationId xmlns:p14="http://schemas.microsoft.com/office/powerpoint/2010/main" val="5336867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p:cNvPicPr>
            <a:picLocks noChangeAspect="1" noChangeArrowheads="1"/>
          </p:cNvPicPr>
          <p:nvPr/>
        </p:nvPicPr>
        <p:blipFill>
          <a:blip r:embed="rId2">
            <a:extLst>
              <a:ext uri="{28A0092B-C50C-407E-A947-70E740481C1C}">
                <a14:useLocalDpi xmlns:a14="http://schemas.microsoft.com/office/drawing/2010/main" val="0"/>
              </a:ext>
            </a:extLst>
          </a:blip>
          <a:srcRect l="5254" r="11179" b="6250"/>
          <a:stretch>
            <a:fillRect/>
          </a:stretch>
        </p:blipFill>
        <p:spPr bwMode="auto">
          <a:xfrm>
            <a:off x="0" y="0"/>
            <a:ext cx="108727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84241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Chapter 04 by MGirvin</Template>
  <TotalTime>6203</TotalTime>
  <Words>11930</Words>
  <Application>Microsoft Office PowerPoint</Application>
  <PresentationFormat>On-screen Show (4:3)</PresentationFormat>
  <Paragraphs>536</Paragraphs>
  <Slides>96</Slides>
  <Notes>43</Notes>
  <HiddenSlides>0</HiddenSlides>
  <MMClips>0</MMClips>
  <ScaleCrop>false</ScaleCrop>
  <HeadingPairs>
    <vt:vector size="6" baseType="variant">
      <vt:variant>
        <vt:lpstr>Fonts Used</vt:lpstr>
      </vt:variant>
      <vt:variant>
        <vt:i4>17</vt:i4>
      </vt:variant>
      <vt:variant>
        <vt:lpstr>Theme</vt:lpstr>
      </vt:variant>
      <vt:variant>
        <vt:i4>3</vt:i4>
      </vt:variant>
      <vt:variant>
        <vt:lpstr>Slide Titles</vt:lpstr>
      </vt:variant>
      <vt:variant>
        <vt:i4>96</vt:i4>
      </vt:variant>
    </vt:vector>
  </HeadingPairs>
  <TitlesOfParts>
    <vt:vector size="116" baseType="lpstr">
      <vt:lpstr>MS PGothic</vt:lpstr>
      <vt:lpstr>Osaka</vt:lpstr>
      <vt:lpstr>Arial</vt:lpstr>
      <vt:lpstr>Baskerville</vt:lpstr>
      <vt:lpstr>Calibri</vt:lpstr>
      <vt:lpstr>Calibri Light</vt:lpstr>
      <vt:lpstr>Century Gothic</vt:lpstr>
      <vt:lpstr>Copperplate Gothic Light</vt:lpstr>
      <vt:lpstr>Georgia</vt:lpstr>
      <vt:lpstr>Monotype Sorts</vt:lpstr>
      <vt:lpstr>StarSymbol</vt:lpstr>
      <vt:lpstr>Times</vt:lpstr>
      <vt:lpstr>Times New Roman</vt:lpstr>
      <vt:lpstr>Trebuchet MS</vt:lpstr>
      <vt:lpstr>URW Palladio L</vt:lpstr>
      <vt:lpstr>Wingdings</vt:lpstr>
      <vt:lpstr>Wingdings 2</vt:lpstr>
      <vt:lpstr>Urban</vt:lpstr>
      <vt:lpstr>Default Design</vt:lpstr>
      <vt:lpstr>Parcel</vt:lpstr>
      <vt:lpstr>Critical Perspectives on Management</vt:lpstr>
      <vt:lpstr>What is business ethics?</vt:lpstr>
      <vt:lpstr>Continued</vt:lpstr>
      <vt:lpstr>The Relationship Between Law and Ethics</vt:lpstr>
      <vt:lpstr>Who is she ?</vt:lpstr>
      <vt:lpstr>What she did ?</vt:lpstr>
      <vt:lpstr>Continued</vt:lpstr>
      <vt:lpstr>Main ethical theories</vt:lpstr>
      <vt:lpstr>Task 1</vt:lpstr>
      <vt:lpstr>continued</vt:lpstr>
      <vt:lpstr>Task 2</vt:lpstr>
      <vt:lpstr>Continued</vt:lpstr>
      <vt:lpstr>Task 3</vt:lpstr>
      <vt:lpstr>Continued </vt:lpstr>
      <vt:lpstr>continued</vt:lpstr>
      <vt:lpstr>Task 4</vt:lpstr>
      <vt:lpstr>Answers</vt:lpstr>
      <vt:lpstr>The Trolley Problem</vt:lpstr>
      <vt:lpstr>The Trolley Problem: take 2</vt:lpstr>
      <vt:lpstr>The Transplant Surgeon </vt:lpstr>
      <vt:lpstr>The Social Responsibility of Business is to Increase Its Profits</vt:lpstr>
      <vt:lpstr>Restrictions on the limitations on profit maximisation</vt:lpstr>
      <vt:lpstr>Subject matter</vt:lpstr>
      <vt:lpstr>Deontology and teleology</vt:lpstr>
      <vt:lpstr>Friedman’s central point.</vt:lpstr>
      <vt:lpstr>Friedman’s 2nd supporting point.</vt:lpstr>
      <vt:lpstr>Friedman’s 3rd supporting point.</vt:lpstr>
      <vt:lpstr>What if a manager decides to pursue a social end rather than maximum profit?</vt:lpstr>
      <vt:lpstr>argument in favour of the stockholder theory two-pronged.</vt:lpstr>
      <vt:lpstr>two arguments</vt:lpstr>
      <vt:lpstr>Profit maximisation argument </vt:lpstr>
      <vt:lpstr>Social responsibility argument</vt:lpstr>
      <vt:lpstr>Friedman’s conclusion.</vt:lpstr>
      <vt:lpstr>However, Friedman also says this does not mean anything goes.</vt:lpstr>
      <vt:lpstr>continued</vt:lpstr>
      <vt:lpstr>Rival normative business ethics theories</vt:lpstr>
      <vt:lpstr>So, Friedman’s final word?</vt:lpstr>
      <vt:lpstr>A rough and ready summary of Friedman.</vt:lpstr>
      <vt:lpstr>A Stakeholder Theory of the Modern Corporation</vt:lpstr>
      <vt:lpstr>Stakeholder theory</vt:lpstr>
      <vt:lpstr>PowerPoint Presentation</vt:lpstr>
      <vt:lpstr>PowerPoint Presentation</vt:lpstr>
      <vt:lpstr>definition</vt:lpstr>
      <vt:lpstr>Facebook </vt:lpstr>
      <vt:lpstr>Stakeholder theory in the context of the organisation</vt:lpstr>
      <vt:lpstr>Why use stakeholder analysis</vt:lpstr>
      <vt:lpstr>Meeting stakeholder needs</vt:lpstr>
      <vt:lpstr>Typical stakeholders</vt:lpstr>
      <vt:lpstr>Categorising stakeholders</vt:lpstr>
      <vt:lpstr>PowerPoint Presentation</vt:lpstr>
      <vt:lpstr>Categorising stakeholders primary, secondary and key stakeholders</vt:lpstr>
      <vt:lpstr>Stakeholder analysis process</vt:lpstr>
      <vt:lpstr>Stakeholder analysis matrix</vt:lpstr>
      <vt:lpstr>Techniques for stakeholder mapping</vt:lpstr>
      <vt:lpstr>Power interest matrix</vt:lpstr>
      <vt:lpstr>Power/interest</vt:lpstr>
      <vt:lpstr>Power/interest matrix</vt:lpstr>
      <vt:lpstr>Business v ethical decisions</vt:lpstr>
      <vt:lpstr>How do Friedman and Freeman differ in analyzing a case?</vt:lpstr>
      <vt:lpstr>PowerPoint Presentation</vt:lpstr>
      <vt:lpstr>PowerPoint Presentation</vt:lpstr>
      <vt:lpstr>PowerPoint Presentation</vt:lpstr>
      <vt:lpstr>PowerPoint Presentation</vt:lpstr>
      <vt:lpstr>Internet – new ethical challenges</vt:lpstr>
      <vt:lpstr>Netiquette and censorship</vt:lpstr>
      <vt:lpstr>Continued</vt:lpstr>
      <vt:lpstr>Weckert</vt:lpstr>
      <vt:lpstr> Weckert's "What is New or Unique About Internet Activities?"  </vt:lpstr>
      <vt:lpstr>Plagiarism</vt:lpstr>
      <vt:lpstr>PowerPoint Presentation</vt:lpstr>
      <vt:lpstr>Copyright and music downloading</vt:lpstr>
      <vt:lpstr>Continued</vt:lpstr>
      <vt:lpstr>A Question Of Ethics</vt:lpstr>
      <vt:lpstr>Global digital sales</vt:lpstr>
      <vt:lpstr>PowerPoint Presentation</vt:lpstr>
      <vt:lpstr>PowerPoint Presentation</vt:lpstr>
      <vt:lpstr>Top 10 global recording artists 2016</vt:lpstr>
      <vt:lpstr>PowerPoint Presentation</vt:lpstr>
      <vt:lpstr>PowerPoint Presentation</vt:lpstr>
      <vt:lpstr>Technology and information</vt:lpstr>
      <vt:lpstr>PowerPoint Presentation</vt:lpstr>
      <vt:lpstr>PowerPoint Presentation</vt:lpstr>
      <vt:lpstr>PowerPoint Presentation</vt:lpstr>
      <vt:lpstr>PowerPoint Presentation</vt:lpstr>
      <vt:lpstr>Wikileaks</vt:lpstr>
      <vt:lpstr>Continued</vt:lpstr>
      <vt:lpstr>Continued</vt:lpstr>
      <vt:lpstr>PowerPoint Presentation</vt:lpstr>
      <vt:lpstr>Internet regulation</vt:lpstr>
      <vt:lpstr>4 phases of Internet regulation</vt:lpstr>
      <vt:lpstr>PowerPoint Presentation</vt:lpstr>
      <vt:lpstr>PowerPoint Presentation</vt:lpstr>
      <vt:lpstr>PowerPoint Presentation</vt:lpstr>
      <vt:lpstr>Continued</vt:lpstr>
      <vt:lpstr>Problems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MBA Ethics</dc:title>
  <dc:creator>caroline jawad</dc:creator>
  <cp:lastModifiedBy>Caroline Jawad</cp:lastModifiedBy>
  <cp:revision>26</cp:revision>
  <dcterms:created xsi:type="dcterms:W3CDTF">2018-02-10T16:57:30Z</dcterms:created>
  <dcterms:modified xsi:type="dcterms:W3CDTF">2018-04-26T08:47:58Z</dcterms:modified>
</cp:coreProperties>
</file>