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76" r:id="rId3"/>
    <p:sldId id="257" r:id="rId4"/>
    <p:sldId id="258" r:id="rId5"/>
    <p:sldId id="259" r:id="rId6"/>
    <p:sldId id="260" r:id="rId7"/>
    <p:sldId id="261" r:id="rId8"/>
    <p:sldId id="262" r:id="rId9"/>
    <p:sldId id="263" r:id="rId10"/>
    <p:sldId id="264" r:id="rId11"/>
    <p:sldId id="265" r:id="rId12"/>
    <p:sldId id="268" r:id="rId13"/>
    <p:sldId id="266" r:id="rId14"/>
    <p:sldId id="267" r:id="rId15"/>
    <p:sldId id="269" r:id="rId16"/>
    <p:sldId id="270" r:id="rId17"/>
    <p:sldId id="271" r:id="rId18"/>
    <p:sldId id="272" r:id="rId19"/>
    <p:sldId id="273" r:id="rId20"/>
    <p:sldId id="274" r:id="rId21"/>
    <p:sldId id="275" r:id="rId22"/>
    <p:sldId id="277" r:id="rId23"/>
    <p:sldId id="278" r:id="rId24"/>
    <p:sldId id="279"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A4309E-7BD8-4E31-9E7C-B90839BB5FA5}" type="datetimeFigureOut">
              <a:rPr lang="cy-GB" smtClean="0"/>
              <a:t>19/01/2025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FE928-8F6B-43E1-9F73-F685DE2A08E6}" type="slidenum">
              <a:rPr lang="cy-GB" smtClean="0"/>
              <a:t>‹#›</a:t>
            </a:fld>
            <a:endParaRPr lang="cy-GB"/>
          </a:p>
        </p:txBody>
      </p:sp>
    </p:spTree>
    <p:extLst>
      <p:ext uri="{BB962C8B-B14F-4D97-AF65-F5344CB8AC3E}">
        <p14:creationId xmlns:p14="http://schemas.microsoft.com/office/powerpoint/2010/main" val="3913801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EBE747-32AD-41A2-B16E-0479C3C365D3}"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1958705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D1DF225-A053-40C8-89BE-5799AD95F04A}"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2728285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09ADE2-AE1A-4848-85F4-BE2A39A97E18}"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1526637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513CE4-C05A-4EA4-9F78-B37FB2BAC612}" type="datetime1">
              <a:rPr lang="en-GB" smtClean="0"/>
              <a:t>19/01/2025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2739488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B28CE6-878D-4AB8-B984-210172760982}" type="datetime1">
              <a:rPr lang="en-GB" smtClean="0"/>
              <a:t>19/01/2025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1989958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71DD082-618C-48FB-80FD-DCCA0EC137C2}" type="datetime1">
              <a:rPr lang="en-GB" smtClean="0"/>
              <a:t>19/01/2025</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2027880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8E1DE45-21FE-4B28-8BE9-8AB9FE80C3D5}" type="datetime1">
              <a:rPr lang="en-GB" smtClean="0"/>
              <a:t>19/01/2025</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168278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4DB8F92-D66B-4985-8011-9C260B313C69}" type="datetime1">
              <a:rPr lang="en-GB" smtClean="0"/>
              <a:t>19/01/2025</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2115392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E9ABB9-15F3-4ABC-B9B7-B7B227C265DE}" type="datetime1">
              <a:rPr lang="en-GB" smtClean="0"/>
              <a:t>19/01/2025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3767982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319877-E640-4778-A68A-C1C8DE49B738}" type="datetime1">
              <a:rPr lang="en-GB" smtClean="0"/>
              <a:t>19/01/2025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24454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F895B79-D5CC-4CC7-9F92-A9EE1F12C192}"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3477871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C24F6-CD26-483A-BA92-08FB75D0B716}"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976711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0B4928-DC41-4456-99A3-0F21875BC14C}"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4242253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A9CF6A6-EFE0-4D8E-B400-54E0429B44D7}" type="datetime1">
              <a:rPr lang="en-GB" smtClean="0"/>
              <a:t>19/01/2025</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3500800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697437A-1725-46A5-98F3-6C90296E6012}" type="datetime1">
              <a:rPr lang="en-GB" smtClean="0"/>
              <a:t>19/01/2025</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658890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AAA398-B3A2-4C38-829D-76984CA26D17}"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538968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7CBFD-3B9E-4EA0-9683-47958446BFB6}" type="datetime1">
              <a:rPr lang="en-GB" smtClean="0"/>
              <a:t>19/01/2025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7508D-56F8-4E07-8644-79E99218788E}" type="slidenum">
              <a:rPr lang="en-GB" smtClean="0"/>
              <a:t>‹#›</a:t>
            </a:fld>
            <a:endParaRPr lang="en-GB" dirty="0"/>
          </a:p>
        </p:txBody>
      </p:sp>
    </p:spTree>
    <p:extLst>
      <p:ext uri="{BB962C8B-B14F-4D97-AF65-F5344CB8AC3E}">
        <p14:creationId xmlns:p14="http://schemas.microsoft.com/office/powerpoint/2010/main" val="1045588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7578C5C-3610-462D-9889-54050DD6A45C}" type="datetime1">
              <a:rPr lang="en-GB" smtClean="0"/>
              <a:t>19/01/2025</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DC7508D-56F8-4E07-8644-79E99218788E}" type="slidenum">
              <a:rPr lang="en-GB" smtClean="0"/>
              <a:t>‹#›</a:t>
            </a:fld>
            <a:endParaRPr lang="en-GB" dirty="0"/>
          </a:p>
        </p:txBody>
      </p:sp>
    </p:spTree>
    <p:extLst>
      <p:ext uri="{BB962C8B-B14F-4D97-AF65-F5344CB8AC3E}">
        <p14:creationId xmlns:p14="http://schemas.microsoft.com/office/powerpoint/2010/main" val="35038146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mpyD19SIiaw?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6QVLkXjYKt0?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uk/tiny-happy-people/articles/zm2wrj6" TargetMode="External"/><Relationship Id="rId2" Type="http://schemas.openxmlformats.org/officeDocument/2006/relationships/hyperlink" Target="https://www.thebump.com/a/toddler-age" TargetMode="External"/><Relationship Id="rId1" Type="http://schemas.openxmlformats.org/officeDocument/2006/relationships/slideLayout" Target="../slideLayouts/slideLayout2.xml"/><Relationship Id="rId5" Type="http://schemas.openxmlformats.org/officeDocument/2006/relationships/hyperlink" Target="https://www.bbc.co.uk/news/articles/cpq92lre3p1o" TargetMode="External"/><Relationship Id="rId4" Type="http://schemas.openxmlformats.org/officeDocument/2006/relationships/hyperlink" Target="https://blossomeducational.com/blog/sensory-play-in-the-early-years-25-amazing-activity-ideas-for-you-to-try/"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assets.publishing.service.gov.uk/media/605c5e61d3bf7f2f0d94183a/The_best_start_for_life_a_vision_for_the_1_001_critical_days.pdf" TargetMode="External"/><Relationship Id="rId2" Type="http://schemas.openxmlformats.org/officeDocument/2006/relationships/hyperlink" Target="https://developingchild.harvard.edu/science/key-concepts/serve-and-return/" TargetMode="External"/><Relationship Id="rId1" Type="http://schemas.openxmlformats.org/officeDocument/2006/relationships/slideLayout" Target="../slideLayouts/slideLayout2.xml"/><Relationship Id="rId4" Type="http://schemas.openxmlformats.org/officeDocument/2006/relationships/hyperlink" Target="https://www.teachearlyyears.com/a-unique-child/view/child-development-why-the-first-1000-days-of-childrens-lives-matter-most"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montessoriacademy.com.au/what-is-sensory-play-and-why-is-it-important/" TargetMode="External"/><Relationship Id="rId7" Type="http://schemas.openxmlformats.org/officeDocument/2006/relationships/hyperlink" Target="https://www.plasp.com/engagement" TargetMode="External"/><Relationship Id="rId2" Type="http://schemas.openxmlformats.org/officeDocument/2006/relationships/hyperlink" Target="https://www.twinkl.co.uk/news/did-you-know-how-time-spent-on-tummies-is-linked-to-reading-writing-and-talking" TargetMode="External"/><Relationship Id="rId1" Type="http://schemas.openxmlformats.org/officeDocument/2006/relationships/slideLayout" Target="../slideLayouts/slideLayout2.xml"/><Relationship Id="rId6" Type="http://schemas.openxmlformats.org/officeDocument/2006/relationships/hyperlink" Target="https://youtu.be/6QVLkXjYKt0?si=qzv_SJCuLKp4kdao" TargetMode="External"/><Relationship Id="rId5" Type="http://schemas.openxmlformats.org/officeDocument/2006/relationships/hyperlink" Target="https://www.paediaplus.com/post/promoting-optimal-health-and-development-of-children" TargetMode="External"/><Relationship Id="rId4" Type="http://schemas.openxmlformats.org/officeDocument/2006/relationships/hyperlink" Target="https://assets.education.govt.nz/public/Documents/Early-Childhood/ELS-Te-Whariki-Early-Childhood-Curriculum-ENG-Web.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reggiochildren.it/en/reggio-emilia-approach/system/" TargetMode="External"/><Relationship Id="rId2" Type="http://schemas.openxmlformats.org/officeDocument/2006/relationships/hyperlink" Target="https://phw.nhs.wales/topics/the-first-1000-days-programme/resources/a-public-health-approach-to-supporting-parents-summary-report/" TargetMode="External"/><Relationship Id="rId1" Type="http://schemas.openxmlformats.org/officeDocument/2006/relationships/slideLayout" Target="../slideLayouts/slideLayout2.xml"/><Relationship Id="rId5" Type="http://schemas.openxmlformats.org/officeDocument/2006/relationships/hyperlink" Target="https://www.vnshealth.org/patient-family-support/health-library/best-qualities-of-a-good-caregiver/" TargetMode="External"/><Relationship Id="rId4" Type="http://schemas.openxmlformats.org/officeDocument/2006/relationships/hyperlink" Target="https://stories.uq.edu.au/the-brain/2022/timeline-of-brain-development/index.html"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0B30E5-BA6F-687C-4D24-A9F332BB134F}"/>
              </a:ext>
            </a:extLst>
          </p:cNvPr>
          <p:cNvSpPr>
            <a:spLocks noGrp="1"/>
          </p:cNvSpPr>
          <p:nvPr>
            <p:ph type="ctrTitle"/>
          </p:nvPr>
        </p:nvSpPr>
        <p:spPr>
          <a:xfrm>
            <a:off x="4872012" y="1447800"/>
            <a:ext cx="5222325" cy="3329581"/>
          </a:xfrm>
        </p:spPr>
        <p:txBody>
          <a:bodyPr>
            <a:normAutofit/>
          </a:bodyPr>
          <a:lstStyle/>
          <a:p>
            <a:pPr>
              <a:lnSpc>
                <a:spcPct val="90000"/>
              </a:lnSpc>
            </a:pPr>
            <a:r>
              <a:rPr lang="en-GB" dirty="0">
                <a:solidFill>
                  <a:srgbClr val="EBEBEB"/>
                </a:solidFill>
              </a:rPr>
              <a:t>Y 1000 Diwrnod Cyntaf</a:t>
            </a:r>
          </a:p>
        </p:txBody>
      </p:sp>
      <p:sp>
        <p:nvSpPr>
          <p:cNvPr id="3" name="Subtitle 2">
            <a:extLst>
              <a:ext uri="{FF2B5EF4-FFF2-40B4-BE49-F238E27FC236}">
                <a16:creationId xmlns:a16="http://schemas.microsoft.com/office/drawing/2014/main" id="{4321BC98-704C-BAEB-ABD7-602DF65A84FA}"/>
              </a:ext>
            </a:extLst>
          </p:cNvPr>
          <p:cNvSpPr>
            <a:spLocks noGrp="1"/>
          </p:cNvSpPr>
          <p:nvPr>
            <p:ph type="subTitle" idx="1"/>
          </p:nvPr>
        </p:nvSpPr>
        <p:spPr>
          <a:xfrm>
            <a:off x="4872012" y="4777380"/>
            <a:ext cx="5222326" cy="861420"/>
          </a:xfrm>
        </p:spPr>
        <p:txBody>
          <a:bodyPr>
            <a:normAutofit fontScale="70000" lnSpcReduction="20000"/>
          </a:bodyPr>
          <a:lstStyle/>
          <a:p>
            <a:r>
              <a:rPr lang="en-GB" dirty="0">
                <a:solidFill>
                  <a:schemeClr val="tx2">
                    <a:lumMod val="40000"/>
                    <a:lumOff val="60000"/>
                  </a:schemeClr>
                </a:solidFill>
              </a:rPr>
              <a:t>ECEY4005/C</a:t>
            </a:r>
          </a:p>
          <a:p>
            <a:r>
              <a:rPr lang="en-GB" dirty="0">
                <a:solidFill>
                  <a:schemeClr val="tx2">
                    <a:lumMod val="40000"/>
                    <a:lumOff val="60000"/>
                  </a:schemeClr>
                </a:solidFill>
              </a:rPr>
              <a:t>2305949</a:t>
            </a:r>
          </a:p>
          <a:p>
            <a:r>
              <a:rPr lang="en-GB">
                <a:solidFill>
                  <a:schemeClr val="tx2">
                    <a:lumMod val="40000"/>
                    <a:lumOff val="60000"/>
                  </a:schemeClr>
                </a:solidFill>
              </a:rPr>
              <a:t>3564 gair</a:t>
            </a:r>
            <a:endParaRPr lang="en-GB" dirty="0">
              <a:solidFill>
                <a:schemeClr val="tx2">
                  <a:lumMod val="40000"/>
                  <a:lumOff val="60000"/>
                </a:schemeClr>
              </a:solidFill>
            </a:endParaRPr>
          </a:p>
          <a:p>
            <a:endParaRPr lang="en-GB" dirty="0">
              <a:solidFill>
                <a:schemeClr val="tx2">
                  <a:lumMod val="40000"/>
                  <a:lumOff val="60000"/>
                </a:schemeClr>
              </a:solidFill>
            </a:endParaRPr>
          </a:p>
          <a:p>
            <a:endParaRPr lang="en-GB" dirty="0">
              <a:solidFill>
                <a:schemeClr val="tx2">
                  <a:lumMod val="40000"/>
                  <a:lumOff val="60000"/>
                </a:schemeClr>
              </a:solidFill>
            </a:endParaRPr>
          </a:p>
        </p:txBody>
      </p:sp>
      <p:sp>
        <p:nvSpPr>
          <p:cNvPr id="1035"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1037" name="Freeform: Shape 1036">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9" name="Rectangle 1038">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1028" name="Picture 4" descr="What is the first 1,000 days of life?">
            <a:extLst>
              <a:ext uri="{FF2B5EF4-FFF2-40B4-BE49-F238E27FC236}">
                <a16:creationId xmlns:a16="http://schemas.microsoft.com/office/drawing/2014/main" id="{4FFBBD96-2824-0FA3-14D6-728D63CDDA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614" y="1266093"/>
            <a:ext cx="4020097" cy="2060299"/>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6E2DA7-3410-9977-0BCD-E14F9DC71E8F}"/>
              </a:ext>
            </a:extLst>
          </p:cNvPr>
          <p:cNvSpPr txBox="1"/>
          <p:nvPr/>
        </p:nvSpPr>
        <p:spPr>
          <a:xfrm>
            <a:off x="1381237" y="3290500"/>
            <a:ext cx="1876599" cy="276999"/>
          </a:xfrm>
          <a:prstGeom prst="rect">
            <a:avLst/>
          </a:prstGeom>
          <a:noFill/>
        </p:spPr>
        <p:txBody>
          <a:bodyPr wrap="square" rtlCol="0">
            <a:spAutoFit/>
          </a:bodyPr>
          <a:lstStyle/>
          <a:p>
            <a:r>
              <a:rPr lang="en-GB" sz="1200" b="0" i="0" dirty="0">
                <a:solidFill>
                  <a:srgbClr val="2C3E50"/>
                </a:solidFill>
                <a:effectLst/>
                <a:latin typeface="Roboto" panose="02000000000000000000" pitchFamily="2" charset="0"/>
              </a:rPr>
              <a:t>(</a:t>
            </a:r>
            <a:r>
              <a:rPr lang="cy-GB" sz="1200" noProof="1">
                <a:solidFill>
                  <a:srgbClr val="2C3E50"/>
                </a:solidFill>
                <a:latin typeface="Roboto" panose="02000000000000000000" pitchFamily="2" charset="0"/>
              </a:rPr>
              <a:t>K</a:t>
            </a:r>
            <a:r>
              <a:rPr lang="cy-GB" sz="1200" b="0" i="0" noProof="1">
                <a:solidFill>
                  <a:srgbClr val="2C3E50"/>
                </a:solidFill>
                <a:effectLst/>
                <a:latin typeface="Roboto" panose="02000000000000000000" pitchFamily="2" charset="0"/>
              </a:rPr>
              <a:t>anekin</a:t>
            </a:r>
            <a:r>
              <a:rPr lang="en-GB" sz="1200" b="0" i="0" dirty="0">
                <a:solidFill>
                  <a:srgbClr val="2C3E50"/>
                </a:solidFill>
                <a:effectLst/>
                <a:latin typeface="Roboto" panose="02000000000000000000" pitchFamily="2" charset="0"/>
              </a:rPr>
              <a:t>, 2019)</a:t>
            </a:r>
            <a:endParaRPr lang="en-GB" sz="1200" dirty="0"/>
          </a:p>
        </p:txBody>
      </p:sp>
      <p:sp>
        <p:nvSpPr>
          <p:cNvPr id="5" name="Slide Number Placeholder 4">
            <a:extLst>
              <a:ext uri="{FF2B5EF4-FFF2-40B4-BE49-F238E27FC236}">
                <a16:creationId xmlns:a16="http://schemas.microsoft.com/office/drawing/2014/main" id="{44EE2CA3-3271-D3C2-62CC-D9005278C2D2}"/>
              </a:ext>
            </a:extLst>
          </p:cNvPr>
          <p:cNvSpPr>
            <a:spLocks noGrp="1"/>
          </p:cNvSpPr>
          <p:nvPr>
            <p:ph type="sldNum" sz="quarter" idx="12"/>
          </p:nvPr>
        </p:nvSpPr>
        <p:spPr/>
        <p:txBody>
          <a:bodyPr/>
          <a:lstStyle/>
          <a:p>
            <a:fld id="{1DC7508D-56F8-4E07-8644-79E99218788E}" type="slidenum">
              <a:rPr lang="en-GB" smtClean="0"/>
              <a:t>1</a:t>
            </a:fld>
            <a:endParaRPr lang="en-GB" dirty="0"/>
          </a:p>
        </p:txBody>
      </p:sp>
    </p:spTree>
    <p:extLst>
      <p:ext uri="{BB962C8B-B14F-4D97-AF65-F5344CB8AC3E}">
        <p14:creationId xmlns:p14="http://schemas.microsoft.com/office/powerpoint/2010/main" val="123362310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F0F02-5FD9-93F0-BBA6-D0CB2E497DF1}"/>
              </a:ext>
            </a:extLst>
          </p:cNvPr>
          <p:cNvSpPr>
            <a:spLocks noGrp="1"/>
          </p:cNvSpPr>
          <p:nvPr>
            <p:ph type="title"/>
          </p:nvPr>
        </p:nvSpPr>
        <p:spPr/>
        <p:txBody>
          <a:bodyPr/>
          <a:lstStyle/>
          <a:p>
            <a:r>
              <a:rPr lang="cy-GB" b="1" dirty="0"/>
              <a:t>CYNNWYS</a:t>
            </a:r>
          </a:p>
        </p:txBody>
      </p:sp>
      <p:sp>
        <p:nvSpPr>
          <p:cNvPr id="3" name="Content Placeholder 2">
            <a:extLst>
              <a:ext uri="{FF2B5EF4-FFF2-40B4-BE49-F238E27FC236}">
                <a16:creationId xmlns:a16="http://schemas.microsoft.com/office/drawing/2014/main" id="{504FF338-2C96-C165-D393-9281662CE4DB}"/>
              </a:ext>
            </a:extLst>
          </p:cNvPr>
          <p:cNvSpPr>
            <a:spLocks noGrp="1"/>
          </p:cNvSpPr>
          <p:nvPr>
            <p:ph idx="1"/>
          </p:nvPr>
        </p:nvSpPr>
        <p:spPr/>
        <p:txBody>
          <a:bodyPr/>
          <a:lstStyle/>
          <a:p>
            <a:r>
              <a:rPr lang="cy-GB" b="1" dirty="0"/>
              <a:t>Sleid 3 – Beth yw’r 1000 diwrnod cyntaf?</a:t>
            </a:r>
          </a:p>
          <a:p>
            <a:r>
              <a:rPr lang="cy-GB" b="1" dirty="0"/>
              <a:t>Sleid 7 – Gofal eithriadol</a:t>
            </a:r>
          </a:p>
          <a:p>
            <a:r>
              <a:rPr lang="cy-GB" b="1" dirty="0"/>
              <a:t>Sleid 11 – Partneriaethau proffesiynol</a:t>
            </a:r>
          </a:p>
          <a:p>
            <a:r>
              <a:rPr lang="cy-GB" b="1" dirty="0"/>
              <a:t>Sleid 15 – Heriau wrth ddarparu gofal eithriadol</a:t>
            </a:r>
          </a:p>
          <a:p>
            <a:r>
              <a:rPr lang="cy-GB" b="1" dirty="0"/>
              <a:t>Sleid 17 – Gweithgareddau</a:t>
            </a:r>
          </a:p>
          <a:p>
            <a:r>
              <a:rPr lang="cy-GB" b="1" dirty="0"/>
              <a:t>Sleid 22 – Rhestr cyfeirnodi</a:t>
            </a:r>
          </a:p>
          <a:p>
            <a:r>
              <a:rPr lang="cy-GB" b="1" dirty="0"/>
              <a:t>Atodiadau</a:t>
            </a:r>
          </a:p>
          <a:p>
            <a:endParaRPr lang="cy-GB" dirty="0"/>
          </a:p>
          <a:p>
            <a:endParaRPr lang="cy-GB" dirty="0"/>
          </a:p>
          <a:p>
            <a:endParaRPr lang="cy-GB" dirty="0"/>
          </a:p>
          <a:p>
            <a:endParaRPr lang="cy-GB" dirty="0"/>
          </a:p>
          <a:p>
            <a:endParaRPr lang="cy-GB" dirty="0"/>
          </a:p>
        </p:txBody>
      </p:sp>
      <p:sp>
        <p:nvSpPr>
          <p:cNvPr id="4" name="Slide Number Placeholder 3">
            <a:extLst>
              <a:ext uri="{FF2B5EF4-FFF2-40B4-BE49-F238E27FC236}">
                <a16:creationId xmlns:a16="http://schemas.microsoft.com/office/drawing/2014/main" id="{410B2B90-841E-51A6-689A-EF1BFC16B6AE}"/>
              </a:ext>
            </a:extLst>
          </p:cNvPr>
          <p:cNvSpPr>
            <a:spLocks noGrp="1"/>
          </p:cNvSpPr>
          <p:nvPr>
            <p:ph type="sldNum" sz="quarter" idx="12"/>
          </p:nvPr>
        </p:nvSpPr>
        <p:spPr/>
        <p:txBody>
          <a:bodyPr/>
          <a:lstStyle/>
          <a:p>
            <a:fld id="{1DC7508D-56F8-4E07-8644-79E99218788E}" type="slidenum">
              <a:rPr lang="en-GB" smtClean="0"/>
              <a:t>2</a:t>
            </a:fld>
            <a:endParaRPr lang="en-GB" dirty="0"/>
          </a:p>
        </p:txBody>
      </p:sp>
    </p:spTree>
    <p:extLst>
      <p:ext uri="{BB962C8B-B14F-4D97-AF65-F5344CB8AC3E}">
        <p14:creationId xmlns:p14="http://schemas.microsoft.com/office/powerpoint/2010/main" val="130322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8D964-A6EF-3477-32E1-BEF28901542B}"/>
              </a:ext>
            </a:extLst>
          </p:cNvPr>
          <p:cNvSpPr>
            <a:spLocks noGrp="1"/>
          </p:cNvSpPr>
          <p:nvPr>
            <p:ph type="title"/>
          </p:nvPr>
        </p:nvSpPr>
        <p:spPr/>
        <p:txBody>
          <a:bodyPr/>
          <a:lstStyle/>
          <a:p>
            <a:r>
              <a:rPr lang="en-GB" dirty="0"/>
              <a:t>Beth </a:t>
            </a:r>
            <a:r>
              <a:rPr lang="cy-GB" noProof="1"/>
              <a:t>yw’r 1000 diwrnod cyntaf</a:t>
            </a:r>
            <a:r>
              <a:rPr lang="en-GB" dirty="0"/>
              <a:t>?</a:t>
            </a:r>
          </a:p>
        </p:txBody>
      </p:sp>
      <p:sp>
        <p:nvSpPr>
          <p:cNvPr id="3" name="Content Placeholder 2">
            <a:extLst>
              <a:ext uri="{FF2B5EF4-FFF2-40B4-BE49-F238E27FC236}">
                <a16:creationId xmlns:a16="http://schemas.microsoft.com/office/drawing/2014/main" id="{96B6127E-0D21-7D69-35D6-17E7D2F9A798}"/>
              </a:ext>
            </a:extLst>
          </p:cNvPr>
          <p:cNvSpPr>
            <a:spLocks noGrp="1"/>
          </p:cNvSpPr>
          <p:nvPr>
            <p:ph idx="1"/>
          </p:nvPr>
        </p:nvSpPr>
        <p:spPr/>
        <p:txBody>
          <a:bodyPr/>
          <a:lstStyle/>
          <a:p>
            <a:r>
              <a:rPr lang="cy-GB" noProof="1"/>
              <a:t>Y 1000 diwrnod cyntaf yw cyfnod bywyd cyntaf plentyn, sydd yn dechrau o’r cenhedlu hyd at yr ail ben-blwydd. Mae’r cyfnod yma’n dylanwadu’n sylweddol ar ganlyniadau datblygiadol plentyn, ac mae’r cyfnod yma yn cael dylanwad ar y canlyniadau i rieni a theuluoedd plentyn, dyfodol y plentyn, ac yn gallu cael effaith ar genedloedd dyfodol yr unigolyn (Public Health Wales, 2011). Gallwn rhannu’r cyfnod yma mewn i 3 rhan, cyfnod beichiogrwydd, cyfnod babanod (0-6 mis / 180 diwrnod oed) a chyfnod plentyn bach (550 diwrnod oed).</a:t>
            </a:r>
          </a:p>
        </p:txBody>
      </p:sp>
      <p:sp>
        <p:nvSpPr>
          <p:cNvPr id="4" name="Slide Number Placeholder 3">
            <a:extLst>
              <a:ext uri="{FF2B5EF4-FFF2-40B4-BE49-F238E27FC236}">
                <a16:creationId xmlns:a16="http://schemas.microsoft.com/office/drawing/2014/main" id="{E31FC516-603A-78CE-B438-C17E1A648822}"/>
              </a:ext>
            </a:extLst>
          </p:cNvPr>
          <p:cNvSpPr>
            <a:spLocks noGrp="1"/>
          </p:cNvSpPr>
          <p:nvPr>
            <p:ph type="sldNum" sz="quarter" idx="12"/>
          </p:nvPr>
        </p:nvSpPr>
        <p:spPr/>
        <p:txBody>
          <a:bodyPr/>
          <a:lstStyle/>
          <a:p>
            <a:fld id="{1DC7508D-56F8-4E07-8644-79E99218788E}" type="slidenum">
              <a:rPr lang="en-GB" smtClean="0"/>
              <a:t>3</a:t>
            </a:fld>
            <a:endParaRPr lang="en-GB" dirty="0"/>
          </a:p>
        </p:txBody>
      </p:sp>
    </p:spTree>
    <p:extLst>
      <p:ext uri="{BB962C8B-B14F-4D97-AF65-F5344CB8AC3E}">
        <p14:creationId xmlns:p14="http://schemas.microsoft.com/office/powerpoint/2010/main" val="19877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BF9EC-03AB-F338-4046-4AAD82A0B2CB}"/>
              </a:ext>
            </a:extLst>
          </p:cNvPr>
          <p:cNvSpPr>
            <a:spLocks noGrp="1"/>
          </p:cNvSpPr>
          <p:nvPr>
            <p:ph type="title"/>
          </p:nvPr>
        </p:nvSpPr>
        <p:spPr/>
        <p:txBody>
          <a:bodyPr/>
          <a:lstStyle/>
          <a:p>
            <a:r>
              <a:rPr lang="cy-GB" noProof="1"/>
              <a:t>Fideo – Y 1000 Diwrnod Cyntaf (UNICEF Philippines, 2015)</a:t>
            </a:r>
          </a:p>
        </p:txBody>
      </p:sp>
      <p:pic>
        <p:nvPicPr>
          <p:cNvPr id="4" name="Online Media 3" title="The First 1,000 Days of Life">
            <a:hlinkClick r:id="" action="ppaction://media"/>
            <a:extLst>
              <a:ext uri="{FF2B5EF4-FFF2-40B4-BE49-F238E27FC236}">
                <a16:creationId xmlns:a16="http://schemas.microsoft.com/office/drawing/2014/main" id="{62CFDCC2-351B-A754-5FE6-11014C918C78}"/>
              </a:ext>
            </a:extLst>
          </p:cNvPr>
          <p:cNvPicPr>
            <a:picLocks noGrp="1" noRot="1" noChangeAspect="1"/>
          </p:cNvPicPr>
          <p:nvPr>
            <p:ph idx="1"/>
            <a:videoFile r:link="rId1"/>
          </p:nvPr>
        </p:nvPicPr>
        <p:blipFill>
          <a:blip r:embed="rId3"/>
          <a:stretch>
            <a:fillRect/>
          </a:stretch>
        </p:blipFill>
        <p:spPr>
          <a:xfrm>
            <a:off x="1860550" y="2052638"/>
            <a:ext cx="7432675" cy="4195762"/>
          </a:xfrm>
          <a:prstGeom prst="rect">
            <a:avLst/>
          </a:prstGeom>
        </p:spPr>
      </p:pic>
      <p:sp>
        <p:nvSpPr>
          <p:cNvPr id="5" name="Slide Number Placeholder 4">
            <a:extLst>
              <a:ext uri="{FF2B5EF4-FFF2-40B4-BE49-F238E27FC236}">
                <a16:creationId xmlns:a16="http://schemas.microsoft.com/office/drawing/2014/main" id="{8CA9784E-F0C2-AAFD-3F94-942DC2A3CF2B}"/>
              </a:ext>
            </a:extLst>
          </p:cNvPr>
          <p:cNvSpPr>
            <a:spLocks noGrp="1"/>
          </p:cNvSpPr>
          <p:nvPr>
            <p:ph type="sldNum" sz="quarter" idx="12"/>
          </p:nvPr>
        </p:nvSpPr>
        <p:spPr/>
        <p:txBody>
          <a:bodyPr/>
          <a:lstStyle/>
          <a:p>
            <a:fld id="{1DC7508D-56F8-4E07-8644-79E99218788E}" type="slidenum">
              <a:rPr lang="en-GB" smtClean="0"/>
              <a:t>4</a:t>
            </a:fld>
            <a:endParaRPr lang="en-GB" dirty="0"/>
          </a:p>
        </p:txBody>
      </p:sp>
    </p:spTree>
    <p:extLst>
      <p:ext uri="{BB962C8B-B14F-4D97-AF65-F5344CB8AC3E}">
        <p14:creationId xmlns:p14="http://schemas.microsoft.com/office/powerpoint/2010/main" val="152612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4B884-1840-3B2E-5947-3550D22DADC2}"/>
              </a:ext>
            </a:extLst>
          </p:cNvPr>
          <p:cNvSpPr>
            <a:spLocks noGrp="1"/>
          </p:cNvSpPr>
          <p:nvPr>
            <p:ph type="title"/>
          </p:nvPr>
        </p:nvSpPr>
        <p:spPr/>
        <p:txBody>
          <a:bodyPr/>
          <a:lstStyle/>
          <a:p>
            <a:r>
              <a:rPr lang="cy-GB" dirty="0"/>
              <a:t>Y 3 cam o fewn y 1000 diwrnod cyntaf </a:t>
            </a:r>
          </a:p>
        </p:txBody>
      </p:sp>
      <p:sp>
        <p:nvSpPr>
          <p:cNvPr id="3" name="Text Placeholder 2">
            <a:extLst>
              <a:ext uri="{FF2B5EF4-FFF2-40B4-BE49-F238E27FC236}">
                <a16:creationId xmlns:a16="http://schemas.microsoft.com/office/drawing/2014/main" id="{0766F8DF-62D3-18F4-565B-AAB1FE3BCDC0}"/>
              </a:ext>
            </a:extLst>
          </p:cNvPr>
          <p:cNvSpPr>
            <a:spLocks noGrp="1"/>
          </p:cNvSpPr>
          <p:nvPr>
            <p:ph type="body" idx="1"/>
          </p:nvPr>
        </p:nvSpPr>
        <p:spPr/>
        <p:txBody>
          <a:bodyPr/>
          <a:lstStyle/>
          <a:p>
            <a:r>
              <a:rPr lang="cy-GB" dirty="0"/>
              <a:t>Beichiogrwydd</a:t>
            </a:r>
          </a:p>
        </p:txBody>
      </p:sp>
      <p:sp>
        <p:nvSpPr>
          <p:cNvPr id="4" name="Text Placeholder 3">
            <a:extLst>
              <a:ext uri="{FF2B5EF4-FFF2-40B4-BE49-F238E27FC236}">
                <a16:creationId xmlns:a16="http://schemas.microsoft.com/office/drawing/2014/main" id="{05E047AB-B9D7-8F52-90D8-7493CF649A8A}"/>
              </a:ext>
            </a:extLst>
          </p:cNvPr>
          <p:cNvSpPr>
            <a:spLocks noGrp="1"/>
          </p:cNvSpPr>
          <p:nvPr>
            <p:ph type="body" sz="half" idx="15"/>
          </p:nvPr>
        </p:nvSpPr>
        <p:spPr/>
        <p:txBody>
          <a:bodyPr>
            <a:normAutofit/>
          </a:bodyPr>
          <a:lstStyle/>
          <a:p>
            <a:r>
              <a:rPr lang="cy-GB" sz="1200" dirty="0"/>
              <a:t>Dyma’r 9 mis cyntaf y broses, sydd yn dechrau ar ôl cenhedlu. Yn ystod y cyfnod yma bydd maeth y fam yn effeithio ar dwf a ddatblygiad y babi. Mae gofal cyn-geni ddigonol yn helpu lleihau’r risg o gymlethdodau. Mae iechyd y fam yn cael effaith hefyd, mae mam sydd yn gordew tair gwaith yn fwy debygol o roi geni i fabi a fydd yn ordew i gymharu gyda fam sydd â phwysau iach (</a:t>
            </a:r>
            <a:r>
              <a:rPr lang="en-GB" sz="1200" noProof="1">
                <a:effectLst/>
                <a:ea typeface="Aptos" panose="020B0004020202020204" pitchFamily="34" charset="0"/>
                <a:cs typeface="Times New Roman" panose="02020603050405020304" pitchFamily="18" charset="0"/>
              </a:rPr>
              <a:t>Mameli, Mazzantini, and Zuccotti, 2016). Mae’r gofal cywir yn ystod beichiogrwydd hefyd yn cefnogi datblygiad niwrolegol</a:t>
            </a:r>
            <a:r>
              <a:rPr lang="en-GB" sz="1200" dirty="0">
                <a:effectLst/>
                <a:ea typeface="Aptos" panose="020B0004020202020204" pitchFamily="34" charset="0"/>
                <a:cs typeface="Times New Roman" panose="02020603050405020304" pitchFamily="18" charset="0"/>
              </a:rPr>
              <a:t>.</a:t>
            </a:r>
            <a:endParaRPr lang="cy-GB" sz="1200" dirty="0"/>
          </a:p>
        </p:txBody>
      </p:sp>
      <p:sp>
        <p:nvSpPr>
          <p:cNvPr id="5" name="Text Placeholder 4">
            <a:extLst>
              <a:ext uri="{FF2B5EF4-FFF2-40B4-BE49-F238E27FC236}">
                <a16:creationId xmlns:a16="http://schemas.microsoft.com/office/drawing/2014/main" id="{2D7290B4-3DD1-F6D2-66D5-7FA2F76272B6}"/>
              </a:ext>
            </a:extLst>
          </p:cNvPr>
          <p:cNvSpPr>
            <a:spLocks noGrp="1"/>
          </p:cNvSpPr>
          <p:nvPr>
            <p:ph type="body" sz="quarter" idx="3"/>
          </p:nvPr>
        </p:nvSpPr>
        <p:spPr/>
        <p:txBody>
          <a:bodyPr/>
          <a:lstStyle/>
          <a:p>
            <a:r>
              <a:rPr lang="cy-GB" dirty="0"/>
              <a:t>Babanod</a:t>
            </a:r>
          </a:p>
        </p:txBody>
      </p:sp>
      <p:sp>
        <p:nvSpPr>
          <p:cNvPr id="6" name="Text Placeholder 5">
            <a:extLst>
              <a:ext uri="{FF2B5EF4-FFF2-40B4-BE49-F238E27FC236}">
                <a16:creationId xmlns:a16="http://schemas.microsoft.com/office/drawing/2014/main" id="{360EACCF-D081-292A-DD31-BF823887C327}"/>
              </a:ext>
            </a:extLst>
          </p:cNvPr>
          <p:cNvSpPr>
            <a:spLocks noGrp="1"/>
          </p:cNvSpPr>
          <p:nvPr>
            <p:ph type="body" sz="half" idx="16"/>
          </p:nvPr>
        </p:nvSpPr>
        <p:spPr/>
        <p:txBody>
          <a:bodyPr/>
          <a:lstStyle/>
          <a:p>
            <a:r>
              <a:rPr lang="cy-GB" dirty="0"/>
              <a:t>Yn y cyfnod yma, mae’9r ymenydd yn tyfu’n gyflym. Bydd y system imiwnedd yn parhau i ddatblygu, ac mae datblygiad iaith yn dechrau. Bydd system imiwnedd y babi dal yn datblygu, a fydd agweddau cymdeithasol ac emosiynol yn datblygu. (HM Government, 2021). Bydd yn cael eu ddatblygu trwy ymlyniadau diogel, sydd yn cefnogi theori ymlyniad Bowlby (1969) o gael ymlyniadau bwysig ar ôl geni.</a:t>
            </a:r>
          </a:p>
        </p:txBody>
      </p:sp>
      <p:sp>
        <p:nvSpPr>
          <p:cNvPr id="7" name="Text Placeholder 6">
            <a:extLst>
              <a:ext uri="{FF2B5EF4-FFF2-40B4-BE49-F238E27FC236}">
                <a16:creationId xmlns:a16="http://schemas.microsoft.com/office/drawing/2014/main" id="{C5A4DC88-D825-28F8-98EF-B642FC4060F1}"/>
              </a:ext>
            </a:extLst>
          </p:cNvPr>
          <p:cNvSpPr>
            <a:spLocks noGrp="1"/>
          </p:cNvSpPr>
          <p:nvPr>
            <p:ph type="body" sz="quarter" idx="13"/>
          </p:nvPr>
        </p:nvSpPr>
        <p:spPr/>
        <p:txBody>
          <a:bodyPr/>
          <a:lstStyle/>
          <a:p>
            <a:r>
              <a:rPr lang="cy-GB" dirty="0"/>
              <a:t>Plant bach</a:t>
            </a:r>
          </a:p>
        </p:txBody>
      </p:sp>
      <p:sp>
        <p:nvSpPr>
          <p:cNvPr id="8" name="Text Placeholder 7">
            <a:extLst>
              <a:ext uri="{FF2B5EF4-FFF2-40B4-BE49-F238E27FC236}">
                <a16:creationId xmlns:a16="http://schemas.microsoft.com/office/drawing/2014/main" id="{A19FC8BD-7E18-9BCA-859D-EFDCC0CB379D}"/>
              </a:ext>
            </a:extLst>
          </p:cNvPr>
          <p:cNvSpPr>
            <a:spLocks noGrp="1"/>
          </p:cNvSpPr>
          <p:nvPr>
            <p:ph type="body" sz="half" idx="17"/>
          </p:nvPr>
        </p:nvSpPr>
        <p:spPr/>
        <p:txBody>
          <a:bodyPr/>
          <a:lstStyle/>
          <a:p>
            <a:r>
              <a:rPr lang="cy-GB" dirty="0"/>
              <a:t>Mae’n cyfnod yma’n cysylltu babanod a phlentyndod cynnar. Bydd plentyn yn dechrau deall mwy o’r byd o’i amgylch, a bydd amrywiaeth o gerrig milltir datblygiad corfforol ac ymddygiad yn cael ei bwrw yn y cyfnod yma, megus dechrau cerdded, fod yn mwy annibynnol (Aggarwal, 2021)</a:t>
            </a:r>
          </a:p>
        </p:txBody>
      </p:sp>
      <p:sp>
        <p:nvSpPr>
          <p:cNvPr id="9" name="Slide Number Placeholder 8">
            <a:extLst>
              <a:ext uri="{FF2B5EF4-FFF2-40B4-BE49-F238E27FC236}">
                <a16:creationId xmlns:a16="http://schemas.microsoft.com/office/drawing/2014/main" id="{E2B41811-7C0B-8939-6F58-59DD491B8C30}"/>
              </a:ext>
            </a:extLst>
          </p:cNvPr>
          <p:cNvSpPr>
            <a:spLocks noGrp="1"/>
          </p:cNvSpPr>
          <p:nvPr>
            <p:ph type="sldNum" sz="quarter" idx="12"/>
          </p:nvPr>
        </p:nvSpPr>
        <p:spPr/>
        <p:txBody>
          <a:bodyPr/>
          <a:lstStyle/>
          <a:p>
            <a:fld id="{1DC7508D-56F8-4E07-8644-79E99218788E}" type="slidenum">
              <a:rPr lang="en-GB" smtClean="0"/>
              <a:t>5</a:t>
            </a:fld>
            <a:endParaRPr lang="en-GB" dirty="0"/>
          </a:p>
        </p:txBody>
      </p:sp>
    </p:spTree>
    <p:extLst>
      <p:ext uri="{BB962C8B-B14F-4D97-AF65-F5344CB8AC3E}">
        <p14:creationId xmlns:p14="http://schemas.microsoft.com/office/powerpoint/2010/main" val="373758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415FB-1564-A13D-081E-745FE59914FC}"/>
              </a:ext>
            </a:extLst>
          </p:cNvPr>
          <p:cNvSpPr>
            <a:spLocks noGrp="1"/>
          </p:cNvSpPr>
          <p:nvPr>
            <p:ph type="title"/>
          </p:nvPr>
        </p:nvSpPr>
        <p:spPr/>
        <p:txBody>
          <a:bodyPr/>
          <a:lstStyle/>
          <a:p>
            <a:r>
              <a:rPr lang="en-GB" noProof="1"/>
              <a:t>Pam mae’r 1000 diwrnod cyntaf yn bwysig?</a:t>
            </a:r>
          </a:p>
        </p:txBody>
      </p:sp>
      <p:sp>
        <p:nvSpPr>
          <p:cNvPr id="3" name="Content Placeholder 2">
            <a:extLst>
              <a:ext uri="{FF2B5EF4-FFF2-40B4-BE49-F238E27FC236}">
                <a16:creationId xmlns:a16="http://schemas.microsoft.com/office/drawing/2014/main" id="{873BA998-73EB-4002-84FF-4CF8C9F3E599}"/>
              </a:ext>
            </a:extLst>
          </p:cNvPr>
          <p:cNvSpPr>
            <a:spLocks noGrp="1"/>
          </p:cNvSpPr>
          <p:nvPr>
            <p:ph idx="1"/>
          </p:nvPr>
        </p:nvSpPr>
        <p:spPr/>
        <p:txBody>
          <a:bodyPr/>
          <a:lstStyle/>
          <a:p>
            <a:r>
              <a:rPr lang="cy-GB" noProof="1"/>
              <a:t>Mae’r cyfnod yma’n bwysig ar gyfer ddatblygiad yr ymenydd – mae 80% o’r ymenydd yn ddatblygu cyn 2 oed (University of Queensland, n.d.). Mae’n hefyd yn bwysig i adeiladu perthnasau ac i greu ymlyniadau, ac mae ymlyniad gyda gofalwyr yn gallu cael ddylanwad ar lles emosiynol y plentyn, sydd yn cefnogi theory ymlyniad Bowlby (1969).</a:t>
            </a:r>
          </a:p>
          <a:p>
            <a:r>
              <a:rPr lang="en-GB" noProof="1"/>
              <a:t>Yn ogystal â hyn, mae’r maeth maent yn derbyn yn cael effaith ar ddatblygiad y plentyn, gan fod diffyg yn y maetholion sydd angen yn gallu cael effaith ar ddatblygiadau corfforol a meddyliol, a fydd yn gallu effeithio’r plentyn yn y hir dymor.</a:t>
            </a:r>
          </a:p>
          <a:p>
            <a:pPr marL="0" indent="0">
              <a:buNone/>
            </a:pPr>
            <a:r>
              <a:rPr lang="en-GB" noProof="1"/>
              <a:t>Ond i grynhoi mae’r cyfnod yn hanfodol ar gyfer datblygiad emosiynol, cymdeithasol a gwybyddol plentyn (Lawler, 2023</a:t>
            </a:r>
            <a:r>
              <a:rPr lang="en-GB" dirty="0"/>
              <a:t>).</a:t>
            </a:r>
          </a:p>
        </p:txBody>
      </p:sp>
      <p:sp>
        <p:nvSpPr>
          <p:cNvPr id="4" name="Slide Number Placeholder 3">
            <a:extLst>
              <a:ext uri="{FF2B5EF4-FFF2-40B4-BE49-F238E27FC236}">
                <a16:creationId xmlns:a16="http://schemas.microsoft.com/office/drawing/2014/main" id="{CD90D0FE-A406-6294-743B-E08D72A769D4}"/>
              </a:ext>
            </a:extLst>
          </p:cNvPr>
          <p:cNvSpPr>
            <a:spLocks noGrp="1"/>
          </p:cNvSpPr>
          <p:nvPr>
            <p:ph type="sldNum" sz="quarter" idx="12"/>
          </p:nvPr>
        </p:nvSpPr>
        <p:spPr/>
        <p:txBody>
          <a:bodyPr/>
          <a:lstStyle/>
          <a:p>
            <a:fld id="{1DC7508D-56F8-4E07-8644-79E99218788E}" type="slidenum">
              <a:rPr lang="en-GB" smtClean="0"/>
              <a:t>6</a:t>
            </a:fld>
            <a:endParaRPr lang="en-GB" dirty="0"/>
          </a:p>
        </p:txBody>
      </p:sp>
    </p:spTree>
    <p:extLst>
      <p:ext uri="{BB962C8B-B14F-4D97-AF65-F5344CB8AC3E}">
        <p14:creationId xmlns:p14="http://schemas.microsoft.com/office/powerpoint/2010/main" val="345910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0AB81F-C1E5-EDD3-2505-F1C7E47B985B}"/>
              </a:ext>
            </a:extLst>
          </p:cNvPr>
          <p:cNvSpPr>
            <a:spLocks noGrp="1"/>
          </p:cNvSpPr>
          <p:nvPr>
            <p:ph type="title"/>
          </p:nvPr>
        </p:nvSpPr>
        <p:spPr>
          <a:xfrm>
            <a:off x="648930" y="629266"/>
            <a:ext cx="6188190" cy="1622321"/>
          </a:xfrm>
        </p:spPr>
        <p:txBody>
          <a:bodyPr>
            <a:normAutofit/>
          </a:bodyPr>
          <a:lstStyle/>
          <a:p>
            <a:r>
              <a:rPr lang="cy-GB">
                <a:solidFill>
                  <a:srgbClr val="EBEBEB"/>
                </a:solidFill>
              </a:rPr>
              <a:t>Gofal eithriadol</a:t>
            </a:r>
          </a:p>
        </p:txBody>
      </p:sp>
      <p:sp>
        <p:nvSpPr>
          <p:cNvPr id="205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2059" name="Freeform: Shape 2058">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dirty="0"/>
          </a:p>
        </p:txBody>
      </p:sp>
      <p:pic>
        <p:nvPicPr>
          <p:cNvPr id="2050" name="Picture 2">
            <a:extLst>
              <a:ext uri="{FF2B5EF4-FFF2-40B4-BE49-F238E27FC236}">
                <a16:creationId xmlns:a16="http://schemas.microsoft.com/office/drawing/2014/main" id="{85D266BB-0860-3B3C-9D25-93E7740A59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31" t="-94" r="21598" b="94"/>
          <a:stretch/>
        </p:blipFill>
        <p:spPr bwMode="auto">
          <a:xfrm>
            <a:off x="8279406" y="1714213"/>
            <a:ext cx="3436974" cy="3429574"/>
          </a:xfrm>
          <a:prstGeom prst="rect">
            <a:avLst/>
          </a:prstGeom>
          <a:noFill/>
          <a:effectLst/>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97D7BC09-FCDA-C6C9-1075-080A0C7BB53D}"/>
              </a:ext>
            </a:extLst>
          </p:cNvPr>
          <p:cNvSpPr>
            <a:spLocks noGrp="1"/>
          </p:cNvSpPr>
          <p:nvPr>
            <p:ph idx="1"/>
          </p:nvPr>
        </p:nvSpPr>
        <p:spPr>
          <a:xfrm>
            <a:off x="648930" y="2438400"/>
            <a:ext cx="6188189" cy="3785419"/>
          </a:xfrm>
        </p:spPr>
        <p:txBody>
          <a:bodyPr>
            <a:normAutofit lnSpcReduction="10000"/>
          </a:bodyPr>
          <a:lstStyle/>
          <a:p>
            <a:r>
              <a:rPr lang="en-GB" noProof="1">
                <a:solidFill>
                  <a:srgbClr val="FFFFFF"/>
                </a:solidFill>
              </a:rPr>
              <a:t>Mae gofal eithriadol yn hanfodol o bwysig yn ystod y 1000 diwrnod cyntaf er mwyn cefnogi datblygiad. Mae’r gofal mae’r plentyn yn derbyn yn adlewyrchu ar sut mae nhw’n datblygu, a pha mor gyflym mae agweddau penodol yn datblygu ganddynt. Mae’n cyflwyno ffenestr unigryw i ffurfio plentyn a’i ddyfodol, felly mae’n hanfodol i greu’r amgylcheddau galluogi er mwyn i’r plant cael cyfle i flodeuo.. </a:t>
            </a:r>
          </a:p>
          <a:p>
            <a:r>
              <a:rPr lang="en-GB" noProof="1">
                <a:solidFill>
                  <a:srgbClr val="FFFFFF"/>
                </a:solidFill>
              </a:rPr>
              <a:t>Mae yna 5 cydran i ofal eithriadol, byddwn yn edrych arnynt mewn mwy o fanylder ar y tudalennau nesaf.</a:t>
            </a:r>
          </a:p>
        </p:txBody>
      </p:sp>
      <p:sp>
        <p:nvSpPr>
          <p:cNvPr id="4" name="TextBox 3">
            <a:extLst>
              <a:ext uri="{FF2B5EF4-FFF2-40B4-BE49-F238E27FC236}">
                <a16:creationId xmlns:a16="http://schemas.microsoft.com/office/drawing/2014/main" id="{326AAE88-FD93-91E3-A10B-0E4D90431F80}"/>
              </a:ext>
            </a:extLst>
          </p:cNvPr>
          <p:cNvSpPr txBox="1"/>
          <p:nvPr/>
        </p:nvSpPr>
        <p:spPr>
          <a:xfrm>
            <a:off x="8508467" y="5143787"/>
            <a:ext cx="3034603" cy="369332"/>
          </a:xfrm>
          <a:prstGeom prst="rect">
            <a:avLst/>
          </a:prstGeom>
          <a:noFill/>
        </p:spPr>
        <p:txBody>
          <a:bodyPr wrap="square" rtlCol="0">
            <a:spAutoFit/>
          </a:bodyPr>
          <a:lstStyle/>
          <a:p>
            <a:r>
              <a:rPr lang="en-GB" dirty="0"/>
              <a:t>(Paediaplus.com, 2023)</a:t>
            </a:r>
          </a:p>
        </p:txBody>
      </p:sp>
      <p:sp>
        <p:nvSpPr>
          <p:cNvPr id="5" name="Slide Number Placeholder 4">
            <a:extLst>
              <a:ext uri="{FF2B5EF4-FFF2-40B4-BE49-F238E27FC236}">
                <a16:creationId xmlns:a16="http://schemas.microsoft.com/office/drawing/2014/main" id="{293546AD-CC5C-37FB-9681-B317E6A94122}"/>
              </a:ext>
            </a:extLst>
          </p:cNvPr>
          <p:cNvSpPr>
            <a:spLocks noGrp="1"/>
          </p:cNvSpPr>
          <p:nvPr>
            <p:ph type="sldNum" sz="quarter" idx="12"/>
          </p:nvPr>
        </p:nvSpPr>
        <p:spPr/>
        <p:txBody>
          <a:bodyPr/>
          <a:lstStyle/>
          <a:p>
            <a:fld id="{1DC7508D-56F8-4E07-8644-79E99218788E}" type="slidenum">
              <a:rPr lang="en-GB" smtClean="0"/>
              <a:t>7</a:t>
            </a:fld>
            <a:endParaRPr lang="en-GB" dirty="0"/>
          </a:p>
        </p:txBody>
      </p:sp>
    </p:spTree>
    <p:extLst>
      <p:ext uri="{BB962C8B-B14F-4D97-AF65-F5344CB8AC3E}">
        <p14:creationId xmlns:p14="http://schemas.microsoft.com/office/powerpoint/2010/main" val="252364282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59946-061D-205A-A578-E776B9A12033}"/>
              </a:ext>
            </a:extLst>
          </p:cNvPr>
          <p:cNvSpPr>
            <a:spLocks noGrp="1"/>
          </p:cNvSpPr>
          <p:nvPr>
            <p:ph type="title"/>
          </p:nvPr>
        </p:nvSpPr>
        <p:spPr/>
        <p:txBody>
          <a:bodyPr/>
          <a:lstStyle/>
          <a:p>
            <a:r>
              <a:rPr lang="en-GB" dirty="0"/>
              <a:t>Cydrannau gofal eithriadol</a:t>
            </a:r>
          </a:p>
        </p:txBody>
      </p:sp>
      <p:sp>
        <p:nvSpPr>
          <p:cNvPr id="3" name="Text Placeholder 2">
            <a:extLst>
              <a:ext uri="{FF2B5EF4-FFF2-40B4-BE49-F238E27FC236}">
                <a16:creationId xmlns:a16="http://schemas.microsoft.com/office/drawing/2014/main" id="{35F4D667-05E4-D0AD-185D-300335353E51}"/>
              </a:ext>
            </a:extLst>
          </p:cNvPr>
          <p:cNvSpPr>
            <a:spLocks noGrp="1"/>
          </p:cNvSpPr>
          <p:nvPr>
            <p:ph type="body" idx="1"/>
          </p:nvPr>
        </p:nvSpPr>
        <p:spPr/>
        <p:txBody>
          <a:bodyPr/>
          <a:lstStyle/>
          <a:p>
            <a:r>
              <a:rPr lang="en-GB" dirty="0"/>
              <a:t>Diogelwch</a:t>
            </a:r>
          </a:p>
        </p:txBody>
      </p:sp>
      <p:sp>
        <p:nvSpPr>
          <p:cNvPr id="4" name="Text Placeholder 3">
            <a:extLst>
              <a:ext uri="{FF2B5EF4-FFF2-40B4-BE49-F238E27FC236}">
                <a16:creationId xmlns:a16="http://schemas.microsoft.com/office/drawing/2014/main" id="{5E947C03-CF9F-FE2F-F33F-F3B81A8F5D59}"/>
              </a:ext>
            </a:extLst>
          </p:cNvPr>
          <p:cNvSpPr>
            <a:spLocks noGrp="1"/>
          </p:cNvSpPr>
          <p:nvPr>
            <p:ph type="body" sz="half" idx="15"/>
          </p:nvPr>
        </p:nvSpPr>
        <p:spPr/>
        <p:txBody>
          <a:bodyPr/>
          <a:lstStyle/>
          <a:p>
            <a:r>
              <a:rPr lang="en-GB" noProof="1"/>
              <a:t>Byddai amgylchedd peryglus yn gallu niweidio plentyn, felly mae’n hanfodol i sicrhau fod yr amgylcheddau ar gael yn rhai ddiogel a sicr, dylsai gofalwyr gwirio safle yn ddyddiol er mwyn sicrhau diogelwch. Bydd hyn yn sicrhau dilyn canllawiau a pholisïau, megus yr UNCRC (1989). Bydd amgylchedd diogel yn galluogi mwy o gyfleoedd i ddatblygu, a fydd yn gallu cynnal teimlad o ymddiried rhwng plentyn a gofalwr.</a:t>
            </a:r>
          </a:p>
        </p:txBody>
      </p:sp>
      <p:sp>
        <p:nvSpPr>
          <p:cNvPr id="5" name="Text Placeholder 4">
            <a:extLst>
              <a:ext uri="{FF2B5EF4-FFF2-40B4-BE49-F238E27FC236}">
                <a16:creationId xmlns:a16="http://schemas.microsoft.com/office/drawing/2014/main" id="{4DAE0807-9B4C-1586-26C5-86265591B64A}"/>
              </a:ext>
            </a:extLst>
          </p:cNvPr>
          <p:cNvSpPr>
            <a:spLocks noGrp="1"/>
          </p:cNvSpPr>
          <p:nvPr>
            <p:ph type="body" sz="quarter" idx="3"/>
          </p:nvPr>
        </p:nvSpPr>
        <p:spPr/>
        <p:txBody>
          <a:bodyPr/>
          <a:lstStyle/>
          <a:p>
            <a:r>
              <a:rPr lang="en-GB" dirty="0"/>
              <a:t>Maeth ddigonol</a:t>
            </a:r>
          </a:p>
        </p:txBody>
      </p:sp>
      <p:sp>
        <p:nvSpPr>
          <p:cNvPr id="6" name="Text Placeholder 5">
            <a:extLst>
              <a:ext uri="{FF2B5EF4-FFF2-40B4-BE49-F238E27FC236}">
                <a16:creationId xmlns:a16="http://schemas.microsoft.com/office/drawing/2014/main" id="{E9A407D8-99EF-B721-2E5B-CBCD8FC4C583}"/>
              </a:ext>
            </a:extLst>
          </p:cNvPr>
          <p:cNvSpPr>
            <a:spLocks noGrp="1"/>
          </p:cNvSpPr>
          <p:nvPr>
            <p:ph type="body" sz="half" idx="16"/>
          </p:nvPr>
        </p:nvSpPr>
        <p:spPr/>
        <p:txBody>
          <a:bodyPr>
            <a:normAutofit/>
          </a:bodyPr>
          <a:lstStyle/>
          <a:p>
            <a:r>
              <a:rPr lang="en-GB" sz="1200" dirty="0"/>
              <a:t>Yn y 1000 diwrnod cyntaf, mae’n debygol fydd plentyn yn bwydo o fron y fam. Wrth sicrhau fod y mam a’r plentyn yn iach, bydd y mam yn darparu’t </a:t>
            </a:r>
            <a:r>
              <a:rPr lang="en-GB" sz="1200" dirty="0" err="1"/>
              <a:t>fitaminau</a:t>
            </a:r>
            <a:r>
              <a:rPr lang="en-GB" sz="1200" dirty="0"/>
              <a:t> </a:t>
            </a:r>
            <a:r>
              <a:rPr lang="en-GB" sz="1200" dirty="0" err="1"/>
              <a:t>cywir</a:t>
            </a:r>
            <a:r>
              <a:rPr lang="en-GB" sz="1200" dirty="0"/>
              <a:t>, a </a:t>
            </a:r>
            <a:r>
              <a:rPr lang="en-GB" sz="1200" dirty="0" err="1"/>
              <a:t>mwynau</a:t>
            </a:r>
            <a:r>
              <a:rPr lang="en-GB" sz="1200" dirty="0"/>
              <a:t> </a:t>
            </a:r>
            <a:r>
              <a:rPr lang="en-GB" sz="1200" dirty="0" err="1"/>
              <a:t>cywir</a:t>
            </a:r>
            <a:r>
              <a:rPr lang="en-GB" sz="1200" dirty="0"/>
              <a:t> </a:t>
            </a:r>
            <a:r>
              <a:rPr lang="en-GB" sz="1200" dirty="0" err="1"/>
              <a:t>megus</a:t>
            </a:r>
            <a:r>
              <a:rPr lang="en-GB" sz="1200" dirty="0"/>
              <a:t> colostrum. </a:t>
            </a:r>
            <a:r>
              <a:rPr lang="en-GB" sz="1200" dirty="0" err="1"/>
              <a:t>Bydd</a:t>
            </a:r>
            <a:r>
              <a:rPr lang="en-GB" sz="1200" dirty="0"/>
              <a:t> </a:t>
            </a:r>
            <a:r>
              <a:rPr lang="en-GB" sz="1200" dirty="0" err="1"/>
              <a:t>hyn</a:t>
            </a:r>
            <a:r>
              <a:rPr lang="en-GB" sz="1200" dirty="0"/>
              <a:t> </a:t>
            </a:r>
            <a:r>
              <a:rPr lang="en-GB" sz="1200" dirty="0" err="1"/>
              <a:t>yn</a:t>
            </a:r>
            <a:r>
              <a:rPr lang="en-GB" sz="1200" dirty="0"/>
              <a:t> </a:t>
            </a:r>
            <a:r>
              <a:rPr lang="en-GB" sz="1200" dirty="0" err="1"/>
              <a:t>lleihau’r</a:t>
            </a:r>
            <a:r>
              <a:rPr lang="en-GB" sz="1200" dirty="0"/>
              <a:t> </a:t>
            </a:r>
            <a:r>
              <a:rPr lang="en-GB" sz="1200" dirty="0" err="1"/>
              <a:t>rosg</a:t>
            </a:r>
            <a:r>
              <a:rPr lang="en-GB" sz="1200" dirty="0"/>
              <a:t> o </a:t>
            </a:r>
            <a:r>
              <a:rPr lang="en-GB" sz="1200" dirty="0" err="1"/>
              <a:t>afiechydon</a:t>
            </a:r>
            <a:r>
              <a:rPr lang="en-GB" sz="1200" dirty="0"/>
              <a:t>, ac </a:t>
            </a:r>
            <a:r>
              <a:rPr lang="en-GB" sz="1200" dirty="0" err="1"/>
              <a:t>yn</a:t>
            </a:r>
            <a:r>
              <a:rPr lang="en-GB" sz="1200" dirty="0"/>
              <a:t> </a:t>
            </a:r>
            <a:r>
              <a:rPr lang="en-GB" sz="1200" dirty="0" err="1"/>
              <a:t>paratoi’r</a:t>
            </a:r>
            <a:r>
              <a:rPr lang="en-GB" sz="1200" dirty="0"/>
              <a:t> </a:t>
            </a:r>
            <a:r>
              <a:rPr lang="en-GB" sz="1200" dirty="0" err="1"/>
              <a:t>corff</a:t>
            </a:r>
            <a:r>
              <a:rPr lang="en-GB" sz="1200" dirty="0"/>
              <a:t> </a:t>
            </a:r>
            <a:r>
              <a:rPr lang="en-GB" sz="1200" dirty="0" err="1"/>
              <a:t>i</a:t>
            </a:r>
            <a:r>
              <a:rPr lang="en-GB" sz="1200" dirty="0"/>
              <a:t> </a:t>
            </a:r>
            <a:r>
              <a:rPr lang="en-GB" sz="1200" dirty="0" err="1"/>
              <a:t>frwydro</a:t>
            </a:r>
            <a:r>
              <a:rPr lang="en-GB" sz="1200" dirty="0"/>
              <a:t> </a:t>
            </a:r>
            <a:r>
              <a:rPr lang="en-GB" sz="1200" dirty="0" err="1"/>
              <a:t>yn</a:t>
            </a:r>
            <a:r>
              <a:rPr lang="en-GB" sz="1200" dirty="0"/>
              <a:t> </a:t>
            </a:r>
            <a:r>
              <a:rPr lang="en-GB" sz="1200" dirty="0" err="1"/>
              <a:t>erbyn</a:t>
            </a:r>
            <a:r>
              <a:rPr lang="en-GB" sz="1200" dirty="0"/>
              <a:t> </a:t>
            </a:r>
            <a:r>
              <a:rPr lang="en-GB" sz="1200" dirty="0" err="1"/>
              <a:t>germau</a:t>
            </a:r>
            <a:r>
              <a:rPr lang="en-GB" sz="1200" dirty="0"/>
              <a:t>, ac </a:t>
            </a:r>
            <a:r>
              <a:rPr lang="en-GB" sz="1200" dirty="0" err="1"/>
              <a:t>yn</a:t>
            </a:r>
            <a:r>
              <a:rPr lang="en-GB" sz="1200" dirty="0"/>
              <a:t> </a:t>
            </a:r>
            <a:r>
              <a:rPr lang="en-GB" sz="1200" dirty="0" err="1"/>
              <a:t>helpu</a:t>
            </a:r>
            <a:r>
              <a:rPr lang="en-GB" sz="1200" dirty="0"/>
              <a:t> </a:t>
            </a:r>
            <a:r>
              <a:rPr lang="en-GB" sz="1200" dirty="0" err="1"/>
              <a:t>nhw</a:t>
            </a:r>
            <a:r>
              <a:rPr lang="en-GB" sz="1200" dirty="0"/>
              <a:t> </a:t>
            </a:r>
            <a:r>
              <a:rPr lang="en-GB" sz="1200" dirty="0" err="1"/>
              <a:t>i</a:t>
            </a:r>
            <a:r>
              <a:rPr lang="en-GB" sz="1200" dirty="0"/>
              <a:t> </a:t>
            </a:r>
            <a:r>
              <a:rPr lang="en-GB" sz="1200" dirty="0" err="1"/>
              <a:t>ddatblygu’n</a:t>
            </a:r>
            <a:r>
              <a:rPr lang="en-GB" sz="1200" dirty="0"/>
              <a:t> </a:t>
            </a:r>
            <a:r>
              <a:rPr lang="en-GB" sz="1200" dirty="0" err="1"/>
              <a:t>corfforol</a:t>
            </a:r>
            <a:r>
              <a:rPr lang="en-GB" sz="1200" dirty="0"/>
              <a:t> </a:t>
            </a:r>
            <a:r>
              <a:rPr lang="en-GB" sz="1200" dirty="0" err="1"/>
              <a:t>a’n</a:t>
            </a:r>
            <a:r>
              <a:rPr lang="en-GB" sz="1200" dirty="0"/>
              <a:t> </a:t>
            </a:r>
            <a:r>
              <a:rPr lang="en-GB" sz="1200" dirty="0" err="1"/>
              <a:t>meddyliol</a:t>
            </a:r>
            <a:r>
              <a:rPr lang="en-GB" sz="1200" dirty="0"/>
              <a:t>. </a:t>
            </a:r>
            <a:r>
              <a:rPr lang="en-GB" sz="1200" dirty="0" err="1"/>
              <a:t>Mae’n</a:t>
            </a:r>
            <a:r>
              <a:rPr lang="en-GB" sz="1200" dirty="0"/>
              <a:t> </a:t>
            </a:r>
            <a:r>
              <a:rPr lang="en-GB" sz="1200" dirty="0" err="1"/>
              <a:t>bwysig</a:t>
            </a:r>
            <a:r>
              <a:rPr lang="en-GB" sz="1200" dirty="0"/>
              <a:t> </a:t>
            </a:r>
            <a:r>
              <a:rPr lang="en-GB" sz="1200" dirty="0" err="1"/>
              <a:t>i’r</a:t>
            </a:r>
            <a:r>
              <a:rPr lang="en-GB" sz="1200" dirty="0"/>
              <a:t> fam </a:t>
            </a:r>
            <a:r>
              <a:rPr lang="en-GB" sz="1200" dirty="0" err="1"/>
              <a:t>bwyta’n</a:t>
            </a:r>
            <a:r>
              <a:rPr lang="en-GB" sz="1200" dirty="0"/>
              <a:t> </a:t>
            </a:r>
            <a:r>
              <a:rPr lang="en-GB" sz="1200" dirty="0" err="1"/>
              <a:t>iach</a:t>
            </a:r>
            <a:r>
              <a:rPr lang="en-GB" sz="1200" dirty="0"/>
              <a:t> </a:t>
            </a:r>
            <a:r>
              <a:rPr lang="en-GB" sz="1200" dirty="0" err="1"/>
              <a:t>hefyd</a:t>
            </a:r>
            <a:r>
              <a:rPr lang="en-GB" sz="1200" dirty="0"/>
              <a:t>, </a:t>
            </a:r>
            <a:r>
              <a:rPr lang="en-GB" sz="1200" dirty="0" err="1"/>
              <a:t>oherwydd</a:t>
            </a:r>
            <a:r>
              <a:rPr lang="en-GB" sz="1200" dirty="0"/>
              <a:t> </a:t>
            </a:r>
            <a:r>
              <a:rPr lang="en-GB" sz="1200" dirty="0" err="1"/>
              <a:t>bydd</a:t>
            </a:r>
            <a:r>
              <a:rPr lang="en-GB" sz="1200" dirty="0"/>
              <a:t> </a:t>
            </a:r>
            <a:r>
              <a:rPr lang="en-GB" sz="1200" dirty="0" err="1"/>
              <a:t>bwyta</a:t>
            </a:r>
            <a:r>
              <a:rPr lang="en-GB" sz="1200" dirty="0"/>
              <a:t> </a:t>
            </a:r>
            <a:r>
              <a:rPr lang="en-GB" sz="1200" dirty="0" err="1"/>
              <a:t>gormod</a:t>
            </a:r>
            <a:r>
              <a:rPr lang="en-GB" sz="1200" dirty="0"/>
              <a:t> </a:t>
            </a:r>
            <a:r>
              <a:rPr lang="en-GB" sz="1200" dirty="0" err="1"/>
              <a:t>o’r</a:t>
            </a:r>
            <a:r>
              <a:rPr lang="en-GB" sz="1200" dirty="0"/>
              <a:t> </a:t>
            </a:r>
            <a:r>
              <a:rPr lang="en-GB" sz="1200" dirty="0" err="1"/>
              <a:t>maetholion</a:t>
            </a:r>
            <a:r>
              <a:rPr lang="en-GB" sz="1200" dirty="0"/>
              <a:t> </a:t>
            </a:r>
            <a:r>
              <a:rPr lang="en-GB" sz="1200" dirty="0" err="1"/>
              <a:t>anghywir</a:t>
            </a:r>
            <a:r>
              <a:rPr lang="en-GB" sz="1200" dirty="0"/>
              <a:t> </a:t>
            </a:r>
            <a:r>
              <a:rPr lang="en-GB" sz="1200" dirty="0" err="1"/>
              <a:t>yn</a:t>
            </a:r>
            <a:r>
              <a:rPr lang="en-GB" sz="1200" dirty="0"/>
              <a:t> </a:t>
            </a:r>
            <a:r>
              <a:rPr lang="en-GB" sz="1200" dirty="0" err="1"/>
              <a:t>gallu</a:t>
            </a:r>
            <a:r>
              <a:rPr lang="en-GB" sz="1200" dirty="0"/>
              <a:t> </a:t>
            </a:r>
            <a:r>
              <a:rPr lang="en-GB" sz="1200" dirty="0" err="1"/>
              <a:t>arwain</a:t>
            </a:r>
            <a:r>
              <a:rPr lang="en-GB" sz="1200" dirty="0"/>
              <a:t> at </a:t>
            </a:r>
            <a:r>
              <a:rPr lang="en-GB" sz="1200" dirty="0" err="1"/>
              <a:t>amrywiaeth</a:t>
            </a:r>
            <a:r>
              <a:rPr lang="en-GB" sz="1200" dirty="0"/>
              <a:t> o </a:t>
            </a:r>
            <a:r>
              <a:rPr lang="en-GB" sz="1200" dirty="0" err="1"/>
              <a:t>afiechydon</a:t>
            </a:r>
            <a:r>
              <a:rPr lang="en-GB" sz="1200" dirty="0"/>
              <a:t> </a:t>
            </a:r>
            <a:r>
              <a:rPr lang="en-GB" sz="1200" dirty="0" err="1"/>
              <a:t>wahanol</a:t>
            </a:r>
            <a:r>
              <a:rPr lang="en-GB" sz="1200" dirty="0"/>
              <a:t>, </a:t>
            </a:r>
            <a:r>
              <a:rPr lang="en-GB" sz="1200" dirty="0" err="1"/>
              <a:t>sydd</a:t>
            </a:r>
            <a:r>
              <a:rPr lang="en-GB" sz="1200" dirty="0"/>
              <a:t> </a:t>
            </a:r>
            <a:r>
              <a:rPr lang="en-GB" sz="1200" dirty="0" err="1"/>
              <a:t>hyd</a:t>
            </a:r>
            <a:r>
              <a:rPr lang="en-GB" sz="1200" dirty="0"/>
              <a:t> </a:t>
            </a:r>
            <a:r>
              <a:rPr lang="en-GB" sz="1200" dirty="0" err="1"/>
              <a:t>yn</a:t>
            </a:r>
            <a:r>
              <a:rPr lang="en-GB" sz="1200" dirty="0"/>
              <a:t> </a:t>
            </a:r>
            <a:r>
              <a:rPr lang="en-GB" sz="1200" dirty="0" err="1"/>
              <a:t>oed</a:t>
            </a:r>
            <a:r>
              <a:rPr lang="en-GB" sz="1200" dirty="0"/>
              <a:t> </a:t>
            </a:r>
            <a:r>
              <a:rPr lang="en-GB" sz="1200" dirty="0" err="1"/>
              <a:t>yn</a:t>
            </a:r>
            <a:r>
              <a:rPr lang="en-GB" sz="1200" dirty="0"/>
              <a:t> </a:t>
            </a:r>
            <a:r>
              <a:rPr lang="en-GB" sz="1200" dirty="0" err="1"/>
              <a:t>cynnwys</a:t>
            </a:r>
            <a:r>
              <a:rPr lang="en-GB" sz="1200" dirty="0"/>
              <a:t> </a:t>
            </a:r>
            <a:r>
              <a:rPr lang="en-GB" sz="1200" i="1" dirty="0"/>
              <a:t>Sudden Infant Death Syndrome,</a:t>
            </a:r>
            <a:r>
              <a:rPr lang="en-GB" sz="1200" dirty="0"/>
              <a:t> felly </a:t>
            </a:r>
            <a:r>
              <a:rPr lang="en-GB" sz="1200" dirty="0" err="1"/>
              <a:t>mae’r</a:t>
            </a:r>
            <a:r>
              <a:rPr lang="en-GB" sz="1200" dirty="0"/>
              <a:t> </a:t>
            </a:r>
            <a:r>
              <a:rPr lang="en-GB" sz="1200" dirty="0" err="1"/>
              <a:t>maeth</a:t>
            </a:r>
            <a:r>
              <a:rPr lang="en-GB" sz="1200" dirty="0"/>
              <a:t> </a:t>
            </a:r>
            <a:r>
              <a:rPr lang="en-GB" sz="1200" dirty="0" err="1"/>
              <a:t>cywir</a:t>
            </a:r>
            <a:r>
              <a:rPr lang="en-GB" sz="1200" dirty="0"/>
              <a:t> </a:t>
            </a:r>
            <a:r>
              <a:rPr lang="en-GB" sz="1200" dirty="0" err="1"/>
              <a:t>yn</a:t>
            </a:r>
            <a:r>
              <a:rPr lang="en-GB" sz="1200" dirty="0"/>
              <a:t> </a:t>
            </a:r>
            <a:r>
              <a:rPr lang="en-GB" sz="1200" dirty="0" err="1"/>
              <a:t>hanfodol</a:t>
            </a:r>
            <a:r>
              <a:rPr lang="en-GB" sz="1200" dirty="0"/>
              <a:t> </a:t>
            </a:r>
            <a:r>
              <a:rPr lang="en-GB" sz="1200" b="0" i="0" dirty="0">
                <a:effectLst/>
              </a:rPr>
              <a:t>(National Institute of Health, 2017).</a:t>
            </a:r>
            <a:endParaRPr lang="en-GB" sz="1200" dirty="0"/>
          </a:p>
        </p:txBody>
      </p:sp>
      <p:sp>
        <p:nvSpPr>
          <p:cNvPr id="7" name="Text Placeholder 6">
            <a:extLst>
              <a:ext uri="{FF2B5EF4-FFF2-40B4-BE49-F238E27FC236}">
                <a16:creationId xmlns:a16="http://schemas.microsoft.com/office/drawing/2014/main" id="{14476948-5045-C0A3-3627-AD7373E9CF67}"/>
              </a:ext>
            </a:extLst>
          </p:cNvPr>
          <p:cNvSpPr>
            <a:spLocks noGrp="1"/>
          </p:cNvSpPr>
          <p:nvPr>
            <p:ph type="body" sz="quarter" idx="13"/>
          </p:nvPr>
        </p:nvSpPr>
        <p:spPr/>
        <p:txBody>
          <a:bodyPr/>
          <a:lstStyle/>
          <a:p>
            <a:r>
              <a:rPr lang="en-GB" dirty="0"/>
              <a:t>Iechyd da</a:t>
            </a:r>
          </a:p>
        </p:txBody>
      </p:sp>
      <p:sp>
        <p:nvSpPr>
          <p:cNvPr id="8" name="Text Placeholder 7">
            <a:extLst>
              <a:ext uri="{FF2B5EF4-FFF2-40B4-BE49-F238E27FC236}">
                <a16:creationId xmlns:a16="http://schemas.microsoft.com/office/drawing/2014/main" id="{58172469-C43A-5616-44C2-9BA45D4894FF}"/>
              </a:ext>
            </a:extLst>
          </p:cNvPr>
          <p:cNvSpPr>
            <a:spLocks noGrp="1"/>
          </p:cNvSpPr>
          <p:nvPr>
            <p:ph type="body" sz="half" idx="17"/>
          </p:nvPr>
        </p:nvSpPr>
        <p:spPr/>
        <p:txBody>
          <a:bodyPr/>
          <a:lstStyle/>
          <a:p>
            <a:r>
              <a:rPr lang="en-GB" dirty="0" err="1"/>
              <a:t>Bydd</a:t>
            </a:r>
            <a:r>
              <a:rPr lang="en-GB" dirty="0"/>
              <a:t> y </a:t>
            </a:r>
            <a:r>
              <a:rPr lang="en-GB" dirty="0" err="1"/>
              <a:t>gofalwr</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anghenjon</a:t>
            </a:r>
            <a:r>
              <a:rPr lang="en-GB" dirty="0"/>
              <a:t> </a:t>
            </a:r>
            <a:r>
              <a:rPr lang="en-GB" dirty="0" err="1"/>
              <a:t>dyddiol</a:t>
            </a:r>
            <a:r>
              <a:rPr lang="en-GB" dirty="0"/>
              <a:t> y </a:t>
            </a:r>
            <a:r>
              <a:rPr lang="en-GB" dirty="0" err="1"/>
              <a:t>plentyn</a:t>
            </a:r>
            <a:r>
              <a:rPr lang="en-GB" dirty="0"/>
              <a:t>, </a:t>
            </a:r>
            <a:r>
              <a:rPr lang="en-GB" dirty="0" err="1"/>
              <a:t>sydd</a:t>
            </a:r>
            <a:r>
              <a:rPr lang="en-GB" dirty="0"/>
              <a:t> </a:t>
            </a:r>
            <a:r>
              <a:rPr lang="en-GB" dirty="0" err="1"/>
              <a:t>yn</a:t>
            </a:r>
            <a:r>
              <a:rPr lang="en-GB" dirty="0"/>
              <a:t> </a:t>
            </a:r>
            <a:r>
              <a:rPr lang="en-GB" dirty="0" err="1"/>
              <a:t>cydfynd</a:t>
            </a:r>
            <a:r>
              <a:rPr lang="en-GB" dirty="0"/>
              <a:t> ag yr </a:t>
            </a:r>
            <a:r>
              <a:rPr lang="en-GB" dirty="0" err="1"/>
              <a:t>anghenion</a:t>
            </a:r>
            <a:r>
              <a:rPr lang="en-GB" dirty="0"/>
              <a:t> </a:t>
            </a:r>
            <a:r>
              <a:rPr lang="en-GB" dirty="0" err="1"/>
              <a:t>sydd</a:t>
            </a:r>
            <a:r>
              <a:rPr lang="en-GB" dirty="0"/>
              <a:t> </a:t>
            </a:r>
            <a:r>
              <a:rPr lang="en-GB" dirty="0" err="1"/>
              <a:t>yn</a:t>
            </a:r>
            <a:r>
              <a:rPr lang="en-GB" dirty="0"/>
              <a:t> </a:t>
            </a:r>
            <a:r>
              <a:rPr lang="en-GB" dirty="0" err="1"/>
              <a:t>hierarchaeth</a:t>
            </a:r>
            <a:r>
              <a:rPr lang="en-GB" dirty="0"/>
              <a:t> Maslow (1954), </a:t>
            </a:r>
            <a:r>
              <a:rPr lang="en-GB" dirty="0" err="1"/>
              <a:t>gan</a:t>
            </a:r>
            <a:r>
              <a:rPr lang="en-GB" dirty="0"/>
              <a:t> </a:t>
            </a:r>
            <a:r>
              <a:rPr lang="en-GB" dirty="0" err="1"/>
              <a:t>fod</a:t>
            </a:r>
            <a:r>
              <a:rPr lang="en-GB" dirty="0"/>
              <a:t> </a:t>
            </a:r>
            <a:r>
              <a:rPr lang="en-GB" dirty="0" err="1"/>
              <a:t>angen</a:t>
            </a:r>
            <a:r>
              <a:rPr lang="en-GB" dirty="0"/>
              <a:t> </a:t>
            </a:r>
            <a:r>
              <a:rPr lang="en-GB" dirty="0" err="1"/>
              <a:t>i</a:t>
            </a:r>
            <a:r>
              <a:rPr lang="en-GB" dirty="0"/>
              <a:t> </a:t>
            </a:r>
            <a:r>
              <a:rPr lang="en-GB" dirty="0" err="1"/>
              <a:t>blant</a:t>
            </a:r>
            <a:r>
              <a:rPr lang="en-GB" dirty="0"/>
              <a:t> </a:t>
            </a:r>
            <a:r>
              <a:rPr lang="en-GB" dirty="0" err="1"/>
              <a:t>cael</a:t>
            </a:r>
            <a:r>
              <a:rPr lang="en-GB" dirty="0"/>
              <a:t> y </a:t>
            </a:r>
            <a:r>
              <a:rPr lang="en-GB" dirty="0" err="1"/>
              <a:t>pethau</a:t>
            </a:r>
            <a:r>
              <a:rPr lang="en-GB" dirty="0"/>
              <a:t> </a:t>
            </a:r>
            <a:r>
              <a:rPr lang="en-GB" dirty="0" err="1"/>
              <a:t>hanfodol</a:t>
            </a:r>
            <a:r>
              <a:rPr lang="en-GB" dirty="0"/>
              <a:t> </a:t>
            </a:r>
            <a:r>
              <a:rPr lang="en-GB" dirty="0" err="1"/>
              <a:t>cyn</a:t>
            </a:r>
            <a:r>
              <a:rPr lang="en-GB" dirty="0"/>
              <a:t> </a:t>
            </a:r>
            <a:r>
              <a:rPr lang="en-GB" dirty="0" err="1"/>
              <a:t>symud</a:t>
            </a:r>
            <a:r>
              <a:rPr lang="en-GB" dirty="0"/>
              <a:t> </a:t>
            </a:r>
            <a:r>
              <a:rPr lang="en-GB" dirty="0" err="1"/>
              <a:t>ymlaen</a:t>
            </a:r>
            <a:r>
              <a:rPr lang="en-GB" dirty="0"/>
              <a:t> </a:t>
            </a:r>
            <a:r>
              <a:rPr lang="en-GB" dirty="0" err="1"/>
              <a:t>i’r</a:t>
            </a:r>
            <a:r>
              <a:rPr lang="en-GB" dirty="0"/>
              <a:t> </a:t>
            </a:r>
            <a:r>
              <a:rPr lang="en-GB" dirty="0" err="1"/>
              <a:t>anghenion</a:t>
            </a:r>
            <a:r>
              <a:rPr lang="en-GB" dirty="0"/>
              <a:t> </a:t>
            </a:r>
            <a:r>
              <a:rPr lang="en-GB" dirty="0" err="1"/>
              <a:t>nesaf</a:t>
            </a:r>
            <a:r>
              <a:rPr lang="en-GB" dirty="0"/>
              <a:t>. </a:t>
            </a:r>
            <a:r>
              <a:rPr lang="en-GB" dirty="0" err="1"/>
              <a:t>Byddwn</a:t>
            </a:r>
            <a:r>
              <a:rPr lang="en-GB" dirty="0"/>
              <a:t> </a:t>
            </a:r>
            <a:r>
              <a:rPr lang="en-GB" dirty="0" err="1"/>
              <a:t>yn</a:t>
            </a:r>
            <a:r>
              <a:rPr lang="en-GB" dirty="0"/>
              <a:t> </a:t>
            </a:r>
            <a:r>
              <a:rPr lang="en-GB" dirty="0" err="1"/>
              <a:t>defnyddio</a:t>
            </a:r>
            <a:r>
              <a:rPr lang="en-GB" dirty="0"/>
              <a:t> </a:t>
            </a:r>
            <a:r>
              <a:rPr lang="en-GB" dirty="0" err="1"/>
              <a:t>gwasanaethau</a:t>
            </a:r>
            <a:r>
              <a:rPr lang="en-GB" dirty="0"/>
              <a:t> iechyd </a:t>
            </a:r>
            <a:r>
              <a:rPr lang="en-GB" dirty="0" err="1"/>
              <a:t>megus</a:t>
            </a:r>
            <a:r>
              <a:rPr lang="en-GB" dirty="0"/>
              <a:t> GIG </a:t>
            </a:r>
            <a:r>
              <a:rPr lang="en-GB" dirty="0" err="1"/>
              <a:t>i</a:t>
            </a:r>
            <a:r>
              <a:rPr lang="en-GB" dirty="0"/>
              <a:t> </a:t>
            </a:r>
            <a:r>
              <a:rPr lang="en-GB" dirty="0" err="1"/>
              <a:t>helpu</a:t>
            </a:r>
            <a:r>
              <a:rPr lang="en-GB" dirty="0"/>
              <a:t> </a:t>
            </a:r>
            <a:r>
              <a:rPr lang="en-GB" dirty="0" err="1"/>
              <a:t>ofalu</a:t>
            </a:r>
            <a:r>
              <a:rPr lang="en-GB" dirty="0"/>
              <a:t> am y </a:t>
            </a:r>
            <a:r>
              <a:rPr lang="en-GB" dirty="0" err="1"/>
              <a:t>plentyn</a:t>
            </a:r>
            <a:r>
              <a:rPr lang="en-GB" dirty="0"/>
              <a:t>, a </a:t>
            </a:r>
            <a:r>
              <a:rPr lang="en-GB" dirty="0" err="1"/>
              <a:t>fydd</a:t>
            </a:r>
            <a:r>
              <a:rPr lang="en-GB" dirty="0"/>
              <a:t> </a:t>
            </a:r>
            <a:r>
              <a:rPr lang="en-GB" dirty="0" err="1"/>
              <a:t>hefyd</a:t>
            </a:r>
            <a:r>
              <a:rPr lang="en-GB" dirty="0"/>
              <a:t> </a:t>
            </a:r>
            <a:r>
              <a:rPr lang="en-GB" dirty="0" err="1"/>
              <a:t>yn</a:t>
            </a:r>
            <a:r>
              <a:rPr lang="en-GB" dirty="0"/>
              <a:t> </a:t>
            </a:r>
            <a:r>
              <a:rPr lang="en-GB" dirty="0" err="1"/>
              <a:t>gallu</a:t>
            </a:r>
            <a:r>
              <a:rPr lang="en-GB" dirty="0"/>
              <a:t> </a:t>
            </a:r>
            <a:r>
              <a:rPr lang="en-GB" dirty="0" err="1"/>
              <a:t>monitor’i</a:t>
            </a:r>
            <a:r>
              <a:rPr lang="en-GB" dirty="0"/>
              <a:t> iechyd, a iechyd y mam </a:t>
            </a:r>
            <a:r>
              <a:rPr lang="en-GB" dirty="0" err="1"/>
              <a:t>hefyd</a:t>
            </a:r>
            <a:r>
              <a:rPr lang="en-GB" dirty="0"/>
              <a:t> </a:t>
            </a:r>
            <a:r>
              <a:rPr lang="en-GB" dirty="0" err="1"/>
              <a:t>yn</a:t>
            </a:r>
            <a:r>
              <a:rPr lang="en-GB" dirty="0"/>
              <a:t> </a:t>
            </a:r>
            <a:r>
              <a:rPr lang="en-GB" dirty="0" err="1"/>
              <a:t>ystod</a:t>
            </a:r>
            <a:r>
              <a:rPr lang="en-GB" dirty="0"/>
              <a:t> </a:t>
            </a:r>
            <a:r>
              <a:rPr lang="en-GB" dirty="0" err="1"/>
              <a:t>beichiogrwydd</a:t>
            </a:r>
            <a:r>
              <a:rPr lang="en-GB" dirty="0"/>
              <a:t>. </a:t>
            </a:r>
          </a:p>
        </p:txBody>
      </p:sp>
      <p:sp>
        <p:nvSpPr>
          <p:cNvPr id="9" name="Slide Number Placeholder 8">
            <a:extLst>
              <a:ext uri="{FF2B5EF4-FFF2-40B4-BE49-F238E27FC236}">
                <a16:creationId xmlns:a16="http://schemas.microsoft.com/office/drawing/2014/main" id="{2DE5D19A-99B3-3251-D5BC-87F4A884EB9F}"/>
              </a:ext>
            </a:extLst>
          </p:cNvPr>
          <p:cNvSpPr>
            <a:spLocks noGrp="1"/>
          </p:cNvSpPr>
          <p:nvPr>
            <p:ph type="sldNum" sz="quarter" idx="12"/>
          </p:nvPr>
        </p:nvSpPr>
        <p:spPr/>
        <p:txBody>
          <a:bodyPr/>
          <a:lstStyle/>
          <a:p>
            <a:fld id="{1DC7508D-56F8-4E07-8644-79E99218788E}" type="slidenum">
              <a:rPr lang="en-GB" smtClean="0"/>
              <a:t>8</a:t>
            </a:fld>
            <a:endParaRPr lang="en-GB" dirty="0"/>
          </a:p>
        </p:txBody>
      </p:sp>
    </p:spTree>
    <p:extLst>
      <p:ext uri="{BB962C8B-B14F-4D97-AF65-F5344CB8AC3E}">
        <p14:creationId xmlns:p14="http://schemas.microsoft.com/office/powerpoint/2010/main" val="699935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F1C46-F1CD-E215-6950-F61A44EE2173}"/>
              </a:ext>
            </a:extLst>
          </p:cNvPr>
          <p:cNvSpPr>
            <a:spLocks noGrp="1"/>
          </p:cNvSpPr>
          <p:nvPr>
            <p:ph type="title"/>
          </p:nvPr>
        </p:nvSpPr>
        <p:spPr/>
        <p:txBody>
          <a:bodyPr/>
          <a:lstStyle/>
          <a:p>
            <a:r>
              <a:rPr lang="en-GB" noProof="1"/>
              <a:t>Cydrannau gofal eithriadol</a:t>
            </a:r>
          </a:p>
        </p:txBody>
      </p:sp>
      <p:sp>
        <p:nvSpPr>
          <p:cNvPr id="3" name="Text Placeholder 2">
            <a:extLst>
              <a:ext uri="{FF2B5EF4-FFF2-40B4-BE49-F238E27FC236}">
                <a16:creationId xmlns:a16="http://schemas.microsoft.com/office/drawing/2014/main" id="{628D92F6-8FA8-DE2F-EE68-562EB1AE16D2}"/>
              </a:ext>
            </a:extLst>
          </p:cNvPr>
          <p:cNvSpPr>
            <a:spLocks noGrp="1"/>
          </p:cNvSpPr>
          <p:nvPr>
            <p:ph type="body" idx="1"/>
          </p:nvPr>
        </p:nvSpPr>
        <p:spPr/>
        <p:txBody>
          <a:bodyPr/>
          <a:lstStyle/>
          <a:p>
            <a:r>
              <a:rPr lang="en-GB" noProof="1"/>
              <a:t>Cyfleoedd i ddysgu</a:t>
            </a:r>
          </a:p>
        </p:txBody>
      </p:sp>
      <p:sp>
        <p:nvSpPr>
          <p:cNvPr id="4" name="Content Placeholder 3">
            <a:extLst>
              <a:ext uri="{FF2B5EF4-FFF2-40B4-BE49-F238E27FC236}">
                <a16:creationId xmlns:a16="http://schemas.microsoft.com/office/drawing/2014/main" id="{9C01EF75-C2F4-E83B-7CBF-F1C3A80E53F5}"/>
              </a:ext>
            </a:extLst>
          </p:cNvPr>
          <p:cNvSpPr>
            <a:spLocks noGrp="1"/>
          </p:cNvSpPr>
          <p:nvPr>
            <p:ph sz="half" idx="2"/>
          </p:nvPr>
        </p:nvSpPr>
        <p:spPr/>
        <p:txBody>
          <a:bodyPr>
            <a:normAutofit/>
          </a:bodyPr>
          <a:lstStyle/>
          <a:p>
            <a:r>
              <a:rPr lang="en-GB" sz="1400" noProof="1"/>
              <a:t>Mae’r ffordd mae gofalwyr yn cyfathrebu yn hanfodol yma. Mae sicrhau digon o gyfleoedd i ‘Wasanaethu a Ddychwelyd’/</a:t>
            </a:r>
            <a:r>
              <a:rPr lang="en-GB" sz="1400" i="1" noProof="1"/>
              <a:t>Serve and Return</a:t>
            </a:r>
            <a:r>
              <a:rPr lang="en-GB" sz="1400" noProof="1"/>
              <a:t> yn sicrhau fod cysylltiadau niwrolegol yn cael ei chreu yn ymenydd plentyn, ac wrth i ni siarad fwy, darllen gyda nhw, creu amgylchedd sy’n galluogi iddyn nhw, bydd y cysylltiadau yma’n cael ei chryfhau yn yr ymenydd, ac felly bydd hyn yn cefnogi datblygiad ieithyddol a chymdeithasol y plentyn (Harvard University, 2021). Hefyd wrth i ni gefnogi archwilio mae’n rhoi cyfle i’r plentyn i fod yn annibynnol, i wneud penderfyniadau eu hunain, sydd yn cefnpgi dysgu annibynnol y plentyn.</a:t>
            </a:r>
          </a:p>
        </p:txBody>
      </p:sp>
      <p:sp>
        <p:nvSpPr>
          <p:cNvPr id="5" name="Text Placeholder 4">
            <a:extLst>
              <a:ext uri="{FF2B5EF4-FFF2-40B4-BE49-F238E27FC236}">
                <a16:creationId xmlns:a16="http://schemas.microsoft.com/office/drawing/2014/main" id="{910809E5-E6DE-400D-47B4-1A5C74D466B1}"/>
              </a:ext>
            </a:extLst>
          </p:cNvPr>
          <p:cNvSpPr>
            <a:spLocks noGrp="1"/>
          </p:cNvSpPr>
          <p:nvPr>
            <p:ph type="body" sz="quarter" idx="3"/>
          </p:nvPr>
        </p:nvSpPr>
        <p:spPr/>
        <p:txBody>
          <a:bodyPr/>
          <a:lstStyle/>
          <a:p>
            <a:r>
              <a:rPr lang="en-GB" noProof="1"/>
              <a:t>Bod yn ymatebol</a:t>
            </a:r>
          </a:p>
        </p:txBody>
      </p:sp>
      <p:sp>
        <p:nvSpPr>
          <p:cNvPr id="6" name="Content Placeholder 5">
            <a:extLst>
              <a:ext uri="{FF2B5EF4-FFF2-40B4-BE49-F238E27FC236}">
                <a16:creationId xmlns:a16="http://schemas.microsoft.com/office/drawing/2014/main" id="{01E5DCF8-66FF-9D83-74EA-5061F8941B9D}"/>
              </a:ext>
            </a:extLst>
          </p:cNvPr>
          <p:cNvSpPr>
            <a:spLocks noGrp="1"/>
          </p:cNvSpPr>
          <p:nvPr>
            <p:ph sz="quarter" idx="4"/>
          </p:nvPr>
        </p:nvSpPr>
        <p:spPr/>
        <p:txBody>
          <a:bodyPr>
            <a:normAutofit/>
          </a:bodyPr>
          <a:lstStyle/>
          <a:p>
            <a:r>
              <a:rPr lang="en-GB" sz="1400" dirty="0" err="1"/>
              <a:t>Byddwn</a:t>
            </a:r>
            <a:r>
              <a:rPr lang="en-GB" sz="1400" dirty="0"/>
              <a:t> </a:t>
            </a:r>
            <a:r>
              <a:rPr lang="en-GB" sz="1400" dirty="0" err="1"/>
              <a:t>yn</a:t>
            </a:r>
            <a:r>
              <a:rPr lang="en-GB" sz="1400" dirty="0"/>
              <a:t> </a:t>
            </a:r>
            <a:r>
              <a:rPr lang="en-GB" sz="1400" dirty="0" err="1"/>
              <a:t>edrych</a:t>
            </a:r>
            <a:r>
              <a:rPr lang="en-GB" sz="1400" dirty="0"/>
              <a:t> </a:t>
            </a:r>
            <a:r>
              <a:rPr lang="en-GB" sz="1400" dirty="0" err="1"/>
              <a:t>i</a:t>
            </a:r>
            <a:r>
              <a:rPr lang="en-GB" sz="1400" dirty="0"/>
              <a:t> </a:t>
            </a:r>
            <a:r>
              <a:rPr lang="en-GB" sz="1400" dirty="0" err="1"/>
              <a:t>arsylwi</a:t>
            </a:r>
            <a:r>
              <a:rPr lang="en-GB" sz="1400" dirty="0"/>
              <a:t> ac </a:t>
            </a:r>
            <a:r>
              <a:rPr lang="en-GB" sz="1400" dirty="0" err="1"/>
              <a:t>ymateb</a:t>
            </a:r>
            <a:r>
              <a:rPr lang="en-GB" sz="1400" dirty="0"/>
              <a:t> </a:t>
            </a:r>
            <a:r>
              <a:rPr lang="en-GB" sz="1400" dirty="0" err="1"/>
              <a:t>i</a:t>
            </a:r>
            <a:r>
              <a:rPr lang="en-GB" sz="1400" dirty="0"/>
              <a:t> </a:t>
            </a:r>
            <a:r>
              <a:rPr lang="en-GB" sz="1400" dirty="0" err="1"/>
              <a:t>anghenion</a:t>
            </a:r>
            <a:r>
              <a:rPr lang="en-GB" sz="1400" dirty="0"/>
              <a:t> </a:t>
            </a:r>
            <a:r>
              <a:rPr lang="en-GB" sz="1400" dirty="0" err="1"/>
              <a:t>plentyn</a:t>
            </a:r>
            <a:r>
              <a:rPr lang="en-GB" sz="1400" dirty="0"/>
              <a:t> </a:t>
            </a:r>
            <a:r>
              <a:rPr lang="en-GB" sz="1400" dirty="0" err="1"/>
              <a:t>yma</a:t>
            </a:r>
            <a:r>
              <a:rPr lang="en-GB" sz="1400" dirty="0"/>
              <a:t>. </a:t>
            </a:r>
            <a:r>
              <a:rPr lang="en-GB" sz="1400" dirty="0" err="1"/>
              <a:t>Agwedd</a:t>
            </a:r>
            <a:r>
              <a:rPr lang="en-GB" sz="1400" dirty="0"/>
              <a:t> </a:t>
            </a:r>
            <a:r>
              <a:rPr lang="en-GB" sz="1400" dirty="0" err="1"/>
              <a:t>bwysig</a:t>
            </a:r>
            <a:r>
              <a:rPr lang="en-GB" sz="1400" dirty="0"/>
              <a:t> </a:t>
            </a:r>
            <a:r>
              <a:rPr lang="en-GB" sz="1400" dirty="0" err="1"/>
              <a:t>yw</a:t>
            </a:r>
            <a:r>
              <a:rPr lang="en-GB" sz="1400" dirty="0"/>
              <a:t> </a:t>
            </a:r>
            <a:r>
              <a:rPr lang="en-GB" sz="1400" dirty="0" err="1"/>
              <a:t>ein</a:t>
            </a:r>
            <a:r>
              <a:rPr lang="en-GB" sz="1400" dirty="0"/>
              <a:t> bod </a:t>
            </a:r>
            <a:r>
              <a:rPr lang="en-GB" sz="1400" dirty="0" err="1"/>
              <a:t>yn</a:t>
            </a:r>
            <a:r>
              <a:rPr lang="en-GB" sz="1400" dirty="0"/>
              <a:t> </a:t>
            </a:r>
            <a:r>
              <a:rPr lang="en-GB" sz="1400" dirty="0" err="1"/>
              <a:t>gallu</a:t>
            </a:r>
            <a:r>
              <a:rPr lang="en-GB" sz="1400" dirty="0"/>
              <a:t> </a:t>
            </a:r>
            <a:r>
              <a:rPr lang="en-GB" sz="1400" dirty="0" err="1"/>
              <a:t>meithrin</a:t>
            </a:r>
            <a:r>
              <a:rPr lang="en-GB" sz="1400" dirty="0"/>
              <a:t> </a:t>
            </a:r>
            <a:r>
              <a:rPr lang="en-GB" sz="1400" dirty="0" err="1"/>
              <a:t>ymddiriedaeth</a:t>
            </a:r>
            <a:r>
              <a:rPr lang="en-GB" sz="1400" dirty="0"/>
              <a:t> </a:t>
            </a:r>
            <a:r>
              <a:rPr lang="en-GB" sz="1400" dirty="0" err="1"/>
              <a:t>gyda’r</a:t>
            </a:r>
            <a:r>
              <a:rPr lang="en-GB" sz="1400" dirty="0"/>
              <a:t> </a:t>
            </a:r>
            <a:r>
              <a:rPr lang="en-GB" sz="1400" dirty="0" err="1"/>
              <a:t>plentyn</a:t>
            </a:r>
            <a:r>
              <a:rPr lang="en-GB" sz="1400" dirty="0"/>
              <a:t> </a:t>
            </a:r>
            <a:r>
              <a:rPr lang="en-GB" sz="1400" dirty="0" err="1"/>
              <a:t>yma</a:t>
            </a:r>
            <a:r>
              <a:rPr lang="en-GB" sz="1400" dirty="0"/>
              <a:t>, ac </a:t>
            </a:r>
            <a:r>
              <a:rPr lang="en-GB" sz="1400" dirty="0" err="1"/>
              <a:t>wrth</a:t>
            </a:r>
            <a:r>
              <a:rPr lang="en-GB" sz="1400" dirty="0"/>
              <a:t> </a:t>
            </a:r>
            <a:r>
              <a:rPr lang="en-GB" sz="1400" dirty="0" err="1"/>
              <a:t>i</a:t>
            </a:r>
            <a:r>
              <a:rPr lang="en-GB" sz="1400" dirty="0"/>
              <a:t> </a:t>
            </a:r>
            <a:r>
              <a:rPr lang="en-GB" sz="1400" dirty="0" err="1"/>
              <a:t>ni</a:t>
            </a:r>
            <a:r>
              <a:rPr lang="en-GB" sz="1400" dirty="0"/>
              <a:t> </a:t>
            </a:r>
            <a:r>
              <a:rPr lang="en-GB" sz="1400" dirty="0" err="1"/>
              <a:t>wneud</a:t>
            </a:r>
            <a:r>
              <a:rPr lang="en-GB" sz="1400" dirty="0"/>
              <a:t> </a:t>
            </a:r>
            <a:r>
              <a:rPr lang="en-GB" sz="1400" dirty="0" err="1"/>
              <a:t>hyn</a:t>
            </a:r>
            <a:r>
              <a:rPr lang="en-GB" sz="1400" dirty="0"/>
              <a:t>, ac </a:t>
            </a:r>
            <a:r>
              <a:rPr lang="en-GB" sz="1400" dirty="0" err="1"/>
              <a:t>hefyd</a:t>
            </a:r>
            <a:r>
              <a:rPr lang="en-GB" sz="1400" dirty="0"/>
              <a:t> </a:t>
            </a:r>
            <a:r>
              <a:rPr lang="en-GB" sz="1400" dirty="0" err="1"/>
              <a:t>yn</a:t>
            </a:r>
            <a:r>
              <a:rPr lang="en-GB" sz="1400" dirty="0"/>
              <a:t> </a:t>
            </a:r>
            <a:r>
              <a:rPr lang="en-GB" sz="1400" dirty="0" err="1"/>
              <a:t>gysuro</a:t>
            </a:r>
            <a:r>
              <a:rPr lang="en-GB" sz="1400" dirty="0"/>
              <a:t> a </a:t>
            </a:r>
            <a:r>
              <a:rPr lang="en-GB" sz="1400" dirty="0" err="1"/>
              <a:t>rhoi</a:t>
            </a:r>
            <a:r>
              <a:rPr lang="en-GB" sz="1400" dirty="0"/>
              <a:t> cariad </a:t>
            </a:r>
            <a:r>
              <a:rPr lang="en-GB" sz="1400" dirty="0" err="1"/>
              <a:t>iddynt</a:t>
            </a:r>
            <a:r>
              <a:rPr lang="en-GB" sz="1400" dirty="0"/>
              <a:t>, </a:t>
            </a:r>
            <a:r>
              <a:rPr lang="en-GB" sz="1400" dirty="0" err="1"/>
              <a:t>bydd</a:t>
            </a:r>
            <a:r>
              <a:rPr lang="en-GB" sz="1400" dirty="0"/>
              <a:t> </a:t>
            </a:r>
            <a:r>
              <a:rPr lang="en-GB" sz="1400" dirty="0" err="1"/>
              <a:t>yn</a:t>
            </a:r>
            <a:r>
              <a:rPr lang="en-GB" sz="1400" dirty="0"/>
              <a:t> </a:t>
            </a:r>
            <a:r>
              <a:rPr lang="en-GB" sz="1400" dirty="0" err="1"/>
              <a:t>helpu</a:t>
            </a:r>
            <a:r>
              <a:rPr lang="en-GB" sz="1400" dirty="0"/>
              <a:t> </a:t>
            </a:r>
            <a:r>
              <a:rPr lang="en-GB" sz="1400" dirty="0" err="1"/>
              <a:t>nhw</a:t>
            </a:r>
            <a:r>
              <a:rPr lang="en-GB" sz="1400" dirty="0"/>
              <a:t> </a:t>
            </a:r>
            <a:r>
              <a:rPr lang="en-GB" sz="1400" dirty="0" err="1"/>
              <a:t>i</a:t>
            </a:r>
            <a:r>
              <a:rPr lang="en-GB" sz="1400" dirty="0"/>
              <a:t> </a:t>
            </a:r>
            <a:r>
              <a:rPr lang="en-GB" sz="1400" dirty="0" err="1"/>
              <a:t>ddatblygu</a:t>
            </a:r>
            <a:r>
              <a:rPr lang="en-GB" sz="1400" dirty="0"/>
              <a:t> </a:t>
            </a:r>
            <a:r>
              <a:rPr lang="en-GB" sz="1400" dirty="0" err="1"/>
              <a:t>ymhellach</a:t>
            </a:r>
            <a:r>
              <a:rPr lang="en-GB" sz="1400" dirty="0"/>
              <a:t>. </a:t>
            </a:r>
            <a:r>
              <a:rPr lang="en-GB" sz="1400" dirty="0" err="1"/>
              <a:t>Dywed</a:t>
            </a:r>
            <a:r>
              <a:rPr lang="en-GB" sz="1400" dirty="0"/>
              <a:t> Emmi </a:t>
            </a:r>
            <a:r>
              <a:rPr lang="en-GB" sz="1400" dirty="0" err="1"/>
              <a:t>Pikler</a:t>
            </a:r>
            <a:r>
              <a:rPr lang="en-GB" sz="1400" dirty="0"/>
              <a:t> </a:t>
            </a:r>
            <a:r>
              <a:rPr lang="en-GB" sz="1400" dirty="0" err="1"/>
              <a:t>bydd</a:t>
            </a:r>
            <a:r>
              <a:rPr lang="en-GB" sz="1400" dirty="0"/>
              <a:t> </a:t>
            </a:r>
            <a:r>
              <a:rPr lang="en-GB" sz="1400" dirty="0" err="1"/>
              <a:t>plentyn</a:t>
            </a:r>
            <a:r>
              <a:rPr lang="en-GB" sz="1400" dirty="0"/>
              <a:t> </a:t>
            </a:r>
            <a:r>
              <a:rPr lang="en-GB" sz="1400" dirty="0" err="1"/>
              <a:t>bach</a:t>
            </a:r>
            <a:r>
              <a:rPr lang="en-GB" sz="1400" dirty="0"/>
              <a:t> </a:t>
            </a:r>
            <a:r>
              <a:rPr lang="en-GB" sz="1400" dirty="0" err="1"/>
              <a:t>yn</a:t>
            </a:r>
            <a:r>
              <a:rPr lang="en-GB" sz="1400" dirty="0"/>
              <a:t> </a:t>
            </a:r>
            <a:r>
              <a:rPr lang="en-GB" sz="1400" dirty="0" err="1"/>
              <a:t>dysgu’n</a:t>
            </a:r>
            <a:r>
              <a:rPr lang="en-GB" sz="1400" dirty="0"/>
              <a:t> </a:t>
            </a:r>
            <a:r>
              <a:rPr lang="en-GB" sz="1400" dirty="0" err="1"/>
              <a:t>gyflym</a:t>
            </a:r>
            <a:r>
              <a:rPr lang="en-GB" sz="1400" dirty="0"/>
              <a:t> bod </a:t>
            </a:r>
            <a:r>
              <a:rPr lang="en-GB" sz="1400" dirty="0" err="1"/>
              <a:t>ei</a:t>
            </a:r>
            <a:r>
              <a:rPr lang="en-GB" sz="1400" dirty="0"/>
              <a:t> </a:t>
            </a:r>
            <a:r>
              <a:rPr lang="en-GB" sz="1400" dirty="0" err="1"/>
              <a:t>anghenion</a:t>
            </a:r>
            <a:r>
              <a:rPr lang="en-GB" sz="1400" dirty="0"/>
              <a:t> </a:t>
            </a:r>
            <a:r>
              <a:rPr lang="en-GB" sz="1400" dirty="0" err="1"/>
              <a:t>corfforol</a:t>
            </a:r>
            <a:r>
              <a:rPr lang="en-GB" sz="1400" dirty="0"/>
              <a:t> ac </a:t>
            </a:r>
            <a:r>
              <a:rPr lang="en-GB" sz="1400" dirty="0" err="1"/>
              <a:t>emosiynol</a:t>
            </a:r>
            <a:r>
              <a:rPr lang="en-GB" sz="1400" dirty="0"/>
              <a:t> </a:t>
            </a:r>
            <a:r>
              <a:rPr lang="en-GB" sz="1400" dirty="0" err="1"/>
              <a:t>yn</a:t>
            </a:r>
            <a:r>
              <a:rPr lang="en-GB" sz="1400" dirty="0"/>
              <a:t> </a:t>
            </a:r>
            <a:r>
              <a:rPr lang="en-GB" sz="1400" dirty="0" err="1"/>
              <a:t>cael</a:t>
            </a:r>
            <a:r>
              <a:rPr lang="en-GB" sz="1400" dirty="0"/>
              <a:t> </a:t>
            </a:r>
            <a:r>
              <a:rPr lang="en-GB" sz="1400" dirty="0" err="1"/>
              <a:t>ei</a:t>
            </a:r>
            <a:r>
              <a:rPr lang="en-GB" sz="1400" dirty="0"/>
              <a:t> </a:t>
            </a:r>
            <a:r>
              <a:rPr lang="en-GB" sz="1400" dirty="0" err="1"/>
              <a:t>bodloni</a:t>
            </a:r>
            <a:r>
              <a:rPr lang="en-GB" sz="1400" dirty="0"/>
              <a:t> </a:t>
            </a:r>
            <a:r>
              <a:rPr lang="en-GB" sz="1400" dirty="0" err="1"/>
              <a:t>gyda’r</a:t>
            </a:r>
            <a:r>
              <a:rPr lang="en-GB" sz="1400" dirty="0"/>
              <a:t> </a:t>
            </a:r>
            <a:r>
              <a:rPr lang="en-GB" sz="1400" dirty="0" err="1"/>
              <a:t>ymddiriedaeth</a:t>
            </a:r>
            <a:r>
              <a:rPr lang="en-GB" sz="1400" dirty="0"/>
              <a:t> a </a:t>
            </a:r>
            <a:r>
              <a:rPr lang="en-GB" sz="1400" dirty="0" err="1"/>
              <a:t>ddiogelwch</a:t>
            </a:r>
            <a:r>
              <a:rPr lang="en-GB" sz="1400" dirty="0"/>
              <a:t> </a:t>
            </a:r>
            <a:r>
              <a:rPr lang="en-GB" sz="1400" dirty="0" err="1"/>
              <a:t>gan</a:t>
            </a:r>
            <a:r>
              <a:rPr lang="en-GB" sz="1400" dirty="0"/>
              <a:t> </a:t>
            </a:r>
            <a:r>
              <a:rPr lang="en-GB" sz="1400" dirty="0" err="1"/>
              <a:t>ei</a:t>
            </a:r>
            <a:r>
              <a:rPr lang="en-GB" sz="1400" dirty="0"/>
              <a:t> </a:t>
            </a:r>
            <a:r>
              <a:rPr lang="en-GB" sz="1400" dirty="0" err="1"/>
              <a:t>ofalwr</a:t>
            </a:r>
            <a:r>
              <a:rPr lang="en-GB" sz="1400" dirty="0"/>
              <a:t> (</a:t>
            </a:r>
            <a:r>
              <a:rPr lang="en-GB" sz="1400" dirty="0" err="1"/>
              <a:t>Pikler</a:t>
            </a:r>
            <a:r>
              <a:rPr lang="en-GB" sz="1400" dirty="0"/>
              <a:t> UK Association, </a:t>
            </a:r>
            <a:r>
              <a:rPr lang="en-GB" sz="1400" dirty="0" err="1"/>
              <a:t>n.d</a:t>
            </a:r>
            <a:r>
              <a:rPr lang="en-GB" sz="1400" dirty="0"/>
              <a:t>).</a:t>
            </a:r>
          </a:p>
        </p:txBody>
      </p:sp>
      <p:sp>
        <p:nvSpPr>
          <p:cNvPr id="7" name="Slide Number Placeholder 6">
            <a:extLst>
              <a:ext uri="{FF2B5EF4-FFF2-40B4-BE49-F238E27FC236}">
                <a16:creationId xmlns:a16="http://schemas.microsoft.com/office/drawing/2014/main" id="{289F41BA-1B8C-F80E-95E6-28F74E8138FE}"/>
              </a:ext>
            </a:extLst>
          </p:cNvPr>
          <p:cNvSpPr>
            <a:spLocks noGrp="1"/>
          </p:cNvSpPr>
          <p:nvPr>
            <p:ph type="sldNum" sz="quarter" idx="12"/>
          </p:nvPr>
        </p:nvSpPr>
        <p:spPr/>
        <p:txBody>
          <a:bodyPr/>
          <a:lstStyle/>
          <a:p>
            <a:fld id="{1DC7508D-56F8-4E07-8644-79E99218788E}" type="slidenum">
              <a:rPr lang="en-GB" smtClean="0"/>
              <a:t>9</a:t>
            </a:fld>
            <a:endParaRPr lang="en-GB" dirty="0"/>
          </a:p>
        </p:txBody>
      </p:sp>
    </p:spTree>
    <p:extLst>
      <p:ext uri="{BB962C8B-B14F-4D97-AF65-F5344CB8AC3E}">
        <p14:creationId xmlns:p14="http://schemas.microsoft.com/office/powerpoint/2010/main" val="3274426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is Responsive Caregiving?">
            <a:extLst>
              <a:ext uri="{FF2B5EF4-FFF2-40B4-BE49-F238E27FC236}">
                <a16:creationId xmlns:a16="http://schemas.microsoft.com/office/drawing/2014/main" id="{1162D943-8851-86BE-E0D6-A1536AD8CA4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9912" r="1199"/>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1A380C9-63D1-9687-3DCD-9932F9C8BE7B}"/>
              </a:ext>
            </a:extLst>
          </p:cNvPr>
          <p:cNvSpPr>
            <a:spLocks noGrp="1"/>
          </p:cNvSpPr>
          <p:nvPr>
            <p:ph type="title"/>
          </p:nvPr>
        </p:nvSpPr>
        <p:spPr>
          <a:xfrm>
            <a:off x="646111" y="452718"/>
            <a:ext cx="9404723" cy="1400530"/>
          </a:xfrm>
        </p:spPr>
        <p:txBody>
          <a:bodyPr>
            <a:normAutofit/>
          </a:bodyPr>
          <a:lstStyle/>
          <a:p>
            <a:r>
              <a:rPr lang="en-GB" dirty="0"/>
              <a:t>Pam </a:t>
            </a:r>
            <a:r>
              <a:rPr lang="en-GB" dirty="0" err="1"/>
              <a:t>mae</a:t>
            </a:r>
            <a:r>
              <a:rPr lang="en-GB" dirty="0"/>
              <a:t> </a:t>
            </a:r>
            <a:r>
              <a:rPr lang="en-GB" dirty="0" err="1"/>
              <a:t>gofal</a:t>
            </a:r>
            <a:r>
              <a:rPr lang="en-GB" dirty="0"/>
              <a:t> </a:t>
            </a:r>
            <a:r>
              <a:rPr lang="en-GB" dirty="0" err="1"/>
              <a:t>eithriadol</a:t>
            </a:r>
            <a:r>
              <a:rPr lang="en-GB" dirty="0"/>
              <a:t> </a:t>
            </a:r>
            <a:r>
              <a:rPr lang="en-GB" dirty="0" err="1"/>
              <a:t>yn</a:t>
            </a:r>
            <a:r>
              <a:rPr lang="en-GB" dirty="0"/>
              <a:t> </a:t>
            </a:r>
            <a:r>
              <a:rPr lang="en-GB" dirty="0" err="1"/>
              <a:t>bwysig</a:t>
            </a:r>
            <a:r>
              <a:rPr lang="en-GB" dirty="0"/>
              <a:t>?</a:t>
            </a:r>
          </a:p>
        </p:txBody>
      </p:sp>
      <p:sp>
        <p:nvSpPr>
          <p:cNvPr id="3" name="Content Placeholder 2">
            <a:extLst>
              <a:ext uri="{FF2B5EF4-FFF2-40B4-BE49-F238E27FC236}">
                <a16:creationId xmlns:a16="http://schemas.microsoft.com/office/drawing/2014/main" id="{0A27A0F3-B7C9-767A-5E35-817A580EEF0A}"/>
              </a:ext>
            </a:extLst>
          </p:cNvPr>
          <p:cNvSpPr>
            <a:spLocks noGrp="1"/>
          </p:cNvSpPr>
          <p:nvPr>
            <p:ph idx="1"/>
          </p:nvPr>
        </p:nvSpPr>
        <p:spPr>
          <a:xfrm>
            <a:off x="1103312" y="2052918"/>
            <a:ext cx="8946541" cy="4195481"/>
          </a:xfrm>
        </p:spPr>
        <p:txBody>
          <a:bodyPr>
            <a:normAutofit/>
          </a:bodyPr>
          <a:lstStyle/>
          <a:p>
            <a:r>
              <a:rPr lang="en-GB" dirty="0"/>
              <a:t>Y </a:t>
            </a:r>
            <a:r>
              <a:rPr lang="en-GB" dirty="0" err="1"/>
              <a:t>brif</a:t>
            </a:r>
            <a:r>
              <a:rPr lang="en-GB" dirty="0"/>
              <a:t> </a:t>
            </a:r>
            <a:r>
              <a:rPr lang="en-GB" dirty="0" err="1"/>
              <a:t>rhesymau</a:t>
            </a:r>
            <a:r>
              <a:rPr lang="en-GB" dirty="0"/>
              <a:t> </a:t>
            </a:r>
            <a:r>
              <a:rPr lang="en-GB" dirty="0" err="1"/>
              <a:t>yw</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galluogi</a:t>
            </a:r>
            <a:r>
              <a:rPr lang="en-GB" dirty="0"/>
              <a:t> </a:t>
            </a:r>
            <a:r>
              <a:rPr lang="en-GB" dirty="0" err="1"/>
              <a:t>datblygiad</a:t>
            </a:r>
            <a:r>
              <a:rPr lang="en-GB" dirty="0"/>
              <a:t> well o </a:t>
            </a:r>
            <a:r>
              <a:rPr lang="en-GB" dirty="0" err="1"/>
              <a:t>iaith</a:t>
            </a:r>
            <a:r>
              <a:rPr lang="en-GB" dirty="0"/>
              <a:t> ac </a:t>
            </a:r>
            <a:r>
              <a:rPr lang="en-GB" dirty="0" err="1"/>
              <a:t>ymenydd</a:t>
            </a:r>
            <a:r>
              <a:rPr lang="en-GB" dirty="0"/>
              <a:t> </a:t>
            </a:r>
            <a:r>
              <a:rPr lang="en-GB" dirty="0" err="1"/>
              <a:t>plentyn</a:t>
            </a:r>
            <a:r>
              <a:rPr lang="en-GB" dirty="0"/>
              <a:t>, </a:t>
            </a:r>
            <a:r>
              <a:rPr lang="en-GB" dirty="0" err="1"/>
              <a:t>mae’n</a:t>
            </a:r>
            <a:r>
              <a:rPr lang="en-GB" dirty="0"/>
              <a:t> </a:t>
            </a:r>
            <a:r>
              <a:rPr lang="en-GB" dirty="0" err="1"/>
              <a:t>cefnogi</a:t>
            </a:r>
            <a:r>
              <a:rPr lang="en-GB" dirty="0"/>
              <a:t> </a:t>
            </a:r>
            <a:r>
              <a:rPr lang="en-GB" dirty="0" err="1"/>
              <a:t>twf</a:t>
            </a:r>
            <a:r>
              <a:rPr lang="en-GB" dirty="0"/>
              <a:t> </a:t>
            </a:r>
            <a:r>
              <a:rPr lang="en-GB" dirty="0" err="1"/>
              <a:t>corfforol</a:t>
            </a:r>
            <a:r>
              <a:rPr lang="en-GB" dirty="0"/>
              <a:t>, ac </a:t>
            </a:r>
            <a:r>
              <a:rPr lang="en-GB" dirty="0" err="1"/>
              <a:t>mae’n</a:t>
            </a:r>
            <a:r>
              <a:rPr lang="en-GB" dirty="0"/>
              <a:t> </a:t>
            </a:r>
            <a:r>
              <a:rPr lang="en-GB" dirty="0" err="1"/>
              <a:t>rhoi’r</a:t>
            </a:r>
            <a:r>
              <a:rPr lang="en-GB" dirty="0"/>
              <a:t> </a:t>
            </a:r>
            <a:r>
              <a:rPr lang="en-GB" dirty="0" err="1"/>
              <a:t>diogelwch</a:t>
            </a:r>
            <a:r>
              <a:rPr lang="en-GB" dirty="0"/>
              <a:t> </a:t>
            </a:r>
            <a:r>
              <a:rPr lang="en-GB" dirty="0" err="1"/>
              <a:t>corfforol</a:t>
            </a:r>
            <a:r>
              <a:rPr lang="en-GB" dirty="0"/>
              <a:t> </a:t>
            </a:r>
            <a:r>
              <a:rPr lang="en-GB" dirty="0" err="1"/>
              <a:t>iddynt</a:t>
            </a:r>
            <a:r>
              <a:rPr lang="en-GB" dirty="0"/>
              <a:t> (VNS Health, </a:t>
            </a:r>
            <a:r>
              <a:rPr lang="en-GB" dirty="0" err="1"/>
              <a:t>n.d</a:t>
            </a:r>
            <a:r>
              <a:rPr lang="en-GB" dirty="0"/>
              <a:t>). </a:t>
            </a:r>
            <a:r>
              <a:rPr lang="en-GB" dirty="0" err="1"/>
              <a:t>Wrth</a:t>
            </a:r>
            <a:r>
              <a:rPr lang="en-GB" dirty="0"/>
              <a:t> </a:t>
            </a:r>
            <a:r>
              <a:rPr lang="en-GB" dirty="0" err="1"/>
              <a:t>i</a:t>
            </a:r>
            <a:r>
              <a:rPr lang="en-GB" dirty="0"/>
              <a:t> </a:t>
            </a:r>
            <a:r>
              <a:rPr lang="en-GB" dirty="0" err="1"/>
              <a:t>blentyn</a:t>
            </a:r>
            <a:r>
              <a:rPr lang="en-GB" dirty="0"/>
              <a:t> </a:t>
            </a:r>
            <a:r>
              <a:rPr lang="en-GB" dirty="0" err="1"/>
              <a:t>dderbyn</a:t>
            </a:r>
            <a:r>
              <a:rPr lang="en-GB" dirty="0"/>
              <a:t> </a:t>
            </a:r>
            <a:r>
              <a:rPr lang="en-GB" dirty="0" err="1"/>
              <a:t>gofal</a:t>
            </a:r>
            <a:r>
              <a:rPr lang="en-GB" dirty="0"/>
              <a:t> </a:t>
            </a:r>
            <a:r>
              <a:rPr lang="en-GB" dirty="0" err="1"/>
              <a:t>eithriadol</a:t>
            </a:r>
            <a:r>
              <a:rPr lang="en-GB" dirty="0"/>
              <a:t>, </a:t>
            </a:r>
            <a:r>
              <a:rPr lang="en-GB" dirty="0" err="1"/>
              <a:t>bydd</a:t>
            </a:r>
            <a:r>
              <a:rPr lang="en-GB" dirty="0"/>
              <a:t> </a:t>
            </a:r>
            <a:r>
              <a:rPr lang="en-GB" dirty="0" err="1"/>
              <a:t>yn</a:t>
            </a:r>
            <a:r>
              <a:rPr lang="en-GB" dirty="0"/>
              <a:t> </a:t>
            </a:r>
            <a:r>
              <a:rPr lang="en-GB" dirty="0" err="1"/>
              <a:t>fwy</a:t>
            </a:r>
            <a:r>
              <a:rPr lang="en-GB" dirty="0"/>
              <a:t> </a:t>
            </a:r>
            <a:r>
              <a:rPr lang="en-GB" dirty="0" err="1"/>
              <a:t>debygol</a:t>
            </a:r>
            <a:r>
              <a:rPr lang="en-GB" dirty="0"/>
              <a:t> o </a:t>
            </a:r>
            <a:r>
              <a:rPr lang="en-GB" dirty="0" err="1"/>
              <a:t>ddatblygu’n</a:t>
            </a:r>
            <a:r>
              <a:rPr lang="en-GB" dirty="0"/>
              <a:t> </a:t>
            </a:r>
            <a:r>
              <a:rPr lang="en-GB" dirty="0" err="1"/>
              <a:t>gyfannol</a:t>
            </a:r>
            <a:r>
              <a:rPr lang="en-GB" dirty="0"/>
              <a:t>, </a:t>
            </a:r>
            <a:r>
              <a:rPr lang="en-GB" dirty="0" err="1"/>
              <a:t>sydd</a:t>
            </a:r>
            <a:r>
              <a:rPr lang="en-GB" dirty="0"/>
              <a:t> </a:t>
            </a:r>
            <a:r>
              <a:rPr lang="en-GB" dirty="0" err="1"/>
              <a:t>yn</a:t>
            </a:r>
            <a:r>
              <a:rPr lang="en-GB" dirty="0"/>
              <a:t> </a:t>
            </a:r>
            <a:r>
              <a:rPr lang="en-GB" dirty="0" err="1"/>
              <a:t>galluogi</a:t>
            </a:r>
            <a:r>
              <a:rPr lang="en-GB" dirty="0"/>
              <a:t> </a:t>
            </a:r>
            <a:r>
              <a:rPr lang="en-GB" dirty="0" err="1"/>
              <a:t>nhw</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galluog</a:t>
            </a:r>
            <a:r>
              <a:rPr lang="en-GB" dirty="0"/>
              <a:t>, ac </a:t>
            </a:r>
            <a:r>
              <a:rPr lang="en-GB" dirty="0" err="1"/>
              <a:t>yn</a:t>
            </a:r>
            <a:r>
              <a:rPr lang="en-GB" dirty="0"/>
              <a:t> </a:t>
            </a:r>
            <a:r>
              <a:rPr lang="en-GB" dirty="0" err="1"/>
              <a:t>cefnogi</a:t>
            </a:r>
            <a:r>
              <a:rPr lang="en-GB" dirty="0"/>
              <a:t> </a:t>
            </a:r>
            <a:r>
              <a:rPr lang="en-GB" dirty="0" err="1"/>
              <a:t>sgiliau</a:t>
            </a:r>
            <a:r>
              <a:rPr lang="en-GB" dirty="0"/>
              <a:t> </a:t>
            </a:r>
            <a:r>
              <a:rPr lang="en-GB" dirty="0" err="1"/>
              <a:t>datrys</a:t>
            </a:r>
            <a:r>
              <a:rPr lang="en-GB" dirty="0"/>
              <a:t> </a:t>
            </a:r>
            <a:r>
              <a:rPr lang="en-GB" dirty="0" err="1"/>
              <a:t>problemau</a:t>
            </a:r>
            <a:r>
              <a:rPr lang="en-GB" dirty="0"/>
              <a:t> </a:t>
            </a:r>
            <a:r>
              <a:rPr lang="en-GB" dirty="0" err="1"/>
              <a:t>plentyn</a:t>
            </a:r>
            <a:r>
              <a:rPr lang="en-GB" dirty="0"/>
              <a:t>. Yn </a:t>
            </a:r>
            <a:r>
              <a:rPr lang="en-GB" dirty="0" err="1"/>
              <a:t>ogystal</a:t>
            </a:r>
            <a:r>
              <a:rPr lang="en-GB" dirty="0"/>
              <a:t> â </a:t>
            </a:r>
            <a:r>
              <a:rPr lang="en-GB" dirty="0" err="1"/>
              <a:t>hynny</a:t>
            </a:r>
            <a:r>
              <a:rPr lang="en-GB" dirty="0"/>
              <a:t> </a:t>
            </a:r>
            <a:r>
              <a:rPr lang="en-GB" dirty="0" err="1"/>
              <a:t>bydd</a:t>
            </a:r>
            <a:r>
              <a:rPr lang="en-GB" dirty="0"/>
              <a:t> </a:t>
            </a:r>
            <a:r>
              <a:rPr lang="en-GB" dirty="0" err="1"/>
              <a:t>yn</a:t>
            </a:r>
            <a:r>
              <a:rPr lang="en-GB" dirty="0"/>
              <a:t> </a:t>
            </a:r>
            <a:r>
              <a:rPr lang="en-GB" dirty="0" err="1"/>
              <a:t>rhoi’r</a:t>
            </a:r>
            <a:r>
              <a:rPr lang="en-GB" dirty="0"/>
              <a:t> </a:t>
            </a:r>
            <a:r>
              <a:rPr lang="en-GB" dirty="0" err="1"/>
              <a:t>diogelwch</a:t>
            </a:r>
            <a:r>
              <a:rPr lang="en-GB" dirty="0"/>
              <a:t> </a:t>
            </a:r>
            <a:r>
              <a:rPr lang="en-GB" dirty="0" err="1"/>
              <a:t>iddynt</a:t>
            </a:r>
            <a:r>
              <a:rPr lang="en-GB" dirty="0"/>
              <a:t>, </a:t>
            </a:r>
            <a:r>
              <a:rPr lang="en-GB" dirty="0" err="1"/>
              <a:t>yn</a:t>
            </a:r>
            <a:r>
              <a:rPr lang="en-GB" dirty="0"/>
              <a:t> </a:t>
            </a:r>
            <a:r>
              <a:rPr lang="en-GB" dirty="0" err="1"/>
              <a:t>dangos</a:t>
            </a:r>
            <a:r>
              <a:rPr lang="en-GB" dirty="0"/>
              <a:t> </a:t>
            </a:r>
            <a:r>
              <a:rPr lang="en-GB" dirty="0" err="1"/>
              <a:t>fod</a:t>
            </a:r>
            <a:r>
              <a:rPr lang="en-GB" dirty="0"/>
              <a:t> </a:t>
            </a:r>
            <a:r>
              <a:rPr lang="en-GB" dirty="0" err="1"/>
              <a:t>nhw</a:t>
            </a:r>
            <a:r>
              <a:rPr lang="en-GB" dirty="0"/>
              <a:t> </a:t>
            </a:r>
            <a:r>
              <a:rPr lang="en-GB" dirty="0" err="1"/>
              <a:t>mewn</a:t>
            </a:r>
            <a:r>
              <a:rPr lang="en-GB" dirty="0"/>
              <a:t> </a:t>
            </a:r>
            <a:r>
              <a:rPr lang="en-GB" dirty="0" err="1"/>
              <a:t>amgylchedd</a:t>
            </a:r>
            <a:r>
              <a:rPr lang="en-GB" dirty="0"/>
              <a:t> </a:t>
            </a:r>
            <a:r>
              <a:rPr lang="en-GB" dirty="0" err="1"/>
              <a:t>galluogi</a:t>
            </a:r>
            <a:r>
              <a:rPr lang="en-GB" dirty="0"/>
              <a:t> a </a:t>
            </a:r>
            <a:r>
              <a:rPr lang="en-GB" dirty="0" err="1"/>
              <a:t>ddiogel</a:t>
            </a:r>
            <a:r>
              <a:rPr lang="en-GB" dirty="0"/>
              <a:t>, </a:t>
            </a:r>
            <a:r>
              <a:rPr lang="en-GB" dirty="0" err="1"/>
              <a:t>gydag</a:t>
            </a:r>
            <a:r>
              <a:rPr lang="en-GB" dirty="0"/>
              <a:t> </a:t>
            </a:r>
            <a:r>
              <a:rPr lang="en-GB" dirty="0" err="1"/>
              <a:t>oedolion</a:t>
            </a:r>
            <a:r>
              <a:rPr lang="en-GB" dirty="0"/>
              <a:t> </a:t>
            </a:r>
            <a:r>
              <a:rPr lang="en-GB" dirty="0" err="1"/>
              <a:t>galluogi</a:t>
            </a:r>
            <a:r>
              <a:rPr lang="en-GB" dirty="0"/>
              <a:t> </a:t>
            </a:r>
            <a:r>
              <a:rPr lang="en-GB" dirty="0" err="1"/>
              <a:t>hefyd</a:t>
            </a:r>
            <a:r>
              <a:rPr lang="en-GB" dirty="0"/>
              <a:t>, a </a:t>
            </a:r>
            <a:r>
              <a:rPr lang="en-GB" dirty="0" err="1"/>
              <a:t>fydd</a:t>
            </a:r>
            <a:r>
              <a:rPr lang="en-GB" dirty="0"/>
              <a:t> y </a:t>
            </a:r>
            <a:r>
              <a:rPr lang="en-GB" dirty="0" err="1"/>
              <a:t>nodweddion</a:t>
            </a:r>
            <a:r>
              <a:rPr lang="en-GB" dirty="0"/>
              <a:t> </a:t>
            </a:r>
            <a:r>
              <a:rPr lang="en-GB" dirty="0" err="1"/>
              <a:t>yma’n</a:t>
            </a:r>
            <a:r>
              <a:rPr lang="en-GB" dirty="0"/>
              <a:t> </a:t>
            </a:r>
            <a:r>
              <a:rPr lang="en-GB" dirty="0" err="1"/>
              <a:t>helpu</a:t>
            </a:r>
            <a:r>
              <a:rPr lang="en-GB" dirty="0"/>
              <a:t> </a:t>
            </a:r>
            <a:r>
              <a:rPr lang="en-GB" dirty="0" err="1"/>
              <a:t>lleihau’r</a:t>
            </a:r>
            <a:r>
              <a:rPr lang="en-GB" dirty="0"/>
              <a:t> </a:t>
            </a:r>
            <a:r>
              <a:rPr lang="en-GB" dirty="0" err="1"/>
              <a:t>risg</a:t>
            </a:r>
            <a:r>
              <a:rPr lang="en-GB" dirty="0"/>
              <a:t> o </a:t>
            </a:r>
            <a:r>
              <a:rPr lang="en-GB" dirty="0" err="1"/>
              <a:t>ddatblygu</a:t>
            </a:r>
            <a:r>
              <a:rPr lang="en-GB" dirty="0"/>
              <a:t> </a:t>
            </a:r>
            <a:r>
              <a:rPr lang="en-GB" dirty="0" err="1"/>
              <a:t>problemau</a:t>
            </a:r>
            <a:r>
              <a:rPr lang="en-GB" dirty="0"/>
              <a:t> iechyd </a:t>
            </a:r>
            <a:r>
              <a:rPr lang="en-GB" dirty="0" err="1"/>
              <a:t>meddwl</a:t>
            </a:r>
            <a:r>
              <a:rPr lang="en-GB" dirty="0"/>
              <a:t> </a:t>
            </a:r>
            <a:r>
              <a:rPr lang="en-GB" dirty="0" err="1"/>
              <a:t>i’r</a:t>
            </a:r>
            <a:r>
              <a:rPr lang="en-GB" dirty="0"/>
              <a:t> </a:t>
            </a:r>
            <a:r>
              <a:rPr lang="en-GB" dirty="0" err="1"/>
              <a:t>plentyn</a:t>
            </a:r>
            <a:r>
              <a:rPr lang="en-GB" dirty="0"/>
              <a:t>, </a:t>
            </a:r>
            <a:r>
              <a:rPr lang="en-GB" dirty="0" err="1"/>
              <a:t>gan</a:t>
            </a:r>
            <a:r>
              <a:rPr lang="en-GB" dirty="0"/>
              <a:t> </a:t>
            </a:r>
            <a:r>
              <a:rPr lang="en-GB" dirty="0" err="1"/>
              <a:t>fod</a:t>
            </a:r>
            <a:r>
              <a:rPr lang="en-GB" dirty="0"/>
              <a:t> y </a:t>
            </a:r>
            <a:r>
              <a:rPr lang="en-GB" dirty="0" err="1"/>
              <a:t>sicrwydd</a:t>
            </a:r>
            <a:r>
              <a:rPr lang="en-GB" dirty="0"/>
              <a:t> </a:t>
            </a:r>
            <a:r>
              <a:rPr lang="en-GB" dirty="0" err="1"/>
              <a:t>yma</a:t>
            </a:r>
            <a:r>
              <a:rPr lang="en-GB" dirty="0"/>
              <a:t> </a:t>
            </a:r>
            <a:r>
              <a:rPr lang="en-GB" dirty="0" err="1"/>
              <a:t>gyda</a:t>
            </a:r>
            <a:r>
              <a:rPr lang="en-GB" dirty="0"/>
              <a:t> </a:t>
            </a:r>
            <a:r>
              <a:rPr lang="en-GB" dirty="0" err="1"/>
              <a:t>nhw</a:t>
            </a:r>
            <a:r>
              <a:rPr lang="en-GB" dirty="0"/>
              <a:t>.</a:t>
            </a:r>
          </a:p>
          <a:p>
            <a:endParaRPr lang="en-GB" dirty="0"/>
          </a:p>
          <a:p>
            <a:r>
              <a:rPr lang="en-GB" dirty="0"/>
              <a:t>(</a:t>
            </a:r>
            <a:r>
              <a:rPr lang="en-GB" dirty="0" err="1"/>
              <a:t>Rackas</a:t>
            </a:r>
            <a:r>
              <a:rPr lang="en-GB" dirty="0"/>
              <a:t>, 2019)</a:t>
            </a:r>
          </a:p>
        </p:txBody>
      </p:sp>
      <p:sp>
        <p:nvSpPr>
          <p:cNvPr id="4" name="Slide Number Placeholder 3">
            <a:extLst>
              <a:ext uri="{FF2B5EF4-FFF2-40B4-BE49-F238E27FC236}">
                <a16:creationId xmlns:a16="http://schemas.microsoft.com/office/drawing/2014/main" id="{431C439D-DA7E-DBA1-2190-E6F978F41868}"/>
              </a:ext>
            </a:extLst>
          </p:cNvPr>
          <p:cNvSpPr>
            <a:spLocks noGrp="1"/>
          </p:cNvSpPr>
          <p:nvPr>
            <p:ph type="sldNum" sz="quarter" idx="12"/>
          </p:nvPr>
        </p:nvSpPr>
        <p:spPr/>
        <p:txBody>
          <a:bodyPr/>
          <a:lstStyle/>
          <a:p>
            <a:fld id="{1DC7508D-56F8-4E07-8644-79E99218788E}" type="slidenum">
              <a:rPr lang="en-GB" smtClean="0"/>
              <a:t>10</a:t>
            </a:fld>
            <a:endParaRPr lang="en-GB" dirty="0"/>
          </a:p>
        </p:txBody>
      </p:sp>
    </p:spTree>
    <p:extLst>
      <p:ext uri="{BB962C8B-B14F-4D97-AF65-F5344CB8AC3E}">
        <p14:creationId xmlns:p14="http://schemas.microsoft.com/office/powerpoint/2010/main" val="1645850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098" name="Picture 2" descr="Education at Home | Helping My Child | Childcare Network">
            <a:extLst>
              <a:ext uri="{FF2B5EF4-FFF2-40B4-BE49-F238E27FC236}">
                <a16:creationId xmlns:a16="http://schemas.microsoft.com/office/drawing/2014/main" id="{23DA9778-0871-8DF7-DEAC-A0C4F8C29555}"/>
              </a:ext>
            </a:extLst>
          </p:cNvPr>
          <p:cNvPicPr>
            <a:picLocks noChangeAspect="1" noChangeArrowheads="1"/>
          </p:cNvPicPr>
          <p:nvPr/>
        </p:nvPicPr>
        <p:blipFill>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8990" r="9091" b="1411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24709B-BB82-C169-143E-08D9869ABF07}"/>
              </a:ext>
            </a:extLst>
          </p:cNvPr>
          <p:cNvSpPr>
            <a:spLocks noGrp="1"/>
          </p:cNvSpPr>
          <p:nvPr>
            <p:ph type="ctrTitle"/>
          </p:nvPr>
        </p:nvSpPr>
        <p:spPr>
          <a:xfrm>
            <a:off x="1154955" y="1447800"/>
            <a:ext cx="8825658" cy="3329581"/>
          </a:xfrm>
        </p:spPr>
        <p:txBody>
          <a:bodyPr>
            <a:normAutofit/>
          </a:bodyPr>
          <a:lstStyle/>
          <a:p>
            <a:r>
              <a:rPr lang="en-GB" dirty="0" err="1"/>
              <a:t>Partneriaethau</a:t>
            </a:r>
            <a:r>
              <a:rPr lang="en-GB" dirty="0"/>
              <a:t> </a:t>
            </a:r>
            <a:r>
              <a:rPr lang="en-GB" dirty="0" err="1"/>
              <a:t>Proffesiynol</a:t>
            </a:r>
            <a:endParaRPr lang="en-GB" dirty="0"/>
          </a:p>
        </p:txBody>
      </p:sp>
      <p:sp>
        <p:nvSpPr>
          <p:cNvPr id="3" name="Subtitle 2">
            <a:extLst>
              <a:ext uri="{FF2B5EF4-FFF2-40B4-BE49-F238E27FC236}">
                <a16:creationId xmlns:a16="http://schemas.microsoft.com/office/drawing/2014/main" id="{10684E69-4032-197E-BAB0-0065EFBD4EB1}"/>
              </a:ext>
            </a:extLst>
          </p:cNvPr>
          <p:cNvSpPr>
            <a:spLocks noGrp="1"/>
          </p:cNvSpPr>
          <p:nvPr>
            <p:ph type="subTitle" idx="1"/>
          </p:nvPr>
        </p:nvSpPr>
        <p:spPr>
          <a:xfrm>
            <a:off x="1154955" y="4777380"/>
            <a:ext cx="8825658" cy="861420"/>
          </a:xfrm>
        </p:spPr>
        <p:txBody>
          <a:bodyPr>
            <a:normAutofit/>
          </a:bodyPr>
          <a:lstStyle/>
          <a:p>
            <a:r>
              <a:rPr lang="en-GB" dirty="0"/>
              <a:t>(Childcare network, </a:t>
            </a:r>
            <a:r>
              <a:rPr lang="en-GB" dirty="0" err="1"/>
              <a:t>n.d</a:t>
            </a:r>
            <a:r>
              <a:rPr lang="en-GB" dirty="0"/>
              <a:t>)</a:t>
            </a:r>
          </a:p>
        </p:txBody>
      </p:sp>
      <p:sp>
        <p:nvSpPr>
          <p:cNvPr id="4103" name="Rectangle 410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7DCC6B11-DADE-1961-5F0E-383E894A3B9A}"/>
              </a:ext>
            </a:extLst>
          </p:cNvPr>
          <p:cNvSpPr>
            <a:spLocks noGrp="1"/>
          </p:cNvSpPr>
          <p:nvPr>
            <p:ph type="sldNum" sz="quarter" idx="12"/>
          </p:nvPr>
        </p:nvSpPr>
        <p:spPr/>
        <p:txBody>
          <a:bodyPr/>
          <a:lstStyle/>
          <a:p>
            <a:fld id="{1DC7508D-56F8-4E07-8644-79E99218788E}" type="slidenum">
              <a:rPr lang="en-GB" smtClean="0"/>
              <a:t>11</a:t>
            </a:fld>
            <a:endParaRPr lang="en-GB" dirty="0"/>
          </a:p>
        </p:txBody>
      </p:sp>
    </p:spTree>
    <p:extLst>
      <p:ext uri="{BB962C8B-B14F-4D97-AF65-F5344CB8AC3E}">
        <p14:creationId xmlns:p14="http://schemas.microsoft.com/office/powerpoint/2010/main" val="1477344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13E54-9DA3-931E-C3DC-B6A896968AAC}"/>
              </a:ext>
            </a:extLst>
          </p:cNvPr>
          <p:cNvSpPr>
            <a:spLocks noGrp="1"/>
          </p:cNvSpPr>
          <p:nvPr>
            <p:ph type="title"/>
          </p:nvPr>
        </p:nvSpPr>
        <p:spPr/>
        <p:txBody>
          <a:bodyPr/>
          <a:lstStyle/>
          <a:p>
            <a:r>
              <a:rPr lang="en-GB" dirty="0"/>
              <a:t>Beth </a:t>
            </a:r>
            <a:r>
              <a:rPr lang="en-GB" dirty="0" err="1"/>
              <a:t>yw</a:t>
            </a:r>
            <a:r>
              <a:rPr lang="en-GB" dirty="0"/>
              <a:t> </a:t>
            </a:r>
            <a:r>
              <a:rPr lang="en-GB" dirty="0" err="1"/>
              <a:t>partneriaethau</a:t>
            </a:r>
            <a:r>
              <a:rPr lang="en-GB" dirty="0"/>
              <a:t> </a:t>
            </a:r>
            <a:r>
              <a:rPr lang="en-GB" dirty="0" err="1"/>
              <a:t>proffesiynol</a:t>
            </a:r>
            <a:r>
              <a:rPr lang="en-GB" dirty="0"/>
              <a:t>?</a:t>
            </a:r>
          </a:p>
        </p:txBody>
      </p:sp>
      <p:sp>
        <p:nvSpPr>
          <p:cNvPr id="3" name="Content Placeholder 2">
            <a:extLst>
              <a:ext uri="{FF2B5EF4-FFF2-40B4-BE49-F238E27FC236}">
                <a16:creationId xmlns:a16="http://schemas.microsoft.com/office/drawing/2014/main" id="{3F079D86-3332-A872-08C7-A37811A7E52C}"/>
              </a:ext>
            </a:extLst>
          </p:cNvPr>
          <p:cNvSpPr>
            <a:spLocks noGrp="1"/>
          </p:cNvSpPr>
          <p:nvPr>
            <p:ph idx="1"/>
          </p:nvPr>
        </p:nvSpPr>
        <p:spPr/>
        <p:txBody>
          <a:bodyPr/>
          <a:lstStyle/>
          <a:p>
            <a:r>
              <a:rPr lang="en-GB" dirty="0"/>
              <a:t>Mae </a:t>
            </a:r>
            <a:r>
              <a:rPr lang="en-GB" dirty="0" err="1"/>
              <a:t>partneriaeth</a:t>
            </a:r>
            <a:r>
              <a:rPr lang="en-GB" dirty="0"/>
              <a:t> </a:t>
            </a:r>
            <a:r>
              <a:rPr lang="en-GB" dirty="0" err="1"/>
              <a:t>yn</a:t>
            </a:r>
            <a:r>
              <a:rPr lang="en-GB" dirty="0"/>
              <a:t> </a:t>
            </a:r>
            <a:r>
              <a:rPr lang="en-GB" dirty="0" err="1"/>
              <a:t>cyfeirio</a:t>
            </a:r>
            <a:r>
              <a:rPr lang="en-GB" dirty="0"/>
              <a:t> at </a:t>
            </a:r>
            <a:r>
              <a:rPr lang="en-GB" dirty="0" err="1"/>
              <a:t>ystod</a:t>
            </a:r>
            <a:r>
              <a:rPr lang="en-GB" dirty="0"/>
              <a:t> </a:t>
            </a:r>
            <a:r>
              <a:rPr lang="en-GB" dirty="0" err="1"/>
              <a:t>eang</a:t>
            </a:r>
            <a:r>
              <a:rPr lang="en-GB" dirty="0"/>
              <a:t> o </a:t>
            </a:r>
            <a:r>
              <a:rPr lang="en-GB" dirty="0" err="1"/>
              <a:t>weithredoedd</a:t>
            </a:r>
            <a:r>
              <a:rPr lang="en-GB" dirty="0"/>
              <a:t>, ac </a:t>
            </a:r>
            <a:r>
              <a:rPr lang="en-GB" dirty="0" err="1"/>
              <a:t>yn</a:t>
            </a:r>
            <a:r>
              <a:rPr lang="en-GB" dirty="0"/>
              <a:t> </a:t>
            </a:r>
            <a:r>
              <a:rPr lang="en-GB" dirty="0" err="1"/>
              <a:t>gallu</a:t>
            </a:r>
            <a:r>
              <a:rPr lang="en-GB" dirty="0"/>
              <a:t> </a:t>
            </a:r>
            <a:r>
              <a:rPr lang="en-GB" dirty="0" err="1"/>
              <a:t>cael</a:t>
            </a:r>
            <a:r>
              <a:rPr lang="en-GB" dirty="0"/>
              <a:t> </a:t>
            </a:r>
            <a:r>
              <a:rPr lang="en-GB" dirty="0" err="1"/>
              <a:t>ei</a:t>
            </a:r>
            <a:r>
              <a:rPr lang="en-GB" dirty="0"/>
              <a:t> </a:t>
            </a:r>
            <a:r>
              <a:rPr lang="en-GB" dirty="0" err="1"/>
              <a:t>ddisgrifio</a:t>
            </a:r>
            <a:r>
              <a:rPr lang="en-GB" dirty="0"/>
              <a:t> </a:t>
            </a:r>
            <a:r>
              <a:rPr lang="en-GB" dirty="0" err="1"/>
              <a:t>fel</a:t>
            </a:r>
            <a:r>
              <a:rPr lang="en-GB" dirty="0"/>
              <a:t> </a:t>
            </a:r>
            <a:r>
              <a:rPr lang="en-GB" dirty="0" err="1"/>
              <a:t>pobl</a:t>
            </a:r>
            <a:r>
              <a:rPr lang="en-GB" dirty="0"/>
              <a:t> neu </a:t>
            </a:r>
            <a:r>
              <a:rPr lang="en-GB" dirty="0" err="1"/>
              <a:t>sefydliadau</a:t>
            </a:r>
            <a:r>
              <a:rPr lang="en-GB" dirty="0"/>
              <a:t> </a:t>
            </a:r>
            <a:r>
              <a:rPr lang="en-GB" dirty="0" err="1"/>
              <a:t>yn</a:t>
            </a:r>
            <a:r>
              <a:rPr lang="en-GB" dirty="0"/>
              <a:t> </a:t>
            </a:r>
            <a:r>
              <a:rPr lang="en-GB" dirty="0" err="1"/>
              <a:t>dod</a:t>
            </a:r>
            <a:r>
              <a:rPr lang="en-GB" dirty="0"/>
              <a:t> at </a:t>
            </a:r>
            <a:r>
              <a:rPr lang="en-GB" dirty="0" err="1"/>
              <a:t>ei</a:t>
            </a:r>
            <a:r>
              <a:rPr lang="en-GB" dirty="0"/>
              <a:t> </a:t>
            </a:r>
            <a:r>
              <a:rPr lang="en-GB" dirty="0" err="1"/>
              <a:t>gilydd</a:t>
            </a:r>
            <a:r>
              <a:rPr lang="en-GB" dirty="0"/>
              <a:t> </a:t>
            </a:r>
            <a:r>
              <a:rPr lang="en-GB" dirty="0" err="1"/>
              <a:t>i</a:t>
            </a:r>
            <a:r>
              <a:rPr lang="en-GB" dirty="0"/>
              <a:t> </a:t>
            </a:r>
            <a:r>
              <a:rPr lang="en-GB" dirty="0" err="1"/>
              <a:t>gyrraedd</a:t>
            </a:r>
            <a:r>
              <a:rPr lang="en-GB" dirty="0"/>
              <a:t> </a:t>
            </a:r>
            <a:r>
              <a:rPr lang="en-GB" dirty="0" err="1"/>
              <a:t>bwrpas</a:t>
            </a:r>
            <a:r>
              <a:rPr lang="en-GB" dirty="0"/>
              <a:t> </a:t>
            </a:r>
            <a:r>
              <a:rPr lang="en-GB" dirty="0" err="1"/>
              <a:t>cyffredin</a:t>
            </a:r>
            <a:r>
              <a:rPr lang="en-GB" dirty="0"/>
              <a:t>. Gall </a:t>
            </a:r>
            <a:r>
              <a:rPr lang="en-GB" dirty="0" err="1"/>
              <a:t>hyn</a:t>
            </a:r>
            <a:r>
              <a:rPr lang="en-GB" dirty="0"/>
              <a:t> </a:t>
            </a:r>
            <a:r>
              <a:rPr lang="en-GB" dirty="0" err="1"/>
              <a:t>cynnwys</a:t>
            </a:r>
            <a:r>
              <a:rPr lang="en-GB" dirty="0"/>
              <a:t> </a:t>
            </a:r>
            <a:r>
              <a:rPr lang="en-GB" dirty="0" err="1"/>
              <a:t>gweithio</a:t>
            </a:r>
            <a:r>
              <a:rPr lang="en-GB" dirty="0"/>
              <a:t> </a:t>
            </a:r>
            <a:r>
              <a:rPr lang="en-GB" dirty="0" err="1"/>
              <a:t>gyda</a:t>
            </a:r>
            <a:r>
              <a:rPr lang="en-GB" dirty="0"/>
              <a:t> </a:t>
            </a:r>
            <a:r>
              <a:rPr lang="en-GB" dirty="0" err="1"/>
              <a:t>gweithwyr</a:t>
            </a:r>
            <a:r>
              <a:rPr lang="en-GB" dirty="0"/>
              <a:t> </a:t>
            </a:r>
            <a:r>
              <a:rPr lang="en-GB" dirty="0" err="1"/>
              <a:t>cymdeithasol</a:t>
            </a:r>
            <a:r>
              <a:rPr lang="en-GB" dirty="0"/>
              <a:t>, </a:t>
            </a:r>
            <a:r>
              <a:rPr lang="en-GB" dirty="0" err="1"/>
              <a:t>ysgolion</a:t>
            </a:r>
            <a:r>
              <a:rPr lang="en-GB" dirty="0"/>
              <a:t> </a:t>
            </a:r>
            <a:r>
              <a:rPr lang="en-GB" dirty="0" err="1"/>
              <a:t>lleol</a:t>
            </a:r>
            <a:r>
              <a:rPr lang="en-GB" dirty="0"/>
              <a:t>, </a:t>
            </a:r>
            <a:r>
              <a:rPr lang="en-GB" dirty="0" err="1"/>
              <a:t>cydlynwyr</a:t>
            </a:r>
            <a:r>
              <a:rPr lang="en-GB" dirty="0"/>
              <a:t> ADY, </a:t>
            </a:r>
            <a:r>
              <a:rPr lang="en-GB" dirty="0" err="1"/>
              <a:t>gweithwyr</a:t>
            </a:r>
            <a:r>
              <a:rPr lang="en-GB" dirty="0"/>
              <a:t> iechyd a </a:t>
            </a:r>
            <a:r>
              <a:rPr lang="en-GB" dirty="0" err="1"/>
              <a:t>gofal</a:t>
            </a:r>
            <a:r>
              <a:rPr lang="en-GB" dirty="0"/>
              <a:t>, ac </a:t>
            </a:r>
            <a:r>
              <a:rPr lang="en-GB" dirty="0" err="1"/>
              <a:t>hefyd</a:t>
            </a:r>
            <a:r>
              <a:rPr lang="en-GB" dirty="0"/>
              <a:t> </a:t>
            </a:r>
            <a:r>
              <a:rPr lang="en-GB" dirty="0" err="1"/>
              <a:t>rhieni</a:t>
            </a:r>
            <a:r>
              <a:rPr lang="en-GB" dirty="0"/>
              <a:t> ac </a:t>
            </a:r>
            <a:r>
              <a:rPr lang="en-GB" dirty="0" err="1"/>
              <a:t>ymarferwyr</a:t>
            </a:r>
            <a:r>
              <a:rPr lang="en-GB" dirty="0"/>
              <a:t> </a:t>
            </a:r>
            <a:r>
              <a:rPr lang="en-GB" dirty="0" err="1"/>
              <a:t>arall</a:t>
            </a:r>
            <a:r>
              <a:rPr lang="en-GB" dirty="0"/>
              <a:t>.</a:t>
            </a:r>
          </a:p>
          <a:p>
            <a:r>
              <a:rPr lang="en-GB" dirty="0"/>
              <a:t>Gyda </a:t>
            </a:r>
            <a:r>
              <a:rPr lang="en-GB" dirty="0" err="1"/>
              <a:t>rhieni</a:t>
            </a:r>
            <a:r>
              <a:rPr lang="en-GB" dirty="0"/>
              <a:t> a </a:t>
            </a:r>
            <a:r>
              <a:rPr lang="en-GB" dirty="0" err="1"/>
              <a:t>gofalwyr</a:t>
            </a:r>
            <a:r>
              <a:rPr lang="en-GB" dirty="0"/>
              <a:t> </a:t>
            </a:r>
            <a:r>
              <a:rPr lang="en-GB" dirty="0" err="1"/>
              <a:t>yn</a:t>
            </a:r>
            <a:r>
              <a:rPr lang="en-GB" dirty="0"/>
              <a:t> </a:t>
            </a:r>
            <a:r>
              <a:rPr lang="en-GB" dirty="0" err="1"/>
              <a:t>benodol</a:t>
            </a:r>
            <a:r>
              <a:rPr lang="en-GB" dirty="0"/>
              <a:t> </a:t>
            </a:r>
            <a:r>
              <a:rPr lang="en-GB" dirty="0" err="1"/>
              <a:t>bydd</a:t>
            </a:r>
            <a:r>
              <a:rPr lang="en-GB" dirty="0"/>
              <a:t> </a:t>
            </a:r>
            <a:r>
              <a:rPr lang="en-GB" dirty="0" err="1"/>
              <a:t>ymarferydd</a:t>
            </a:r>
            <a:r>
              <a:rPr lang="en-GB" dirty="0"/>
              <a:t> </a:t>
            </a:r>
            <a:r>
              <a:rPr lang="en-GB" dirty="0" err="1"/>
              <a:t>yn</a:t>
            </a:r>
            <a:r>
              <a:rPr lang="en-GB" dirty="0"/>
              <a:t> </a:t>
            </a:r>
            <a:r>
              <a:rPr lang="en-GB" dirty="0" err="1"/>
              <a:t>cyfathrebu’n</a:t>
            </a:r>
            <a:r>
              <a:rPr lang="en-GB" dirty="0"/>
              <a:t> </a:t>
            </a:r>
            <a:r>
              <a:rPr lang="en-GB" dirty="0" err="1"/>
              <a:t>effeithiol</a:t>
            </a:r>
            <a:r>
              <a:rPr lang="en-GB" dirty="0"/>
              <a:t> </a:t>
            </a:r>
            <a:r>
              <a:rPr lang="en-GB" dirty="0" err="1"/>
              <a:t>gyda</a:t>
            </a:r>
            <a:r>
              <a:rPr lang="en-GB" dirty="0"/>
              <a:t> </a:t>
            </a:r>
            <a:r>
              <a:rPr lang="en-GB" dirty="0" err="1"/>
              <a:t>nhw</a:t>
            </a:r>
            <a:r>
              <a:rPr lang="en-GB" dirty="0"/>
              <a:t> er </a:t>
            </a:r>
            <a:r>
              <a:rPr lang="en-GB" dirty="0" err="1"/>
              <a:t>mwyn</a:t>
            </a:r>
            <a:r>
              <a:rPr lang="en-GB" dirty="0"/>
              <a:t> </a:t>
            </a:r>
            <a:r>
              <a:rPr lang="en-GB" dirty="0" err="1"/>
              <a:t>trafod</a:t>
            </a:r>
            <a:r>
              <a:rPr lang="en-GB" dirty="0"/>
              <a:t> </a:t>
            </a:r>
            <a:r>
              <a:rPr lang="en-GB" dirty="0" err="1"/>
              <a:t>yn</a:t>
            </a:r>
            <a:r>
              <a:rPr lang="en-GB" dirty="0"/>
              <a:t> </a:t>
            </a:r>
            <a:r>
              <a:rPr lang="en-GB" dirty="0" err="1"/>
              <a:t>fanwl</a:t>
            </a:r>
            <a:r>
              <a:rPr lang="en-GB" dirty="0"/>
              <a:t> </a:t>
            </a:r>
            <a:r>
              <a:rPr lang="en-GB" dirty="0" err="1"/>
              <a:t>ar</a:t>
            </a:r>
            <a:r>
              <a:rPr lang="en-GB" dirty="0"/>
              <a:t> </a:t>
            </a:r>
            <a:r>
              <a:rPr lang="en-GB" dirty="0" err="1"/>
              <a:t>sut</a:t>
            </a:r>
            <a:r>
              <a:rPr lang="en-GB" dirty="0"/>
              <a:t> </a:t>
            </a:r>
            <a:r>
              <a:rPr lang="en-GB" dirty="0" err="1"/>
              <a:t>mae’r</a:t>
            </a:r>
            <a:r>
              <a:rPr lang="en-GB" dirty="0"/>
              <a:t> </a:t>
            </a:r>
            <a:r>
              <a:rPr lang="en-GB" dirty="0" err="1"/>
              <a:t>plentyn</a:t>
            </a:r>
            <a:r>
              <a:rPr lang="en-GB" dirty="0"/>
              <a:t> </a:t>
            </a:r>
            <a:r>
              <a:rPr lang="en-GB" dirty="0" err="1"/>
              <a:t>yn</a:t>
            </a:r>
            <a:r>
              <a:rPr lang="en-GB" dirty="0"/>
              <a:t> </a:t>
            </a:r>
            <a:r>
              <a:rPr lang="en-GB" dirty="0" err="1"/>
              <a:t>datblygu</a:t>
            </a:r>
            <a:r>
              <a:rPr lang="en-GB" dirty="0"/>
              <a:t>, </a:t>
            </a:r>
            <a:r>
              <a:rPr lang="en-GB" dirty="0" err="1"/>
              <a:t>bydd</a:t>
            </a:r>
            <a:r>
              <a:rPr lang="en-GB" dirty="0"/>
              <a:t> </a:t>
            </a:r>
            <a:r>
              <a:rPr lang="en-GB" dirty="0" err="1"/>
              <a:t>yn</a:t>
            </a:r>
            <a:r>
              <a:rPr lang="en-GB" dirty="0"/>
              <a:t> </a:t>
            </a:r>
            <a:r>
              <a:rPr lang="en-GB" dirty="0" err="1"/>
              <a:t>rhoi</a:t>
            </a:r>
            <a:r>
              <a:rPr lang="en-GB" dirty="0"/>
              <a:t> </a:t>
            </a:r>
            <a:r>
              <a:rPr lang="en-GB" dirty="0" err="1"/>
              <a:t>digon</a:t>
            </a:r>
            <a:r>
              <a:rPr lang="en-GB" dirty="0"/>
              <a:t> o </a:t>
            </a:r>
            <a:r>
              <a:rPr lang="en-GB" dirty="0" err="1"/>
              <a:t>amser</a:t>
            </a:r>
            <a:r>
              <a:rPr lang="en-GB" dirty="0"/>
              <a:t> </a:t>
            </a:r>
            <a:r>
              <a:rPr lang="en-GB" dirty="0" err="1"/>
              <a:t>i’r</a:t>
            </a:r>
            <a:r>
              <a:rPr lang="en-GB" dirty="0"/>
              <a:t> </a:t>
            </a:r>
            <a:r>
              <a:rPr lang="en-GB" dirty="0" err="1"/>
              <a:t>plentyn</a:t>
            </a:r>
            <a:r>
              <a:rPr lang="en-GB" dirty="0"/>
              <a:t> </a:t>
            </a:r>
            <a:r>
              <a:rPr lang="en-GB" dirty="0" err="1"/>
              <a:t>i</a:t>
            </a:r>
            <a:r>
              <a:rPr lang="en-GB" dirty="0"/>
              <a:t> </a:t>
            </a:r>
            <a:r>
              <a:rPr lang="en-GB" dirty="0" err="1"/>
              <a:t>dod</a:t>
            </a:r>
            <a:r>
              <a:rPr lang="en-GB" dirty="0"/>
              <a:t> </a:t>
            </a:r>
            <a:r>
              <a:rPr lang="en-GB" dirty="0" err="1"/>
              <a:t>yn</a:t>
            </a:r>
            <a:r>
              <a:rPr lang="en-GB" dirty="0"/>
              <a:t> </a:t>
            </a:r>
            <a:r>
              <a:rPr lang="en-GB" dirty="0" err="1"/>
              <a:t>gyfarwydd</a:t>
            </a:r>
            <a:r>
              <a:rPr lang="en-GB" dirty="0"/>
              <a:t> </a:t>
            </a:r>
            <a:r>
              <a:rPr lang="en-GB" dirty="0" err="1"/>
              <a:t>i’r</a:t>
            </a:r>
            <a:r>
              <a:rPr lang="en-GB" dirty="0"/>
              <a:t> </a:t>
            </a:r>
            <a:r>
              <a:rPr lang="en-GB" dirty="0" err="1"/>
              <a:t>safle</a:t>
            </a:r>
            <a:r>
              <a:rPr lang="en-GB" dirty="0"/>
              <a:t> </a:t>
            </a:r>
            <a:r>
              <a:rPr lang="en-GB" dirty="0" err="1"/>
              <a:t>newydd</a:t>
            </a:r>
            <a:r>
              <a:rPr lang="en-GB" dirty="0"/>
              <a:t>, a </a:t>
            </a:r>
            <a:r>
              <a:rPr lang="en-GB" dirty="0" err="1"/>
              <a:t>bydd</a:t>
            </a:r>
            <a:r>
              <a:rPr lang="en-GB" dirty="0"/>
              <a:t> </a:t>
            </a:r>
            <a:r>
              <a:rPr lang="en-GB" dirty="0" err="1"/>
              <a:t>yn</a:t>
            </a:r>
            <a:r>
              <a:rPr lang="en-GB" dirty="0"/>
              <a:t> </a:t>
            </a:r>
            <a:r>
              <a:rPr lang="en-GB" dirty="0" err="1"/>
              <a:t>gweithio</a:t>
            </a:r>
            <a:r>
              <a:rPr lang="en-GB" dirty="0"/>
              <a:t> </a:t>
            </a:r>
            <a:r>
              <a:rPr lang="en-GB" dirty="0" err="1"/>
              <a:t>gyda’r</a:t>
            </a:r>
            <a:r>
              <a:rPr lang="en-GB" dirty="0"/>
              <a:t> </a:t>
            </a:r>
            <a:r>
              <a:rPr lang="en-GB" dirty="0" err="1"/>
              <a:t>rhieni</a:t>
            </a:r>
            <a:r>
              <a:rPr lang="en-GB" dirty="0"/>
              <a:t> </a:t>
            </a:r>
            <a:r>
              <a:rPr lang="en-GB" dirty="0" err="1"/>
              <a:t>i</a:t>
            </a:r>
            <a:r>
              <a:rPr lang="en-GB" dirty="0"/>
              <a:t> </a:t>
            </a:r>
            <a:r>
              <a:rPr lang="en-GB" dirty="0" err="1"/>
              <a:t>geisio</a:t>
            </a:r>
            <a:r>
              <a:rPr lang="en-GB" dirty="0"/>
              <a:t> </a:t>
            </a:r>
            <a:r>
              <a:rPr lang="en-GB" dirty="0" err="1"/>
              <a:t>gwneud</a:t>
            </a:r>
            <a:r>
              <a:rPr lang="en-GB" dirty="0"/>
              <a:t> yr un </a:t>
            </a:r>
            <a:r>
              <a:rPr lang="en-GB" dirty="0" err="1"/>
              <a:t>peth</a:t>
            </a:r>
            <a:r>
              <a:rPr lang="en-GB" dirty="0"/>
              <a:t> a </a:t>
            </a:r>
            <a:r>
              <a:rPr lang="en-GB" dirty="0" err="1"/>
              <a:t>mae</a:t>
            </a:r>
            <a:r>
              <a:rPr lang="en-GB" dirty="0"/>
              <a:t> </a:t>
            </a:r>
            <a:r>
              <a:rPr lang="en-GB" dirty="0" err="1"/>
              <a:t>nhw’n</a:t>
            </a:r>
            <a:r>
              <a:rPr lang="en-GB" dirty="0"/>
              <a:t> </a:t>
            </a:r>
            <a:r>
              <a:rPr lang="en-GB" dirty="0" err="1"/>
              <a:t>gwneud</a:t>
            </a:r>
            <a:r>
              <a:rPr lang="en-GB" dirty="0"/>
              <a:t> </a:t>
            </a:r>
            <a:r>
              <a:rPr lang="en-GB" dirty="0" err="1"/>
              <a:t>adre</a:t>
            </a:r>
            <a:r>
              <a:rPr lang="en-GB" dirty="0"/>
              <a:t>, </a:t>
            </a:r>
            <a:r>
              <a:rPr lang="en-GB" dirty="0" err="1"/>
              <a:t>yn</a:t>
            </a:r>
            <a:r>
              <a:rPr lang="en-GB" dirty="0"/>
              <a:t> y </a:t>
            </a:r>
            <a:r>
              <a:rPr lang="en-GB" dirty="0" err="1"/>
              <a:t>safle</a:t>
            </a:r>
            <a:r>
              <a:rPr lang="en-GB" dirty="0"/>
              <a:t> </a:t>
            </a:r>
            <a:r>
              <a:rPr lang="en-GB" dirty="0" err="1"/>
              <a:t>godal</a:t>
            </a:r>
            <a:r>
              <a:rPr lang="en-GB" dirty="0"/>
              <a:t> </a:t>
            </a:r>
            <a:r>
              <a:rPr lang="en-GB" dirty="0" err="1"/>
              <a:t>yna</a:t>
            </a:r>
            <a:r>
              <a:rPr lang="en-GB" dirty="0"/>
              <a:t>.</a:t>
            </a:r>
          </a:p>
        </p:txBody>
      </p:sp>
      <p:sp>
        <p:nvSpPr>
          <p:cNvPr id="4" name="Slide Number Placeholder 3">
            <a:extLst>
              <a:ext uri="{FF2B5EF4-FFF2-40B4-BE49-F238E27FC236}">
                <a16:creationId xmlns:a16="http://schemas.microsoft.com/office/drawing/2014/main" id="{4851D44E-BD08-3E8D-9711-2FCC06385982}"/>
              </a:ext>
            </a:extLst>
          </p:cNvPr>
          <p:cNvSpPr>
            <a:spLocks noGrp="1"/>
          </p:cNvSpPr>
          <p:nvPr>
            <p:ph type="sldNum" sz="quarter" idx="12"/>
          </p:nvPr>
        </p:nvSpPr>
        <p:spPr/>
        <p:txBody>
          <a:bodyPr/>
          <a:lstStyle/>
          <a:p>
            <a:fld id="{1DC7508D-56F8-4E07-8644-79E99218788E}" type="slidenum">
              <a:rPr lang="en-GB" smtClean="0"/>
              <a:t>12</a:t>
            </a:fld>
            <a:endParaRPr lang="en-GB" dirty="0"/>
          </a:p>
        </p:txBody>
      </p:sp>
    </p:spTree>
    <p:extLst>
      <p:ext uri="{BB962C8B-B14F-4D97-AF65-F5344CB8AC3E}">
        <p14:creationId xmlns:p14="http://schemas.microsoft.com/office/powerpoint/2010/main" val="320904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55644-ABAC-EA5F-7183-35A8A28D06C8}"/>
              </a:ext>
            </a:extLst>
          </p:cNvPr>
          <p:cNvSpPr>
            <a:spLocks noGrp="1"/>
          </p:cNvSpPr>
          <p:nvPr>
            <p:ph type="title"/>
          </p:nvPr>
        </p:nvSpPr>
        <p:spPr/>
        <p:txBody>
          <a:bodyPr/>
          <a:lstStyle/>
          <a:p>
            <a:r>
              <a:rPr lang="cy-GB" dirty="0"/>
              <a:t>Rôl ymarferwyr B.C yn y 1000 diwrnod cyntaf</a:t>
            </a:r>
          </a:p>
        </p:txBody>
      </p:sp>
      <p:sp>
        <p:nvSpPr>
          <p:cNvPr id="3" name="Content Placeholder 2">
            <a:extLst>
              <a:ext uri="{FF2B5EF4-FFF2-40B4-BE49-F238E27FC236}">
                <a16:creationId xmlns:a16="http://schemas.microsoft.com/office/drawing/2014/main" id="{00E0A6C6-FB7D-046C-5304-BC6C625415E9}"/>
              </a:ext>
            </a:extLst>
          </p:cNvPr>
          <p:cNvSpPr>
            <a:spLocks noGrp="1"/>
          </p:cNvSpPr>
          <p:nvPr>
            <p:ph sz="half" idx="1"/>
          </p:nvPr>
        </p:nvSpPr>
        <p:spPr/>
        <p:txBody>
          <a:bodyPr>
            <a:normAutofit lnSpcReduction="10000"/>
          </a:bodyPr>
          <a:lstStyle/>
          <a:p>
            <a:r>
              <a:rPr lang="cy-GB" sz="1400" noProof="1"/>
              <a:t>I gefnogi plant, bydd ymarferwyr yn gwybod bydd awyr iach, ymarfer corff, derbyn y maetholion cywir ac hapusrwydd y plentyn i gyd yn cyfrannu’n enfawr tuag at iechyd y plentyn (Jenkin, n.d). Felly mae rôl ymarferydd yn amrywio, o sicrhau iechyd da, i ddarparu profiadau dysgu ystyrlon, yn cefnogi a ddarparu maeth addas a ddigonol, i fod yn ymatebol gyda plentyn, ac i ddarparu amgylcheddau sicr a ddiogel. Bydd oedolion galluogol yn darparu’r amgylcheddau yma, tra hefyd yn annog arferion da i’r plant o ran maeth, ac hefyd yn annog chwilfrydedd ac archwiliad, i weud nhw’n fwy hyderus ac annibynnol.</a:t>
            </a:r>
          </a:p>
        </p:txBody>
      </p:sp>
      <p:sp>
        <p:nvSpPr>
          <p:cNvPr id="4" name="Content Placeholder 3">
            <a:extLst>
              <a:ext uri="{FF2B5EF4-FFF2-40B4-BE49-F238E27FC236}">
                <a16:creationId xmlns:a16="http://schemas.microsoft.com/office/drawing/2014/main" id="{78446DF0-788D-6672-B7DA-819E7609BD2E}"/>
              </a:ext>
            </a:extLst>
          </p:cNvPr>
          <p:cNvSpPr>
            <a:spLocks noGrp="1"/>
          </p:cNvSpPr>
          <p:nvPr>
            <p:ph sz="half" idx="2"/>
          </p:nvPr>
        </p:nvSpPr>
        <p:spPr/>
        <p:txBody>
          <a:bodyPr>
            <a:normAutofit lnSpcReduction="10000"/>
          </a:bodyPr>
          <a:lstStyle/>
          <a:p>
            <a:r>
              <a:rPr lang="cy-GB" sz="1400" noProof="1"/>
              <a:t>I gefnogi teuluoedd, mae’n allweddol bod ymarferwyr yn cyd-weithio gyda teulu plentyn er mwyn cael y gorau allan o’r plentyn yna. Er hynny, mae Public Health Wales (2023) yn nodi dylai ymarfewyr galluogi teuluoedd i ffynnu, yn hytrach na dweud wrthynt yn gwmws beth i wneud. Bydd ymarferwyr hefyd yn cynnig cefnogaeth ac arweiniad pan mae angen, gall hyn fod wrthyn nhw neu gweithwyr proffesiynol, megus doctoriaid iechyd meddwl. Bydd hyn yn lleihau straen i rieni, bydd ymarferwyr yn gallu dilyn strwythur ‘bwced straen’, cynllun sydd yn dangos bod weithiau angen help i leihau’r llwyth. </a:t>
            </a:r>
          </a:p>
          <a:p>
            <a:endParaRPr lang="cy-GB" sz="1400" noProof="1"/>
          </a:p>
          <a:p>
            <a:endParaRPr lang="cy-GB" sz="1400" noProof="1"/>
          </a:p>
          <a:p>
            <a:pPr marL="0" indent="0">
              <a:buNone/>
            </a:pPr>
            <a:r>
              <a:rPr lang="cy-GB" sz="1400" noProof="1"/>
              <a:t>                                                           (FitzRoy, 2024)</a:t>
            </a:r>
          </a:p>
          <a:p>
            <a:pPr marL="0" indent="0">
              <a:buNone/>
            </a:pPr>
            <a:endParaRPr lang="cy-GB" sz="1400" noProof="1"/>
          </a:p>
        </p:txBody>
      </p:sp>
      <p:pic>
        <p:nvPicPr>
          <p:cNvPr id="5122" name="Picture 2" descr="It’s Stress Awareness Month - how’s your stress bucket looking? - FitzRoy">
            <a:extLst>
              <a:ext uri="{FF2B5EF4-FFF2-40B4-BE49-F238E27FC236}">
                <a16:creationId xmlns:a16="http://schemas.microsoft.com/office/drawing/2014/main" id="{8458DC17-B695-DD54-90B9-34B25003F2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0834" y="3923071"/>
            <a:ext cx="1991421" cy="281694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9D2B68F5-4C9A-6CFD-D1F8-E27E8B11107D}"/>
              </a:ext>
            </a:extLst>
          </p:cNvPr>
          <p:cNvSpPr>
            <a:spLocks noGrp="1"/>
          </p:cNvSpPr>
          <p:nvPr>
            <p:ph type="sldNum" sz="quarter" idx="12"/>
          </p:nvPr>
        </p:nvSpPr>
        <p:spPr/>
        <p:txBody>
          <a:bodyPr/>
          <a:lstStyle/>
          <a:p>
            <a:fld id="{1DC7508D-56F8-4E07-8644-79E99218788E}" type="slidenum">
              <a:rPr lang="en-GB" smtClean="0"/>
              <a:t>13</a:t>
            </a:fld>
            <a:endParaRPr lang="en-GB" dirty="0"/>
          </a:p>
        </p:txBody>
      </p:sp>
    </p:spTree>
    <p:extLst>
      <p:ext uri="{BB962C8B-B14F-4D97-AF65-F5344CB8AC3E}">
        <p14:creationId xmlns:p14="http://schemas.microsoft.com/office/powerpoint/2010/main" val="3956460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ED7CA-C523-DBC0-EF32-6C87954D4F12}"/>
              </a:ext>
            </a:extLst>
          </p:cNvPr>
          <p:cNvSpPr>
            <a:spLocks noGrp="1"/>
          </p:cNvSpPr>
          <p:nvPr>
            <p:ph type="title"/>
          </p:nvPr>
        </p:nvSpPr>
        <p:spPr/>
        <p:txBody>
          <a:bodyPr/>
          <a:lstStyle/>
          <a:p>
            <a:r>
              <a:rPr lang="cy-GB" dirty="0"/>
              <a:t>Pam mae gwaith partneriaeth effeithiol yn bwysig</a:t>
            </a:r>
            <a:r>
              <a:rPr lang="en-GB" dirty="0"/>
              <a:t>?</a:t>
            </a:r>
          </a:p>
        </p:txBody>
      </p:sp>
      <p:sp>
        <p:nvSpPr>
          <p:cNvPr id="3" name="Content Placeholder 2">
            <a:extLst>
              <a:ext uri="{FF2B5EF4-FFF2-40B4-BE49-F238E27FC236}">
                <a16:creationId xmlns:a16="http://schemas.microsoft.com/office/drawing/2014/main" id="{E3715EC5-F7D5-5F9B-C08B-C24B1A18C8A2}"/>
              </a:ext>
            </a:extLst>
          </p:cNvPr>
          <p:cNvSpPr>
            <a:spLocks noGrp="1"/>
          </p:cNvSpPr>
          <p:nvPr>
            <p:ph idx="1"/>
          </p:nvPr>
        </p:nvSpPr>
        <p:spPr/>
        <p:txBody>
          <a:bodyPr>
            <a:normAutofit/>
          </a:bodyPr>
          <a:lstStyle/>
          <a:p>
            <a:r>
              <a:rPr lang="cy-GB" sz="1600" noProof="1"/>
              <a:t>Wrth gweithio gydag eraill, mae’n dangos bod yna amgylchedd effeithiol i’r plentyn i ddatblygu. Bydd rhieni yn gallu gweld hyn, ac yn gwybod mae nhw’n gallu dod atyn nhw os oes angen cymorth. Mae’n gallu hyrwyddo rhieni lawr y trywydd iawn os oes angen cefnogaeth arnynt, a fydd polisi drws agored yn cael ei ddefnyddio, felly mae rhieni neu teulu plentyn yn agored i dderyn mwy o wybodaeth, neu cael atebion pan mae angen.</a:t>
            </a:r>
          </a:p>
          <a:p>
            <a:r>
              <a:rPr lang="cy-GB" sz="1600" noProof="1"/>
              <a:t>Hefyd bydd ymarferwyr yn gallu derbyn ymddiriedaeth gan y plentyn, a chreu perthnasau gyda nhw.  Mae hyn yn cydfynd ag hierarchaeth anghenion Maslow (1954), lle mae cariad a pherthyn yw un o’r camau. Mae’r perthnasau yma yn ystod y 1000 diwrnod cyntaf yn cael effaith arnynt ac yn helpu datblygiad emosiynol y plentyn yn gynnar. Mae theory ymlyniad Bowlby (1969) yn cefnogi hyn, credai bod y perthnasau gynnar mae plant yn cael gyda’u gofalwyr yn cael effaith anferth arnynt, a fydd yn para gyda nhw am weddill eu fywydau. Mae theori Pikler hefyd yn cefnogi’r perthnasau da yma, gan ei fod yn pwysleisio perthnasau cadarnhaol, gan ei fod yn credu bod pob plentyn yn haeddu parch (UK Pikler Association, n.d).</a:t>
            </a:r>
          </a:p>
        </p:txBody>
      </p:sp>
      <p:sp>
        <p:nvSpPr>
          <p:cNvPr id="4" name="Slide Number Placeholder 3">
            <a:extLst>
              <a:ext uri="{FF2B5EF4-FFF2-40B4-BE49-F238E27FC236}">
                <a16:creationId xmlns:a16="http://schemas.microsoft.com/office/drawing/2014/main" id="{5F58640A-72ED-2C1A-BC15-38C4F5861644}"/>
              </a:ext>
            </a:extLst>
          </p:cNvPr>
          <p:cNvSpPr>
            <a:spLocks noGrp="1"/>
          </p:cNvSpPr>
          <p:nvPr>
            <p:ph type="sldNum" sz="quarter" idx="12"/>
          </p:nvPr>
        </p:nvSpPr>
        <p:spPr/>
        <p:txBody>
          <a:bodyPr/>
          <a:lstStyle/>
          <a:p>
            <a:fld id="{1DC7508D-56F8-4E07-8644-79E99218788E}" type="slidenum">
              <a:rPr lang="en-GB" smtClean="0"/>
              <a:t>14</a:t>
            </a:fld>
            <a:endParaRPr lang="en-GB" dirty="0"/>
          </a:p>
        </p:txBody>
      </p:sp>
    </p:spTree>
    <p:extLst>
      <p:ext uri="{BB962C8B-B14F-4D97-AF65-F5344CB8AC3E}">
        <p14:creationId xmlns:p14="http://schemas.microsoft.com/office/powerpoint/2010/main" val="2121256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12C04-CC03-2B1E-7FCB-4AE132620E25}"/>
              </a:ext>
            </a:extLst>
          </p:cNvPr>
          <p:cNvSpPr>
            <a:spLocks noGrp="1"/>
          </p:cNvSpPr>
          <p:nvPr>
            <p:ph type="title"/>
          </p:nvPr>
        </p:nvSpPr>
        <p:spPr>
          <a:xfrm>
            <a:off x="646111" y="452718"/>
            <a:ext cx="9404723" cy="805811"/>
          </a:xfrm>
        </p:spPr>
        <p:txBody>
          <a:bodyPr/>
          <a:lstStyle/>
          <a:p>
            <a:r>
              <a:rPr lang="en-GB" dirty="0" err="1"/>
              <a:t>Heriau</a:t>
            </a:r>
            <a:r>
              <a:rPr lang="en-GB" dirty="0"/>
              <a:t> </a:t>
            </a:r>
            <a:r>
              <a:rPr lang="en-GB" dirty="0" err="1"/>
              <a:t>wrth</a:t>
            </a:r>
            <a:r>
              <a:rPr lang="en-GB" dirty="0"/>
              <a:t> </a:t>
            </a:r>
            <a:r>
              <a:rPr lang="en-GB" dirty="0" err="1"/>
              <a:t>ddarparu</a:t>
            </a:r>
            <a:r>
              <a:rPr lang="en-GB" dirty="0"/>
              <a:t> </a:t>
            </a:r>
            <a:r>
              <a:rPr lang="en-GB" dirty="0" err="1"/>
              <a:t>gofal</a:t>
            </a:r>
            <a:r>
              <a:rPr lang="en-GB" dirty="0"/>
              <a:t> </a:t>
            </a:r>
            <a:r>
              <a:rPr lang="en-GB" dirty="0" err="1"/>
              <a:t>eithriadol</a:t>
            </a:r>
            <a:endParaRPr lang="en-GB" dirty="0"/>
          </a:p>
        </p:txBody>
      </p:sp>
      <p:sp>
        <p:nvSpPr>
          <p:cNvPr id="4" name="TextBox 3">
            <a:extLst>
              <a:ext uri="{FF2B5EF4-FFF2-40B4-BE49-F238E27FC236}">
                <a16:creationId xmlns:a16="http://schemas.microsoft.com/office/drawing/2014/main" id="{EE2A7066-E118-8F4B-4F8E-FD5C62AFEA6C}"/>
              </a:ext>
            </a:extLst>
          </p:cNvPr>
          <p:cNvSpPr txBox="1"/>
          <p:nvPr/>
        </p:nvSpPr>
        <p:spPr>
          <a:xfrm>
            <a:off x="646111" y="2497394"/>
            <a:ext cx="10481187" cy="3046988"/>
          </a:xfrm>
          <a:prstGeom prst="rect">
            <a:avLst/>
          </a:prstGeom>
          <a:noFill/>
        </p:spPr>
        <p:txBody>
          <a:bodyPr wrap="square" rtlCol="0">
            <a:spAutoFit/>
          </a:bodyPr>
          <a:lstStyle/>
          <a:p>
            <a:r>
              <a:rPr lang="en-GB" sz="1600" noProof="1"/>
              <a:t>Mae yna amrywiaeth o heriau sydd yn gallu effeithio ar y lefel o gofal mae ymarferwyr yn gallu darparu. Erbyn heddiw un o’r problemau mwyaf sydd gyda ymarferwyr yw costau. Heb yr arian ddigonol sydd angen, ni fydd meithrinfeydd yn gallu prynu offer newydd ar gyfer y plant i’r meithrin. Problem ariannol arall yw fod nhw’n gallu gweld hi’n anodd i dalu staff. Bydd hyn y arwain at broblemau staffio, a fydd problemau cymarebau staff/plentyn yn dilyn. Oherwydd bod tâl isafswm cenedlaethol yn cynyddu, sydd yn golygu bydd rhaid i feithrin ar gyfartaledd talu £2,600 ychwanegol yn flynyddol i dalu staff, bydd hyn yn gwneud hi’n anoddach i feithrinfeydd i dalu staff, ac mae’r </a:t>
            </a:r>
            <a:r>
              <a:rPr lang="en-GB" sz="1600" i="1" noProof="1"/>
              <a:t>National Day Nurseries Association (NDNA) </a:t>
            </a:r>
            <a:r>
              <a:rPr lang="en-GB" sz="1600" noProof="1"/>
              <a:t>wedi rhybuddio bydd hyn yn gallu codi costau gofal i’r rhieni, neu hyd yn oed rhaid cau rhai meithrinfeydd (Clarke and Clarke, 2024). Felly allwn weld bod problem arian yn un fawr ar hyn o bryd. Bydd y pethau yna’n gallu arwain at broblemau arall i’r staff, megus adeiladu straen neu llosgi allan. Mae’r problem arian yn gallu dechrau problemau gydag ADY hefyd, gan efallai ni fydd arian gan meithrin i dalu am adnoddau neu ddiagnosis am anghenion ar gyfer un o’r plant. </a:t>
            </a:r>
            <a:endParaRPr lang="en-GB" sz="1600" dirty="0"/>
          </a:p>
        </p:txBody>
      </p:sp>
      <p:sp>
        <p:nvSpPr>
          <p:cNvPr id="5" name="Slide Number Placeholder 4">
            <a:extLst>
              <a:ext uri="{FF2B5EF4-FFF2-40B4-BE49-F238E27FC236}">
                <a16:creationId xmlns:a16="http://schemas.microsoft.com/office/drawing/2014/main" id="{3CF60DE0-2681-B4FA-7B6E-8E9A8B59E690}"/>
              </a:ext>
            </a:extLst>
          </p:cNvPr>
          <p:cNvSpPr>
            <a:spLocks noGrp="1"/>
          </p:cNvSpPr>
          <p:nvPr>
            <p:ph type="sldNum" sz="quarter" idx="12"/>
          </p:nvPr>
        </p:nvSpPr>
        <p:spPr/>
        <p:txBody>
          <a:bodyPr/>
          <a:lstStyle/>
          <a:p>
            <a:fld id="{1DC7508D-56F8-4E07-8644-79E99218788E}" type="slidenum">
              <a:rPr lang="en-GB" smtClean="0"/>
              <a:t>15</a:t>
            </a:fld>
            <a:endParaRPr lang="en-GB" dirty="0"/>
          </a:p>
        </p:txBody>
      </p:sp>
    </p:spTree>
    <p:extLst>
      <p:ext uri="{BB962C8B-B14F-4D97-AF65-F5344CB8AC3E}">
        <p14:creationId xmlns:p14="http://schemas.microsoft.com/office/powerpoint/2010/main" val="2197704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08CF-BEF7-562E-2E9D-18F03278D79B}"/>
              </a:ext>
            </a:extLst>
          </p:cNvPr>
          <p:cNvSpPr>
            <a:spLocks noGrp="1"/>
          </p:cNvSpPr>
          <p:nvPr>
            <p:ph type="title"/>
          </p:nvPr>
        </p:nvSpPr>
        <p:spPr/>
        <p:txBody>
          <a:bodyPr/>
          <a:lstStyle/>
          <a:p>
            <a:r>
              <a:rPr lang="cy-GB" dirty="0"/>
              <a:t>Heriau wrth ddarparu gofal eithriadol</a:t>
            </a:r>
          </a:p>
        </p:txBody>
      </p:sp>
      <p:sp>
        <p:nvSpPr>
          <p:cNvPr id="3" name="Content Placeholder 2">
            <a:extLst>
              <a:ext uri="{FF2B5EF4-FFF2-40B4-BE49-F238E27FC236}">
                <a16:creationId xmlns:a16="http://schemas.microsoft.com/office/drawing/2014/main" id="{2DD0E3DB-3C79-3726-B101-0300B359D886}"/>
              </a:ext>
            </a:extLst>
          </p:cNvPr>
          <p:cNvSpPr>
            <a:spLocks noGrp="1"/>
          </p:cNvSpPr>
          <p:nvPr>
            <p:ph idx="1"/>
          </p:nvPr>
        </p:nvSpPr>
        <p:spPr/>
        <p:txBody>
          <a:bodyPr>
            <a:normAutofit lnSpcReduction="10000"/>
          </a:bodyPr>
          <a:lstStyle/>
          <a:p>
            <a:pPr marL="0" indent="0">
              <a:buNone/>
            </a:pPr>
            <a:r>
              <a:rPr lang="en-GB" sz="1800" noProof="1"/>
              <a:t>Mae rhieni yn gallu fod yn problem, ac yn gallu rhwystro’r broses o ddarparu gofal eithriadol. Bydd rhai rhieni heb y gwybodaeth na’r dealltwriaeth amdano rhai agweddau o’u plant nhw, a beth sydd angen arnynt. Heb ofyn i ni am gymorth efallai bidden nhw’n trin y plentyn yn anghywir, neu’n darparu’r pethau anghywir iddynt. Serch hynny un ateb i geisio atal hyn yw i gynnig cefnogaeth iddyn nhw fel bod nhw’n cael yr adnoddau cywir ar sut i weithredu’n gywir gyda’r plentyn. Rhywbeth arall all fod yn broblem yw bywydau personol staff. Gan fod gweithio gyda’r blynyddoedd cynnar yn swydd sydd yn dod efo cyfrifoldeb, efallai bydd rhai aelodau staff yn teimlo o dan straen ar adegau, ac felly all hyn effeithio cydbwysedd bywyd gwaith a chartref. Mewn achosion difrifol all hyn arwain at staff i gamdrin y defnydd o alcohol neu cyffuriau. Serch hynny un peth all ymarferwyr gwneud i gefnogi staff yma yw i hyrwyddo nhw i gael cymorth gan arbenigwyr, a fydd yn gallu cael nhw ar y trywydd cywir i wella, ac i ddod yn ôl i wneud gwaith effeithiol yn y meithrinfa.</a:t>
            </a:r>
          </a:p>
        </p:txBody>
      </p:sp>
      <p:sp>
        <p:nvSpPr>
          <p:cNvPr id="4" name="Slide Number Placeholder 3">
            <a:extLst>
              <a:ext uri="{FF2B5EF4-FFF2-40B4-BE49-F238E27FC236}">
                <a16:creationId xmlns:a16="http://schemas.microsoft.com/office/drawing/2014/main" id="{0652A238-01BB-1F92-726B-6D5B459C354A}"/>
              </a:ext>
            </a:extLst>
          </p:cNvPr>
          <p:cNvSpPr>
            <a:spLocks noGrp="1"/>
          </p:cNvSpPr>
          <p:nvPr>
            <p:ph type="sldNum" sz="quarter" idx="12"/>
          </p:nvPr>
        </p:nvSpPr>
        <p:spPr/>
        <p:txBody>
          <a:bodyPr/>
          <a:lstStyle/>
          <a:p>
            <a:fld id="{1DC7508D-56F8-4E07-8644-79E99218788E}" type="slidenum">
              <a:rPr lang="en-GB" smtClean="0"/>
              <a:t>16</a:t>
            </a:fld>
            <a:endParaRPr lang="en-GB" dirty="0"/>
          </a:p>
        </p:txBody>
      </p:sp>
    </p:spTree>
    <p:extLst>
      <p:ext uri="{BB962C8B-B14F-4D97-AF65-F5344CB8AC3E}">
        <p14:creationId xmlns:p14="http://schemas.microsoft.com/office/powerpoint/2010/main" val="1870660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cy-GB"/>
          </a:p>
        </p:txBody>
      </p:sp>
      <p:pic>
        <p:nvPicPr>
          <p:cNvPr id="6157" name="Picture 615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y-GB"/>
          </a:p>
        </p:txBody>
      </p:sp>
      <p:sp>
        <p:nvSpPr>
          <p:cNvPr id="6163" name="Rectangle 6162">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597C1-DDBA-B6B2-9230-D599170EEB29}"/>
              </a:ext>
            </a:extLst>
          </p:cNvPr>
          <p:cNvSpPr>
            <a:spLocks noGrp="1"/>
          </p:cNvSpPr>
          <p:nvPr>
            <p:ph type="title"/>
          </p:nvPr>
        </p:nvSpPr>
        <p:spPr>
          <a:xfrm>
            <a:off x="4872012" y="1447800"/>
            <a:ext cx="5222325" cy="3329581"/>
          </a:xfrm>
        </p:spPr>
        <p:txBody>
          <a:bodyPr vert="horz" lIns="91440" tIns="45720" rIns="91440" bIns="45720" rtlCol="0" anchor="b">
            <a:normAutofit/>
          </a:bodyPr>
          <a:lstStyle/>
          <a:p>
            <a:r>
              <a:rPr lang="en-US" sz="4500" dirty="0">
                <a:solidFill>
                  <a:srgbClr val="EBEBEB"/>
                </a:solidFill>
              </a:rPr>
              <a:t>Gweithgareddau</a:t>
            </a:r>
          </a:p>
        </p:txBody>
      </p:sp>
      <p:sp>
        <p:nvSpPr>
          <p:cNvPr id="6165"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pic>
        <p:nvPicPr>
          <p:cNvPr id="6146" name="Picture 2" descr="Early Years Activities; The Ultimate Nature Ideas | Little Explorers ...">
            <a:extLst>
              <a:ext uri="{FF2B5EF4-FFF2-40B4-BE49-F238E27FC236}">
                <a16:creationId xmlns:a16="http://schemas.microsoft.com/office/drawing/2014/main" id="{5D7617E5-5627-74B2-A0E5-F4DBEB647C5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8214" r="10750"/>
          <a:stretch/>
        </p:blipFill>
        <p:spPr bwMode="auto">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6167" name="Rectangle 6166">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y-GB"/>
          </a:p>
        </p:txBody>
      </p:sp>
      <p:sp>
        <p:nvSpPr>
          <p:cNvPr id="3" name="TextBox 2">
            <a:extLst>
              <a:ext uri="{FF2B5EF4-FFF2-40B4-BE49-F238E27FC236}">
                <a16:creationId xmlns:a16="http://schemas.microsoft.com/office/drawing/2014/main" id="{2FFD5EF4-6A16-F013-0172-F721663E0C7C}"/>
              </a:ext>
            </a:extLst>
          </p:cNvPr>
          <p:cNvSpPr txBox="1"/>
          <p:nvPr/>
        </p:nvSpPr>
        <p:spPr>
          <a:xfrm>
            <a:off x="4602145" y="6096000"/>
            <a:ext cx="4003733" cy="369332"/>
          </a:xfrm>
          <a:prstGeom prst="rect">
            <a:avLst/>
          </a:prstGeom>
          <a:noFill/>
        </p:spPr>
        <p:txBody>
          <a:bodyPr wrap="square" rtlCol="0">
            <a:spAutoFit/>
          </a:bodyPr>
          <a:lstStyle/>
          <a:p>
            <a:r>
              <a:rPr lang="cy-GB" dirty="0"/>
              <a:t>(Little Explorers Nursery, 2024)</a:t>
            </a:r>
          </a:p>
        </p:txBody>
      </p:sp>
      <p:sp>
        <p:nvSpPr>
          <p:cNvPr id="4" name="Slide Number Placeholder 3">
            <a:extLst>
              <a:ext uri="{FF2B5EF4-FFF2-40B4-BE49-F238E27FC236}">
                <a16:creationId xmlns:a16="http://schemas.microsoft.com/office/drawing/2014/main" id="{24355E1D-F5A8-3BAD-3BCD-C2A62D5EE61B}"/>
              </a:ext>
            </a:extLst>
          </p:cNvPr>
          <p:cNvSpPr>
            <a:spLocks noGrp="1"/>
          </p:cNvSpPr>
          <p:nvPr>
            <p:ph type="sldNum" sz="quarter" idx="12"/>
          </p:nvPr>
        </p:nvSpPr>
        <p:spPr/>
        <p:txBody>
          <a:bodyPr/>
          <a:lstStyle/>
          <a:p>
            <a:fld id="{1DC7508D-56F8-4E07-8644-79E99218788E}" type="slidenum">
              <a:rPr lang="en-GB" smtClean="0"/>
              <a:t>17</a:t>
            </a:fld>
            <a:endParaRPr lang="en-GB" dirty="0"/>
          </a:p>
        </p:txBody>
      </p:sp>
    </p:spTree>
    <p:extLst>
      <p:ext uri="{BB962C8B-B14F-4D97-AF65-F5344CB8AC3E}">
        <p14:creationId xmlns:p14="http://schemas.microsoft.com/office/powerpoint/2010/main" val="301306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213F9-59A9-D8C8-B27D-354C5E03079B}"/>
              </a:ext>
            </a:extLst>
          </p:cNvPr>
          <p:cNvSpPr>
            <a:spLocks noGrp="1"/>
          </p:cNvSpPr>
          <p:nvPr>
            <p:ph type="title"/>
          </p:nvPr>
        </p:nvSpPr>
        <p:spPr/>
        <p:txBody>
          <a:bodyPr/>
          <a:lstStyle/>
          <a:p>
            <a:r>
              <a:rPr lang="cy-GB" dirty="0"/>
              <a:t>Gweithgareddau yn ystod y 1000 diwrnod cyntaf</a:t>
            </a:r>
          </a:p>
        </p:txBody>
      </p:sp>
      <p:sp>
        <p:nvSpPr>
          <p:cNvPr id="3" name="Content Placeholder 2">
            <a:extLst>
              <a:ext uri="{FF2B5EF4-FFF2-40B4-BE49-F238E27FC236}">
                <a16:creationId xmlns:a16="http://schemas.microsoft.com/office/drawing/2014/main" id="{8B4F114D-E326-6A5F-6E55-B95CD0BF6BB5}"/>
              </a:ext>
            </a:extLst>
          </p:cNvPr>
          <p:cNvSpPr>
            <a:spLocks noGrp="1"/>
          </p:cNvSpPr>
          <p:nvPr>
            <p:ph idx="1"/>
          </p:nvPr>
        </p:nvSpPr>
        <p:spPr>
          <a:xfrm>
            <a:off x="1103312" y="2052918"/>
            <a:ext cx="8946541" cy="4682179"/>
          </a:xfrm>
        </p:spPr>
        <p:txBody>
          <a:bodyPr/>
          <a:lstStyle/>
          <a:p>
            <a:r>
              <a:rPr lang="cy-GB" dirty="0"/>
              <a:t>Bydd cynnal gweithgareddau yn y cyfnod yma yn meithrin sgiliau  ymgysylltu y plant. Mae plentyn yn ymgysylltu pan mae ganddo diddordeb mewn rhywbeth, mae plant yn dysgu gorau pan mae nhw’n gwneud rhywbeth mae nhw’n ffocysu arno, ac rhywbeth mae gennym nhw diddordeb ynddo (PLASP, 2024). </a:t>
            </a:r>
          </a:p>
          <a:p>
            <a:r>
              <a:rPr lang="cy-GB" dirty="0"/>
              <a:t>Byddai’r gweithgareddau difyr yma yn ysgogi gwahanol meysydd o ddatblygiad, ac sydd yn ymgorffori mwy nag un o’r synhwyrau ar y tro (PLASP, 2024). Yn y blynyddoedd cynnar, ddylwn cynnig profiadau sydd yn gwreiddio mewn cyd-destun go iawn, megus gweithio mewn siop neu caffi, er mwyn cael y plant i gyfranogi yn ddwfn mewn i’r gweithgaredd, ac yn ei pharatoi am sefyllfaoedd go iawn yn y dyfodol. Gallwn hefyd cynnig profiadau sy’n hybu annibyniaeth a sydd yn cynnig risgiau, a phrofi llwyddiant (Welsh Government, 2022)</a:t>
            </a:r>
          </a:p>
        </p:txBody>
      </p:sp>
      <p:sp>
        <p:nvSpPr>
          <p:cNvPr id="4" name="Slide Number Placeholder 3">
            <a:extLst>
              <a:ext uri="{FF2B5EF4-FFF2-40B4-BE49-F238E27FC236}">
                <a16:creationId xmlns:a16="http://schemas.microsoft.com/office/drawing/2014/main" id="{00FE3472-A023-B99A-FBC5-DB45823FB531}"/>
              </a:ext>
            </a:extLst>
          </p:cNvPr>
          <p:cNvSpPr>
            <a:spLocks noGrp="1"/>
          </p:cNvSpPr>
          <p:nvPr>
            <p:ph type="sldNum" sz="quarter" idx="12"/>
          </p:nvPr>
        </p:nvSpPr>
        <p:spPr/>
        <p:txBody>
          <a:bodyPr/>
          <a:lstStyle/>
          <a:p>
            <a:fld id="{1DC7508D-56F8-4E07-8644-79E99218788E}" type="slidenum">
              <a:rPr lang="en-GB" smtClean="0"/>
              <a:t>18</a:t>
            </a:fld>
            <a:endParaRPr lang="en-GB" dirty="0"/>
          </a:p>
        </p:txBody>
      </p:sp>
    </p:spTree>
    <p:extLst>
      <p:ext uri="{BB962C8B-B14F-4D97-AF65-F5344CB8AC3E}">
        <p14:creationId xmlns:p14="http://schemas.microsoft.com/office/powerpoint/2010/main" val="1106887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047A5-3F47-DFE6-0132-93BAA85676B0}"/>
              </a:ext>
            </a:extLst>
          </p:cNvPr>
          <p:cNvSpPr>
            <a:spLocks noGrp="1"/>
          </p:cNvSpPr>
          <p:nvPr>
            <p:ph type="title"/>
          </p:nvPr>
        </p:nvSpPr>
        <p:spPr/>
        <p:txBody>
          <a:bodyPr/>
          <a:lstStyle/>
          <a:p>
            <a:r>
              <a:rPr lang="cy-GB" dirty="0"/>
              <a:t>Gweithgaredd 1 – Amser bol</a:t>
            </a:r>
          </a:p>
        </p:txBody>
      </p:sp>
      <p:sp>
        <p:nvSpPr>
          <p:cNvPr id="3" name="Content Placeholder 2">
            <a:extLst>
              <a:ext uri="{FF2B5EF4-FFF2-40B4-BE49-F238E27FC236}">
                <a16:creationId xmlns:a16="http://schemas.microsoft.com/office/drawing/2014/main" id="{2B517F1F-53AB-C626-AB8E-CF9E2C75F3A6}"/>
              </a:ext>
            </a:extLst>
          </p:cNvPr>
          <p:cNvSpPr>
            <a:spLocks noGrp="1"/>
          </p:cNvSpPr>
          <p:nvPr>
            <p:ph idx="1"/>
          </p:nvPr>
        </p:nvSpPr>
        <p:spPr/>
        <p:txBody>
          <a:bodyPr>
            <a:normAutofit/>
          </a:bodyPr>
          <a:lstStyle/>
          <a:p>
            <a:r>
              <a:rPr lang="cy-GB" sz="1600" dirty="0"/>
              <a:t>Amser bol yw lle mae babi yn cael ei osod ar ei bola pan mae nhw ar ddihun, er mwyn iddynt ddod yn gyfarwydd a fod yn y safle yna. Mae’n cael ei ddefnyddio i adeiladu’r gallu i symud o gwmpas, ac yn adeiladu cyhyrau, yn enwedig yn cryfhau’r pen, gwddf a’r breichiau a choesau (BBC Tiny Happy People, 2022). Mae hyn yn cynnig dysgu ystyrlon i’r plentyn, gan ei fod yn deall nawr mae’n bosib i allu symud ar ei fol a weithredu yn y safle yna, yn hytach nag ar y cefn, felly mae’n ehangu ar ddealltwriaeth y babi. Yn ogystal pan mae amser bol yn cyd-fynd gyda cysylltiadau ystyrlon gyda gofalwyr allweddol y babi, mae’n annog chwilfrydedd, fforio a chwarae deinamig (Mojica, 2023). Gan ei fod yn cynnig profiad ymgysylltu, gallwn weld bod amser bol yn cyd-fynd gyda’r Cwrricwlwm i Gymru (2022). Mae hyn yn gwrthgyferbyniad gyda dulliau rhyngwladol eraill fel Te Whariki yn Seland Newydd, sydd yn ffocysu mwy ar berthnasau, sydd yn anaddas ar gyfer y gweithgaredd yma (New Zealand Government, 2017)</a:t>
            </a:r>
          </a:p>
        </p:txBody>
      </p:sp>
      <p:sp>
        <p:nvSpPr>
          <p:cNvPr id="4" name="Slide Number Placeholder 3">
            <a:extLst>
              <a:ext uri="{FF2B5EF4-FFF2-40B4-BE49-F238E27FC236}">
                <a16:creationId xmlns:a16="http://schemas.microsoft.com/office/drawing/2014/main" id="{F038187F-DF80-13F5-E91C-E6FB42932BE9}"/>
              </a:ext>
            </a:extLst>
          </p:cNvPr>
          <p:cNvSpPr>
            <a:spLocks noGrp="1"/>
          </p:cNvSpPr>
          <p:nvPr>
            <p:ph type="sldNum" sz="quarter" idx="12"/>
          </p:nvPr>
        </p:nvSpPr>
        <p:spPr/>
        <p:txBody>
          <a:bodyPr/>
          <a:lstStyle/>
          <a:p>
            <a:fld id="{1DC7508D-56F8-4E07-8644-79E99218788E}" type="slidenum">
              <a:rPr lang="en-GB" smtClean="0"/>
              <a:t>19</a:t>
            </a:fld>
            <a:endParaRPr lang="en-GB" dirty="0"/>
          </a:p>
        </p:txBody>
      </p:sp>
    </p:spTree>
    <p:extLst>
      <p:ext uri="{BB962C8B-B14F-4D97-AF65-F5344CB8AC3E}">
        <p14:creationId xmlns:p14="http://schemas.microsoft.com/office/powerpoint/2010/main" val="495904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AE02F-66CE-EE52-55E2-A2A28AAD47EA}"/>
              </a:ext>
            </a:extLst>
          </p:cNvPr>
          <p:cNvSpPr>
            <a:spLocks noGrp="1"/>
          </p:cNvSpPr>
          <p:nvPr>
            <p:ph type="title"/>
          </p:nvPr>
        </p:nvSpPr>
        <p:spPr/>
        <p:txBody>
          <a:bodyPr/>
          <a:lstStyle/>
          <a:p>
            <a:r>
              <a:rPr lang="cy-GB" dirty="0"/>
              <a:t>Pwysigrwydd amser bol:</a:t>
            </a:r>
          </a:p>
        </p:txBody>
      </p:sp>
      <p:pic>
        <p:nvPicPr>
          <p:cNvPr id="4" name="Online Media 3" title="Tummy Time For Newborns: Why Is It Important?">
            <a:hlinkClick r:id="" action="ppaction://media"/>
            <a:extLst>
              <a:ext uri="{FF2B5EF4-FFF2-40B4-BE49-F238E27FC236}">
                <a16:creationId xmlns:a16="http://schemas.microsoft.com/office/drawing/2014/main" id="{F9AA503B-58A2-BCBA-F09E-1751ED6CB66B}"/>
              </a:ext>
            </a:extLst>
          </p:cNvPr>
          <p:cNvPicPr>
            <a:picLocks noGrp="1" noRot="1" noChangeAspect="1"/>
          </p:cNvPicPr>
          <p:nvPr>
            <p:ph idx="1"/>
            <a:videoFile r:link="rId1"/>
          </p:nvPr>
        </p:nvPicPr>
        <p:blipFill>
          <a:blip r:embed="rId3"/>
          <a:stretch>
            <a:fillRect/>
          </a:stretch>
        </p:blipFill>
        <p:spPr>
          <a:xfrm>
            <a:off x="1860550" y="2052638"/>
            <a:ext cx="7432675" cy="4195762"/>
          </a:xfrm>
          <a:prstGeom prst="rect">
            <a:avLst/>
          </a:prstGeom>
        </p:spPr>
      </p:pic>
      <p:sp>
        <p:nvSpPr>
          <p:cNvPr id="5" name="TextBox 4">
            <a:extLst>
              <a:ext uri="{FF2B5EF4-FFF2-40B4-BE49-F238E27FC236}">
                <a16:creationId xmlns:a16="http://schemas.microsoft.com/office/drawing/2014/main" id="{408DFC7A-6D73-150C-4FC1-AA252031BF88}"/>
              </a:ext>
            </a:extLst>
          </p:cNvPr>
          <p:cNvSpPr txBox="1"/>
          <p:nvPr/>
        </p:nvSpPr>
        <p:spPr>
          <a:xfrm>
            <a:off x="9783097" y="5329084"/>
            <a:ext cx="2271251" cy="373626"/>
          </a:xfrm>
          <a:prstGeom prst="rect">
            <a:avLst/>
          </a:prstGeom>
          <a:noFill/>
        </p:spPr>
        <p:txBody>
          <a:bodyPr wrap="square" rtlCol="0">
            <a:spAutoFit/>
          </a:bodyPr>
          <a:lstStyle/>
          <a:p>
            <a:r>
              <a:rPr lang="cy-GB" dirty="0"/>
              <a:t>(Pathways, 2024)</a:t>
            </a:r>
          </a:p>
        </p:txBody>
      </p:sp>
      <p:sp>
        <p:nvSpPr>
          <p:cNvPr id="6" name="Slide Number Placeholder 5">
            <a:extLst>
              <a:ext uri="{FF2B5EF4-FFF2-40B4-BE49-F238E27FC236}">
                <a16:creationId xmlns:a16="http://schemas.microsoft.com/office/drawing/2014/main" id="{28442754-1042-4573-62E4-66DC49B615D0}"/>
              </a:ext>
            </a:extLst>
          </p:cNvPr>
          <p:cNvSpPr>
            <a:spLocks noGrp="1"/>
          </p:cNvSpPr>
          <p:nvPr>
            <p:ph type="sldNum" sz="quarter" idx="12"/>
          </p:nvPr>
        </p:nvSpPr>
        <p:spPr/>
        <p:txBody>
          <a:bodyPr/>
          <a:lstStyle/>
          <a:p>
            <a:fld id="{1DC7508D-56F8-4E07-8644-79E99218788E}" type="slidenum">
              <a:rPr lang="en-GB" smtClean="0"/>
              <a:t>20</a:t>
            </a:fld>
            <a:endParaRPr lang="en-GB" dirty="0"/>
          </a:p>
        </p:txBody>
      </p:sp>
    </p:spTree>
    <p:extLst>
      <p:ext uri="{BB962C8B-B14F-4D97-AF65-F5344CB8AC3E}">
        <p14:creationId xmlns:p14="http://schemas.microsoft.com/office/powerpoint/2010/main" val="175988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9451C-381C-38C4-CA5A-8E6FBE457DE3}"/>
              </a:ext>
            </a:extLst>
          </p:cNvPr>
          <p:cNvSpPr>
            <a:spLocks noGrp="1"/>
          </p:cNvSpPr>
          <p:nvPr>
            <p:ph type="title"/>
          </p:nvPr>
        </p:nvSpPr>
        <p:spPr>
          <a:xfrm>
            <a:off x="648930" y="629266"/>
            <a:ext cx="6188190" cy="1622321"/>
          </a:xfrm>
        </p:spPr>
        <p:txBody>
          <a:bodyPr>
            <a:normAutofit/>
          </a:bodyPr>
          <a:lstStyle/>
          <a:p>
            <a:r>
              <a:rPr lang="cy-GB">
                <a:solidFill>
                  <a:srgbClr val="EBEBEB"/>
                </a:solidFill>
              </a:rPr>
              <a:t>Gweithgaredd 2 – Chwarae synhwyraidd</a:t>
            </a:r>
          </a:p>
        </p:txBody>
      </p:sp>
      <p:sp>
        <p:nvSpPr>
          <p:cNvPr id="717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179" name="Freeform: Shape 7178">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cy-GB"/>
          </a:p>
        </p:txBody>
      </p:sp>
      <p:pic>
        <p:nvPicPr>
          <p:cNvPr id="7170" name="Picture 2" descr="Sensory Play: Benefits, Ideas &amp; Activities">
            <a:extLst>
              <a:ext uri="{FF2B5EF4-FFF2-40B4-BE49-F238E27FC236}">
                <a16:creationId xmlns:a16="http://schemas.microsoft.com/office/drawing/2014/main" id="{20D706CF-02E6-C08B-61DE-8EA649CADA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9060" y="1666424"/>
            <a:ext cx="3414010" cy="2560507"/>
          </a:xfrm>
          <a:prstGeom prst="rect">
            <a:avLst/>
          </a:prstGeom>
          <a:noFill/>
          <a:effectLst/>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cy-GB"/>
          </a:p>
        </p:txBody>
      </p:sp>
      <p:sp>
        <p:nvSpPr>
          <p:cNvPr id="4" name="Slide Number Placeholder 3">
            <a:extLst>
              <a:ext uri="{FF2B5EF4-FFF2-40B4-BE49-F238E27FC236}">
                <a16:creationId xmlns:a16="http://schemas.microsoft.com/office/drawing/2014/main" id="{715659F4-364E-9CFA-B5AD-A3E6CAA6DAA1}"/>
              </a:ext>
            </a:extLst>
          </p:cNvPr>
          <p:cNvSpPr>
            <a:spLocks noGrp="1"/>
          </p:cNvSpPr>
          <p:nvPr>
            <p:ph type="sldNum" sz="quarter" idx="12"/>
          </p:nvPr>
        </p:nvSpPr>
        <p:spPr>
          <a:xfrm>
            <a:off x="10352540" y="295729"/>
            <a:ext cx="838199" cy="767687"/>
          </a:xfrm>
        </p:spPr>
        <p:txBody>
          <a:bodyPr>
            <a:normAutofit/>
          </a:bodyPr>
          <a:lstStyle/>
          <a:p>
            <a:pPr>
              <a:spcAft>
                <a:spcPts val="600"/>
              </a:spcAft>
            </a:pPr>
            <a:fld id="{1DC7508D-56F8-4E07-8644-79E99218788E}" type="slidenum">
              <a:rPr lang="en-GB">
                <a:solidFill>
                  <a:srgbClr val="FFFFFF"/>
                </a:solidFill>
              </a:rPr>
              <a:pPr>
                <a:spcAft>
                  <a:spcPts val="600"/>
                </a:spcAft>
              </a:pPr>
              <a:t>21</a:t>
            </a:fld>
            <a:endParaRPr lang="en-GB">
              <a:solidFill>
                <a:srgbClr val="FFFFFF"/>
              </a:solidFill>
            </a:endParaRPr>
          </a:p>
        </p:txBody>
      </p:sp>
      <p:sp>
        <p:nvSpPr>
          <p:cNvPr id="3" name="Content Placeholder 2">
            <a:extLst>
              <a:ext uri="{FF2B5EF4-FFF2-40B4-BE49-F238E27FC236}">
                <a16:creationId xmlns:a16="http://schemas.microsoft.com/office/drawing/2014/main" id="{9989D694-68D1-2ED1-C081-83AAC3E7FACE}"/>
              </a:ext>
            </a:extLst>
          </p:cNvPr>
          <p:cNvSpPr>
            <a:spLocks noGrp="1"/>
          </p:cNvSpPr>
          <p:nvPr>
            <p:ph idx="1"/>
          </p:nvPr>
        </p:nvSpPr>
        <p:spPr>
          <a:xfrm>
            <a:off x="648930" y="2438400"/>
            <a:ext cx="6188189" cy="3785419"/>
          </a:xfrm>
        </p:spPr>
        <p:txBody>
          <a:bodyPr>
            <a:normAutofit lnSpcReduction="10000"/>
          </a:bodyPr>
          <a:lstStyle/>
          <a:p>
            <a:pPr>
              <a:lnSpc>
                <a:spcPct val="90000"/>
              </a:lnSpc>
            </a:pPr>
            <a:r>
              <a:rPr lang="cy-GB" sz="1400" dirty="0">
                <a:solidFill>
                  <a:srgbClr val="FFFFFF"/>
                </a:solidFill>
              </a:rPr>
              <a:t>Mae chwarae synhwyraidd yn gweithgaredd sydd yn defnyddio un neu fwy o’r synhwyrau – gweld, teimlo, arogli, blasu neu clywed (Montessori Academy, 2023). Pwrpas y gweithgaredd yw i ysgogi’r synhwyrau, ac i gael y blant bach i ddod yn gyfarwydd o’i ddefnyddio. Gall enghreifftiau cynnwys chwarae gyda dŵr neu </a:t>
            </a:r>
            <a:r>
              <a:rPr lang="cy-GB" sz="1400" i="1" dirty="0">
                <a:solidFill>
                  <a:srgbClr val="FFFFFF"/>
                </a:solidFill>
              </a:rPr>
              <a:t>bubble wrap. </a:t>
            </a:r>
            <a:r>
              <a:rPr lang="cy-GB" sz="1400" dirty="0">
                <a:solidFill>
                  <a:srgbClr val="FFFFFF"/>
                </a:solidFill>
              </a:rPr>
              <a:t>Mae chwarae synhwyraidd yn gallu cryfhau sgiliau echddygol plentyn, wrth sylwi pethau megus y plentyn yn darganfod beth yw ei llaw gryfaf, ac yn dal pethau llai o faint gyda gafael manwl gywir (Blossom Educational, 2022).</a:t>
            </a:r>
          </a:p>
          <a:p>
            <a:pPr>
              <a:lnSpc>
                <a:spcPct val="90000"/>
              </a:lnSpc>
            </a:pPr>
            <a:r>
              <a:rPr lang="cy-GB" sz="1400" dirty="0">
                <a:solidFill>
                  <a:srgbClr val="FFFFFF"/>
                </a:solidFill>
              </a:rPr>
              <a:t>Mae plentyn yn dysgu’n ystyrlon wrth chware yn synhwyraidd, gan ei fod nhw’n defnyddio’r synhwyrau sydd gennym nhw’n barod, ac yn dysgu ar sut i chwarae neu ddefnyddio rhai pethau gwahanol, sydd felly’n ehangu dealltwriaeth nhw am eu synhwyrau. </a:t>
            </a:r>
          </a:p>
          <a:p>
            <a:pPr>
              <a:lnSpc>
                <a:spcPct val="90000"/>
              </a:lnSpc>
            </a:pPr>
            <a:r>
              <a:rPr lang="cy-GB" sz="1400" dirty="0">
                <a:solidFill>
                  <a:srgbClr val="FFFFFF"/>
                </a:solidFill>
              </a:rPr>
              <a:t>Mae’r gweithgaredd yma yn cyd-fynd gyda dull Reggio Emilia yn yr Eidal, sydd yn cefnogi dysgu sy’n seiliedig ar chwarae (Reggio Children, 2022). Oherwydd hyn, mae hefyd yn cysylltu gyda’r cwrricwlwm i Gymru (2022). Yn ogystal â hyn, mae’n cyd-fynd gyda dull </a:t>
            </a:r>
            <a:r>
              <a:rPr lang="cy-GB" sz="1400" i="1" dirty="0">
                <a:solidFill>
                  <a:srgbClr val="FFFFFF"/>
                </a:solidFill>
              </a:rPr>
              <a:t>Forest School </a:t>
            </a:r>
            <a:r>
              <a:rPr lang="cy-GB" sz="1400" dirty="0">
                <a:solidFill>
                  <a:srgbClr val="FFFFFF"/>
                </a:solidFill>
              </a:rPr>
              <a:t>yn Sgandinafia, sydd yn cefnogi dysgu </a:t>
            </a:r>
            <a:r>
              <a:rPr lang="cy-GB" sz="1400" i="1" dirty="0">
                <a:solidFill>
                  <a:srgbClr val="FFFFFF"/>
                </a:solidFill>
              </a:rPr>
              <a:t>hands-on </a:t>
            </a:r>
            <a:r>
              <a:rPr lang="cy-GB" sz="1400" dirty="0">
                <a:solidFill>
                  <a:srgbClr val="FFFFFF"/>
                </a:solidFill>
              </a:rPr>
              <a:t>ac arbrofol (Forest School Association)</a:t>
            </a:r>
          </a:p>
          <a:p>
            <a:pPr>
              <a:lnSpc>
                <a:spcPct val="90000"/>
              </a:lnSpc>
            </a:pPr>
            <a:endParaRPr lang="cy-GB" sz="1400" dirty="0">
              <a:solidFill>
                <a:srgbClr val="FFFFFF"/>
              </a:solidFill>
            </a:endParaRPr>
          </a:p>
          <a:p>
            <a:pPr>
              <a:lnSpc>
                <a:spcPct val="90000"/>
              </a:lnSpc>
            </a:pPr>
            <a:endParaRPr lang="cy-GB" sz="1400" dirty="0">
              <a:solidFill>
                <a:srgbClr val="FFFFFF"/>
              </a:solidFill>
            </a:endParaRPr>
          </a:p>
        </p:txBody>
      </p:sp>
      <p:sp>
        <p:nvSpPr>
          <p:cNvPr id="5" name="TextBox 4">
            <a:extLst>
              <a:ext uri="{FF2B5EF4-FFF2-40B4-BE49-F238E27FC236}">
                <a16:creationId xmlns:a16="http://schemas.microsoft.com/office/drawing/2014/main" id="{FDA44C2C-6FC0-7043-5164-89F3B309C368}"/>
              </a:ext>
            </a:extLst>
          </p:cNvPr>
          <p:cNvSpPr txBox="1"/>
          <p:nvPr/>
        </p:nvSpPr>
        <p:spPr>
          <a:xfrm>
            <a:off x="8775560" y="4330355"/>
            <a:ext cx="3416440" cy="369332"/>
          </a:xfrm>
          <a:prstGeom prst="rect">
            <a:avLst/>
          </a:prstGeom>
          <a:noFill/>
        </p:spPr>
        <p:txBody>
          <a:bodyPr wrap="square" rtlCol="0">
            <a:spAutoFit/>
          </a:bodyPr>
          <a:lstStyle/>
          <a:p>
            <a:r>
              <a:rPr lang="cy-GB" dirty="0"/>
              <a:t>(Shakibaie, 2019)</a:t>
            </a:r>
          </a:p>
        </p:txBody>
      </p:sp>
    </p:spTree>
    <p:extLst>
      <p:ext uri="{BB962C8B-B14F-4D97-AF65-F5344CB8AC3E}">
        <p14:creationId xmlns:p14="http://schemas.microsoft.com/office/powerpoint/2010/main" val="230020678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5626-E6E9-8827-9AE9-2EC92377251A}"/>
              </a:ext>
            </a:extLst>
          </p:cNvPr>
          <p:cNvSpPr>
            <a:spLocks noGrp="1"/>
          </p:cNvSpPr>
          <p:nvPr>
            <p:ph type="title"/>
          </p:nvPr>
        </p:nvSpPr>
        <p:spPr/>
        <p:txBody>
          <a:bodyPr/>
          <a:lstStyle/>
          <a:p>
            <a:r>
              <a:rPr lang="cy-GB" dirty="0"/>
              <a:t>Rhestr Cyfeirnodi</a:t>
            </a:r>
          </a:p>
        </p:txBody>
      </p:sp>
      <p:sp>
        <p:nvSpPr>
          <p:cNvPr id="3" name="Content Placeholder 2">
            <a:extLst>
              <a:ext uri="{FF2B5EF4-FFF2-40B4-BE49-F238E27FC236}">
                <a16:creationId xmlns:a16="http://schemas.microsoft.com/office/drawing/2014/main" id="{FDED12CC-F402-E9B0-1151-07CB67E389D4}"/>
              </a:ext>
            </a:extLst>
          </p:cNvPr>
          <p:cNvSpPr>
            <a:spLocks noGrp="1"/>
          </p:cNvSpPr>
          <p:nvPr>
            <p:ph idx="1"/>
          </p:nvPr>
        </p:nvSpPr>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Aggarwal, N. (2021). </a:t>
            </a:r>
            <a:r>
              <a:rPr lang="en-GB" sz="1800" i="1" dirty="0">
                <a:effectLst/>
                <a:latin typeface="Aptos" panose="020B0004020202020204" pitchFamily="34" charset="0"/>
                <a:ea typeface="Aptos" panose="020B0004020202020204" pitchFamily="34" charset="0"/>
                <a:cs typeface="Times New Roman" panose="02020603050405020304" pitchFamily="18" charset="0"/>
              </a:rPr>
              <a:t>Toddler Age Range: When Toddlerhood Starts and Stops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https://www.thebump.com/a/toddler-age</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BBC Tiny Happy People. (2022).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‘Tummy Time’ and when should you start it?</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https://www.bbc.co.uk/tiny-happy-people/articles/zm2wrj6</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Blossom Educational (2022). </a:t>
            </a:r>
            <a:r>
              <a:rPr lang="en-GB" sz="1800" i="1" dirty="0">
                <a:effectLst/>
                <a:latin typeface="Aptos" panose="020B0004020202020204" pitchFamily="34" charset="0"/>
                <a:ea typeface="Aptos" panose="020B0004020202020204" pitchFamily="34" charset="0"/>
                <a:cs typeface="Times New Roman" panose="02020603050405020304" pitchFamily="18" charset="0"/>
              </a:rPr>
              <a:t>Sensory Play In EYFS: 25 Amazing Activity Ideas For You To Try</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Blossom Educational.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https://blossomeducational.com/blog/sensory-play-in-the-early-years-25-amazing-activity-ideas-for-you-to-try/</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Bowlby, J. (1969). </a:t>
            </a:r>
            <a:r>
              <a:rPr lang="en-GB" sz="1800" i="1" dirty="0">
                <a:effectLst/>
                <a:latin typeface="Arial" panose="020B0604020202020204" pitchFamily="34" charset="0"/>
                <a:ea typeface="Aptos" panose="020B0004020202020204" pitchFamily="34" charset="0"/>
                <a:cs typeface="Times New Roman" panose="02020603050405020304" pitchFamily="18" charset="0"/>
              </a:rPr>
              <a:t>Attachment. Attachment and loss: Vol. 1. Loss</a:t>
            </a:r>
            <a:r>
              <a:rPr lang="en-GB" sz="1800" dirty="0">
                <a:effectLst/>
                <a:latin typeface="Arial" panose="020B0604020202020204" pitchFamily="34" charset="0"/>
                <a:ea typeface="Aptos" panose="020B0004020202020204" pitchFamily="34" charset="0"/>
                <a:cs typeface="Times New Roman" panose="02020603050405020304" pitchFamily="18" charset="0"/>
              </a:rPr>
              <a:t>. New York: Basic Books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Childcare Network. (n.d.). </a:t>
            </a:r>
            <a:r>
              <a:rPr lang="en-GB" sz="1800" i="1" dirty="0">
                <a:effectLst/>
                <a:latin typeface="Aptos" panose="020B0004020202020204" pitchFamily="34" charset="0"/>
                <a:ea typeface="Aptos" panose="020B0004020202020204" pitchFamily="34" charset="0"/>
                <a:cs typeface="Times New Roman" panose="02020603050405020304" pitchFamily="18" charset="0"/>
              </a:rPr>
              <a:t>Learning from Parents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https://childcarenetwork.com/about/learning-from-parents/.</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Clarke, V. and Clarke, H. (2024). Nurseries warn of rising fees ahead of childcare expansion. </a:t>
            </a:r>
            <a:r>
              <a:rPr lang="en-GB" sz="1800" i="1" dirty="0">
                <a:effectLst/>
                <a:latin typeface="Aptos" panose="020B0004020202020204" pitchFamily="34" charset="0"/>
                <a:ea typeface="Aptos" panose="020B0004020202020204" pitchFamily="34" charset="0"/>
                <a:cs typeface="Times New Roman" panose="02020603050405020304" pitchFamily="18" charset="0"/>
              </a:rPr>
              <a:t>BBC News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10 Dec.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https://www.bbc.co.uk/news/articles/cpq92lre3p1o</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FitzRoy.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It’s Stress Awareness Month - how’s your stress bucket looking?</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https://fitzroy.org/blog/its-stress-awareness-month-hows-your-stress-bucket-looking/ [Accessed 19/01/2025].</a:t>
            </a:r>
          </a:p>
          <a:p>
            <a:endParaRPr lang="cy-GB" sz="1100" dirty="0"/>
          </a:p>
        </p:txBody>
      </p:sp>
      <p:sp>
        <p:nvSpPr>
          <p:cNvPr id="4" name="Slide Number Placeholder 3">
            <a:extLst>
              <a:ext uri="{FF2B5EF4-FFF2-40B4-BE49-F238E27FC236}">
                <a16:creationId xmlns:a16="http://schemas.microsoft.com/office/drawing/2014/main" id="{E4BC20F5-DCAC-7218-9EB1-191545BFE6F5}"/>
              </a:ext>
            </a:extLst>
          </p:cNvPr>
          <p:cNvSpPr>
            <a:spLocks noGrp="1"/>
          </p:cNvSpPr>
          <p:nvPr>
            <p:ph type="sldNum" sz="quarter" idx="12"/>
          </p:nvPr>
        </p:nvSpPr>
        <p:spPr/>
        <p:txBody>
          <a:bodyPr/>
          <a:lstStyle/>
          <a:p>
            <a:fld id="{1DC7508D-56F8-4E07-8644-79E99218788E}" type="slidenum">
              <a:rPr lang="en-GB" smtClean="0"/>
              <a:t>22</a:t>
            </a:fld>
            <a:endParaRPr lang="en-GB" dirty="0"/>
          </a:p>
        </p:txBody>
      </p:sp>
    </p:spTree>
    <p:extLst>
      <p:ext uri="{BB962C8B-B14F-4D97-AF65-F5344CB8AC3E}">
        <p14:creationId xmlns:p14="http://schemas.microsoft.com/office/powerpoint/2010/main" val="1985939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AF77-C6F0-82A2-093D-B3BF91555594}"/>
              </a:ext>
            </a:extLst>
          </p:cNvPr>
          <p:cNvSpPr>
            <a:spLocks noGrp="1"/>
          </p:cNvSpPr>
          <p:nvPr>
            <p:ph type="title"/>
          </p:nvPr>
        </p:nvSpPr>
        <p:spPr/>
        <p:txBody>
          <a:bodyPr/>
          <a:lstStyle/>
          <a:p>
            <a:r>
              <a:rPr lang="cy-GB" dirty="0"/>
              <a:t>Rhestr Cyfeirnodi</a:t>
            </a:r>
          </a:p>
        </p:txBody>
      </p:sp>
      <p:sp>
        <p:nvSpPr>
          <p:cNvPr id="3" name="Content Placeholder 2">
            <a:extLst>
              <a:ext uri="{FF2B5EF4-FFF2-40B4-BE49-F238E27FC236}">
                <a16:creationId xmlns:a16="http://schemas.microsoft.com/office/drawing/2014/main" id="{BB8E9A9B-F18A-6DEE-0AA2-3990CACA0247}"/>
              </a:ext>
            </a:extLst>
          </p:cNvPr>
          <p:cNvSpPr>
            <a:spLocks noGrp="1"/>
          </p:cNvSpPr>
          <p:nvPr>
            <p:ph idx="1"/>
          </p:nvPr>
        </p:nvSpPr>
        <p:spPr/>
        <p:txBody>
          <a:bodyPr>
            <a:normAutofit fontScale="55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Forest School Association (2021).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Forest School?</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Forest School Association. Available at: https://forestschoolassociation.org/what-is-forest-school/.</a:t>
            </a:r>
          </a:p>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Harvard University (2021). </a:t>
            </a:r>
            <a:r>
              <a:rPr lang="en-GB" sz="1800" i="1" dirty="0">
                <a:effectLst/>
                <a:latin typeface="Arial" panose="020B0604020202020204" pitchFamily="34" charset="0"/>
                <a:ea typeface="Aptos" panose="020B0004020202020204" pitchFamily="34" charset="0"/>
                <a:cs typeface="Times New Roman" panose="02020603050405020304" pitchFamily="18" charset="0"/>
              </a:rPr>
              <a:t>Serve and Return</a:t>
            </a:r>
            <a:r>
              <a:rPr lang="en-GB" sz="1800" dirty="0">
                <a:effectLst/>
                <a:latin typeface="Arial" panose="020B0604020202020204" pitchFamily="34" charset="0"/>
                <a:ea typeface="Aptos" panose="020B0004020202020204" pitchFamily="34" charset="0"/>
                <a:cs typeface="Times New Roman" panose="02020603050405020304" pitchFamily="18" charset="0"/>
              </a:rPr>
              <a:t>. </a:t>
            </a:r>
            <a:r>
              <a:rPr lang="en-GB" sz="1800" i="1" dirty="0">
                <a:effectLst/>
                <a:latin typeface="Arial" panose="020B0604020202020204" pitchFamily="34" charset="0"/>
                <a:ea typeface="Aptos" panose="020B0004020202020204" pitchFamily="34" charset="0"/>
                <a:cs typeface="Times New Roman" panose="02020603050405020304" pitchFamily="18" charset="0"/>
              </a:rPr>
              <a:t>harvard.edu</a:t>
            </a:r>
            <a:r>
              <a:rPr lang="en-GB" sz="18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https://developingchild.harvard.edu/science/key-concepts/serve-and-return/</a:t>
            </a:r>
            <a:r>
              <a:rPr lang="en-GB" sz="1800" dirty="0">
                <a:effectLst/>
                <a:latin typeface="Arial" panose="020B0604020202020204" pitchFamily="34" charset="0"/>
                <a:ea typeface="Aptos" panose="020B0004020202020204" pitchFamily="34" charset="0"/>
                <a:cs typeface="Times New Roman" panose="02020603050405020304" pitchFamily="18" charset="0"/>
              </a:rPr>
              <a:t>.</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800" dirty="0">
                <a:effectLst/>
                <a:latin typeface="Aptos" panose="020B0004020202020204" pitchFamily="34" charset="0"/>
                <a:ea typeface="Aptos" panose="020B0004020202020204" pitchFamily="34" charset="0"/>
                <a:cs typeface="Times New Roman" panose="02020603050405020304" pitchFamily="18" charset="0"/>
              </a:rPr>
              <a:t>HM Government. (2021). ‘The Best Start for life’ </a:t>
            </a:r>
            <a:r>
              <a:rPr lang="en-US"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The_best_start_for_life_a_vision_for_the_1_001_critical_days.pdf</a:t>
            </a:r>
            <a:r>
              <a:rPr lang="en-US" sz="1800" dirty="0">
                <a:effectLst/>
                <a:latin typeface="Aptos" panose="020B0004020202020204" pitchFamily="34" charset="0"/>
                <a:ea typeface="Aptos" panose="020B0004020202020204" pitchFamily="34" charset="0"/>
                <a:cs typeface="Times New Roman" panose="02020603050405020304" pitchFamily="18" charset="0"/>
              </a:rPr>
              <a:t> [Accessed: 05/01/2025].</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‌Jenkin, L. (n.d.). </a:t>
            </a:r>
            <a:r>
              <a:rPr lang="en-GB" sz="1800" i="1" dirty="0">
                <a:effectLst/>
                <a:latin typeface="Aptos" panose="020B0004020202020204" pitchFamily="34" charset="0"/>
                <a:ea typeface="Aptos" panose="020B0004020202020204" pitchFamily="34" charset="0"/>
                <a:cs typeface="Times New Roman" panose="02020603050405020304" pitchFamily="18" charset="0"/>
              </a:rPr>
              <a:t>Child development – Why the first 1,000 days of children’s lives matter most | A Unique Child</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Teach Early Years.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https://www.teachearlyyears.com/a-unique-child/view/child-development-why-the-first-1000-days-of-childrens-lives-matter-most</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err="1">
                <a:effectLst/>
                <a:latin typeface="Aptos" panose="020B0004020202020204" pitchFamily="34" charset="0"/>
                <a:ea typeface="Aptos" panose="020B0004020202020204" pitchFamily="34" charset="0"/>
                <a:cs typeface="Times New Roman" panose="02020603050405020304" pitchFamily="18" charset="0"/>
              </a:rPr>
              <a:t>Kanekin</a:t>
            </a:r>
            <a:r>
              <a:rPr lang="en-GB" sz="1800" dirty="0">
                <a:effectLst/>
                <a:latin typeface="Aptos" panose="020B0004020202020204" pitchFamily="34" charset="0"/>
                <a:ea typeface="Aptos" panose="020B0004020202020204" pitchFamily="34" charset="0"/>
                <a:cs typeface="Times New Roman" panose="02020603050405020304" pitchFamily="18" charset="0"/>
              </a:rPr>
              <a:t> (2019).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the first 1,000 days of life?</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Idsmed.com. Available at: https://www.idsmed.com/sg-th/news/what-is-the-first-1000-days-of-life/462.html.</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Lawler, K.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are the first 1,000 days? And why are they so important?</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concernusa.org. Available at: https://concernusa.org/news/first-1000-days/.</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Little Explorers Nursery.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Early Years Activities; The Ultimate Nature Ideas | Little Explorers Nursery</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https://littleexplorers.org.uk/news/early-years-activities-the-ultimate-nature-ideas [Accessed 16/01/2025]</a:t>
            </a:r>
          </a:p>
          <a:p>
            <a:pPr>
              <a:lnSpc>
                <a:spcPct val="107000"/>
              </a:lnSpc>
              <a:spcAft>
                <a:spcPts val="800"/>
              </a:spcAft>
            </a:pPr>
            <a:r>
              <a:rPr lang="en-GB" sz="1800" dirty="0" err="1">
                <a:effectLst/>
                <a:latin typeface="Aptos" panose="020B0004020202020204" pitchFamily="34" charset="0"/>
                <a:ea typeface="Aptos" panose="020B0004020202020204" pitchFamily="34" charset="0"/>
                <a:cs typeface="Times New Roman" panose="02020603050405020304" pitchFamily="18" charset="0"/>
              </a:rPr>
              <a:t>Mameli</a:t>
            </a:r>
            <a:r>
              <a:rPr lang="en-GB" sz="1800" dirty="0">
                <a:effectLst/>
                <a:latin typeface="Aptos" panose="020B0004020202020204" pitchFamily="34" charset="0"/>
                <a:ea typeface="Aptos" panose="020B0004020202020204" pitchFamily="34" charset="0"/>
                <a:cs typeface="Times New Roman" panose="02020603050405020304" pitchFamily="18" charset="0"/>
              </a:rPr>
              <a:t>, C., </a:t>
            </a:r>
            <a:r>
              <a:rPr lang="en-GB" sz="1800" dirty="0" err="1">
                <a:effectLst/>
                <a:latin typeface="Aptos" panose="020B0004020202020204" pitchFamily="34" charset="0"/>
                <a:ea typeface="Aptos" panose="020B0004020202020204" pitchFamily="34" charset="0"/>
                <a:cs typeface="Times New Roman" panose="02020603050405020304" pitchFamily="18" charset="0"/>
              </a:rPr>
              <a:t>Mazzantini</a:t>
            </a:r>
            <a:r>
              <a:rPr lang="en-GB" sz="1800" dirty="0">
                <a:effectLst/>
                <a:latin typeface="Aptos" panose="020B0004020202020204" pitchFamily="34" charset="0"/>
                <a:ea typeface="Aptos" panose="020B0004020202020204" pitchFamily="34" charset="0"/>
                <a:cs typeface="Times New Roman" panose="02020603050405020304" pitchFamily="18" charset="0"/>
              </a:rPr>
              <a:t>, S. and Zuccotti, G.V. (2016). Nutrition in the first 1000 days: the origin of childhood obesity. </a:t>
            </a:r>
            <a:r>
              <a:rPr lang="en-GB" sz="1800" i="1" dirty="0">
                <a:effectLst/>
                <a:latin typeface="Aptos" panose="020B0004020202020204" pitchFamily="34" charset="0"/>
                <a:ea typeface="Aptos" panose="020B0004020202020204" pitchFamily="34" charset="0"/>
                <a:cs typeface="Times New Roman" panose="02020603050405020304" pitchFamily="18" charset="0"/>
              </a:rPr>
              <a:t>International journal of environmental research and public health</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i="1" dirty="0">
                <a:effectLst/>
                <a:latin typeface="Aptos" panose="020B0004020202020204" pitchFamily="34" charset="0"/>
                <a:ea typeface="Aptos" panose="020B0004020202020204" pitchFamily="34" charset="0"/>
                <a:cs typeface="Times New Roman" panose="02020603050405020304" pitchFamily="18" charset="0"/>
              </a:rPr>
              <a:t>13</a:t>
            </a:r>
            <a:r>
              <a:rPr lang="en-GB" sz="1800" dirty="0">
                <a:effectLst/>
                <a:latin typeface="Aptos" panose="020B0004020202020204" pitchFamily="34" charset="0"/>
                <a:ea typeface="Aptos" panose="020B0004020202020204" pitchFamily="34" charset="0"/>
                <a:cs typeface="Times New Roman" panose="02020603050405020304" pitchFamily="18" charset="0"/>
              </a:rPr>
              <a:t>(9), p.838.</a:t>
            </a:r>
          </a:p>
          <a:p>
            <a:r>
              <a:rPr lang="en-GB" sz="1800" dirty="0">
                <a:effectLst/>
                <a:latin typeface="Arial" panose="020B0604020202020204" pitchFamily="34" charset="0"/>
                <a:ea typeface="Aptos" panose="020B0004020202020204" pitchFamily="34" charset="0"/>
              </a:rPr>
              <a:t>Maslow A.H. (1954) </a:t>
            </a:r>
            <a:r>
              <a:rPr lang="en-GB" sz="1800" i="1" dirty="0">
                <a:effectLst/>
                <a:latin typeface="Arial" panose="020B0604020202020204" pitchFamily="34" charset="0"/>
                <a:ea typeface="Aptos" panose="020B0004020202020204" pitchFamily="34" charset="0"/>
              </a:rPr>
              <a:t>Motivation and Personality</a:t>
            </a:r>
            <a:r>
              <a:rPr lang="en-GB" sz="1800" dirty="0">
                <a:effectLst/>
                <a:latin typeface="Arial" panose="020B0604020202020204" pitchFamily="34" charset="0"/>
                <a:ea typeface="Aptos" panose="020B0004020202020204" pitchFamily="34" charset="0"/>
              </a:rPr>
              <a:t>. Harper and Row, New York</a:t>
            </a:r>
            <a:endParaRPr lang="cy-GB" dirty="0"/>
          </a:p>
        </p:txBody>
      </p:sp>
      <p:sp>
        <p:nvSpPr>
          <p:cNvPr id="4" name="Slide Number Placeholder 3">
            <a:extLst>
              <a:ext uri="{FF2B5EF4-FFF2-40B4-BE49-F238E27FC236}">
                <a16:creationId xmlns:a16="http://schemas.microsoft.com/office/drawing/2014/main" id="{9FA78356-A5C7-4801-24C6-A20E0ADD03D5}"/>
              </a:ext>
            </a:extLst>
          </p:cNvPr>
          <p:cNvSpPr>
            <a:spLocks noGrp="1"/>
          </p:cNvSpPr>
          <p:nvPr>
            <p:ph type="sldNum" sz="quarter" idx="12"/>
          </p:nvPr>
        </p:nvSpPr>
        <p:spPr/>
        <p:txBody>
          <a:bodyPr/>
          <a:lstStyle/>
          <a:p>
            <a:fld id="{1DC7508D-56F8-4E07-8644-79E99218788E}" type="slidenum">
              <a:rPr lang="en-GB" smtClean="0"/>
              <a:t>23</a:t>
            </a:fld>
            <a:endParaRPr lang="en-GB" dirty="0"/>
          </a:p>
        </p:txBody>
      </p:sp>
    </p:spTree>
    <p:extLst>
      <p:ext uri="{BB962C8B-B14F-4D97-AF65-F5344CB8AC3E}">
        <p14:creationId xmlns:p14="http://schemas.microsoft.com/office/powerpoint/2010/main" val="1150905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8B51A-3312-5903-AC0B-3A65F6D02BD3}"/>
              </a:ext>
            </a:extLst>
          </p:cNvPr>
          <p:cNvSpPr>
            <a:spLocks noGrp="1"/>
          </p:cNvSpPr>
          <p:nvPr>
            <p:ph type="title"/>
          </p:nvPr>
        </p:nvSpPr>
        <p:spPr/>
        <p:txBody>
          <a:bodyPr/>
          <a:lstStyle/>
          <a:p>
            <a:r>
              <a:rPr lang="cy-GB" dirty="0"/>
              <a:t>Rhestr Cyfeirnodi</a:t>
            </a:r>
          </a:p>
        </p:txBody>
      </p:sp>
      <p:sp>
        <p:nvSpPr>
          <p:cNvPr id="3" name="Content Placeholder 2">
            <a:extLst>
              <a:ext uri="{FF2B5EF4-FFF2-40B4-BE49-F238E27FC236}">
                <a16:creationId xmlns:a16="http://schemas.microsoft.com/office/drawing/2014/main" id="{9546A25A-8665-F730-EA0F-3D061C453219}"/>
              </a:ext>
            </a:extLst>
          </p:cNvPr>
          <p:cNvSpPr>
            <a:spLocks noGrp="1"/>
          </p:cNvSpPr>
          <p:nvPr>
            <p:ph idx="1"/>
          </p:nvPr>
        </p:nvSpPr>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Mojica, L. (2023).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https://www.twinkl.co.uk/news/did-you-know-how-time-spent-on-tummies-is-linked-to-reading-writing-and-talking</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Montessori Academy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Sensory Play and Why is it Important</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Montessori Academy.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https://montessoriacademy.com.au/what-is-sensory-play-and-why-is-it-important/</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‌National Institute of Health (2017).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prenatal care and why is it important?</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http://www.nichd.nih.gov/. Available at: https://www.nichd.nih.gov/health/topics/pregnancy/conditioninfo/prenatal-care.</a:t>
            </a:r>
          </a:p>
          <a:p>
            <a:pPr>
              <a:lnSpc>
                <a:spcPct val="107000"/>
              </a:lnSpc>
              <a:spcAft>
                <a:spcPts val="800"/>
              </a:spcAft>
            </a:pPr>
            <a:r>
              <a:rPr lang="en-US" sz="1800" dirty="0">
                <a:effectLst/>
                <a:latin typeface="Aptos" panose="020B0004020202020204" pitchFamily="34" charset="0"/>
                <a:ea typeface="Aptos" panose="020B0004020202020204" pitchFamily="34" charset="0"/>
                <a:cs typeface="Times New Roman" panose="02020603050405020304" pitchFamily="18" charset="0"/>
              </a:rPr>
              <a:t>New Zealand Government. (2017). ‘</a:t>
            </a:r>
            <a:r>
              <a:rPr lang="en-US" sz="1800" dirty="0" err="1">
                <a:effectLst/>
                <a:latin typeface="Aptos" panose="020B0004020202020204" pitchFamily="34" charset="0"/>
                <a:ea typeface="Aptos" panose="020B0004020202020204" pitchFamily="34" charset="0"/>
                <a:cs typeface="Times New Roman" panose="02020603050405020304" pitchFamily="18" charset="0"/>
              </a:rPr>
              <a:t>Te</a:t>
            </a:r>
            <a:r>
              <a:rPr lang="en-US" sz="1800" dirty="0">
                <a:effectLst/>
                <a:latin typeface="Aptos" panose="020B0004020202020204" pitchFamily="34" charset="0"/>
                <a:ea typeface="Aptos" panose="020B0004020202020204" pitchFamily="34" charset="0"/>
                <a:cs typeface="Times New Roman" panose="02020603050405020304" pitchFamily="18" charset="0"/>
              </a:rPr>
              <a:t> </a:t>
            </a:r>
            <a:r>
              <a:rPr lang="en-US" sz="1800" dirty="0" err="1">
                <a:effectLst/>
                <a:latin typeface="Aptos" panose="020B0004020202020204" pitchFamily="34" charset="0"/>
                <a:ea typeface="Aptos" panose="020B0004020202020204" pitchFamily="34" charset="0"/>
                <a:cs typeface="Times New Roman" panose="02020603050405020304" pitchFamily="18" charset="0"/>
              </a:rPr>
              <a:t>Whariki</a:t>
            </a:r>
            <a:r>
              <a:rPr lang="en-US" sz="1800" dirty="0">
                <a:effectLst/>
                <a:latin typeface="Aptos" panose="020B0004020202020204" pitchFamily="34" charset="0"/>
                <a:ea typeface="Aptos" panose="020B0004020202020204" pitchFamily="34" charset="0"/>
                <a:cs typeface="Times New Roman" panose="02020603050405020304" pitchFamily="18" charset="0"/>
              </a:rPr>
              <a:t>’. </a:t>
            </a:r>
            <a:r>
              <a:rPr lang="en-US"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ELS-Te-Whariki-Early-Childhood-Curriculum-ENG-Web.pdf</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Paediaplus.com (2023). </a:t>
            </a:r>
            <a:r>
              <a:rPr lang="en-GB" sz="1800" i="1" dirty="0">
                <a:effectLst/>
                <a:latin typeface="Aptos" panose="020B0004020202020204" pitchFamily="34" charset="0"/>
                <a:ea typeface="Aptos" panose="020B0004020202020204" pitchFamily="34" charset="0"/>
                <a:cs typeface="Times New Roman" panose="02020603050405020304" pitchFamily="18" charset="0"/>
              </a:rPr>
              <a:t>Promoting Optimal Health and Development of Children</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t>
            </a:r>
            <a:r>
              <a:rPr lang="en-GB" sz="1800" dirty="0" err="1">
                <a:effectLst/>
                <a:latin typeface="Aptos" panose="020B0004020202020204" pitchFamily="34" charset="0"/>
                <a:ea typeface="Aptos" panose="020B0004020202020204" pitchFamily="34" charset="0"/>
                <a:cs typeface="Times New Roman" panose="02020603050405020304" pitchFamily="18" charset="0"/>
              </a:rPr>
              <a:t>Paediaplus</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https://www.paediaplus.com/post/promoting-optimal-health-and-development-of-children</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Pathways. (2024). </a:t>
            </a:r>
            <a:r>
              <a:rPr lang="en-GB" sz="1800" i="1" dirty="0">
                <a:effectLst/>
                <a:latin typeface="Aptos" panose="020B0004020202020204" pitchFamily="34" charset="0"/>
                <a:ea typeface="Aptos" panose="020B0004020202020204" pitchFamily="34" charset="0"/>
                <a:cs typeface="Times New Roman" panose="02020603050405020304" pitchFamily="18" charset="0"/>
              </a:rPr>
              <a:t>Tummy Time For Newborns: Why Is It Important?</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YouTube.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https://youtu.be/6QVLkXjYKt0?si=qzv_SJCuLKp4kdao</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dirty="0" err="1">
                <a:effectLst/>
                <a:latin typeface="Aptos" panose="020B0004020202020204" pitchFamily="34" charset="0"/>
                <a:ea typeface="Aptos" panose="020B0004020202020204" pitchFamily="34" charset="0"/>
                <a:cs typeface="Times New Roman" panose="02020603050405020304" pitchFamily="18" charset="0"/>
              </a:rPr>
              <a:t>Pikler</a:t>
            </a:r>
            <a:r>
              <a:rPr lang="en-GB" sz="1800" dirty="0">
                <a:effectLst/>
                <a:latin typeface="Aptos" panose="020B0004020202020204" pitchFamily="34" charset="0"/>
                <a:ea typeface="Aptos" panose="020B0004020202020204" pitchFamily="34" charset="0"/>
                <a:cs typeface="Times New Roman" panose="02020603050405020304" pitchFamily="18" charset="0"/>
              </a:rPr>
              <a:t> UK Association. (No date). ‘Benefits and Principles of the </a:t>
            </a:r>
            <a:r>
              <a:rPr lang="en-GB" sz="1800" dirty="0" err="1">
                <a:effectLst/>
                <a:latin typeface="Aptos" panose="020B0004020202020204" pitchFamily="34" charset="0"/>
                <a:ea typeface="Aptos" panose="020B0004020202020204" pitchFamily="34" charset="0"/>
                <a:cs typeface="Times New Roman" panose="02020603050405020304" pitchFamily="18" charset="0"/>
              </a:rPr>
              <a:t>Pikler</a:t>
            </a:r>
            <a:r>
              <a:rPr lang="en-GB" sz="1800" dirty="0">
                <a:effectLst/>
                <a:latin typeface="Aptos" panose="020B0004020202020204" pitchFamily="34" charset="0"/>
                <a:ea typeface="Aptos" panose="020B0004020202020204" pitchFamily="34" charset="0"/>
                <a:cs typeface="Times New Roman" panose="02020603050405020304" pitchFamily="18" charset="0"/>
              </a:rPr>
              <a:t> Approach’ </a:t>
            </a:r>
            <a:r>
              <a:rPr lang="en-GB" sz="1800" u="sng" dirty="0">
                <a:effectLst/>
                <a:latin typeface="Aptos" panose="020B0004020202020204" pitchFamily="34" charset="0"/>
                <a:ea typeface="Aptos" panose="020B0004020202020204" pitchFamily="34" charset="0"/>
                <a:cs typeface="Times New Roman" panose="02020603050405020304" pitchFamily="18" charset="0"/>
              </a:rPr>
              <a:t>About – </a:t>
            </a:r>
            <a:r>
              <a:rPr lang="en-GB" sz="1800" u="sng" dirty="0" err="1">
                <a:effectLst/>
                <a:latin typeface="Aptos" panose="020B0004020202020204" pitchFamily="34" charset="0"/>
                <a:ea typeface="Aptos" panose="020B0004020202020204" pitchFamily="34" charset="0"/>
                <a:cs typeface="Times New Roman" panose="02020603050405020304" pitchFamily="18" charset="0"/>
              </a:rPr>
              <a:t>Pikler</a:t>
            </a:r>
            <a:r>
              <a:rPr lang="en-GB" sz="1800" u="sng" dirty="0">
                <a:effectLst/>
                <a:latin typeface="Aptos" panose="020B0004020202020204" pitchFamily="34" charset="0"/>
                <a:ea typeface="Aptos" panose="020B0004020202020204" pitchFamily="34" charset="0"/>
                <a:cs typeface="Times New Roman" panose="02020603050405020304" pitchFamily="18" charset="0"/>
              </a:rPr>
              <a:t> UK Association</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a:t>
            </a:r>
            <a:r>
              <a:rPr lang="en-US" sz="1800" dirty="0">
                <a:effectLst/>
                <a:latin typeface="Aptos" panose="020B0004020202020204" pitchFamily="34" charset="0"/>
                <a:ea typeface="Aptos" panose="020B0004020202020204" pitchFamily="34" charset="0"/>
                <a:cs typeface="Times New Roman" panose="02020603050405020304" pitchFamily="18" charset="0"/>
              </a:rPr>
              <a:t>PLASP. (2024). ‘Engagement’. </a:t>
            </a:r>
            <a:r>
              <a:rPr lang="en-US"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Engagement – PLASP</a:t>
            </a:r>
            <a:endParaRPr lang="cy-GB" dirty="0"/>
          </a:p>
        </p:txBody>
      </p:sp>
      <p:sp>
        <p:nvSpPr>
          <p:cNvPr id="4" name="Slide Number Placeholder 3">
            <a:extLst>
              <a:ext uri="{FF2B5EF4-FFF2-40B4-BE49-F238E27FC236}">
                <a16:creationId xmlns:a16="http://schemas.microsoft.com/office/drawing/2014/main" id="{AE1F1962-72F3-B3BE-D866-29A839A6EDE8}"/>
              </a:ext>
            </a:extLst>
          </p:cNvPr>
          <p:cNvSpPr>
            <a:spLocks noGrp="1"/>
          </p:cNvSpPr>
          <p:nvPr>
            <p:ph type="sldNum" sz="quarter" idx="12"/>
          </p:nvPr>
        </p:nvSpPr>
        <p:spPr/>
        <p:txBody>
          <a:bodyPr/>
          <a:lstStyle/>
          <a:p>
            <a:fld id="{1DC7508D-56F8-4E07-8644-79E99218788E}" type="slidenum">
              <a:rPr lang="en-GB" smtClean="0"/>
              <a:t>24</a:t>
            </a:fld>
            <a:endParaRPr lang="en-GB" dirty="0"/>
          </a:p>
        </p:txBody>
      </p:sp>
    </p:spTree>
    <p:extLst>
      <p:ext uri="{BB962C8B-B14F-4D97-AF65-F5344CB8AC3E}">
        <p14:creationId xmlns:p14="http://schemas.microsoft.com/office/powerpoint/2010/main" val="3800930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DDD3-1526-64B3-2493-9A583085B752}"/>
              </a:ext>
            </a:extLst>
          </p:cNvPr>
          <p:cNvSpPr>
            <a:spLocks noGrp="1"/>
          </p:cNvSpPr>
          <p:nvPr>
            <p:ph type="title"/>
          </p:nvPr>
        </p:nvSpPr>
        <p:spPr/>
        <p:txBody>
          <a:bodyPr/>
          <a:lstStyle/>
          <a:p>
            <a:r>
              <a:rPr lang="cy-GB" dirty="0"/>
              <a:t>Rhestr Cyfeirnodi</a:t>
            </a:r>
          </a:p>
        </p:txBody>
      </p:sp>
      <p:sp>
        <p:nvSpPr>
          <p:cNvPr id="3" name="Content Placeholder 2">
            <a:extLst>
              <a:ext uri="{FF2B5EF4-FFF2-40B4-BE49-F238E27FC236}">
                <a16:creationId xmlns:a16="http://schemas.microsoft.com/office/drawing/2014/main" id="{FAA0278D-122B-B8AA-ED6F-F9F8FAB5B2D1}"/>
              </a:ext>
            </a:extLst>
          </p:cNvPr>
          <p:cNvSpPr>
            <a:spLocks noGrp="1"/>
          </p:cNvSpPr>
          <p:nvPr>
            <p:ph idx="1"/>
          </p:nvPr>
        </p:nvSpPr>
        <p:spPr/>
        <p:txBody>
          <a:bodyPr>
            <a:normAutofit fontScale="475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Public Health Wales (2011).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First 1000 Days: Foundations for Life</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t>
            </a:r>
            <a:r>
              <a:rPr lang="en-GB" sz="1800" dirty="0" err="1">
                <a:effectLst/>
                <a:latin typeface="Aptos" panose="020B0004020202020204" pitchFamily="34" charset="0"/>
                <a:ea typeface="Aptos" panose="020B0004020202020204" pitchFamily="34" charset="0"/>
                <a:cs typeface="Times New Roman" panose="02020603050405020304" pitchFamily="18" charset="0"/>
              </a:rPr>
              <a:t>phw.nhs.wales</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https://phw.nhs.wales/services-and-teams/local-public-health1/cwm-taf-morgannwg-public-health-team/cwm-taf-morgannwg-public-health-documents/cwm-taf-annual-report-of-the-director-of-public-health-2011-first-1000-days-foundations-for-life/.</a:t>
            </a:r>
          </a:p>
          <a:p>
            <a:pPr>
              <a:lnSpc>
                <a:spcPct val="107000"/>
              </a:lnSpc>
              <a:spcAft>
                <a:spcPts val="800"/>
              </a:spcAft>
            </a:pPr>
            <a:r>
              <a:rPr lang="en-US" sz="1800" dirty="0">
                <a:effectLst/>
                <a:latin typeface="Aptos" panose="020B0004020202020204" pitchFamily="34" charset="0"/>
                <a:ea typeface="Aptos" panose="020B0004020202020204" pitchFamily="34" charset="0"/>
                <a:cs typeface="Times New Roman" panose="02020603050405020304" pitchFamily="18" charset="0"/>
              </a:rPr>
              <a:t>Public Health Wales. (2023). ‘A Public Health Approach to Supporting Parents’. </a:t>
            </a:r>
            <a:r>
              <a:rPr lang="en-US" sz="1800" u="sng"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phw.nhs.wales</a:t>
            </a:r>
            <a:r>
              <a:rPr lang="en-US"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/topics/the-first-1000-days-programme/resources/a-public-health-approach-to-supporting-parents-summary-report/</a:t>
            </a:r>
            <a:r>
              <a:rPr lang="en-US" sz="1800" dirty="0">
                <a:effectLst/>
                <a:latin typeface="Aptos" panose="020B0004020202020204" pitchFamily="34" charset="0"/>
                <a:ea typeface="Aptos" panose="020B0004020202020204" pitchFamily="34" charset="0"/>
                <a:cs typeface="Times New Roman" panose="02020603050405020304" pitchFamily="18" charset="0"/>
              </a:rPr>
              <a:t> [Accessed: 11/01/25].</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err="1">
                <a:effectLst/>
                <a:latin typeface="Aptos" panose="020B0004020202020204" pitchFamily="34" charset="0"/>
                <a:ea typeface="Aptos" panose="020B0004020202020204" pitchFamily="34" charset="0"/>
                <a:cs typeface="Times New Roman" panose="02020603050405020304" pitchFamily="18" charset="0"/>
              </a:rPr>
              <a:t>Rackas</a:t>
            </a:r>
            <a:r>
              <a:rPr lang="en-GB" sz="1800" dirty="0">
                <a:effectLst/>
                <a:latin typeface="Aptos" panose="020B0004020202020204" pitchFamily="34" charset="0"/>
                <a:ea typeface="Aptos" panose="020B0004020202020204" pitchFamily="34" charset="0"/>
                <a:cs typeface="Times New Roman" panose="02020603050405020304" pitchFamily="18" charset="0"/>
              </a:rPr>
              <a:t>, L. (2019). </a:t>
            </a:r>
            <a:r>
              <a:rPr lang="en-GB" sz="1800" i="1" dirty="0">
                <a:effectLst/>
                <a:latin typeface="Aptos" panose="020B0004020202020204" pitchFamily="34" charset="0"/>
                <a:ea typeface="Aptos" panose="020B0004020202020204" pitchFamily="34" charset="0"/>
                <a:cs typeface="Times New Roman" panose="02020603050405020304" pitchFamily="18" charset="0"/>
              </a:rPr>
              <a:t>What is Responsive Caregiving?</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info.childcareaware.org. Available at: https://info.childcareaware.org/blog/responsive-caregiving.</a:t>
            </a:r>
          </a:p>
          <a:p>
            <a:pPr>
              <a:lnSpc>
                <a:spcPct val="107000"/>
              </a:lnSpc>
              <a:spcAft>
                <a:spcPts val="800"/>
              </a:spcAft>
            </a:pPr>
            <a:r>
              <a:rPr lang="it-IT" sz="1800" dirty="0">
                <a:effectLst/>
                <a:latin typeface="Aptos" panose="020B0004020202020204" pitchFamily="34" charset="0"/>
                <a:ea typeface="Aptos" panose="020B0004020202020204" pitchFamily="34" charset="0"/>
                <a:cs typeface="Times New Roman" panose="02020603050405020304" pitchFamily="18" charset="0"/>
              </a:rPr>
              <a:t>Reggio Children. (2022). ‘The system’. </a:t>
            </a:r>
            <a:r>
              <a:rPr lang="en-US"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Reggio Children - The system</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err="1">
                <a:effectLst/>
                <a:latin typeface="Aptos" panose="020B0004020202020204" pitchFamily="34" charset="0"/>
                <a:ea typeface="Aptos" panose="020B0004020202020204" pitchFamily="34" charset="0"/>
                <a:cs typeface="Times New Roman" panose="02020603050405020304" pitchFamily="18" charset="0"/>
              </a:rPr>
              <a:t>Shakibaie</a:t>
            </a:r>
            <a:r>
              <a:rPr lang="en-GB" sz="1800" dirty="0">
                <a:effectLst/>
                <a:latin typeface="Aptos" panose="020B0004020202020204" pitchFamily="34" charset="0"/>
                <a:ea typeface="Aptos" panose="020B0004020202020204" pitchFamily="34" charset="0"/>
                <a:cs typeface="Times New Roman" panose="02020603050405020304" pitchFamily="18" charset="0"/>
              </a:rPr>
              <a:t>, S. (2019). </a:t>
            </a:r>
            <a:r>
              <a:rPr lang="en-GB" sz="1800" i="1" dirty="0">
                <a:effectLst/>
                <a:latin typeface="Aptos" panose="020B0004020202020204" pitchFamily="34" charset="0"/>
                <a:ea typeface="Aptos" panose="020B0004020202020204" pitchFamily="34" charset="0"/>
                <a:cs typeface="Times New Roman" panose="02020603050405020304" pitchFamily="18" charset="0"/>
              </a:rPr>
              <a:t>Sensory Play: Benefits, Ideas &amp; Activities</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Ready Kids. Available at: https://readykids.com.au/sensory-play-for-childhood-development-and-learning/.</a:t>
            </a:r>
          </a:p>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UN General Assembly, Convention on the Rights of the Child, United Nations, Treaty Series, vol. 1577, p. 3, 20 November 1989.</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UNICEF Philippines (2015).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First 1,000 Days of Life</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YouTube. Available at: https://youtu.be/mpyD19SIiaw?si=CsLRSXrQaSz3-2J0 [Accessed 17 Jan. 2025].</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University of Queensland (n.d.). </a:t>
            </a:r>
            <a:r>
              <a:rPr lang="en-GB" sz="1800" i="1" dirty="0">
                <a:effectLst/>
                <a:latin typeface="Aptos" panose="020B0004020202020204" pitchFamily="34" charset="0"/>
                <a:ea typeface="Aptos" panose="020B0004020202020204" pitchFamily="34" charset="0"/>
                <a:cs typeface="Times New Roman" panose="02020603050405020304" pitchFamily="18" charset="0"/>
              </a:rPr>
              <a:t>Timeline of brain development</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https://stories.uq.edu.au/the-brain/2022/timeline-of-brain-development/index.html</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US" sz="1800" dirty="0">
                <a:effectLst/>
                <a:latin typeface="Aptos" panose="020B0004020202020204" pitchFamily="34" charset="0"/>
                <a:ea typeface="Aptos" panose="020B0004020202020204" pitchFamily="34" charset="0"/>
                <a:cs typeface="Times New Roman" panose="02020603050405020304" pitchFamily="18" charset="0"/>
              </a:rPr>
              <a:t>VNS Health (no date). ‘Best Qualities of a Good Caregiver’. </a:t>
            </a:r>
            <a:r>
              <a:rPr lang="en-US"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Best Qualities of a Good Caregiver - VNS Health</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Welsh Government (2022) A curriculum for funded non-maintained nursery settings. Cardiff: Crown Copyright</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14D7AE0-2448-0311-608C-01A4AF559C6B}"/>
              </a:ext>
            </a:extLst>
          </p:cNvPr>
          <p:cNvSpPr>
            <a:spLocks noGrp="1"/>
          </p:cNvSpPr>
          <p:nvPr>
            <p:ph type="sldNum" sz="quarter" idx="12"/>
          </p:nvPr>
        </p:nvSpPr>
        <p:spPr/>
        <p:txBody>
          <a:bodyPr/>
          <a:lstStyle/>
          <a:p>
            <a:fld id="{1DC7508D-56F8-4E07-8644-79E99218788E}" type="slidenum">
              <a:rPr lang="en-GB" smtClean="0"/>
              <a:t>25</a:t>
            </a:fld>
            <a:endParaRPr lang="en-GB" dirty="0"/>
          </a:p>
        </p:txBody>
      </p:sp>
    </p:spTree>
    <p:extLst>
      <p:ext uri="{BB962C8B-B14F-4D97-AF65-F5344CB8AC3E}">
        <p14:creationId xmlns:p14="http://schemas.microsoft.com/office/powerpoint/2010/main" val="3579596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C8FE2-1B91-09AE-97ED-5710C94A2A17}"/>
              </a:ext>
            </a:extLst>
          </p:cNvPr>
          <p:cNvSpPr>
            <a:spLocks noGrp="1"/>
          </p:cNvSpPr>
          <p:nvPr>
            <p:ph type="title"/>
          </p:nvPr>
        </p:nvSpPr>
        <p:spPr/>
        <p:txBody>
          <a:bodyPr/>
          <a:lstStyle/>
          <a:p>
            <a:r>
              <a:rPr lang="cy-GB" dirty="0"/>
              <a:t>Atodiadau</a:t>
            </a:r>
          </a:p>
        </p:txBody>
      </p:sp>
      <p:sp>
        <p:nvSpPr>
          <p:cNvPr id="3" name="Content Placeholder 2">
            <a:extLst>
              <a:ext uri="{FF2B5EF4-FFF2-40B4-BE49-F238E27FC236}">
                <a16:creationId xmlns:a16="http://schemas.microsoft.com/office/drawing/2014/main" id="{96479B5E-0E4C-2F2E-5CD1-E553B1C022CA}"/>
              </a:ext>
            </a:extLst>
          </p:cNvPr>
          <p:cNvSpPr>
            <a:spLocks noGrp="1"/>
          </p:cNvSpPr>
          <p:nvPr>
            <p:ph idx="1"/>
          </p:nvPr>
        </p:nvSpPr>
        <p:spPr/>
        <p:txBody>
          <a:bodyPr/>
          <a:lstStyle/>
          <a:p>
            <a:pPr marL="0" indent="0">
              <a:buNone/>
            </a:pPr>
            <a:r>
              <a:rPr lang="cy-GB" dirty="0"/>
              <a:t>Dydw i ddim wedi defnyddio A.I.</a:t>
            </a:r>
          </a:p>
        </p:txBody>
      </p:sp>
      <p:sp>
        <p:nvSpPr>
          <p:cNvPr id="4" name="Slide Number Placeholder 3">
            <a:extLst>
              <a:ext uri="{FF2B5EF4-FFF2-40B4-BE49-F238E27FC236}">
                <a16:creationId xmlns:a16="http://schemas.microsoft.com/office/drawing/2014/main" id="{E56FA1D3-396E-C868-F705-6994FE578BA2}"/>
              </a:ext>
            </a:extLst>
          </p:cNvPr>
          <p:cNvSpPr>
            <a:spLocks noGrp="1"/>
          </p:cNvSpPr>
          <p:nvPr>
            <p:ph type="sldNum" sz="quarter" idx="12"/>
          </p:nvPr>
        </p:nvSpPr>
        <p:spPr/>
        <p:txBody>
          <a:bodyPr/>
          <a:lstStyle/>
          <a:p>
            <a:fld id="{1DC7508D-56F8-4E07-8644-79E99218788E}" type="slidenum">
              <a:rPr lang="en-GB" smtClean="0"/>
              <a:t>26</a:t>
            </a:fld>
            <a:endParaRPr lang="en-GB" dirty="0"/>
          </a:p>
        </p:txBody>
      </p:sp>
    </p:spTree>
    <p:extLst>
      <p:ext uri="{BB962C8B-B14F-4D97-AF65-F5344CB8AC3E}">
        <p14:creationId xmlns:p14="http://schemas.microsoft.com/office/powerpoint/2010/main" val="39063443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69496</TotalTime>
  <Words>4088</Words>
  <Application>Microsoft Office PowerPoint</Application>
  <PresentationFormat>Widescreen</PresentationFormat>
  <Paragraphs>148</Paragraphs>
  <Slides>26</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Arial</vt:lpstr>
      <vt:lpstr>Century Gothic</vt:lpstr>
      <vt:lpstr>Roboto</vt:lpstr>
      <vt:lpstr>Wingdings 3</vt:lpstr>
      <vt:lpstr>Ion</vt:lpstr>
      <vt:lpstr>Y 1000 Diwrnod Cyntaf</vt:lpstr>
      <vt:lpstr>CYNNWYS</vt:lpstr>
      <vt:lpstr>Beth yw’r 1000 diwrnod cyntaf?</vt:lpstr>
      <vt:lpstr>Fideo – Y 1000 Diwrnod Cyntaf (UNICEF Philippines, 2015)</vt:lpstr>
      <vt:lpstr>Y 3 cam o fewn y 1000 diwrnod cyntaf </vt:lpstr>
      <vt:lpstr>Pam mae’r 1000 diwrnod cyntaf yn bwysig?</vt:lpstr>
      <vt:lpstr>Gofal eithriadol</vt:lpstr>
      <vt:lpstr>Cydrannau gofal eithriadol</vt:lpstr>
      <vt:lpstr>Cydrannau gofal eithriadol</vt:lpstr>
      <vt:lpstr>Pam mae gofal eithriadol yn bwysig?</vt:lpstr>
      <vt:lpstr>Partneriaethau Proffesiynol</vt:lpstr>
      <vt:lpstr>Beth yw partneriaethau proffesiynol?</vt:lpstr>
      <vt:lpstr>Rôl ymarferwyr B.C yn y 1000 diwrnod cyntaf</vt:lpstr>
      <vt:lpstr>Pam mae gwaith partneriaeth effeithiol yn bwysig?</vt:lpstr>
      <vt:lpstr>Heriau wrth ddarparu gofal eithriadol</vt:lpstr>
      <vt:lpstr>Heriau wrth ddarparu gofal eithriadol</vt:lpstr>
      <vt:lpstr>Gweithgareddau</vt:lpstr>
      <vt:lpstr>Gweithgareddau yn ystod y 1000 diwrnod cyntaf</vt:lpstr>
      <vt:lpstr>Gweithgaredd 1 – Amser bol</vt:lpstr>
      <vt:lpstr>Pwysigrwydd amser bol:</vt:lpstr>
      <vt:lpstr>Gweithgaredd 2 – Chwarae synhwyraidd</vt:lpstr>
      <vt:lpstr>Rhestr Cyfeirnodi</vt:lpstr>
      <vt:lpstr>Rhestr Cyfeirnodi</vt:lpstr>
      <vt:lpstr>Rhestr Cyfeirnodi</vt:lpstr>
      <vt:lpstr>Rhestr Cyfeirnodi</vt:lpstr>
      <vt:lpstr>Atodiadau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Ifan Thomas (2305949)</dc:creator>
  <cp:lastModifiedBy>Ifan Thomas (2305949)</cp:lastModifiedBy>
  <cp:revision>45</cp:revision>
  <dcterms:created xsi:type="dcterms:W3CDTF">2024-12-02T17:40:09Z</dcterms:created>
  <dcterms:modified xsi:type="dcterms:W3CDTF">2025-01-19T23:56:33Z</dcterms:modified>
</cp:coreProperties>
</file>