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4" r:id="rId4"/>
  </p:sldMasterIdLst>
  <p:sldIdLst>
    <p:sldId id="266" r:id="rId5"/>
    <p:sldId id="308" r:id="rId6"/>
    <p:sldId id="309" r:id="rId7"/>
    <p:sldId id="310" r:id="rId8"/>
    <p:sldId id="311" r:id="rId9"/>
    <p:sldId id="312" r:id="rId10"/>
    <p:sldId id="313" r:id="rId11"/>
    <p:sldId id="314" r:id="rId12"/>
    <p:sldId id="315" r:id="rId13"/>
    <p:sldId id="316" r:id="rId14"/>
    <p:sldId id="317" r:id="rId15"/>
    <p:sldId id="318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25" autoAdjust="0"/>
    <p:restoredTop sz="94619" autoAdjust="0"/>
  </p:normalViewPr>
  <p:slideViewPr>
    <p:cSldViewPr snapToGrid="0">
      <p:cViewPr varScale="1">
        <p:scale>
          <a:sx n="105" d="100"/>
          <a:sy n="105" d="100"/>
        </p:scale>
        <p:origin x="120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8569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39842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87331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41450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0201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8489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200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EA474-078D-4E9B-9B14-09A87B19DC46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4464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986-8816-4272-A432-0437A28A9828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2993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30084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0319801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291404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0085895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682537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2387696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5764878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D6E202-B606-4609-B914-27C9371A1F6D}" type="datetime1">
              <a:rPr lang="en-US" smtClean="0"/>
              <a:t>4/17/2026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90027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chemeClr val="bg2">
                    <a:lumMod val="25000"/>
                  </a:schemeClr>
                </a:solidFill>
                <a:latin typeface="Constantia" panose="02030602050306030303" pitchFamily="18" charset="0"/>
              </a:rPr>
              <a:t>Does a person have a right to be euthanised?</a:t>
            </a:r>
            <a:endParaRPr lang="en-US" dirty="0">
              <a:solidFill>
                <a:schemeClr val="bg2">
                  <a:lumMod val="25000"/>
                </a:schemeClr>
              </a:solidFill>
              <a:latin typeface="Constantia" panose="02030602050306030303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Nikola </a:t>
            </a:r>
            <a:r>
              <a:rPr lang="en-US" dirty="0" err="1"/>
              <a:t>Sugarova</a:t>
            </a:r>
            <a:endParaRPr lang="en-US" dirty="0"/>
          </a:p>
          <a:p>
            <a:pPr algn="l"/>
            <a:r>
              <a:rPr lang="en-US" dirty="0"/>
              <a:t>Ethics Presentation</a:t>
            </a:r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868AD7C-00A7-6A01-3D72-4E98E3413F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9304" y="2190497"/>
            <a:ext cx="10058400" cy="3760891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What euthanasia is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Arguments for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Arguments against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Healthcare view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Conclusion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5211FD4-5A0D-4440-CB32-EF2D368E8DB1}"/>
              </a:ext>
            </a:extLst>
          </p:cNvPr>
          <p:cNvSpPr txBox="1"/>
          <p:nvPr/>
        </p:nvSpPr>
        <p:spPr>
          <a:xfrm>
            <a:off x="1421892" y="906612"/>
            <a:ext cx="6099048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u="sng" dirty="0">
                <a:latin typeface="Constantia" panose="02030602050306030303" pitchFamily="18" charset="0"/>
              </a:rPr>
              <a:t>Presentation overview</a:t>
            </a:r>
          </a:p>
        </p:txBody>
      </p:sp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997B9-F4E7-7AB6-8CA3-5833887DDB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u="sng" dirty="0">
                <a:latin typeface="Constantia" panose="02030602050306030303" pitchFamily="18" charset="0"/>
              </a:rPr>
              <a:t>Introduction</a:t>
            </a:r>
            <a:br>
              <a:rPr lang="en-GB" sz="4400" u="sng" dirty="0">
                <a:latin typeface="Constantia" panose="02030602050306030303" pitchFamily="18" charset="0"/>
              </a:rPr>
            </a:br>
            <a:endParaRPr lang="en-GB" sz="4400" u="sng" dirty="0">
              <a:latin typeface="Constantia" panose="020306020503060303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563F53-616C-12D5-F4BE-34C5E79424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2457131"/>
          </a:xfrm>
        </p:spPr>
        <p:txBody>
          <a:bodyPr/>
          <a:lstStyle/>
          <a:p>
            <a:r>
              <a:rPr lang="en-GB" sz="2800" dirty="0"/>
              <a:t>Euthanasia is debated</a:t>
            </a:r>
          </a:p>
          <a:p>
            <a:r>
              <a:rPr lang="en-GB" sz="2800" dirty="0"/>
              <a:t>Ending life to stop suffering</a:t>
            </a:r>
          </a:p>
          <a:p>
            <a:r>
              <a:rPr lang="en-GB" sz="2800" dirty="0"/>
              <a:t>Seen in healthcare</a:t>
            </a:r>
          </a:p>
          <a:p>
            <a:r>
              <a:rPr lang="en-GB" sz="2800" dirty="0"/>
              <a:t>Raises moral questions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FBAE9A-3A16-42ED-7B05-7A8312E131EF}"/>
              </a:ext>
            </a:extLst>
          </p:cNvPr>
          <p:cNvSpPr txBox="1"/>
          <p:nvPr/>
        </p:nvSpPr>
        <p:spPr>
          <a:xfrm>
            <a:off x="288036" y="5295823"/>
            <a:ext cx="609904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Velleman, J. David, ‘A Right of Self-Termination?’, Ethics, 109.3 (1999), 606–628</a:t>
            </a:r>
          </a:p>
          <a:p>
            <a:r>
              <a:rPr lang="en-GB" sz="1400" dirty="0"/>
              <a:t>Oregon Health Authority, Oregon Death with Dignity Act: 2022 Data Summary (Portland: Public Health Division, 2023)</a:t>
            </a:r>
          </a:p>
        </p:txBody>
      </p:sp>
    </p:spTree>
    <p:extLst>
      <p:ext uri="{BB962C8B-B14F-4D97-AF65-F5344CB8AC3E}">
        <p14:creationId xmlns:p14="http://schemas.microsoft.com/office/powerpoint/2010/main" val="29009529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F38B7-E930-8573-CD8E-BE2823C51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u="sng" dirty="0">
                <a:latin typeface="Constantia" panose="02030602050306030303" pitchFamily="18" charset="0"/>
              </a:rPr>
              <a:t>Types of euthanasia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ED015D-891A-2969-353B-5026847AF6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2402267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Constantia" panose="02030602050306030303" pitchFamily="18" charset="0"/>
              </a:rPr>
              <a:t>Active means action</a:t>
            </a:r>
          </a:p>
          <a:p>
            <a:r>
              <a:rPr lang="en-GB" sz="2800" dirty="0">
                <a:latin typeface="Constantia" panose="02030602050306030303" pitchFamily="18" charset="0"/>
              </a:rPr>
              <a:t>Passive means stopping treatment</a:t>
            </a:r>
          </a:p>
          <a:p>
            <a:r>
              <a:rPr lang="en-GB" sz="2800" dirty="0">
                <a:latin typeface="Constantia" panose="02030602050306030303" pitchFamily="18" charset="0"/>
              </a:rPr>
              <a:t>Voluntary means patient agrees</a:t>
            </a:r>
          </a:p>
          <a:p>
            <a:r>
              <a:rPr lang="en-GB" sz="2800" dirty="0">
                <a:latin typeface="Constantia" panose="02030602050306030303" pitchFamily="18" charset="0"/>
              </a:rPr>
              <a:t>Focus on voluntary cases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DB94DE-EA22-3277-B567-053B56B7B050}"/>
              </a:ext>
            </a:extLst>
          </p:cNvPr>
          <p:cNvSpPr txBox="1"/>
          <p:nvPr/>
        </p:nvSpPr>
        <p:spPr>
          <a:xfrm>
            <a:off x="425196" y="5925234"/>
            <a:ext cx="609904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Gorsuch, Neil M., The Future of Assisted Suicide and Euthanasia (Princeton: Princeton University Press, 2006)</a:t>
            </a:r>
          </a:p>
        </p:txBody>
      </p:sp>
    </p:spTree>
    <p:extLst>
      <p:ext uri="{BB962C8B-B14F-4D97-AF65-F5344CB8AC3E}">
        <p14:creationId xmlns:p14="http://schemas.microsoft.com/office/powerpoint/2010/main" val="33527324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0FA65-FFD5-B09C-B5C2-31D8D70DC5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u="sng" dirty="0">
                <a:latin typeface="Constantia" panose="02030602050306030303" pitchFamily="18" charset="0"/>
              </a:rPr>
              <a:t>Arguments for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9E9C40-7752-FC84-6616-5C56A8FA7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11949"/>
            <a:ext cx="8596668" cy="2740595"/>
          </a:xfrm>
        </p:spPr>
        <p:txBody>
          <a:bodyPr/>
          <a:lstStyle/>
          <a:p>
            <a:r>
              <a:rPr lang="en-GB" sz="2800" dirty="0">
                <a:latin typeface="Constantia" panose="02030602050306030303" pitchFamily="18" charset="0"/>
              </a:rPr>
              <a:t>Respect patient choice</a:t>
            </a:r>
          </a:p>
          <a:p>
            <a:r>
              <a:rPr lang="en-GB" sz="2800" dirty="0">
                <a:latin typeface="Constantia" panose="02030602050306030303" pitchFamily="18" charset="0"/>
              </a:rPr>
              <a:t>Control over own body</a:t>
            </a:r>
          </a:p>
          <a:p>
            <a:r>
              <a:rPr lang="en-GB" sz="2800" dirty="0">
                <a:latin typeface="Constantia" panose="02030602050306030303" pitchFamily="18" charset="0"/>
              </a:rPr>
              <a:t>Avoid long suffering</a:t>
            </a:r>
          </a:p>
          <a:p>
            <a:r>
              <a:rPr lang="en-GB" sz="2800" dirty="0">
                <a:latin typeface="Constantia" panose="02030602050306030303" pitchFamily="18" charset="0"/>
              </a:rPr>
              <a:t>Dignity at end of life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14C066-C80C-6071-B50B-E81E803E8989}"/>
              </a:ext>
            </a:extLst>
          </p:cNvPr>
          <p:cNvSpPr txBox="1"/>
          <p:nvPr/>
        </p:nvSpPr>
        <p:spPr>
          <a:xfrm>
            <a:off x="352044" y="5779974"/>
            <a:ext cx="609904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Mill, John Stuart, Utilitarianism (London: Parker, Son, and Bourn, 1863)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E0EE39-3D70-A412-9EDC-BCDF76924275}"/>
              </a:ext>
            </a:extLst>
          </p:cNvPr>
          <p:cNvSpPr txBox="1"/>
          <p:nvPr/>
        </p:nvSpPr>
        <p:spPr>
          <a:xfrm>
            <a:off x="352044" y="5259720"/>
            <a:ext cx="609904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Bentham, Jeremy, An Introduction to the Principles of Morals and Legislation (London: Payne, 1789)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215F382-5FE6-D49E-1B07-F9908C4A243D}"/>
              </a:ext>
            </a:extLst>
          </p:cNvPr>
          <p:cNvSpPr txBox="1"/>
          <p:nvPr/>
        </p:nvSpPr>
        <p:spPr>
          <a:xfrm>
            <a:off x="434340" y="6087751"/>
            <a:ext cx="6099048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Maynard, Brittany, ‘My Right to Death with Dignity at 29’, CNN, 2 November 2014 https://edition.cnn.com/2014/10/07/opinion/maynard-assisted-suicide-cancer-dignityAttachment.png [accessed 8 April 2026]</a:t>
            </a:r>
          </a:p>
        </p:txBody>
      </p:sp>
    </p:spTree>
    <p:extLst>
      <p:ext uri="{BB962C8B-B14F-4D97-AF65-F5344CB8AC3E}">
        <p14:creationId xmlns:p14="http://schemas.microsoft.com/office/powerpoint/2010/main" val="23902870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1B153-5D1A-A156-5736-7C2F8914B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u="sng" dirty="0">
                <a:latin typeface="Constantia" panose="02030602050306030303" pitchFamily="18" charset="0"/>
              </a:rPr>
              <a:t>Why choice matters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10CAC2-2FEA-3840-F0DC-AB7F5E92DA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2338259"/>
          </a:xfrm>
        </p:spPr>
        <p:txBody>
          <a:bodyPr/>
          <a:lstStyle/>
          <a:p>
            <a:r>
              <a:rPr lang="en-GB" sz="2800" dirty="0">
                <a:latin typeface="Constantia" panose="02030602050306030303" pitchFamily="18" charset="0"/>
              </a:rPr>
              <a:t>Patient understands their pain</a:t>
            </a:r>
          </a:p>
          <a:p>
            <a:r>
              <a:rPr lang="en-GB" sz="2800" dirty="0">
                <a:latin typeface="Constantia" panose="02030602050306030303" pitchFamily="18" charset="0"/>
              </a:rPr>
              <a:t>Gives control</a:t>
            </a:r>
          </a:p>
          <a:p>
            <a:r>
              <a:rPr lang="en-GB" sz="2800" dirty="0">
                <a:latin typeface="Constantia" panose="02030602050306030303" pitchFamily="18" charset="0"/>
              </a:rPr>
              <a:t>Forcing life can harm</a:t>
            </a:r>
          </a:p>
          <a:p>
            <a:r>
              <a:rPr lang="en-GB" sz="2800" dirty="0">
                <a:latin typeface="Constantia" panose="02030602050306030303" pitchFamily="18" charset="0"/>
              </a:rPr>
              <a:t>Connected to rights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9AD139-14E2-E253-C32F-B24A5AC5CD2C}"/>
              </a:ext>
            </a:extLst>
          </p:cNvPr>
          <p:cNvSpPr txBox="1"/>
          <p:nvPr/>
        </p:nvSpPr>
        <p:spPr>
          <a:xfrm>
            <a:off x="516636" y="5990767"/>
            <a:ext cx="6099048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Mill, John Stuart, Utilitarianism (London: Parker, Son, and Bourn, 1863)</a:t>
            </a:r>
          </a:p>
          <a:p>
            <a:r>
              <a:rPr lang="en-GB" sz="1400" dirty="0"/>
              <a:t>Bentham, Jeremy, An Introduction to the Principles of Morals and Legislation (London: Payne, 1789)</a:t>
            </a:r>
          </a:p>
        </p:txBody>
      </p:sp>
    </p:spTree>
    <p:extLst>
      <p:ext uri="{BB962C8B-B14F-4D97-AF65-F5344CB8AC3E}">
        <p14:creationId xmlns:p14="http://schemas.microsoft.com/office/powerpoint/2010/main" val="3567654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54463-B2AC-35C0-B6E5-C090D2BA6C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u="sng" dirty="0">
                <a:latin typeface="Constantia" panose="02030602050306030303" pitchFamily="18" charset="0"/>
              </a:rPr>
              <a:t>Arguments against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8B5F2-C593-6789-6A3F-EA6C628036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2237675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Constantia" panose="02030602050306030303" pitchFamily="18" charset="0"/>
              </a:rPr>
              <a:t>Life should be protected</a:t>
            </a:r>
          </a:p>
          <a:p>
            <a:r>
              <a:rPr lang="en-GB" sz="2800" dirty="0">
                <a:latin typeface="Constantia" panose="02030602050306030303" pitchFamily="18" charset="0"/>
              </a:rPr>
              <a:t>Ending life is wrong</a:t>
            </a:r>
          </a:p>
          <a:p>
            <a:r>
              <a:rPr lang="en-GB" sz="2800" dirty="0">
                <a:latin typeface="Constantia" panose="02030602050306030303" pitchFamily="18" charset="0"/>
              </a:rPr>
              <a:t>Risk of pressure</a:t>
            </a:r>
          </a:p>
          <a:p>
            <a:r>
              <a:rPr lang="en-GB" sz="2800" dirty="0">
                <a:latin typeface="Constantia" panose="02030602050306030303" pitchFamily="18" charset="0"/>
              </a:rPr>
              <a:t>Possible misuse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F88A86-1E30-60C4-1E5B-03F0CF410D61}"/>
              </a:ext>
            </a:extLst>
          </p:cNvPr>
          <p:cNvSpPr txBox="1"/>
          <p:nvPr/>
        </p:nvSpPr>
        <p:spPr>
          <a:xfrm>
            <a:off x="397764" y="5634293"/>
            <a:ext cx="6099048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Kant, Immanuel, Groundwork of the Metaphysics of Morals, trans. by Mary Gregor (Cambridge: Cambridge University Press, 1998 [1785])</a:t>
            </a:r>
          </a:p>
          <a:p>
            <a:endParaRPr lang="en-GB" sz="1400" dirty="0"/>
          </a:p>
          <a:p>
            <a:r>
              <a:rPr lang="en-GB" sz="1400" dirty="0"/>
              <a:t>Keown, John, Euthanasia, Ethics and Public Policy: An Argument Against Legalisation, 2nd </a:t>
            </a:r>
            <a:r>
              <a:rPr lang="en-GB" sz="1400" dirty="0" err="1"/>
              <a:t>edn</a:t>
            </a:r>
            <a:r>
              <a:rPr lang="en-GB" sz="1400" dirty="0"/>
              <a:t> (Cambridge: Cambridge University Press, 2018)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14736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3C4A79-9573-B948-7828-B496F935A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u="sng" dirty="0">
                <a:latin typeface="Constantia" panose="02030602050306030303" pitchFamily="18" charset="0"/>
              </a:rPr>
              <a:t>Ethical concerns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4D516-5FD9-6C5C-6179-CAE9F185D9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2265107"/>
          </a:xfrm>
        </p:spPr>
        <p:txBody>
          <a:bodyPr/>
          <a:lstStyle/>
          <a:p>
            <a:r>
              <a:rPr lang="en-GB" sz="2800" dirty="0">
                <a:latin typeface="Constantia" panose="02030602050306030303" pitchFamily="18" charset="0"/>
              </a:rPr>
              <a:t>Can patients decide clearly</a:t>
            </a:r>
          </a:p>
          <a:p>
            <a:r>
              <a:rPr lang="en-GB" sz="2800" dirty="0">
                <a:latin typeface="Constantia" panose="02030602050306030303" pitchFamily="18" charset="0"/>
              </a:rPr>
              <a:t>Risk to vulnerable people</a:t>
            </a:r>
          </a:p>
          <a:p>
            <a:r>
              <a:rPr lang="en-GB" sz="2800" dirty="0">
                <a:latin typeface="Constantia" panose="02030602050306030303" pitchFamily="18" charset="0"/>
              </a:rPr>
              <a:t>Hard to control limits</a:t>
            </a:r>
          </a:p>
          <a:p>
            <a:r>
              <a:rPr lang="en-GB" sz="2800" dirty="0">
                <a:latin typeface="Constantia" panose="02030602050306030303" pitchFamily="18" charset="0"/>
              </a:rPr>
              <a:t>Trust in healthcare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BF2A94-0DDF-39DE-17A1-FABC94C287E8}"/>
              </a:ext>
            </a:extLst>
          </p:cNvPr>
          <p:cNvSpPr txBox="1"/>
          <p:nvPr/>
        </p:nvSpPr>
        <p:spPr>
          <a:xfrm>
            <a:off x="434340" y="5249239"/>
            <a:ext cx="6099048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 err="1"/>
              <a:t>Battin</a:t>
            </a:r>
            <a:r>
              <a:rPr lang="en-GB" sz="1400" dirty="0"/>
              <a:t>, Margaret P., and others, ‘Legal Physician-Assisted Dying in Oregon and the Netherlands: Evidence Concerning the Impact on Patients in “Vulnerable” Groups’, Journal of Medical Ethics, 33.10 (2007), 591–597</a:t>
            </a:r>
          </a:p>
          <a:p>
            <a:r>
              <a:rPr lang="en-GB" sz="1400" dirty="0"/>
              <a:t>Keown, John, Euthanasia, Ethics and Public Policy: An Argument Against Legalisation, 2nd </a:t>
            </a:r>
            <a:r>
              <a:rPr lang="en-GB" sz="1400" dirty="0" err="1"/>
              <a:t>edn</a:t>
            </a:r>
            <a:r>
              <a:rPr lang="en-GB" sz="1400" dirty="0"/>
              <a:t> (Cambridge: Cambridge University Press, 2018)</a:t>
            </a:r>
          </a:p>
          <a:p>
            <a:r>
              <a:rPr lang="en-GB" sz="1400" dirty="0"/>
              <a:t>Gorsuch, Neil M., The Future of Assisted Suicide and Euthanasia (Princeton: Princeton University Press, 2006)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3921582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338DA-224A-B1C9-A2F1-7378BE7A6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u="sng" dirty="0">
                <a:latin typeface="Constantia" panose="02030602050306030303" pitchFamily="18" charset="0"/>
              </a:rPr>
              <a:t>Nursing perspective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D7D381-1D49-5A16-C4E9-6B5AAB8010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2274251"/>
          </a:xfrm>
        </p:spPr>
        <p:txBody>
          <a:bodyPr/>
          <a:lstStyle/>
          <a:p>
            <a:r>
              <a:rPr lang="en-GB" sz="2800" dirty="0">
                <a:latin typeface="Constantia" panose="02030602050306030303" pitchFamily="18" charset="0"/>
              </a:rPr>
              <a:t>See patient suffering</a:t>
            </a:r>
          </a:p>
          <a:p>
            <a:r>
              <a:rPr lang="en-GB" sz="2800" dirty="0">
                <a:latin typeface="Constantia" panose="02030602050306030303" pitchFamily="18" charset="0"/>
              </a:rPr>
              <a:t>Pain not only physical</a:t>
            </a:r>
          </a:p>
          <a:p>
            <a:r>
              <a:rPr lang="en-GB" sz="2800" dirty="0">
                <a:latin typeface="Constantia" panose="02030602050306030303" pitchFamily="18" charset="0"/>
              </a:rPr>
              <a:t>Decisions involve teams</a:t>
            </a:r>
          </a:p>
          <a:p>
            <a:r>
              <a:rPr lang="en-GB" sz="2800" dirty="0">
                <a:latin typeface="Constantia" panose="02030602050306030303" pitchFamily="18" charset="0"/>
              </a:rPr>
              <a:t>Emotional pressure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3B9DC7-FBBD-F183-2624-8B23328AA09E}"/>
              </a:ext>
            </a:extLst>
          </p:cNvPr>
          <p:cNvSpPr txBox="1"/>
          <p:nvPr/>
        </p:nvSpPr>
        <p:spPr>
          <a:xfrm>
            <a:off x="352044" y="5222575"/>
            <a:ext cx="6099048" cy="16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Bentham, Jeremy, An Introduction to the Principles of Morals and Legislation (London: Payne, 1789)</a:t>
            </a:r>
          </a:p>
          <a:p>
            <a:r>
              <a:rPr lang="en-GB" sz="1400" dirty="0"/>
              <a:t>Maynard, Brittany, ‘My Right to Death with Dignity at 29’, CNN, 2 November 2014 https://edition.cnn.com/2014/10/07/opinion/maynard-assisted-suicide-cancer-dignityAttachment.png [accessed 8 April 2026]</a:t>
            </a:r>
          </a:p>
          <a:p>
            <a:r>
              <a:rPr lang="en-GB" sz="1400" dirty="0"/>
              <a:t>Keown, John, Euthanasia, Ethics and Public Policy: An Argument Against Legalisation, 2nd </a:t>
            </a:r>
            <a:r>
              <a:rPr lang="en-GB" sz="1400" dirty="0" err="1"/>
              <a:t>edn</a:t>
            </a:r>
            <a:r>
              <a:rPr lang="en-GB" sz="1400" dirty="0"/>
              <a:t> (Cambridge: Cambridge University Press, 2018)</a:t>
            </a:r>
          </a:p>
        </p:txBody>
      </p:sp>
    </p:spTree>
    <p:extLst>
      <p:ext uri="{BB962C8B-B14F-4D97-AF65-F5344CB8AC3E}">
        <p14:creationId xmlns:p14="http://schemas.microsoft.com/office/powerpoint/2010/main" val="3338154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E8CA3-C375-C783-3AA9-59FF06E134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u="sng" dirty="0">
                <a:latin typeface="Constantia" panose="02030602050306030303" pitchFamily="18" charset="0"/>
              </a:rPr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7639A2-7A92-B29F-FBCD-539BA0498E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2210243"/>
          </a:xfrm>
        </p:spPr>
        <p:txBody>
          <a:bodyPr/>
          <a:lstStyle/>
          <a:p>
            <a:r>
              <a:rPr lang="en-GB" sz="2800" dirty="0">
                <a:latin typeface="Constantia" panose="02030602050306030303" pitchFamily="18" charset="0"/>
              </a:rPr>
              <a:t>Both sides strong</a:t>
            </a:r>
          </a:p>
          <a:p>
            <a:r>
              <a:rPr lang="en-GB" sz="2800" dirty="0">
                <a:latin typeface="Constantia" panose="02030602050306030303" pitchFamily="18" charset="0"/>
              </a:rPr>
              <a:t>Choice is important</a:t>
            </a:r>
          </a:p>
          <a:p>
            <a:r>
              <a:rPr lang="en-GB" sz="2800" dirty="0">
                <a:latin typeface="Constantia" panose="02030602050306030303" pitchFamily="18" charset="0"/>
              </a:rPr>
              <a:t>Protection needed</a:t>
            </a:r>
          </a:p>
          <a:p>
            <a:r>
              <a:rPr lang="en-GB" sz="2800" dirty="0">
                <a:latin typeface="Constantia" panose="02030602050306030303" pitchFamily="18" charset="0"/>
              </a:rPr>
              <a:t>Real life is complex</a:t>
            </a:r>
          </a:p>
          <a:p>
            <a:endParaRPr lang="en-GB" sz="2800" dirty="0">
              <a:latin typeface="Constantia" panose="02030602050306030303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61B8A5-77FE-5800-D370-1765EF1CBAA4}"/>
              </a:ext>
            </a:extLst>
          </p:cNvPr>
          <p:cNvSpPr txBox="1"/>
          <p:nvPr/>
        </p:nvSpPr>
        <p:spPr>
          <a:xfrm>
            <a:off x="379476" y="5473005"/>
            <a:ext cx="6099048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Velleman, J. David, ‘A Right of Self-Termination?’, Ethics, 109.3 (1999), 606–628</a:t>
            </a:r>
          </a:p>
          <a:p>
            <a:r>
              <a:rPr lang="en-GB" sz="1400" dirty="0"/>
              <a:t>Keown, John, Euthanasia, Ethics and Public Policy: An Argument Against Legalisation, 2nd </a:t>
            </a:r>
            <a:r>
              <a:rPr lang="en-GB" sz="1400" dirty="0" err="1"/>
              <a:t>edn</a:t>
            </a:r>
            <a:r>
              <a:rPr lang="en-GB" sz="1400" dirty="0"/>
              <a:t> (Cambridge: Cambridge University Press, 2018)</a:t>
            </a:r>
          </a:p>
          <a:p>
            <a:r>
              <a:rPr lang="en-GB" sz="1400" dirty="0"/>
              <a:t>Oregon Health Authority, Oregon Death with Dignity Act: 2022 Data Summary (Portland: Public Health Division, 2023)</a:t>
            </a:r>
          </a:p>
        </p:txBody>
      </p:sp>
    </p:spTree>
    <p:extLst>
      <p:ext uri="{BB962C8B-B14F-4D97-AF65-F5344CB8AC3E}">
        <p14:creationId xmlns:p14="http://schemas.microsoft.com/office/powerpoint/2010/main" val="23268254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25D42-DEF4-80AD-7066-B4DA1BF56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u="sng" dirty="0">
                <a:latin typeface="Constantia" panose="02030602050306030303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91CB7-0832-28F1-1276-0BB6D89DCD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2319971"/>
          </a:xfrm>
        </p:spPr>
        <p:txBody>
          <a:bodyPr/>
          <a:lstStyle/>
          <a:p>
            <a:r>
              <a:rPr lang="en-GB" sz="2800" dirty="0">
                <a:latin typeface="Constantia" panose="02030602050306030303" pitchFamily="18" charset="0"/>
              </a:rPr>
              <a:t>No clear answer</a:t>
            </a:r>
          </a:p>
          <a:p>
            <a:r>
              <a:rPr lang="en-GB" sz="2800" dirty="0">
                <a:latin typeface="Constantia" panose="02030602050306030303" pitchFamily="18" charset="0"/>
              </a:rPr>
              <a:t>Balance is needed</a:t>
            </a:r>
          </a:p>
          <a:p>
            <a:r>
              <a:rPr lang="en-GB" sz="2800" dirty="0">
                <a:latin typeface="Constantia" panose="02030602050306030303" pitchFamily="18" charset="0"/>
              </a:rPr>
              <a:t>Care must be careful</a:t>
            </a:r>
          </a:p>
          <a:p>
            <a:r>
              <a:rPr lang="en-GB" sz="2800" dirty="0">
                <a:latin typeface="Constantia" panose="02030602050306030303" pitchFamily="18" charset="0"/>
              </a:rPr>
              <a:t>Debate continues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91D697F-EEC8-8E5F-EBAC-ECE3B6A53310}"/>
              </a:ext>
            </a:extLst>
          </p:cNvPr>
          <p:cNvSpPr txBox="1"/>
          <p:nvPr/>
        </p:nvSpPr>
        <p:spPr>
          <a:xfrm>
            <a:off x="352044" y="6248400"/>
            <a:ext cx="609904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Velleman, J. David, ‘A Right of Self-Termination?’, Ethics, 109.3 (1999), 606–628</a:t>
            </a:r>
          </a:p>
        </p:txBody>
      </p:sp>
    </p:spTree>
    <p:extLst>
      <p:ext uri="{BB962C8B-B14F-4D97-AF65-F5344CB8AC3E}">
        <p14:creationId xmlns:p14="http://schemas.microsoft.com/office/powerpoint/2010/main" val="24426999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F9C4D-E139-C05B-6D16-756B27B19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u="sng" dirty="0">
                <a:latin typeface="Constantia" panose="02030602050306030303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B3D3FA-0840-67B6-5A1A-29C5E34307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dirty="0" err="1"/>
              <a:t>Battin</a:t>
            </a:r>
            <a:r>
              <a:rPr lang="en-GB" dirty="0"/>
              <a:t>, Margaret P., and others, ‘Legal Physician-Assisted Dying in Oregon and the Netherlands: Evidence Concerning the Impact on Patients in “Vulnerable” Groups’, Journal of Medical Ethics, 33.10 (2007), 591–597</a:t>
            </a:r>
          </a:p>
          <a:p>
            <a:endParaRPr lang="en-GB" dirty="0"/>
          </a:p>
          <a:p>
            <a:r>
              <a:rPr lang="en-GB" dirty="0"/>
              <a:t>Bentham, Jeremy, An Introduction to the Principles of Morals and Legislation (London: Payne, 1789)</a:t>
            </a:r>
          </a:p>
          <a:p>
            <a:endParaRPr lang="en-GB" dirty="0"/>
          </a:p>
          <a:p>
            <a:r>
              <a:rPr lang="en-GB" dirty="0"/>
              <a:t>Gorsuch, Neil M., The Future of Assisted Suicide and Euthanasia (Princeton: Princeton University Press, 2006)</a:t>
            </a:r>
          </a:p>
          <a:p>
            <a:endParaRPr lang="en-GB" dirty="0"/>
          </a:p>
          <a:p>
            <a:r>
              <a:rPr lang="en-GB" dirty="0"/>
              <a:t>Kant, Immanuel, Groundwork of the Metaphysics of Morals, trans. by Mary Gregor (Cambridge: Cambridge University Press, 1998 [1785])</a:t>
            </a:r>
          </a:p>
          <a:p>
            <a:endParaRPr lang="en-GB" dirty="0"/>
          </a:p>
          <a:p>
            <a:r>
              <a:rPr lang="en-GB" dirty="0"/>
              <a:t>Keown, John, Euthanasia, Ethics and Public Policy: An Argument Against Legalisation, 2nd </a:t>
            </a:r>
            <a:r>
              <a:rPr lang="en-GB" dirty="0" err="1"/>
              <a:t>edn</a:t>
            </a:r>
            <a:r>
              <a:rPr lang="en-GB" dirty="0"/>
              <a:t> (Cambridge: Cambridge University Press, 2018)</a:t>
            </a:r>
          </a:p>
          <a:p>
            <a:endParaRPr lang="en-GB" dirty="0"/>
          </a:p>
          <a:p>
            <a:r>
              <a:rPr lang="en-GB" dirty="0"/>
              <a:t>Maynard, Brittany, ‘My Right to Death with Dignity at 29’, CNN, 2 November 2014 https://edition.cnn.com/2014/10/07/opinion/maynard-assisted-suicide-cancer-dignityAttachment.png [accessed 8 April 2026]</a:t>
            </a:r>
          </a:p>
          <a:p>
            <a:endParaRPr lang="en-GB" dirty="0"/>
          </a:p>
          <a:p>
            <a:r>
              <a:rPr lang="en-GB" dirty="0"/>
              <a:t>Mill, John Stuart, Utilitarianism (London: Parker, Son, and Bourn, 1863)</a:t>
            </a:r>
          </a:p>
          <a:p>
            <a:endParaRPr lang="en-GB" dirty="0"/>
          </a:p>
          <a:p>
            <a:r>
              <a:rPr lang="en-GB" dirty="0"/>
              <a:t>Oregon Health Authority, Oregon Death with Dignity Act: 2022 Data Summary (Portland: Public Health Division, 2023)</a:t>
            </a:r>
          </a:p>
          <a:p>
            <a:endParaRPr lang="en-GB" dirty="0"/>
          </a:p>
          <a:p>
            <a:r>
              <a:rPr lang="en-GB" dirty="0"/>
              <a:t>Velleman, J. David, ‘A Right of Self-Termination?’, Ethics, 109.3 (1999), 606–628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540330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66</TotalTime>
  <Words>894</Words>
  <Application>Microsoft Office PowerPoint</Application>
  <PresentationFormat>Widescreen</PresentationFormat>
  <Paragraphs>93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Constantia</vt:lpstr>
      <vt:lpstr>Trebuchet MS</vt:lpstr>
      <vt:lpstr>Wingdings</vt:lpstr>
      <vt:lpstr>Wingdings 3</vt:lpstr>
      <vt:lpstr>Facet</vt:lpstr>
      <vt:lpstr>Does a person have a right to be euthanised?</vt:lpstr>
      <vt:lpstr>PowerPoint Presentation</vt:lpstr>
      <vt:lpstr>Introduction </vt:lpstr>
      <vt:lpstr>Types of euthanasia</vt:lpstr>
      <vt:lpstr>Arguments for</vt:lpstr>
      <vt:lpstr>Why choice matters</vt:lpstr>
      <vt:lpstr>Arguments against</vt:lpstr>
      <vt:lpstr>Ethical concerns</vt:lpstr>
      <vt:lpstr>Nursing perspective</vt:lpstr>
      <vt:lpstr>Evaluation</vt:lpstr>
      <vt:lpstr>Conclusion</vt:lpstr>
      <vt:lpstr>References</vt:lpstr>
    </vt:vector>
  </TitlesOfParts>
  <Company>Swansea Libraries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sw348110</dc:creator>
  <cp:lastModifiedBy>sw348110</cp:lastModifiedBy>
  <cp:revision>1</cp:revision>
  <dcterms:created xsi:type="dcterms:W3CDTF">2026-04-17T11:50:32Z</dcterms:created>
  <dcterms:modified xsi:type="dcterms:W3CDTF">2026-04-17T12:56:32Z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