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8" r:id="rId5"/>
    <p:sldId id="259"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104" d="100"/>
          <a:sy n="104" d="100"/>
        </p:scale>
        <p:origin x="-1188" y="-2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microsoft.com/office/2016/11/relationships/changesInfo" Target="changesInfos/changesInfo1.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nna Davies (2224913)" userId="17dfe634-c3e8-443e-a74a-6bbcf24af82a" providerId="ADAL" clId="{2E15284A-56B0-452D-8E2A-EC2714F5602D}"/>
    <pc:docChg chg="modSld">
      <pc:chgData name="Menna Davies (2224913)" userId="17dfe634-c3e8-443e-a74a-6bbcf24af82a" providerId="ADAL" clId="{2E15284A-56B0-452D-8E2A-EC2714F5602D}" dt="2026-03-06T10:08:03.963" v="50" actId="114"/>
      <pc:docMkLst>
        <pc:docMk/>
      </pc:docMkLst>
      <pc:sldChg chg="modSp mod">
        <pc:chgData name="Menna Davies (2224913)" userId="17dfe634-c3e8-443e-a74a-6bbcf24af82a" providerId="ADAL" clId="{2E15284A-56B0-452D-8E2A-EC2714F5602D}" dt="2026-03-06T10:08:03.963" v="50" actId="114"/>
        <pc:sldMkLst>
          <pc:docMk/>
          <pc:sldMk cId="3108739890" sldId="258"/>
        </pc:sldMkLst>
        <pc:spChg chg="mod">
          <ac:chgData name="Menna Davies (2224913)" userId="17dfe634-c3e8-443e-a74a-6bbcf24af82a" providerId="ADAL" clId="{2E15284A-56B0-452D-8E2A-EC2714F5602D}" dt="2026-03-06T10:08:03.963" v="50" actId="114"/>
          <ac:spMkLst>
            <pc:docMk/>
            <pc:sldMk cId="3108739890" sldId="258"/>
            <ac:spMk id="6" creationId="{7CEF3094-591A-6431-7AD3-C8F463FB1A1E}"/>
          </ac:spMkLst>
        </pc:spChg>
        <pc:spChg chg="mod">
          <ac:chgData name="Menna Davies (2224913)" userId="17dfe634-c3e8-443e-a74a-6bbcf24af82a" providerId="ADAL" clId="{2E15284A-56B0-452D-8E2A-EC2714F5602D}" dt="2026-03-06T09:39:54.046" v="49" actId="20577"/>
          <ac:spMkLst>
            <pc:docMk/>
            <pc:sldMk cId="3108739890" sldId="258"/>
            <ac:spMk id="19" creationId="{FB8948E0-9301-DC88-219F-08646EE5470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D2F78-75B6-84F4-C722-09CE5FD8430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614202AE-CBB6-210F-9DA3-591D6E9CF25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0E4841C-5254-1E45-51CF-70A10951A366}"/>
              </a:ext>
            </a:extLst>
          </p:cNvPr>
          <p:cNvSpPr>
            <a:spLocks noGrp="1"/>
          </p:cNvSpPr>
          <p:nvPr>
            <p:ph type="dt" sz="half" idx="10"/>
          </p:nvPr>
        </p:nvSpPr>
        <p:spPr/>
        <p:txBody>
          <a:bodyPr/>
          <a:lstStyle/>
          <a:p>
            <a:fld id="{3AC1569D-52FA-4BB8-AD96-646BE244D877}" type="datetimeFigureOut">
              <a:rPr lang="en-GB" smtClean="0"/>
              <a:t>05/03/2026</a:t>
            </a:fld>
            <a:endParaRPr lang="en-GB"/>
          </a:p>
        </p:txBody>
      </p:sp>
      <p:sp>
        <p:nvSpPr>
          <p:cNvPr id="5" name="Footer Placeholder 4">
            <a:extLst>
              <a:ext uri="{FF2B5EF4-FFF2-40B4-BE49-F238E27FC236}">
                <a16:creationId xmlns:a16="http://schemas.microsoft.com/office/drawing/2014/main" id="{0171CD67-5B6E-F166-EFEE-E1E0787228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5EA8D5-4632-C2DA-8C44-DB4E68F28A32}"/>
              </a:ext>
            </a:extLst>
          </p:cNvPr>
          <p:cNvSpPr>
            <a:spLocks noGrp="1"/>
          </p:cNvSpPr>
          <p:nvPr>
            <p:ph type="sldNum" sz="quarter" idx="12"/>
          </p:nvPr>
        </p:nvSpPr>
        <p:spPr/>
        <p:txBody>
          <a:bodyPr/>
          <a:lstStyle/>
          <a:p>
            <a:fld id="{5C8C8B39-0D8F-4B5F-8D07-D4036AEAFF33}" type="slidenum">
              <a:rPr lang="en-GB" smtClean="0"/>
              <a:t>‹#›</a:t>
            </a:fld>
            <a:endParaRPr lang="en-GB"/>
          </a:p>
        </p:txBody>
      </p:sp>
    </p:spTree>
    <p:extLst>
      <p:ext uri="{BB962C8B-B14F-4D97-AF65-F5344CB8AC3E}">
        <p14:creationId xmlns:p14="http://schemas.microsoft.com/office/powerpoint/2010/main" val="2741439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5408B-5B3C-2E79-AEFF-675BCDE958F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3350F87-2DE5-56A4-2CB0-AB74E1A2464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7B427D3-A641-8753-24BB-54F855F5864E}"/>
              </a:ext>
            </a:extLst>
          </p:cNvPr>
          <p:cNvSpPr>
            <a:spLocks noGrp="1"/>
          </p:cNvSpPr>
          <p:nvPr>
            <p:ph type="dt" sz="half" idx="10"/>
          </p:nvPr>
        </p:nvSpPr>
        <p:spPr/>
        <p:txBody>
          <a:bodyPr/>
          <a:lstStyle/>
          <a:p>
            <a:fld id="{3AC1569D-52FA-4BB8-AD96-646BE244D877}" type="datetimeFigureOut">
              <a:rPr lang="en-GB" smtClean="0"/>
              <a:t>05/03/2026</a:t>
            </a:fld>
            <a:endParaRPr lang="en-GB"/>
          </a:p>
        </p:txBody>
      </p:sp>
      <p:sp>
        <p:nvSpPr>
          <p:cNvPr id="5" name="Footer Placeholder 4">
            <a:extLst>
              <a:ext uri="{FF2B5EF4-FFF2-40B4-BE49-F238E27FC236}">
                <a16:creationId xmlns:a16="http://schemas.microsoft.com/office/drawing/2014/main" id="{17F8A88E-2504-C8A8-31E9-70946ADA2B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C2C4D0-61C4-F40C-80EA-7632355D6831}"/>
              </a:ext>
            </a:extLst>
          </p:cNvPr>
          <p:cNvSpPr>
            <a:spLocks noGrp="1"/>
          </p:cNvSpPr>
          <p:nvPr>
            <p:ph type="sldNum" sz="quarter" idx="12"/>
          </p:nvPr>
        </p:nvSpPr>
        <p:spPr/>
        <p:txBody>
          <a:bodyPr/>
          <a:lstStyle/>
          <a:p>
            <a:fld id="{5C8C8B39-0D8F-4B5F-8D07-D4036AEAFF33}" type="slidenum">
              <a:rPr lang="en-GB" smtClean="0"/>
              <a:t>‹#›</a:t>
            </a:fld>
            <a:endParaRPr lang="en-GB"/>
          </a:p>
        </p:txBody>
      </p:sp>
    </p:spTree>
    <p:extLst>
      <p:ext uri="{BB962C8B-B14F-4D97-AF65-F5344CB8AC3E}">
        <p14:creationId xmlns:p14="http://schemas.microsoft.com/office/powerpoint/2010/main" val="6034535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5C171-0DEA-DD5B-C2D1-14607F6C217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A3849959-C526-D1CC-9782-EB29FB663F8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3221566-D8D1-3440-AF22-317B42453DA8}"/>
              </a:ext>
            </a:extLst>
          </p:cNvPr>
          <p:cNvSpPr>
            <a:spLocks noGrp="1"/>
          </p:cNvSpPr>
          <p:nvPr>
            <p:ph type="dt" sz="half" idx="10"/>
          </p:nvPr>
        </p:nvSpPr>
        <p:spPr/>
        <p:txBody>
          <a:bodyPr/>
          <a:lstStyle/>
          <a:p>
            <a:fld id="{3AC1569D-52FA-4BB8-AD96-646BE244D877}" type="datetimeFigureOut">
              <a:rPr lang="en-GB" smtClean="0"/>
              <a:t>05/03/2026</a:t>
            </a:fld>
            <a:endParaRPr lang="en-GB"/>
          </a:p>
        </p:txBody>
      </p:sp>
      <p:sp>
        <p:nvSpPr>
          <p:cNvPr id="5" name="Footer Placeholder 4">
            <a:extLst>
              <a:ext uri="{FF2B5EF4-FFF2-40B4-BE49-F238E27FC236}">
                <a16:creationId xmlns:a16="http://schemas.microsoft.com/office/drawing/2014/main" id="{57A36065-072E-697B-D5FE-7D7DE33710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2F8885-CF36-2784-BF2C-3A506BFECF50}"/>
              </a:ext>
            </a:extLst>
          </p:cNvPr>
          <p:cNvSpPr>
            <a:spLocks noGrp="1"/>
          </p:cNvSpPr>
          <p:nvPr>
            <p:ph type="sldNum" sz="quarter" idx="12"/>
          </p:nvPr>
        </p:nvSpPr>
        <p:spPr/>
        <p:txBody>
          <a:bodyPr/>
          <a:lstStyle/>
          <a:p>
            <a:fld id="{5C8C8B39-0D8F-4B5F-8D07-D4036AEAFF33}" type="slidenum">
              <a:rPr lang="en-GB" smtClean="0"/>
              <a:t>‹#›</a:t>
            </a:fld>
            <a:endParaRPr lang="en-GB"/>
          </a:p>
        </p:txBody>
      </p:sp>
    </p:spTree>
    <p:extLst>
      <p:ext uri="{BB962C8B-B14F-4D97-AF65-F5344CB8AC3E}">
        <p14:creationId xmlns:p14="http://schemas.microsoft.com/office/powerpoint/2010/main" val="25874980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58F85-2AD1-B1A4-6DD9-BE3AF6EACE0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BE8A9A5-F7E3-2DCC-6CC6-6E10F38DAF8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3FFCA4E4-6E0B-3F11-CE1C-18C30803592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0AED1A3-EDA8-D832-859A-B7B271D3CC3C}"/>
              </a:ext>
            </a:extLst>
          </p:cNvPr>
          <p:cNvSpPr>
            <a:spLocks noGrp="1"/>
          </p:cNvSpPr>
          <p:nvPr>
            <p:ph type="dt" sz="half" idx="10"/>
          </p:nvPr>
        </p:nvSpPr>
        <p:spPr/>
        <p:txBody>
          <a:bodyPr/>
          <a:lstStyle/>
          <a:p>
            <a:fld id="{3AC1569D-52FA-4BB8-AD96-646BE244D877}" type="datetimeFigureOut">
              <a:rPr lang="en-GB" smtClean="0"/>
              <a:t>05/03/2026</a:t>
            </a:fld>
            <a:endParaRPr lang="en-GB"/>
          </a:p>
        </p:txBody>
      </p:sp>
      <p:sp>
        <p:nvSpPr>
          <p:cNvPr id="6" name="Footer Placeholder 5">
            <a:extLst>
              <a:ext uri="{FF2B5EF4-FFF2-40B4-BE49-F238E27FC236}">
                <a16:creationId xmlns:a16="http://schemas.microsoft.com/office/drawing/2014/main" id="{92D8FBA0-2608-B6BB-9249-DF7F6B4F83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691530-2037-C92C-2DFA-61DC2FDBC847}"/>
              </a:ext>
            </a:extLst>
          </p:cNvPr>
          <p:cNvSpPr>
            <a:spLocks noGrp="1"/>
          </p:cNvSpPr>
          <p:nvPr>
            <p:ph type="sldNum" sz="quarter" idx="12"/>
          </p:nvPr>
        </p:nvSpPr>
        <p:spPr/>
        <p:txBody>
          <a:bodyPr/>
          <a:lstStyle/>
          <a:p>
            <a:fld id="{5C8C8B39-0D8F-4B5F-8D07-D4036AEAFF33}" type="slidenum">
              <a:rPr lang="en-GB" smtClean="0"/>
              <a:t>‹#›</a:t>
            </a:fld>
            <a:endParaRPr lang="en-GB"/>
          </a:p>
        </p:txBody>
      </p:sp>
    </p:spTree>
    <p:extLst>
      <p:ext uri="{BB962C8B-B14F-4D97-AF65-F5344CB8AC3E}">
        <p14:creationId xmlns:p14="http://schemas.microsoft.com/office/powerpoint/2010/main" val="3114406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147A0-2DA6-BB10-79C1-C52E7F9F0B6B}"/>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F2DFEDD8-0A52-B563-04F7-47329A1A127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4F1CD03-241F-374B-0C63-B4E00F97859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ECB373F1-14D1-8DC1-8ABA-DB87770EBB6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ABD1482-F09C-C427-8BD9-10193CA1241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6EAD9E6-8E24-E3E4-2008-B34226F343A9}"/>
              </a:ext>
            </a:extLst>
          </p:cNvPr>
          <p:cNvSpPr>
            <a:spLocks noGrp="1"/>
          </p:cNvSpPr>
          <p:nvPr>
            <p:ph type="dt" sz="half" idx="10"/>
          </p:nvPr>
        </p:nvSpPr>
        <p:spPr/>
        <p:txBody>
          <a:bodyPr/>
          <a:lstStyle/>
          <a:p>
            <a:fld id="{3AC1569D-52FA-4BB8-AD96-646BE244D877}" type="datetimeFigureOut">
              <a:rPr lang="en-GB" smtClean="0"/>
              <a:t>05/03/2026</a:t>
            </a:fld>
            <a:endParaRPr lang="en-GB"/>
          </a:p>
        </p:txBody>
      </p:sp>
      <p:sp>
        <p:nvSpPr>
          <p:cNvPr id="8" name="Footer Placeholder 7">
            <a:extLst>
              <a:ext uri="{FF2B5EF4-FFF2-40B4-BE49-F238E27FC236}">
                <a16:creationId xmlns:a16="http://schemas.microsoft.com/office/drawing/2014/main" id="{D534B4D9-F14A-0A99-EA30-E3356F5B5AE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7CB912F-E7AF-F0C1-E70B-0F95088EC520}"/>
              </a:ext>
            </a:extLst>
          </p:cNvPr>
          <p:cNvSpPr>
            <a:spLocks noGrp="1"/>
          </p:cNvSpPr>
          <p:nvPr>
            <p:ph type="sldNum" sz="quarter" idx="12"/>
          </p:nvPr>
        </p:nvSpPr>
        <p:spPr/>
        <p:txBody>
          <a:bodyPr/>
          <a:lstStyle/>
          <a:p>
            <a:fld id="{5C8C8B39-0D8F-4B5F-8D07-D4036AEAFF33}" type="slidenum">
              <a:rPr lang="en-GB" smtClean="0"/>
              <a:t>‹#›</a:t>
            </a:fld>
            <a:endParaRPr lang="en-GB"/>
          </a:p>
        </p:txBody>
      </p:sp>
    </p:spTree>
    <p:extLst>
      <p:ext uri="{BB962C8B-B14F-4D97-AF65-F5344CB8AC3E}">
        <p14:creationId xmlns:p14="http://schemas.microsoft.com/office/powerpoint/2010/main" val="8557714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3780B-174F-063C-6DE4-0DEB2301D55B}"/>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56EA803-00EF-6DF1-A524-3CC059414742}"/>
              </a:ext>
            </a:extLst>
          </p:cNvPr>
          <p:cNvSpPr>
            <a:spLocks noGrp="1"/>
          </p:cNvSpPr>
          <p:nvPr>
            <p:ph type="dt" sz="half" idx="10"/>
          </p:nvPr>
        </p:nvSpPr>
        <p:spPr/>
        <p:txBody>
          <a:bodyPr/>
          <a:lstStyle/>
          <a:p>
            <a:fld id="{3AC1569D-52FA-4BB8-AD96-646BE244D877}" type="datetimeFigureOut">
              <a:rPr lang="en-GB" smtClean="0"/>
              <a:t>05/03/2026</a:t>
            </a:fld>
            <a:endParaRPr lang="en-GB"/>
          </a:p>
        </p:txBody>
      </p:sp>
      <p:sp>
        <p:nvSpPr>
          <p:cNvPr id="4" name="Footer Placeholder 3">
            <a:extLst>
              <a:ext uri="{FF2B5EF4-FFF2-40B4-BE49-F238E27FC236}">
                <a16:creationId xmlns:a16="http://schemas.microsoft.com/office/drawing/2014/main" id="{15F6A754-BDEA-14D7-518C-F2D99EF5BB9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B804807-B828-BC37-F9B6-BC7E04C6C27B}"/>
              </a:ext>
            </a:extLst>
          </p:cNvPr>
          <p:cNvSpPr>
            <a:spLocks noGrp="1"/>
          </p:cNvSpPr>
          <p:nvPr>
            <p:ph type="sldNum" sz="quarter" idx="12"/>
          </p:nvPr>
        </p:nvSpPr>
        <p:spPr/>
        <p:txBody>
          <a:bodyPr/>
          <a:lstStyle/>
          <a:p>
            <a:fld id="{5C8C8B39-0D8F-4B5F-8D07-D4036AEAFF33}" type="slidenum">
              <a:rPr lang="en-GB" smtClean="0"/>
              <a:t>‹#›</a:t>
            </a:fld>
            <a:endParaRPr lang="en-GB"/>
          </a:p>
        </p:txBody>
      </p:sp>
    </p:spTree>
    <p:extLst>
      <p:ext uri="{BB962C8B-B14F-4D97-AF65-F5344CB8AC3E}">
        <p14:creationId xmlns:p14="http://schemas.microsoft.com/office/powerpoint/2010/main" val="21615026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1148CF-098C-B1BC-9A7A-586DF3006BDF}"/>
              </a:ext>
            </a:extLst>
          </p:cNvPr>
          <p:cNvSpPr>
            <a:spLocks noGrp="1"/>
          </p:cNvSpPr>
          <p:nvPr>
            <p:ph type="dt" sz="half" idx="10"/>
          </p:nvPr>
        </p:nvSpPr>
        <p:spPr/>
        <p:txBody>
          <a:bodyPr/>
          <a:lstStyle/>
          <a:p>
            <a:fld id="{3AC1569D-52FA-4BB8-AD96-646BE244D877}" type="datetimeFigureOut">
              <a:rPr lang="en-GB" smtClean="0"/>
              <a:t>05/03/2026</a:t>
            </a:fld>
            <a:endParaRPr lang="en-GB"/>
          </a:p>
        </p:txBody>
      </p:sp>
      <p:sp>
        <p:nvSpPr>
          <p:cNvPr id="3" name="Footer Placeholder 2">
            <a:extLst>
              <a:ext uri="{FF2B5EF4-FFF2-40B4-BE49-F238E27FC236}">
                <a16:creationId xmlns:a16="http://schemas.microsoft.com/office/drawing/2014/main" id="{F7FDF5C6-D7F3-F9FE-7AAB-2401B9A2F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5A637BF-1753-5FD6-79AE-3B3F9648ECDB}"/>
              </a:ext>
            </a:extLst>
          </p:cNvPr>
          <p:cNvSpPr>
            <a:spLocks noGrp="1"/>
          </p:cNvSpPr>
          <p:nvPr>
            <p:ph type="sldNum" sz="quarter" idx="12"/>
          </p:nvPr>
        </p:nvSpPr>
        <p:spPr/>
        <p:txBody>
          <a:bodyPr/>
          <a:lstStyle/>
          <a:p>
            <a:fld id="{5C8C8B39-0D8F-4B5F-8D07-D4036AEAFF33}" type="slidenum">
              <a:rPr lang="en-GB" smtClean="0"/>
              <a:t>‹#›</a:t>
            </a:fld>
            <a:endParaRPr lang="en-GB"/>
          </a:p>
        </p:txBody>
      </p:sp>
    </p:spTree>
    <p:extLst>
      <p:ext uri="{BB962C8B-B14F-4D97-AF65-F5344CB8AC3E}">
        <p14:creationId xmlns:p14="http://schemas.microsoft.com/office/powerpoint/2010/main" val="2011957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04D21-58F4-56FF-B931-45EE87C95E6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2E1E47C1-5312-6AEB-5379-175451327CB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8073EE0-9E86-49AE-4CB2-089C1EFD13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FA4BB2A-B2ED-945E-3074-CAD18A1B6A77}"/>
              </a:ext>
            </a:extLst>
          </p:cNvPr>
          <p:cNvSpPr>
            <a:spLocks noGrp="1"/>
          </p:cNvSpPr>
          <p:nvPr>
            <p:ph type="dt" sz="half" idx="10"/>
          </p:nvPr>
        </p:nvSpPr>
        <p:spPr/>
        <p:txBody>
          <a:bodyPr/>
          <a:lstStyle/>
          <a:p>
            <a:fld id="{3AC1569D-52FA-4BB8-AD96-646BE244D877}" type="datetimeFigureOut">
              <a:rPr lang="en-GB" smtClean="0"/>
              <a:t>05/03/2026</a:t>
            </a:fld>
            <a:endParaRPr lang="en-GB"/>
          </a:p>
        </p:txBody>
      </p:sp>
      <p:sp>
        <p:nvSpPr>
          <p:cNvPr id="6" name="Footer Placeholder 5">
            <a:extLst>
              <a:ext uri="{FF2B5EF4-FFF2-40B4-BE49-F238E27FC236}">
                <a16:creationId xmlns:a16="http://schemas.microsoft.com/office/drawing/2014/main" id="{B28D08FF-A412-5FAE-E067-AB8BF8C1342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B918686-FB35-9256-22D7-857A7791083D}"/>
              </a:ext>
            </a:extLst>
          </p:cNvPr>
          <p:cNvSpPr>
            <a:spLocks noGrp="1"/>
          </p:cNvSpPr>
          <p:nvPr>
            <p:ph type="sldNum" sz="quarter" idx="12"/>
          </p:nvPr>
        </p:nvSpPr>
        <p:spPr/>
        <p:txBody>
          <a:bodyPr/>
          <a:lstStyle/>
          <a:p>
            <a:fld id="{5C8C8B39-0D8F-4B5F-8D07-D4036AEAFF33}" type="slidenum">
              <a:rPr lang="en-GB" smtClean="0"/>
              <a:t>‹#›</a:t>
            </a:fld>
            <a:endParaRPr lang="en-GB"/>
          </a:p>
        </p:txBody>
      </p:sp>
    </p:spTree>
    <p:extLst>
      <p:ext uri="{BB962C8B-B14F-4D97-AF65-F5344CB8AC3E}">
        <p14:creationId xmlns:p14="http://schemas.microsoft.com/office/powerpoint/2010/main" val="3883366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9662C-5903-E397-EB0E-EE7CF771781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4C4D865-B70D-07CB-D3F2-E79234FC78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1D685A1-86FA-DB3C-4157-0059179975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B00427F-0C45-DE0B-45D2-A392936AA683}"/>
              </a:ext>
            </a:extLst>
          </p:cNvPr>
          <p:cNvSpPr>
            <a:spLocks noGrp="1"/>
          </p:cNvSpPr>
          <p:nvPr>
            <p:ph type="dt" sz="half" idx="10"/>
          </p:nvPr>
        </p:nvSpPr>
        <p:spPr/>
        <p:txBody>
          <a:bodyPr/>
          <a:lstStyle/>
          <a:p>
            <a:fld id="{3AC1569D-52FA-4BB8-AD96-646BE244D877}" type="datetimeFigureOut">
              <a:rPr lang="en-GB" smtClean="0"/>
              <a:t>05/03/2026</a:t>
            </a:fld>
            <a:endParaRPr lang="en-GB"/>
          </a:p>
        </p:txBody>
      </p:sp>
      <p:sp>
        <p:nvSpPr>
          <p:cNvPr id="6" name="Footer Placeholder 5">
            <a:extLst>
              <a:ext uri="{FF2B5EF4-FFF2-40B4-BE49-F238E27FC236}">
                <a16:creationId xmlns:a16="http://schemas.microsoft.com/office/drawing/2014/main" id="{DC4B693B-065F-4673-FF22-D87B4CAA7A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BB2676-910E-83EF-787C-999B539A52D7}"/>
              </a:ext>
            </a:extLst>
          </p:cNvPr>
          <p:cNvSpPr>
            <a:spLocks noGrp="1"/>
          </p:cNvSpPr>
          <p:nvPr>
            <p:ph type="sldNum" sz="quarter" idx="12"/>
          </p:nvPr>
        </p:nvSpPr>
        <p:spPr/>
        <p:txBody>
          <a:bodyPr/>
          <a:lstStyle/>
          <a:p>
            <a:fld id="{5C8C8B39-0D8F-4B5F-8D07-D4036AEAFF33}" type="slidenum">
              <a:rPr lang="en-GB" smtClean="0"/>
              <a:t>‹#›</a:t>
            </a:fld>
            <a:endParaRPr lang="en-GB"/>
          </a:p>
        </p:txBody>
      </p:sp>
    </p:spTree>
    <p:extLst>
      <p:ext uri="{BB962C8B-B14F-4D97-AF65-F5344CB8AC3E}">
        <p14:creationId xmlns:p14="http://schemas.microsoft.com/office/powerpoint/2010/main" val="33116035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88FA6-4025-11AC-DBA3-6273A63CDD40}"/>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4AFEFD3-901B-1372-5496-5675C3D7C33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D1C159A-A8EF-500D-C0AF-2CFCCDE40730}"/>
              </a:ext>
            </a:extLst>
          </p:cNvPr>
          <p:cNvSpPr>
            <a:spLocks noGrp="1"/>
          </p:cNvSpPr>
          <p:nvPr>
            <p:ph type="dt" sz="half" idx="10"/>
          </p:nvPr>
        </p:nvSpPr>
        <p:spPr/>
        <p:txBody>
          <a:bodyPr/>
          <a:lstStyle/>
          <a:p>
            <a:fld id="{3AC1569D-52FA-4BB8-AD96-646BE244D877}" type="datetimeFigureOut">
              <a:rPr lang="en-GB" smtClean="0"/>
              <a:t>05/03/2026</a:t>
            </a:fld>
            <a:endParaRPr lang="en-GB"/>
          </a:p>
        </p:txBody>
      </p:sp>
      <p:sp>
        <p:nvSpPr>
          <p:cNvPr id="5" name="Footer Placeholder 4">
            <a:extLst>
              <a:ext uri="{FF2B5EF4-FFF2-40B4-BE49-F238E27FC236}">
                <a16:creationId xmlns:a16="http://schemas.microsoft.com/office/drawing/2014/main" id="{A9FBA016-D511-6175-9D9A-CD8A2D0B0F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04CC2B-D0ED-7D3E-9761-F81CF8FBB783}"/>
              </a:ext>
            </a:extLst>
          </p:cNvPr>
          <p:cNvSpPr>
            <a:spLocks noGrp="1"/>
          </p:cNvSpPr>
          <p:nvPr>
            <p:ph type="sldNum" sz="quarter" idx="12"/>
          </p:nvPr>
        </p:nvSpPr>
        <p:spPr/>
        <p:txBody>
          <a:bodyPr/>
          <a:lstStyle/>
          <a:p>
            <a:fld id="{5C8C8B39-0D8F-4B5F-8D07-D4036AEAFF33}" type="slidenum">
              <a:rPr lang="en-GB" smtClean="0"/>
              <a:t>‹#›</a:t>
            </a:fld>
            <a:endParaRPr lang="en-GB"/>
          </a:p>
        </p:txBody>
      </p:sp>
    </p:spTree>
    <p:extLst>
      <p:ext uri="{BB962C8B-B14F-4D97-AF65-F5344CB8AC3E}">
        <p14:creationId xmlns:p14="http://schemas.microsoft.com/office/powerpoint/2010/main" val="3607058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E6726B0-2BDB-D6C8-2784-BECE2DAAE5DF}"/>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4DFADDB9-1781-36FE-45EE-110C21DBCD1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8812F0F-7E06-35A6-816A-9C1A21EE1FB5}"/>
              </a:ext>
            </a:extLst>
          </p:cNvPr>
          <p:cNvSpPr>
            <a:spLocks noGrp="1"/>
          </p:cNvSpPr>
          <p:nvPr>
            <p:ph type="dt" sz="half" idx="10"/>
          </p:nvPr>
        </p:nvSpPr>
        <p:spPr/>
        <p:txBody>
          <a:bodyPr/>
          <a:lstStyle/>
          <a:p>
            <a:fld id="{3AC1569D-52FA-4BB8-AD96-646BE244D877}" type="datetimeFigureOut">
              <a:rPr lang="en-GB" smtClean="0"/>
              <a:t>05/03/2026</a:t>
            </a:fld>
            <a:endParaRPr lang="en-GB"/>
          </a:p>
        </p:txBody>
      </p:sp>
      <p:sp>
        <p:nvSpPr>
          <p:cNvPr id="5" name="Footer Placeholder 4">
            <a:extLst>
              <a:ext uri="{FF2B5EF4-FFF2-40B4-BE49-F238E27FC236}">
                <a16:creationId xmlns:a16="http://schemas.microsoft.com/office/drawing/2014/main" id="{19F38C41-9FA8-6ADE-7E6A-29C12D904F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9C4C30-F4FA-562A-9344-C92D1B27D8CF}"/>
              </a:ext>
            </a:extLst>
          </p:cNvPr>
          <p:cNvSpPr>
            <a:spLocks noGrp="1"/>
          </p:cNvSpPr>
          <p:nvPr>
            <p:ph type="sldNum" sz="quarter" idx="12"/>
          </p:nvPr>
        </p:nvSpPr>
        <p:spPr/>
        <p:txBody>
          <a:bodyPr/>
          <a:lstStyle/>
          <a:p>
            <a:fld id="{5C8C8B39-0D8F-4B5F-8D07-D4036AEAFF33}" type="slidenum">
              <a:rPr lang="en-GB" smtClean="0"/>
              <a:t>‹#›</a:t>
            </a:fld>
            <a:endParaRPr lang="en-GB"/>
          </a:p>
        </p:txBody>
      </p:sp>
    </p:spTree>
    <p:extLst>
      <p:ext uri="{BB962C8B-B14F-4D97-AF65-F5344CB8AC3E}">
        <p14:creationId xmlns:p14="http://schemas.microsoft.com/office/powerpoint/2010/main" val="1977518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9A1C54-04B0-3752-E712-0D284E7A099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0F4A63E-A008-F7F5-12E2-D76F69B40F8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36041ED-303B-DC74-7EA4-0F69F6ED011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AC1569D-52FA-4BB8-AD96-646BE244D877}" type="datetimeFigureOut">
              <a:rPr lang="en-GB" smtClean="0"/>
              <a:t>05/03/2026</a:t>
            </a:fld>
            <a:endParaRPr lang="en-GB"/>
          </a:p>
        </p:txBody>
      </p:sp>
      <p:sp>
        <p:nvSpPr>
          <p:cNvPr id="5" name="Footer Placeholder 4">
            <a:extLst>
              <a:ext uri="{FF2B5EF4-FFF2-40B4-BE49-F238E27FC236}">
                <a16:creationId xmlns:a16="http://schemas.microsoft.com/office/drawing/2014/main" id="{824B46EC-15B8-1C63-3ADB-F26E767A57D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409D4D3-E13A-DD0F-9368-F58CEF1BB81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C8C8B39-0D8F-4B5F-8D07-D4036AEAFF33}" type="slidenum">
              <a:rPr lang="en-GB" smtClean="0"/>
              <a:t>‹#›</a:t>
            </a:fld>
            <a:endParaRPr lang="en-GB"/>
          </a:p>
        </p:txBody>
      </p:sp>
    </p:spTree>
    <p:extLst>
      <p:ext uri="{BB962C8B-B14F-4D97-AF65-F5344CB8AC3E}">
        <p14:creationId xmlns:p14="http://schemas.microsoft.com/office/powerpoint/2010/main" val="8020319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hyperlink" Target="https://doi.org/10.1016/j.ijnurstu.2006.03.019" TargetMode="External"/><Relationship Id="rId3" Type="http://schemas.openxmlformats.org/officeDocument/2006/relationships/hyperlink" Target="https://www.gov.wales/accessible-communication-and-information-standards-healthcare-html" TargetMode="External"/><Relationship Id="rId7" Type="http://schemas.openxmlformats.org/officeDocument/2006/relationships/hyperlink" Target="https://nwssp.nhs.wales/a-wp/governance-e-manual/living-public-service-values/equality-diversity-and-human-rights/" TargetMode="External"/><Relationship Id="rId2" Type="http://schemas.openxmlformats.org/officeDocument/2006/relationships/hyperlink" Target="https://www.gov.wales/more-just-words-welsh-language-plan-health-and-social-care" TargetMode="External"/><Relationship Id="rId1" Type="http://schemas.openxmlformats.org/officeDocument/2006/relationships/slideLayout" Target="../slideLayouts/slideLayout2.xml"/><Relationship Id="rId6" Type="http://schemas.openxmlformats.org/officeDocument/2006/relationships/hyperlink" Target="https://www.llaiswales.org/in-your-area" TargetMode="External"/><Relationship Id="rId11" Type="http://schemas.openxmlformats.org/officeDocument/2006/relationships/hyperlink" Target="https://www.welshlanguagecommissioner.wales/" TargetMode="External"/><Relationship Id="rId5" Type="http://schemas.openxmlformats.org/officeDocument/2006/relationships/hyperlink" Target="https://healthandcareresearchwales.org/innovations-support-recruitment-welsh-nhs" TargetMode="External"/><Relationship Id="rId10" Type="http://schemas.openxmlformats.org/officeDocument/2006/relationships/hyperlink" Target="https://www.welshlanguagecommissioner.wales/using-the-welsh-language" TargetMode="External"/><Relationship Id="rId4" Type="http://schemas.openxmlformats.org/officeDocument/2006/relationships/hyperlink" Target="https://www.gov.wales/welsh-language-data-annual-population-survey-july-2024-june-2025-html" TargetMode="External"/><Relationship Id="rId9" Type="http://schemas.openxmlformats.org/officeDocument/2006/relationships/hyperlink" Target="https://doi.org/10.1001/jamainternmed.2016.469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03C6F4E6-30A1-4F63-C8CC-028750B5AA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6668" cy="4570886"/>
            <a:chOff x="0" y="0"/>
            <a:chExt cx="12196668" cy="4570886"/>
          </a:xfrm>
        </p:grpSpPr>
        <p:sp>
          <p:nvSpPr>
            <p:cNvPr id="11" name="Rectangle 10">
              <a:extLst>
                <a:ext uri="{FF2B5EF4-FFF2-40B4-BE49-F238E27FC236}">
                  <a16:creationId xmlns:a16="http://schemas.microsoft.com/office/drawing/2014/main" id="{49EA7CA8-3AE6-4F5F-9932-63303CF2D4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12196668" cy="4570632"/>
            </a:xfrm>
            <a:prstGeom prst="rect">
              <a:avLst/>
            </a:prstGeom>
            <a:gradFill>
              <a:gsLst>
                <a:gs pos="0">
                  <a:schemeClr val="accent5"/>
                </a:gs>
                <a:gs pos="100000">
                  <a:schemeClr val="accent2"/>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E3E019-A259-1130-CC5C-3165020BC5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791"/>
              <a:ext cx="10565988" cy="4568095"/>
            </a:xfrm>
            <a:prstGeom prst="rect">
              <a:avLst/>
            </a:prstGeom>
            <a:gradFill flip="none" rotWithShape="1">
              <a:gsLst>
                <a:gs pos="3000">
                  <a:schemeClr val="accent2"/>
                </a:gs>
                <a:gs pos="40000">
                  <a:schemeClr val="accent2">
                    <a:alpha val="0"/>
                  </a:schemeClr>
                </a:gs>
              </a:gsLst>
              <a:lin ang="17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0769F99-CCA6-5CDC-D1E1-C59A4762F1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
              <a:ext cx="12192000" cy="4549891"/>
            </a:xfrm>
            <a:prstGeom prst="rect">
              <a:avLst/>
            </a:prstGeom>
            <a:gradFill>
              <a:gsLst>
                <a:gs pos="0">
                  <a:schemeClr val="accent5">
                    <a:alpha val="76000"/>
                  </a:schemeClr>
                </a:gs>
                <a:gs pos="67000">
                  <a:schemeClr val="accent2">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13E73D3-029B-3D4E-1956-8EE7068A6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110544" y="18215"/>
              <a:ext cx="8086124" cy="4549887"/>
            </a:xfrm>
            <a:prstGeom prst="rect">
              <a:avLst/>
            </a:prstGeom>
            <a:gradFill flip="none" rotWithShape="1">
              <a:gsLst>
                <a:gs pos="0">
                  <a:schemeClr val="accent5">
                    <a:lumMod val="50000"/>
                    <a:alpha val="36000"/>
                  </a:schemeClr>
                </a:gs>
                <a:gs pos="45000">
                  <a:schemeClr val="accent5">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 name="Title 1">
            <a:extLst>
              <a:ext uri="{FF2B5EF4-FFF2-40B4-BE49-F238E27FC236}">
                <a16:creationId xmlns:a16="http://schemas.microsoft.com/office/drawing/2014/main" id="{DD9317B9-5C72-FFB2-BEC1-2D82A3A83976}"/>
              </a:ext>
            </a:extLst>
          </p:cNvPr>
          <p:cNvSpPr>
            <a:spLocks noGrp="1"/>
          </p:cNvSpPr>
          <p:nvPr>
            <p:ph type="title"/>
          </p:nvPr>
        </p:nvSpPr>
        <p:spPr>
          <a:xfrm>
            <a:off x="2202328" y="15685"/>
            <a:ext cx="8017652" cy="2690413"/>
          </a:xfrm>
        </p:spPr>
        <p:txBody>
          <a:bodyPr vert="horz" lIns="91440" tIns="45720" rIns="91440" bIns="45720" rtlCol="0" anchor="t">
            <a:normAutofit/>
          </a:bodyPr>
          <a:lstStyle/>
          <a:p>
            <a:pPr algn="ctr"/>
            <a:r>
              <a:rPr lang="en-US" sz="1800" b="1" i="0" kern="1200" dirty="0">
                <a:solidFill>
                  <a:srgbClr val="FFFFFF"/>
                </a:solidFill>
                <a:effectLst/>
                <a:latin typeface="+mj-lt"/>
                <a:ea typeface="+mj-ea"/>
                <a:cs typeface="+mj-cs"/>
              </a:rPr>
              <a:t>The Role of Welsh Language and Culture in Delivering Person-</a:t>
            </a:r>
            <a:r>
              <a:rPr lang="en-US" sz="1800" b="1" i="0" kern="1200" dirty="0" err="1">
                <a:solidFill>
                  <a:srgbClr val="FFFFFF"/>
                </a:solidFill>
                <a:effectLst/>
                <a:latin typeface="+mj-lt"/>
                <a:ea typeface="+mj-ea"/>
                <a:cs typeface="+mj-cs"/>
              </a:rPr>
              <a:t>Centred</a:t>
            </a:r>
            <a:r>
              <a:rPr lang="en-US" sz="1800" b="1" i="0" kern="1200" dirty="0">
                <a:solidFill>
                  <a:srgbClr val="FFFFFF"/>
                </a:solidFill>
                <a:effectLst/>
                <a:latin typeface="+mj-lt"/>
                <a:ea typeface="+mj-ea"/>
                <a:cs typeface="+mj-cs"/>
              </a:rPr>
              <a:t> Healthcare in Wales</a:t>
            </a:r>
            <a:endParaRPr lang="en-US" sz="1800" kern="1200" dirty="0">
              <a:solidFill>
                <a:srgbClr val="FFFFFF"/>
              </a:solidFill>
              <a:latin typeface="+mj-lt"/>
              <a:ea typeface="+mj-ea"/>
              <a:cs typeface="+mj-cs"/>
            </a:endParaRPr>
          </a:p>
        </p:txBody>
      </p:sp>
      <p:sp>
        <p:nvSpPr>
          <p:cNvPr id="4" name="TextBox 3">
            <a:extLst>
              <a:ext uri="{FF2B5EF4-FFF2-40B4-BE49-F238E27FC236}">
                <a16:creationId xmlns:a16="http://schemas.microsoft.com/office/drawing/2014/main" id="{FA38AD84-9861-E0B0-1B83-AB3B283F42F9}"/>
              </a:ext>
            </a:extLst>
          </p:cNvPr>
          <p:cNvSpPr txBox="1"/>
          <p:nvPr/>
        </p:nvSpPr>
        <p:spPr>
          <a:xfrm>
            <a:off x="-4668" y="584242"/>
            <a:ext cx="2685448" cy="4231928"/>
          </a:xfrm>
          <a:prstGeom prst="rect">
            <a:avLst/>
          </a:prstGeom>
          <a:noFill/>
        </p:spPr>
        <p:txBody>
          <a:bodyPr wrap="square" rtlCol="0">
            <a:spAutoFit/>
          </a:bodyPr>
          <a:lstStyle/>
          <a:p>
            <a:pPr algn="ctr"/>
            <a:r>
              <a:rPr lang="en-GB" sz="1050" dirty="0">
                <a:solidFill>
                  <a:schemeClr val="bg1"/>
                </a:solidFill>
                <a:highlight>
                  <a:srgbClr val="FF00FF"/>
                </a:highlight>
                <a:latin typeface="ADLaM Display" panose="02010000000000000000" pitchFamily="2" charset="0"/>
                <a:ea typeface="ADLaM Display" panose="02010000000000000000" pitchFamily="2" charset="0"/>
                <a:cs typeface="ADLaM Display" panose="02010000000000000000" pitchFamily="2" charset="0"/>
              </a:rPr>
              <a:t>Bilingual population in Wales </a:t>
            </a:r>
          </a:p>
          <a:p>
            <a:r>
              <a:rPr lang="en-GB" sz="8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Wales has a bilingual population with around 17-18% of the population speaking Welsh and around 82% of the population speaking English (Welsh Government, 2025). The Welsh and English language is used in everyday life as well as within the public health services, such as in healthcare.  For service users, language can play am important roll in how comfortable and understood they feel when accessing healthcare services. The NHS guidance explains that effective communication between healthcare professionals and patients is essential for safe and effective care (Welsh Government, 2025). Some individuals may prefer to communicate in Welsh, especially in areas where the language is more commonly spoken or linked to cultural identity. The Welsh language plays an important role in cultural identity for many people in Wales (Welsh Language Commissioner, 2019). Providing services in both languages helps ensure that people can express their needs clearly and receive appropriate care. It also supports the values of NHS Wales regarding equality and inclusion (NHS Wales, 2026). In health and social care settings, communication Is essential and language barriers can affect the quality of care a service use receives. Because of this, Welsh polices encourage organisations to offer bilingual services to whenever possible give examples here This helps create a more accessible system where service users can choose a language which best suits them.</a:t>
            </a:r>
          </a:p>
          <a:p>
            <a:pPr algn="ctr"/>
            <a:endParaRPr lang="en-GB" sz="1050" dirty="0">
              <a:solidFill>
                <a:schemeClr val="bg1"/>
              </a:solidFill>
              <a:latin typeface="ADLaM Display" panose="02010000000000000000" pitchFamily="2" charset="0"/>
              <a:ea typeface="ADLaM Display" panose="02010000000000000000" pitchFamily="2" charset="0"/>
              <a:cs typeface="ADLaM Display" panose="02010000000000000000" pitchFamily="2" charset="0"/>
            </a:endParaRPr>
          </a:p>
        </p:txBody>
      </p:sp>
      <p:sp>
        <p:nvSpPr>
          <p:cNvPr id="5" name="TextBox 4">
            <a:extLst>
              <a:ext uri="{FF2B5EF4-FFF2-40B4-BE49-F238E27FC236}">
                <a16:creationId xmlns:a16="http://schemas.microsoft.com/office/drawing/2014/main" id="{7E433871-B989-DCC9-F5AA-C8DA67A70689}"/>
              </a:ext>
            </a:extLst>
          </p:cNvPr>
          <p:cNvSpPr txBox="1"/>
          <p:nvPr/>
        </p:nvSpPr>
        <p:spPr>
          <a:xfrm>
            <a:off x="2484506" y="569647"/>
            <a:ext cx="4643306" cy="1646605"/>
          </a:xfrm>
          <a:prstGeom prst="rect">
            <a:avLst/>
          </a:prstGeom>
          <a:noFill/>
        </p:spPr>
        <p:txBody>
          <a:bodyPr wrap="square" rtlCol="0">
            <a:spAutoFit/>
          </a:bodyPr>
          <a:lstStyle/>
          <a:p>
            <a:pPr algn="ctr"/>
            <a:r>
              <a:rPr lang="en-GB" sz="1050" dirty="0">
                <a:solidFill>
                  <a:schemeClr val="bg1"/>
                </a:solidFill>
                <a:highlight>
                  <a:srgbClr val="FF00FF"/>
                </a:highlight>
                <a:latin typeface="ADLaM Display" panose="02010000000000000000" pitchFamily="2" charset="0"/>
                <a:ea typeface="ADLaM Display" panose="02010000000000000000" pitchFamily="2" charset="0"/>
                <a:cs typeface="ADLaM Display" panose="02010000000000000000" pitchFamily="2" charset="0"/>
              </a:rPr>
              <a:t>Why does the Welsh language in Wales matter in healthcare?</a:t>
            </a:r>
          </a:p>
          <a:p>
            <a:r>
              <a:rPr lang="en-GB" sz="8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The Welsh language plays an important role in healthcare across Wales. Language can affect how comfortable a person feels when speaking about their health. Studies on bilingual healthcare have found that offering care in a patient’s preferred language Improves communication and quality of care (Roberts et al., 2007). For many Welsh speakers, using their first language helps them explain their symptoms more clearly and understand medical information better. When healthcare services can communicate in Welsh, it can improve the overall experience for patients and help them feel respected and valued. It also reduces the risk of misunderstandings between patients and healthcare professionals. The Welsh government (2019) highlights that communication difficulties in healthcare can lead to misunderstanding and affect the quality of safety and care. </a:t>
            </a:r>
          </a:p>
          <a:p>
            <a:endParaRPr lang="en-GB" sz="1050" dirty="0">
              <a:solidFill>
                <a:schemeClr val="bg1"/>
              </a:solidFill>
              <a:highlight>
                <a:srgbClr val="FF00FF"/>
              </a:highlight>
              <a:latin typeface="ADLaM Display" panose="02010000000000000000" pitchFamily="2" charset="0"/>
              <a:ea typeface="ADLaM Display" panose="02010000000000000000" pitchFamily="2" charset="0"/>
              <a:cs typeface="ADLaM Display" panose="02010000000000000000" pitchFamily="2" charset="0"/>
            </a:endParaRPr>
          </a:p>
        </p:txBody>
      </p:sp>
      <p:sp>
        <p:nvSpPr>
          <p:cNvPr id="6" name="TextBox 5">
            <a:extLst>
              <a:ext uri="{FF2B5EF4-FFF2-40B4-BE49-F238E27FC236}">
                <a16:creationId xmlns:a16="http://schemas.microsoft.com/office/drawing/2014/main" id="{7CEF3094-591A-6431-7AD3-C8F463FB1A1E}"/>
              </a:ext>
            </a:extLst>
          </p:cNvPr>
          <p:cNvSpPr txBox="1"/>
          <p:nvPr/>
        </p:nvSpPr>
        <p:spPr>
          <a:xfrm>
            <a:off x="7220286" y="590261"/>
            <a:ext cx="2394734" cy="3901068"/>
          </a:xfrm>
          <a:prstGeom prst="rect">
            <a:avLst/>
          </a:prstGeom>
          <a:noFill/>
        </p:spPr>
        <p:txBody>
          <a:bodyPr wrap="square" rtlCol="0">
            <a:spAutoFit/>
          </a:bodyPr>
          <a:lstStyle/>
          <a:p>
            <a:pPr algn="ctr"/>
            <a:r>
              <a:rPr lang="en-GB" sz="1050" dirty="0">
                <a:solidFill>
                  <a:schemeClr val="bg1"/>
                </a:solidFill>
                <a:highlight>
                  <a:srgbClr val="FF00FF"/>
                </a:highlight>
                <a:latin typeface="ADLaM Display" panose="02010000000000000000" pitchFamily="2" charset="0"/>
                <a:ea typeface="ADLaM Display" panose="02010000000000000000" pitchFamily="2" charset="0"/>
                <a:cs typeface="ADLaM Display" panose="02010000000000000000" pitchFamily="2" charset="0"/>
              </a:rPr>
              <a:t>Cultural identities and community ties </a:t>
            </a:r>
          </a:p>
          <a:p>
            <a:r>
              <a:rPr lang="en-GB" sz="8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Cultural identity and community ties are important factors to consider in healthcare, especially in Wales where language and culture play a strong role in people’s lives. A person’s cultural background can influence how they understand health, illness and treatment. Robert, G. (2018) wrote that studies have shown that patients are more likely to express emotions and explain symptoms when speaking their first language. When healthcare professionals are aware of this, they can provide care that is more respectful and appropriate for the individual. Community connections are also important because people often rely on family, friends and local support networks when dealing with health issues. There are community support networks such as the more than just words policy from the Welsh government. This encourages health and social care services to provide support in the Welsh language (Welsh Government, 2019). </a:t>
            </a:r>
            <a:r>
              <a:rPr lang="en-GB" sz="800" dirty="0" err="1">
                <a:solidFill>
                  <a:schemeClr val="bg1"/>
                </a:solidFill>
                <a:latin typeface="ADLaM Display" panose="02010000000000000000" pitchFamily="2" charset="0"/>
                <a:ea typeface="ADLaM Display" panose="02010000000000000000" pitchFamily="2" charset="0"/>
                <a:cs typeface="ADLaM Display" panose="02010000000000000000" pitchFamily="2" charset="0"/>
              </a:rPr>
              <a:t>Llias</a:t>
            </a:r>
            <a:r>
              <a:rPr lang="en-GB" sz="8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 (2026) supports this as they highlight the importance of people being able to access health services in their own language. This shows that language and community supports are important for to Welsh culture. </a:t>
            </a:r>
          </a:p>
          <a:p>
            <a:r>
              <a:rPr lang="en-GB" sz="1050" dirty="0">
                <a:solidFill>
                  <a:schemeClr val="bg1"/>
                </a:solidFill>
                <a:highlight>
                  <a:srgbClr val="FF00FF"/>
                </a:highlight>
                <a:latin typeface="ADLaM Display" panose="02010000000000000000" pitchFamily="2" charset="0"/>
                <a:ea typeface="ADLaM Display" panose="02010000000000000000" pitchFamily="2" charset="0"/>
                <a:cs typeface="ADLaM Display" panose="02010000000000000000" pitchFamily="2" charset="0"/>
              </a:rPr>
              <a:t> </a:t>
            </a:r>
          </a:p>
        </p:txBody>
      </p:sp>
      <p:sp>
        <p:nvSpPr>
          <p:cNvPr id="8" name="TextBox 7">
            <a:extLst>
              <a:ext uri="{FF2B5EF4-FFF2-40B4-BE49-F238E27FC236}">
                <a16:creationId xmlns:a16="http://schemas.microsoft.com/office/drawing/2014/main" id="{00DC0B59-4FDE-4707-4F34-B1F582FA13AD}"/>
              </a:ext>
            </a:extLst>
          </p:cNvPr>
          <p:cNvSpPr txBox="1"/>
          <p:nvPr/>
        </p:nvSpPr>
        <p:spPr>
          <a:xfrm>
            <a:off x="2517551" y="2540795"/>
            <a:ext cx="4731113" cy="2139047"/>
          </a:xfrm>
          <a:prstGeom prst="rect">
            <a:avLst/>
          </a:prstGeom>
          <a:noFill/>
        </p:spPr>
        <p:txBody>
          <a:bodyPr wrap="square" rtlCol="0">
            <a:spAutoFit/>
          </a:bodyPr>
          <a:lstStyle/>
          <a:p>
            <a:pPr algn="ctr"/>
            <a:r>
              <a:rPr lang="en-GB" sz="1050" dirty="0">
                <a:solidFill>
                  <a:schemeClr val="bg1"/>
                </a:solidFill>
                <a:highlight>
                  <a:srgbClr val="FF00FF"/>
                </a:highlight>
                <a:latin typeface="ADLaM Display" panose="02010000000000000000" pitchFamily="2" charset="0"/>
                <a:ea typeface="ADLaM Display" panose="02010000000000000000" pitchFamily="2" charset="0"/>
                <a:cs typeface="ADLaM Display" panose="02010000000000000000" pitchFamily="2" charset="0"/>
              </a:rPr>
              <a:t>Challenges of the Welsh language being used within healthcare</a:t>
            </a:r>
          </a:p>
          <a:p>
            <a:r>
              <a:rPr lang="en-GB" sz="8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One challenge of using the Welsh language in healthcare is that not all healthcare professionals are able to speak Welsh fluently. This can make it difficult for some services to always provide full bilingual support. In certain areas, there may be a limited number of Welsh-speaking staff. Staff shortages within NHS Wales can make it more difficult for services to recruit and retain staff that are able to communicate in Welsh (Health Care Research Wales, 2022). In addition to this, it can lead to delays or patients needing to switch to English during appointments. Another challenge is the availability of translated documents, forms and medical information, which must be clear and accurate in both languages. Training staff and providing resources in Welsh can also require additional time and funding for healthcare organisations. Despite these difficulties, it is still important to continue developing Welsh language services. Improving language training and encouraging more Welsh speakers to work in healthcare can help reduce these challenges over time and ensure that patients have the option to receive care in the language they feel most comfortable using.</a:t>
            </a:r>
          </a:p>
          <a:p>
            <a:endParaRPr lang="en-GB" sz="1050" dirty="0">
              <a:solidFill>
                <a:schemeClr val="bg1"/>
              </a:solidFill>
              <a:highlight>
                <a:srgbClr val="FF00FF"/>
              </a:highlight>
              <a:latin typeface="ADLaM Display" panose="02010000000000000000" pitchFamily="2" charset="0"/>
              <a:ea typeface="ADLaM Display" panose="02010000000000000000" pitchFamily="2" charset="0"/>
              <a:cs typeface="ADLaM Display" panose="02010000000000000000" pitchFamily="2" charset="0"/>
            </a:endParaRPr>
          </a:p>
        </p:txBody>
      </p:sp>
      <p:pic>
        <p:nvPicPr>
          <p:cNvPr id="1026" name="Picture 2">
            <a:extLst>
              <a:ext uri="{FF2B5EF4-FFF2-40B4-BE49-F238E27FC236}">
                <a16:creationId xmlns:a16="http://schemas.microsoft.com/office/drawing/2014/main" id="{C961FC98-534C-D534-60DB-727434AA57B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07494" y="26165"/>
            <a:ext cx="2392032" cy="2111586"/>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268F7DEB-6A30-F6B8-D113-3E247478F3C6}"/>
              </a:ext>
            </a:extLst>
          </p:cNvPr>
          <p:cNvSpPr txBox="1"/>
          <p:nvPr/>
        </p:nvSpPr>
        <p:spPr>
          <a:xfrm>
            <a:off x="-51369" y="-22382"/>
            <a:ext cx="2624216" cy="600164"/>
          </a:xfrm>
          <a:prstGeom prst="rect">
            <a:avLst/>
          </a:prstGeom>
          <a:noFill/>
        </p:spPr>
        <p:txBody>
          <a:bodyPr wrap="square" rtlCol="0">
            <a:spAutoFit/>
          </a:bodyPr>
          <a:lstStyle/>
          <a:p>
            <a:pPr algn="ctr"/>
            <a:r>
              <a:rPr lang="en-GB" sz="11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Menna Davies </a:t>
            </a:r>
          </a:p>
          <a:p>
            <a:pPr algn="ctr"/>
            <a:r>
              <a:rPr lang="en-GB" sz="11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2224913</a:t>
            </a:r>
          </a:p>
          <a:p>
            <a:pPr algn="ctr"/>
            <a:r>
              <a:rPr lang="en-GB" sz="11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BMNS4016</a:t>
            </a:r>
          </a:p>
        </p:txBody>
      </p:sp>
      <p:sp>
        <p:nvSpPr>
          <p:cNvPr id="16" name="TextBox 15">
            <a:extLst>
              <a:ext uri="{FF2B5EF4-FFF2-40B4-BE49-F238E27FC236}">
                <a16:creationId xmlns:a16="http://schemas.microsoft.com/office/drawing/2014/main" id="{1D84E87E-2F8B-9039-4D52-9596763F71E6}"/>
              </a:ext>
            </a:extLst>
          </p:cNvPr>
          <p:cNvSpPr txBox="1"/>
          <p:nvPr/>
        </p:nvSpPr>
        <p:spPr>
          <a:xfrm>
            <a:off x="0" y="4593014"/>
            <a:ext cx="3982438" cy="2377574"/>
          </a:xfrm>
          <a:prstGeom prst="rect">
            <a:avLst/>
          </a:prstGeom>
          <a:noFill/>
        </p:spPr>
        <p:txBody>
          <a:bodyPr wrap="square" rtlCol="0">
            <a:spAutoFit/>
          </a:bodyPr>
          <a:lstStyle/>
          <a:p>
            <a:r>
              <a:rPr lang="en-GB" sz="1050" dirty="0">
                <a:solidFill>
                  <a:schemeClr val="accent2"/>
                </a:solidFill>
                <a:latin typeface="ADLaM Display" panose="02010000000000000000" pitchFamily="2" charset="0"/>
                <a:ea typeface="ADLaM Display" panose="02010000000000000000" pitchFamily="2" charset="0"/>
                <a:cs typeface="ADLaM Display" panose="02010000000000000000" pitchFamily="2" charset="0"/>
              </a:rPr>
              <a:t>Person-Centred Care</a:t>
            </a:r>
          </a:p>
          <a:p>
            <a:r>
              <a:rPr lang="en-GB" sz="1050" dirty="0">
                <a:solidFill>
                  <a:schemeClr val="accent2"/>
                </a:solidFill>
                <a:latin typeface="ADLaM Display" panose="02010000000000000000" pitchFamily="2" charset="0"/>
                <a:ea typeface="ADLaM Display" panose="02010000000000000000" pitchFamily="2" charset="0"/>
                <a:cs typeface="ADLaM Display" panose="02010000000000000000" pitchFamily="2" charset="0"/>
              </a:rPr>
              <a:t>Person-centred care is an important approach within healthcare in Wales, as it focuses on understanding and respecting everyone’s needs, preferences and cultural background. Providing bilingual services supports person-centred care by allowing patients to communicate in the language they feel most comfortable using. When healthcare professionals recognise the importance of Welsh language, cultural identity and community ties, patients are more likely to feel respected, understood and involved in decisions about their care. This can improve communication, build trust and lead to better health outcomes for service users.</a:t>
            </a:r>
          </a:p>
          <a:p>
            <a:endParaRPr lang="en-GB" sz="1200" dirty="0">
              <a:solidFill>
                <a:schemeClr val="accent2"/>
              </a:solidFill>
              <a:latin typeface="ADLaM Display" panose="02010000000000000000" pitchFamily="2" charset="0"/>
              <a:ea typeface="ADLaM Display" panose="02010000000000000000" pitchFamily="2" charset="0"/>
              <a:cs typeface="ADLaM Display" panose="02010000000000000000" pitchFamily="2" charset="0"/>
            </a:endParaRPr>
          </a:p>
        </p:txBody>
      </p:sp>
      <p:sp>
        <p:nvSpPr>
          <p:cNvPr id="18" name="TextBox 17">
            <a:extLst>
              <a:ext uri="{FF2B5EF4-FFF2-40B4-BE49-F238E27FC236}">
                <a16:creationId xmlns:a16="http://schemas.microsoft.com/office/drawing/2014/main" id="{0E897720-5113-4481-7391-3B8751C358C7}"/>
              </a:ext>
            </a:extLst>
          </p:cNvPr>
          <p:cNvSpPr txBox="1"/>
          <p:nvPr/>
        </p:nvSpPr>
        <p:spPr>
          <a:xfrm>
            <a:off x="9482450" y="2252371"/>
            <a:ext cx="2676393" cy="2492990"/>
          </a:xfrm>
          <a:prstGeom prst="rect">
            <a:avLst/>
          </a:prstGeom>
          <a:noFill/>
        </p:spPr>
        <p:txBody>
          <a:bodyPr wrap="square" rtlCol="0">
            <a:spAutoFit/>
          </a:bodyPr>
          <a:lstStyle/>
          <a:p>
            <a:pPr algn="ctr"/>
            <a:r>
              <a:rPr lang="en-GB" sz="1050" dirty="0">
                <a:solidFill>
                  <a:schemeClr val="bg1"/>
                </a:solidFill>
                <a:highlight>
                  <a:srgbClr val="FF00FF"/>
                </a:highlight>
                <a:latin typeface="ADLaM Display" panose="02010000000000000000" pitchFamily="2" charset="0"/>
                <a:ea typeface="ADLaM Display" panose="02010000000000000000" pitchFamily="2" charset="0"/>
                <a:cs typeface="ADLaM Display" panose="02010000000000000000" pitchFamily="2" charset="0"/>
              </a:rPr>
              <a:t>Welsh context</a:t>
            </a:r>
          </a:p>
          <a:p>
            <a:pPr algn="ctr"/>
            <a:r>
              <a:rPr lang="en-GB" sz="9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Wales has its own language and culture which can affect how healthcare is provided. Both Welsh and English are spoken, and some people feel more comfortable speaking Welsh, especially older people or those living in rural areas. Because of this, it is important that healthcare workers understand Welsh language and culture. The Welsh Government supports bilingual healthcare through a policy called “More Than Just Words”, which encourages services to provide care in Welsh when needed. Being able to speak their preferred language can help patients feel more comfortable and better understood during their care.</a:t>
            </a:r>
          </a:p>
          <a:p>
            <a:r>
              <a:rPr lang="en-GB" sz="1050" dirty="0">
                <a:solidFill>
                  <a:schemeClr val="bg1"/>
                </a:solidFill>
                <a:highlight>
                  <a:srgbClr val="FF00FF"/>
                </a:highlight>
                <a:latin typeface="ADLaM Display" panose="02010000000000000000" pitchFamily="2" charset="0"/>
                <a:ea typeface="ADLaM Display" panose="02010000000000000000" pitchFamily="2" charset="0"/>
                <a:cs typeface="ADLaM Display" panose="02010000000000000000" pitchFamily="2" charset="0"/>
              </a:rPr>
              <a:t> </a:t>
            </a:r>
          </a:p>
        </p:txBody>
      </p:sp>
      <p:pic>
        <p:nvPicPr>
          <p:cNvPr id="1028" name="Picture 4" descr="Wales Flag | Welsh Flag for Sale | Colonial Flag">
            <a:extLst>
              <a:ext uri="{FF2B5EF4-FFF2-40B4-BE49-F238E27FC236}">
                <a16:creationId xmlns:a16="http://schemas.microsoft.com/office/drawing/2014/main" id="{2D0EA4E9-3622-BFE6-83BB-7105C9E0733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85627" y="4717341"/>
            <a:ext cx="2394733" cy="1955850"/>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FB8948E0-9301-DC88-219F-08646EE54701}"/>
              </a:ext>
            </a:extLst>
          </p:cNvPr>
          <p:cNvSpPr txBox="1"/>
          <p:nvPr/>
        </p:nvSpPr>
        <p:spPr>
          <a:xfrm>
            <a:off x="6984528" y="4656632"/>
            <a:ext cx="4390898" cy="2192908"/>
          </a:xfrm>
          <a:prstGeom prst="rect">
            <a:avLst/>
          </a:prstGeom>
          <a:noFill/>
        </p:spPr>
        <p:txBody>
          <a:bodyPr wrap="square" rtlCol="0">
            <a:spAutoFit/>
          </a:bodyPr>
          <a:lstStyle/>
          <a:p>
            <a:r>
              <a:rPr lang="en-GB" sz="1050" dirty="0">
                <a:solidFill>
                  <a:schemeClr val="accent2"/>
                </a:solidFill>
                <a:latin typeface="ADLaM Display" panose="02010000000000000000" pitchFamily="2" charset="0"/>
                <a:ea typeface="ADLaM Display" panose="02010000000000000000" pitchFamily="2" charset="0"/>
                <a:cs typeface="ADLaM Display" panose="02010000000000000000" pitchFamily="2" charset="0"/>
              </a:rPr>
              <a:t>Welsh language laws in Health and Social Care</a:t>
            </a:r>
          </a:p>
          <a:p>
            <a:r>
              <a:rPr lang="en-GB" sz="1050" dirty="0">
                <a:solidFill>
                  <a:schemeClr val="accent2"/>
                </a:solidFill>
                <a:latin typeface="ADLaM Display" panose="02010000000000000000" pitchFamily="2" charset="0"/>
                <a:ea typeface="ADLaM Display" panose="02010000000000000000" pitchFamily="2" charset="0"/>
                <a:cs typeface="ADLaM Display" panose="02010000000000000000" pitchFamily="2" charset="0"/>
              </a:rPr>
              <a:t>Health and social care in Wales must follow laws that support the Welsh language. The main law is the Welsh Language Measure 2011, which says Welsh should be treated the same as English in public services. Because of this, services should offer people the choice to use Welsh, called an “Active Offer.” There are also plans like the Cymraeg 2050 strategy that aim to increase the number of Welsh speakers in the future. The Welsh Language Commissioner checks that organisations follow these rules and treat both languages fairly. (Welsh Language Commissioner, 2026)</a:t>
            </a:r>
          </a:p>
          <a:p>
            <a:br>
              <a:rPr lang="en-GB" sz="1050" dirty="0"/>
            </a:br>
            <a:r>
              <a:rPr lang="en-GB" sz="1050" dirty="0">
                <a:solidFill>
                  <a:schemeClr val="accent2"/>
                </a:solidFill>
                <a:latin typeface="ADLaM Display" panose="02010000000000000000" pitchFamily="2" charset="0"/>
                <a:ea typeface="ADLaM Display" panose="02010000000000000000" pitchFamily="2" charset="0"/>
                <a:cs typeface="ADLaM Display" panose="02010000000000000000" pitchFamily="2" charset="0"/>
              </a:rPr>
              <a:t>    </a:t>
            </a:r>
          </a:p>
        </p:txBody>
      </p:sp>
    </p:spTree>
    <p:extLst>
      <p:ext uri="{BB962C8B-B14F-4D97-AF65-F5344CB8AC3E}">
        <p14:creationId xmlns:p14="http://schemas.microsoft.com/office/powerpoint/2010/main" val="31087398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FA61A-8AC7-29D1-A95A-EC589FE526EF}"/>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D52B01FC-3263-7077-D5A4-DB13D553FA58}"/>
              </a:ext>
            </a:extLst>
          </p:cNvPr>
          <p:cNvSpPr>
            <a:spLocks noGrp="1"/>
          </p:cNvSpPr>
          <p:nvPr>
            <p:ph idx="1"/>
          </p:nvPr>
        </p:nvSpPr>
        <p:spPr>
          <a:xfrm>
            <a:off x="838200" y="1433016"/>
            <a:ext cx="10515600" cy="5663820"/>
          </a:xfrm>
        </p:spPr>
        <p:txBody>
          <a:bodyPr>
            <a:normAutofit fontScale="25000" lnSpcReduction="20000"/>
          </a:bodyPr>
          <a:lstStyle/>
          <a:p>
            <a:r>
              <a:rPr lang="en-US" sz="5600" dirty="0"/>
              <a:t>GOV.WALES. (2022a). </a:t>
            </a:r>
            <a:r>
              <a:rPr lang="en-US" sz="5600" i="1" dirty="0"/>
              <a:t>More than just words: Welsh language plan in health and social care</a:t>
            </a:r>
            <a:r>
              <a:rPr lang="en-US" sz="5600" dirty="0"/>
              <a:t>. [online] Available at: </a:t>
            </a:r>
            <a:r>
              <a:rPr lang="en-US" sz="5600" u="sng" dirty="0">
                <a:hlinkClick r:id="rId2"/>
              </a:rPr>
              <a:t>https://www.gov.wales/more-just-words-welsh-language-plan-health-and-social-care</a:t>
            </a:r>
            <a:r>
              <a:rPr lang="en-GB" sz="5600" dirty="0"/>
              <a:t> </a:t>
            </a:r>
            <a:r>
              <a:rPr lang="en-US" sz="5600" dirty="0"/>
              <a:t>(Accessed on March 3, 2026)</a:t>
            </a:r>
            <a:endParaRPr lang="en-GB" sz="5600" dirty="0"/>
          </a:p>
          <a:p>
            <a:r>
              <a:rPr lang="en-US" sz="5600" dirty="0"/>
              <a:t>GOV.WALES. (2022b). </a:t>
            </a:r>
            <a:r>
              <a:rPr lang="en-US" sz="5600" i="1" dirty="0"/>
              <a:t>More than just words: Welsh language plan in health and social care</a:t>
            </a:r>
            <a:r>
              <a:rPr lang="en-US" sz="5600" dirty="0"/>
              <a:t>. [online] Available at: </a:t>
            </a:r>
            <a:r>
              <a:rPr lang="en-US" sz="5600" u="sng" dirty="0">
                <a:hlinkClick r:id="rId2"/>
              </a:rPr>
              <a:t>https://www.gov.wales/more-just-words-welsh-language-plan-health-and-social-care</a:t>
            </a:r>
            <a:r>
              <a:rPr lang="en-GB" sz="5600" dirty="0"/>
              <a:t> </a:t>
            </a:r>
            <a:r>
              <a:rPr lang="en-US" sz="5600" dirty="0"/>
              <a:t>(Accessed on March 3, 2026)</a:t>
            </a:r>
            <a:endParaRPr lang="en-GB" sz="5600" dirty="0"/>
          </a:p>
          <a:p>
            <a:r>
              <a:rPr lang="en-US" sz="5600" dirty="0"/>
              <a:t>GOV.WALES. (2025a). </a:t>
            </a:r>
            <a:r>
              <a:rPr lang="en-US" sz="5600" i="1" dirty="0"/>
              <a:t>Accessible communication and information standards in healthcare [HTML] | GOV.WALES</a:t>
            </a:r>
            <a:r>
              <a:rPr lang="en-US" sz="5600" dirty="0"/>
              <a:t>. [online] Available at: </a:t>
            </a:r>
            <a:r>
              <a:rPr lang="en-US" sz="5600" u="sng" dirty="0">
                <a:hlinkClick r:id="rId3"/>
              </a:rPr>
              <a:t>https://www.gov.wales/accessible-communication-and-information-standards-healthcare-html</a:t>
            </a:r>
            <a:r>
              <a:rPr lang="en-GB" sz="5600" dirty="0"/>
              <a:t> </a:t>
            </a:r>
            <a:r>
              <a:rPr lang="en-US" sz="5600" dirty="0"/>
              <a:t>(Accessed on March 3, 2026)</a:t>
            </a:r>
            <a:endParaRPr lang="en-GB" sz="5600" dirty="0"/>
          </a:p>
          <a:p>
            <a:r>
              <a:rPr lang="en-US" sz="5600" dirty="0"/>
              <a:t>GOV.WALES. (2025b). </a:t>
            </a:r>
            <a:r>
              <a:rPr lang="en-US" sz="5600" i="1" dirty="0"/>
              <a:t>Welsh language data from the Annual Population Survey: July 2024 to June 2025 [HTML] | GOV.WALES</a:t>
            </a:r>
            <a:r>
              <a:rPr lang="en-US" sz="5600" dirty="0"/>
              <a:t>. [online] Available at: </a:t>
            </a:r>
            <a:r>
              <a:rPr lang="en-US" sz="5600" u="sng" dirty="0">
                <a:hlinkClick r:id="rId4"/>
              </a:rPr>
              <a:t>https://www.gov.wales/welsh-language-data-annual-population-survey-july-2024-june-2025-html</a:t>
            </a:r>
            <a:r>
              <a:rPr lang="en-US" sz="5600" dirty="0"/>
              <a:t>. (Accessed on March 3, 2026)</a:t>
            </a:r>
            <a:endParaRPr lang="en-GB" sz="5600" dirty="0"/>
          </a:p>
          <a:p>
            <a:r>
              <a:rPr lang="en-US" sz="5600" dirty="0"/>
              <a:t>Health Care Research Wales. (2022). </a:t>
            </a:r>
            <a:r>
              <a:rPr lang="en-US" sz="5600" i="1" dirty="0"/>
              <a:t>Rapid review of the effectiveness of interventions/innovations relevant to the Welsh NHS context to support recruitment and retention of clinical staff</a:t>
            </a:r>
            <a:r>
              <a:rPr lang="en-US" sz="5600" dirty="0"/>
              <a:t>. [online] Available at: </a:t>
            </a:r>
            <a:r>
              <a:rPr lang="en-US" sz="5600" u="sng" dirty="0">
                <a:hlinkClick r:id="rId5"/>
              </a:rPr>
              <a:t>https://healthandcareresearchwales.org/innovations-support-recruitment-welsh-nhs</a:t>
            </a:r>
            <a:r>
              <a:rPr lang="en-GB" sz="5600" dirty="0"/>
              <a:t> </a:t>
            </a:r>
            <a:r>
              <a:rPr lang="en-US" sz="5600" dirty="0"/>
              <a:t>(Accessed 5 Mar. 2026)</a:t>
            </a:r>
            <a:endParaRPr lang="en-GB" sz="5600" dirty="0"/>
          </a:p>
          <a:p>
            <a:r>
              <a:rPr lang="en-US" sz="5600" dirty="0"/>
              <a:t>Llais (2026). </a:t>
            </a:r>
            <a:r>
              <a:rPr lang="en-US" sz="5600" i="1" dirty="0"/>
              <a:t>Welcome To Zscaler Directory Authentication</a:t>
            </a:r>
            <a:r>
              <a:rPr lang="en-US" sz="5600" dirty="0"/>
              <a:t>. [online] Available at: </a:t>
            </a:r>
            <a:r>
              <a:rPr lang="en-US" sz="5600" u="sng" dirty="0">
                <a:hlinkClick r:id="rId6"/>
              </a:rPr>
              <a:t>https://www.llaiswales.org/in-your-area</a:t>
            </a:r>
            <a:r>
              <a:rPr lang="en-GB" sz="5600" dirty="0"/>
              <a:t> </a:t>
            </a:r>
            <a:r>
              <a:rPr lang="en-US" sz="5600" dirty="0"/>
              <a:t>(Accessed 5 Mar. 2026)</a:t>
            </a:r>
            <a:endParaRPr lang="en-GB" sz="5600" dirty="0"/>
          </a:p>
          <a:p>
            <a:r>
              <a:rPr lang="en-US" sz="5600" dirty="0"/>
              <a:t>NHS Wales Shared Services Partnership. (2026). </a:t>
            </a:r>
            <a:r>
              <a:rPr lang="en-US" sz="5600" i="1" dirty="0"/>
              <a:t>Equality, Diversity and Human Rights</a:t>
            </a:r>
            <a:r>
              <a:rPr lang="en-US" sz="5600" dirty="0"/>
              <a:t>. [online] Available at: </a:t>
            </a:r>
            <a:r>
              <a:rPr lang="en-US" sz="5600" u="sng" dirty="0">
                <a:hlinkClick r:id="rId7"/>
              </a:rPr>
              <a:t>https://nwssp.nhs.wales/a-wp/governance-e-manual/living-public-service-values/equality-diversity-and-human-rights/</a:t>
            </a:r>
            <a:r>
              <a:rPr lang="en-GB" sz="5600" dirty="0"/>
              <a:t> </a:t>
            </a:r>
            <a:r>
              <a:rPr lang="en-US" sz="5600" dirty="0"/>
              <a:t>(Accessed on March 3, 2026)</a:t>
            </a:r>
            <a:endParaRPr lang="en-GB" sz="5600" dirty="0"/>
          </a:p>
          <a:p>
            <a:r>
              <a:rPr lang="en-US" sz="5600" dirty="0"/>
              <a:t>Roberts, G.W., Irvine, F.E., Jones, P.R., Spencer, L.H., Baker, C.R. and Williams, C. (2007). Language awareness in the bilingual healthcare setting: A national survey. </a:t>
            </a:r>
            <a:r>
              <a:rPr lang="en-US" sz="5600" i="1" dirty="0"/>
              <a:t>International Journal of Nursing Studies</a:t>
            </a:r>
            <a:r>
              <a:rPr lang="en-US" sz="5600" dirty="0"/>
              <a:t>, [online] 44(7), pp.1177–1186. doi:</a:t>
            </a:r>
            <a:r>
              <a:rPr lang="en-US" sz="5600" u="sng" dirty="0">
                <a:hlinkClick r:id="rId8"/>
              </a:rPr>
              <a:t>https://doi.org/10.1016/j.ijnurstu.2006.03.019</a:t>
            </a:r>
            <a:r>
              <a:rPr lang="en-GB" sz="5600" dirty="0"/>
              <a:t> </a:t>
            </a:r>
            <a:r>
              <a:rPr lang="en-US" sz="5600" dirty="0"/>
              <a:t>(Accessed on March 3, 2026)</a:t>
            </a:r>
            <a:endParaRPr lang="en-GB" sz="5600" dirty="0"/>
          </a:p>
          <a:p>
            <a:r>
              <a:rPr lang="en-US" sz="5600" dirty="0"/>
              <a:t>Stover, P.J., Berry, R.J. and Field, M.S. (2016). Time to Think About Nutrient Needs in Chronic Disease. </a:t>
            </a:r>
            <a:r>
              <a:rPr lang="en-US" sz="5600" i="1" dirty="0"/>
              <a:t>JAMA Internal Medicine</a:t>
            </a:r>
            <a:r>
              <a:rPr lang="en-US" sz="5600" dirty="0"/>
              <a:t>, 176(10), p.1451. doi: </a:t>
            </a:r>
            <a:r>
              <a:rPr lang="en-US" sz="5600" u="sng" dirty="0">
                <a:hlinkClick r:id="rId9"/>
              </a:rPr>
              <a:t>https://doi.org/10.1001/jamainternmed.2016.4699</a:t>
            </a:r>
            <a:r>
              <a:rPr lang="en-GB" sz="5600" dirty="0"/>
              <a:t> </a:t>
            </a:r>
            <a:r>
              <a:rPr lang="en-US" sz="5600" dirty="0"/>
              <a:t>(Accessed on March 3, 2026)</a:t>
            </a:r>
            <a:endParaRPr lang="en-GB" sz="5600" dirty="0"/>
          </a:p>
          <a:p>
            <a:r>
              <a:rPr lang="en-US" sz="5600" dirty="0"/>
              <a:t>Welsh Language Commissioner (2019). </a:t>
            </a:r>
            <a:r>
              <a:rPr lang="en-US" sz="5600" i="1" dirty="0"/>
              <a:t>Using the Welsh language</a:t>
            </a:r>
            <a:r>
              <a:rPr lang="en-US" sz="5600" dirty="0"/>
              <a:t>. [online] Available at: </a:t>
            </a:r>
            <a:r>
              <a:rPr lang="en-US" sz="5600" u="sng" dirty="0">
                <a:hlinkClick r:id="rId10"/>
              </a:rPr>
              <a:t>https://www.welshlanguagecommissioner.wales/using-the-welsh-language</a:t>
            </a:r>
            <a:r>
              <a:rPr lang="en-GB" sz="5600" dirty="0"/>
              <a:t> </a:t>
            </a:r>
            <a:r>
              <a:rPr lang="en-US" sz="5600" dirty="0"/>
              <a:t>(Accessed on March 3, 2026)</a:t>
            </a:r>
            <a:endParaRPr lang="en-GB" sz="5600" dirty="0"/>
          </a:p>
          <a:p>
            <a:r>
              <a:rPr lang="en-US" sz="5600" dirty="0"/>
              <a:t>Welsh Language Commissioner (2026). </a:t>
            </a:r>
            <a:r>
              <a:rPr lang="en-US" sz="5600" i="1" dirty="0"/>
              <a:t>Welsh Language Commissioner</a:t>
            </a:r>
            <a:r>
              <a:rPr lang="en-US" sz="5600" dirty="0"/>
              <a:t>. [online] Available at: </a:t>
            </a:r>
            <a:r>
              <a:rPr lang="en-US" sz="5600" u="sng" dirty="0">
                <a:hlinkClick r:id="rId11"/>
              </a:rPr>
              <a:t>https://www.welshlanguagecommissioner.wales/</a:t>
            </a:r>
            <a:r>
              <a:rPr lang="en-GB" sz="5600" dirty="0"/>
              <a:t> </a:t>
            </a:r>
            <a:r>
              <a:rPr lang="en-US" sz="5600" dirty="0"/>
              <a:t>(Accessed on March 3, 2026)</a:t>
            </a:r>
            <a:endParaRPr lang="en-GB" sz="5600" dirty="0"/>
          </a:p>
          <a:p>
            <a:endParaRPr lang="en-GB" dirty="0"/>
          </a:p>
          <a:p>
            <a:endParaRPr lang="en-GB" dirty="0"/>
          </a:p>
        </p:txBody>
      </p:sp>
    </p:spTree>
    <p:extLst>
      <p:ext uri="{BB962C8B-B14F-4D97-AF65-F5344CB8AC3E}">
        <p14:creationId xmlns:p14="http://schemas.microsoft.com/office/powerpoint/2010/main" val="19545507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ea251e07f0404067545db3f655db0a7f">
  <xsd:schema xmlns:xsd="http://www.w3.org/2001/XMLSchema" xmlns:xs="http://www.w3.org/2001/XMLSchema" xmlns:p="http://schemas.microsoft.com/office/2006/metadata/properties" xmlns:ns3="3ef5847a-e696-4fee-a2c0-6c3f87568321" targetNamespace="http://schemas.microsoft.com/office/2006/metadata/properties" ma:root="true" ma:fieldsID="e1631e6d27141d69eda7463d593acdbd"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Props1.xml><?xml version="1.0" encoding="utf-8"?>
<ds:datastoreItem xmlns:ds="http://schemas.openxmlformats.org/officeDocument/2006/customXml" ds:itemID="{A7873B17-2902-4F82-AE89-441D462CEC5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B008D5F-1CE5-48E6-B639-89982BE74975}">
  <ds:schemaRefs>
    <ds:schemaRef ds:uri="http://schemas.microsoft.com/sharepoint/v3/contenttype/forms"/>
  </ds:schemaRefs>
</ds:datastoreItem>
</file>

<file path=customXml/itemProps3.xml><?xml version="1.0" encoding="utf-8"?>
<ds:datastoreItem xmlns:ds="http://schemas.openxmlformats.org/officeDocument/2006/customXml" ds:itemID="{0ED92930-D333-45E7-B975-5051B39D3923}">
  <ds:schemaRefs>
    <ds:schemaRef ds:uri="http://schemas.microsoft.com/office/2006/documentManagement/types"/>
    <ds:schemaRef ds:uri="http://schemas.openxmlformats.org/package/2006/metadata/core-properties"/>
    <ds:schemaRef ds:uri="http://purl.org/dc/dcmitype/"/>
    <ds:schemaRef ds:uri="http://purl.org/dc/elements/1.1/"/>
    <ds:schemaRef ds:uri="http://schemas.microsoft.com/office/2006/metadata/properties"/>
    <ds:schemaRef ds:uri="http://schemas.microsoft.com/office/infopath/2007/PartnerControls"/>
    <ds:schemaRef ds:uri="3ef5847a-e696-4fee-a2c0-6c3f87568321"/>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1336</TotalTime>
  <Words>1674</Words>
  <Application>Microsoft Office PowerPoint</Application>
  <PresentationFormat>Widescreen</PresentationFormat>
  <Paragraphs>33</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ADLaM Display</vt:lpstr>
      <vt:lpstr>Aptos</vt:lpstr>
      <vt:lpstr>Aptos Display</vt:lpstr>
      <vt:lpstr>Arial</vt:lpstr>
      <vt:lpstr>Office Theme</vt:lpstr>
      <vt:lpstr>The Role of Welsh Language and Culture in Delivering Person-Centred Healthcare in Wales</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Menna Davies (2224913)</dc:creator>
  <cp:lastModifiedBy>Menna Davies (2224913)</cp:lastModifiedBy>
  <cp:revision>1</cp:revision>
  <dcterms:created xsi:type="dcterms:W3CDTF">2026-03-05T11:52:10Z</dcterms:created>
  <dcterms:modified xsi:type="dcterms:W3CDTF">2026-03-06T10:08:12Z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