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omments/modernComment_107_ACE425AC.xml" ContentType="application/vnd.ms-powerpoint.comments+xml"/>
  <Override PartName="/ppt/revisionInfo.xml" ContentType="application/vnd.ms-powerpoint.revisioninfo+xml"/>
  <Override PartName="/ppt/authors.xml" ContentType="application/vnd.ms-powerpoint.author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13" r:id="rId4"/>
  </p:sldMasterIdLst>
  <p:notesMasterIdLst>
    <p:notesMasterId r:id="rId15"/>
  </p:notesMasterIdLst>
  <p:handoutMasterIdLst>
    <p:handoutMasterId r:id="rId16"/>
  </p:handoutMasterIdLst>
  <p:sldIdLst>
    <p:sldId id="256" r:id="rId5"/>
    <p:sldId id="257" r:id="rId6"/>
    <p:sldId id="258" r:id="rId7"/>
    <p:sldId id="263" r:id="rId8"/>
    <p:sldId id="267" r:id="rId9"/>
    <p:sldId id="260" r:id="rId10"/>
    <p:sldId id="261" r:id="rId11"/>
    <p:sldId id="270" r:id="rId12"/>
    <p:sldId id="269" r:id="rId13"/>
    <p:sldId id="27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98EFB16-4D4D-1771-AD39-FB97294E4A14}" name="Elena" initials="E" userId="Elena" providerId="Non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985134-EB21-4380-9AF8-BBFF49A03FF2}" v="4" dt="2022-07-14T23:24:14.9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4" autoAdjust="0"/>
    <p:restoredTop sz="94660"/>
  </p:normalViewPr>
  <p:slideViewPr>
    <p:cSldViewPr snapToGrid="0">
      <p:cViewPr varScale="1">
        <p:scale>
          <a:sx n="69" d="100"/>
          <a:sy n="69" d="100"/>
        </p:scale>
        <p:origin x="372" y="44"/>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8/10/relationships/authors" Target="authors.xml"/></Relationships>
</file>

<file path=ppt/comments/modernComment_107_ACE425AC.xml><?xml version="1.0" encoding="utf-8"?>
<p188:cmLst xmlns:a="http://schemas.openxmlformats.org/drawingml/2006/main" xmlns:r="http://schemas.openxmlformats.org/officeDocument/2006/relationships" xmlns:p188="http://schemas.microsoft.com/office/powerpoint/2018/8/main">
  <p188:cm id="{7CE7E2B5-4C86-4A13-9AEC-B07F30BA339C}" authorId="{398EFB16-4D4D-1771-AD39-FB97294E4A14}" created="2022-07-14T22:50:25.057">
    <ac:deMkLst xmlns:ac="http://schemas.microsoft.com/office/drawing/2013/main/command">
      <pc:docMk xmlns:pc="http://schemas.microsoft.com/office/powerpoint/2013/main/command"/>
      <pc:sldMk xmlns:pc="http://schemas.microsoft.com/office/powerpoint/2013/main/command" cId="2900633004" sldId="263"/>
      <ac:picMk id="3" creationId="{00000000-0000-0000-0000-000000000000}"/>
    </ac:deMkLst>
    <p188:txBody>
      <a:bodyPr/>
      <a:lstStyle/>
      <a:p>
        <a:r>
          <a:rPr lang="en-GB"/>
          <a:t>Nahar Sumi</a:t>
        </a:r>
      </a:p>
    </p188:txBody>
  </p188:cm>
</p188: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5FF58BA-24F3-4E0B-9630-2FD3683EF92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709B603-B8E7-49C5-A119-26AF4E2BFF8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67E5E31-8BDD-425B-A551-D63A71F002D9}" type="datetime1">
              <a:rPr lang="en-GB" smtClean="0"/>
              <a:t>15/07/2022</a:t>
            </a:fld>
            <a:endParaRPr lang="en-GB" dirty="0"/>
          </a:p>
        </p:txBody>
      </p:sp>
      <p:sp>
        <p:nvSpPr>
          <p:cNvPr id="4" name="Footer Placeholder 3">
            <a:extLst>
              <a:ext uri="{FF2B5EF4-FFF2-40B4-BE49-F238E27FC236}">
                <a16:creationId xmlns:a16="http://schemas.microsoft.com/office/drawing/2014/main" id="{B51916D7-9596-4347-9A55-B0115383C0E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1AC0D1A2-3CDB-43B2-A241-F7A8CAC27F7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7AB3278-610A-482F-AF04-93693B9618E9}" type="slidenum">
              <a:rPr lang="en-GB" smtClean="0"/>
              <a:t>‹#›</a:t>
            </a:fld>
            <a:endParaRPr lang="en-GB"/>
          </a:p>
        </p:txBody>
      </p:sp>
    </p:spTree>
    <p:extLst>
      <p:ext uri="{BB962C8B-B14F-4D97-AF65-F5344CB8AC3E}">
        <p14:creationId xmlns:p14="http://schemas.microsoft.com/office/powerpoint/2010/main" val="39031339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B2B14F-ED20-468D-A54D-C292EB47EE27}" type="datetime1">
              <a:rPr lang="en-GB" smtClean="0"/>
              <a:pPr/>
              <a:t>15/07/2022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D7F003-CEF5-450E-BBF6-A21384B30EC8}" type="slidenum">
              <a:rPr lang="en-GB" noProof="0" smtClean="0"/>
              <a:t>‹#›</a:t>
            </a:fld>
            <a:endParaRPr lang="en-GB" noProof="0"/>
          </a:p>
        </p:txBody>
      </p:sp>
    </p:spTree>
    <p:extLst>
      <p:ext uri="{BB962C8B-B14F-4D97-AF65-F5344CB8AC3E}">
        <p14:creationId xmlns:p14="http://schemas.microsoft.com/office/powerpoint/2010/main" val="157522246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D7F003-CEF5-450E-BBF6-A21384B30EC8}" type="slidenum">
              <a:rPr lang="en-GB" smtClean="0"/>
              <a:t>1</a:t>
            </a:fld>
            <a:endParaRPr lang="en-GB"/>
          </a:p>
        </p:txBody>
      </p:sp>
    </p:spTree>
    <p:extLst>
      <p:ext uri="{BB962C8B-B14F-4D97-AF65-F5344CB8AC3E}">
        <p14:creationId xmlns:p14="http://schemas.microsoft.com/office/powerpoint/2010/main" val="34004375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rtl="0"/>
            <a:fld id="{4019326E-2AE0-4404-9271-EC2CB6663C52}"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4831334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ED5AD68B-A6A7-4C2B-B2DB-FEB28B8DBBE5}"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E97799C9-84D9-46D2-A11E-BCF8A720529D}" type="slidenum">
              <a:rPr lang="en-GB" noProof="0" smtClean="0"/>
              <a:t>‹#›</a:t>
            </a:fld>
            <a:endParaRPr lang="en-GB" noProof="0"/>
          </a:p>
        </p:txBody>
      </p:sp>
    </p:spTree>
    <p:extLst>
      <p:ext uri="{BB962C8B-B14F-4D97-AF65-F5344CB8AC3E}">
        <p14:creationId xmlns:p14="http://schemas.microsoft.com/office/powerpoint/2010/main" val="15614453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ADEA1C07-BD26-4BD0-B7E1-5B0A5B355ED2}"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766841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rtl="0"/>
            <a:fld id="{34DDAC12-5F45-4DA3-9C18-E3CC2023508E}" type="datetime1">
              <a:rPr lang="en-GB" noProof="0" smtClean="0"/>
              <a:t>15/07/2022</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5D84065D-F351-4B03-BD91-D8A6B8D4B362}" type="slidenum">
              <a:rPr lang="en-GB" noProof="0" smtClean="0"/>
              <a:t>‹#›</a:t>
            </a:fld>
            <a:endParaRPr lang="en-GB" noProof="0"/>
          </a:p>
        </p:txBody>
      </p:sp>
    </p:spTree>
    <p:extLst>
      <p:ext uri="{BB962C8B-B14F-4D97-AF65-F5344CB8AC3E}">
        <p14:creationId xmlns:p14="http://schemas.microsoft.com/office/powerpoint/2010/main" val="27545941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fld id="{3910AF89-4890-4355-8DB8-FA48C3C22A75}" type="datetime1">
              <a:rPr lang="en-GB" noProof="0" smtClean="0"/>
              <a:t>15/07/2022</a:t>
            </a:fld>
            <a:endParaRPr lang="en-GB" noProof="0"/>
          </a:p>
        </p:txBody>
      </p:sp>
      <p:sp>
        <p:nvSpPr>
          <p:cNvPr id="8" name="Footer Placeholder 7"/>
          <p:cNvSpPr>
            <a:spLocks noGrp="1"/>
          </p:cNvSpPr>
          <p:nvPr>
            <p:ph type="ftr" sz="quarter" idx="11"/>
          </p:nvPr>
        </p:nvSpPr>
        <p:spPr/>
        <p:txBody>
          <a:bodyPr/>
          <a:lstStyle/>
          <a:p>
            <a:pPr rtl="0"/>
            <a:endParaRPr lang="en-GB" noProof="0"/>
          </a:p>
        </p:txBody>
      </p:sp>
      <p:sp>
        <p:nvSpPr>
          <p:cNvPr id="9" name="Slide Number Placeholder 8"/>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8208652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fld id="{21ACE2CB-DE19-4D57-83DA-C29A36EB9467}" type="datetime1">
              <a:rPr lang="en-GB" noProof="0" smtClean="0"/>
              <a:t>15/07/2022</a:t>
            </a:fld>
            <a:endParaRPr lang="en-GB" noProof="0"/>
          </a:p>
        </p:txBody>
      </p:sp>
      <p:sp>
        <p:nvSpPr>
          <p:cNvPr id="4" name="Footer Placeholder 3"/>
          <p:cNvSpPr>
            <a:spLocks noGrp="1"/>
          </p:cNvSpPr>
          <p:nvPr>
            <p:ph type="ftr" sz="quarter" idx="11"/>
          </p:nvPr>
        </p:nvSpPr>
        <p:spPr/>
        <p:txBody>
          <a:bodyPr/>
          <a:lstStyle/>
          <a:p>
            <a:pPr rtl="0"/>
            <a:endParaRPr lang="en-GB" noProof="0"/>
          </a:p>
        </p:txBody>
      </p:sp>
      <p:sp>
        <p:nvSpPr>
          <p:cNvPr id="5" name="Slide Number Placeholder 4"/>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42698302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fld id="{52535B9F-E26C-42CD-AD30-15717F400014}" type="datetime1">
              <a:rPr lang="en-GB" noProof="0" smtClean="0"/>
              <a:t>15/07/2022</a:t>
            </a:fld>
            <a:endParaRPr lang="en-GB" noProof="0"/>
          </a:p>
        </p:txBody>
      </p:sp>
      <p:sp>
        <p:nvSpPr>
          <p:cNvPr id="3" name="Footer Placeholder 2"/>
          <p:cNvSpPr>
            <a:spLocks noGrp="1"/>
          </p:cNvSpPr>
          <p:nvPr>
            <p:ph type="ftr" sz="quarter" idx="11"/>
          </p:nvPr>
        </p:nvSpPr>
        <p:spPr/>
        <p:txBody>
          <a:bodyPr/>
          <a:lstStyle/>
          <a:p>
            <a:pPr rtl="0"/>
            <a:endParaRPr lang="en-GB" noProof="0"/>
          </a:p>
        </p:txBody>
      </p:sp>
      <p:sp>
        <p:nvSpPr>
          <p:cNvPr id="4" name="Slide Number Placeholder 3"/>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5639411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4CBAA919-5032-46A5-A888-FF2B4C624590}" type="datetime1">
              <a:rPr lang="en-GB" noProof="0" smtClean="0"/>
              <a:t>15/07/2022</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13565323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rtl="0"/>
            <a:fld id="{DAAE0F24-C9FD-4ABD-9451-7F67B6DCAA64}" type="datetime1">
              <a:rPr lang="en-GB" noProof="0" smtClean="0"/>
              <a:t>15/07/2022</a:t>
            </a:fld>
            <a:endParaRPr lang="en-GB" noProof="0"/>
          </a:p>
        </p:txBody>
      </p:sp>
      <p:sp>
        <p:nvSpPr>
          <p:cNvPr id="6" name="Footer Placeholder 5"/>
          <p:cNvSpPr>
            <a:spLocks noGrp="1"/>
          </p:cNvSpPr>
          <p:nvPr>
            <p:ph type="ftr" sz="quarter" idx="11"/>
          </p:nvPr>
        </p:nvSpPr>
        <p:spPr/>
        <p:txBody>
          <a:bodyPr/>
          <a:lstStyle/>
          <a:p>
            <a:pPr rtl="0"/>
            <a:endParaRPr lang="en-GB" noProof="0"/>
          </a:p>
        </p:txBody>
      </p:sp>
      <p:sp>
        <p:nvSpPr>
          <p:cNvPr id="7" name="Slide Number Placeholder 6"/>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2473551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EAD37BBA-FE14-4796-BA5E-A8E00CC3938A}"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93541967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EAD37BBA-FE14-4796-BA5E-A8E00CC3938A}"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1158517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EAD37BBA-FE14-4796-BA5E-A8E00CC3938A}"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164625616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EAD37BBA-FE14-4796-BA5E-A8E00CC3938A}"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2642392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rtl="0"/>
            <a:fld id="{EAD37BBA-FE14-4796-BA5E-A8E00CC3938A}"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2514815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B3A82647-4099-417D-93D4-E02AC68E85F4}"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40186878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C4C73F8A-5DDC-4D19-AEFA-0ABBE7DC3C9F}" type="datetime1">
              <a:rPr lang="en-GB" noProof="0" smtClean="0"/>
              <a:t>15/07/2022</a:t>
            </a:fld>
            <a:endParaRPr lang="en-GB" noProof="0"/>
          </a:p>
        </p:txBody>
      </p:sp>
      <p:sp>
        <p:nvSpPr>
          <p:cNvPr id="5" name="Footer Placeholder 4"/>
          <p:cNvSpPr>
            <a:spLocks noGrp="1"/>
          </p:cNvSpPr>
          <p:nvPr>
            <p:ph type="ftr" sz="quarter" idx="11"/>
          </p:nvPr>
        </p:nvSpPr>
        <p:spPr/>
        <p:txBody>
          <a:bodyPr/>
          <a:lstStyle/>
          <a:p>
            <a:pPr rtl="0"/>
            <a:endParaRPr lang="en-GB" noProof="0"/>
          </a:p>
        </p:txBody>
      </p:sp>
      <p:sp>
        <p:nvSpPr>
          <p:cNvPr id="6" name="Slide Number Placeholder 5"/>
          <p:cNvSpPr>
            <a:spLocks noGrp="1"/>
          </p:cNvSpPr>
          <p:nvPr>
            <p:ph type="sldNum" sz="quarter" idx="12"/>
          </p:nvPr>
        </p:nvSpPr>
        <p:spPr/>
        <p:txBody>
          <a:body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691062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rtl="0"/>
            <a:fld id="{EAD37BBA-FE14-4796-BA5E-A8E00CC3938A}" type="datetime1">
              <a:rPr lang="en-GB" noProof="0" smtClean="0"/>
              <a:t>15/07/2022</a:t>
            </a:fld>
            <a:endParaRPr lang="en-GB" noProof="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1903911084"/>
      </p:ext>
    </p:extLst>
  </p:cSld>
  <p:clrMap bg1="dk1" tx1="lt1" bg2="dk2" tx2="lt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 id="2147483824" r:id="rId11"/>
    <p:sldLayoutId id="2147483825" r:id="rId12"/>
    <p:sldLayoutId id="2147483826" r:id="rId13"/>
    <p:sldLayoutId id="2147483827" r:id="rId14"/>
    <p:sldLayoutId id="2147483828" r:id="rId15"/>
    <p:sldLayoutId id="2147483829"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pxhere.com/en/photo/1432955"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18/10/relationships/comments" Target="../comments/modernComment_107_ACE425AC.xm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eg"/><Relationship Id="rId1" Type="http://schemas.openxmlformats.org/officeDocument/2006/relationships/slideLayout" Target="../slideLayouts/slideLayout4.xml"/><Relationship Id="rId5" Type="http://schemas.openxmlformats.org/officeDocument/2006/relationships/hyperlink" Target="https://creativecommons.org/licenses/by-nc-nd/3.0/" TargetMode="External"/><Relationship Id="rId4" Type="http://schemas.openxmlformats.org/officeDocument/2006/relationships/hyperlink" Target="https://www.gbcnv.edu/programs/health_sciences/cert_cna/cert_faq.html" TargetMode="Externa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hyperlink" Target="https://www.notesmatic.com/barriers-to-effective-communication/" TargetMode="External"/><Relationship Id="rId3" Type="http://schemas.openxmlformats.org/officeDocument/2006/relationships/hyperlink" Target="https://researchleap.com/how-to-write-a-reference-list/" TargetMode="External"/><Relationship Id="rId7" Type="http://schemas.openxmlformats.org/officeDocument/2006/relationships/hyperlink" Target="https://ecampusontario.pressbooks.pub/profcommsontario/chapter/communication-channel/" TargetMode="External"/><Relationship Id="rId2" Type="http://schemas.openxmlformats.org/officeDocument/2006/relationships/image" Target="../media/image9.jpg"/><Relationship Id="rId1" Type="http://schemas.openxmlformats.org/officeDocument/2006/relationships/slideLayout" Target="../slideLayouts/slideLayout2.xml"/><Relationship Id="rId6" Type="http://schemas.openxmlformats.org/officeDocument/2006/relationships/hyperlink" Target="https://phantran.net/communicating-among-people/" TargetMode="External"/><Relationship Id="rId5" Type="http://schemas.openxmlformats.org/officeDocument/2006/relationships/hyperlink" Target="https://www.youtube.com/watch?v=f5Tao6KHV5w" TargetMode="External"/><Relationship Id="rId10" Type="http://schemas.openxmlformats.org/officeDocument/2006/relationships/hyperlink" Target="https://ebookcentral.proquest.com/lib/uwsau/reader.action?ppg=18&amp;docID=3570423&amp;tm=1507389779574" TargetMode="External"/><Relationship Id="rId4" Type="http://schemas.openxmlformats.org/officeDocument/2006/relationships/hyperlink" Target="https://creativecommons.org/licenses/by/3.0/" TargetMode="External"/><Relationship Id="rId9" Type="http://schemas.openxmlformats.org/officeDocument/2006/relationships/hyperlink" Target="http://ezproxy.uws.edu.au/login?url=http://go.galegroup.com.ezproxy.uws.edu.au/ps/i.do?p=HRCA&amp;sw=w&amp;u=uwsydney&amp;v=2.1&amp;it=r&amp;id=GALE%7CA173801748&amp;asid=ab193c4e3f3309a823e5e44677b8fd64"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person&#10;&#10;Description automatically generated">
            <a:extLst>
              <a:ext uri="{FF2B5EF4-FFF2-40B4-BE49-F238E27FC236}">
                <a16:creationId xmlns:a16="http://schemas.microsoft.com/office/drawing/2014/main" id="{B41976E3-CC1A-5F10-EBC9-00E32B06E2E0}"/>
              </a:ext>
            </a:extLst>
          </p:cNvPr>
          <p:cNvPicPr>
            <a:picLocks noChangeAspect="1"/>
          </p:cNvPicPr>
          <p:nvPr/>
        </p:nvPicPr>
        <p:blipFill rotWithShape="1">
          <a:blip r:embed="rId3">
            <a:extLst>
              <a:ext uri="{837473B0-CC2E-450A-ABE3-18F120FF3D39}">
                <a1611:picAttrSrcUrl xmlns:a1611="http://schemas.microsoft.com/office/drawing/2016/11/main" xmlns="" r:id="rId4"/>
              </a:ext>
            </a:extLst>
          </a:blip>
          <a:srcRect t="20465" b="3005"/>
          <a:stretch/>
        </p:blipFill>
        <p:spPr>
          <a:xfrm>
            <a:off x="-3047" y="10"/>
            <a:ext cx="12191999" cy="6857990"/>
          </a:xfrm>
          <a:prstGeom prst="rect">
            <a:avLst/>
          </a:prstGeom>
        </p:spPr>
      </p:pic>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rtlCol="0">
            <a:normAutofit fontScale="90000"/>
          </a:bodyPr>
          <a:lstStyle/>
          <a:p>
            <a:pPr algn="ctr" rtl="0"/>
            <a:r>
              <a:rPr lang="en-GB" sz="3300" dirty="0">
                <a:solidFill>
                  <a:srgbClr val="FFFFFF"/>
                </a:solidFill>
                <a:latin typeface="Algerian" panose="04020705040A02060702" pitchFamily="82" charset="0"/>
              </a:rPr>
              <a:t>EFFECTIVE TEAM WORKING AND COMMUNICATION</a:t>
            </a:r>
            <a:br>
              <a:rPr lang="en-GB" sz="3300" dirty="0">
                <a:solidFill>
                  <a:srgbClr val="FFFFFF"/>
                </a:solidFill>
                <a:latin typeface="Algerian" panose="04020705040A02060702" pitchFamily="82" charset="0"/>
              </a:rPr>
            </a:br>
            <a:r>
              <a:rPr lang="en-GB" sz="3300" dirty="0">
                <a:solidFill>
                  <a:srgbClr val="FFFFFF"/>
                </a:solidFill>
                <a:latin typeface="Algerian" panose="04020705040A02060702" pitchFamily="82" charset="0"/>
              </a:rPr>
              <a:t>  </a:t>
            </a:r>
            <a:br>
              <a:rPr lang="en-GB" sz="3300" dirty="0">
                <a:solidFill>
                  <a:srgbClr val="FFFFFF"/>
                </a:solidFill>
                <a:latin typeface="Algerian" panose="04020705040A02060702" pitchFamily="82" charset="0"/>
              </a:rPr>
            </a:br>
            <a:r>
              <a:rPr lang="en-GB" sz="3300" dirty="0" err="1">
                <a:solidFill>
                  <a:srgbClr val="FFFFFF"/>
                </a:solidFill>
                <a:latin typeface="Algerian" panose="04020705040A02060702" pitchFamily="82" charset="0"/>
              </a:rPr>
              <a:t>ElenA</a:t>
            </a:r>
            <a:r>
              <a:rPr lang="en-GB" sz="3300" dirty="0">
                <a:solidFill>
                  <a:srgbClr val="FFFFFF"/>
                </a:solidFill>
                <a:latin typeface="Algerian" panose="04020705040A02060702" pitchFamily="82" charset="0"/>
              </a:rPr>
              <a:t> TODOROVA 2124115</a:t>
            </a:r>
            <a:br>
              <a:rPr lang="en-GB" sz="3300" dirty="0">
                <a:solidFill>
                  <a:srgbClr val="FFFFFF"/>
                </a:solidFill>
                <a:latin typeface="Algerian" panose="04020705040A02060702" pitchFamily="82" charset="0"/>
              </a:rPr>
            </a:br>
            <a:r>
              <a:rPr lang="en-GB" sz="3300" dirty="0" err="1">
                <a:solidFill>
                  <a:srgbClr val="FFFFFF"/>
                </a:solidFill>
                <a:latin typeface="Algerian" panose="04020705040A02060702" pitchFamily="82" charset="0"/>
              </a:rPr>
              <a:t>athene</a:t>
            </a:r>
            <a:r>
              <a:rPr lang="en-GB" sz="3300" dirty="0">
                <a:solidFill>
                  <a:srgbClr val="FFFFFF"/>
                </a:solidFill>
                <a:latin typeface="Algerian" panose="04020705040A02060702" pitchFamily="82" charset="0"/>
              </a:rPr>
              <a:t> </a:t>
            </a:r>
            <a:br>
              <a:rPr lang="en-GB" sz="3300" dirty="0">
                <a:solidFill>
                  <a:srgbClr val="FFFFFF"/>
                </a:solidFill>
                <a:latin typeface="Algerian" panose="04020705040A02060702" pitchFamily="82" charset="0"/>
              </a:rPr>
            </a:br>
            <a:r>
              <a:rPr lang="en-GB" sz="3300" dirty="0" err="1">
                <a:solidFill>
                  <a:srgbClr val="FFFFFF"/>
                </a:solidFill>
                <a:latin typeface="Algerian" panose="04020705040A02060702" pitchFamily="82" charset="0"/>
              </a:rPr>
              <a:t>nahar</a:t>
            </a:r>
            <a:r>
              <a:rPr lang="en-GB" sz="3300" dirty="0">
                <a:solidFill>
                  <a:srgbClr val="FFFFFF"/>
                </a:solidFill>
                <a:latin typeface="Algerian" panose="04020705040A02060702" pitchFamily="82" charset="0"/>
              </a:rPr>
              <a:t> SUMI 2122279</a:t>
            </a:r>
            <a:br>
              <a:rPr lang="en-GB" sz="3300" dirty="0">
                <a:solidFill>
                  <a:srgbClr val="FFFFFF"/>
                </a:solidFill>
                <a:latin typeface="Algerian" panose="04020705040A02060702" pitchFamily="82" charset="0"/>
              </a:rPr>
            </a:br>
            <a:r>
              <a:rPr lang="en-GB" sz="3300" dirty="0">
                <a:solidFill>
                  <a:srgbClr val="FFFFFF"/>
                </a:solidFill>
                <a:latin typeface="Algerian" panose="04020705040A02060702" pitchFamily="82" charset="0"/>
              </a:rPr>
              <a:t/>
            </a:r>
            <a:br>
              <a:rPr lang="en-GB" sz="3300" dirty="0">
                <a:solidFill>
                  <a:srgbClr val="FFFFFF"/>
                </a:solidFill>
                <a:latin typeface="Algerian" panose="04020705040A02060702" pitchFamily="82" charset="0"/>
              </a:rPr>
            </a:br>
            <a:r>
              <a:rPr lang="en-GB" sz="3300" dirty="0">
                <a:solidFill>
                  <a:srgbClr val="FFFFFF"/>
                </a:solidFill>
                <a:latin typeface="Algerian" panose="04020705040A02060702" pitchFamily="82" charset="0"/>
              </a:rPr>
              <a:t>  BMSW 4002       Abdi </a:t>
            </a:r>
            <a:r>
              <a:rPr lang="en-GB" sz="3300" dirty="0" err="1">
                <a:solidFill>
                  <a:srgbClr val="FFFFFF"/>
                </a:solidFill>
                <a:latin typeface="Algerian" panose="04020705040A02060702" pitchFamily="82" charset="0"/>
              </a:rPr>
              <a:t>rahman</a:t>
            </a:r>
            <a:endParaRPr lang="en-GB" sz="3300" dirty="0">
              <a:solidFill>
                <a:srgbClr val="FFFFFF"/>
              </a:solidFill>
              <a:latin typeface="Algerian" panose="04020705040A02060702" pitchFamily="82" charset="0"/>
            </a:endParaRPr>
          </a:p>
        </p:txBody>
      </p:sp>
    </p:spTree>
    <p:extLst>
      <p:ext uri="{BB962C8B-B14F-4D97-AF65-F5344CB8AC3E}">
        <p14:creationId xmlns:p14="http://schemas.microsoft.com/office/powerpoint/2010/main" val="232367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D5FD13B3-3F58-4777-997E-5447AA079DEB}"/>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id="{EFE7BD20-6D81-4370-9DB7-04C9B4E9FC3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08F0ECF-D673-4442-A82C-CDA64905A96F}"/>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2AF8E598-80EA-41AD-A0F3-9543D601A03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AC7D6F9C-7670-4ACC-ACE1-A6BD24F5CF6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F420142-D3AA-46D3-A3A5-250686CD7A8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051037D6-83DE-41D6-9103-84ABD0FEEB9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FCAED6F3-E1FA-489A-A2B1-E97972EB477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AA247423-55F2-4D5D-806A-BE33BE6B198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B2FE1F39-B712-4260-8DA6-3B6A9410284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0259AF7F-DAB9-4EE7-BBEF-7B961E5CF38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6" name="Picture 5" descr="Daughter bonding with father in wheelchair">
            <a:extLst>
              <a:ext uri="{FF2B5EF4-FFF2-40B4-BE49-F238E27FC236}">
                <a16:creationId xmlns:a16="http://schemas.microsoft.com/office/drawing/2014/main" id="{7EEBDBE4-DAA6-2083-A305-D2E457CBB495}"/>
              </a:ext>
            </a:extLst>
          </p:cNvPr>
          <p:cNvPicPr>
            <a:picLocks noChangeAspect="1"/>
          </p:cNvPicPr>
          <p:nvPr/>
        </p:nvPicPr>
        <p:blipFill rotWithShape="1">
          <a:blip r:embed="rId2"/>
          <a:srcRect l="22893" r="-2" b="-2"/>
          <a:stretch/>
        </p:blipFill>
        <p:spPr>
          <a:xfrm>
            <a:off x="4974956" y="-1"/>
            <a:ext cx="7217044"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A041EAA-F830-08FD-367E-0E05E0A726BB}"/>
              </a:ext>
            </a:extLst>
          </p:cNvPr>
          <p:cNvSpPr>
            <a:spLocks noGrp="1"/>
          </p:cNvSpPr>
          <p:nvPr>
            <p:ph type="title"/>
          </p:nvPr>
        </p:nvSpPr>
        <p:spPr>
          <a:xfrm>
            <a:off x="1" y="0"/>
            <a:ext cx="4528456" cy="1930400"/>
          </a:xfrm>
        </p:spPr>
        <p:txBody>
          <a:bodyPr vert="horz" lIns="91440" tIns="45720" rIns="91440" bIns="45720" rtlCol="0" anchor="t">
            <a:normAutofit/>
          </a:bodyPr>
          <a:lstStyle/>
          <a:p>
            <a:r>
              <a:rPr lang="en-US" dirty="0"/>
              <a:t>HEAVEN CARE HOMES</a:t>
            </a:r>
          </a:p>
        </p:txBody>
      </p:sp>
      <p:sp>
        <p:nvSpPr>
          <p:cNvPr id="3" name="Content Placeholder 2">
            <a:extLst>
              <a:ext uri="{FF2B5EF4-FFF2-40B4-BE49-F238E27FC236}">
                <a16:creationId xmlns:a16="http://schemas.microsoft.com/office/drawing/2014/main" id="{40AF9DA5-B892-C22C-BB89-C9CBE42DE52D}"/>
              </a:ext>
            </a:extLst>
          </p:cNvPr>
          <p:cNvSpPr>
            <a:spLocks noGrp="1"/>
          </p:cNvSpPr>
          <p:nvPr>
            <p:ph sz="half" idx="1"/>
          </p:nvPr>
        </p:nvSpPr>
        <p:spPr>
          <a:xfrm>
            <a:off x="0" y="557938"/>
            <a:ext cx="5823744" cy="6300061"/>
          </a:xfrm>
        </p:spPr>
        <p:txBody>
          <a:bodyPr vert="horz" lIns="91440" tIns="45720" rIns="91440" bIns="45720" rtlCol="0">
            <a:normAutofit lnSpcReduction="10000"/>
          </a:bodyPr>
          <a:lstStyle/>
          <a:p>
            <a:pPr marL="0" indent="0">
              <a:lnSpc>
                <a:spcPct val="90000"/>
              </a:lnSpc>
            </a:pPr>
            <a:endParaRPr lang="en-US" sz="1000" dirty="0"/>
          </a:p>
          <a:p>
            <a:pPr marL="0" indent="0">
              <a:lnSpc>
                <a:spcPct val="90000"/>
              </a:lnSpc>
            </a:pPr>
            <a:r>
              <a:rPr lang="en-US" dirty="0">
                <a:latin typeface="Arial" panose="020B0604020202020204" pitchFamily="34" charset="0"/>
                <a:cs typeface="Arial" panose="020B0604020202020204" pitchFamily="34" charset="0"/>
              </a:rPr>
              <a:t>Our care home provides residents with person centered care to enable them to lead quality life in comfortable way and with dignity. Our residents have different needs, and we are here to listen to them and meet their needs. Exploring and working together on different ways and channels to communicate and build effective communication. The following topics are going to be looked at  in order to understand and build effective communication.</a:t>
            </a:r>
          </a:p>
          <a:p>
            <a:pPr marL="0" indent="0">
              <a:lnSpc>
                <a:spcPct val="90000"/>
              </a:lnSpc>
            </a:pPr>
            <a:endParaRPr lang="en-US" sz="1000" dirty="0"/>
          </a:p>
          <a:p>
            <a:pPr>
              <a:lnSpc>
                <a:spcPct val="90000"/>
              </a:lnSpc>
            </a:pPr>
            <a:r>
              <a:rPr lang="en-US" dirty="0">
                <a:latin typeface="Arial" panose="020B0604020202020204" pitchFamily="34" charset="0"/>
                <a:cs typeface="Arial" panose="020B0604020202020204" pitchFamily="34" charset="0"/>
              </a:rPr>
              <a:t>What are the benefits of effective communication on the organization business process?</a:t>
            </a:r>
          </a:p>
          <a:p>
            <a:pPr>
              <a:lnSpc>
                <a:spcPct val="90000"/>
              </a:lnSpc>
            </a:pPr>
            <a:r>
              <a:rPr lang="en-US" dirty="0">
                <a:latin typeface="Arial" panose="020B0604020202020204" pitchFamily="34" charset="0"/>
                <a:cs typeface="Arial" panose="020B0604020202020204" pitchFamily="34" charset="0"/>
              </a:rPr>
              <a:t>How should the organization use theories relating to models of communication?</a:t>
            </a:r>
          </a:p>
          <a:p>
            <a:pPr>
              <a:lnSpc>
                <a:spcPct val="90000"/>
              </a:lnSpc>
            </a:pPr>
            <a:r>
              <a:rPr lang="en-US" dirty="0">
                <a:latin typeface="Arial" panose="020B0604020202020204" pitchFamily="34" charset="0"/>
                <a:cs typeface="Arial" panose="020B0604020202020204" pitchFamily="34" charset="0"/>
              </a:rPr>
              <a:t>The types of barriers that can prevent effective communication between the organization and their external stakeholders?</a:t>
            </a:r>
          </a:p>
          <a:p>
            <a:pPr>
              <a:lnSpc>
                <a:spcPct val="90000"/>
              </a:lnSpc>
            </a:pPr>
            <a:r>
              <a:rPr lang="en-US" dirty="0">
                <a:latin typeface="Arial" panose="020B0604020202020204" pitchFamily="34" charset="0"/>
                <a:cs typeface="Arial" panose="020B0604020202020204" pitchFamily="34" charset="0"/>
              </a:rPr>
              <a:t>What are the channels of communication used by the organization and channels that can be used to improve communication? </a:t>
            </a:r>
          </a:p>
          <a:p>
            <a:pPr>
              <a:lnSpc>
                <a:spcPct val="90000"/>
              </a:lnSpc>
            </a:pPr>
            <a:endParaRPr lang="en-US" dirty="0">
              <a:latin typeface="Arial" panose="020B0604020202020204" pitchFamily="34" charset="0"/>
              <a:cs typeface="Arial" panose="020B0604020202020204" pitchFamily="34" charset="0"/>
            </a:endParaRPr>
          </a:p>
          <a:p>
            <a:pPr>
              <a:lnSpc>
                <a:spcPct val="90000"/>
              </a:lnSpc>
            </a:pPr>
            <a:r>
              <a:rPr lang="en-US" dirty="0">
                <a:latin typeface="Arial" panose="020B0604020202020204" pitchFamily="34" charset="0"/>
                <a:cs typeface="Arial" panose="020B0604020202020204" pitchFamily="34" charset="0"/>
              </a:rPr>
              <a:t>                                             Elena Todorova                                                                                                                                                                                                                      </a:t>
            </a:r>
          </a:p>
          <a:p>
            <a:pPr>
              <a:lnSpc>
                <a:spcPct val="90000"/>
              </a:lnSpc>
            </a:pPr>
            <a:r>
              <a:rPr lang="en-US" sz="1000" dirty="0">
                <a:latin typeface="Arial" panose="020B0604020202020204" pitchFamily="34" charset="0"/>
                <a:cs typeface="Arial" panose="020B0604020202020204" pitchFamily="34" charset="0"/>
              </a:rPr>
              <a:t>             </a:t>
            </a:r>
            <a:endParaRPr lang="en-US" sz="1000" dirty="0"/>
          </a:p>
        </p:txBody>
      </p:sp>
      <p:cxnSp>
        <p:nvCxnSpPr>
          <p:cNvPr id="23" name="Straight Connector 22">
            <a:extLst>
              <a:ext uri="{FF2B5EF4-FFF2-40B4-BE49-F238E27FC236}">
                <a16:creationId xmlns:a16="http://schemas.microsoft.com/office/drawing/2014/main" id="{64FA5DFF-7FE6-4855-84E6-DFA78EE978B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2AFD8CBA-54A3-4363-991B-B9C631BBFA7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8345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7">
            <a:extLst>
              <a:ext uri="{FF2B5EF4-FFF2-40B4-BE49-F238E27FC236}">
                <a16:creationId xmlns:a16="http://schemas.microsoft.com/office/drawing/2014/main" id="{8DF4D7F6-81B5-452A-9CE6-76D81F91D41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33F795-4FEB-79FA-FD1F-0D7A1A88FE68}"/>
              </a:ext>
            </a:extLst>
          </p:cNvPr>
          <p:cNvSpPr>
            <a:spLocks noGrp="1"/>
          </p:cNvSpPr>
          <p:nvPr>
            <p:ph type="title"/>
          </p:nvPr>
        </p:nvSpPr>
        <p:spPr>
          <a:xfrm>
            <a:off x="448733" y="0"/>
            <a:ext cx="9481437" cy="892440"/>
          </a:xfrm>
        </p:spPr>
        <p:txBody>
          <a:bodyPr>
            <a:normAutofit fontScale="90000"/>
          </a:bodyPr>
          <a:lstStyle/>
          <a:p>
            <a:r>
              <a:rPr lang="en-GB" dirty="0">
                <a:latin typeface="Arial" panose="020B0604020202020204" pitchFamily="34" charset="0"/>
                <a:cs typeface="Arial" panose="020B0604020202020204" pitchFamily="34" charset="0"/>
              </a:rPr>
              <a:t>BENEFITS OF EFFECTIVE COMMUNICATION </a:t>
            </a:r>
          </a:p>
        </p:txBody>
      </p:sp>
      <p:sp>
        <p:nvSpPr>
          <p:cNvPr id="10" name="Isosceles Triangle 9">
            <a:extLst>
              <a:ext uri="{FF2B5EF4-FFF2-40B4-BE49-F238E27FC236}">
                <a16:creationId xmlns:a16="http://schemas.microsoft.com/office/drawing/2014/main" id="{4600514D-20FB-4559-97DC-D1DC39E6C3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Isosceles Triangle 11">
            <a:extLst>
              <a:ext uri="{FF2B5EF4-FFF2-40B4-BE49-F238E27FC236}">
                <a16:creationId xmlns:a16="http://schemas.microsoft.com/office/drawing/2014/main" id="{266F638A-E405-4AC0-B984-72E5813B0D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4" name="Straight Connector 13">
            <a:extLst>
              <a:ext uri="{FF2B5EF4-FFF2-40B4-BE49-F238E27FC236}">
                <a16:creationId xmlns:a16="http://schemas.microsoft.com/office/drawing/2014/main" id="{7D1CBE93-B17D-4509-843C-82287C38032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AE6277B4-6A43-48AB-89B2-3442221619C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E48ECC2E-5D5F-2DFF-00B7-E3486812229E}"/>
              </a:ext>
            </a:extLst>
          </p:cNvPr>
          <p:cNvSpPr>
            <a:spLocks noGrp="1"/>
          </p:cNvSpPr>
          <p:nvPr>
            <p:ph idx="1"/>
          </p:nvPr>
        </p:nvSpPr>
        <p:spPr>
          <a:xfrm>
            <a:off x="330200" y="584616"/>
            <a:ext cx="9474200" cy="5005234"/>
          </a:xfrm>
        </p:spPr>
        <p:txBody>
          <a:bodyPr>
            <a:normAutofit/>
          </a:bodyPr>
          <a:lstStyle/>
          <a:p>
            <a:pPr>
              <a:lnSpc>
                <a:spcPct val="150000"/>
              </a:lnSpc>
            </a:pPr>
            <a:r>
              <a:rPr lang="en-GB" dirty="0">
                <a:latin typeface="Arial" panose="020B0604020202020204" pitchFamily="34" charset="0"/>
                <a:cs typeface="Arial" panose="020B0604020202020204" pitchFamily="34" charset="0"/>
              </a:rPr>
              <a:t>There are different type of communication, however , when communicate it should be effective. When communication is effective in any organisation it solves any issues. As well, enhances business turnover, and the relationship between client and organisation. Communication should be clear, flexible and understanding.</a:t>
            </a:r>
          </a:p>
          <a:p>
            <a:pPr>
              <a:lnSpc>
                <a:spcPct val="150000"/>
              </a:lnSpc>
            </a:pPr>
            <a:r>
              <a:rPr lang="en-GB" dirty="0">
                <a:latin typeface="Arial" panose="020B0604020202020204" pitchFamily="34" charset="0"/>
                <a:cs typeface="Arial" panose="020B0604020202020204" pitchFamily="34" charset="0"/>
              </a:rPr>
              <a:t>Better understanding</a:t>
            </a:r>
          </a:p>
          <a:p>
            <a:pPr>
              <a:lnSpc>
                <a:spcPct val="150000"/>
              </a:lnSpc>
            </a:pPr>
            <a:r>
              <a:rPr lang="en-GB" dirty="0">
                <a:latin typeface="Arial" panose="020B0604020202020204" pitchFamily="34" charset="0"/>
                <a:cs typeface="Arial" panose="020B0604020202020204" pitchFamily="34" charset="0"/>
              </a:rPr>
              <a:t>Build good relationship/diversity</a:t>
            </a:r>
          </a:p>
          <a:p>
            <a:pPr>
              <a:lnSpc>
                <a:spcPct val="150000"/>
              </a:lnSpc>
            </a:pPr>
            <a:r>
              <a:rPr lang="en-GB" dirty="0">
                <a:latin typeface="Arial" panose="020B0604020202020204" pitchFamily="34" charset="0"/>
                <a:cs typeface="Arial" panose="020B0604020202020204" pitchFamily="34" charset="0"/>
              </a:rPr>
              <a:t>Encourage innovation</a:t>
            </a:r>
          </a:p>
          <a:p>
            <a:pPr>
              <a:lnSpc>
                <a:spcPct val="150000"/>
              </a:lnSpc>
            </a:pPr>
            <a:r>
              <a:rPr lang="en-GB" dirty="0">
                <a:latin typeface="Arial" panose="020B0604020202020204" pitchFamily="34" charset="0"/>
                <a:cs typeface="Arial" panose="020B0604020202020204" pitchFamily="34" charset="0"/>
              </a:rPr>
              <a:t>Boost productivities</a:t>
            </a:r>
          </a:p>
          <a:p>
            <a:pPr>
              <a:lnSpc>
                <a:spcPct val="150000"/>
              </a:lnSpc>
            </a:pPr>
            <a:r>
              <a:rPr lang="en-GB" dirty="0">
                <a:latin typeface="Arial" panose="020B0604020202020204" pitchFamily="34" charset="0"/>
                <a:cs typeface="Arial" panose="020B0604020202020204" pitchFamily="34" charset="0"/>
              </a:rPr>
              <a:t>Enhance team building</a:t>
            </a:r>
          </a:p>
          <a:p>
            <a:pPr>
              <a:lnSpc>
                <a:spcPct val="150000"/>
              </a:lnSpc>
            </a:pPr>
            <a:r>
              <a:rPr lang="en-GB" dirty="0">
                <a:latin typeface="Arial" panose="020B0604020202020204" pitchFamily="34" charset="0"/>
                <a:cs typeface="Arial" panose="020B0604020202020204" pitchFamily="34" charset="0"/>
              </a:rPr>
              <a:t>Improve crises management</a:t>
            </a:r>
          </a:p>
        </p:txBody>
      </p:sp>
      <p:sp>
        <p:nvSpPr>
          <p:cNvPr id="18"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750328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srcRect b="8907"/>
          <a:stretch/>
        </p:blipFill>
        <p:spPr>
          <a:xfrm>
            <a:off x="20" y="-232464"/>
            <a:ext cx="12191980" cy="6874625"/>
          </a:xfrm>
          <a:prstGeom prst="rect">
            <a:avLst/>
          </a:prstGeom>
        </p:spPr>
      </p:pic>
      <p:sp>
        <p:nvSpPr>
          <p:cNvPr id="8" name="Freeform: Shape 7">
            <a:extLst>
              <a:ext uri="{FF2B5EF4-FFF2-40B4-BE49-F238E27FC236}">
                <a16:creationId xmlns:a16="http://schemas.microsoft.com/office/drawing/2014/main" id="{85C2136B-77EC-41E9-BDB6-58A4AE1429B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33800"/>
            <a:ext cx="762000" cy="3124200"/>
          </a:xfrm>
          <a:custGeom>
            <a:avLst/>
            <a:gdLst>
              <a:gd name="connsiteX0" fmla="*/ 0 w 762000"/>
              <a:gd name="connsiteY0" fmla="*/ 0 h 3124200"/>
              <a:gd name="connsiteX1" fmla="*/ 762000 w 762000"/>
              <a:gd name="connsiteY1" fmla="*/ 3124200 h 3124200"/>
              <a:gd name="connsiteX2" fmla="*/ 0 w 762000"/>
              <a:gd name="connsiteY2" fmla="*/ 3124200 h 3124200"/>
            </a:gdLst>
            <a:ahLst/>
            <a:cxnLst>
              <a:cxn ang="0">
                <a:pos x="connsiteX0" y="connsiteY0"/>
              </a:cxn>
              <a:cxn ang="0">
                <a:pos x="connsiteX1" y="connsiteY1"/>
              </a:cxn>
              <a:cxn ang="0">
                <a:pos x="connsiteX2" y="connsiteY2"/>
              </a:cxn>
            </a:cxnLst>
            <a:rect l="l" t="t" r="r" b="b"/>
            <a:pathLst>
              <a:path w="762000" h="3124200">
                <a:moveTo>
                  <a:pt x="0" y="0"/>
                </a:moveTo>
                <a:lnTo>
                  <a:pt x="762000" y="3124200"/>
                </a:lnTo>
                <a:lnTo>
                  <a:pt x="0" y="31242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0" name="Straight Connector 9">
            <a:extLst>
              <a:ext uri="{FF2B5EF4-FFF2-40B4-BE49-F238E27FC236}">
                <a16:creationId xmlns:a16="http://schemas.microsoft.com/office/drawing/2014/main" id="{E55891F3-A5E2-4418-8950-25FA2B731209}"/>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9274002" y="4502552"/>
            <a:ext cx="2917998" cy="235544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B1FCEB1-A7E1-417C-A7EF-AA30D5A0859F}"/>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3500" y="-16625"/>
            <a:ext cx="2667482" cy="6874625"/>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Freeform: Shape 13">
            <a:extLst>
              <a:ext uri="{FF2B5EF4-FFF2-40B4-BE49-F238E27FC236}">
                <a16:creationId xmlns:a16="http://schemas.microsoft.com/office/drawing/2014/main" id="{7FBCF2A6-1F18-4B68-B5D2-5B763ED415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2923" y="-16625"/>
            <a:ext cx="1269077" cy="6874625"/>
          </a:xfrm>
          <a:custGeom>
            <a:avLst/>
            <a:gdLst>
              <a:gd name="connsiteX0" fmla="*/ 714894 w 1269077"/>
              <a:gd name="connsiteY0" fmla="*/ 0 h 6874625"/>
              <a:gd name="connsiteX1" fmla="*/ 1269077 w 1269077"/>
              <a:gd name="connsiteY1" fmla="*/ 16625 h 6874625"/>
              <a:gd name="connsiteX2" fmla="*/ 1269077 w 1269077"/>
              <a:gd name="connsiteY2" fmla="*/ 6874625 h 6874625"/>
              <a:gd name="connsiteX3" fmla="*/ 0 w 1269077"/>
              <a:gd name="connsiteY3" fmla="*/ 6874625 h 6874625"/>
            </a:gdLst>
            <a:ahLst/>
            <a:cxnLst>
              <a:cxn ang="0">
                <a:pos x="connsiteX0" y="connsiteY0"/>
              </a:cxn>
              <a:cxn ang="0">
                <a:pos x="connsiteX1" y="connsiteY1"/>
              </a:cxn>
              <a:cxn ang="0">
                <a:pos x="connsiteX2" y="connsiteY2"/>
              </a:cxn>
              <a:cxn ang="0">
                <a:pos x="connsiteX3" y="connsiteY3"/>
              </a:cxn>
            </a:cxnLst>
            <a:rect l="l" t="t" r="r" b="b"/>
            <a:pathLst>
              <a:path w="1269077" h="6874625">
                <a:moveTo>
                  <a:pt x="714894" y="0"/>
                </a:moveTo>
                <a:lnTo>
                  <a:pt x="1269077" y="16625"/>
                </a:lnTo>
                <a:lnTo>
                  <a:pt x="1269077" y="6874625"/>
                </a:lnTo>
                <a:lnTo>
                  <a:pt x="0" y="6874625"/>
                </a:lnTo>
                <a:close/>
              </a:path>
            </a:pathLst>
          </a:custGeom>
          <a:solidFill>
            <a:schemeClr val="accent1">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FF3A27FB-A693-4A75-951E-0C77CD98F03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374" y="-16624"/>
            <a:ext cx="1983626" cy="6874625"/>
          </a:xfrm>
          <a:custGeom>
            <a:avLst/>
            <a:gdLst>
              <a:gd name="connsiteX0" fmla="*/ 0 w 1983626"/>
              <a:gd name="connsiteY0" fmla="*/ 0 h 6874625"/>
              <a:gd name="connsiteX1" fmla="*/ 1983626 w 1983626"/>
              <a:gd name="connsiteY1" fmla="*/ 0 h 6874625"/>
              <a:gd name="connsiteX2" fmla="*/ 1983626 w 1983626"/>
              <a:gd name="connsiteY2" fmla="*/ 6874625 h 6874625"/>
              <a:gd name="connsiteX3" fmla="*/ 1522181 w 1983626"/>
              <a:gd name="connsiteY3" fmla="*/ 6874625 h 6874625"/>
            </a:gdLst>
            <a:ahLst/>
            <a:cxnLst>
              <a:cxn ang="0">
                <a:pos x="connsiteX0" y="connsiteY0"/>
              </a:cxn>
              <a:cxn ang="0">
                <a:pos x="connsiteX1" y="connsiteY1"/>
              </a:cxn>
              <a:cxn ang="0">
                <a:pos x="connsiteX2" y="connsiteY2"/>
              </a:cxn>
              <a:cxn ang="0">
                <a:pos x="connsiteX3" y="connsiteY3"/>
              </a:cxn>
            </a:cxnLst>
            <a:rect l="l" t="t" r="r" b="b"/>
            <a:pathLst>
              <a:path w="1983626" h="6874625">
                <a:moveTo>
                  <a:pt x="0" y="0"/>
                </a:moveTo>
                <a:lnTo>
                  <a:pt x="1983626" y="0"/>
                </a:lnTo>
                <a:lnTo>
                  <a:pt x="1983626" y="6874625"/>
                </a:lnTo>
                <a:lnTo>
                  <a:pt x="1522181" y="6874625"/>
                </a:lnTo>
                <a:close/>
              </a:path>
            </a:pathLst>
          </a:custGeom>
          <a:solidFill>
            <a:schemeClr val="accent1">
              <a:alpha val="7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16C13D32-8787-EF62-AE9F-DD46B3978D96}"/>
              </a:ext>
            </a:extLst>
          </p:cNvPr>
          <p:cNvSpPr txBox="1"/>
          <p:nvPr/>
        </p:nvSpPr>
        <p:spPr>
          <a:xfrm>
            <a:off x="9326468" y="5680276"/>
            <a:ext cx="1838283" cy="369332"/>
          </a:xfrm>
          <a:prstGeom prst="rect">
            <a:avLst/>
          </a:prstGeom>
          <a:noFill/>
        </p:spPr>
        <p:txBody>
          <a:bodyPr wrap="square" rtlCol="0">
            <a:spAutoFit/>
          </a:bodyPr>
          <a:lstStyle/>
          <a:p>
            <a:r>
              <a:rPr lang="en-GB" dirty="0"/>
              <a:t>Nahar Sumi</a:t>
            </a:r>
          </a:p>
        </p:txBody>
      </p:sp>
    </p:spTree>
    <p:extLst>
      <p:ext uri="{BB962C8B-B14F-4D97-AF65-F5344CB8AC3E}">
        <p14:creationId xmlns:p14="http://schemas.microsoft.com/office/powerpoint/2010/main" val="2900633004"/>
      </p:ext>
    </p:extLst>
  </p:cSld>
  <p:clrMapOvr>
    <a:masterClrMapping/>
  </p:clrMapOvr>
  <p:extLst>
    <p:ext uri="{6950BFC3-D8DA-4A85-94F7-54DA5524770B}">
      <p188:commentRel xmlns:p188="http://schemas.microsoft.com/office/powerpoint/2018/8/main" xmlns="" r:id="rId3"/>
    </p:ext>
  </p:extLs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5" name="Group 7">
            <a:extLst>
              <a:ext uri="{FF2B5EF4-FFF2-40B4-BE49-F238E27FC236}">
                <a16:creationId xmlns:a16="http://schemas.microsoft.com/office/drawing/2014/main" id="{D5FD13B3-3F58-4777-997E-5447AA079DEB}"/>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EFE7BD20-6D81-4370-9DB7-04C9B4E9FC37}"/>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E08F0ECF-D673-4442-A82C-CDA64905A96F}"/>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AF8E598-80EA-41AD-A0F3-9543D601A03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AC7D6F9C-7670-4ACC-ACE1-A6BD24F5CF6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FF420142-D3AA-46D3-A3A5-250686CD7A8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051037D6-83DE-41D6-9103-84ABD0FEEB9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FCAED6F3-E1FA-489A-A2B1-E97972EB477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AA247423-55F2-4D5D-806A-BE33BE6B198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B2FE1F39-B712-4260-8DA6-3B6A9410284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0259AF7F-DAB9-4EE7-BBEF-7B961E5CF38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extBox 1"/>
          <p:cNvSpPr txBox="1"/>
          <p:nvPr/>
        </p:nvSpPr>
        <p:spPr>
          <a:xfrm>
            <a:off x="6336286" y="329784"/>
            <a:ext cx="5852537" cy="6230041"/>
          </a:xfrm>
          <a:prstGeom prst="rect">
            <a:avLst/>
          </a:prstGeom>
        </p:spPr>
        <p:txBody>
          <a:bodyPr vert="horz" lIns="91440" tIns="45720" rIns="91440" bIns="45720" rtlCol="0">
            <a:normAutofit fontScale="92500" lnSpcReduction="10000"/>
          </a:bodyPr>
          <a:lstStyle/>
          <a:p>
            <a:pPr lvl="0" fontAlgn="base">
              <a:lnSpc>
                <a:spcPct val="90000"/>
              </a:lnSpc>
              <a:spcBef>
                <a:spcPts val="1000"/>
              </a:spcBef>
              <a:buClr>
                <a:schemeClr val="accent1"/>
              </a:buClr>
              <a:buSzPct val="80000"/>
            </a:pPr>
            <a:r>
              <a:rPr lang="en-US" sz="2000" dirty="0">
                <a:solidFill>
                  <a:schemeClr val="tx1">
                    <a:lumMod val="75000"/>
                    <a:lumOff val="25000"/>
                  </a:schemeClr>
                </a:solidFill>
                <a:latin typeface="Arial" panose="020B0604020202020204" pitchFamily="34" charset="0"/>
                <a:cs typeface="Arial" panose="020B0604020202020204" pitchFamily="34" charset="0"/>
              </a:rPr>
              <a:t>Shannon –Weever Model, allow us to understand the context of public health. </a:t>
            </a:r>
          </a:p>
          <a:p>
            <a:pPr lvl="0" fontAlgn="base">
              <a:lnSpc>
                <a:spcPct val="90000"/>
              </a:lnSpc>
              <a:spcBef>
                <a:spcPts val="1000"/>
              </a:spcBef>
              <a:buClr>
                <a:schemeClr val="accent1"/>
              </a:buClr>
              <a:buSzPct val="80000"/>
            </a:pPr>
            <a:r>
              <a:rPr lang="en-US" sz="2000" dirty="0">
                <a:solidFill>
                  <a:schemeClr val="tx1">
                    <a:lumMod val="75000"/>
                    <a:lumOff val="25000"/>
                  </a:schemeClr>
                </a:solidFill>
                <a:latin typeface="Arial" panose="020B0604020202020204" pitchFamily="34" charset="0"/>
                <a:cs typeface="Arial" panose="020B0604020202020204" pitchFamily="34" charset="0"/>
              </a:rPr>
              <a:t>A variety of channels (mass media, messages, engagement) </a:t>
            </a:r>
          </a:p>
          <a:p>
            <a:pPr lvl="0" fontAlgn="base">
              <a:lnSpc>
                <a:spcPct val="90000"/>
              </a:lnSpc>
              <a:spcBef>
                <a:spcPts val="1000"/>
              </a:spcBef>
              <a:buClr>
                <a:schemeClr val="accent1"/>
              </a:buClr>
              <a:buSzPct val="80000"/>
            </a:pPr>
            <a:r>
              <a:rPr lang="en-US" sz="2000" dirty="0">
                <a:solidFill>
                  <a:schemeClr val="tx1">
                    <a:lumMod val="75000"/>
                    <a:lumOff val="25000"/>
                  </a:schemeClr>
                </a:solidFill>
                <a:latin typeface="Arial" panose="020B0604020202020204" pitchFamily="34" charset="0"/>
                <a:cs typeface="Arial" panose="020B0604020202020204" pitchFamily="34" charset="0"/>
              </a:rPr>
              <a:t>Noise source disrupting the transmission (sensory) </a:t>
            </a:r>
          </a:p>
          <a:p>
            <a:pPr marL="742950" lvl="1" indent="-285750" fontAlgn="base">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Technological issues (information overload)</a:t>
            </a:r>
          </a:p>
          <a:p>
            <a:pPr marL="742950" lvl="1" indent="-285750" fontAlgn="base">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Physiological (e.g. hunger, fatigue) </a:t>
            </a:r>
          </a:p>
          <a:p>
            <a:pPr marL="742950" lvl="1" indent="-285750" fontAlgn="base">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Psychological (e.g. prejudice, anxiety, stress) </a:t>
            </a:r>
          </a:p>
          <a:p>
            <a:pPr marL="742950" lvl="1" indent="-285750" fontAlgn="base">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Semantic noise (e.g. unfamiliar words),   (Berry 2006; Croucher, 2015). </a:t>
            </a:r>
          </a:p>
          <a:p>
            <a:pPr fontAlgn="base">
              <a:lnSpc>
                <a:spcPct val="160000"/>
              </a:lnSpc>
              <a:spcBef>
                <a:spcPts val="1000"/>
              </a:spcBef>
              <a:buClr>
                <a:schemeClr val="accent1"/>
              </a:buClr>
              <a:buSzPct val="80000"/>
              <a:buFont typeface="Wingdings 3" charset="2"/>
              <a:buChar char=""/>
            </a:pPr>
            <a:r>
              <a:rPr lang="en-US" sz="2000" dirty="0">
                <a:solidFill>
                  <a:schemeClr val="tx1">
                    <a:lumMod val="75000"/>
                    <a:lumOff val="25000"/>
                  </a:schemeClr>
                </a:solidFill>
                <a:latin typeface="Arial" panose="020B0604020202020204" pitchFamily="34" charset="0"/>
                <a:cs typeface="Arial" panose="020B0604020202020204" pitchFamily="34" charset="0"/>
              </a:rPr>
              <a:t> This understanding will allow the team to be more efficient, professional, in selecting appropriate channels and eliminating noise, thereby ensuring that messages are received as intended; and avoid delays or conflict that may be caused by confusion</a:t>
            </a:r>
            <a:r>
              <a:rPr lang="en-US" sz="1000" dirty="0">
                <a:solidFill>
                  <a:schemeClr val="tx1">
                    <a:lumMod val="75000"/>
                    <a:lumOff val="25000"/>
                  </a:schemeClr>
                </a:solidFill>
              </a:rPr>
              <a:t>. </a:t>
            </a:r>
          </a:p>
          <a:p>
            <a:pPr fontAlgn="base">
              <a:lnSpc>
                <a:spcPct val="90000"/>
              </a:lnSpc>
              <a:spcBef>
                <a:spcPts val="1000"/>
              </a:spcBef>
              <a:buClr>
                <a:schemeClr val="accent1"/>
              </a:buClr>
              <a:buSzPct val="80000"/>
            </a:pPr>
            <a:r>
              <a:rPr lang="en-US" sz="1600" dirty="0">
                <a:solidFill>
                  <a:schemeClr val="tx1">
                    <a:lumMod val="75000"/>
                    <a:lumOff val="25000"/>
                  </a:schemeClr>
                </a:solidFill>
                <a:latin typeface="Arial" panose="020B0604020202020204" pitchFamily="34" charset="0"/>
                <a:cs typeface="Arial" panose="020B0604020202020204" pitchFamily="34" charset="0"/>
              </a:rPr>
              <a:t>                                            </a:t>
            </a:r>
          </a:p>
          <a:p>
            <a:pPr fontAlgn="base">
              <a:lnSpc>
                <a:spcPct val="90000"/>
              </a:lnSpc>
              <a:spcBef>
                <a:spcPts val="1000"/>
              </a:spcBef>
              <a:buClr>
                <a:schemeClr val="accent1"/>
              </a:buClr>
              <a:buSzPct val="80000"/>
            </a:pPr>
            <a:r>
              <a:rPr lang="en-US" sz="1600" dirty="0">
                <a:solidFill>
                  <a:schemeClr val="tx1">
                    <a:lumMod val="75000"/>
                    <a:lumOff val="25000"/>
                  </a:schemeClr>
                </a:solidFill>
                <a:latin typeface="Arial" panose="020B0604020202020204" pitchFamily="34" charset="0"/>
                <a:cs typeface="Arial" panose="020B0604020202020204" pitchFamily="34" charset="0"/>
              </a:rPr>
              <a:t>                                                                   Nahar Sumi </a:t>
            </a:r>
          </a:p>
        </p:txBody>
      </p:sp>
      <p:pic>
        <p:nvPicPr>
          <p:cNvPr id="3" name="Picture 2">
            <a:extLst>
              <a:ext uri="{FF2B5EF4-FFF2-40B4-BE49-F238E27FC236}">
                <a16:creationId xmlns:a16="http://schemas.microsoft.com/office/drawing/2014/main" id="{CD3A11BC-C2E2-F8E0-3D3E-8EB373F4E4B0}"/>
              </a:ext>
            </a:extLst>
          </p:cNvPr>
          <p:cNvPicPr>
            <a:picLocks noChangeAspect="1"/>
          </p:cNvPicPr>
          <p:nvPr/>
        </p:nvPicPr>
        <p:blipFill rotWithShape="1">
          <a:blip r:embed="rId2"/>
          <a:srcRect l="2563" r="-2" b="-2"/>
          <a:stretch/>
        </p:blipFill>
        <p:spPr>
          <a:xfrm>
            <a:off x="106018" y="329784"/>
            <a:ext cx="6122504" cy="5711909"/>
          </a:xfrm>
          <a:prstGeom prst="rect">
            <a:avLst/>
          </a:prstGeom>
        </p:spPr>
      </p:pic>
    </p:spTree>
    <p:extLst>
      <p:ext uri="{BB962C8B-B14F-4D97-AF65-F5344CB8AC3E}">
        <p14:creationId xmlns:p14="http://schemas.microsoft.com/office/powerpoint/2010/main" val="35965243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EA43B-8A26-4C1E-C630-2577FB0CF334}"/>
              </a:ext>
            </a:extLst>
          </p:cNvPr>
          <p:cNvSpPr>
            <a:spLocks noGrp="1"/>
          </p:cNvSpPr>
          <p:nvPr>
            <p:ph type="title"/>
          </p:nvPr>
        </p:nvSpPr>
        <p:spPr>
          <a:xfrm>
            <a:off x="677334" y="0"/>
            <a:ext cx="8596668" cy="1930400"/>
          </a:xfrm>
        </p:spPr>
        <p:txBody>
          <a:bodyPr>
            <a:normAutofit/>
          </a:bodyPr>
          <a:lstStyle/>
          <a:p>
            <a:r>
              <a:rPr lang="en-GB" sz="2400" dirty="0">
                <a:solidFill>
                  <a:schemeClr val="tx1"/>
                </a:solidFill>
                <a:latin typeface="Algerian" panose="04020705040A02060702" pitchFamily="82" charset="0"/>
              </a:rPr>
              <a:t>THE TYPES OF BARIERS THAT CAN PREVENT EFFECTIVE COMMUNICATION BETWEEN THE ORGANIZATION AND THEIR EXTERNAL STAKEHOLDERS</a:t>
            </a:r>
            <a:r>
              <a:rPr lang="en-GB" sz="2000" dirty="0">
                <a:latin typeface="Algerian" panose="04020705040A02060702" pitchFamily="82" charset="0"/>
              </a:rPr>
              <a:t>.</a:t>
            </a:r>
          </a:p>
        </p:txBody>
      </p:sp>
      <p:sp>
        <p:nvSpPr>
          <p:cNvPr id="3" name="Content Placeholder 2">
            <a:extLst>
              <a:ext uri="{FF2B5EF4-FFF2-40B4-BE49-F238E27FC236}">
                <a16:creationId xmlns:a16="http://schemas.microsoft.com/office/drawing/2014/main" id="{321E7759-4EA6-C965-BBD8-8EE459DD39B0}"/>
              </a:ext>
            </a:extLst>
          </p:cNvPr>
          <p:cNvSpPr>
            <a:spLocks noGrp="1"/>
          </p:cNvSpPr>
          <p:nvPr>
            <p:ph sz="half" idx="1"/>
          </p:nvPr>
        </p:nvSpPr>
        <p:spPr>
          <a:xfrm>
            <a:off x="437322" y="1205948"/>
            <a:ext cx="4424047" cy="5652052"/>
          </a:xfrm>
        </p:spPr>
        <p:txBody>
          <a:bodyPr>
            <a:noAutofit/>
          </a:bodyPr>
          <a:lstStyle/>
          <a:p>
            <a:pPr>
              <a:lnSpc>
                <a:spcPct val="150000"/>
              </a:lnSpc>
            </a:pPr>
            <a:r>
              <a:rPr lang="en-GB" sz="2000" dirty="0">
                <a:latin typeface="Arial" panose="020B0604020202020204" pitchFamily="34" charset="0"/>
                <a:cs typeface="Arial" panose="020B0604020202020204" pitchFamily="34" charset="0"/>
              </a:rPr>
              <a:t>Language</a:t>
            </a:r>
          </a:p>
          <a:p>
            <a:pPr>
              <a:lnSpc>
                <a:spcPct val="150000"/>
              </a:lnSpc>
            </a:pPr>
            <a:r>
              <a:rPr lang="en-GB" sz="2000" dirty="0">
                <a:latin typeface="Arial" panose="020B0604020202020204" pitchFamily="34" charset="0"/>
                <a:cs typeface="Arial" panose="020B0604020202020204" pitchFamily="34" charset="0"/>
              </a:rPr>
              <a:t>Body/facial expression(physical)</a:t>
            </a:r>
          </a:p>
          <a:p>
            <a:pPr>
              <a:lnSpc>
                <a:spcPct val="150000"/>
              </a:lnSpc>
            </a:pPr>
            <a:r>
              <a:rPr lang="en-GB" sz="2000" dirty="0">
                <a:latin typeface="Arial" panose="020B0604020202020204" pitchFamily="34" charset="0"/>
                <a:cs typeface="Arial" panose="020B0604020202020204" pitchFamily="34" charset="0"/>
              </a:rPr>
              <a:t>Culture/Believes</a:t>
            </a:r>
          </a:p>
          <a:p>
            <a:pPr>
              <a:lnSpc>
                <a:spcPct val="150000"/>
              </a:lnSpc>
            </a:pPr>
            <a:r>
              <a:rPr lang="en-GB" sz="2000" dirty="0">
                <a:latin typeface="Arial" panose="020B0604020202020204" pitchFamily="34" charset="0"/>
                <a:cs typeface="Arial" panose="020B0604020202020204" pitchFamily="34" charset="0"/>
              </a:rPr>
              <a:t>Filtering</a:t>
            </a:r>
          </a:p>
          <a:p>
            <a:pPr>
              <a:lnSpc>
                <a:spcPct val="150000"/>
              </a:lnSpc>
            </a:pPr>
            <a:r>
              <a:rPr lang="en-GB" sz="2000" dirty="0">
                <a:latin typeface="Arial" panose="020B0604020202020204" pitchFamily="34" charset="0"/>
                <a:cs typeface="Arial" panose="020B0604020202020204" pitchFamily="34" charset="0"/>
              </a:rPr>
              <a:t>Defensiveness</a:t>
            </a:r>
          </a:p>
          <a:p>
            <a:pPr>
              <a:lnSpc>
                <a:spcPct val="150000"/>
              </a:lnSpc>
            </a:pPr>
            <a:r>
              <a:rPr lang="en-GB" sz="2000" dirty="0">
                <a:latin typeface="Arial" panose="020B0604020202020204" pitchFamily="34" charset="0"/>
                <a:cs typeface="Arial" panose="020B0604020202020204" pitchFamily="34" charset="0"/>
              </a:rPr>
              <a:t>Information overload</a:t>
            </a:r>
          </a:p>
          <a:p>
            <a:pPr>
              <a:lnSpc>
                <a:spcPct val="150000"/>
              </a:lnSpc>
            </a:pPr>
            <a:r>
              <a:rPr lang="en-GB" sz="2000" dirty="0">
                <a:latin typeface="Arial" panose="020B0604020202020204" pitchFamily="34" charset="0"/>
                <a:cs typeface="Arial" panose="020B0604020202020204" pitchFamily="34" charset="0"/>
              </a:rPr>
              <a:t>Emotion(Attitude)</a:t>
            </a:r>
          </a:p>
          <a:p>
            <a:pPr>
              <a:lnSpc>
                <a:spcPct val="150000"/>
              </a:lnSpc>
            </a:pPr>
            <a:r>
              <a:rPr lang="en-GB" sz="2000" dirty="0">
                <a:latin typeface="Arial" panose="020B0604020202020204" pitchFamily="34" charset="0"/>
                <a:cs typeface="Arial" panose="020B0604020202020204" pitchFamily="34" charset="0"/>
              </a:rPr>
              <a:t>Physiological</a:t>
            </a:r>
          </a:p>
          <a:p>
            <a:pPr>
              <a:lnSpc>
                <a:spcPct val="150000"/>
              </a:lnSpc>
            </a:pPr>
            <a:r>
              <a:rPr lang="en-GB" sz="2000" dirty="0">
                <a:latin typeface="Arial" panose="020B0604020202020204" pitchFamily="34" charset="0"/>
                <a:cs typeface="Arial" panose="020B0604020202020204" pitchFamily="34" charset="0"/>
              </a:rPr>
              <a:t>Bad structure</a:t>
            </a:r>
          </a:p>
          <a:p>
            <a:pPr>
              <a:lnSpc>
                <a:spcPct val="150000"/>
              </a:lnSpc>
            </a:pPr>
            <a:r>
              <a:rPr lang="en-GB" sz="2000" dirty="0">
                <a:latin typeface="Arial" panose="020B0604020202020204" pitchFamily="34" charset="0"/>
                <a:cs typeface="Arial" panose="020B0604020202020204" pitchFamily="34" charset="0"/>
              </a:rPr>
              <a:t>Lack of experience    </a:t>
            </a:r>
          </a:p>
        </p:txBody>
      </p:sp>
      <p:pic>
        <p:nvPicPr>
          <p:cNvPr id="6" name="Content Placeholder 5" descr="A doctor talking to a patient&#10;&#10;Description automatically generated with low confidence">
            <a:extLst>
              <a:ext uri="{FF2B5EF4-FFF2-40B4-BE49-F238E27FC236}">
                <a16:creationId xmlns:a16="http://schemas.microsoft.com/office/drawing/2014/main" id="{7340A05A-D420-2A25-6446-36584542EDAB}"/>
              </a:ext>
            </a:extLst>
          </p:cNvPr>
          <p:cNvPicPr>
            <a:picLocks noGrp="1" noChangeAspect="1"/>
          </p:cNvPicPr>
          <p:nvPr>
            <p:ph sz="half" idx="2"/>
          </p:nvPr>
        </p:nvPicPr>
        <p:blipFill>
          <a:blip r:embed="rId3">
            <a:extLst>
              <a:ext uri="{837473B0-CC2E-450A-ABE3-18F120FF3D39}">
                <a1611:picAttrSrcUrl xmlns:a1611="http://schemas.microsoft.com/office/drawing/2016/11/main" xmlns="" r:id="rId4"/>
              </a:ext>
            </a:extLst>
          </a:blip>
          <a:stretch>
            <a:fillRect/>
          </a:stretch>
        </p:blipFill>
        <p:spPr>
          <a:xfrm>
            <a:off x="4821616" y="766222"/>
            <a:ext cx="7285219" cy="5590406"/>
          </a:xfrm>
        </p:spPr>
      </p:pic>
      <p:sp>
        <p:nvSpPr>
          <p:cNvPr id="7" name="TextBox 6">
            <a:extLst>
              <a:ext uri="{FF2B5EF4-FFF2-40B4-BE49-F238E27FC236}">
                <a16:creationId xmlns:a16="http://schemas.microsoft.com/office/drawing/2014/main" id="{AD11A238-3095-1E9B-EA8C-37F109FAD1C7}"/>
              </a:ext>
            </a:extLst>
          </p:cNvPr>
          <p:cNvSpPr txBox="1"/>
          <p:nvPr/>
        </p:nvSpPr>
        <p:spPr>
          <a:xfrm>
            <a:off x="4781862" y="4610894"/>
            <a:ext cx="7285219" cy="230832"/>
          </a:xfrm>
          <a:prstGeom prst="rect">
            <a:avLst/>
          </a:prstGeom>
          <a:noFill/>
        </p:spPr>
        <p:txBody>
          <a:bodyPr wrap="square" rtlCol="0">
            <a:spAutoFit/>
          </a:bodyPr>
          <a:lstStyle/>
          <a:p>
            <a:r>
              <a:rPr lang="en-GB" sz="900">
                <a:hlinkClick r:id="rId4" tooltip="https://www.gbcnv.edu/programs/health_sciences/cert_cna/cert_faq.html"/>
              </a:rPr>
              <a:t>This Photo</a:t>
            </a:r>
            <a:r>
              <a:rPr lang="en-GB" sz="900"/>
              <a:t> by Unknown Author is licensed under </a:t>
            </a:r>
            <a:r>
              <a:rPr lang="en-GB" sz="900">
                <a:hlinkClick r:id="rId5" tooltip="https://creativecommons.org/licenses/by-nc-nd/3.0/"/>
              </a:rPr>
              <a:t>CC BY-NC-ND</a:t>
            </a:r>
            <a:endParaRPr lang="en-GB" sz="900"/>
          </a:p>
        </p:txBody>
      </p:sp>
      <p:sp>
        <p:nvSpPr>
          <p:cNvPr id="9" name="TextBox 8">
            <a:extLst>
              <a:ext uri="{FF2B5EF4-FFF2-40B4-BE49-F238E27FC236}">
                <a16:creationId xmlns:a16="http://schemas.microsoft.com/office/drawing/2014/main" id="{0BBA01BA-2151-CB0D-9219-F777A3FBAC35}"/>
              </a:ext>
            </a:extLst>
          </p:cNvPr>
          <p:cNvSpPr txBox="1"/>
          <p:nvPr/>
        </p:nvSpPr>
        <p:spPr>
          <a:xfrm>
            <a:off x="9435547" y="6356628"/>
            <a:ext cx="4121425" cy="369332"/>
          </a:xfrm>
          <a:prstGeom prst="rect">
            <a:avLst/>
          </a:prstGeom>
          <a:noFill/>
        </p:spPr>
        <p:txBody>
          <a:bodyPr wrap="square" rtlCol="0">
            <a:spAutoFit/>
          </a:bodyPr>
          <a:lstStyle/>
          <a:p>
            <a:r>
              <a:rPr lang="en-GB" dirty="0"/>
              <a:t>Elena Todorova</a:t>
            </a:r>
          </a:p>
        </p:txBody>
      </p:sp>
    </p:spTree>
    <p:extLst>
      <p:ext uri="{BB962C8B-B14F-4D97-AF65-F5344CB8AC3E}">
        <p14:creationId xmlns:p14="http://schemas.microsoft.com/office/powerpoint/2010/main" val="19089011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82F3D-8F9B-2553-CECC-F381CD322603}"/>
              </a:ext>
            </a:extLst>
          </p:cNvPr>
          <p:cNvSpPr>
            <a:spLocks noGrp="1"/>
          </p:cNvSpPr>
          <p:nvPr>
            <p:ph type="title"/>
          </p:nvPr>
        </p:nvSpPr>
        <p:spPr>
          <a:xfrm>
            <a:off x="677334" y="0"/>
            <a:ext cx="8596668" cy="815009"/>
          </a:xfrm>
        </p:spPr>
        <p:txBody>
          <a:bodyPr/>
          <a:lstStyle/>
          <a:p>
            <a:r>
              <a:rPr lang="en-GB" dirty="0"/>
              <a:t>Channels of communication </a:t>
            </a:r>
          </a:p>
        </p:txBody>
      </p:sp>
      <p:pic>
        <p:nvPicPr>
          <p:cNvPr id="5" name="Content Placeholder 4">
            <a:extLst>
              <a:ext uri="{FF2B5EF4-FFF2-40B4-BE49-F238E27FC236}">
                <a16:creationId xmlns:a16="http://schemas.microsoft.com/office/drawing/2014/main" id="{AFAA470B-9614-BA65-BED5-D26F95EEF2E1}"/>
              </a:ext>
            </a:extLst>
          </p:cNvPr>
          <p:cNvPicPr>
            <a:picLocks noGrp="1" noChangeAspect="1"/>
          </p:cNvPicPr>
          <p:nvPr>
            <p:ph sz="half" idx="1"/>
          </p:nvPr>
        </p:nvPicPr>
        <p:blipFill>
          <a:blip r:embed="rId2">
            <a:extLst>
              <a:ext uri="{BEBA8EAE-BF5A-486C-A8C5-ECC9F3942E4B}">
                <a14:imgProps xmlns:a14="http://schemas.microsoft.com/office/drawing/2010/main">
                  <a14:imgLayer r:embed="rId3">
                    <a14:imgEffect>
                      <a14:colorTemperature colorTemp="4700"/>
                    </a14:imgEffect>
                  </a14:imgLayer>
                </a14:imgProps>
              </a:ext>
            </a:extLst>
          </a:blip>
          <a:stretch>
            <a:fillRect/>
          </a:stretch>
        </p:blipFill>
        <p:spPr>
          <a:xfrm>
            <a:off x="1473" y="815008"/>
            <a:ext cx="5551188" cy="5227981"/>
          </a:xfrm>
          <a:prstGeom prst="rect">
            <a:avLst/>
          </a:prstGeom>
        </p:spPr>
      </p:pic>
      <p:sp>
        <p:nvSpPr>
          <p:cNvPr id="7" name="TextBox 6">
            <a:extLst>
              <a:ext uri="{FF2B5EF4-FFF2-40B4-BE49-F238E27FC236}">
                <a16:creationId xmlns:a16="http://schemas.microsoft.com/office/drawing/2014/main" id="{EF9F6195-79B6-FC75-4392-67BE019A1FA1}"/>
              </a:ext>
            </a:extLst>
          </p:cNvPr>
          <p:cNvSpPr txBox="1"/>
          <p:nvPr/>
        </p:nvSpPr>
        <p:spPr>
          <a:xfrm>
            <a:off x="1" y="4354462"/>
            <a:ext cx="4147929" cy="1200329"/>
          </a:xfrm>
          <a:prstGeom prst="rect">
            <a:avLst/>
          </a:prstGeom>
          <a:noFill/>
        </p:spPr>
        <p:txBody>
          <a:bodyPr wrap="square">
            <a:spAutoFit/>
          </a:bodyPr>
          <a:lstStyle/>
          <a:p>
            <a:pPr marL="0" indent="0">
              <a:buNone/>
            </a:pPr>
            <a:r>
              <a:rPr lang="en-GB" dirty="0"/>
              <a:t>Communication channel means the medium or media through which the message</a:t>
            </a:r>
          </a:p>
          <a:p>
            <a:pPr marL="0" indent="0">
              <a:buNone/>
            </a:pPr>
            <a:r>
              <a:rPr lang="en-GB" dirty="0"/>
              <a:t>passes.</a:t>
            </a:r>
            <a:r>
              <a:rPr lang="en-GB" sz="1100" b="1" dirty="0">
                <a:solidFill>
                  <a:schemeClr val="bg1"/>
                </a:solidFill>
              </a:rPr>
              <a:t> (Rayudu, 2009, p10</a:t>
            </a:r>
            <a:endParaRPr lang="en-GB" dirty="0"/>
          </a:p>
        </p:txBody>
      </p:sp>
      <p:pic>
        <p:nvPicPr>
          <p:cNvPr id="1026" name="Picture 2">
            <a:extLst>
              <a:ext uri="{FF2B5EF4-FFF2-40B4-BE49-F238E27FC236}">
                <a16:creationId xmlns:a16="http://schemas.microsoft.com/office/drawing/2014/main" id="{D8C48268-ECE6-2479-952C-5DF0DD52BDEE}"/>
              </a:ext>
            </a:extLst>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4055165" y="815009"/>
            <a:ext cx="8030818" cy="52279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30044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5532" y="410818"/>
            <a:ext cx="10156466" cy="5478423"/>
          </a:xfrm>
          <a:prstGeom prst="rect">
            <a:avLst/>
          </a:prstGeom>
          <a:noFill/>
        </p:spPr>
        <p:txBody>
          <a:bodyPr wrap="square" rtlCol="0">
            <a:spAutoFit/>
          </a:bodyPr>
          <a:lstStyle/>
          <a:p>
            <a:r>
              <a:rPr lang="en-GB" dirty="0"/>
              <a:t> ETICHS OF EFFECTIVE COMMUNICATION</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600" dirty="0"/>
              <a:t>Ethical communication includes all relevant information, Examples of unethical communication include;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Plagiarism : Copying or presenting someone else’s work as your own is unethical. It also can be illegal if it violates a copyright, which is a form of legal protection for the expression of creative ideas.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 Omitting essential information :  Accurate Information is essential if your audience needs it to make an intelligent, objective decision.</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Selective misquoting : Hiding the true intent of someone else’s words is unethical.</a:t>
            </a:r>
          </a:p>
          <a:p>
            <a:r>
              <a:rPr lang="en-GB" sz="1600" dirty="0"/>
              <a:t> </a:t>
            </a:r>
          </a:p>
          <a:p>
            <a:pPr marL="285750" indent="-285750">
              <a:buFont typeface="Arial" panose="020B0604020202020204" pitchFamily="34" charset="0"/>
              <a:buChar char="•"/>
            </a:pPr>
            <a:r>
              <a:rPr lang="en-GB" sz="1600" dirty="0"/>
              <a:t>Misrepresenting numbers: Statistics and other data can be unethically manipulated by increasing or decreasing numbers, exaggerating, altering statistics, or omitting numeric data.</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Distorting visuals: Images can be manipulated in unethical ways, such as making a product seem bigger than it really is or changing the scale of graphs and charts to exaggerate or conceal differences.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Failing to respect privacy or information security needs: Failing to respect the privacy of others or failing to adequately protect information entrusted to your care can also be considered unethical and is sometimes illegal.</a:t>
            </a:r>
          </a:p>
        </p:txBody>
      </p:sp>
    </p:spTree>
    <p:extLst>
      <p:ext uri="{BB962C8B-B14F-4D97-AF65-F5344CB8AC3E}">
        <p14:creationId xmlns:p14="http://schemas.microsoft.com/office/powerpoint/2010/main" val="26898242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Content Placeholder 4" descr="A picture containing text, book, shelf, library&#10;&#10;Description automatically generated">
            <a:extLst>
              <a:ext uri="{FF2B5EF4-FFF2-40B4-BE49-F238E27FC236}">
                <a16:creationId xmlns:a16="http://schemas.microsoft.com/office/drawing/2014/main" id="{D2B3A994-1402-54D2-5F4D-BBA5B71B1E6E}"/>
              </a:ext>
            </a:extLst>
          </p:cNvPr>
          <p:cNvPicPr>
            <a:picLocks noChangeAspect="1"/>
          </p:cNvPicPr>
          <p:nvPr/>
        </p:nvPicPr>
        <p:blipFill rotWithShape="1">
          <a:blip r:embed="rId2">
            <a:extLst>
              <a:ext uri="{837473B0-CC2E-450A-ABE3-18F120FF3D39}">
                <a1611:picAttrSrcUrl xmlns:a1611="http://schemas.microsoft.com/office/drawing/2016/11/main" xmlns="" r:id="rId3"/>
              </a:ext>
            </a:extLst>
          </a:blip>
          <a:srcRect t="13433" r="-1" b="-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3C3864BC-58BA-2682-37DD-FFE84963C83A}"/>
              </a:ext>
            </a:extLst>
          </p:cNvPr>
          <p:cNvSpPr>
            <a:spLocks noGrp="1"/>
          </p:cNvSpPr>
          <p:nvPr>
            <p:ph type="title"/>
          </p:nvPr>
        </p:nvSpPr>
        <p:spPr>
          <a:xfrm>
            <a:off x="1" y="-8467"/>
            <a:ext cx="4528456" cy="1938867"/>
          </a:xfrm>
        </p:spPr>
        <p:txBody>
          <a:bodyPr>
            <a:normAutofit/>
          </a:bodyPr>
          <a:lstStyle/>
          <a:p>
            <a:r>
              <a:rPr lang="en-GB"/>
              <a:t>REFERENCE LIST</a:t>
            </a:r>
            <a:endParaRPr lang="en-GB" dirty="0"/>
          </a:p>
        </p:txBody>
      </p:sp>
      <p:cxnSp>
        <p:nvCxnSpPr>
          <p:cNvPr id="18" name="Straight Connector 17">
            <a:extLst>
              <a:ext uri="{FF2B5EF4-FFF2-40B4-BE49-F238E27FC236}">
                <a16:creationId xmlns:a16="http://schemas.microsoft.com/office/drawing/2014/main" id="{64FA5DFF-7FE6-4855-84E6-DFA78EE978B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2AFD8CBA-54A3-4363-991B-B9C631BBFA7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22"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2B8BCDD5-453F-F98F-D764-2E99080659B5}"/>
              </a:ext>
            </a:extLst>
          </p:cNvPr>
          <p:cNvSpPr txBox="1"/>
          <p:nvPr/>
        </p:nvSpPr>
        <p:spPr>
          <a:xfrm>
            <a:off x="9795190" y="6657945"/>
            <a:ext cx="239681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researchleap.com/how-to-write-a-reference-list/">
                  <a:extLst>
                    <a:ext uri="{A12FA001-AC4F-418D-AE19-62706E023703}">
                      <ahyp:hlinkClr xmlns:ahyp="http://schemas.microsoft.com/office/drawing/2018/hyperlinkcolor" xmlns=""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xmlns="" val="tx"/>
                    </a:ext>
                  </a:extLst>
                </a:hlinkClick>
              </a:rPr>
              <a:t>CC BY</a:t>
            </a:r>
            <a:endParaRPr lang="en-GB" sz="700">
              <a:solidFill>
                <a:srgbClr val="FFFFFF"/>
              </a:solidFill>
            </a:endParaRPr>
          </a:p>
        </p:txBody>
      </p:sp>
      <p:sp>
        <p:nvSpPr>
          <p:cNvPr id="8" name="Content Placeholder 7">
            <a:extLst>
              <a:ext uri="{FF2B5EF4-FFF2-40B4-BE49-F238E27FC236}">
                <a16:creationId xmlns:a16="http://schemas.microsoft.com/office/drawing/2014/main" id="{298E61F0-FA3C-08FE-9AA4-9D467827E2BA}"/>
              </a:ext>
            </a:extLst>
          </p:cNvPr>
          <p:cNvSpPr>
            <a:spLocks noGrp="1"/>
          </p:cNvSpPr>
          <p:nvPr>
            <p:ph idx="1"/>
          </p:nvPr>
        </p:nvSpPr>
        <p:spPr>
          <a:xfrm>
            <a:off x="-62836" y="623426"/>
            <a:ext cx="9854852" cy="7248365"/>
          </a:xfrm>
        </p:spPr>
        <p:txBody>
          <a:bodyPr/>
          <a:lstStyle/>
          <a:p>
            <a:r>
              <a:rPr lang="en-GB" dirty="0">
                <a:hlinkClick r:id="rId5"/>
              </a:rPr>
              <a:t>https://www.youtube.com/watch?v=f5Tao6KHV5w</a:t>
            </a:r>
            <a:endParaRPr lang="en-GB" dirty="0"/>
          </a:p>
          <a:p>
            <a:r>
              <a:rPr lang="en-GB" dirty="0">
                <a:hlinkClick r:id="rId6"/>
              </a:rPr>
              <a:t>https://phantran.net/communicating-among-people/</a:t>
            </a:r>
            <a:endParaRPr lang="en-GB" dirty="0"/>
          </a:p>
          <a:p>
            <a:r>
              <a:rPr lang="en-GB" dirty="0">
                <a:hlinkClick r:id="rId7"/>
              </a:rPr>
              <a:t>https://ecampusontario.pressbooks.pub/profcommsontario/chapter/communication-channel/</a:t>
            </a:r>
            <a:endParaRPr lang="en-GB" dirty="0"/>
          </a:p>
          <a:p>
            <a:r>
              <a:rPr lang="en-GB" dirty="0">
                <a:hlinkClick r:id="rId8"/>
              </a:rPr>
              <a:t>https://www.notesmatic.com/barriers-to-effective-communication/</a:t>
            </a:r>
            <a:endParaRPr lang="en-GB" dirty="0"/>
          </a:p>
          <a:p>
            <a:r>
              <a:rPr lang="en-GB" dirty="0"/>
              <a:t>Markakis, E </a:t>
            </a:r>
            <a:r>
              <a:rPr lang="en-GB" dirty="0" err="1"/>
              <a:t>Sakas</a:t>
            </a:r>
            <a:r>
              <a:rPr lang="en-GB" dirty="0"/>
              <a:t>, D </a:t>
            </a:r>
            <a:r>
              <a:rPr lang="en-GB" dirty="0" err="1"/>
              <a:t>Chadjipantelis</a:t>
            </a:r>
            <a:r>
              <a:rPr lang="en-GB" dirty="0"/>
              <a:t>, T(2013)Communication management in </a:t>
            </a:r>
            <a:r>
              <a:rPr lang="en-GB" dirty="0" err="1"/>
              <a:t>bussiness</a:t>
            </a:r>
            <a:r>
              <a:rPr lang="en-GB" dirty="0"/>
              <a:t>.</a:t>
            </a:r>
          </a:p>
          <a:p>
            <a:r>
              <a:rPr lang="en-GB" dirty="0">
                <a:hlinkClick r:id="rId9"/>
              </a:rPr>
              <a:t>http://ezproxy.uws.edu.au/login?url=http://go.galegroup.com.ezproxy.uws.edu.au/ps/i.do?p=HRCA&amp;sw=w&amp;u=uwsydney&amp;v=2.1&amp;it=r&amp;id=GALE%7CA173801748&amp;asid=ab193c4e3f3309a823e5e44677b8fd64</a:t>
            </a:r>
            <a:endParaRPr lang="en-GB" dirty="0"/>
          </a:p>
          <a:p>
            <a:r>
              <a:rPr lang="en-GB" dirty="0">
                <a:hlinkClick r:id="rId10"/>
              </a:rPr>
              <a:t>https://ebookcentral.proquest.com/lib/uwsau/reader.action?ppg=18&amp;docID=3570423&amp;tm=1507389779574</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2059625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2714648600"/>
              </p:ext>
            </p:extLst>
          </p:nvPr>
        </p:nvGraphicFramePr>
        <p:xfrm>
          <a:off x="1000124" y="719666"/>
          <a:ext cx="10101264" cy="5422724"/>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smtClean="0"/>
                        <a:t>Nahar Sumi</a:t>
                      </a:r>
                    </a:p>
                    <a:p>
                      <a:r>
                        <a:rPr lang="en-GB" dirty="0" smtClean="0"/>
                        <a:t>Elena</a:t>
                      </a:r>
                      <a:r>
                        <a:rPr lang="en-GB" baseline="0" dirty="0" smtClean="0"/>
                        <a:t> Todorova</a:t>
                      </a:r>
                    </a:p>
                    <a:p>
                      <a:r>
                        <a:rPr lang="en-GB" baseline="0" dirty="0" err="1" smtClean="0"/>
                        <a:t>Atheen</a:t>
                      </a:r>
                      <a:r>
                        <a:rPr lang="en-GB" baseline="0" dirty="0" smtClean="0"/>
                        <a:t> </a:t>
                      </a:r>
                      <a:r>
                        <a:rPr lang="en-GB" baseline="0" dirty="0" err="1" smtClean="0"/>
                        <a:t>Latona</a:t>
                      </a:r>
                      <a:endParaRPr lang="en-GB" dirty="0"/>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smtClean="0"/>
                        <a:t>Division</a:t>
                      </a:r>
                      <a:r>
                        <a:rPr lang="en-GB" baseline="0" dirty="0" smtClean="0"/>
                        <a:t> of duty, communication skill.</a:t>
                      </a:r>
                      <a:endParaRPr lang="en-GB" dirty="0"/>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smtClean="0"/>
                        <a:t>Shortage</a:t>
                      </a:r>
                      <a:r>
                        <a:rPr lang="en-GB" baseline="0" dirty="0" smtClean="0"/>
                        <a:t> of time, preoccupied team members.</a:t>
                      </a:r>
                      <a:endParaRPr lang="en-GB" dirty="0"/>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smtClean="0"/>
                        <a:t>For some team members ,change the way of communication.</a:t>
                      </a:r>
                      <a:endParaRPr lang="en-GB" dirty="0"/>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a:t>
                      </a:r>
                      <a:r>
                        <a:rPr lang="en-GB" dirty="0" smtClean="0"/>
                        <a:t>8</a:t>
                      </a:r>
                      <a:endParaRPr lang="en-GB" dirty="0"/>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8669a2d7735867935f55f257d88b94d3">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f67f13113cb563482638615f0fb8ed4c"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7B729FA-4ADD-4A51-9D65-4F8160F9DF46}">
  <ds:schemaRefs>
    <ds:schemaRef ds:uri="http://schemas.microsoft.com/sharepoint/v3/contenttype/forms"/>
  </ds:schemaRefs>
</ds:datastoreItem>
</file>

<file path=customXml/itemProps2.xml><?xml version="1.0" encoding="utf-8"?>
<ds:datastoreItem xmlns:ds="http://schemas.openxmlformats.org/officeDocument/2006/customXml" ds:itemID="{8332D421-D6F2-4EA1-B653-64A077FDB2BA}">
  <ds:schemaRefs>
    <ds:schemaRef ds:uri="http://schemas.microsoft.com/office/infopath/2007/PartnerControls"/>
    <ds:schemaRef ds:uri="http://schemas.microsoft.com/office/2006/documentManagement/types"/>
    <ds:schemaRef ds:uri="http://purl.org/dc/dcmitype/"/>
    <ds:schemaRef ds:uri="4eb0a523-77d0-454a-93a8-50ca111d3c44"/>
    <ds:schemaRef ds:uri="http://purl.org/dc/terms/"/>
    <ds:schemaRef ds:uri="http://schemas.openxmlformats.org/package/2006/metadata/core-properties"/>
    <ds:schemaRef ds:uri="0e7fbce4-8ae7-4085-8b0a-9efa4c7cae6d"/>
    <ds:schemaRef ds:uri="http://schemas.microsoft.com/office/2006/metadata/properties"/>
    <ds:schemaRef ds:uri="http://www.w3.org/XML/1998/namespace"/>
    <ds:schemaRef ds:uri="http://purl.org/dc/elements/1.1/"/>
  </ds:schemaRefs>
</ds:datastoreItem>
</file>

<file path=customXml/itemProps3.xml><?xml version="1.0" encoding="utf-8"?>
<ds:datastoreItem xmlns:ds="http://schemas.openxmlformats.org/officeDocument/2006/customXml" ds:itemID="{B41AF3E2-C521-428E-84ED-B5E0D2153D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eb0a523-77d0-454a-93a8-50ca111d3c44"/>
    <ds:schemaRef ds:uri="0e7fbce4-8ae7-4085-8b0a-9efa4c7cae6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3067</TotalTime>
  <Words>767</Words>
  <Application>Microsoft Office PowerPoint</Application>
  <PresentationFormat>Widescreen</PresentationFormat>
  <Paragraphs>88</Paragraphs>
  <Slides>10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Algerian</vt:lpstr>
      <vt:lpstr>Arial</vt:lpstr>
      <vt:lpstr>Calibri</vt:lpstr>
      <vt:lpstr>Trebuchet MS</vt:lpstr>
      <vt:lpstr>Wingdings 3</vt:lpstr>
      <vt:lpstr>Facet</vt:lpstr>
      <vt:lpstr>EFFECTIVE TEAM WORKING AND COMMUNICATION    ElenA TODOROVA 2124115 athene  nahar SUMI 2122279    BMSW 4002       Abdi rahman</vt:lpstr>
      <vt:lpstr>HEAVEN CARE HOMES</vt:lpstr>
      <vt:lpstr>BENEFITS OF EFFECTIVE COMMUNICATION </vt:lpstr>
      <vt:lpstr>PowerPoint Presentation</vt:lpstr>
      <vt:lpstr>PowerPoint Presentation</vt:lpstr>
      <vt:lpstr>THE TYPES OF BARIERS THAT CAN PREVENT EFFECTIVE COMMUNICATION BETWEEN THE ORGANIZATION AND THEIR EXTERNAL STAKEHOLDERS.</vt:lpstr>
      <vt:lpstr>Channels of communication </vt:lpstr>
      <vt:lpstr>PowerPoint Presentation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Elena Todorova</dc:creator>
  <cp:lastModifiedBy>nahar sumi</cp:lastModifiedBy>
  <cp:revision>5</cp:revision>
  <dcterms:created xsi:type="dcterms:W3CDTF">2022-07-12T20:18:17Z</dcterms:created>
  <dcterms:modified xsi:type="dcterms:W3CDTF">2022-07-14T23:47:27Z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