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73" r:id="rId4"/>
    <p:sldId id="263" r:id="rId5"/>
    <p:sldId id="265" r:id="rId6"/>
    <p:sldId id="262" r:id="rId7"/>
    <p:sldId id="282" r:id="rId8"/>
    <p:sldId id="267" r:id="rId9"/>
    <p:sldId id="260" r:id="rId10"/>
    <p:sldId id="264" r:id="rId11"/>
    <p:sldId id="266" r:id="rId12"/>
    <p:sldId id="280" r:id="rId13"/>
    <p:sldId id="269" r:id="rId14"/>
    <p:sldId id="274" r:id="rId15"/>
    <p:sldId id="281" r:id="rId16"/>
    <p:sldId id="283" r:id="rId17"/>
    <p:sldId id="284" r:id="rId18"/>
    <p:sldId id="278" r:id="rId19"/>
    <p:sldId id="285" r:id="rId20"/>
    <p:sldId id="279" r:id="rId21"/>
    <p:sldId id="271" r:id="rId22"/>
    <p:sldId id="259" r:id="rId23"/>
    <p:sldId id="270" r:id="rId24"/>
    <p:sldId id="275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nhs.uk/mental-health/conditions/generalised-anxiety-disorder/overview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mental-health/conditions/generalised-anxiety-disorder/overview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xietyuk.org.uk/anxiety-type/generalised-anxiety-disorder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browse10/2010/en#/F40-F48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mentalhealth-uk.org/help-and-information/conditions/anxiety-disorders/cause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lmclinic.com/brief-history-of-anxiet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guidance/cg113/chapter/1-Guidance#principles-of-care-for-people-with-panic-disorder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4" y="1628801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bg1"/>
                </a:solidFill>
              </a:rPr>
              <a:t>Mental Disorders and Psychopathology (BMHP6006_LON)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1903881" y="3759175"/>
            <a:ext cx="83842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prstClr val="white"/>
                </a:solidFill>
                <a:latin typeface="Myriad Pro"/>
              </a:rPr>
              <a:t>WEEK NUMBER 3– SESSION 1&amp;2 ANXIETY </a:t>
            </a:r>
          </a:p>
          <a:p>
            <a:pPr algn="ctr"/>
            <a:endParaRPr lang="en-GB" sz="3600" b="1" dirty="0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5BE01-4D81-4941-9D82-C4317FFF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DF034-01D9-42B6-A44D-4BCA1FB58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Define the term General Anxiety Disorder – GAD.</a:t>
            </a:r>
          </a:p>
          <a:p>
            <a:r>
              <a:rPr lang="en-GB" dirty="0"/>
              <a:t>Identify the classification of GAD within ICD-10.</a:t>
            </a:r>
          </a:p>
          <a:p>
            <a:r>
              <a:rPr lang="en-GB" dirty="0"/>
              <a:t>Explain causes, symptoms, diagnosis of GAD. </a:t>
            </a:r>
          </a:p>
          <a:p>
            <a:r>
              <a:rPr lang="en-GB" dirty="0"/>
              <a:t>Analyse how treatments for GAD have evolved through time. </a:t>
            </a:r>
          </a:p>
          <a:p>
            <a:r>
              <a:rPr lang="en-GB" dirty="0"/>
              <a:t>Evaluate principles of care when working with people with GAD.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4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5E6B0-5807-41F7-B0BF-AB6ECD98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anxiety?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C0159-19CA-43F7-A386-E57637C35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DSM-5, 1 anxiety is defined as the anticipation of future threat; it is distinguished from fear the emotional response to real or perceived imminent threat.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748B6-AFD8-41F5-A660-C11F69E74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0494" y="3558717"/>
            <a:ext cx="2641484" cy="158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041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B2A3-B92C-43BF-9427-C7CFFB92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Anxiety is…..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37B16-51FC-4805-B8F4-C5A115A7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6268"/>
            <a:ext cx="10972800" cy="41009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Anxiety is a </a:t>
            </a:r>
            <a:r>
              <a:rPr lang="en-GB" b="1" dirty="0"/>
              <a:t>feeling of stress, panic or fear </a:t>
            </a:r>
            <a:r>
              <a:rPr lang="en-GB" dirty="0"/>
              <a:t>that can affect your everyday life physically and psychologically.</a:t>
            </a:r>
          </a:p>
          <a:p>
            <a:r>
              <a:rPr lang="en-GB" dirty="0"/>
              <a:t>Anxiety is a feeling of unease, such as worry or fear, that can be </a:t>
            </a:r>
            <a:r>
              <a:rPr lang="en-GB" b="1" dirty="0"/>
              <a:t>mild or severe.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800" b="1" dirty="0"/>
              <a:t>Source: </a:t>
            </a:r>
            <a:r>
              <a:rPr lang="en-GB" sz="800" b="1" dirty="0">
                <a:hlinkClick r:id="rId2"/>
              </a:rPr>
              <a:t>https://www.nhs.uk/mental-health/conditions/generalised-anxiety-disorder/overview/</a:t>
            </a:r>
            <a:endParaRPr lang="en-GB" sz="800" b="1" dirty="0"/>
          </a:p>
          <a:p>
            <a:endParaRPr lang="en-GB" sz="800" b="1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091EA41-8591-420B-ADD7-8BDB02FD6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337" y="3174575"/>
            <a:ext cx="3191365" cy="191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23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BA598-528E-41EE-BF84-1A95A51EA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General Anxiety Disorder - GAD?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CB747-04A7-4103-92DF-BB3C24F9A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GAD is a long-term condition that causes you to feel anxious about a wide range of situations and issues, rather than 1 specific event. </a:t>
            </a:r>
          </a:p>
          <a:p>
            <a:endParaRPr lang="en-GB" dirty="0"/>
          </a:p>
          <a:p>
            <a:r>
              <a:rPr lang="en-GB" dirty="0"/>
              <a:t>People with GAD feel anxious most days and often struggle to remember the last time they felt relaxed.</a:t>
            </a:r>
          </a:p>
          <a:p>
            <a:endParaRPr lang="en-GB" dirty="0"/>
          </a:p>
          <a:p>
            <a:r>
              <a:rPr lang="en-GB" dirty="0"/>
              <a:t>As soon as 1 anxious thought is resolved, another may appear about a different issue.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AD155-C121-46AF-A7E9-2D7E0A3CD494}"/>
              </a:ext>
            </a:extLst>
          </p:cNvPr>
          <p:cNvSpPr txBox="1"/>
          <p:nvPr/>
        </p:nvSpPr>
        <p:spPr>
          <a:xfrm>
            <a:off x="897622" y="5409511"/>
            <a:ext cx="59540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800" dirty="0"/>
              <a:t>Source: </a:t>
            </a:r>
            <a:r>
              <a:rPr lang="fr-FR" sz="800" dirty="0">
                <a:hlinkClick r:id="rId2"/>
              </a:rPr>
              <a:t>https://www.nhs.uk/mental-health/conditions/generalised-anxiety-disorder/overview/</a:t>
            </a:r>
            <a:endParaRPr lang="fr-FR" sz="800" dirty="0"/>
          </a:p>
          <a:p>
            <a:endParaRPr lang="fr-FR" sz="800" dirty="0"/>
          </a:p>
        </p:txBody>
      </p:sp>
    </p:spTree>
    <p:extLst>
      <p:ext uri="{BB962C8B-B14F-4D97-AF65-F5344CB8AC3E}">
        <p14:creationId xmlns:p14="http://schemas.microsoft.com/office/powerpoint/2010/main" val="648220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EE5B3-9407-4F37-8415-005470643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341" y="274638"/>
            <a:ext cx="10928058" cy="25386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General Anxiety Disorder - GAD?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59299-DE63-4026-8826-9DED4E3F9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004" y="780176"/>
            <a:ext cx="11610362" cy="4630722"/>
          </a:xfrm>
        </p:spPr>
        <p:txBody>
          <a:bodyPr>
            <a:noAutofit/>
          </a:bodyPr>
          <a:lstStyle/>
          <a:p>
            <a:r>
              <a:rPr lang="en-GB" sz="2000" dirty="0"/>
              <a:t>Generalised anxiety disorder (GAD) is the feeling of being anxious about almost everything and anything for no real apparent reason. A condition marked by excessive worry and feelings of fear, dread, and uneasiness that </a:t>
            </a:r>
            <a:r>
              <a:rPr lang="en-GB" sz="2000" b="1" dirty="0"/>
              <a:t>last six months or longer. </a:t>
            </a:r>
          </a:p>
          <a:p>
            <a:endParaRPr lang="en-GB" sz="2000" dirty="0"/>
          </a:p>
          <a:p>
            <a:r>
              <a:rPr lang="en-GB" sz="2000" dirty="0"/>
              <a:t>Often, people affected by GAD will feel overly worried about a wide range of things relating to a variety of topics including health, money, work, school and relationships. </a:t>
            </a:r>
          </a:p>
          <a:p>
            <a:endParaRPr lang="en-GB" sz="2000" dirty="0"/>
          </a:p>
          <a:p>
            <a:r>
              <a:rPr lang="en-GB" sz="2000" dirty="0"/>
              <a:t>GAD is therefore a condition leaves people feeling anxious about a multitude of things rather than any one specific thing.   </a:t>
            </a:r>
          </a:p>
          <a:p>
            <a:endParaRPr lang="en-GB" sz="2000" dirty="0"/>
          </a:p>
          <a:p>
            <a:r>
              <a:rPr lang="en-GB" sz="2000" dirty="0"/>
              <a:t>While most of us worry or feel anxious at some point in our lives, those who experience generalised anxiety find it particularly difficult to control their worries. </a:t>
            </a:r>
          </a:p>
          <a:p>
            <a:endParaRPr lang="en-GB" sz="2000" dirty="0"/>
          </a:p>
          <a:p>
            <a:endParaRPr lang="en-GB" sz="900" dirty="0"/>
          </a:p>
          <a:p>
            <a:endParaRPr lang="en-GB" sz="900" dirty="0"/>
          </a:p>
          <a:p>
            <a:r>
              <a:rPr lang="en-GB" sz="900" dirty="0"/>
              <a:t>Source: </a:t>
            </a:r>
            <a:r>
              <a:rPr lang="en-GB" sz="900" dirty="0">
                <a:hlinkClick r:id="rId2"/>
              </a:rPr>
              <a:t>https://www.anxietyuk.org.uk/anxiety-type/generalised-anxiety-disorder/</a:t>
            </a:r>
            <a:endParaRPr lang="en-GB" sz="9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1961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9CC3-560C-44E1-B58C-94E062158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Classification of GAD within ICD-10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3D24B-159B-43FA-A73B-95D53A53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046128" cy="3917032"/>
          </a:xfrm>
        </p:spPr>
        <p:txBody>
          <a:bodyPr/>
          <a:lstStyle/>
          <a:p>
            <a:r>
              <a:rPr lang="en-GB" dirty="0"/>
              <a:t>GAD is classified within ‘F40-F48, </a:t>
            </a:r>
            <a:r>
              <a:rPr lang="en-GB" i="1" dirty="0"/>
              <a:t>Neurotic, stress-related and somatoform disorders</a:t>
            </a:r>
            <a:r>
              <a:rPr lang="en-GB" dirty="0"/>
              <a:t>’. Gad is under F41.1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0357D6-895C-445A-B083-4C556EC9BC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85" t="39242" r="1489" b="44242"/>
          <a:stretch/>
        </p:blipFill>
        <p:spPr>
          <a:xfrm>
            <a:off x="168492" y="3458450"/>
            <a:ext cx="11711252" cy="14501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5B8DB3-51A9-46BA-8949-DBA8D426AF3D}"/>
              </a:ext>
            </a:extLst>
          </p:cNvPr>
          <p:cNvSpPr txBox="1"/>
          <p:nvPr/>
        </p:nvSpPr>
        <p:spPr>
          <a:xfrm>
            <a:off x="687897" y="4999839"/>
            <a:ext cx="5080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 </a:t>
            </a:r>
          </a:p>
          <a:p>
            <a:r>
              <a:rPr lang="en-GB" sz="900" dirty="0">
                <a:solidFill>
                  <a:srgbClr val="0000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https://icd.who.int/browse10/2010/en#/F40-F48</a:t>
            </a:r>
            <a:endParaRPr lang="en-GB" sz="900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DFB14-AC17-4CC5-9430-D096FF9200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5032" y="310785"/>
            <a:ext cx="1798476" cy="2578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176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D008D-DBE0-4A0C-BCB3-6E6B3B058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Who is affected by GAD?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01A08-7E92-430B-A18C-D464A5021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GAD is a common condition, estimated to affect up to 5% of the UK population.</a:t>
            </a:r>
          </a:p>
          <a:p>
            <a:endParaRPr lang="en-GB" dirty="0"/>
          </a:p>
          <a:p>
            <a:r>
              <a:rPr lang="en-GB" dirty="0"/>
              <a:t>Slightly more women are affected than men, and the condition is more common in people from the ages of 35 to 59.</a:t>
            </a:r>
          </a:p>
        </p:txBody>
      </p:sp>
    </p:spTree>
    <p:extLst>
      <p:ext uri="{BB962C8B-B14F-4D97-AF65-F5344CB8AC3E}">
        <p14:creationId xmlns:p14="http://schemas.microsoft.com/office/powerpoint/2010/main" val="1119206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A965B-0B36-4190-B932-F37F950E9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Aetiology (cause)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E87875-091E-4CC6-A66F-DC3A719AB5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3677" b="1517"/>
          <a:stretch/>
        </p:blipFill>
        <p:spPr>
          <a:xfrm>
            <a:off x="973122" y="1543575"/>
            <a:ext cx="2755137" cy="24328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C48FCA-051B-4393-B12C-DC1C235E3C88}"/>
              </a:ext>
            </a:extLst>
          </p:cNvPr>
          <p:cNvSpPr txBox="1"/>
          <p:nvPr/>
        </p:nvSpPr>
        <p:spPr>
          <a:xfrm>
            <a:off x="4236440" y="1417638"/>
            <a:ext cx="713064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term refers to the cause, set of causes, or manner of causation of a disease or condition.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branch of knowledge concerned with the causes of particular phenomena; specifically, a branch of medical science concerned with the causes and origins of diseases.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investigation or attribution of the cause or reason for something. </a:t>
            </a:r>
          </a:p>
        </p:txBody>
      </p:sp>
    </p:spTree>
    <p:extLst>
      <p:ext uri="{BB962C8B-B14F-4D97-AF65-F5344CB8AC3E}">
        <p14:creationId xmlns:p14="http://schemas.microsoft.com/office/powerpoint/2010/main" val="13375690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99AB1-CF5E-4B1F-8371-B1158727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36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Causes of 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655A9-E504-4C9E-9251-72A4E4124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98290"/>
            <a:ext cx="10972800" cy="451894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There isn’t one cause of anxiety disorders. There are many things which could contribute to developing anxiety:</a:t>
            </a:r>
          </a:p>
          <a:p>
            <a:endParaRPr lang="en-GB" dirty="0"/>
          </a:p>
          <a:p>
            <a:r>
              <a:rPr lang="en-GB" b="1" dirty="0"/>
              <a:t>Genetics </a:t>
            </a:r>
            <a:r>
              <a:rPr lang="en-GB" dirty="0"/>
              <a:t>– Some people are born more anxious than others</a:t>
            </a:r>
          </a:p>
          <a:p>
            <a:r>
              <a:rPr lang="en-GB" b="1" dirty="0"/>
              <a:t>Life Experience </a:t>
            </a:r>
            <a:r>
              <a:rPr lang="en-GB" dirty="0"/>
              <a:t>– This could be bad experiences such as abuse or bereavement. It could also include big life changes such as having a baby, moving away, or becoming unemployed</a:t>
            </a:r>
          </a:p>
          <a:p>
            <a:r>
              <a:rPr lang="en-GB" b="1" dirty="0"/>
              <a:t>Drugs</a:t>
            </a:r>
            <a:r>
              <a:rPr lang="en-GB" dirty="0"/>
              <a:t> – The effects of caffeine and alcohol on the body can make some people feel anxious. Illegal drugs can also have an effect</a:t>
            </a:r>
          </a:p>
          <a:p>
            <a:r>
              <a:rPr lang="en-GB" b="1" dirty="0"/>
              <a:t>Circumstances</a:t>
            </a:r>
            <a:r>
              <a:rPr lang="en-GB" dirty="0"/>
              <a:t> – It could be that you know what’s causing you to feel anxious. When this problem is fixed, the anxiety can go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72B1E1-9486-4BF1-9350-CFF572DC3BA0}"/>
              </a:ext>
            </a:extLst>
          </p:cNvPr>
          <p:cNvSpPr txBox="1"/>
          <p:nvPr/>
        </p:nvSpPr>
        <p:spPr>
          <a:xfrm>
            <a:off x="882941" y="5112901"/>
            <a:ext cx="88650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 </a:t>
            </a:r>
            <a:r>
              <a:rPr lang="en-GB" sz="1000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https://mentalhealth-uk.org/help-and-information/conditions/anxiety-disorders/causes</a:t>
            </a:r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963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ACB3A-EA28-4307-B309-72BF4E54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-100668"/>
            <a:ext cx="11067875" cy="1518306"/>
          </a:xfrm>
        </p:spPr>
        <p:txBody>
          <a:bodyPr>
            <a:normAutofit/>
          </a:bodyPr>
          <a:lstStyle/>
          <a:p>
            <a:r>
              <a:rPr lang="en-GB" sz="3600" b="1" dirty="0"/>
              <a:t>Symptoms of generalised anxiety disorder (GAD)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C2DC8-E51E-4A5F-BF4E-93632D547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3457"/>
            <a:ext cx="10972800" cy="4493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Anxiety can have both mental and physical symptoms. It can make it difficult to carry out daily tasks and can also often lead to depression. </a:t>
            </a:r>
          </a:p>
          <a:p>
            <a:pPr marL="0" indent="0">
              <a:buNone/>
            </a:pPr>
            <a:r>
              <a:rPr lang="en-GB" sz="1800" b="1" dirty="0"/>
              <a:t>Mental symptoms can include: </a:t>
            </a:r>
          </a:p>
          <a:p>
            <a:r>
              <a:rPr lang="en-GB" sz="1800" dirty="0"/>
              <a:t>Racing thoughts,</a:t>
            </a:r>
          </a:p>
          <a:p>
            <a:r>
              <a:rPr lang="en-GB" sz="1800" dirty="0"/>
              <a:t>Uncontrollable over-thinking</a:t>
            </a:r>
          </a:p>
          <a:p>
            <a:r>
              <a:rPr lang="en-GB" sz="1800" dirty="0"/>
              <a:t>Trouble concentrating</a:t>
            </a:r>
          </a:p>
          <a:p>
            <a:r>
              <a:rPr lang="en-GB" sz="1800" dirty="0"/>
              <a:t>Feelings of dread, panic or ‘impending doom’</a:t>
            </a:r>
          </a:p>
          <a:p>
            <a:r>
              <a:rPr lang="en-GB" sz="1800" dirty="0"/>
              <a:t>Feeling irritable</a:t>
            </a:r>
          </a:p>
          <a:p>
            <a:r>
              <a:rPr lang="en-GB" sz="1800" dirty="0"/>
              <a:t>Heightened alertness</a:t>
            </a:r>
          </a:p>
          <a:p>
            <a:r>
              <a:rPr lang="en-GB" sz="1800" dirty="0"/>
              <a:t>Trouble sleeping</a:t>
            </a:r>
          </a:p>
          <a:p>
            <a:r>
              <a:rPr lang="en-GB" sz="1800" dirty="0"/>
              <a:t>Changes in appetite</a:t>
            </a:r>
          </a:p>
          <a:p>
            <a:r>
              <a:rPr lang="en-GB" sz="1800" dirty="0"/>
              <a:t>Wanting to escape from the situation you are in</a:t>
            </a:r>
          </a:p>
          <a:p>
            <a:r>
              <a:rPr lang="en-GB" sz="1800" dirty="0"/>
              <a:t>Dissociation (feeling like you aren’t connected to your own body, watching things happen around you without feeling it.)</a:t>
            </a:r>
          </a:p>
        </p:txBody>
      </p:sp>
    </p:spTree>
    <p:extLst>
      <p:ext uri="{BB962C8B-B14F-4D97-AF65-F5344CB8AC3E}">
        <p14:creationId xmlns:p14="http://schemas.microsoft.com/office/powerpoint/2010/main" val="102334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4988D-A69E-4084-A94F-E067ABDB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Physical symptoms can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4EDD4-8C1D-4B88-B49C-E79B7A2FC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Sweating</a:t>
            </a:r>
          </a:p>
          <a:p>
            <a:r>
              <a:rPr lang="en-GB" dirty="0"/>
              <a:t>Heavy and fast breathing</a:t>
            </a:r>
          </a:p>
          <a:p>
            <a:r>
              <a:rPr lang="en-GB" dirty="0"/>
              <a:t>Racing heartbeat</a:t>
            </a:r>
          </a:p>
          <a:p>
            <a:r>
              <a:rPr lang="en-GB" dirty="0"/>
              <a:t>Hot flushes and blushing</a:t>
            </a:r>
          </a:p>
          <a:p>
            <a:r>
              <a:rPr lang="en-GB" dirty="0"/>
              <a:t>Dry mouth</a:t>
            </a:r>
          </a:p>
          <a:p>
            <a:r>
              <a:rPr lang="en-GB" dirty="0"/>
              <a:t>Shaking</a:t>
            </a:r>
          </a:p>
          <a:p>
            <a:r>
              <a:rPr lang="en-GB" dirty="0"/>
              <a:t>Hair loss</a:t>
            </a:r>
          </a:p>
          <a:p>
            <a:r>
              <a:rPr lang="en-GB" dirty="0"/>
              <a:t>Extreme tiredness or lack of energy</a:t>
            </a:r>
          </a:p>
          <a:p>
            <a:r>
              <a:rPr lang="en-GB" dirty="0"/>
              <a:t>Headaches, dizziness and fainting</a:t>
            </a:r>
          </a:p>
          <a:p>
            <a:r>
              <a:rPr lang="en-GB" dirty="0"/>
              <a:t>Stomach aches, nausea and sickness</a:t>
            </a:r>
          </a:p>
        </p:txBody>
      </p:sp>
    </p:spTree>
    <p:extLst>
      <p:ext uri="{BB962C8B-B14F-4D97-AF65-F5344CB8AC3E}">
        <p14:creationId xmlns:p14="http://schemas.microsoft.com/office/powerpoint/2010/main" val="4234353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EC304FE-3ABB-4DFA-8A99-9CC30707E7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92248" y="68263"/>
            <a:ext cx="9207503" cy="672147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85902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96DC5-C220-48AC-BE51-A7C0DAFA0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History of anxiety: </a:t>
            </a:r>
            <a:br>
              <a:rPr lang="en-GB" b="1" dirty="0"/>
            </a:br>
            <a:r>
              <a:rPr lang="en-GB" b="1" dirty="0"/>
              <a:t>How has it evolved through time?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C4160-B599-458F-9854-3AC6A8AEA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06" y="1600200"/>
            <a:ext cx="11053894" cy="402042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Ancient Greece: </a:t>
            </a:r>
            <a:r>
              <a:rPr lang="en-GB" dirty="0"/>
              <a:t>Unsettled Uteri</a:t>
            </a:r>
          </a:p>
          <a:p>
            <a:r>
              <a:rPr lang="en-GB" b="1" dirty="0"/>
              <a:t>The Early Renaissance:</a:t>
            </a:r>
            <a:r>
              <a:rPr lang="en-GB" dirty="0"/>
              <a:t> Witchy Worries</a:t>
            </a:r>
          </a:p>
          <a:p>
            <a:r>
              <a:rPr lang="en-GB" b="1" dirty="0"/>
              <a:t>The Victorian Era: </a:t>
            </a:r>
            <a:r>
              <a:rPr lang="en-GB" dirty="0"/>
              <a:t>Asylums</a:t>
            </a:r>
          </a:p>
          <a:p>
            <a:r>
              <a:rPr lang="en-GB" b="1" dirty="0"/>
              <a:t>The American Civil War Era: </a:t>
            </a:r>
            <a:r>
              <a:rPr lang="en-GB" dirty="0"/>
              <a:t>Opium for Over Excitement</a:t>
            </a:r>
          </a:p>
          <a:p>
            <a:r>
              <a:rPr lang="en-GB" b="1" dirty="0"/>
              <a:t>Early 20th Century: </a:t>
            </a:r>
            <a:r>
              <a:rPr lang="en-GB" dirty="0"/>
              <a:t>Sterilizing anyone suffering from a mental illness. </a:t>
            </a:r>
          </a:p>
          <a:p>
            <a:r>
              <a:rPr lang="en-GB" b="1" dirty="0"/>
              <a:t>Late 20th Century: </a:t>
            </a:r>
            <a:r>
              <a:rPr lang="en-GB" dirty="0"/>
              <a:t>Modernizing Medicine</a:t>
            </a:r>
          </a:p>
          <a:p>
            <a:r>
              <a:rPr lang="en-GB" b="1" dirty="0"/>
              <a:t>Today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8918EB-54E2-4903-AA1D-CD148C1F0798}"/>
              </a:ext>
            </a:extLst>
          </p:cNvPr>
          <p:cNvSpPr txBox="1"/>
          <p:nvPr/>
        </p:nvSpPr>
        <p:spPr>
          <a:xfrm>
            <a:off x="687897" y="5469622"/>
            <a:ext cx="90433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Source: </a:t>
            </a:r>
            <a:r>
              <a:rPr lang="en-GB" sz="1000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https://www.calmclinic.com/brief-history-of-anxiety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963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E3542-938B-43EB-A7E5-F43EBE9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Images of the Historical Treatments of Anxiety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8DE476-CCB4-4EFE-9C2D-FAA5E139B8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121" y="1435584"/>
            <a:ext cx="3435198" cy="25019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C023D1-8689-4DAE-8689-1018003C2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6140" y="2003280"/>
            <a:ext cx="2596306" cy="35754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051B6C-4211-4ABD-AEC1-ABA262DCE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54" y="1417638"/>
            <a:ext cx="4535115" cy="2607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CACE5F-F642-497B-8E87-FDE084EEE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554" y="4329911"/>
            <a:ext cx="4514850" cy="2362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BECB80-C27B-41B7-9F88-3EC3CE54DC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95121" y="4091073"/>
            <a:ext cx="1777099" cy="266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7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A9234-D56A-4D39-9B1F-163E48B2B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Diagnosis – </a:t>
            </a:r>
            <a:br>
              <a:rPr lang="en-GB" b="1" dirty="0"/>
            </a:br>
            <a:r>
              <a:rPr lang="en-GB" b="1" dirty="0"/>
              <a:t>Generalised anxiety disorder in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6389-1491-4D31-95F9-30BC80C06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Generalised anxiety disorder (GAD) can be difficult to diagnose.</a:t>
            </a:r>
          </a:p>
          <a:p>
            <a:r>
              <a:rPr lang="en-GB" sz="2000" dirty="0"/>
              <a:t>In some cases, it can also be difficult to distinguish from other mental health conditions, such as depression.</a:t>
            </a:r>
          </a:p>
          <a:p>
            <a:r>
              <a:rPr lang="en-GB" sz="2000" dirty="0"/>
              <a:t>You may have GAD if:</a:t>
            </a:r>
          </a:p>
          <a:p>
            <a:endParaRPr lang="en-GB" sz="2000" dirty="0"/>
          </a:p>
          <a:p>
            <a:r>
              <a:rPr lang="en-GB" sz="2000" dirty="0"/>
              <a:t>your worrying significantly affects your daily life, including your job and social life</a:t>
            </a:r>
          </a:p>
          <a:p>
            <a:r>
              <a:rPr lang="en-GB" sz="2000" dirty="0"/>
              <a:t>your worries are extremely stressful and upsetting</a:t>
            </a:r>
          </a:p>
          <a:p>
            <a:r>
              <a:rPr lang="en-GB" sz="2000" dirty="0"/>
              <a:t>you worry about all sorts of things and have a tendency to think the worst</a:t>
            </a:r>
          </a:p>
          <a:p>
            <a:r>
              <a:rPr lang="en-GB" sz="2000" dirty="0"/>
              <a:t>your worrying is uncontrollable</a:t>
            </a:r>
          </a:p>
          <a:p>
            <a:r>
              <a:rPr lang="en-GB" sz="2000" dirty="0"/>
              <a:t>you have felt worried nearly every day for at </a:t>
            </a:r>
            <a:r>
              <a:rPr lang="en-GB" sz="2000" b="1" dirty="0"/>
              <a:t>least 6 months. </a:t>
            </a:r>
          </a:p>
          <a:p>
            <a:r>
              <a:rPr lang="en-GB" sz="2000" dirty="0"/>
              <a:t>See the GP if anxiety is affecting your daily life or is causing you distress.</a:t>
            </a:r>
          </a:p>
        </p:txBody>
      </p:sp>
    </p:spTree>
    <p:extLst>
      <p:ext uri="{BB962C8B-B14F-4D97-AF65-F5344CB8AC3E}">
        <p14:creationId xmlns:p14="http://schemas.microsoft.com/office/powerpoint/2010/main" val="34208124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D417C-A144-4B06-A79F-A0E40A592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Severity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05CF05-75B8-47DE-AC99-B37DBC65D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7736" y="1843733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8655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58B95-470E-4479-B7B7-7C6A78084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GAD self-diagnosis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A1B49-5EAD-460C-B3B4-7542D6EA9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 you feel that you have been nervous most days over the past 6 months?</a:t>
            </a:r>
          </a:p>
          <a:p>
            <a:r>
              <a:rPr lang="en-GB" dirty="0"/>
              <a:t>Do you have problems falling asleep? Do you have bad dreams or wake up worrying?</a:t>
            </a:r>
          </a:p>
          <a:p>
            <a:r>
              <a:rPr lang="en-GB" dirty="0"/>
              <a:t>Do you feel that your body is very tense or uptight?</a:t>
            </a:r>
          </a:p>
          <a:p>
            <a:r>
              <a:rPr lang="en-GB" dirty="0"/>
              <a:t>Do you often feel that you want to shout or feel frustrated?</a:t>
            </a:r>
          </a:p>
        </p:txBody>
      </p:sp>
    </p:spTree>
    <p:extLst>
      <p:ext uri="{BB962C8B-B14F-4D97-AF65-F5344CB8AC3E}">
        <p14:creationId xmlns:p14="http://schemas.microsoft.com/office/powerpoint/2010/main" val="299603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9ED9-FC66-4C01-9D7C-20B58A953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Measurements of rehabilitation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DB2FE6-E2D6-4BE6-9FA3-33B62C2631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Anxiety Disorder Specific Measure (ADSM)</a:t>
            </a:r>
          </a:p>
          <a:p>
            <a:pPr marL="0" indent="0">
              <a:buNone/>
            </a:pPr>
            <a:r>
              <a:rPr lang="en-GB" dirty="0"/>
              <a:t>Anxiety Disorder Specific Measure (ADSM) Anxiety Disorder Specific Measures are questionnaires that are sensitive measures of the severity of anxiety disorders.</a:t>
            </a:r>
            <a:endParaRPr lang="en-US" dirty="0"/>
          </a:p>
          <a:p>
            <a:endParaRPr lang="en-US" dirty="0"/>
          </a:p>
          <a:p>
            <a:r>
              <a:rPr lang="en-US" dirty="0"/>
              <a:t>Generalized anxiety disorder (GAD-7) questionnaire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9755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68DA-CB13-4413-9E06-61FFC1ABB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generalised anxiety disorder (GAD) is currently treated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F0A35-5987-4C41-89E4-12C569E0E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Initial treatments -Self-help for generalised anxiety disorder (GAD). </a:t>
            </a:r>
          </a:p>
          <a:p>
            <a:r>
              <a:rPr lang="en-GB" dirty="0"/>
              <a:t>There are many things you can do yourself to help reduce your anxiety, such as: </a:t>
            </a:r>
          </a:p>
          <a:p>
            <a:endParaRPr lang="en-GB" dirty="0"/>
          </a:p>
          <a:p>
            <a:r>
              <a:rPr lang="en-GB" dirty="0"/>
              <a:t>going on a self-help course</a:t>
            </a:r>
          </a:p>
          <a:p>
            <a:r>
              <a:rPr lang="en-GB" dirty="0"/>
              <a:t>exercising regularly</a:t>
            </a:r>
          </a:p>
          <a:p>
            <a:r>
              <a:rPr lang="en-GB" dirty="0"/>
              <a:t>stopping smoking</a:t>
            </a:r>
          </a:p>
          <a:p>
            <a:r>
              <a:rPr lang="en-GB" dirty="0"/>
              <a:t>cutting down on the amount of alcohol and caffeine you drink</a:t>
            </a:r>
          </a:p>
          <a:p>
            <a:r>
              <a:rPr lang="en-GB" dirty="0"/>
              <a:t>trying 1 of the mental health apps and tools in the NHS Apps Library. </a:t>
            </a:r>
          </a:p>
          <a:p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7102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FD0C9-7561-49AF-B3A9-51F284A45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generalised anxiety disorder (GAD) is currently treated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F110B-7659-4EB8-B113-28A61718EC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Further treatments: If your symptoms are seriously affecting you, or the initial treatments have not helped you, or your symptoms are getting worse, you should be offered: </a:t>
            </a:r>
          </a:p>
          <a:p>
            <a:endParaRPr lang="en-GB" dirty="0"/>
          </a:p>
          <a:p>
            <a:r>
              <a:rPr lang="en-GB" b="1" dirty="0"/>
              <a:t>Psychological therapies </a:t>
            </a:r>
            <a:r>
              <a:rPr lang="en-GB" dirty="0"/>
              <a:t>– you can get psychological therapies like </a:t>
            </a:r>
            <a:r>
              <a:rPr lang="en-GB" b="1" dirty="0"/>
              <a:t>cognitive behavioural therapy (CBT) on the NHS</a:t>
            </a:r>
            <a:r>
              <a:rPr lang="en-GB" dirty="0"/>
              <a:t>.</a:t>
            </a:r>
          </a:p>
          <a:p>
            <a:r>
              <a:rPr lang="en-GB" b="1" dirty="0"/>
              <a:t>Medicine </a:t>
            </a:r>
            <a:r>
              <a:rPr lang="en-GB" dirty="0"/>
              <a:t>– such as a type of antidepressant called selective </a:t>
            </a:r>
            <a:r>
              <a:rPr lang="en-GB" b="1" dirty="0"/>
              <a:t>serotonin reuptake inhibitors (SSRIs)</a:t>
            </a:r>
          </a:p>
        </p:txBody>
      </p:sp>
    </p:spTree>
    <p:extLst>
      <p:ext uri="{BB962C8B-B14F-4D97-AF65-F5344CB8AC3E}">
        <p14:creationId xmlns:p14="http://schemas.microsoft.com/office/powerpoint/2010/main" val="36043731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932A4-E877-44F7-9E25-EF80CB7A2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Case study: Blossom</a:t>
            </a:r>
            <a:br>
              <a:rPr lang="en-GB" b="1" dirty="0"/>
            </a:br>
            <a:r>
              <a:rPr lang="en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4F647-AB8B-4144-A285-10B8EA391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Blossom is a 20-year-old telesales operator who feels that she is ‘going mad’ with anxiety.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Blossom describes feeling anxious much of time. The problem started when </a:t>
            </a:r>
          </a:p>
          <a:p>
            <a:pPr marL="0" indent="0">
              <a:buNone/>
            </a:pPr>
            <a:r>
              <a:rPr lang="en-GB" dirty="0"/>
              <a:t>she was studying for her GCSEs, when she describes being incapacitated </a:t>
            </a:r>
          </a:p>
          <a:p>
            <a:pPr marL="0" indent="0">
              <a:buNone/>
            </a:pPr>
            <a:r>
              <a:rPr lang="en-GB" dirty="0"/>
              <a:t>with anxiety. Despite wanting to enter higher education she felt that she would </a:t>
            </a:r>
          </a:p>
          <a:p>
            <a:pPr marL="0" indent="0">
              <a:buNone/>
            </a:pPr>
            <a:r>
              <a:rPr lang="en-GB" dirty="0"/>
              <a:t>be unable to cope with the pressure and left school aged 16. Her family was</a:t>
            </a:r>
          </a:p>
          <a:p>
            <a:pPr marL="0" indent="0">
              <a:buNone/>
            </a:pPr>
            <a:r>
              <a:rPr lang="en-GB" dirty="0"/>
              <a:t>disappointed about this. Blossom describes not being able to make decisions </a:t>
            </a:r>
          </a:p>
          <a:p>
            <a:pPr marL="0" indent="0">
              <a:buNone/>
            </a:pPr>
            <a:r>
              <a:rPr lang="en-GB" dirty="0"/>
              <a:t>as she worries too much about what would happen if she made the wrong </a:t>
            </a:r>
          </a:p>
          <a:p>
            <a:pPr marL="0" indent="0">
              <a:buNone/>
            </a:pPr>
            <a:r>
              <a:rPr lang="en-GB" dirty="0"/>
              <a:t>decision. She also describes a low mood but has no suicidal thoughts.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094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D9B8B-8D06-4E01-A9BA-605299847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Blossom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B8B44-A079-447F-BB7C-FF568D87A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Question 1: </a:t>
            </a:r>
            <a:r>
              <a:rPr lang="en-GB" dirty="0"/>
              <a:t>You suspect GAD − what would you do to confirm this?</a:t>
            </a:r>
          </a:p>
          <a:p>
            <a:r>
              <a:rPr lang="en-GB" b="1" dirty="0"/>
              <a:t>Question 2: </a:t>
            </a:r>
            <a:r>
              <a:rPr lang="en-GB" dirty="0"/>
              <a:t>You confirm GAD and moderate depression, with GAD being the more severe condition – what would you do next?</a:t>
            </a:r>
          </a:p>
          <a:p>
            <a:r>
              <a:rPr lang="en-GB" b="1" dirty="0"/>
              <a:t>Question 3: </a:t>
            </a:r>
            <a:r>
              <a:rPr lang="en-GB" dirty="0"/>
              <a:t>What are the next steps for management?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351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D3951-C028-47B5-AF10-1DD1322D1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Principles of care for people with generalised anxiety disorder (GAD) </a:t>
            </a:r>
            <a:br>
              <a:rPr lang="en-GB" b="1" dirty="0"/>
            </a:br>
            <a:r>
              <a:rPr lang="en-GB" b="1" dirty="0"/>
              <a:t>(NICE)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D0951-1B14-429C-AB9C-AB8154B9C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62355"/>
            <a:ext cx="10972800" cy="365487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When working with people with GAD:</a:t>
            </a:r>
          </a:p>
          <a:p>
            <a:endParaRPr lang="en-GB" dirty="0"/>
          </a:p>
          <a:p>
            <a:r>
              <a:rPr lang="en-GB" dirty="0"/>
              <a:t>build a relationship and work in an open, engaging and non-judgemental manner</a:t>
            </a:r>
          </a:p>
          <a:p>
            <a:endParaRPr lang="en-GB" dirty="0"/>
          </a:p>
          <a:p>
            <a:r>
              <a:rPr lang="en-GB" dirty="0"/>
              <a:t>explore the person's worries in order to jointly understand the impact of GAD</a:t>
            </a:r>
          </a:p>
          <a:p>
            <a:endParaRPr lang="en-GB" dirty="0"/>
          </a:p>
          <a:p>
            <a:r>
              <a:rPr lang="en-GB" dirty="0"/>
              <a:t>explore treatment options collaboratively with the person, indicating that decision making is a shared process</a:t>
            </a:r>
          </a:p>
          <a:p>
            <a:endParaRPr lang="en-GB" dirty="0"/>
          </a:p>
          <a:p>
            <a:r>
              <a:rPr lang="en-GB" dirty="0"/>
              <a:t>ensure that discussion takes place in settings in which confidentiality, privacy and dignity are respected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2E3263-C096-45FB-B035-C4A7E49B444D}"/>
              </a:ext>
            </a:extLst>
          </p:cNvPr>
          <p:cNvSpPr txBox="1"/>
          <p:nvPr/>
        </p:nvSpPr>
        <p:spPr>
          <a:xfrm>
            <a:off x="931178" y="5452844"/>
            <a:ext cx="613025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Source: </a:t>
            </a:r>
            <a:r>
              <a:rPr lang="en-GB" sz="800" dirty="0">
                <a:hlinkClick r:id="rId2"/>
              </a:rPr>
              <a:t>https://www.nice.org.uk/guidance/cg113/chapter/1-Guidance#principles-of-care-for-people-with-panic-disorder</a:t>
            </a:r>
            <a:endParaRPr lang="en-GB" sz="8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5368743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EDA16-C226-4F8E-B32A-FB2F4E7E3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When working with people with GAD: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962D8-EE30-4C78-BE4B-F435D8546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66070"/>
            <a:ext cx="10972800" cy="4351163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provide information appropriate to the person's level of understanding about the nature of GAD and the range of treatments available</a:t>
            </a:r>
          </a:p>
          <a:p>
            <a:endParaRPr lang="en-GB" dirty="0"/>
          </a:p>
          <a:p>
            <a:r>
              <a:rPr lang="en-GB" dirty="0"/>
              <a:t>if possible, ensure that comprehensive written information is available in the person's preferred language and in audio format</a:t>
            </a:r>
          </a:p>
          <a:p>
            <a:endParaRPr lang="en-GB" dirty="0"/>
          </a:p>
          <a:p>
            <a:r>
              <a:rPr lang="en-GB" dirty="0"/>
              <a:t>offer independent interpreters if needed.</a:t>
            </a:r>
          </a:p>
        </p:txBody>
      </p:sp>
    </p:spTree>
    <p:extLst>
      <p:ext uri="{BB962C8B-B14F-4D97-AF65-F5344CB8AC3E}">
        <p14:creationId xmlns:p14="http://schemas.microsoft.com/office/powerpoint/2010/main" val="41579315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2940</TotalTime>
  <Words>1587</Words>
  <Application>Microsoft Office PowerPoint</Application>
  <PresentationFormat>Widescreen</PresentationFormat>
  <Paragraphs>162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Myriad Pro</vt:lpstr>
      <vt:lpstr>Arial</vt:lpstr>
      <vt:lpstr>20140311PresentationUWTSDTemplate</vt:lpstr>
      <vt:lpstr>Mental Disorders and Psychopathology (BMHP6006_LON)</vt:lpstr>
      <vt:lpstr>Learning objectives</vt:lpstr>
      <vt:lpstr>What is anxiety? </vt:lpstr>
      <vt:lpstr>Anxiety is…..</vt:lpstr>
      <vt:lpstr>What is General Anxiety Disorder - GAD?</vt:lpstr>
      <vt:lpstr>What is General Anxiety Disorder - GAD?</vt:lpstr>
      <vt:lpstr>Classification of GAD within ICD-10 </vt:lpstr>
      <vt:lpstr>Who is affected by GAD? </vt:lpstr>
      <vt:lpstr>Aetiology (cause)</vt:lpstr>
      <vt:lpstr>Causes of anxiety</vt:lpstr>
      <vt:lpstr>Symptoms of generalised anxiety disorder (GAD)</vt:lpstr>
      <vt:lpstr>Physical symptoms can include:</vt:lpstr>
      <vt:lpstr>PowerPoint Presentation</vt:lpstr>
      <vt:lpstr>History of anxiety:  How has it evolved through time? </vt:lpstr>
      <vt:lpstr>Images of the Historical Treatments of Anxiety</vt:lpstr>
      <vt:lpstr>Diagnosis –  Generalised anxiety disorder in adults</vt:lpstr>
      <vt:lpstr>Severity </vt:lpstr>
      <vt:lpstr>GAD self-diagnosis </vt:lpstr>
      <vt:lpstr>Measurements of rehabilitation </vt:lpstr>
      <vt:lpstr>How generalised anxiety disorder (GAD) is currently treated</vt:lpstr>
      <vt:lpstr>How generalised anxiety disorder (GAD) is currently treated</vt:lpstr>
      <vt:lpstr>Case study: Blossom  </vt:lpstr>
      <vt:lpstr>Case study: Blossom</vt:lpstr>
      <vt:lpstr>Principles of care for people with generalised anxiety disorder (GAD)  (NICE)</vt:lpstr>
      <vt:lpstr>When working with people with GAD: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Bianca Sanfilippo</cp:lastModifiedBy>
  <cp:revision>10</cp:revision>
  <dcterms:created xsi:type="dcterms:W3CDTF">2021-06-30T17:36:36Z</dcterms:created>
  <dcterms:modified xsi:type="dcterms:W3CDTF">2022-03-08T10:36:37Z</dcterms:modified>
</cp:coreProperties>
</file>