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4"/>
  </p:notesMasterIdLst>
  <p:sldIdLst>
    <p:sldId id="286" r:id="rId2"/>
    <p:sldId id="289" r:id="rId3"/>
    <p:sldId id="292" r:id="rId4"/>
    <p:sldId id="290" r:id="rId5"/>
    <p:sldId id="291" r:id="rId6"/>
    <p:sldId id="259" r:id="rId7"/>
    <p:sldId id="260" r:id="rId8"/>
    <p:sldId id="288" r:id="rId9"/>
    <p:sldId id="287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94" r:id="rId22"/>
    <p:sldId id="295" r:id="rId23"/>
    <p:sldId id="296" r:id="rId24"/>
    <p:sldId id="276" r:id="rId25"/>
    <p:sldId id="277" r:id="rId26"/>
    <p:sldId id="279" r:id="rId27"/>
    <p:sldId id="280" r:id="rId28"/>
    <p:sldId id="281" r:id="rId29"/>
    <p:sldId id="282" r:id="rId30"/>
    <p:sldId id="284" r:id="rId31"/>
    <p:sldId id="293" r:id="rId32"/>
    <p:sldId id="285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94" d="100"/>
          <a:sy n="94" d="100"/>
        </p:scale>
        <p:origin x="8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A073C4-D28A-4930-847D-F34576871A5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B55A0-8682-4639-85AF-322484A9A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036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A8EB8F-02EA-49DA-BA18-D914C3B0700D}" type="slidenum">
              <a:rPr lang="en-GB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en-GB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757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89212" y="1844824"/>
            <a:ext cx="8229600" cy="18288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br>
              <a:rPr lang="en-GB" dirty="0">
                <a:solidFill>
                  <a:schemeClr val="hlink"/>
                </a:solidFill>
              </a:rPr>
            </a:br>
            <a:r>
              <a:rPr lang="en-GB" dirty="0">
                <a:solidFill>
                  <a:schemeClr val="hlink"/>
                </a:solidFill>
              </a:rPr>
              <a:t>Session 2: </a:t>
            </a:r>
            <a:br>
              <a:rPr lang="en-GB" dirty="0">
                <a:solidFill>
                  <a:schemeClr val="hlink"/>
                </a:solidFill>
              </a:rPr>
            </a:br>
            <a:br>
              <a:rPr lang="en-GB" dirty="0">
                <a:solidFill>
                  <a:schemeClr val="hlink"/>
                </a:solidFill>
              </a:rPr>
            </a:br>
            <a:r>
              <a:rPr lang="en-GB" sz="3200" dirty="0"/>
              <a:t>Scales &amp; Psychometrics</a:t>
            </a:r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scale data transformations &amp; calculations in </a:t>
            </a:r>
            <a:r>
              <a:rPr lang="en-GB" sz="3200" dirty="0" err="1"/>
              <a:t>spss</a:t>
            </a:r>
            <a:endParaRPr lang="en-GB" sz="3100" dirty="0">
              <a:solidFill>
                <a:schemeClr val="hlink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231904" y="4725145"/>
            <a:ext cx="19442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dirty="0"/>
              <a:t>Dr Ceri Phelps </a:t>
            </a:r>
            <a:endParaRPr lang="en-US" sz="2400" dirty="0"/>
          </a:p>
        </p:txBody>
      </p:sp>
      <p:sp>
        <p:nvSpPr>
          <p:cNvPr id="4" name="Title 1"/>
          <p:cNvSpPr>
            <a:spLocks noGrp="1"/>
          </p:cNvSpPr>
          <p:nvPr/>
        </p:nvSpPr>
        <p:spPr>
          <a:xfrm>
            <a:off x="2495600" y="129918"/>
            <a:ext cx="7416824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MSc Applied Psychology</a:t>
            </a:r>
          </a:p>
          <a:p>
            <a:r>
              <a:rPr lang="en-GB" sz="2400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79712" y="4799180"/>
            <a:ext cx="2061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ARDA: Lecture 2</a:t>
            </a:r>
          </a:p>
        </p:txBody>
      </p:sp>
    </p:spTree>
    <p:extLst>
      <p:ext uri="{BB962C8B-B14F-4D97-AF65-F5344CB8AC3E}">
        <p14:creationId xmlns:p14="http://schemas.microsoft.com/office/powerpoint/2010/main" val="1977376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7850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dirty="0"/>
              <a:t>Types of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7528" y="1052736"/>
            <a:ext cx="8229600" cy="5328592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None/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Two broad types of data: </a:t>
            </a:r>
          </a:p>
          <a:p>
            <a:pPr>
              <a:defRPr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Categorical </a:t>
            </a:r>
          </a:p>
          <a:p>
            <a:pPr lvl="1"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e.g. gender, personality type</a:t>
            </a:r>
          </a:p>
          <a:p>
            <a:pPr lvl="1"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Limited number of groups to which people can belong/can only belong to one group </a:t>
            </a:r>
          </a:p>
          <a:p>
            <a:pPr lvl="1">
              <a:defRPr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buNone/>
              <a:defRPr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Continuous </a:t>
            </a:r>
          </a:p>
          <a:p>
            <a:pPr lvl="1"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e.g. age, scores on a stress scale, seconds taken to complete a task.</a:t>
            </a:r>
          </a:p>
          <a:p>
            <a:pPr lvl="1"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Can take a vast range of values often from zero to an infinite number of different values</a:t>
            </a:r>
          </a:p>
          <a:p>
            <a:pPr lvl="1">
              <a:defRPr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You can turn continuous data into categorical but not vice versa</a:t>
            </a:r>
          </a:p>
          <a:p>
            <a:pPr lvl="1">
              <a:defRPr/>
            </a:pPr>
            <a:endParaRPr lang="en-GB" dirty="0"/>
          </a:p>
          <a:p>
            <a:pPr lvl="1">
              <a:defRPr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GB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162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Why does it matter?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772817"/>
            <a:ext cx="8229600" cy="45259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Will influence the quality of your results, the type of conclusions you are able to draw</a:t>
            </a:r>
          </a:p>
          <a:p>
            <a:pPr>
              <a:defRPr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 and the type of statistical analyses you are able to conduct</a:t>
            </a:r>
          </a:p>
        </p:txBody>
      </p:sp>
    </p:spTree>
    <p:extLst>
      <p:ext uri="{BB962C8B-B14F-4D97-AF65-F5344CB8AC3E}">
        <p14:creationId xmlns:p14="http://schemas.microsoft.com/office/powerpoint/2010/main" val="4211707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idx="1"/>
          </p:nvPr>
        </p:nvSpPr>
        <p:spPr>
          <a:xfrm>
            <a:off x="2019301" y="762001"/>
            <a:ext cx="8405813" cy="6010275"/>
          </a:xfrm>
        </p:spPr>
        <p:txBody>
          <a:bodyPr vert="horz" lIns="100012" tIns="49212" rIns="100012" bIns="49212" rtlCol="0">
            <a:normAutofit/>
          </a:bodyPr>
          <a:lstStyle/>
          <a:p>
            <a:pPr marL="307975" indent="-307975" defTabSz="987425">
              <a:buNone/>
              <a:defRPr/>
            </a:pPr>
            <a:r>
              <a:rPr lang="en-US" sz="2800" dirty="0">
                <a:latin typeface="Arial Narrow" pitchFamily="1" charset="0"/>
              </a:rPr>
              <a:t>	  </a:t>
            </a:r>
            <a:r>
              <a:rPr lang="en-US" sz="2800" b="1" i="1" dirty="0">
                <a:latin typeface="Arial Narrow" pitchFamily="1" charset="0"/>
              </a:rPr>
              <a:t>scale type</a:t>
            </a:r>
            <a:r>
              <a:rPr lang="en-US" sz="2800" dirty="0">
                <a:latin typeface="Arial Narrow" pitchFamily="1" charset="0"/>
              </a:rPr>
              <a:t>		</a:t>
            </a:r>
            <a:r>
              <a:rPr lang="en-US" sz="2800" b="1" i="1" dirty="0">
                <a:latin typeface="Arial Narrow" pitchFamily="1" charset="0"/>
              </a:rPr>
              <a:t>properties of scale</a:t>
            </a:r>
            <a:endParaRPr lang="en-US" b="1" i="1" dirty="0">
              <a:latin typeface="Arial Narrow" pitchFamily="1" charset="0"/>
            </a:endParaRPr>
          </a:p>
          <a:p>
            <a:pPr marL="741363" lvl="1" indent="-247650" defTabSz="987425">
              <a:buNone/>
              <a:defRPr/>
            </a:pPr>
            <a:r>
              <a:rPr lang="en-US" dirty="0">
                <a:latin typeface="Arial Narrow" pitchFamily="1" charset="0"/>
              </a:rPr>
              <a:t>nominal		records differences</a:t>
            </a:r>
            <a:br>
              <a:rPr lang="en-US" dirty="0">
                <a:latin typeface="Arial Narrow" pitchFamily="1" charset="0"/>
              </a:rPr>
            </a:br>
            <a:r>
              <a:rPr lang="en-US" i="1" dirty="0">
                <a:latin typeface="Arial Narrow" pitchFamily="1" charset="0"/>
              </a:rPr>
              <a:t>			A is red, B is blue</a:t>
            </a:r>
          </a:p>
          <a:p>
            <a:pPr marL="741363" lvl="1" indent="-247650" defTabSz="987425">
              <a:buNone/>
              <a:defRPr/>
            </a:pPr>
            <a:r>
              <a:rPr lang="en-US" dirty="0">
                <a:latin typeface="Arial Narrow" pitchFamily="1" charset="0"/>
              </a:rPr>
              <a:t>ordinal		 records differences &amp;</a:t>
            </a:r>
            <a:br>
              <a:rPr lang="en-US" dirty="0">
                <a:latin typeface="Arial Narrow" pitchFamily="1" charset="0"/>
              </a:rPr>
            </a:br>
            <a:r>
              <a:rPr lang="en-US" dirty="0">
                <a:latin typeface="Arial Narrow" pitchFamily="1" charset="0"/>
              </a:rPr>
              <a:t>			 magnitudes</a:t>
            </a:r>
            <a:br>
              <a:rPr lang="en-US" i="1" dirty="0">
                <a:latin typeface="Arial Narrow" pitchFamily="1" charset="0"/>
              </a:rPr>
            </a:br>
            <a:r>
              <a:rPr lang="en-US" i="1" dirty="0">
                <a:latin typeface="Arial Narrow" pitchFamily="1" charset="0"/>
              </a:rPr>
              <a:t>			A is larger than B</a:t>
            </a:r>
          </a:p>
          <a:p>
            <a:pPr marL="741363" lvl="1" indent="-247650" defTabSz="987425">
              <a:buNone/>
              <a:defRPr/>
            </a:pPr>
            <a:endParaRPr lang="en-US" dirty="0">
              <a:latin typeface="Arial Narrow" pitchFamily="1" charset="0"/>
            </a:endParaRPr>
          </a:p>
          <a:p>
            <a:pPr marL="741363" lvl="1" indent="-247650" defTabSz="987425">
              <a:buNone/>
              <a:defRPr/>
            </a:pPr>
            <a:r>
              <a:rPr lang="en-US" dirty="0">
                <a:latin typeface="Arial Narrow" pitchFamily="1" charset="0"/>
              </a:rPr>
              <a:t>interval		records differences &amp; magnitudes</a:t>
            </a:r>
            <a:br>
              <a:rPr lang="en-US" dirty="0">
                <a:latin typeface="Arial Narrow" pitchFamily="1" charset="0"/>
              </a:rPr>
            </a:br>
            <a:r>
              <a:rPr lang="en-US" dirty="0">
                <a:latin typeface="Arial Narrow" pitchFamily="1" charset="0"/>
              </a:rPr>
              <a:t>			&amp; has equal intervals</a:t>
            </a:r>
            <a:br>
              <a:rPr lang="en-US" dirty="0">
                <a:latin typeface="Arial Narrow" pitchFamily="1" charset="0"/>
              </a:rPr>
            </a:br>
            <a:r>
              <a:rPr lang="en-US" i="1" dirty="0">
                <a:latin typeface="Arial Narrow" pitchFamily="1" charset="0"/>
              </a:rPr>
              <a:t>			A is two units larger than B</a:t>
            </a:r>
          </a:p>
          <a:p>
            <a:pPr marL="741363" lvl="1" indent="-247650" defTabSz="987425">
              <a:buNone/>
              <a:defRPr/>
            </a:pPr>
            <a:r>
              <a:rPr lang="en-US" dirty="0">
                <a:latin typeface="Arial Narrow" pitchFamily="1" charset="0"/>
              </a:rPr>
              <a:t>ratio		records differences &amp; magnitudes,</a:t>
            </a:r>
            <a:br>
              <a:rPr lang="en-US" dirty="0">
                <a:latin typeface="Arial Narrow" pitchFamily="1" charset="0"/>
              </a:rPr>
            </a:br>
            <a:r>
              <a:rPr lang="en-US" dirty="0">
                <a:latin typeface="Arial Narrow" pitchFamily="1" charset="0"/>
              </a:rPr>
              <a:t>			has equal intervals &amp; a true zero</a:t>
            </a:r>
            <a:br>
              <a:rPr lang="en-US" dirty="0">
                <a:latin typeface="Arial Narrow" pitchFamily="1" charset="0"/>
              </a:rPr>
            </a:br>
            <a:r>
              <a:rPr lang="en-US" i="1" dirty="0">
                <a:latin typeface="Arial Narrow" pitchFamily="1" charset="0"/>
              </a:rPr>
              <a:t>			A is twice as large as B</a:t>
            </a:r>
            <a:r>
              <a:rPr lang="en-US" dirty="0"/>
              <a:t>		</a:t>
            </a:r>
            <a:r>
              <a:rPr lang="en-US" sz="800" dirty="0"/>
              <a:t>•</a:t>
            </a:r>
          </a:p>
        </p:txBody>
      </p:sp>
      <p:sp>
        <p:nvSpPr>
          <p:cNvPr id="18435" name="Line 3"/>
          <p:cNvSpPr>
            <a:spLocks noChangeShapeType="1"/>
          </p:cNvSpPr>
          <p:nvPr/>
        </p:nvSpPr>
        <p:spPr bwMode="auto">
          <a:xfrm>
            <a:off x="1905000" y="1295400"/>
            <a:ext cx="8401050" cy="0"/>
          </a:xfrm>
          <a:prstGeom prst="line">
            <a:avLst/>
          </a:prstGeom>
          <a:noFill/>
          <a:ln w="50800">
            <a:solidFill>
              <a:srgbClr val="CCFF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 flipH="1">
            <a:off x="4460876" y="685800"/>
            <a:ext cx="34925" cy="5626100"/>
          </a:xfrm>
          <a:prstGeom prst="line">
            <a:avLst/>
          </a:prstGeom>
          <a:noFill/>
          <a:ln w="50800">
            <a:solidFill>
              <a:srgbClr val="CCFF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>
            <a:off x="1905001" y="2209800"/>
            <a:ext cx="8435975" cy="0"/>
          </a:xfrm>
          <a:prstGeom prst="line">
            <a:avLst/>
          </a:prstGeom>
          <a:noFill/>
          <a:ln w="12700">
            <a:solidFill>
              <a:srgbClr val="CCFF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auto">
          <a:xfrm>
            <a:off x="1938339" y="3581400"/>
            <a:ext cx="8435975" cy="0"/>
          </a:xfrm>
          <a:prstGeom prst="line">
            <a:avLst/>
          </a:prstGeom>
          <a:noFill/>
          <a:ln w="12700">
            <a:solidFill>
              <a:srgbClr val="CCFF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8439" name="Line 7"/>
          <p:cNvSpPr>
            <a:spLocks noChangeShapeType="1"/>
          </p:cNvSpPr>
          <p:nvPr/>
        </p:nvSpPr>
        <p:spPr bwMode="auto">
          <a:xfrm>
            <a:off x="1938339" y="4953000"/>
            <a:ext cx="8435975" cy="0"/>
          </a:xfrm>
          <a:prstGeom prst="line">
            <a:avLst/>
          </a:prstGeom>
          <a:noFill/>
          <a:ln w="12700">
            <a:solidFill>
              <a:srgbClr val="CCFF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886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0"/>
            <a:ext cx="8229600" cy="1143000"/>
          </a:xfrm>
        </p:spPr>
        <p:txBody>
          <a:bodyPr/>
          <a:lstStyle/>
          <a:p>
            <a:r>
              <a:rPr lang="en-GB" dirty="0"/>
              <a:t>Study design: A brief refresher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412777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Choosing appropriate methodology for a study is not always as simple at it may appear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Need to think carefully about what it is you actually want to find out and what the best way doing this is 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Different ethical and practical considerations for every project depending on the nature of the research question, target population or intervention </a:t>
            </a:r>
          </a:p>
          <a:p>
            <a:endParaRPr lang="en-GB" b="1" dirty="0">
              <a:latin typeface="Arial" pitchFamily="34" charset="0"/>
              <a:cs typeface="Arial" pitchFamily="34" charset="0"/>
            </a:endParaRPr>
          </a:p>
          <a:p>
            <a:r>
              <a:rPr lang="en-GB" b="1" dirty="0">
                <a:latin typeface="Arial" pitchFamily="34" charset="0"/>
                <a:cs typeface="Arial" pitchFamily="34" charset="0"/>
              </a:rPr>
              <a:t>Critical thinking key! </a:t>
            </a:r>
          </a:p>
        </p:txBody>
      </p:sp>
    </p:spTree>
    <p:extLst>
      <p:ext uri="{BB962C8B-B14F-4D97-AF65-F5344CB8AC3E}">
        <p14:creationId xmlns:p14="http://schemas.microsoft.com/office/powerpoint/2010/main" val="3009803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116632"/>
            <a:ext cx="8229600" cy="1143000"/>
          </a:xfrm>
        </p:spPr>
        <p:txBody>
          <a:bodyPr/>
          <a:lstStyle/>
          <a:p>
            <a:r>
              <a:rPr lang="en-GB" dirty="0"/>
              <a:t>Questions to consider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412777"/>
            <a:ext cx="8229600" cy="4713387"/>
          </a:xfrm>
        </p:spPr>
        <p:txBody>
          <a:bodyPr>
            <a:normAutofit/>
          </a:bodyPr>
          <a:lstStyle/>
          <a:p>
            <a:r>
              <a:rPr lang="en-GB" dirty="0"/>
              <a:t>What sort of design issues does your methodological approaches raise?</a:t>
            </a:r>
          </a:p>
          <a:p>
            <a:endParaRPr lang="en-GB" dirty="0"/>
          </a:p>
          <a:p>
            <a:r>
              <a:rPr lang="en-GB" dirty="0"/>
              <a:t>What ethical issues are specific to this approaches?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What type of research questions should such an approach employ?</a:t>
            </a:r>
          </a:p>
        </p:txBody>
      </p:sp>
    </p:spTree>
    <p:extLst>
      <p:ext uri="{BB962C8B-B14F-4D97-AF65-F5344CB8AC3E}">
        <p14:creationId xmlns:p14="http://schemas.microsoft.com/office/powerpoint/2010/main" val="1742860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0"/>
            <a:ext cx="8229600" cy="1143000"/>
          </a:xfrm>
        </p:spPr>
        <p:txBody>
          <a:bodyPr/>
          <a:lstStyle/>
          <a:p>
            <a:r>
              <a:rPr lang="en-GB" dirty="0"/>
              <a:t>Quantitative Measures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412777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>
                <a:latin typeface="Arial" pitchFamily="34" charset="0"/>
                <a:cs typeface="Arial" pitchFamily="34" charset="0"/>
              </a:rPr>
              <a:t>Choosing appropriate measures for your study is another vital aspect of study design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Need to think carefully about what it is you actually want to measure (think about your operational definition!) and what the best way of measuring this is....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Measures capturing psychological constructs are expected to be </a:t>
            </a:r>
            <a:r>
              <a:rPr lang="en-GB" sz="2000" b="1" dirty="0">
                <a:latin typeface="Arial" pitchFamily="34" charset="0"/>
                <a:cs typeface="Arial" pitchFamily="34" charset="0"/>
              </a:rPr>
              <a:t>reliable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and </a:t>
            </a:r>
            <a:r>
              <a:rPr lang="en-GB" sz="2000" b="1" dirty="0">
                <a:latin typeface="Arial" pitchFamily="34" charset="0"/>
                <a:cs typeface="Arial" pitchFamily="34" charset="0"/>
              </a:rPr>
              <a:t>valid.</a:t>
            </a:r>
          </a:p>
        </p:txBody>
      </p:sp>
    </p:spTree>
    <p:extLst>
      <p:ext uri="{BB962C8B-B14F-4D97-AF65-F5344CB8AC3E}">
        <p14:creationId xmlns:p14="http://schemas.microsoft.com/office/powerpoint/2010/main" val="27031149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0"/>
            <a:ext cx="8229600" cy="1143000"/>
          </a:xfrm>
        </p:spPr>
        <p:txBody>
          <a:bodyPr/>
          <a:lstStyle/>
          <a:p>
            <a:r>
              <a:rPr lang="en-GB" dirty="0"/>
              <a:t>Measures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052737"/>
            <a:ext cx="8229600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Choosing a reliable and valid scale is always the best option: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you know that you are measuring something in a robust way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you have existing data from other studies to compare your findings with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Sensitive to change within studies (if appropriate)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Allows for stronger statistical analyses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endParaRPr lang="en-GB" sz="1600" dirty="0">
              <a:latin typeface="Arial" pitchFamily="34" charset="0"/>
              <a:cs typeface="Arial" pitchFamily="34" charset="0"/>
            </a:endParaRP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endParaRPr lang="en-GB" sz="2000" b="1" dirty="0">
              <a:latin typeface="Arial" pitchFamily="34" charset="0"/>
              <a:cs typeface="Arial" pitchFamily="34" charset="0"/>
            </a:endParaRPr>
          </a:p>
          <a:p>
            <a:pPr lvl="1"/>
            <a:endParaRPr lang="en-GB" sz="1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084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6624" y="1953201"/>
            <a:ext cx="6014760" cy="1478570"/>
          </a:xfrm>
        </p:spPr>
        <p:txBody>
          <a:bodyPr/>
          <a:lstStyle/>
          <a:p>
            <a:r>
              <a:rPr lang="en-US" dirty="0"/>
              <a:t>Psychometric Standards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2541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1991544" y="188640"/>
            <a:ext cx="8229600" cy="936104"/>
          </a:xfrm>
        </p:spPr>
        <p:txBody>
          <a:bodyPr/>
          <a:lstStyle/>
          <a:p>
            <a:r>
              <a:rPr lang="en-US" dirty="0"/>
              <a:t>Psychometric Standards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19536" y="1124745"/>
            <a:ext cx="8229600" cy="466997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Key measurement concepts:</a:t>
            </a:r>
          </a:p>
          <a:p>
            <a:pPr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Reliability</a:t>
            </a:r>
          </a:p>
          <a:p>
            <a:pPr lvl="1"/>
            <a:r>
              <a:rPr lang="en-US" sz="2400" dirty="0">
                <a:latin typeface="Arial" pitchFamily="34" charset="0"/>
                <a:cs typeface="Arial" pitchFamily="34" charset="0"/>
              </a:rPr>
              <a:t>Is the measure consistent and stable over time?</a:t>
            </a:r>
          </a:p>
          <a:p>
            <a:pPr lvl="1"/>
            <a:endParaRPr lang="en-US" sz="2400" dirty="0"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Validity</a:t>
            </a:r>
          </a:p>
          <a:p>
            <a:pPr lvl="1"/>
            <a:r>
              <a:rPr lang="en-US" sz="2400" dirty="0">
                <a:latin typeface="Arial" pitchFamily="34" charset="0"/>
                <a:cs typeface="Arial" pitchFamily="34" charset="0"/>
              </a:rPr>
              <a:t>Is it an accurate and precise measure i.e., does it measure what it claims to measure?</a:t>
            </a:r>
          </a:p>
          <a:p>
            <a:pPr lvl="1"/>
            <a:endParaRPr lang="en-US" sz="2400" dirty="0"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Standardization</a:t>
            </a:r>
          </a:p>
          <a:p>
            <a:pPr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648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919536" y="2420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200" b="1" dirty="0"/>
              <a:t>Validity: how well a test actually measures what it is designed to measure</a:t>
            </a:r>
          </a:p>
        </p:txBody>
      </p:sp>
    </p:spTree>
    <p:extLst>
      <p:ext uri="{BB962C8B-B14F-4D97-AF65-F5344CB8AC3E}">
        <p14:creationId xmlns:p14="http://schemas.microsoft.com/office/powerpoint/2010/main" val="1251194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1919536" y="1628801"/>
            <a:ext cx="8352928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886200" lvl="8" indent="-228600" fontAlgn="base">
              <a:spcBef>
                <a:spcPct val="0"/>
              </a:spcBef>
              <a:spcAft>
                <a:spcPct val="0"/>
              </a:spcAft>
            </a:pPr>
            <a:r>
              <a:rPr lang="en-GB" sz="12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Very much so    Moderately so   Somewhat so   Not at all so</a:t>
            </a:r>
          </a:p>
          <a:p>
            <a:pPr marL="228600" indent="-228600" defTabSz="9144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GB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I feel at ease with people.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GB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I start conversations. 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I take charge. 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I am the life of the party. 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I am skilled in handling social situations. 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I make friends easily. 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I talk to a lot of different people at parties. 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I know how to captivate people. 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I do not mind being the centre of attention. 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I feel comfortable around other people. 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</a:pPr>
            <a:r>
              <a:rPr lang="en-GB" sz="2000" i="1" dirty="0">
                <a:latin typeface="Arial" pitchFamily="34" charset="0"/>
                <a:cs typeface="Arial" pitchFamily="34" charset="0"/>
              </a:rPr>
              <a:t>response to each item should be correlated with the response to every other item – otherwise not tapping into the same thing!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91544" y="260648"/>
            <a:ext cx="8229600" cy="1143000"/>
          </a:xfrm>
        </p:spPr>
        <p:txBody>
          <a:bodyPr/>
          <a:lstStyle/>
          <a:p>
            <a:r>
              <a:rPr lang="en-GB" dirty="0"/>
              <a:t>E.g., a scale of Extraversion </a:t>
            </a:r>
          </a:p>
        </p:txBody>
      </p:sp>
    </p:spTree>
    <p:extLst>
      <p:ext uri="{BB962C8B-B14F-4D97-AF65-F5344CB8AC3E}">
        <p14:creationId xmlns:p14="http://schemas.microsoft.com/office/powerpoint/2010/main" val="3883814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1544" y="764705"/>
            <a:ext cx="8229600" cy="4525963"/>
          </a:xfrm>
        </p:spPr>
        <p:txBody>
          <a:bodyPr>
            <a:noAutofit/>
          </a:bodyPr>
          <a:lstStyle/>
          <a:p>
            <a:pPr marL="342900" lvl="1" indent="-342900">
              <a:buNone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Face validity </a:t>
            </a:r>
          </a:p>
          <a:p>
            <a:pPr marL="342900" lvl="1" indent="-342900">
              <a:buNone/>
            </a:pPr>
            <a:endParaRPr lang="en-GB" b="1" dirty="0">
              <a:latin typeface="Arial" pitchFamily="34" charset="0"/>
              <a:cs typeface="Arial" pitchFamily="34" charset="0"/>
            </a:endParaRPr>
          </a:p>
          <a:p>
            <a:pPr marL="342900" lvl="1" indent="-342900"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– test looks plausible at face value i.e., does it look like it is measuring what it claims to be measuring?</a:t>
            </a:r>
          </a:p>
          <a:p>
            <a:pPr marL="342900" lvl="1" indent="-342900"/>
            <a:endParaRPr lang="en-GB" dirty="0">
              <a:latin typeface="Arial" pitchFamily="34" charset="0"/>
              <a:cs typeface="Arial" pitchFamily="34" charset="0"/>
            </a:endParaRPr>
          </a:p>
          <a:p>
            <a:pPr marL="342900" lvl="1" indent="-342900"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E.g., Life Orientation Test (</a:t>
            </a:r>
            <a:r>
              <a:rPr lang="en-GB" dirty="0" err="1">
                <a:latin typeface="Arial" pitchFamily="34" charset="0"/>
                <a:cs typeface="Arial" pitchFamily="34" charset="0"/>
              </a:rPr>
              <a:t>Scheier</a:t>
            </a:r>
            <a:r>
              <a:rPr lang="en-GB" dirty="0">
                <a:latin typeface="Arial" pitchFamily="34" charset="0"/>
                <a:cs typeface="Arial" pitchFamily="34" charset="0"/>
              </a:rPr>
              <a:t> &amp; Carver, 1985): a measure of dispositional optimism</a:t>
            </a:r>
          </a:p>
          <a:p>
            <a:pPr marL="342900" lvl="1" indent="-342900"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sz="2000" b="1" dirty="0">
                <a:latin typeface="Arial" pitchFamily="34" charset="0"/>
                <a:cs typeface="Arial" pitchFamily="34" charset="0"/>
              </a:rPr>
              <a:t>In uncertain times I usually expect the best</a:t>
            </a:r>
          </a:p>
          <a:p>
            <a:r>
              <a:rPr lang="en-GB" sz="2000" b="1" dirty="0">
                <a:latin typeface="Arial" pitchFamily="34" charset="0"/>
                <a:cs typeface="Arial" pitchFamily="34" charset="0"/>
              </a:rPr>
              <a:t>If something can go wrong for me, it will</a:t>
            </a:r>
          </a:p>
          <a:p>
            <a:r>
              <a:rPr lang="en-GB" sz="2000" b="1" dirty="0">
                <a:latin typeface="Arial" pitchFamily="34" charset="0"/>
                <a:cs typeface="Arial" pitchFamily="34" charset="0"/>
              </a:rPr>
              <a:t>I’m always optimistic about my future </a:t>
            </a:r>
          </a:p>
          <a:p>
            <a:r>
              <a:rPr lang="en-GB" sz="2000" b="1" dirty="0">
                <a:latin typeface="Arial" pitchFamily="34" charset="0"/>
                <a:cs typeface="Arial" pitchFamily="34" charset="0"/>
              </a:rPr>
              <a:t>I hardly ever expect things to go my way</a:t>
            </a:r>
          </a:p>
          <a:p>
            <a:pPr>
              <a:buNone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342900" lvl="1" indent="-342900"/>
            <a:endParaRPr lang="en-GB" dirty="0">
              <a:latin typeface="Arial" pitchFamily="34" charset="0"/>
              <a:cs typeface="Arial" pitchFamily="34" charset="0"/>
            </a:endParaRPr>
          </a:p>
          <a:p>
            <a:endParaRPr lang="en-US" sz="2000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304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6733" y="404665"/>
            <a:ext cx="10382132" cy="4958011"/>
          </a:xfrm>
        </p:spPr>
        <p:txBody>
          <a:bodyPr>
            <a:noAutofit/>
          </a:bodyPr>
          <a:lstStyle/>
          <a:p>
            <a:pPr lvl="1">
              <a:buNone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Construct Validity </a:t>
            </a:r>
          </a:p>
          <a:p>
            <a:pPr lvl="1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does the test successfully measure the psychological construct it is designed to measure?</a:t>
            </a:r>
          </a:p>
          <a:p>
            <a:pPr lvl="1"/>
            <a:endParaRPr lang="en-US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GB" dirty="0">
                <a:latin typeface="Arial" pitchFamily="34" charset="0"/>
                <a:cs typeface="Arial" pitchFamily="34" charset="0"/>
              </a:rPr>
              <a:t>E.g., intelligence</a:t>
            </a:r>
          </a:p>
          <a:p>
            <a:pPr lvl="1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dirty="0">
                <a:latin typeface="Arial" pitchFamily="34" charset="0"/>
                <a:cs typeface="Arial" pitchFamily="34" charset="0"/>
              </a:rPr>
              <a:t>Assessed by looking at the relationship between test scores and other behaviours that it should be related to </a:t>
            </a:r>
          </a:p>
          <a:p>
            <a:pPr lvl="2"/>
            <a:r>
              <a:rPr lang="en-US" sz="2000" dirty="0">
                <a:latin typeface="Arial" pitchFamily="34" charset="0"/>
                <a:cs typeface="Arial" pitchFamily="34" charset="0"/>
              </a:rPr>
              <a:t>Do scores on a new IQ test relate to academic performance?</a:t>
            </a:r>
          </a:p>
          <a:p>
            <a:pPr lvl="2"/>
            <a:r>
              <a:rPr lang="en-US" sz="2000" dirty="0">
                <a:latin typeface="Arial" pitchFamily="34" charset="0"/>
                <a:cs typeface="Arial" pitchFamily="34" charset="0"/>
              </a:rPr>
              <a:t> does a measure of psychological distress report similar scores to a psychiatric interview.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80000"/>
              </a:lnSpc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dirty="0">
                <a:latin typeface="Arial" pitchFamily="34" charset="0"/>
                <a:cs typeface="Arial" pitchFamily="34" charset="0"/>
              </a:rPr>
              <a:t>Should be related to measures of the same construct – </a:t>
            </a:r>
            <a:r>
              <a:rPr lang="en-GB" i="1" dirty="0">
                <a:latin typeface="Arial" pitchFamily="34" charset="0"/>
                <a:cs typeface="Arial" pitchFamily="34" charset="0"/>
              </a:rPr>
              <a:t>convergent validity </a:t>
            </a:r>
            <a:r>
              <a:rPr lang="en-GB" dirty="0">
                <a:latin typeface="Arial" pitchFamily="34" charset="0"/>
                <a:cs typeface="Arial" pitchFamily="34" charset="0"/>
              </a:rPr>
              <a:t>– and it should be unrelated to measures of unrelated constructs – </a:t>
            </a:r>
            <a:r>
              <a:rPr lang="en-GB" i="1" dirty="0" err="1">
                <a:latin typeface="Arial" pitchFamily="34" charset="0"/>
                <a:cs typeface="Arial" pitchFamily="34" charset="0"/>
              </a:rPr>
              <a:t>discriminant</a:t>
            </a:r>
            <a:r>
              <a:rPr lang="en-GB" dirty="0">
                <a:latin typeface="Arial" pitchFamily="34" charset="0"/>
                <a:cs typeface="Arial" pitchFamily="34" charset="0"/>
              </a:rPr>
              <a:t> validity</a:t>
            </a:r>
            <a:endParaRPr lang="en-US" u="sng" dirty="0">
              <a:latin typeface="Arial" pitchFamily="34" charset="0"/>
              <a:cs typeface="Arial" pitchFamily="34" charset="0"/>
            </a:endParaRPr>
          </a:p>
          <a:p>
            <a:pPr lvl="2"/>
            <a:endParaRPr lang="en-US" sz="2000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8852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19536" y="692697"/>
            <a:ext cx="8229600" cy="4525963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Content Validity </a:t>
            </a:r>
          </a:p>
          <a:p>
            <a:pPr lvl="1"/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dirty="0">
                <a:latin typeface="Arial" pitchFamily="34" charset="0"/>
                <a:cs typeface="Arial" pitchFamily="34" charset="0"/>
              </a:rPr>
              <a:t>whether the items on a test measure all the knowledge or skills that are assumed to underlie the construct of interest</a:t>
            </a:r>
          </a:p>
          <a:p>
            <a:pPr lvl="1"/>
            <a:endParaRPr lang="en-US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dirty="0">
                <a:latin typeface="Arial" pitchFamily="34" charset="0"/>
                <a:cs typeface="Arial" pitchFamily="34" charset="0"/>
              </a:rPr>
              <a:t>E.g. does a measure of intelligence capture all types of intelligence or just certain types e.g. problem-solving ability; numerical reasoning; </a:t>
            </a:r>
          </a:p>
        </p:txBody>
      </p:sp>
    </p:spTree>
    <p:extLst>
      <p:ext uri="{BB962C8B-B14F-4D97-AF65-F5344CB8AC3E}">
        <p14:creationId xmlns:p14="http://schemas.microsoft.com/office/powerpoint/2010/main" val="23508129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8234" y="692697"/>
            <a:ext cx="8428382" cy="517403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>
                <a:latin typeface="Arial" pitchFamily="34" charset="0"/>
                <a:cs typeface="Arial" pitchFamily="34" charset="0"/>
              </a:rPr>
              <a:t>Criterion-related Validity </a:t>
            </a:r>
          </a:p>
          <a:p>
            <a:pPr lvl="1"/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dirty="0">
                <a:latin typeface="Arial" pitchFamily="34" charset="0"/>
                <a:cs typeface="Arial" pitchFamily="34" charset="0"/>
              </a:rPr>
              <a:t>the ability of test scores to correlate with meaningful criterion measures</a:t>
            </a:r>
          </a:p>
          <a:p>
            <a:pPr lvl="1"/>
            <a:r>
              <a:rPr lang="en-US" dirty="0">
                <a:latin typeface="Arial" pitchFamily="34" charset="0"/>
                <a:cs typeface="Arial" pitchFamily="34" charset="0"/>
              </a:rPr>
              <a:t>are they able to predict future outcomes?</a:t>
            </a:r>
          </a:p>
          <a:p>
            <a:pPr lvl="1"/>
            <a:endParaRPr lang="en-US" dirty="0"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000" dirty="0">
                <a:latin typeface="Arial" pitchFamily="34" charset="0"/>
                <a:cs typeface="Arial" pitchFamily="34" charset="0"/>
              </a:rPr>
              <a:t>Test should predict present or future outcomes that are influenced by the construct being measured </a:t>
            </a:r>
          </a:p>
          <a:p>
            <a:pPr lvl="2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000" dirty="0">
                <a:latin typeface="Arial" pitchFamily="34" charset="0"/>
                <a:cs typeface="Arial" pitchFamily="34" charset="0"/>
              </a:rPr>
              <a:t>e.g. </a:t>
            </a:r>
            <a:r>
              <a:rPr lang="en-US" dirty="0">
                <a:latin typeface="Arial" pitchFamily="34" charset="0"/>
                <a:cs typeface="Arial" pitchFamily="34" charset="0"/>
              </a:rPr>
              <a:t>does a measure of IQ successfully predict future performance/success in that job?</a:t>
            </a:r>
          </a:p>
          <a:p>
            <a:pPr lvl="2"/>
            <a:endParaRPr lang="en-US" dirty="0"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dirty="0">
                <a:latin typeface="Arial" pitchFamily="34" charset="0"/>
                <a:cs typeface="Arial" pitchFamily="34" charset="0"/>
              </a:rPr>
              <a:t>e.g., Do scores on a measure of conscientiousness predict  future academic performance?</a:t>
            </a:r>
          </a:p>
          <a:p>
            <a:pPr lvl="3"/>
            <a:endParaRPr lang="en-US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endParaRPr lang="en-GB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3453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991544" y="2204864"/>
            <a:ext cx="8229600" cy="1143000"/>
          </a:xfrm>
        </p:spPr>
        <p:txBody>
          <a:bodyPr/>
          <a:lstStyle/>
          <a:p>
            <a:r>
              <a:rPr lang="en-GB" sz="2800" b="1" dirty="0"/>
              <a:t>Reliability – consistency or stability of a measure.</a:t>
            </a:r>
            <a:endParaRPr lang="en-US" sz="2800" b="1" dirty="0">
              <a:solidFill>
                <a:schemeClr val="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8300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82621" y="-414603"/>
            <a:ext cx="8229600" cy="453072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  </a:t>
            </a:r>
            <a:r>
              <a:rPr lang="en-GB" sz="2000" b="1" dirty="0">
                <a:latin typeface="Arial" pitchFamily="34" charset="0"/>
                <a:cs typeface="Arial" pitchFamily="34" charset="0"/>
              </a:rPr>
              <a:t>Test –retest reliability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 consistency of measurement over time</a:t>
            </a:r>
          </a:p>
          <a:p>
            <a:pPr lvl="1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000" dirty="0">
                <a:latin typeface="Arial" pitchFamily="34" charset="0"/>
                <a:cs typeface="Arial" pitchFamily="34" charset="0"/>
              </a:rPr>
              <a:t>Assessed by administering the measure to the same group of participants on two or more separate occasions and correlating the sets of scores</a:t>
            </a:r>
          </a:p>
          <a:p>
            <a:pPr lvl="2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000" dirty="0">
                <a:latin typeface="Arial" pitchFamily="34" charset="0"/>
                <a:cs typeface="Arial" pitchFamily="34" charset="0"/>
              </a:rPr>
              <a:t>If the construct being measured is stable, scores should be consistent over time</a:t>
            </a:r>
            <a:endParaRPr lang="en-US" sz="2000" u="sng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</a:pPr>
            <a:endParaRPr lang="en-US" sz="2000" u="sng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E.g., you would not expect the results of a test of IQ or personality traits to be different if measured more than once.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3052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1544" y="980729"/>
            <a:ext cx="8229600" cy="4746749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b="1" dirty="0"/>
              <a:t>Split half reliability </a:t>
            </a:r>
          </a:p>
          <a:p>
            <a:pPr>
              <a:lnSpc>
                <a:spcPct val="80000"/>
              </a:lnSpc>
            </a:pPr>
            <a:endParaRPr lang="en-GB" dirty="0"/>
          </a:p>
          <a:p>
            <a:pPr>
              <a:lnSpc>
                <a:spcPct val="80000"/>
              </a:lnSpc>
              <a:buNone/>
            </a:pPr>
            <a:r>
              <a:rPr lang="en-GB" dirty="0"/>
              <a:t>	 - internal consistency between two sets of scores</a:t>
            </a:r>
          </a:p>
          <a:p>
            <a:pPr>
              <a:lnSpc>
                <a:spcPct val="80000"/>
              </a:lnSpc>
            </a:pPr>
            <a:endParaRPr lang="en-GB" dirty="0"/>
          </a:p>
          <a:p>
            <a:pPr>
              <a:lnSpc>
                <a:spcPct val="80000"/>
              </a:lnSpc>
            </a:pPr>
            <a:endParaRPr lang="en-GB" dirty="0"/>
          </a:p>
          <a:p>
            <a:pPr>
              <a:lnSpc>
                <a:spcPct val="80000"/>
              </a:lnSpc>
            </a:pPr>
            <a:r>
              <a:rPr lang="en-GB" b="1" dirty="0"/>
              <a:t>Inter-</a:t>
            </a:r>
            <a:r>
              <a:rPr lang="en-GB" b="1" dirty="0" err="1"/>
              <a:t>rater</a:t>
            </a:r>
            <a:r>
              <a:rPr lang="en-GB" b="1" dirty="0"/>
              <a:t> reliability</a:t>
            </a:r>
          </a:p>
          <a:p>
            <a:pPr>
              <a:lnSpc>
                <a:spcPct val="80000"/>
              </a:lnSpc>
            </a:pPr>
            <a:endParaRPr lang="en-GB" dirty="0"/>
          </a:p>
          <a:p>
            <a:pPr lvl="1">
              <a:lnSpc>
                <a:spcPct val="80000"/>
              </a:lnSpc>
              <a:buNone/>
            </a:pPr>
            <a:r>
              <a:rPr lang="en-GB" dirty="0"/>
              <a:t> </a:t>
            </a:r>
            <a:r>
              <a:rPr lang="en-GB" sz="2400" dirty="0"/>
              <a:t>– extent to which two different </a:t>
            </a:r>
            <a:r>
              <a:rPr lang="en-GB" sz="2400" dirty="0" err="1"/>
              <a:t>raters</a:t>
            </a:r>
            <a:r>
              <a:rPr lang="en-GB" sz="2400" dirty="0"/>
              <a:t> agree in their evaluations </a:t>
            </a:r>
          </a:p>
          <a:p>
            <a:pPr lvl="1">
              <a:lnSpc>
                <a:spcPct val="80000"/>
              </a:lnSpc>
              <a:buNone/>
            </a:pPr>
            <a:endParaRPr lang="en-GB" sz="2400" dirty="0"/>
          </a:p>
          <a:p>
            <a:pPr lvl="1">
              <a:lnSpc>
                <a:spcPct val="80000"/>
              </a:lnSpc>
            </a:pPr>
            <a:r>
              <a:rPr lang="en-US" sz="2400" dirty="0"/>
              <a:t>consistency of measurement when different people observe the same event or score the same test</a:t>
            </a:r>
          </a:p>
          <a:p>
            <a:pPr>
              <a:lnSpc>
                <a:spcPct val="80000"/>
              </a:lnSpc>
            </a:pPr>
            <a:endParaRPr lang="en-GB" dirty="0"/>
          </a:p>
          <a:p>
            <a:pPr lvl="2">
              <a:lnSpc>
                <a:spcPct val="8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10931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6090" y="395335"/>
            <a:ext cx="8229600" cy="453072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 lvl="1"/>
            <a:r>
              <a:rPr lang="en-US" b="1" dirty="0">
                <a:latin typeface="Arial" pitchFamily="34" charset="0"/>
                <a:cs typeface="Arial" pitchFamily="34" charset="0"/>
              </a:rPr>
              <a:t>Internal Reliability/Consistency: </a:t>
            </a:r>
            <a:r>
              <a:rPr lang="en-US" dirty="0">
                <a:latin typeface="Arial" pitchFamily="34" charset="0"/>
                <a:cs typeface="Arial" pitchFamily="34" charset="0"/>
              </a:rPr>
              <a:t>consistency of measurement within the test itself</a:t>
            </a:r>
          </a:p>
          <a:p>
            <a:pPr lvl="1"/>
            <a:endParaRPr lang="en-US" dirty="0"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000" dirty="0">
                <a:latin typeface="Arial" pitchFamily="34" charset="0"/>
                <a:cs typeface="Arial" pitchFamily="34" charset="0"/>
              </a:rPr>
              <a:t>All the items on a test should measure the same thing</a:t>
            </a:r>
          </a:p>
          <a:p>
            <a:pPr lvl="2"/>
            <a:r>
              <a:rPr lang="en-US" sz="2000" dirty="0">
                <a:latin typeface="Arial" pitchFamily="34" charset="0"/>
                <a:cs typeface="Arial" pitchFamily="34" charset="0"/>
              </a:rPr>
              <a:t>Items should correlate highly with each other</a:t>
            </a:r>
          </a:p>
          <a:p>
            <a:pPr lvl="2"/>
            <a:r>
              <a:rPr lang="en-GB" sz="2000" dirty="0">
                <a:latin typeface="Arial" pitchFamily="34" charset="0"/>
                <a:cs typeface="Arial" pitchFamily="34" charset="0"/>
              </a:rPr>
              <a:t>Internal consistency reliability – the extent to which a test has homogenous content </a:t>
            </a:r>
          </a:p>
          <a:p>
            <a:pPr lvl="2"/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2">
              <a:buNone/>
            </a:pPr>
            <a:endParaRPr lang="en-US" sz="2000" u="sng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  <a:buNone/>
            </a:pPr>
            <a:r>
              <a:rPr lang="en-GB" sz="2000" dirty="0" err="1">
                <a:latin typeface="Arial" pitchFamily="34" charset="0"/>
                <a:cs typeface="Arial" pitchFamily="34" charset="0"/>
              </a:rPr>
              <a:t>Cronbach’s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alpha – response to each item is correlated with the response to every other item</a:t>
            </a:r>
          </a:p>
          <a:p>
            <a:pPr lvl="2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Note : Interpreting Reliability  .70 or above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2758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8226" y="435827"/>
            <a:ext cx="6321454" cy="1478570"/>
          </a:xfrm>
        </p:spPr>
        <p:txBody>
          <a:bodyPr/>
          <a:lstStyle/>
          <a:p>
            <a:r>
              <a:rPr lang="en-GB" dirty="0"/>
              <a:t>10 minute Screen break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8451" y="2226769"/>
            <a:ext cx="5140118" cy="3541714"/>
          </a:xfrm>
        </p:spPr>
        <p:txBody>
          <a:bodyPr/>
          <a:lstStyle/>
          <a:p>
            <a:r>
              <a:rPr lang="en-GB" dirty="0"/>
              <a:t>Think about….  What are the key ethical considerations that an ethics committee would want to see consideration of when carrying out applied research?</a:t>
            </a:r>
          </a:p>
          <a:p>
            <a:endParaRPr lang="en-GB" dirty="0"/>
          </a:p>
          <a:p>
            <a:r>
              <a:rPr lang="en-GB" dirty="0"/>
              <a:t>How many can you think of…?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173" y="1993506"/>
            <a:ext cx="3502337" cy="3542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6619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3749" y="1953201"/>
            <a:ext cx="7922907" cy="1478570"/>
          </a:xfrm>
        </p:spPr>
        <p:txBody>
          <a:bodyPr/>
          <a:lstStyle/>
          <a:p>
            <a:r>
              <a:rPr lang="en-GB" dirty="0"/>
              <a:t>Transforming scale data in </a:t>
            </a:r>
            <a:r>
              <a:rPr lang="en-GB" dirty="0" err="1"/>
              <a:t>spss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96625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6090" y="395335"/>
            <a:ext cx="8229600" cy="453072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 lvl="1"/>
            <a:r>
              <a:rPr lang="en-US" b="1" dirty="0">
                <a:latin typeface="Arial" pitchFamily="34" charset="0"/>
                <a:cs typeface="Arial" pitchFamily="34" charset="0"/>
              </a:rPr>
              <a:t>Internal Reliability/Consistency: </a:t>
            </a:r>
            <a:r>
              <a:rPr lang="en-US" dirty="0">
                <a:latin typeface="Arial" pitchFamily="34" charset="0"/>
                <a:cs typeface="Arial" pitchFamily="34" charset="0"/>
              </a:rPr>
              <a:t>consistency of measurement within the test itself</a:t>
            </a:r>
          </a:p>
          <a:p>
            <a:pPr lvl="1"/>
            <a:endParaRPr lang="en-US" dirty="0"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000" dirty="0">
                <a:latin typeface="Arial" pitchFamily="34" charset="0"/>
                <a:cs typeface="Arial" pitchFamily="34" charset="0"/>
              </a:rPr>
              <a:t>All the items on a test should measure the same thing</a:t>
            </a:r>
          </a:p>
          <a:p>
            <a:pPr lvl="2"/>
            <a:r>
              <a:rPr lang="en-US" sz="2000" dirty="0">
                <a:latin typeface="Arial" pitchFamily="34" charset="0"/>
                <a:cs typeface="Arial" pitchFamily="34" charset="0"/>
              </a:rPr>
              <a:t>Items should correlate highly with each other</a:t>
            </a:r>
          </a:p>
          <a:p>
            <a:pPr lvl="2"/>
            <a:r>
              <a:rPr lang="en-GB" sz="2000" dirty="0">
                <a:latin typeface="Arial" pitchFamily="34" charset="0"/>
                <a:cs typeface="Arial" pitchFamily="34" charset="0"/>
              </a:rPr>
              <a:t>Internal consistency reliability – the extent to which a test has homogenous content </a:t>
            </a:r>
          </a:p>
          <a:p>
            <a:pPr lvl="2"/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2">
              <a:buNone/>
            </a:pPr>
            <a:endParaRPr lang="en-US" sz="2000" u="sng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  <a:buNone/>
            </a:pPr>
            <a:r>
              <a:rPr lang="en-GB" sz="2000" dirty="0" err="1">
                <a:latin typeface="Arial" pitchFamily="34" charset="0"/>
                <a:cs typeface="Arial" pitchFamily="34" charset="0"/>
              </a:rPr>
              <a:t>Cronbach’s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alpha – response to each item is correlated with the response to every other item</a:t>
            </a:r>
          </a:p>
          <a:p>
            <a:pPr lvl="2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Note : Interpreting Reliability  .70 or above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9398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6598" y="476673"/>
            <a:ext cx="7927834" cy="5794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957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545" y="206644"/>
            <a:ext cx="8616956" cy="646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7429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Scales and sub-scales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556793"/>
            <a:ext cx="8229600" cy="4525963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Arial" pitchFamily="34" charset="0"/>
                <a:cs typeface="Arial" pitchFamily="34" charset="0"/>
              </a:rPr>
              <a:t>Some psychological measures may include sub-scales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Sometimes can either add up all items for total score, or create separate sub-scales for each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Sometimes have to keep each sub-scale separate from others.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2590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7528" y="836713"/>
            <a:ext cx="8229600" cy="5184775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E.G., Impact of Event Scale, Horowitz et al. 1979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pPr lvl="1" indent="420688">
              <a:buFont typeface="Wingdings" pitchFamily="2" charset="2"/>
              <a:buChar char="Ø"/>
            </a:pPr>
            <a:r>
              <a:rPr lang="en-GB" dirty="0">
                <a:latin typeface="Arial" pitchFamily="34" charset="0"/>
                <a:cs typeface="Arial" pitchFamily="34" charset="0"/>
              </a:rPr>
              <a:t>INTRUSION SUB-SCALE: Seven items measure intrusive thoughts “intrusion” about a stressful event (0-35)</a:t>
            </a:r>
          </a:p>
          <a:p>
            <a:pPr lvl="1" indent="420688">
              <a:buNone/>
            </a:pPr>
            <a:r>
              <a:rPr lang="en-GB" sz="1600" i="1" dirty="0">
                <a:latin typeface="Arial" pitchFamily="34" charset="0"/>
                <a:cs typeface="Arial" pitchFamily="34" charset="0"/>
              </a:rPr>
              <a:t>“I thought about it when I didn’t mean to….”</a:t>
            </a:r>
          </a:p>
          <a:p>
            <a:pPr lvl="1" indent="420688">
              <a:buNone/>
            </a:pPr>
            <a:endParaRPr lang="en-GB" sz="1600" i="1" dirty="0">
              <a:latin typeface="Arial" pitchFamily="34" charset="0"/>
              <a:cs typeface="Arial" pitchFamily="34" charset="0"/>
            </a:endParaRPr>
          </a:p>
          <a:p>
            <a:pPr lvl="1" indent="420688">
              <a:buNone/>
            </a:pPr>
            <a:endParaRPr lang="en-GB" sz="1600" i="1" dirty="0">
              <a:latin typeface="Arial" pitchFamily="34" charset="0"/>
              <a:cs typeface="Arial" pitchFamily="34" charset="0"/>
            </a:endParaRPr>
          </a:p>
          <a:p>
            <a:pPr lvl="1" indent="420688">
              <a:buFont typeface="Wingdings" pitchFamily="2" charset="2"/>
              <a:buChar char="Ø"/>
            </a:pPr>
            <a:r>
              <a:rPr lang="en-GB" dirty="0">
                <a:latin typeface="Arial" pitchFamily="34" charset="0"/>
                <a:cs typeface="Arial" pitchFamily="34" charset="0"/>
              </a:rPr>
              <a:t>AVOIDANCE SUB-SCALE: Eight items measure attempts to avoid those thoughts “avoidance” (0-40)</a:t>
            </a:r>
            <a:endParaRPr lang="en-GB" sz="1600" i="1" dirty="0">
              <a:latin typeface="Arial" pitchFamily="34" charset="0"/>
              <a:cs typeface="Arial" pitchFamily="34" charset="0"/>
            </a:endParaRPr>
          </a:p>
          <a:p>
            <a:pPr lvl="1" indent="420688">
              <a:buNone/>
            </a:pPr>
            <a:r>
              <a:rPr lang="en-GB" sz="1600" i="1" dirty="0">
                <a:latin typeface="Arial" pitchFamily="34" charset="0"/>
                <a:cs typeface="Arial" pitchFamily="34" charset="0"/>
              </a:rPr>
              <a:t>“I stayed away from reminders of it”</a:t>
            </a:r>
          </a:p>
          <a:p>
            <a:pPr lvl="1" indent="420688">
              <a:buNone/>
            </a:pPr>
            <a:endParaRPr lang="en-GB" sz="1600" i="1" dirty="0">
              <a:latin typeface="Arial" pitchFamily="34" charset="0"/>
              <a:cs typeface="Arial" pitchFamily="34" charset="0"/>
            </a:endParaRPr>
          </a:p>
          <a:p>
            <a:pPr lvl="1" indent="420688">
              <a:buNone/>
            </a:pPr>
            <a:endParaRPr lang="en-GB" sz="1600" i="1" dirty="0">
              <a:latin typeface="Arial" pitchFamily="34" charset="0"/>
              <a:cs typeface="Arial" pitchFamily="34" charset="0"/>
            </a:endParaRPr>
          </a:p>
          <a:p>
            <a:pPr lvl="1" indent="420688">
              <a:buFont typeface="Wingdings" pitchFamily="2" charset="2"/>
              <a:buChar char="Ø"/>
            </a:pPr>
            <a:r>
              <a:rPr lang="en-GB" dirty="0">
                <a:latin typeface="Arial" pitchFamily="34" charset="0"/>
                <a:cs typeface="Arial" pitchFamily="34" charset="0"/>
              </a:rPr>
              <a:t>Can be combined to create a “Global distress Scale” (0-75)</a:t>
            </a:r>
          </a:p>
          <a:p>
            <a:pPr lvl="1" indent="420688">
              <a:buFont typeface="Wingdings" pitchFamily="2" charset="2"/>
              <a:buChar char="Ø"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lvl="1" indent="420688">
              <a:buFont typeface="Wingdings" pitchFamily="2" charset="2"/>
              <a:buChar char="Ø"/>
            </a:pPr>
            <a:endParaRPr lang="en-GB" sz="1600" dirty="0">
              <a:latin typeface="Arial" pitchFamily="34" charset="0"/>
              <a:cs typeface="Arial" pitchFamily="34" charset="0"/>
            </a:endParaRPr>
          </a:p>
          <a:p>
            <a:endParaRPr lang="en-GB" sz="1800" i="1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924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842804"/>
              </p:ext>
            </p:extLst>
          </p:nvPr>
        </p:nvGraphicFramePr>
        <p:xfrm>
          <a:off x="1847528" y="764704"/>
          <a:ext cx="8496944" cy="5914048"/>
        </p:xfrm>
        <a:graphic>
          <a:graphicData uri="http://schemas.openxmlformats.org/drawingml/2006/table">
            <a:tbl>
              <a:tblPr/>
              <a:tblGrid>
                <a:gridCol w="44644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2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787400" algn="l"/>
                        </a:tabLs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(Tick one box from each row)</a:t>
                      </a:r>
                      <a:endParaRPr lang="en-GB" sz="12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787400" algn="l"/>
                        </a:tabLs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Not at all</a:t>
                      </a:r>
                      <a:endParaRPr lang="en-GB" sz="12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787400" algn="l"/>
                        </a:tabLs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Rarely</a:t>
                      </a:r>
                      <a:endParaRPr lang="en-GB" sz="12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787400" algn="l"/>
                        </a:tabLs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Sometimes</a:t>
                      </a:r>
                      <a:endParaRPr lang="en-GB" sz="12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787400" algn="l"/>
                        </a:tabLs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Often</a:t>
                      </a:r>
                      <a:endParaRPr lang="en-GB" sz="12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thought about it when I didn’t mean to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480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avoided letting myself get upset when I thought about it or was reminded of it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tried to remove it from my memory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8487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had trouble falling asleep or staying asleep, because of pictures or thoughts about it that came into my mind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had waves of strong feelings about it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had dreams about it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stayed away from reminders of it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felt as if it hadn’t happened or wasn’t real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tried not to talk about it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Pictures about it popped into my mind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Other things kept making me think about it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78487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was aware that I still had a lot of feelings about it, but I didn’t deal with them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I tried not to think about it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Any reminder brought back feelings about it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4744"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787400" algn="l"/>
                        </a:tabLs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</a:rPr>
                        <a:t>My feelings about it were kind of numb 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   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   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    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  <a:latin typeface="Wingdings"/>
                          <a:ea typeface="Times New Roman"/>
                        </a:rPr>
                        <a:t>  o</a:t>
                      </a:r>
                      <a:endParaRPr lang="en-GB" sz="9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54187" marR="54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9322" name="TextBox 2"/>
          <p:cNvSpPr txBox="1">
            <a:spLocks noChangeArrowheads="1"/>
          </p:cNvSpPr>
          <p:nvPr/>
        </p:nvSpPr>
        <p:spPr bwMode="auto">
          <a:xfrm>
            <a:off x="2351089" y="404814"/>
            <a:ext cx="7058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b="1">
                <a:latin typeface="Calibri" pitchFamily="34" charset="0"/>
              </a:rPr>
              <a:t>Impact of Event Scale (Horowitz et al., 1979)</a:t>
            </a:r>
          </a:p>
        </p:txBody>
      </p:sp>
    </p:spTree>
    <p:extLst>
      <p:ext uri="{BB962C8B-B14F-4D97-AF65-F5344CB8AC3E}">
        <p14:creationId xmlns:p14="http://schemas.microsoft.com/office/powerpoint/2010/main" val="3170052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552" y="0"/>
            <a:ext cx="8229600" cy="1143000"/>
          </a:xfrm>
        </p:spPr>
        <p:txBody>
          <a:bodyPr/>
          <a:lstStyle/>
          <a:p>
            <a:r>
              <a:rPr lang="en-GB" dirty="0"/>
              <a:t>Reverse-coding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1721" y="747869"/>
            <a:ext cx="8507895" cy="4525963"/>
          </a:xfrm>
        </p:spPr>
        <p:txBody>
          <a:bodyPr>
            <a:noAutofit/>
          </a:bodyPr>
          <a:lstStyle/>
          <a:p>
            <a:pPr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Some scales contain items which need to be reverse-coded (to prevent demand characteristics/lazy responses)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742950" lvl="2" indent="-342900">
              <a:buNone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E.g., Life Orientation Test (</a:t>
            </a:r>
            <a:r>
              <a:rPr lang="en-GB" sz="2000" dirty="0" err="1">
                <a:latin typeface="Arial" pitchFamily="34" charset="0"/>
                <a:cs typeface="Arial" pitchFamily="34" charset="0"/>
              </a:rPr>
              <a:t>Scheier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&amp; Carver, 1985): a measure of dispositional optimism</a:t>
            </a:r>
          </a:p>
          <a:p>
            <a:pPr marL="342900" lvl="1" indent="-342900"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sz="2000" b="1" dirty="0">
                <a:latin typeface="Arial" pitchFamily="34" charset="0"/>
                <a:cs typeface="Arial" pitchFamily="34" charset="0"/>
              </a:rPr>
              <a:t>In uncertain times I usually expect the best</a:t>
            </a:r>
          </a:p>
          <a:p>
            <a:r>
              <a:rPr lang="en-GB" sz="2000" b="1" dirty="0">
                <a:latin typeface="Arial" pitchFamily="34" charset="0"/>
                <a:cs typeface="Arial" pitchFamily="34" charset="0"/>
              </a:rPr>
              <a:t>If something can go wrong for me, it will</a:t>
            </a:r>
          </a:p>
          <a:p>
            <a:r>
              <a:rPr lang="en-GB" sz="2000" b="1" dirty="0">
                <a:latin typeface="Arial" pitchFamily="34" charset="0"/>
                <a:cs typeface="Arial" pitchFamily="34" charset="0"/>
              </a:rPr>
              <a:t>I’m always optimistic about my future </a:t>
            </a:r>
          </a:p>
          <a:p>
            <a:r>
              <a:rPr lang="en-GB" sz="2000" b="1" dirty="0">
                <a:latin typeface="Arial" pitchFamily="34" charset="0"/>
                <a:cs typeface="Arial" pitchFamily="34" charset="0"/>
              </a:rPr>
              <a:t>I hardly ever expect things to go my way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9154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data transformations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Recoding (according to scale instructions)</a:t>
            </a:r>
          </a:p>
          <a:p>
            <a:endParaRPr lang="en-GB" dirty="0"/>
          </a:p>
          <a:p>
            <a:r>
              <a:rPr lang="en-GB" dirty="0"/>
              <a:t>Turning continuous data into categories</a:t>
            </a:r>
          </a:p>
          <a:p>
            <a:endParaRPr lang="en-GB" dirty="0"/>
          </a:p>
          <a:p>
            <a:r>
              <a:rPr lang="en-GB" dirty="0"/>
              <a:t>Creating total scores/means scores for total scales and sub-scales</a:t>
            </a:r>
          </a:p>
          <a:p>
            <a:endParaRPr lang="en-GB" dirty="0"/>
          </a:p>
          <a:p>
            <a:r>
              <a:rPr lang="en-GB" dirty="0"/>
              <a:t>Missing data commands</a:t>
            </a:r>
          </a:p>
        </p:txBody>
      </p:sp>
    </p:spTree>
    <p:extLst>
      <p:ext uri="{BB962C8B-B14F-4D97-AF65-F5344CB8AC3E}">
        <p14:creationId xmlns:p14="http://schemas.microsoft.com/office/powerpoint/2010/main" val="38040235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pss recod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548680"/>
            <a:ext cx="8064896" cy="558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528048" y="2852936"/>
            <a:ext cx="1872208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1 = 5</a:t>
            </a:r>
          </a:p>
          <a:p>
            <a:pPr algn="ctr"/>
            <a:r>
              <a:rPr lang="en-GB" dirty="0"/>
              <a:t>2= 4</a:t>
            </a:r>
          </a:p>
          <a:p>
            <a:pPr algn="ctr"/>
            <a:r>
              <a:rPr lang="en-GB" dirty="0"/>
              <a:t>3 = 3</a:t>
            </a:r>
          </a:p>
          <a:p>
            <a:pPr algn="ctr"/>
            <a:r>
              <a:rPr lang="en-GB" dirty="0"/>
              <a:t>4= 2</a:t>
            </a:r>
          </a:p>
          <a:p>
            <a:pPr algn="ctr"/>
            <a:r>
              <a:rPr lang="en-GB" dirty="0"/>
              <a:t>5 = 1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73822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0"/>
            <a:ext cx="8229600" cy="1143000"/>
          </a:xfrm>
        </p:spPr>
        <p:txBody>
          <a:bodyPr/>
          <a:lstStyle/>
          <a:p>
            <a:r>
              <a:rPr lang="en-GB" dirty="0"/>
              <a:t>Summary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052737"/>
            <a:ext cx="8229600" cy="4886003"/>
          </a:xfrm>
        </p:spPr>
        <p:txBody>
          <a:bodyPr>
            <a:normAutofit fontScale="85000" lnSpcReduction="20000"/>
          </a:bodyPr>
          <a:lstStyle/>
          <a:p>
            <a:r>
              <a:rPr lang="en-GB" sz="2000" dirty="0">
                <a:latin typeface="Arial" pitchFamily="34" charset="0"/>
                <a:cs typeface="Arial" pitchFamily="34" charset="0"/>
              </a:rPr>
              <a:t>Choosing appropriate measures for your study is a vital aspect of study design</a:t>
            </a:r>
          </a:p>
          <a:p>
            <a:pPr marL="0" indent="0"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Need to think carefully about what it is you actually want to measure (think about your operational definition!) and what the best way of measuring this is....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Measures capturing psychological constructs are expected to be </a:t>
            </a:r>
            <a:r>
              <a:rPr lang="en-GB" sz="2000" b="1" dirty="0">
                <a:latin typeface="Arial" pitchFamily="34" charset="0"/>
                <a:cs typeface="Arial" pitchFamily="34" charset="0"/>
              </a:rPr>
              <a:t>reliable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and </a:t>
            </a:r>
            <a:r>
              <a:rPr lang="en-GB" sz="2000" b="1" dirty="0">
                <a:latin typeface="Arial" pitchFamily="34" charset="0"/>
                <a:cs typeface="Arial" pitchFamily="34" charset="0"/>
              </a:rPr>
              <a:t>valid.</a:t>
            </a:r>
          </a:p>
          <a:p>
            <a:endParaRPr lang="en-GB" sz="2000" b="1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Need to understand how a scale has been constructed in order to analyse it properly </a:t>
            </a:r>
          </a:p>
          <a:p>
            <a:pPr lvl="1"/>
            <a:endParaRPr lang="en-GB" sz="1600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GB" sz="1600" dirty="0">
                <a:latin typeface="Arial" pitchFamily="34" charset="0"/>
                <a:cs typeface="Arial" pitchFamily="34" charset="0"/>
              </a:rPr>
              <a:t>Recoding instructions?</a:t>
            </a:r>
          </a:p>
          <a:p>
            <a:pPr lvl="1"/>
            <a:r>
              <a:rPr lang="en-GB" sz="1600" dirty="0">
                <a:latin typeface="Arial" pitchFamily="34" charset="0"/>
                <a:cs typeface="Arial" pitchFamily="34" charset="0"/>
              </a:rPr>
              <a:t>Reverse scoring?</a:t>
            </a:r>
          </a:p>
          <a:p>
            <a:pPr lvl="1"/>
            <a:r>
              <a:rPr lang="en-GB" sz="1600" dirty="0">
                <a:latin typeface="Arial" pitchFamily="34" charset="0"/>
                <a:cs typeface="Arial" pitchFamily="34" charset="0"/>
              </a:rPr>
              <a:t>Sub-scales?</a:t>
            </a:r>
          </a:p>
        </p:txBody>
      </p:sp>
    </p:spTree>
    <p:extLst>
      <p:ext uri="{BB962C8B-B14F-4D97-AF65-F5344CB8AC3E}">
        <p14:creationId xmlns:p14="http://schemas.microsoft.com/office/powerpoint/2010/main" val="23104803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21</TotalTime>
  <Words>1785</Words>
  <Application>Microsoft Office PowerPoint</Application>
  <PresentationFormat>Widescreen</PresentationFormat>
  <Paragraphs>324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Arial Narrow</vt:lpstr>
      <vt:lpstr>Calibri</vt:lpstr>
      <vt:lpstr>Times New Roman</vt:lpstr>
      <vt:lpstr>Tw Cen MT</vt:lpstr>
      <vt:lpstr>Wingdings</vt:lpstr>
      <vt:lpstr>Circuit</vt:lpstr>
      <vt:lpstr> Session 2:   Scales &amp; Psychometrics  scale data transformations &amp; calculations in spss</vt:lpstr>
      <vt:lpstr>Types of data</vt:lpstr>
      <vt:lpstr>Why does it matter?</vt:lpstr>
      <vt:lpstr>PowerPoint Presentation</vt:lpstr>
      <vt:lpstr>Study design: A brief refresher</vt:lpstr>
      <vt:lpstr>Questions to consider</vt:lpstr>
      <vt:lpstr>Quantitative Measures</vt:lpstr>
      <vt:lpstr>Measures</vt:lpstr>
      <vt:lpstr>Psychometric Standards</vt:lpstr>
      <vt:lpstr>Psychometric Standards</vt:lpstr>
      <vt:lpstr>Validity: how well a test actually measures what it is designed to measure</vt:lpstr>
      <vt:lpstr>E.g., a scale of Extraversion </vt:lpstr>
      <vt:lpstr>PowerPoint Presentation</vt:lpstr>
      <vt:lpstr>PowerPoint Presentation</vt:lpstr>
      <vt:lpstr>PowerPoint Presentation</vt:lpstr>
      <vt:lpstr>PowerPoint Presentation</vt:lpstr>
      <vt:lpstr>Reliability – consistency or stability of a measure.</vt:lpstr>
      <vt:lpstr>PowerPoint Presentation</vt:lpstr>
      <vt:lpstr>PowerPoint Presentation</vt:lpstr>
      <vt:lpstr>PowerPoint Presentation</vt:lpstr>
      <vt:lpstr>10 minute Screen break </vt:lpstr>
      <vt:lpstr>Transforming scale data in spss</vt:lpstr>
      <vt:lpstr>PowerPoint Presentation</vt:lpstr>
      <vt:lpstr>PowerPoint Presentation</vt:lpstr>
      <vt:lpstr>PowerPoint Presentation</vt:lpstr>
      <vt:lpstr>Scales and sub-scales</vt:lpstr>
      <vt:lpstr>PowerPoint Presentation</vt:lpstr>
      <vt:lpstr>PowerPoint Presentation</vt:lpstr>
      <vt:lpstr>Reverse-coding </vt:lpstr>
      <vt:lpstr>Other data transformations  </vt:lpstr>
      <vt:lpstr>PowerPoint Presentation</vt:lpstr>
      <vt:lpstr>Summary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Session 2:   Scales &amp; Psychometrics  scale data transformations &amp; calculations in spss</dc:title>
  <dc:creator>Ceri Phelps</dc:creator>
  <cp:lastModifiedBy>Ceri Phelps</cp:lastModifiedBy>
  <cp:revision>3</cp:revision>
  <dcterms:created xsi:type="dcterms:W3CDTF">2020-10-14T08:38:17Z</dcterms:created>
  <dcterms:modified xsi:type="dcterms:W3CDTF">2026-03-24T09:26:03Z</dcterms:modified>
</cp:coreProperties>
</file>