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handoutMasterIdLst>
    <p:handoutMasterId r:id="rId38"/>
  </p:handoutMasterIdLst>
  <p:sldIdLst>
    <p:sldId id="256" r:id="rId2"/>
    <p:sldId id="282" r:id="rId3"/>
    <p:sldId id="279" r:id="rId4"/>
    <p:sldId id="291" r:id="rId5"/>
    <p:sldId id="292" r:id="rId6"/>
    <p:sldId id="277" r:id="rId7"/>
    <p:sldId id="278" r:id="rId8"/>
    <p:sldId id="280" r:id="rId9"/>
    <p:sldId id="281" r:id="rId10"/>
    <p:sldId id="283" r:id="rId11"/>
    <p:sldId id="284" r:id="rId12"/>
    <p:sldId id="286" r:id="rId13"/>
    <p:sldId id="287" r:id="rId14"/>
    <p:sldId id="285" r:id="rId15"/>
    <p:sldId id="276" r:id="rId16"/>
    <p:sldId id="257" r:id="rId17"/>
    <p:sldId id="258" r:id="rId18"/>
    <p:sldId id="290" r:id="rId19"/>
    <p:sldId id="259" r:id="rId20"/>
    <p:sldId id="260" r:id="rId21"/>
    <p:sldId id="261" r:id="rId22"/>
    <p:sldId id="262" r:id="rId23"/>
    <p:sldId id="264" r:id="rId24"/>
    <p:sldId id="265" r:id="rId25"/>
    <p:sldId id="266" r:id="rId26"/>
    <p:sldId id="267" r:id="rId27"/>
    <p:sldId id="268" r:id="rId28"/>
    <p:sldId id="269" r:id="rId29"/>
    <p:sldId id="270" r:id="rId30"/>
    <p:sldId id="272" r:id="rId31"/>
    <p:sldId id="273" r:id="rId32"/>
    <p:sldId id="274" r:id="rId33"/>
    <p:sldId id="275" r:id="rId34"/>
    <p:sldId id="271" r:id="rId35"/>
    <p:sldId id="289" r:id="rId36"/>
    <p:sldId id="288" r:id="rId37"/>
  </p:sldIdLst>
  <p:sldSz cx="9144000" cy="6858000" type="screen4x3"/>
  <p:notesSz cx="6797675" cy="9928225"/>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8" d="100"/>
          <a:sy n="48" d="100"/>
        </p:scale>
        <p:origin x="1339" y="3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18"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34819"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34820" name="Rectangle 4"/>
          <p:cNvSpPr>
            <a:spLocks noGrp="1" noChangeArrowheads="1"/>
          </p:cNvSpPr>
          <p:nvPr>
            <p:ph type="ftr" sz="quarter" idx="2"/>
          </p:nvPr>
        </p:nvSpPr>
        <p:spPr bwMode="auto">
          <a:xfrm>
            <a:off x="0"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34821" name="Rectangle 5"/>
          <p:cNvSpPr>
            <a:spLocks noGrp="1" noChangeArrowheads="1"/>
          </p:cNvSpPr>
          <p:nvPr>
            <p:ph type="sldNum" sz="quarter" idx="3"/>
          </p:nvPr>
        </p:nvSpPr>
        <p:spPr bwMode="auto">
          <a:xfrm>
            <a:off x="3849688"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50FD5B3F-CD77-40AD-B98F-CCAC5FBBE778}"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p>
          </p:txBody>
        </p:sp>
        <p:sp>
          <p:nvSpPr>
            <p:cNvPr id="7" name="Freeform 6"/>
            <p:cNvSpPr>
              <a:spLocks/>
            </p:cNvSpPr>
            <p:nvPr/>
          </p:nvSpPr>
          <p:spPr bwMode="auto">
            <a:xfrm>
              <a:off x="35926" y="5135025"/>
              <a:ext cx="9108074" cy="838869"/>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a:defRPr/>
              </a:pPr>
              <a:endParaRPr lang="en-US"/>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endParaRPr lang="en-US" altLang="en-US"/>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US" altLang="en-US"/>
          </a:p>
        </p:txBody>
      </p:sp>
      <p:sp>
        <p:nvSpPr>
          <p:cNvPr id="13" name="Slide Number Placeholder 26"/>
          <p:cNvSpPr>
            <a:spLocks noGrp="1"/>
          </p:cNvSpPr>
          <p:nvPr>
            <p:ph type="sldNum" sz="quarter" idx="12"/>
          </p:nvPr>
        </p:nvSpPr>
        <p:spPr/>
        <p:txBody>
          <a:bodyPr/>
          <a:lstStyle>
            <a:lvl1pPr>
              <a:defRPr>
                <a:solidFill>
                  <a:srgbClr val="FFFFFF"/>
                </a:solidFill>
              </a:defRPr>
            </a:lvl1pPr>
            <a:extLst/>
          </a:lstStyle>
          <a:p>
            <a:pPr>
              <a:defRPr/>
            </a:pPr>
            <a:fld id="{B32D6D5E-15EE-4110-BCC9-5FB495D6DAE9}" type="slidenum">
              <a:rPr lang="en-US" altLang="en-US"/>
              <a:pPr>
                <a:defRPr/>
              </a:pPr>
              <a:t>‹#›</a:t>
            </a:fld>
            <a:endParaRPr lang="en-US"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p:cNvSpPr>
            <a:spLocks noGrp="1"/>
          </p:cNvSpPr>
          <p:nvPr>
            <p:ph type="dt" sz="half" idx="10"/>
          </p:nvPr>
        </p:nvSpPr>
        <p:spPr/>
        <p:txBody>
          <a:bodyPr/>
          <a:lstStyle>
            <a:lvl1pPr>
              <a:defRPr/>
            </a:lvl1pPr>
          </a:lstStyle>
          <a:p>
            <a:pPr>
              <a:defRPr/>
            </a:pPr>
            <a:endParaRPr lang="en-US" altLang="en-US"/>
          </a:p>
        </p:txBody>
      </p:sp>
      <p:sp>
        <p:nvSpPr>
          <p:cNvPr id="5" name="Footer Placeholder 21"/>
          <p:cNvSpPr>
            <a:spLocks noGrp="1"/>
          </p:cNvSpPr>
          <p:nvPr>
            <p:ph type="ftr" sz="quarter" idx="11"/>
          </p:nvPr>
        </p:nvSpPr>
        <p:spPr/>
        <p:txBody>
          <a:bodyPr/>
          <a:lstStyle>
            <a:lvl1pPr>
              <a:defRPr/>
            </a:lvl1pPr>
          </a:lstStyle>
          <a:p>
            <a:pPr>
              <a:defRPr/>
            </a:pPr>
            <a:endParaRPr lang="en-US" altLang="en-US"/>
          </a:p>
        </p:txBody>
      </p:sp>
      <p:sp>
        <p:nvSpPr>
          <p:cNvPr id="6" name="Slide Number Placeholder 17"/>
          <p:cNvSpPr>
            <a:spLocks noGrp="1"/>
          </p:cNvSpPr>
          <p:nvPr>
            <p:ph type="sldNum" sz="quarter" idx="12"/>
          </p:nvPr>
        </p:nvSpPr>
        <p:spPr/>
        <p:txBody>
          <a:bodyPr/>
          <a:lstStyle>
            <a:lvl1pPr>
              <a:defRPr/>
            </a:lvl1pPr>
          </a:lstStyle>
          <a:p>
            <a:pPr>
              <a:defRPr/>
            </a:pPr>
            <a:fld id="{296E40DB-C0E8-42A2-B4BC-6FF6D47C5BDD}" type="slidenum">
              <a:rPr lang="en-US" altLang="en-US"/>
              <a:pPr>
                <a:defRPr/>
              </a:pPr>
              <a:t>‹#›</a:t>
            </a:fld>
            <a:endParaRPr lang="en-US"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endParaRPr lang="en-US"/>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p:cNvSpPr>
            <a:spLocks noGrp="1"/>
          </p:cNvSpPr>
          <p:nvPr>
            <p:ph type="dt" sz="half" idx="10"/>
          </p:nvPr>
        </p:nvSpPr>
        <p:spPr/>
        <p:txBody>
          <a:bodyPr/>
          <a:lstStyle>
            <a:lvl1pPr>
              <a:defRPr/>
            </a:lvl1pPr>
            <a:extLst/>
          </a:lstStyle>
          <a:p>
            <a:pPr>
              <a:defRPr/>
            </a:pPr>
            <a:endParaRPr lang="en-US" altLang="en-US"/>
          </a:p>
        </p:txBody>
      </p:sp>
      <p:sp>
        <p:nvSpPr>
          <p:cNvPr id="7" name="Footer Placeholder 4"/>
          <p:cNvSpPr>
            <a:spLocks noGrp="1"/>
          </p:cNvSpPr>
          <p:nvPr>
            <p:ph type="ftr" sz="quarter" idx="11"/>
          </p:nvPr>
        </p:nvSpPr>
        <p:spPr/>
        <p:txBody>
          <a:bodyPr/>
          <a:lstStyle>
            <a:lvl1pPr>
              <a:defRPr/>
            </a:lvl1pPr>
            <a:extLst/>
          </a:lstStyle>
          <a:p>
            <a:pPr>
              <a:defRPr/>
            </a:pPr>
            <a:endParaRPr lang="en-US" altLang="en-US"/>
          </a:p>
        </p:txBody>
      </p:sp>
      <p:sp>
        <p:nvSpPr>
          <p:cNvPr id="8" name="Slide Number Placeholder 5"/>
          <p:cNvSpPr>
            <a:spLocks noGrp="1"/>
          </p:cNvSpPr>
          <p:nvPr>
            <p:ph type="sldNum" sz="quarter" idx="12"/>
          </p:nvPr>
        </p:nvSpPr>
        <p:spPr/>
        <p:txBody>
          <a:bodyPr/>
          <a:lstStyle>
            <a:lvl1pPr>
              <a:defRPr/>
            </a:lvl1pPr>
            <a:extLst/>
          </a:lstStyle>
          <a:p>
            <a:pPr>
              <a:defRPr/>
            </a:pPr>
            <a:fld id="{7B38A07D-FE73-4166-9AF9-6C44192C1A4D}" type="slidenum">
              <a:rPr lang="en-US" altLang="en-US"/>
              <a:pPr>
                <a:defRPr/>
              </a:pPr>
              <a:t>‹#›</a:t>
            </a:fld>
            <a:endParaRPr lang="en-US"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p:cNvSpPr>
            <a:spLocks noGrp="1"/>
          </p:cNvSpPr>
          <p:nvPr>
            <p:ph type="dt" sz="half" idx="10"/>
          </p:nvPr>
        </p:nvSpPr>
        <p:spPr/>
        <p:txBody>
          <a:bodyPr/>
          <a:lstStyle>
            <a:lvl1pPr>
              <a:defRPr/>
            </a:lvl1pPr>
            <a:extLst/>
          </a:lstStyle>
          <a:p>
            <a:pPr>
              <a:defRPr/>
            </a:pPr>
            <a:endParaRPr lang="en-US" altLang="en-US"/>
          </a:p>
        </p:txBody>
      </p:sp>
      <p:sp>
        <p:nvSpPr>
          <p:cNvPr id="6" name="Footer Placeholder 5"/>
          <p:cNvSpPr>
            <a:spLocks noGrp="1"/>
          </p:cNvSpPr>
          <p:nvPr>
            <p:ph type="ftr" sz="quarter" idx="11"/>
          </p:nvPr>
        </p:nvSpPr>
        <p:spPr/>
        <p:txBody>
          <a:bodyPr/>
          <a:lstStyle>
            <a:lvl1pPr>
              <a:defRPr/>
            </a:lvl1pPr>
            <a:extLst/>
          </a:lstStyle>
          <a:p>
            <a:pPr>
              <a:defRPr/>
            </a:pPr>
            <a:endParaRPr lang="en-US" altLang="en-US"/>
          </a:p>
        </p:txBody>
      </p:sp>
      <p:sp>
        <p:nvSpPr>
          <p:cNvPr id="7" name="Slide Number Placeholder 6"/>
          <p:cNvSpPr>
            <a:spLocks noGrp="1"/>
          </p:cNvSpPr>
          <p:nvPr>
            <p:ph type="sldNum" sz="quarter" idx="12"/>
          </p:nvPr>
        </p:nvSpPr>
        <p:spPr/>
        <p:txBody>
          <a:bodyPr/>
          <a:lstStyle>
            <a:lvl1pPr>
              <a:defRPr/>
            </a:lvl1pPr>
            <a:extLst/>
          </a:lstStyle>
          <a:p>
            <a:pPr>
              <a:defRPr/>
            </a:pPr>
            <a:fld id="{F953CF0E-1E3C-4375-9451-AA58F0E810D5}" type="slidenum">
              <a:rPr lang="en-US" altLang="en-US"/>
              <a:pPr>
                <a:defRPr/>
              </a:pPr>
              <a:t>‹#›</a:t>
            </a:fld>
            <a:endParaRPr lang="en-US"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a:defRPr/>
            </a:lvl1pPr>
            <a:extLst/>
          </a:lstStyle>
          <a:p>
            <a:pPr>
              <a:defRPr/>
            </a:pPr>
            <a:endParaRPr lang="en-US" altLang="en-US"/>
          </a:p>
        </p:txBody>
      </p:sp>
      <p:sp>
        <p:nvSpPr>
          <p:cNvPr id="8" name="Footer Placeholder 7"/>
          <p:cNvSpPr>
            <a:spLocks noGrp="1"/>
          </p:cNvSpPr>
          <p:nvPr>
            <p:ph type="ftr" sz="quarter" idx="11"/>
          </p:nvPr>
        </p:nvSpPr>
        <p:spPr/>
        <p:txBody>
          <a:bodyPr/>
          <a:lstStyle>
            <a:lvl1pPr>
              <a:defRPr/>
            </a:lvl1pPr>
            <a:extLst/>
          </a:lstStyle>
          <a:p>
            <a:pPr>
              <a:defRPr/>
            </a:pPr>
            <a:endParaRPr lang="en-US" altLang="en-US"/>
          </a:p>
        </p:txBody>
      </p:sp>
      <p:sp>
        <p:nvSpPr>
          <p:cNvPr id="9" name="Slide Number Placeholder 8"/>
          <p:cNvSpPr>
            <a:spLocks noGrp="1"/>
          </p:cNvSpPr>
          <p:nvPr>
            <p:ph type="sldNum" sz="quarter" idx="12"/>
          </p:nvPr>
        </p:nvSpPr>
        <p:spPr/>
        <p:txBody>
          <a:bodyPr/>
          <a:lstStyle>
            <a:lvl1pPr>
              <a:defRPr/>
            </a:lvl1pPr>
            <a:extLst/>
          </a:lstStyle>
          <a:p>
            <a:pPr>
              <a:defRPr/>
            </a:pPr>
            <a:fld id="{563F6B50-3B84-44B0-9ED7-B0A7720B5754}" type="slidenum">
              <a:rPr lang="en-US" altLang="en-US"/>
              <a:pPr>
                <a:defRPr/>
              </a:pPr>
              <a:t>‹#›</a:t>
            </a:fld>
            <a:endParaRPr lang="en-US"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p:cNvSpPr>
            <a:spLocks noGrp="1"/>
          </p:cNvSpPr>
          <p:nvPr>
            <p:ph type="dt" sz="half" idx="10"/>
          </p:nvPr>
        </p:nvSpPr>
        <p:spPr/>
        <p:txBody>
          <a:bodyPr/>
          <a:lstStyle>
            <a:lvl1pPr>
              <a:defRPr/>
            </a:lvl1pPr>
            <a:extLst/>
          </a:lstStyle>
          <a:p>
            <a:pPr>
              <a:defRPr/>
            </a:pPr>
            <a:endParaRPr lang="en-US" altLang="en-US"/>
          </a:p>
        </p:txBody>
      </p:sp>
      <p:sp>
        <p:nvSpPr>
          <p:cNvPr id="4" name="Footer Placeholder 3"/>
          <p:cNvSpPr>
            <a:spLocks noGrp="1"/>
          </p:cNvSpPr>
          <p:nvPr>
            <p:ph type="ftr" sz="quarter" idx="11"/>
          </p:nvPr>
        </p:nvSpPr>
        <p:spPr/>
        <p:txBody>
          <a:bodyPr/>
          <a:lstStyle>
            <a:lvl1pPr>
              <a:defRPr/>
            </a:lvl1pPr>
            <a:extLst/>
          </a:lstStyle>
          <a:p>
            <a:pPr>
              <a:defRPr/>
            </a:pPr>
            <a:endParaRPr lang="en-US" altLang="en-US"/>
          </a:p>
        </p:txBody>
      </p:sp>
      <p:sp>
        <p:nvSpPr>
          <p:cNvPr id="5" name="Slide Number Placeholder 4"/>
          <p:cNvSpPr>
            <a:spLocks noGrp="1"/>
          </p:cNvSpPr>
          <p:nvPr>
            <p:ph type="sldNum" sz="quarter" idx="12"/>
          </p:nvPr>
        </p:nvSpPr>
        <p:spPr/>
        <p:txBody>
          <a:bodyPr/>
          <a:lstStyle>
            <a:lvl1pPr>
              <a:defRPr/>
            </a:lvl1pPr>
            <a:extLst/>
          </a:lstStyle>
          <a:p>
            <a:pPr>
              <a:defRPr/>
            </a:pPr>
            <a:fld id="{925EFB91-C5D3-4FFE-9340-3C926CE328DD}" type="slidenum">
              <a:rPr lang="en-US" altLang="en-US"/>
              <a:pPr>
                <a:defRPr/>
              </a:pPr>
              <a:t>‹#›</a:t>
            </a:fld>
            <a:endParaRPr lang="en-US"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US" altLang="en-US"/>
          </a:p>
        </p:txBody>
      </p:sp>
      <p:sp>
        <p:nvSpPr>
          <p:cNvPr id="3" name="Footer Placeholder 21"/>
          <p:cNvSpPr>
            <a:spLocks noGrp="1"/>
          </p:cNvSpPr>
          <p:nvPr>
            <p:ph type="ftr" sz="quarter" idx="11"/>
          </p:nvPr>
        </p:nvSpPr>
        <p:spPr/>
        <p:txBody>
          <a:bodyPr/>
          <a:lstStyle>
            <a:lvl1pPr>
              <a:defRPr/>
            </a:lvl1pPr>
          </a:lstStyle>
          <a:p>
            <a:pPr>
              <a:defRPr/>
            </a:pPr>
            <a:endParaRPr lang="en-US" altLang="en-US"/>
          </a:p>
        </p:txBody>
      </p:sp>
      <p:sp>
        <p:nvSpPr>
          <p:cNvPr id="4" name="Slide Number Placeholder 17"/>
          <p:cNvSpPr>
            <a:spLocks noGrp="1"/>
          </p:cNvSpPr>
          <p:nvPr>
            <p:ph type="sldNum" sz="quarter" idx="12"/>
          </p:nvPr>
        </p:nvSpPr>
        <p:spPr/>
        <p:txBody>
          <a:bodyPr/>
          <a:lstStyle>
            <a:lvl1pPr>
              <a:defRPr/>
            </a:lvl1pPr>
          </a:lstStyle>
          <a:p>
            <a:pPr>
              <a:defRPr/>
            </a:pPr>
            <a:fld id="{C502AF70-667A-46C6-95D4-C2E53F13C8DC}" type="slidenum">
              <a:rPr lang="en-US" altLang="en-US"/>
              <a:pPr>
                <a:defRPr/>
              </a:pPr>
              <a:t>‹#›</a:t>
            </a:fld>
            <a:endParaRPr lang="en-US"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a:defRPr/>
            </a:lvl1pPr>
            <a:extLst/>
          </a:lstStyle>
          <a:p>
            <a:pPr>
              <a:defRPr/>
            </a:pPr>
            <a:endParaRPr lang="en-US" altLang="en-US"/>
          </a:p>
        </p:txBody>
      </p:sp>
      <p:sp>
        <p:nvSpPr>
          <p:cNvPr id="6" name="Footer Placeholder 5"/>
          <p:cNvSpPr>
            <a:spLocks noGrp="1"/>
          </p:cNvSpPr>
          <p:nvPr>
            <p:ph type="ftr" sz="quarter" idx="11"/>
          </p:nvPr>
        </p:nvSpPr>
        <p:spPr/>
        <p:txBody>
          <a:bodyPr/>
          <a:lstStyle>
            <a:lvl1pPr>
              <a:defRPr/>
            </a:lvl1pPr>
            <a:extLst/>
          </a:lstStyle>
          <a:p>
            <a:pPr>
              <a:defRPr/>
            </a:pPr>
            <a:endParaRPr lang="en-US" altLang="en-US"/>
          </a:p>
        </p:txBody>
      </p:sp>
      <p:sp>
        <p:nvSpPr>
          <p:cNvPr id="7" name="Slide Number Placeholder 6"/>
          <p:cNvSpPr>
            <a:spLocks noGrp="1"/>
          </p:cNvSpPr>
          <p:nvPr>
            <p:ph type="sldNum" sz="quarter" idx="12"/>
          </p:nvPr>
        </p:nvSpPr>
        <p:spPr/>
        <p:txBody>
          <a:bodyPr/>
          <a:lstStyle>
            <a:lvl1pPr>
              <a:defRPr/>
            </a:lvl1pPr>
            <a:extLst/>
          </a:lstStyle>
          <a:p>
            <a:pPr>
              <a:defRPr/>
            </a:pPr>
            <a:fld id="{E9E4CDE7-9FF7-44E1-A042-D5C72682964D}" type="slidenum">
              <a:rPr lang="en-US" altLang="en-US"/>
              <a:pPr>
                <a:defRPr/>
              </a:pPr>
              <a:t>‹#›</a:t>
            </a:fld>
            <a:endParaRPr lang="en-US"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cstate="print"/>
          <a:srcRect/>
          <a:stretch>
            <a:fillRect/>
          </a:stretch>
        </a:blipFill>
        <a:effectLst/>
      </p:bgPr>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p>
        </p:txBody>
      </p:sp>
      <p:sp>
        <p:nvSpPr>
          <p:cNvPr id="6" name="Freeform 5"/>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a:defRPr/>
            </a:pPr>
            <a:endParaRPr lang="en-US"/>
          </a:p>
        </p:txBody>
      </p:sp>
      <p:sp>
        <p:nvSpPr>
          <p:cNvPr id="7" name="Right Triangle 6"/>
          <p:cNvSpPr>
            <a:spLocks/>
          </p:cNvSpPr>
          <p:nvPr/>
        </p:nvSpPr>
        <p:spPr bwMode="auto">
          <a:xfrm>
            <a:off x="-6042" y="5791253"/>
            <a:ext cx="3402314" cy="1080868"/>
          </a:xfrm>
          <a:prstGeom prst="rtTriangle">
            <a:avLst/>
          </a:prstGeom>
          <a:blipFill>
            <a:blip r:embed="rId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endParaRPr lang="en-US"/>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endParaRPr lang="en-US" altLang="en-US"/>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US" altLang="en-US"/>
          </a:p>
        </p:txBody>
      </p:sp>
      <p:sp>
        <p:nvSpPr>
          <p:cNvPr id="13" name="Slide Number Placeholder 6"/>
          <p:cNvSpPr>
            <a:spLocks noGrp="1"/>
          </p:cNvSpPr>
          <p:nvPr>
            <p:ph type="sldNum" sz="quarter" idx="12"/>
          </p:nvPr>
        </p:nvSpPr>
        <p:spPr/>
        <p:txBody>
          <a:bodyPr/>
          <a:lstStyle>
            <a:lvl1pPr>
              <a:defRPr>
                <a:solidFill>
                  <a:schemeClr val="tx1"/>
                </a:solidFill>
              </a:defRPr>
            </a:lvl1pPr>
            <a:extLst/>
          </a:lstStyle>
          <a:p>
            <a:pPr>
              <a:defRPr/>
            </a:pPr>
            <a:fld id="{8471156B-2F74-4DAE-8A3C-B27B54D6D5AF}" type="slidenum">
              <a:rPr lang="en-US" altLang="en-US"/>
              <a:pPr>
                <a:defRPr/>
              </a:pPr>
              <a:t>‹#›</a:t>
            </a:fld>
            <a:endParaRPr lang="en-US"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US" altLang="en-US"/>
          </a:p>
        </p:txBody>
      </p:sp>
      <p:sp>
        <p:nvSpPr>
          <p:cNvPr id="5" name="Footer Placeholder 21"/>
          <p:cNvSpPr>
            <a:spLocks noGrp="1"/>
          </p:cNvSpPr>
          <p:nvPr>
            <p:ph type="ftr" sz="quarter" idx="11"/>
          </p:nvPr>
        </p:nvSpPr>
        <p:spPr/>
        <p:txBody>
          <a:bodyPr/>
          <a:lstStyle>
            <a:lvl1pPr>
              <a:defRPr/>
            </a:lvl1pPr>
          </a:lstStyle>
          <a:p>
            <a:pPr>
              <a:defRPr/>
            </a:pPr>
            <a:endParaRPr lang="en-US" altLang="en-US"/>
          </a:p>
        </p:txBody>
      </p:sp>
      <p:sp>
        <p:nvSpPr>
          <p:cNvPr id="6" name="Slide Number Placeholder 17"/>
          <p:cNvSpPr>
            <a:spLocks noGrp="1"/>
          </p:cNvSpPr>
          <p:nvPr>
            <p:ph type="sldNum" sz="quarter" idx="12"/>
          </p:nvPr>
        </p:nvSpPr>
        <p:spPr/>
        <p:txBody>
          <a:bodyPr/>
          <a:lstStyle>
            <a:lvl1pPr>
              <a:defRPr/>
            </a:lvl1pPr>
          </a:lstStyle>
          <a:p>
            <a:pPr>
              <a:defRPr/>
            </a:pPr>
            <a:fld id="{1357B4D9-1FCD-4C76-BB29-FAE7ED35FD39}" type="slidenum">
              <a:rPr lang="en-US" altLang="en-US"/>
              <a:pPr>
                <a:defRPr/>
              </a:pPr>
              <a:t>‹#›</a:t>
            </a:fld>
            <a:endParaRPr lang="en-US"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US" altLang="en-US"/>
          </a:p>
        </p:txBody>
      </p:sp>
      <p:sp>
        <p:nvSpPr>
          <p:cNvPr id="5" name="Footer Placeholder 21"/>
          <p:cNvSpPr>
            <a:spLocks noGrp="1"/>
          </p:cNvSpPr>
          <p:nvPr>
            <p:ph type="ftr" sz="quarter" idx="11"/>
          </p:nvPr>
        </p:nvSpPr>
        <p:spPr/>
        <p:txBody>
          <a:bodyPr/>
          <a:lstStyle>
            <a:lvl1pPr>
              <a:defRPr/>
            </a:lvl1pPr>
          </a:lstStyle>
          <a:p>
            <a:pPr>
              <a:defRPr/>
            </a:pPr>
            <a:endParaRPr lang="en-US" altLang="en-US"/>
          </a:p>
        </p:txBody>
      </p:sp>
      <p:sp>
        <p:nvSpPr>
          <p:cNvPr id="6" name="Slide Number Placeholder 17"/>
          <p:cNvSpPr>
            <a:spLocks noGrp="1"/>
          </p:cNvSpPr>
          <p:nvPr>
            <p:ph type="sldNum" sz="quarter" idx="12"/>
          </p:nvPr>
        </p:nvSpPr>
        <p:spPr/>
        <p:txBody>
          <a:bodyPr/>
          <a:lstStyle>
            <a:lvl1pPr>
              <a:defRPr/>
            </a:lvl1pPr>
          </a:lstStyle>
          <a:p>
            <a:pPr>
              <a:defRPr/>
            </a:pPr>
            <a:fld id="{5A0C7C00-1363-4144-B4AD-73922FCC9DC0}" type="slidenum">
              <a:rPr lang="en-US" altLang="en-US"/>
              <a:pPr>
                <a:defRPr/>
              </a:pPr>
              <a:t>‹#›</a:t>
            </a:fld>
            <a:endParaRPr lang="en-US"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a:defRPr/>
            </a:pPr>
            <a:endParaRPr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a:defRPr/>
            </a:pPr>
            <a:endParaRPr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defRPr>
            </a:lvl1pPr>
            <a:extLst/>
          </a:lstStyle>
          <a:p>
            <a:pPr>
              <a:defRPr/>
            </a:pPr>
            <a:endParaRPr lang="en-US" altLang="en-US"/>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defRPr>
            </a:lvl1pPr>
            <a:extLst/>
          </a:lstStyle>
          <a:p>
            <a:pPr>
              <a:defRPr/>
            </a:pPr>
            <a:endParaRPr lang="en-US" altLang="en-US"/>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latinLnBrk="0" hangingPunct="1">
              <a:defRPr kumimoji="0" sz="1000" b="0">
                <a:solidFill>
                  <a:schemeClr val="tx1"/>
                </a:solidFill>
              </a:defRPr>
            </a:lvl1pPr>
            <a:extLst/>
          </a:lstStyle>
          <a:p>
            <a:pPr>
              <a:defRPr/>
            </a:pPr>
            <a:fld id="{C67FC637-6138-40B2-A8AA-0427CFE7121C}"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710" r:id="rId1"/>
    <p:sldLayoutId id="2147483706" r:id="rId2"/>
    <p:sldLayoutId id="2147483711" r:id="rId3"/>
    <p:sldLayoutId id="2147483712" r:id="rId4"/>
    <p:sldLayoutId id="2147483713" r:id="rId5"/>
    <p:sldLayoutId id="2147483714" r:id="rId6"/>
    <p:sldLayoutId id="2147483707" r:id="rId7"/>
    <p:sldLayoutId id="2147483715" r:id="rId8"/>
    <p:sldLayoutId id="2147483716" r:id="rId9"/>
    <p:sldLayoutId id="2147483708" r:id="rId10"/>
    <p:sldLayoutId id="2147483709" r:id="rId11"/>
  </p:sldLayoutIdLst>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www-groups.dcs.st-and.ac.uk/~history/PictDisplay/Plato.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en.wikipedia.org/wiki/File:Seneca-berlinantikensammlung-1.jp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algn="ctr" eaLnBrk="1" fontAlgn="auto" hangingPunct="1">
              <a:spcAft>
                <a:spcPts val="0"/>
              </a:spcAft>
              <a:defRPr/>
            </a:pPr>
            <a:r>
              <a:rPr lang="en-US" dirty="0"/>
              <a:t>Learning for Children and </a:t>
            </a:r>
            <a:r>
              <a:rPr lang="en-US"/>
              <a:t>Young People</a:t>
            </a:r>
            <a:endParaRPr lang="en-US" dirty="0"/>
          </a:p>
        </p:txBody>
      </p:sp>
      <p:sp>
        <p:nvSpPr>
          <p:cNvPr id="9219" name="Rectangle 3"/>
          <p:cNvSpPr>
            <a:spLocks noGrp="1" noChangeArrowheads="1"/>
          </p:cNvSpPr>
          <p:nvPr>
            <p:ph type="subTitle" idx="1"/>
          </p:nvPr>
        </p:nvSpPr>
        <p:spPr>
          <a:xfrm>
            <a:off x="685800" y="3611563"/>
            <a:ext cx="7772400" cy="1200150"/>
          </a:xfrm>
        </p:spPr>
        <p:txBody>
          <a:bodyPr/>
          <a:lstStyle/>
          <a:p>
            <a:pPr marR="0" eaLnBrk="1" hangingPunct="1"/>
            <a:r>
              <a:rPr lang="en-GB"/>
              <a:t>Historical Perspective on </a:t>
            </a:r>
          </a:p>
          <a:p>
            <a:pPr marR="0" eaLnBrk="1" hangingPunct="1"/>
            <a:r>
              <a:rPr lang="en-GB"/>
              <a:t>Education and Learning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eaLnBrk="1" hangingPunct="1"/>
            <a:r>
              <a:rPr lang="en-GB"/>
              <a:t>Where does our understanding of the need for education and learning come from?</a:t>
            </a:r>
          </a:p>
          <a:p>
            <a:pPr eaLnBrk="1" hangingPunct="1">
              <a:buFont typeface="Wingdings 3" pitchFamily="18" charset="2"/>
              <a:buNone/>
            </a:pPr>
            <a:endParaRPr lang="en-GB"/>
          </a:p>
          <a:p>
            <a:pPr eaLnBrk="1" hangingPunct="1"/>
            <a:r>
              <a:rPr lang="en-GB"/>
              <a:t>There are a number of philosophies which have explored these concepts over many millennia.</a:t>
            </a:r>
          </a:p>
        </p:txBody>
      </p:sp>
      <p:sp>
        <p:nvSpPr>
          <p:cNvPr id="3" name="Title 2"/>
          <p:cNvSpPr>
            <a:spLocks noGrp="1"/>
          </p:cNvSpPr>
          <p:nvPr>
            <p:ph type="title"/>
          </p:nvPr>
        </p:nvSpPr>
        <p:spPr/>
        <p:txBody>
          <a:bodyPr/>
          <a:lstStyle/>
          <a:p>
            <a:pPr eaLnBrk="1" fontAlgn="auto" hangingPunct="1">
              <a:spcAft>
                <a:spcPts val="0"/>
              </a:spcAft>
              <a:defRPr/>
            </a:pPr>
            <a:r>
              <a:rPr lang="en-GB" dirty="0"/>
              <a:t>Education and Learning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eaLnBrk="1" hangingPunct="1"/>
            <a:r>
              <a:rPr lang="en-GB"/>
              <a:t>‘theory or logical analysis of the principles underlying conduct, thought, knowledge and the nature of the universe’</a:t>
            </a:r>
          </a:p>
          <a:p>
            <a:pPr eaLnBrk="1" hangingPunct="1"/>
            <a:r>
              <a:rPr lang="en-GB"/>
              <a:t>‘the general principles of a field of knowledge’</a:t>
            </a:r>
          </a:p>
          <a:p>
            <a:pPr eaLnBrk="1" hangingPunct="1"/>
            <a:r>
              <a:rPr lang="en-GB"/>
              <a:t>‘a particular system of principles for the conduct of life’</a:t>
            </a:r>
          </a:p>
          <a:p>
            <a:pPr eaLnBrk="1" hangingPunct="1"/>
            <a:r>
              <a:rPr lang="en-GB"/>
              <a:t>‘a study of human morals, character etc’</a:t>
            </a:r>
          </a:p>
          <a:p>
            <a:pPr eaLnBrk="1" hangingPunct="1">
              <a:buFont typeface="Wingdings 3" pitchFamily="18" charset="2"/>
              <a:buNone/>
            </a:pPr>
            <a:endParaRPr lang="en-GB"/>
          </a:p>
          <a:p>
            <a:pPr algn="r" eaLnBrk="1" hangingPunct="1">
              <a:buFont typeface="Wingdings 3" pitchFamily="18" charset="2"/>
              <a:buNone/>
            </a:pPr>
            <a:r>
              <a:rPr lang="en-GB" sz="1800"/>
              <a:t>(Collins Concise Dictionary) </a:t>
            </a:r>
          </a:p>
        </p:txBody>
      </p:sp>
      <p:sp>
        <p:nvSpPr>
          <p:cNvPr id="3" name="Title 2"/>
          <p:cNvSpPr>
            <a:spLocks noGrp="1"/>
          </p:cNvSpPr>
          <p:nvPr>
            <p:ph type="title"/>
          </p:nvPr>
        </p:nvSpPr>
        <p:spPr/>
        <p:txBody>
          <a:bodyPr/>
          <a:lstStyle/>
          <a:p>
            <a:pPr eaLnBrk="1" fontAlgn="auto" hangingPunct="1">
              <a:spcAft>
                <a:spcPts val="0"/>
              </a:spcAft>
              <a:defRPr/>
            </a:pPr>
            <a:r>
              <a:rPr lang="en-GB" dirty="0"/>
              <a:t>What is Philosophy?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linds(horizontal)">
                                      <p:cBhvr>
                                        <p:cTn id="10" dur="500"/>
                                        <p:tgtEl>
                                          <p:spTgt spid="2">
                                            <p:txEl>
                                              <p:pRg st="1" end="1"/>
                                            </p:txEl>
                                          </p:spTgt>
                                        </p:tgtEl>
                                      </p:cBhvr>
                                    </p:animEffect>
                                  </p:childTnLst>
                                </p:cTn>
                              </p:par>
                              <p:par>
                                <p:cTn id="11" presetID="3" presetClass="entr" presetSubtype="1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blinds(horizontal)">
                                      <p:cBhvr>
                                        <p:cTn id="13" dur="500"/>
                                        <p:tgtEl>
                                          <p:spTgt spid="2">
                                            <p:txEl>
                                              <p:pRg st="2" end="2"/>
                                            </p:txEl>
                                          </p:spTgt>
                                        </p:tgtEl>
                                      </p:cBhvr>
                                    </p:animEffect>
                                  </p:childTnLst>
                                </p:cTn>
                              </p:par>
                              <p:par>
                                <p:cTn id="14" presetID="3" presetClass="entr" presetSubtype="10" fill="hold" nodeType="withEffect">
                                  <p:stCondLst>
                                    <p:cond delay="0"/>
                                  </p:stCondLst>
                                  <p:childTnLst>
                                    <p:set>
                                      <p:cBhvr>
                                        <p:cTn id="15" dur="1" fill="hold">
                                          <p:stCondLst>
                                            <p:cond delay="0"/>
                                          </p:stCondLst>
                                        </p:cTn>
                                        <p:tgtEl>
                                          <p:spTgt spid="2">
                                            <p:txEl>
                                              <p:pRg st="3" end="3"/>
                                            </p:txEl>
                                          </p:spTgt>
                                        </p:tgtEl>
                                        <p:attrNameLst>
                                          <p:attrName>style.visibility</p:attrName>
                                        </p:attrNameLst>
                                      </p:cBhvr>
                                      <p:to>
                                        <p:strVal val="visible"/>
                                      </p:to>
                                    </p:set>
                                    <p:animEffect transition="in" filter="blinds(horizontal)">
                                      <p:cBhvr>
                                        <p:cTn id="16" dur="500"/>
                                        <p:tgtEl>
                                          <p:spTgt spid="2">
                                            <p:txEl>
                                              <p:pRg st="3" end="3"/>
                                            </p:txEl>
                                          </p:spTgt>
                                        </p:tgtEl>
                                      </p:cBhvr>
                                    </p:animEffect>
                                  </p:childTnLst>
                                </p:cTn>
                              </p:par>
                              <p:par>
                                <p:cTn id="17" presetID="3" presetClass="entr" presetSubtype="10" fill="hold" nodeType="with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Effect transition="in" filter="blinds(horizontal)">
                                      <p:cBhvr>
                                        <p:cTn id="19"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457200"/>
            <a:ext cx="8229600" cy="1171575"/>
          </a:xfrm>
        </p:spPr>
        <p:txBody>
          <a:bodyPr/>
          <a:lstStyle/>
          <a:p>
            <a:pPr eaLnBrk="1" hangingPunct="1"/>
            <a:r>
              <a:rPr lang="en-GB" sz="3600"/>
              <a:t>Starting Points</a:t>
            </a:r>
            <a:endParaRPr lang="en-US" sz="3600"/>
          </a:p>
        </p:txBody>
      </p:sp>
      <p:sp>
        <p:nvSpPr>
          <p:cNvPr id="10243" name="Rectangle 3"/>
          <p:cNvSpPr>
            <a:spLocks noGrp="1" noChangeArrowheads="1"/>
          </p:cNvSpPr>
          <p:nvPr>
            <p:ph type="body" idx="1"/>
          </p:nvPr>
        </p:nvSpPr>
        <p:spPr/>
        <p:txBody>
          <a:bodyPr/>
          <a:lstStyle/>
          <a:p>
            <a:pPr eaLnBrk="1" hangingPunct="1">
              <a:lnSpc>
                <a:spcPct val="90000"/>
              </a:lnSpc>
            </a:pPr>
            <a:r>
              <a:rPr lang="en-GB" sz="2400"/>
              <a:t>Two main responses to early childhood education recorded in acient times.</a:t>
            </a:r>
          </a:p>
          <a:p>
            <a:pPr eaLnBrk="1" hangingPunct="1">
              <a:lnSpc>
                <a:spcPct val="90000"/>
              </a:lnSpc>
              <a:buFont typeface="Wingdings" pitchFamily="2" charset="2"/>
              <a:buNone/>
            </a:pPr>
            <a:endParaRPr lang="en-GB" sz="2400"/>
          </a:p>
          <a:p>
            <a:pPr eaLnBrk="1" hangingPunct="1">
              <a:lnSpc>
                <a:spcPct val="90000"/>
              </a:lnSpc>
            </a:pPr>
            <a:r>
              <a:rPr lang="en-GB" sz="2400"/>
              <a:t>Plato (427BC – 347BC), one of the most important and influential philosophers. He carried out research on Philosophy, Politics and maths. He produced The Republic: early childhood seen as a special stage in life – recommendation that adults take care when educating young children, because ‘in all things the beginning is the most important part’</a:t>
            </a:r>
            <a:endParaRPr lang="en-US" sz="2400"/>
          </a:p>
        </p:txBody>
      </p:sp>
      <p:pic>
        <p:nvPicPr>
          <p:cNvPr id="10244" name="Picture 5" descr="Plato">
            <a:hlinkClick r:id="rId2"/>
          </p:cNvPr>
          <p:cNvPicPr>
            <a:picLocks noChangeAspect="1" noChangeArrowheads="1"/>
          </p:cNvPicPr>
          <p:nvPr/>
        </p:nvPicPr>
        <p:blipFill>
          <a:blip r:embed="rId3" cstate="print"/>
          <a:srcRect/>
          <a:stretch>
            <a:fillRect/>
          </a:stretch>
        </p:blipFill>
        <p:spPr bwMode="auto">
          <a:xfrm>
            <a:off x="7812360" y="0"/>
            <a:ext cx="1217612" cy="1439862"/>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8313" y="260350"/>
            <a:ext cx="8229600" cy="1027113"/>
          </a:xfrm>
        </p:spPr>
        <p:txBody>
          <a:bodyPr/>
          <a:lstStyle/>
          <a:p>
            <a:pPr eaLnBrk="1" hangingPunct="1"/>
            <a:r>
              <a:rPr lang="en-US" sz="3600"/>
              <a:t>Starting Points</a:t>
            </a:r>
          </a:p>
        </p:txBody>
      </p:sp>
      <p:sp>
        <p:nvSpPr>
          <p:cNvPr id="11267" name="Rectangle 3"/>
          <p:cNvSpPr>
            <a:spLocks noGrp="1" noChangeArrowheads="1"/>
          </p:cNvSpPr>
          <p:nvPr>
            <p:ph type="body" idx="1"/>
          </p:nvPr>
        </p:nvSpPr>
        <p:spPr>
          <a:xfrm>
            <a:off x="457200" y="1628775"/>
            <a:ext cx="8229600" cy="4608513"/>
          </a:xfrm>
        </p:spPr>
        <p:txBody>
          <a:bodyPr/>
          <a:lstStyle/>
          <a:p>
            <a:pPr eaLnBrk="1" hangingPunct="1">
              <a:lnSpc>
                <a:spcPct val="90000"/>
              </a:lnSpc>
            </a:pPr>
            <a:r>
              <a:rPr lang="en-GB" sz="2400"/>
              <a:t>Seneca (4BC – AD65),                                                            a philosopher, statesman and dramatist, tutor to Emperor Nero – saw children in need of being trained. Child viewed as ‘an empty vessel’ needing to be filled with knowledge. </a:t>
            </a:r>
          </a:p>
          <a:p>
            <a:pPr eaLnBrk="1" hangingPunct="1">
              <a:lnSpc>
                <a:spcPct val="90000"/>
              </a:lnSpc>
            </a:pPr>
            <a:r>
              <a:rPr lang="en-GB" sz="2400"/>
              <a:t>The teacher instructed – the child would learn. If learning unsuccessful – problem with child rather than with teacher.</a:t>
            </a:r>
          </a:p>
          <a:p>
            <a:pPr eaLnBrk="1" hangingPunct="1">
              <a:lnSpc>
                <a:spcPct val="90000"/>
              </a:lnSpc>
            </a:pPr>
            <a:r>
              <a:rPr lang="en-GB" sz="2400"/>
              <a:t>Both traditions have run parallel throughout history and continue into modern day practice.</a:t>
            </a:r>
          </a:p>
          <a:p>
            <a:pPr eaLnBrk="1" hangingPunct="1">
              <a:lnSpc>
                <a:spcPct val="90000"/>
              </a:lnSpc>
            </a:pPr>
            <a:r>
              <a:rPr lang="en-GB" sz="2400"/>
              <a:t>Most practitioners regard early years education as different from later years, with early years being more child-centered.</a:t>
            </a:r>
            <a:endParaRPr lang="en-US" sz="2400"/>
          </a:p>
        </p:txBody>
      </p:sp>
      <p:pic>
        <p:nvPicPr>
          <p:cNvPr id="11268" name="Picture 5" descr="180px-Seneca-berlinantikensammlung-1">
            <a:hlinkClick r:id="rId2"/>
          </p:cNvPr>
          <p:cNvPicPr>
            <a:picLocks noChangeAspect="1" noChangeArrowheads="1"/>
          </p:cNvPicPr>
          <p:nvPr/>
        </p:nvPicPr>
        <p:blipFill>
          <a:blip r:embed="rId3" cstate="print"/>
          <a:srcRect/>
          <a:stretch>
            <a:fillRect/>
          </a:stretch>
        </p:blipFill>
        <p:spPr bwMode="auto">
          <a:xfrm>
            <a:off x="6732588" y="115888"/>
            <a:ext cx="1714500" cy="1871662"/>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Content Placeholder 2"/>
          <p:cNvSpPr>
            <a:spLocks noGrp="1"/>
          </p:cNvSpPr>
          <p:nvPr>
            <p:ph idx="1"/>
          </p:nvPr>
        </p:nvSpPr>
        <p:spPr/>
        <p:txBody>
          <a:bodyPr/>
          <a:lstStyle/>
          <a:p>
            <a:pPr eaLnBrk="1" hangingPunct="1"/>
            <a:endParaRPr lang="en-GB" sz="2800"/>
          </a:p>
          <a:p>
            <a:pPr eaLnBrk="1" hangingPunct="1"/>
            <a:r>
              <a:rPr lang="en-GB" sz="2800"/>
              <a:t>The inquiry into the nature of knowledge undertaken by ancient Greeks such as Socrates, Plato and Aristotle have been the foundation for all philosophical thinking.</a:t>
            </a:r>
          </a:p>
          <a:p>
            <a:pPr eaLnBrk="1" hangingPunct="1">
              <a:buFont typeface="Wingdings 3" pitchFamily="18" charset="2"/>
              <a:buNone/>
            </a:pPr>
            <a:endParaRPr lang="en-GB" sz="2800"/>
          </a:p>
          <a:p>
            <a:pPr eaLnBrk="1" hangingPunct="1"/>
            <a:r>
              <a:rPr lang="en-GB" sz="2800"/>
              <a:t>Without it ‘we would never have become fully conscious, which is to say that we would never have become… fully human</a:t>
            </a:r>
            <a:r>
              <a:rPr lang="en-GB" sz="2000"/>
              <a:t>’ </a:t>
            </a:r>
          </a:p>
          <a:p>
            <a:pPr eaLnBrk="1" hangingPunct="1">
              <a:buFont typeface="Wingdings 3" pitchFamily="18" charset="2"/>
              <a:buNone/>
            </a:pPr>
            <a:r>
              <a:rPr lang="en-GB" sz="2000"/>
              <a:t>     </a:t>
            </a:r>
            <a:r>
              <a:rPr lang="en-GB" sz="1800"/>
              <a:t>(Auden, cited in Pound, 2008b).</a:t>
            </a:r>
          </a:p>
        </p:txBody>
      </p:sp>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sz="4000" dirty="0"/>
              <a:t>Ancient Theories Shaping Modern Thinking About Learning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365760" indent="-256032" eaLnBrk="1" fontAlgn="auto" hangingPunct="1">
              <a:spcAft>
                <a:spcPts val="0"/>
              </a:spcAft>
              <a:buFont typeface="Wingdings 3"/>
              <a:buChar char=""/>
              <a:defRPr/>
            </a:pPr>
            <a:r>
              <a:rPr lang="en-GB" sz="2400" dirty="0"/>
              <a:t>This ignores the impact of Eastern philosophers such as Confucius who influenced sections of the world beyond Europe.</a:t>
            </a:r>
          </a:p>
          <a:p>
            <a:pPr marL="365760" indent="-256032" eaLnBrk="1" fontAlgn="auto" hangingPunct="1">
              <a:spcAft>
                <a:spcPts val="0"/>
              </a:spcAft>
              <a:buFont typeface="Wingdings 3"/>
              <a:buChar char=""/>
              <a:defRPr/>
            </a:pPr>
            <a:r>
              <a:rPr lang="en-GB" sz="2400" dirty="0"/>
              <a:t>Even though we don’t think about these philosophers in our daily lives, many present day writers suggest these and other ancient philosophies continue to have significant influence on the way in which people around the world think and learn.</a:t>
            </a:r>
          </a:p>
          <a:p>
            <a:pPr marL="365760" indent="-256032" eaLnBrk="1" fontAlgn="auto" hangingPunct="1">
              <a:spcAft>
                <a:spcPts val="0"/>
              </a:spcAft>
              <a:buFont typeface="Wingdings 3"/>
              <a:buChar char=""/>
              <a:defRPr/>
            </a:pPr>
            <a:r>
              <a:rPr lang="en-GB" sz="2400" dirty="0"/>
              <a:t>The contrasting philosophies of the ancient eastern and western world have had an impact on shaping thinking and learning in those parts of the world.</a:t>
            </a:r>
          </a:p>
          <a:p>
            <a:pPr marL="365760" indent="-256032" algn="r" eaLnBrk="1" fontAlgn="auto" hangingPunct="1">
              <a:spcAft>
                <a:spcPts val="0"/>
              </a:spcAft>
              <a:buFont typeface="Wingdings 3"/>
              <a:buNone/>
              <a:defRPr/>
            </a:pPr>
            <a:r>
              <a:rPr lang="en-GB" sz="1800" dirty="0"/>
              <a:t>(Pound, 2008b)</a:t>
            </a:r>
          </a:p>
          <a:p>
            <a:pPr marL="365760" indent="-256032" eaLnBrk="1" fontAlgn="auto" hangingPunct="1">
              <a:spcAft>
                <a:spcPts val="0"/>
              </a:spcAft>
              <a:buFont typeface="Wingdings 3"/>
              <a:buChar char=""/>
              <a:defRPr/>
            </a:pPr>
            <a:endParaRPr lang="en-GB" dirty="0"/>
          </a:p>
        </p:txBody>
      </p:sp>
      <p:sp>
        <p:nvSpPr>
          <p:cNvPr id="2" name="Title 1"/>
          <p:cNvSpPr>
            <a:spLocks noGrp="1"/>
          </p:cNvSpPr>
          <p:nvPr>
            <p:ph type="title"/>
          </p:nvPr>
        </p:nvSpPr>
        <p:spPr/>
        <p:txBody>
          <a:bodyPr>
            <a:normAutofit fontScale="90000"/>
          </a:bodyPr>
          <a:lstStyle/>
          <a:p>
            <a:pPr algn="ctr" eaLnBrk="1" fontAlgn="auto" hangingPunct="1">
              <a:spcAft>
                <a:spcPts val="0"/>
              </a:spcAft>
              <a:defRPr/>
            </a:pPr>
            <a:r>
              <a:rPr lang="en-GB" sz="4000" dirty="0"/>
              <a:t>Ancient Theories Shaping Modern Thinking About Learning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365760" indent="-256032" eaLnBrk="1" fontAlgn="auto" hangingPunct="1">
              <a:spcAft>
                <a:spcPts val="0"/>
              </a:spcAft>
              <a:buFont typeface="Wingdings 3"/>
              <a:buChar char=""/>
              <a:defRPr/>
            </a:pPr>
            <a:r>
              <a:rPr lang="en-GB" dirty="0"/>
              <a:t>The father of philosophy.</a:t>
            </a:r>
          </a:p>
          <a:p>
            <a:pPr marL="365760" indent="-256032" eaLnBrk="1" fontAlgn="auto" hangingPunct="1">
              <a:spcAft>
                <a:spcPts val="0"/>
              </a:spcAft>
              <a:buFont typeface="Wingdings 3"/>
              <a:buChar char=""/>
              <a:defRPr/>
            </a:pPr>
            <a:r>
              <a:rPr lang="en-GB" dirty="0"/>
              <a:t>Was curious about the world and the nature of learning.</a:t>
            </a:r>
          </a:p>
          <a:p>
            <a:pPr marL="365760" indent="-256032" eaLnBrk="1" fontAlgn="auto" hangingPunct="1">
              <a:spcAft>
                <a:spcPts val="0"/>
              </a:spcAft>
              <a:buFont typeface="Wingdings 3"/>
              <a:buChar char=""/>
              <a:defRPr/>
            </a:pPr>
            <a:r>
              <a:rPr lang="en-GB" dirty="0"/>
              <a:t>Explored a variety of philosophical questions.</a:t>
            </a:r>
          </a:p>
          <a:p>
            <a:pPr marL="365760" indent="-256032" eaLnBrk="1" fontAlgn="auto" hangingPunct="1">
              <a:spcAft>
                <a:spcPts val="0"/>
              </a:spcAft>
              <a:buFont typeface="Wingdings 3"/>
              <a:buChar char=""/>
              <a:defRPr/>
            </a:pPr>
            <a:r>
              <a:rPr lang="en-GB" dirty="0"/>
              <a:t>He did not provide answers or claim to know the truth, but encouraged discussion.</a:t>
            </a:r>
          </a:p>
          <a:p>
            <a:pPr marL="365760" indent="-256032" eaLnBrk="1" fontAlgn="auto" hangingPunct="1">
              <a:spcAft>
                <a:spcPts val="0"/>
              </a:spcAft>
              <a:buFont typeface="Wingdings 3"/>
              <a:buChar char=""/>
              <a:defRPr/>
            </a:pPr>
            <a:r>
              <a:rPr lang="en-GB" dirty="0"/>
              <a:t>Dedicated his life to the education of young Athenian men.</a:t>
            </a:r>
          </a:p>
          <a:p>
            <a:pPr marL="365760" indent="-256032" eaLnBrk="1" fontAlgn="auto" hangingPunct="1">
              <a:spcAft>
                <a:spcPts val="0"/>
              </a:spcAft>
              <a:buFont typeface="Wingdings 3"/>
              <a:buChar char=""/>
              <a:defRPr/>
            </a:pPr>
            <a:r>
              <a:rPr lang="en-GB" dirty="0"/>
              <a:t>Was executed as an evil-doer and curious person.</a:t>
            </a:r>
          </a:p>
          <a:p>
            <a:pPr marL="365760" indent="-256032" eaLnBrk="1" fontAlgn="auto" hangingPunct="1">
              <a:spcAft>
                <a:spcPts val="0"/>
              </a:spcAft>
              <a:buFont typeface="Wingdings 3"/>
              <a:buChar char=""/>
              <a:defRPr/>
            </a:pPr>
            <a:r>
              <a:rPr lang="en-GB" dirty="0"/>
              <a:t>Had a major influence on western thinking about education and politics.                        </a:t>
            </a:r>
            <a:r>
              <a:rPr lang="en-GB" sz="1900" dirty="0"/>
              <a:t>(Pound, 2008b)</a:t>
            </a:r>
          </a:p>
        </p:txBody>
      </p:sp>
      <p:sp>
        <p:nvSpPr>
          <p:cNvPr id="3" name="Title 2"/>
          <p:cNvSpPr>
            <a:spLocks noGrp="1"/>
          </p:cNvSpPr>
          <p:nvPr>
            <p:ph type="title"/>
          </p:nvPr>
        </p:nvSpPr>
        <p:spPr/>
        <p:txBody>
          <a:bodyPr/>
          <a:lstStyle/>
          <a:p>
            <a:pPr eaLnBrk="1" fontAlgn="auto" hangingPunct="1">
              <a:spcAft>
                <a:spcPts val="0"/>
              </a:spcAft>
              <a:defRPr/>
            </a:pPr>
            <a:r>
              <a:rPr lang="en-GB" dirty="0"/>
              <a:t>Socrates (469 - 399BC)</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pPr marL="365760" indent="-256032" eaLnBrk="1" fontAlgn="auto" hangingPunct="1">
              <a:spcAft>
                <a:spcPts val="0"/>
              </a:spcAft>
              <a:buFont typeface="Wingdings 3"/>
              <a:buChar char=""/>
              <a:defRPr/>
            </a:pPr>
            <a:r>
              <a:rPr lang="en-GB" dirty="0"/>
              <a:t>Most famous student of Socrates.</a:t>
            </a:r>
          </a:p>
          <a:p>
            <a:pPr marL="365760" indent="-256032" eaLnBrk="1" fontAlgn="auto" hangingPunct="1">
              <a:spcAft>
                <a:spcPts val="0"/>
              </a:spcAft>
              <a:buFont typeface="Wingdings 3"/>
              <a:buChar char=""/>
              <a:defRPr/>
            </a:pPr>
            <a:r>
              <a:rPr lang="en-GB" dirty="0"/>
              <a:t>Founded a school of philosophy.</a:t>
            </a:r>
          </a:p>
          <a:p>
            <a:pPr marL="365760" indent="-256032" eaLnBrk="1" fontAlgn="auto" hangingPunct="1">
              <a:spcAft>
                <a:spcPts val="0"/>
              </a:spcAft>
              <a:buFont typeface="Wingdings 3"/>
              <a:buChar char=""/>
              <a:defRPr/>
            </a:pPr>
            <a:r>
              <a:rPr lang="en-GB" dirty="0"/>
              <a:t>Was a master of geometry.</a:t>
            </a:r>
          </a:p>
          <a:p>
            <a:pPr marL="365760" indent="-256032" eaLnBrk="1" fontAlgn="auto" hangingPunct="1">
              <a:spcAft>
                <a:spcPts val="0"/>
              </a:spcAft>
              <a:buFont typeface="Wingdings 3"/>
              <a:buChar char=""/>
              <a:defRPr/>
            </a:pPr>
            <a:r>
              <a:rPr lang="en-GB" dirty="0"/>
              <a:t>Warned Athenians that without  respect for law, leadership and a high quality education Athens would continue to decay.</a:t>
            </a:r>
          </a:p>
          <a:p>
            <a:pPr marL="365760" indent="-256032" eaLnBrk="1" fontAlgn="auto" hangingPunct="1">
              <a:spcAft>
                <a:spcPts val="0"/>
              </a:spcAft>
              <a:buFont typeface="Wingdings 3"/>
              <a:buChar char=""/>
              <a:defRPr/>
            </a:pPr>
            <a:r>
              <a:rPr lang="en-GB" dirty="0"/>
              <a:t>Knowledge is particular to or constructed by individuals through the five senses, which he was the first to define.</a:t>
            </a:r>
          </a:p>
          <a:p>
            <a:pPr marL="365760" indent="-256032" eaLnBrk="1" fontAlgn="auto" hangingPunct="1">
              <a:spcAft>
                <a:spcPts val="0"/>
              </a:spcAft>
              <a:buFont typeface="Wingdings 3"/>
              <a:buChar char=""/>
              <a:defRPr/>
            </a:pPr>
            <a:r>
              <a:rPr lang="en-GB" dirty="0"/>
              <a:t>Wrote all that is known about Socrates’ teaching and philosophy.</a:t>
            </a:r>
          </a:p>
          <a:p>
            <a:pPr marL="365760" indent="-256032" eaLnBrk="1" fontAlgn="auto" hangingPunct="1">
              <a:spcAft>
                <a:spcPts val="0"/>
              </a:spcAft>
              <a:buFont typeface="Wingdings 3"/>
              <a:buChar char=""/>
              <a:defRPr/>
            </a:pPr>
            <a:r>
              <a:rPr lang="en-GB" dirty="0"/>
              <a:t>Built on Socrates’ views and claimed mankind was born with knowledge, since humans could not learn about geometry through the senses, so knowledge is recollected or already in our minds.</a:t>
            </a:r>
          </a:p>
          <a:p>
            <a:pPr marL="365760" indent="-256032" eaLnBrk="1" fontAlgn="auto" hangingPunct="1">
              <a:spcAft>
                <a:spcPts val="0"/>
              </a:spcAft>
              <a:buFont typeface="Wingdings 3"/>
              <a:buChar char=""/>
              <a:defRPr/>
            </a:pPr>
            <a:r>
              <a:rPr lang="en-GB" dirty="0"/>
              <a:t>Was forward thinking, arguing that women should have the same opportunities for education as men.</a:t>
            </a:r>
          </a:p>
          <a:p>
            <a:pPr marL="365760" indent="-256032" algn="r" eaLnBrk="1" fontAlgn="auto" hangingPunct="1">
              <a:spcAft>
                <a:spcPts val="0"/>
              </a:spcAft>
              <a:buFont typeface="Wingdings 3"/>
              <a:buNone/>
              <a:defRPr/>
            </a:pPr>
            <a:r>
              <a:rPr lang="en-GB" sz="2600" dirty="0"/>
              <a:t>(Pound, 2008b)</a:t>
            </a:r>
          </a:p>
        </p:txBody>
      </p:sp>
      <p:sp>
        <p:nvSpPr>
          <p:cNvPr id="3" name="Title 2"/>
          <p:cNvSpPr>
            <a:spLocks noGrp="1"/>
          </p:cNvSpPr>
          <p:nvPr>
            <p:ph type="title"/>
          </p:nvPr>
        </p:nvSpPr>
        <p:spPr/>
        <p:txBody>
          <a:bodyPr/>
          <a:lstStyle/>
          <a:p>
            <a:pPr eaLnBrk="1" fontAlgn="auto" hangingPunct="1">
              <a:spcAft>
                <a:spcPts val="0"/>
              </a:spcAft>
              <a:defRPr/>
            </a:pPr>
            <a:r>
              <a:rPr lang="en-GB" dirty="0"/>
              <a:t>Plato (427- 347 BC)</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Content Placeholder 1"/>
          <p:cNvSpPr>
            <a:spLocks noGrp="1"/>
          </p:cNvSpPr>
          <p:nvPr>
            <p:ph idx="1"/>
          </p:nvPr>
        </p:nvSpPr>
        <p:spPr/>
        <p:txBody>
          <a:bodyPr/>
          <a:lstStyle/>
          <a:p>
            <a:pPr eaLnBrk="1" hangingPunct="1"/>
            <a:r>
              <a:rPr lang="en-GB"/>
              <a:t>Most famous student of Plato.</a:t>
            </a:r>
          </a:p>
          <a:p>
            <a:pPr eaLnBrk="1" hangingPunct="1"/>
            <a:r>
              <a:rPr lang="en-GB"/>
              <a:t>Believed curiosity was the uniquely defining character of humans.</a:t>
            </a:r>
          </a:p>
          <a:p>
            <a:pPr eaLnBrk="1" hangingPunct="1"/>
            <a:r>
              <a:rPr lang="en-GB"/>
              <a:t>Critical of Plato.</a:t>
            </a:r>
          </a:p>
          <a:p>
            <a:pPr eaLnBrk="1" hangingPunct="1"/>
            <a:r>
              <a:rPr lang="en-GB"/>
              <a:t>Disagreed that man was born with knowledge and argued that knowledge comes from experience.</a:t>
            </a:r>
          </a:p>
        </p:txBody>
      </p:sp>
      <p:sp>
        <p:nvSpPr>
          <p:cNvPr id="3" name="Title 2"/>
          <p:cNvSpPr>
            <a:spLocks noGrp="1"/>
          </p:cNvSpPr>
          <p:nvPr>
            <p:ph type="title"/>
          </p:nvPr>
        </p:nvSpPr>
        <p:spPr/>
        <p:txBody>
          <a:bodyPr/>
          <a:lstStyle/>
          <a:p>
            <a:pPr eaLnBrk="1" fontAlgn="auto" hangingPunct="1">
              <a:spcAft>
                <a:spcPts val="0"/>
              </a:spcAft>
              <a:defRPr/>
            </a:pPr>
            <a:r>
              <a:rPr lang="en-GB" dirty="0"/>
              <a:t>Aristotle (384 – 322BC)</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1"/>
          <p:cNvSpPr>
            <a:spLocks noGrp="1"/>
          </p:cNvSpPr>
          <p:nvPr>
            <p:ph idx="1"/>
          </p:nvPr>
        </p:nvSpPr>
        <p:spPr/>
        <p:txBody>
          <a:bodyPr/>
          <a:lstStyle/>
          <a:p>
            <a:pPr eaLnBrk="1" hangingPunct="1"/>
            <a:r>
              <a:rPr lang="en-GB"/>
              <a:t>Plato’s view – </a:t>
            </a:r>
            <a:r>
              <a:rPr lang="en-GB" b="1"/>
              <a:t>Rationalism</a:t>
            </a:r>
            <a:r>
              <a:rPr lang="en-GB"/>
              <a:t> – </a:t>
            </a:r>
            <a:r>
              <a:rPr lang="en-GB" i="1"/>
              <a:t>knowledge comes before experience.</a:t>
            </a:r>
          </a:p>
          <a:p>
            <a:pPr eaLnBrk="1" hangingPunct="1"/>
            <a:endParaRPr lang="en-GB"/>
          </a:p>
          <a:p>
            <a:pPr eaLnBrk="1" hangingPunct="1"/>
            <a:r>
              <a:rPr lang="en-GB"/>
              <a:t>Aristotle’s view – </a:t>
            </a:r>
            <a:r>
              <a:rPr lang="en-GB" b="1"/>
              <a:t>Empiricism</a:t>
            </a:r>
            <a:r>
              <a:rPr lang="en-GB"/>
              <a:t> – </a:t>
            </a:r>
            <a:r>
              <a:rPr lang="en-GB" i="1"/>
              <a:t>knowledge comes after experience.</a:t>
            </a:r>
          </a:p>
          <a:p>
            <a:pPr eaLnBrk="1" hangingPunct="1"/>
            <a:endParaRPr lang="en-GB"/>
          </a:p>
          <a:p>
            <a:pPr eaLnBrk="1" hangingPunct="1"/>
            <a:r>
              <a:rPr lang="en-GB"/>
              <a:t>Both views have represented the essence of Western intellectual and philosophical thinking since that time.</a:t>
            </a:r>
          </a:p>
          <a:p>
            <a:pPr algn="r" eaLnBrk="1" hangingPunct="1">
              <a:buFont typeface="Wingdings 3" pitchFamily="18" charset="2"/>
              <a:buNone/>
            </a:pPr>
            <a:r>
              <a:rPr lang="en-GB" sz="1800"/>
              <a:t>(Pound, 2008b)</a:t>
            </a:r>
          </a:p>
        </p:txBody>
      </p:sp>
      <p:sp>
        <p:nvSpPr>
          <p:cNvPr id="3" name="Title 2"/>
          <p:cNvSpPr>
            <a:spLocks noGrp="1"/>
          </p:cNvSpPr>
          <p:nvPr>
            <p:ph type="title"/>
          </p:nvPr>
        </p:nvSpPr>
        <p:spPr/>
        <p:txBody>
          <a:bodyPr/>
          <a:lstStyle/>
          <a:p>
            <a:pPr eaLnBrk="1" fontAlgn="auto" hangingPunct="1">
              <a:spcAft>
                <a:spcPts val="0"/>
              </a:spcAft>
              <a:defRPr/>
            </a:pPr>
            <a:r>
              <a:rPr lang="en-GB" dirty="0"/>
              <a:t>Conflicting Views of Learning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365760" indent="-256032" eaLnBrk="1" fontAlgn="auto" hangingPunct="1">
              <a:spcAft>
                <a:spcPts val="0"/>
              </a:spcAft>
              <a:buFont typeface="Wingdings 3"/>
              <a:buChar char=""/>
              <a:defRPr/>
            </a:pPr>
            <a:r>
              <a:rPr lang="en-GB" dirty="0"/>
              <a:t>A thinker, political figure and educator who believed in the importance of education and learning.</a:t>
            </a:r>
          </a:p>
          <a:p>
            <a:pPr marL="365760" indent="-256032" eaLnBrk="1" fontAlgn="auto" hangingPunct="1">
              <a:spcAft>
                <a:spcPts val="0"/>
              </a:spcAft>
              <a:buFont typeface="Wingdings 3"/>
              <a:buChar char=""/>
              <a:defRPr/>
            </a:pPr>
            <a:r>
              <a:rPr lang="en-GB" dirty="0"/>
              <a:t>A man of learning, character and reverence for Chinese ideals and customs </a:t>
            </a:r>
          </a:p>
          <a:p>
            <a:pPr marL="365760" indent="-256032" eaLnBrk="1" fontAlgn="auto" hangingPunct="1">
              <a:spcAft>
                <a:spcPts val="0"/>
              </a:spcAft>
              <a:buFont typeface="Wingdings 3"/>
              <a:buChar char=""/>
              <a:defRPr/>
            </a:pPr>
            <a:r>
              <a:rPr lang="en-GB" dirty="0"/>
              <a:t>Deplored disorder and lack of moral standards and emphasised the importance of the ancient values of Chinese society.</a:t>
            </a:r>
          </a:p>
          <a:p>
            <a:pPr marL="365760" indent="-256032" eaLnBrk="1" fontAlgn="auto" hangingPunct="1">
              <a:spcAft>
                <a:spcPts val="0"/>
              </a:spcAft>
              <a:buFont typeface="Wingdings 3"/>
              <a:buChar char=""/>
              <a:defRPr/>
            </a:pPr>
            <a:r>
              <a:rPr lang="en-GB" dirty="0"/>
              <a:t>Taught the great value of the power of example.</a:t>
            </a:r>
          </a:p>
          <a:p>
            <a:pPr marL="365760" indent="-256032" eaLnBrk="1" fontAlgn="auto" hangingPunct="1">
              <a:spcAft>
                <a:spcPts val="0"/>
              </a:spcAft>
              <a:buFont typeface="Wingdings 3"/>
              <a:buChar char=""/>
              <a:defRPr/>
            </a:pPr>
            <a:r>
              <a:rPr lang="en-GB" dirty="0"/>
              <a:t>‘rulers could only be great if they themselves led exemplary lives’</a:t>
            </a:r>
            <a:r>
              <a:rPr lang="en-GB" sz="1900" dirty="0"/>
              <a:t>(cited in Pound, 2008b:12).</a:t>
            </a:r>
          </a:p>
        </p:txBody>
      </p:sp>
      <p:sp>
        <p:nvSpPr>
          <p:cNvPr id="3" name="Title 2"/>
          <p:cNvSpPr>
            <a:spLocks noGrp="1"/>
          </p:cNvSpPr>
          <p:nvPr>
            <p:ph type="title"/>
          </p:nvPr>
        </p:nvSpPr>
        <p:spPr/>
        <p:txBody>
          <a:bodyPr/>
          <a:lstStyle/>
          <a:p>
            <a:pPr eaLnBrk="1" fontAlgn="auto" hangingPunct="1">
              <a:spcAft>
                <a:spcPts val="0"/>
              </a:spcAft>
              <a:defRPr/>
            </a:pPr>
            <a:r>
              <a:rPr lang="en-GB" dirty="0"/>
              <a:t>Confucius (551 -479BC)</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Content Placeholder 1"/>
          <p:cNvSpPr>
            <a:spLocks noGrp="1"/>
          </p:cNvSpPr>
          <p:nvPr>
            <p:ph idx="1"/>
          </p:nvPr>
        </p:nvSpPr>
        <p:spPr/>
        <p:txBody>
          <a:bodyPr/>
          <a:lstStyle/>
          <a:p>
            <a:pPr eaLnBrk="1" hangingPunct="1"/>
            <a:r>
              <a:rPr lang="en-GB" dirty="0"/>
              <a:t>The views of Socrates, Plato and Aristotle have inspired many educationalists in the 20</a:t>
            </a:r>
            <a:r>
              <a:rPr lang="en-GB" baseline="30000" dirty="0"/>
              <a:t>th</a:t>
            </a:r>
            <a:r>
              <a:rPr lang="en-GB" dirty="0"/>
              <a:t> and 21</a:t>
            </a:r>
            <a:r>
              <a:rPr lang="en-GB" baseline="30000" dirty="0"/>
              <a:t>st</a:t>
            </a:r>
            <a:r>
              <a:rPr lang="en-GB" dirty="0"/>
              <a:t> century, whose work we will look at in future lessons.</a:t>
            </a:r>
          </a:p>
          <a:p>
            <a:pPr eaLnBrk="1" hangingPunct="1"/>
            <a:r>
              <a:rPr lang="en-GB" dirty="0"/>
              <a:t>Their work is regarded as the basis of Western philosophy, just as Confucius is regarded as the foundation of Eastern philosophy.</a:t>
            </a:r>
          </a:p>
          <a:p>
            <a:pPr algn="r" eaLnBrk="1" hangingPunct="1">
              <a:buFont typeface="Wingdings 3" pitchFamily="18" charset="2"/>
              <a:buNone/>
            </a:pPr>
            <a:r>
              <a:rPr lang="en-GB" sz="1800" dirty="0"/>
              <a:t>(Pound, 2008b)</a:t>
            </a:r>
          </a:p>
        </p:txBody>
      </p:sp>
      <p:sp>
        <p:nvSpPr>
          <p:cNvPr id="3" name="Title 2"/>
          <p:cNvSpPr>
            <a:spLocks noGrp="1"/>
          </p:cNvSpPr>
          <p:nvPr>
            <p:ph type="title"/>
          </p:nvPr>
        </p:nvSpPr>
        <p:spPr/>
        <p:txBody>
          <a:bodyPr>
            <a:normAutofit fontScale="90000"/>
          </a:bodyPr>
          <a:lstStyle/>
          <a:p>
            <a:pPr eaLnBrk="1" fontAlgn="auto" hangingPunct="1">
              <a:spcAft>
                <a:spcPts val="0"/>
              </a:spcAft>
              <a:defRPr/>
            </a:pPr>
            <a:r>
              <a:rPr lang="en-GB" dirty="0"/>
              <a:t>From Ancient times to current practice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Content Placeholder 1"/>
          <p:cNvSpPr>
            <a:spLocks noGrp="1"/>
          </p:cNvSpPr>
          <p:nvPr>
            <p:ph idx="1"/>
          </p:nvPr>
        </p:nvSpPr>
        <p:spPr/>
        <p:txBody>
          <a:bodyPr/>
          <a:lstStyle/>
          <a:p>
            <a:pPr eaLnBrk="1" hangingPunct="1"/>
            <a:r>
              <a:rPr lang="en-GB"/>
              <a:t>Early years education and care has a long and interesting history.</a:t>
            </a:r>
          </a:p>
          <a:p>
            <a:pPr eaLnBrk="1" hangingPunct="1"/>
            <a:r>
              <a:rPr lang="en-GB"/>
              <a:t>Even before the 17</a:t>
            </a:r>
            <a:r>
              <a:rPr lang="en-GB" baseline="30000"/>
              <a:t>th</a:t>
            </a:r>
            <a:r>
              <a:rPr lang="en-GB"/>
              <a:t> century writers and thinkers have influenced the way in which education, including early education, has been shaped and developed in more recent times.</a:t>
            </a:r>
          </a:p>
          <a:p>
            <a:pPr eaLnBrk="1" hangingPunct="1"/>
            <a:r>
              <a:rPr lang="en-GB"/>
              <a:t>Many of these will be discussed throughout this module.</a:t>
            </a:r>
          </a:p>
          <a:p>
            <a:pPr algn="r" eaLnBrk="1" hangingPunct="1">
              <a:buFont typeface="Wingdings 3" pitchFamily="18" charset="2"/>
              <a:buNone/>
            </a:pPr>
            <a:r>
              <a:rPr lang="en-GB" sz="1800"/>
              <a:t>(Miller &amp; Pound, 2011)</a:t>
            </a:r>
          </a:p>
        </p:txBody>
      </p:sp>
      <p:sp>
        <p:nvSpPr>
          <p:cNvPr id="3" name="Title 2"/>
          <p:cNvSpPr>
            <a:spLocks noGrp="1"/>
          </p:cNvSpPr>
          <p:nvPr>
            <p:ph type="title"/>
          </p:nvPr>
        </p:nvSpPr>
        <p:spPr/>
        <p:txBody>
          <a:bodyPr/>
          <a:lstStyle/>
          <a:p>
            <a:pPr eaLnBrk="1" fontAlgn="auto" hangingPunct="1">
              <a:spcAft>
                <a:spcPts val="0"/>
              </a:spcAft>
              <a:defRPr/>
            </a:pPr>
            <a:r>
              <a:rPr lang="en-GB" dirty="0"/>
              <a:t>More Recent History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11560" y="1700808"/>
            <a:ext cx="8229600" cy="3312368"/>
          </a:xfrm>
        </p:spPr>
        <p:txBody>
          <a:bodyPr/>
          <a:lstStyle/>
          <a:p>
            <a:pPr algn="ctr" eaLnBrk="1" fontAlgn="auto" hangingPunct="1">
              <a:spcAft>
                <a:spcPts val="0"/>
              </a:spcAft>
              <a:defRPr/>
            </a:pPr>
            <a:r>
              <a:rPr lang="en-GB" dirty="0"/>
              <a:t>Historical Perspective on Nursery Education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p:cNvSpPr>
            <a:spLocks noGrp="1" noChangeArrowheads="1"/>
          </p:cNvSpPr>
          <p:nvPr>
            <p:ph idx="1"/>
          </p:nvPr>
        </p:nvSpPr>
        <p:spPr/>
        <p:txBody>
          <a:bodyPr/>
          <a:lstStyle/>
          <a:p>
            <a:pPr eaLnBrk="1" hangingPunct="1">
              <a:buFont typeface="Wingdings" pitchFamily="2" charset="2"/>
              <a:buNone/>
            </a:pPr>
            <a:endParaRPr lang="en-GB"/>
          </a:p>
          <a:p>
            <a:pPr eaLnBrk="1" hangingPunct="1">
              <a:buFont typeface="Wingdings" pitchFamily="2" charset="2"/>
              <a:buNone/>
            </a:pPr>
            <a:r>
              <a:rPr lang="en-GB"/>
              <a:t>“Nursery education in Britain, more than any </a:t>
            </a:r>
          </a:p>
          <a:p>
            <a:pPr eaLnBrk="1" hangingPunct="1">
              <a:buFont typeface="Wingdings" pitchFamily="2" charset="2"/>
              <a:buNone/>
            </a:pPr>
            <a:r>
              <a:rPr lang="en-GB"/>
              <a:t>kind of service to young children, has been </a:t>
            </a:r>
          </a:p>
          <a:p>
            <a:pPr eaLnBrk="1" hangingPunct="1">
              <a:buFont typeface="Wingdings" pitchFamily="2" charset="2"/>
              <a:buNone/>
            </a:pPr>
            <a:r>
              <a:rPr lang="en-GB"/>
              <a:t>the subject of intense discussion, debate </a:t>
            </a:r>
          </a:p>
          <a:p>
            <a:pPr eaLnBrk="1" hangingPunct="1">
              <a:buFont typeface="Wingdings" pitchFamily="2" charset="2"/>
              <a:buNone/>
            </a:pPr>
            <a:r>
              <a:rPr lang="en-GB"/>
              <a:t>and theorising for more than a century”</a:t>
            </a:r>
          </a:p>
          <a:p>
            <a:pPr eaLnBrk="1" hangingPunct="1"/>
            <a:endParaRPr lang="en-GB"/>
          </a:p>
          <a:p>
            <a:pPr algn="r" eaLnBrk="1" hangingPunct="1">
              <a:buFont typeface="Wingdings" pitchFamily="2" charset="2"/>
              <a:buNone/>
            </a:pPr>
            <a:r>
              <a:rPr lang="en-GB" sz="2600"/>
              <a:t>(Devereaux and Miller, 2003:19)</a:t>
            </a:r>
            <a:endParaRPr lang="en-US" sz="2600"/>
          </a:p>
        </p:txBody>
      </p:sp>
      <p:sp>
        <p:nvSpPr>
          <p:cNvPr id="3074" name="Rectangle 2"/>
          <p:cNvSpPr>
            <a:spLocks noGrp="1" noChangeArrowheads="1"/>
          </p:cNvSpPr>
          <p:nvPr>
            <p:ph type="title"/>
          </p:nvPr>
        </p:nvSpPr>
        <p:spPr/>
        <p:txBody>
          <a:bodyPr/>
          <a:lstStyle/>
          <a:p>
            <a:pPr eaLnBrk="1" fontAlgn="auto" hangingPunct="1">
              <a:spcAft>
                <a:spcPts val="0"/>
              </a:spcAft>
              <a:defRPr/>
            </a:pPr>
            <a:r>
              <a:rPr lang="en-GB"/>
              <a:t>Introduction</a:t>
            </a: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3"/>
          <p:cNvSpPr>
            <a:spLocks noGrp="1" noChangeArrowheads="1"/>
          </p:cNvSpPr>
          <p:nvPr>
            <p:ph idx="1"/>
          </p:nvPr>
        </p:nvSpPr>
        <p:spPr/>
        <p:txBody>
          <a:bodyPr/>
          <a:lstStyle/>
          <a:p>
            <a:pPr eaLnBrk="1" hangingPunct="1">
              <a:buFont typeface="Wingdings" pitchFamily="2" charset="2"/>
              <a:buNone/>
            </a:pPr>
            <a:r>
              <a:rPr lang="en-GB"/>
              <a:t>The historical context of education helps us to </a:t>
            </a:r>
          </a:p>
          <a:p>
            <a:pPr eaLnBrk="1" hangingPunct="1">
              <a:buFont typeface="Wingdings" pitchFamily="2" charset="2"/>
              <a:buNone/>
            </a:pPr>
            <a:r>
              <a:rPr lang="en-GB"/>
              <a:t>understand developments in early childhood </a:t>
            </a:r>
          </a:p>
          <a:p>
            <a:pPr eaLnBrk="1" hangingPunct="1">
              <a:buFont typeface="Wingdings" pitchFamily="2" charset="2"/>
              <a:buNone/>
            </a:pPr>
            <a:r>
              <a:rPr lang="en-GB"/>
              <a:t>education, and raises our awareness of how </a:t>
            </a:r>
          </a:p>
          <a:p>
            <a:pPr eaLnBrk="1" hangingPunct="1">
              <a:buFont typeface="Wingdings" pitchFamily="2" charset="2"/>
              <a:buNone/>
            </a:pPr>
            <a:r>
              <a:rPr lang="en-GB"/>
              <a:t>school and the curriculum are shaped by </a:t>
            </a:r>
          </a:p>
          <a:p>
            <a:pPr eaLnBrk="1" hangingPunct="1">
              <a:buFont typeface="Wingdings" pitchFamily="2" charset="2"/>
              <a:buNone/>
            </a:pPr>
            <a:r>
              <a:rPr lang="en-GB"/>
              <a:t>powerful adults making decisions about the </a:t>
            </a:r>
          </a:p>
          <a:p>
            <a:pPr eaLnBrk="1" hangingPunct="1">
              <a:buFont typeface="Wingdings" pitchFamily="2" charset="2"/>
              <a:buNone/>
            </a:pPr>
            <a:r>
              <a:rPr lang="en-GB"/>
              <a:t>ways in which children are taught.</a:t>
            </a:r>
            <a:endParaRPr lang="en-US"/>
          </a:p>
        </p:txBody>
      </p:sp>
      <p:sp>
        <p:nvSpPr>
          <p:cNvPr id="4098" name="Rectangle 2"/>
          <p:cNvSpPr>
            <a:spLocks noGrp="1" noChangeArrowheads="1"/>
          </p:cNvSpPr>
          <p:nvPr>
            <p:ph type="title"/>
          </p:nvPr>
        </p:nvSpPr>
        <p:spPr/>
        <p:txBody>
          <a:bodyPr/>
          <a:lstStyle/>
          <a:p>
            <a:pPr eaLnBrk="1" fontAlgn="auto" hangingPunct="1">
              <a:spcAft>
                <a:spcPts val="0"/>
              </a:spcAft>
              <a:defRPr/>
            </a:pPr>
            <a:r>
              <a:rPr lang="en-GB"/>
              <a:t>Historical Context</a:t>
            </a: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5" y="332656"/>
            <a:ext cx="8506594" cy="648072"/>
          </a:xfrm>
        </p:spPr>
        <p:txBody>
          <a:bodyPr>
            <a:normAutofit fontScale="90000"/>
          </a:bodyPr>
          <a:lstStyle/>
          <a:p>
            <a:pPr eaLnBrk="1" fontAlgn="auto" hangingPunct="1">
              <a:spcAft>
                <a:spcPts val="0"/>
              </a:spcAft>
              <a:defRPr/>
            </a:pPr>
            <a:br>
              <a:rPr lang="en-GB" sz="3600" dirty="0">
                <a:solidFill>
                  <a:schemeClr val="tx2">
                    <a:satMod val="130000"/>
                  </a:schemeClr>
                </a:solidFill>
                <a:effectLst/>
              </a:rPr>
            </a:br>
            <a:r>
              <a:rPr lang="en-GB" sz="3600" dirty="0">
                <a:solidFill>
                  <a:schemeClr val="tx2">
                    <a:satMod val="130000"/>
                  </a:schemeClr>
                </a:solidFill>
                <a:effectLst/>
              </a:rPr>
              <a:t>Changes in Early Childhood Education</a:t>
            </a:r>
            <a:br>
              <a:rPr lang="en-GB" dirty="0">
                <a:solidFill>
                  <a:schemeClr val="tx2">
                    <a:satMod val="130000"/>
                  </a:schemeClr>
                </a:solidFill>
                <a:effectLst/>
              </a:rPr>
            </a:br>
            <a:endParaRPr lang="en-GB" dirty="0">
              <a:solidFill>
                <a:schemeClr val="tx2">
                  <a:satMod val="130000"/>
                </a:schemeClr>
              </a:solidFill>
            </a:endParaRPr>
          </a:p>
        </p:txBody>
      </p:sp>
      <p:sp>
        <p:nvSpPr>
          <p:cNvPr id="3" name="Content Placeholder 2"/>
          <p:cNvSpPr>
            <a:spLocks noGrp="1"/>
          </p:cNvSpPr>
          <p:nvPr>
            <p:ph idx="1"/>
          </p:nvPr>
        </p:nvSpPr>
        <p:spPr>
          <a:xfrm>
            <a:off x="323850" y="1268413"/>
            <a:ext cx="7747000" cy="4800600"/>
          </a:xfrm>
        </p:spPr>
        <p:txBody>
          <a:bodyPr>
            <a:normAutofit fontScale="92500" lnSpcReduction="20000"/>
          </a:bodyPr>
          <a:lstStyle/>
          <a:p>
            <a:pPr marL="365760" indent="-283464" eaLnBrk="1" fontAlgn="auto" hangingPunct="1">
              <a:spcAft>
                <a:spcPts val="0"/>
              </a:spcAft>
              <a:buFont typeface="Wingdings 2"/>
              <a:buChar char=""/>
              <a:defRPr/>
            </a:pPr>
            <a:r>
              <a:rPr lang="en-GB" dirty="0"/>
              <a:t>Traditionally learning was through </a:t>
            </a:r>
          </a:p>
          <a:p>
            <a:pPr marL="82296" indent="0" eaLnBrk="1" fontAlgn="auto" hangingPunct="1">
              <a:spcAft>
                <a:spcPts val="0"/>
              </a:spcAft>
              <a:buFont typeface="Wingdings 2"/>
              <a:buNone/>
              <a:defRPr/>
            </a:pPr>
            <a:r>
              <a:rPr lang="en-GB" dirty="0"/>
              <a:t>    schooling, and play had no part in </a:t>
            </a:r>
          </a:p>
          <a:p>
            <a:pPr marL="82296" indent="0" eaLnBrk="1" fontAlgn="auto" hangingPunct="1">
              <a:spcAft>
                <a:spcPts val="0"/>
              </a:spcAft>
              <a:buFont typeface="Wingdings 2"/>
              <a:buNone/>
              <a:defRPr/>
            </a:pPr>
            <a:r>
              <a:rPr lang="en-GB" dirty="0"/>
              <a:t>    that schooling until educational</a:t>
            </a:r>
          </a:p>
          <a:p>
            <a:pPr marL="82296" indent="0" eaLnBrk="1" fontAlgn="auto" hangingPunct="1">
              <a:spcAft>
                <a:spcPts val="0"/>
              </a:spcAft>
              <a:buFont typeface="Wingdings 2"/>
              <a:buNone/>
              <a:defRPr/>
            </a:pPr>
            <a:r>
              <a:rPr lang="en-GB" dirty="0"/>
              <a:t>    innovators took a radical approach.</a:t>
            </a:r>
          </a:p>
          <a:p>
            <a:pPr marL="365760" indent="-283464" eaLnBrk="1" fontAlgn="auto" hangingPunct="1">
              <a:spcAft>
                <a:spcPts val="0"/>
              </a:spcAft>
              <a:buFont typeface="Wingdings 2"/>
              <a:buChar char=""/>
              <a:defRPr/>
            </a:pPr>
            <a:r>
              <a:rPr lang="en-GB" dirty="0"/>
              <a:t>During the eighteenth and nineteenth centuries childhood  was seen as an immature form of adulthood. </a:t>
            </a:r>
          </a:p>
          <a:p>
            <a:pPr marL="365760" indent="-283464" eaLnBrk="1" fontAlgn="auto" hangingPunct="1">
              <a:spcAft>
                <a:spcPts val="0"/>
              </a:spcAft>
              <a:buFont typeface="Wingdings 2"/>
              <a:buChar char=""/>
              <a:defRPr/>
            </a:pPr>
            <a:r>
              <a:rPr lang="en-GB" dirty="0"/>
              <a:t>It was believed by many, being influenced by Christianity, that children had a natural tendency towards doing wrong. Morals and good habits had to be forced into children with generous amounts of physical punishment within the family and in school.</a:t>
            </a:r>
          </a:p>
          <a:p>
            <a:pPr marL="365760" indent="-283464" eaLnBrk="1" fontAlgn="auto" hangingPunct="1">
              <a:spcAft>
                <a:spcPts val="0"/>
              </a:spcAft>
              <a:buFont typeface="Wingdings 2"/>
              <a:buChar char=""/>
              <a:defRPr/>
            </a:pPr>
            <a:endParaRPr lang="en-GB" dirty="0"/>
          </a:p>
        </p:txBody>
      </p:sp>
      <p:pic>
        <p:nvPicPr>
          <p:cNvPr id="24580" name="Picture 2"/>
          <p:cNvPicPr>
            <a:picLocks noChangeAspect="1" noChangeArrowheads="1"/>
          </p:cNvPicPr>
          <p:nvPr/>
        </p:nvPicPr>
        <p:blipFill>
          <a:blip r:embed="rId2" cstate="print"/>
          <a:srcRect/>
          <a:stretch>
            <a:fillRect/>
          </a:stretch>
        </p:blipFill>
        <p:spPr bwMode="auto">
          <a:xfrm>
            <a:off x="6804025" y="1341438"/>
            <a:ext cx="2179638" cy="1631950"/>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sz="half" idx="1"/>
          </p:nvPr>
        </p:nvSpPr>
        <p:spPr>
          <a:xfrm>
            <a:off x="457200" y="1481138"/>
            <a:ext cx="4038600" cy="4525962"/>
          </a:xfrm>
        </p:spPr>
        <p:txBody>
          <a:bodyPr/>
          <a:lstStyle/>
          <a:p>
            <a:pPr eaLnBrk="1" hangingPunct="1">
              <a:lnSpc>
                <a:spcPct val="90000"/>
              </a:lnSpc>
            </a:pPr>
            <a:r>
              <a:rPr lang="en-GB" sz="2200"/>
              <a:t>Political agendas and social policy</a:t>
            </a:r>
          </a:p>
          <a:p>
            <a:pPr eaLnBrk="1" hangingPunct="1">
              <a:lnSpc>
                <a:spcPct val="90000"/>
              </a:lnSpc>
            </a:pPr>
            <a:endParaRPr lang="en-GB" sz="2200"/>
          </a:p>
          <a:p>
            <a:pPr eaLnBrk="1" hangingPunct="1">
              <a:lnSpc>
                <a:spcPct val="90000"/>
              </a:lnSpc>
            </a:pPr>
            <a:r>
              <a:rPr lang="en-GB" sz="2200"/>
              <a:t>Research and practice which provide evidence to support policy developments</a:t>
            </a:r>
          </a:p>
          <a:p>
            <a:pPr eaLnBrk="1" hangingPunct="1">
              <a:lnSpc>
                <a:spcPct val="90000"/>
              </a:lnSpc>
              <a:buFont typeface="Wingdings" pitchFamily="2" charset="2"/>
              <a:buNone/>
            </a:pPr>
            <a:endParaRPr lang="en-GB" sz="2200"/>
          </a:p>
          <a:p>
            <a:pPr eaLnBrk="1" hangingPunct="1">
              <a:lnSpc>
                <a:spcPct val="90000"/>
              </a:lnSpc>
            </a:pPr>
            <a:r>
              <a:rPr lang="en-GB" sz="2200"/>
              <a:t>Stakeholders’ views (including pressure groups)</a:t>
            </a:r>
            <a:endParaRPr lang="en-US" sz="2200"/>
          </a:p>
        </p:txBody>
      </p:sp>
      <p:sp>
        <p:nvSpPr>
          <p:cNvPr id="25603" name="Rectangle 5"/>
          <p:cNvSpPr>
            <a:spLocks noGrp="1" noChangeArrowheads="1"/>
          </p:cNvSpPr>
          <p:nvPr>
            <p:ph sz="half" idx="2"/>
          </p:nvPr>
        </p:nvSpPr>
        <p:spPr>
          <a:xfrm>
            <a:off x="4648200" y="1481138"/>
            <a:ext cx="4038600" cy="4525962"/>
          </a:xfrm>
        </p:spPr>
        <p:txBody>
          <a:bodyPr/>
          <a:lstStyle/>
          <a:p>
            <a:pPr eaLnBrk="1" hangingPunct="1">
              <a:lnSpc>
                <a:spcPct val="90000"/>
              </a:lnSpc>
            </a:pPr>
            <a:r>
              <a:rPr lang="en-GB" sz="2200"/>
              <a:t>Social change</a:t>
            </a:r>
          </a:p>
          <a:p>
            <a:pPr eaLnBrk="1" hangingPunct="1">
              <a:lnSpc>
                <a:spcPct val="90000"/>
              </a:lnSpc>
              <a:buFont typeface="Wingdings" pitchFamily="2" charset="2"/>
              <a:buNone/>
            </a:pPr>
            <a:endParaRPr lang="en-GB" sz="2200"/>
          </a:p>
          <a:p>
            <a:pPr eaLnBrk="1" hangingPunct="1">
              <a:lnSpc>
                <a:spcPct val="90000"/>
              </a:lnSpc>
            </a:pPr>
            <a:r>
              <a:rPr lang="en-GB" sz="2200"/>
              <a:t>Response to cultural change</a:t>
            </a:r>
          </a:p>
          <a:p>
            <a:pPr eaLnBrk="1" hangingPunct="1">
              <a:lnSpc>
                <a:spcPct val="90000"/>
              </a:lnSpc>
              <a:buFont typeface="Wingdings" pitchFamily="2" charset="2"/>
              <a:buNone/>
            </a:pPr>
            <a:endParaRPr lang="en-GB" sz="2200"/>
          </a:p>
          <a:p>
            <a:pPr eaLnBrk="1" hangingPunct="1">
              <a:lnSpc>
                <a:spcPct val="90000"/>
              </a:lnSpc>
            </a:pPr>
            <a:r>
              <a:rPr lang="en-GB" sz="2200"/>
              <a:t>Voice of practitioners</a:t>
            </a:r>
          </a:p>
          <a:p>
            <a:pPr eaLnBrk="1" hangingPunct="1">
              <a:lnSpc>
                <a:spcPct val="90000"/>
              </a:lnSpc>
              <a:buFont typeface="Wingdings" pitchFamily="2" charset="2"/>
              <a:buNone/>
            </a:pPr>
            <a:endParaRPr lang="en-GB" sz="2200"/>
          </a:p>
          <a:p>
            <a:pPr eaLnBrk="1" hangingPunct="1">
              <a:lnSpc>
                <a:spcPct val="90000"/>
              </a:lnSpc>
            </a:pPr>
            <a:r>
              <a:rPr lang="en-GB" sz="2200"/>
              <a:t>Perceived failure of previous educational strategies</a:t>
            </a:r>
            <a:endParaRPr lang="en-US" sz="2200"/>
          </a:p>
        </p:txBody>
      </p:sp>
      <p:sp>
        <p:nvSpPr>
          <p:cNvPr id="5122" name="Rectangle 2"/>
          <p:cNvSpPr>
            <a:spLocks noGrp="1" noChangeArrowheads="1"/>
          </p:cNvSpPr>
          <p:nvPr>
            <p:ph type="title"/>
          </p:nvPr>
        </p:nvSpPr>
        <p:spPr/>
        <p:txBody>
          <a:bodyPr/>
          <a:lstStyle/>
          <a:p>
            <a:pPr algn="ctr" eaLnBrk="1" fontAlgn="auto" hangingPunct="1">
              <a:spcAft>
                <a:spcPts val="0"/>
              </a:spcAft>
              <a:defRPr/>
            </a:pPr>
            <a:r>
              <a:rPr lang="en-GB" sz="3400"/>
              <a:t>Influences on Developments in Education Policy and Legislation</a:t>
            </a:r>
            <a:endParaRPr lang="en-US" sz="34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Grp="1" noChangeArrowheads="1"/>
          </p:cNvSpPr>
          <p:nvPr>
            <p:ph idx="1"/>
          </p:nvPr>
        </p:nvSpPr>
        <p:spPr/>
        <p:txBody>
          <a:bodyPr/>
          <a:lstStyle/>
          <a:p>
            <a:pPr eaLnBrk="1" hangingPunct="1"/>
            <a:r>
              <a:rPr lang="en-GB"/>
              <a:t>1870 – Elementary Education Act – introduced compulsory free education.</a:t>
            </a:r>
          </a:p>
          <a:p>
            <a:pPr eaLnBrk="1" hangingPunct="1"/>
            <a:r>
              <a:rPr lang="en-GB"/>
              <a:t>Britain rapidly changing from agricultural to industrial economy.</a:t>
            </a:r>
          </a:p>
          <a:p>
            <a:pPr eaLnBrk="1" hangingPunct="1"/>
            <a:r>
              <a:rPr lang="en-GB"/>
              <a:t>Early Infant schools took on role of care, of sorts; for children of factory parents. Otherwise older children kept at home to care for younger siblings.</a:t>
            </a:r>
            <a:endParaRPr lang="en-US"/>
          </a:p>
        </p:txBody>
      </p:sp>
      <p:sp>
        <p:nvSpPr>
          <p:cNvPr id="7170" name="Rectangle 2"/>
          <p:cNvSpPr>
            <a:spLocks noGrp="1" noChangeArrowheads="1"/>
          </p:cNvSpPr>
          <p:nvPr>
            <p:ph type="title"/>
          </p:nvPr>
        </p:nvSpPr>
        <p:spPr/>
        <p:txBody>
          <a:bodyPr/>
          <a:lstStyle/>
          <a:p>
            <a:pPr algn="ctr" eaLnBrk="1" fontAlgn="auto" hangingPunct="1">
              <a:spcAft>
                <a:spcPts val="0"/>
              </a:spcAft>
              <a:defRPr/>
            </a:pPr>
            <a:r>
              <a:rPr lang="en-GB" sz="3400"/>
              <a:t>Historical Influences on Nursery Education</a:t>
            </a:r>
            <a:endParaRPr lang="en-US" sz="34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
          <p:cNvSpPr>
            <a:spLocks noGrp="1" noChangeArrowheads="1"/>
          </p:cNvSpPr>
          <p:nvPr>
            <p:ph idx="1"/>
          </p:nvPr>
        </p:nvSpPr>
        <p:spPr/>
        <p:txBody>
          <a:bodyPr/>
          <a:lstStyle/>
          <a:p>
            <a:pPr eaLnBrk="1" hangingPunct="1"/>
            <a:r>
              <a:rPr lang="en-GB"/>
              <a:t>Policy for State funded education aimed to relieve poverty and prevent spread of crime and civil unrest.</a:t>
            </a:r>
          </a:p>
          <a:p>
            <a:pPr eaLnBrk="1" hangingPunct="1"/>
            <a:endParaRPr lang="en-GB"/>
          </a:p>
          <a:p>
            <a:pPr eaLnBrk="1" hangingPunct="1"/>
            <a:r>
              <a:rPr lang="en-GB"/>
              <a:t>This was perceived by the middle classes to be developing from the large number of children roaming the streets in inner cities.</a:t>
            </a:r>
            <a:endParaRPr lang="en-US"/>
          </a:p>
        </p:txBody>
      </p:sp>
      <p:sp>
        <p:nvSpPr>
          <p:cNvPr id="8194" name="Rectangle 2"/>
          <p:cNvSpPr>
            <a:spLocks noGrp="1" noChangeArrowheads="1"/>
          </p:cNvSpPr>
          <p:nvPr>
            <p:ph type="title"/>
          </p:nvPr>
        </p:nvSpPr>
        <p:spPr/>
        <p:txBody>
          <a:bodyPr/>
          <a:lstStyle/>
          <a:p>
            <a:pPr algn="ctr" eaLnBrk="1" fontAlgn="auto" hangingPunct="1">
              <a:spcAft>
                <a:spcPts val="0"/>
              </a:spcAft>
              <a:defRPr/>
            </a:pPr>
            <a:r>
              <a:rPr lang="en-GB"/>
              <a:t>19</a:t>
            </a:r>
            <a:r>
              <a:rPr lang="en-GB" baseline="30000"/>
              <a:t>th</a:t>
            </a:r>
            <a:r>
              <a:rPr lang="en-GB"/>
              <a:t> Century</a:t>
            </a: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p:txBody>
          <a:bodyPr>
            <a:normAutofit lnSpcReduction="10000"/>
          </a:bodyPr>
          <a:lstStyle/>
          <a:p>
            <a:pPr marL="365760" indent="-256032" eaLnBrk="1" fontAlgn="auto" hangingPunct="1">
              <a:lnSpc>
                <a:spcPct val="90000"/>
              </a:lnSpc>
              <a:spcAft>
                <a:spcPts val="0"/>
              </a:spcAft>
              <a:buFont typeface="Wingdings" pitchFamily="2" charset="2"/>
              <a:buNone/>
              <a:defRPr/>
            </a:pPr>
            <a:r>
              <a:rPr lang="en-GB" sz="2600" dirty="0"/>
              <a:t>Latter part of 19</a:t>
            </a:r>
            <a:r>
              <a:rPr lang="en-GB" sz="2600" baseline="30000" dirty="0"/>
              <a:t>th</a:t>
            </a:r>
            <a:r>
              <a:rPr lang="en-GB" sz="2600" dirty="0"/>
              <a:t> Century</a:t>
            </a:r>
          </a:p>
          <a:p>
            <a:pPr marL="365760" indent="-256032" eaLnBrk="1" fontAlgn="auto" hangingPunct="1">
              <a:lnSpc>
                <a:spcPct val="90000"/>
              </a:lnSpc>
              <a:spcAft>
                <a:spcPts val="0"/>
              </a:spcAft>
              <a:buFont typeface="Wingdings 3"/>
              <a:buChar char=""/>
              <a:defRPr/>
            </a:pPr>
            <a:r>
              <a:rPr lang="en-GB" sz="2600" dirty="0"/>
              <a:t>Victorian governments concerned about children’s inability to concentrate and attend classes due to poor nutrition and infection.</a:t>
            </a:r>
          </a:p>
          <a:p>
            <a:pPr marL="365760" indent="-256032" eaLnBrk="1" fontAlgn="auto" hangingPunct="1">
              <a:lnSpc>
                <a:spcPct val="90000"/>
              </a:lnSpc>
              <a:spcAft>
                <a:spcPts val="0"/>
              </a:spcAft>
              <a:buFont typeface="Wingdings 3"/>
              <a:buChar char=""/>
              <a:defRPr/>
            </a:pPr>
            <a:r>
              <a:rPr lang="en-GB" sz="2600" dirty="0"/>
              <a:t>Concerns about children’s health – fears about sufficient numbers of soldiers for war in future.</a:t>
            </a:r>
          </a:p>
          <a:p>
            <a:pPr marL="365760" indent="-256032" eaLnBrk="1" fontAlgn="auto" hangingPunct="1">
              <a:lnSpc>
                <a:spcPct val="90000"/>
              </a:lnSpc>
              <a:spcAft>
                <a:spcPts val="0"/>
              </a:spcAft>
              <a:buFont typeface="Wingdings 3"/>
              <a:buChar char=""/>
              <a:defRPr/>
            </a:pPr>
            <a:r>
              <a:rPr lang="en-GB" sz="2600" dirty="0"/>
              <a:t>Introduction of free school meals, medical inspections and treatments.</a:t>
            </a:r>
          </a:p>
          <a:p>
            <a:pPr marL="365760" indent="-256032" eaLnBrk="1" fontAlgn="auto" hangingPunct="1">
              <a:lnSpc>
                <a:spcPct val="90000"/>
              </a:lnSpc>
              <a:spcAft>
                <a:spcPts val="0"/>
              </a:spcAft>
              <a:buFont typeface="Wingdings 3"/>
              <a:buChar char=""/>
              <a:defRPr/>
            </a:pPr>
            <a:r>
              <a:rPr lang="en-GB" sz="2600" dirty="0"/>
              <a:t>Government expectations – disciplined and skilled workforce – curriculum focused on learning scripture, reading, writing an arithmetic by rote.</a:t>
            </a:r>
            <a:endParaRPr lang="en-US" sz="2600" dirty="0"/>
          </a:p>
        </p:txBody>
      </p:sp>
      <p:sp>
        <p:nvSpPr>
          <p:cNvPr id="9218" name="Rectangle 2"/>
          <p:cNvSpPr>
            <a:spLocks noGrp="1" noChangeArrowheads="1"/>
          </p:cNvSpPr>
          <p:nvPr>
            <p:ph type="title"/>
          </p:nvPr>
        </p:nvSpPr>
        <p:spPr/>
        <p:txBody>
          <a:bodyPr/>
          <a:lstStyle/>
          <a:p>
            <a:pPr algn="ctr" eaLnBrk="1" fontAlgn="auto" hangingPunct="1">
              <a:spcAft>
                <a:spcPts val="0"/>
              </a:spcAft>
              <a:defRPr/>
            </a:pPr>
            <a:r>
              <a:rPr lang="en-GB"/>
              <a:t>19</a:t>
            </a:r>
            <a:r>
              <a:rPr lang="en-GB" baseline="30000"/>
              <a:t>th</a:t>
            </a:r>
            <a:r>
              <a:rPr lang="en-GB"/>
              <a:t> Century Contd.</a:t>
            </a: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p:cNvSpPr>
            <a:spLocks noGrp="1" noChangeArrowheads="1"/>
          </p:cNvSpPr>
          <p:nvPr>
            <p:ph idx="1"/>
          </p:nvPr>
        </p:nvSpPr>
        <p:spPr/>
        <p:txBody>
          <a:bodyPr/>
          <a:lstStyle/>
          <a:p>
            <a:pPr eaLnBrk="1" hangingPunct="1">
              <a:lnSpc>
                <a:spcPct val="80000"/>
              </a:lnSpc>
            </a:pPr>
            <a:r>
              <a:rPr lang="en-GB" sz="2200"/>
              <a:t>By 1900 over 50% 3 &amp; 4 year olds and many 2 year olds attending  Infant schools.</a:t>
            </a:r>
          </a:p>
          <a:p>
            <a:pPr eaLnBrk="1" hangingPunct="1">
              <a:lnSpc>
                <a:spcPct val="80000"/>
              </a:lnSpc>
              <a:buFont typeface="Wingdings" pitchFamily="2" charset="2"/>
              <a:buNone/>
            </a:pPr>
            <a:endParaRPr lang="en-GB" sz="2200"/>
          </a:p>
          <a:p>
            <a:pPr eaLnBrk="1" hangingPunct="1">
              <a:lnSpc>
                <a:spcPct val="80000"/>
              </a:lnSpc>
            </a:pPr>
            <a:r>
              <a:rPr lang="en-GB" sz="2200"/>
              <a:t>1905 Katherine Bathurst Report (Inspector Board of Education).</a:t>
            </a:r>
          </a:p>
          <a:p>
            <a:pPr eaLnBrk="1" hangingPunct="1">
              <a:lnSpc>
                <a:spcPct val="80000"/>
              </a:lnSpc>
            </a:pPr>
            <a:endParaRPr lang="en-GB" sz="2200"/>
          </a:p>
          <a:p>
            <a:pPr eaLnBrk="1" hangingPunct="1">
              <a:lnSpc>
                <a:spcPct val="80000"/>
              </a:lnSpc>
            </a:pPr>
            <a:r>
              <a:rPr lang="en-GB" sz="2200"/>
              <a:t>Criticised current system – called for National Nurseries.</a:t>
            </a:r>
          </a:p>
          <a:p>
            <a:pPr eaLnBrk="1" hangingPunct="1">
              <a:lnSpc>
                <a:spcPct val="80000"/>
              </a:lnSpc>
              <a:buFont typeface="Wingdings" pitchFamily="2" charset="2"/>
              <a:buNone/>
            </a:pPr>
            <a:endParaRPr lang="en-GB" sz="2200"/>
          </a:p>
          <a:p>
            <a:pPr eaLnBrk="1" hangingPunct="1">
              <a:lnSpc>
                <a:spcPct val="80000"/>
              </a:lnSpc>
            </a:pPr>
            <a:r>
              <a:rPr lang="en-GB" sz="2200"/>
              <a:t>Male dominated education system not meeting needs of young children.</a:t>
            </a:r>
          </a:p>
          <a:p>
            <a:pPr eaLnBrk="1" hangingPunct="1">
              <a:lnSpc>
                <a:spcPct val="80000"/>
              </a:lnSpc>
              <a:buFont typeface="Wingdings" pitchFamily="2" charset="2"/>
              <a:buNone/>
            </a:pPr>
            <a:endParaRPr lang="en-GB" sz="2200"/>
          </a:p>
          <a:p>
            <a:pPr eaLnBrk="1" hangingPunct="1">
              <a:lnSpc>
                <a:spcPct val="80000"/>
              </a:lnSpc>
            </a:pPr>
            <a:r>
              <a:rPr lang="en-GB" sz="2200"/>
              <a:t>Bathurst suggested public education should provide separate facilities and different style of teaching for younger children.</a:t>
            </a:r>
            <a:endParaRPr lang="en-US" sz="2200"/>
          </a:p>
        </p:txBody>
      </p:sp>
      <p:sp>
        <p:nvSpPr>
          <p:cNvPr id="11266" name="Rectangle 2"/>
          <p:cNvSpPr>
            <a:spLocks noGrp="1" noChangeArrowheads="1"/>
          </p:cNvSpPr>
          <p:nvPr>
            <p:ph type="title"/>
          </p:nvPr>
        </p:nvSpPr>
        <p:spPr/>
        <p:txBody>
          <a:bodyPr/>
          <a:lstStyle/>
          <a:p>
            <a:pPr algn="ctr" eaLnBrk="1" fontAlgn="auto" hangingPunct="1">
              <a:spcAft>
                <a:spcPts val="0"/>
              </a:spcAft>
              <a:defRPr/>
            </a:pPr>
            <a:r>
              <a:rPr lang="en-GB"/>
              <a:t>Early 1900s</a:t>
            </a:r>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3"/>
          <p:cNvSpPr>
            <a:spLocks noGrp="1" noChangeArrowheads="1"/>
          </p:cNvSpPr>
          <p:nvPr>
            <p:ph idx="1"/>
          </p:nvPr>
        </p:nvSpPr>
        <p:spPr/>
        <p:txBody>
          <a:bodyPr/>
          <a:lstStyle/>
          <a:p>
            <a:pPr eaLnBrk="1" hangingPunct="1"/>
            <a:r>
              <a:rPr lang="en-GB"/>
              <a:t>1918 Education Act incorporated optional Nursery education.</a:t>
            </a:r>
          </a:p>
          <a:p>
            <a:pPr eaLnBrk="1" hangingPunct="1"/>
            <a:r>
              <a:rPr lang="en-GB"/>
              <a:t>1919 – Labour Party  in favour of Nursery education.</a:t>
            </a:r>
          </a:p>
          <a:p>
            <a:pPr eaLnBrk="1" hangingPunct="1"/>
            <a:r>
              <a:rPr lang="en-GB"/>
              <a:t>1929 </a:t>
            </a:r>
            <a:r>
              <a:rPr lang="en-GB" i="1"/>
              <a:t>The Case for Nursery Education Report </a:t>
            </a:r>
            <a:r>
              <a:rPr lang="en-GB"/>
              <a:t>Education Enquiry Committee – suggested amendment to 1921 Education Act – compulsory Nursery school provision.</a:t>
            </a:r>
            <a:endParaRPr lang="en-US"/>
          </a:p>
        </p:txBody>
      </p:sp>
      <p:sp>
        <p:nvSpPr>
          <p:cNvPr id="12290" name="Rectangle 2"/>
          <p:cNvSpPr>
            <a:spLocks noGrp="1" noChangeArrowheads="1"/>
          </p:cNvSpPr>
          <p:nvPr>
            <p:ph type="title"/>
          </p:nvPr>
        </p:nvSpPr>
        <p:spPr/>
        <p:txBody>
          <a:bodyPr/>
          <a:lstStyle/>
          <a:p>
            <a:pPr algn="ctr" eaLnBrk="1" fontAlgn="auto" hangingPunct="1">
              <a:spcAft>
                <a:spcPts val="0"/>
              </a:spcAft>
              <a:defRPr/>
            </a:pPr>
            <a:r>
              <a:rPr lang="en-GB"/>
              <a:t>1900s</a:t>
            </a:r>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3"/>
          <p:cNvSpPr>
            <a:spLocks noGrp="1" noChangeArrowheads="1"/>
          </p:cNvSpPr>
          <p:nvPr>
            <p:ph idx="1"/>
          </p:nvPr>
        </p:nvSpPr>
        <p:spPr/>
        <p:txBody>
          <a:bodyPr/>
          <a:lstStyle/>
          <a:p>
            <a:pPr eaLnBrk="1" hangingPunct="1"/>
            <a:r>
              <a:rPr lang="en-GB"/>
              <a:t>1931 – Consultative Committee on the Primary School included Cyril Burt and Susan Isaac – called for more research into children’s behaviour at nursery in relation to behaviour at home.</a:t>
            </a:r>
          </a:p>
          <a:p>
            <a:pPr eaLnBrk="1" hangingPunct="1"/>
            <a:r>
              <a:rPr lang="en-GB"/>
              <a:t>1930s recession – demand for nursery education declined.</a:t>
            </a:r>
            <a:endParaRPr lang="en-US"/>
          </a:p>
        </p:txBody>
      </p:sp>
      <p:sp>
        <p:nvSpPr>
          <p:cNvPr id="13314" name="Rectangle 2"/>
          <p:cNvSpPr>
            <a:spLocks noGrp="1" noChangeArrowheads="1"/>
          </p:cNvSpPr>
          <p:nvPr>
            <p:ph type="title"/>
          </p:nvPr>
        </p:nvSpPr>
        <p:spPr/>
        <p:txBody>
          <a:bodyPr/>
          <a:lstStyle/>
          <a:p>
            <a:pPr algn="ctr" eaLnBrk="1" fontAlgn="auto" hangingPunct="1">
              <a:spcAft>
                <a:spcPts val="0"/>
              </a:spcAft>
              <a:defRPr/>
            </a:pPr>
            <a:r>
              <a:rPr lang="en-GB"/>
              <a:t>1930s</a:t>
            </a:r>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p:txBody>
          <a:bodyPr/>
          <a:lstStyle/>
          <a:p>
            <a:pPr eaLnBrk="1" hangingPunct="1"/>
            <a:r>
              <a:rPr lang="en-GB"/>
              <a:t>During Second World War many day nurseries opened – not good nurseries – muddled administration, continual arguments over who should oversee and ensure standards.</a:t>
            </a:r>
          </a:p>
          <a:p>
            <a:pPr eaLnBrk="1" hangingPunct="1"/>
            <a:r>
              <a:rPr lang="en-GB"/>
              <a:t>Mothers were not happy to leave their children in grimy, institutional settings.</a:t>
            </a:r>
          </a:p>
          <a:p>
            <a:pPr eaLnBrk="1" hangingPunct="1"/>
            <a:r>
              <a:rPr lang="en-GB"/>
              <a:t>Many War nurseries closed down.</a:t>
            </a:r>
            <a:endParaRPr lang="en-US"/>
          </a:p>
        </p:txBody>
      </p:sp>
      <p:sp>
        <p:nvSpPr>
          <p:cNvPr id="14338" name="Rectangle 2"/>
          <p:cNvSpPr>
            <a:spLocks noGrp="1" noChangeArrowheads="1"/>
          </p:cNvSpPr>
          <p:nvPr>
            <p:ph type="title"/>
          </p:nvPr>
        </p:nvSpPr>
        <p:spPr/>
        <p:txBody>
          <a:bodyPr/>
          <a:lstStyle/>
          <a:p>
            <a:pPr algn="ctr" eaLnBrk="1" fontAlgn="auto" hangingPunct="1">
              <a:spcAft>
                <a:spcPts val="0"/>
              </a:spcAft>
              <a:defRPr/>
            </a:pPr>
            <a:r>
              <a:rPr lang="en-GB"/>
              <a:t>1940s</a:t>
            </a:r>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3"/>
          <p:cNvSpPr>
            <a:spLocks noGrp="1" noChangeArrowheads="1"/>
          </p:cNvSpPr>
          <p:nvPr>
            <p:ph idx="1"/>
          </p:nvPr>
        </p:nvSpPr>
        <p:spPr/>
        <p:txBody>
          <a:bodyPr/>
          <a:lstStyle/>
          <a:p>
            <a:pPr eaLnBrk="1" hangingPunct="1"/>
            <a:r>
              <a:rPr lang="en-GB"/>
              <a:t>1940s Official recommendation for more Nurseries.</a:t>
            </a:r>
          </a:p>
          <a:p>
            <a:pPr eaLnBrk="1" hangingPunct="1"/>
            <a:r>
              <a:rPr lang="en-GB"/>
              <a:t>1944 Education Act – open to LEAs to provide Nursery education where they felt it was needed.</a:t>
            </a:r>
          </a:p>
          <a:p>
            <a:pPr eaLnBrk="1" hangingPunct="1">
              <a:buFont typeface="Wingdings" pitchFamily="2" charset="2"/>
              <a:buNone/>
            </a:pPr>
            <a:endParaRPr lang="en-GB"/>
          </a:p>
          <a:p>
            <a:pPr eaLnBrk="1" hangingPunct="1"/>
            <a:r>
              <a:rPr lang="en-GB"/>
              <a:t>2 arguments for Nursery education:</a:t>
            </a:r>
          </a:p>
          <a:p>
            <a:pPr lvl="1" eaLnBrk="1" hangingPunct="1">
              <a:buClr>
                <a:schemeClr val="tx1"/>
              </a:buClr>
              <a:buFontTx/>
              <a:buChar char="•"/>
            </a:pPr>
            <a:r>
              <a:rPr lang="en-GB"/>
              <a:t>Children learn how to co-operate</a:t>
            </a:r>
          </a:p>
          <a:p>
            <a:pPr lvl="1" eaLnBrk="1" hangingPunct="1">
              <a:buClr>
                <a:schemeClr val="tx1"/>
              </a:buClr>
              <a:buFontTx/>
              <a:buChar char="•"/>
            </a:pPr>
            <a:r>
              <a:rPr lang="en-GB"/>
              <a:t>Concerns about low birth rate</a:t>
            </a:r>
            <a:endParaRPr lang="en-US"/>
          </a:p>
        </p:txBody>
      </p:sp>
      <p:sp>
        <p:nvSpPr>
          <p:cNvPr id="15362" name="Rectangle 2"/>
          <p:cNvSpPr>
            <a:spLocks noGrp="1" noChangeArrowheads="1"/>
          </p:cNvSpPr>
          <p:nvPr>
            <p:ph type="title"/>
          </p:nvPr>
        </p:nvSpPr>
        <p:spPr/>
        <p:txBody>
          <a:bodyPr/>
          <a:lstStyle/>
          <a:p>
            <a:pPr algn="ctr" eaLnBrk="1" fontAlgn="auto" hangingPunct="1">
              <a:spcAft>
                <a:spcPts val="0"/>
              </a:spcAft>
              <a:defRPr/>
            </a:pPr>
            <a:r>
              <a:rPr lang="en-GB"/>
              <a:t>1940s Contd.</a:t>
            </a:r>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Grp="1" noChangeArrowheads="1"/>
          </p:cNvSpPr>
          <p:nvPr>
            <p:ph idx="1"/>
          </p:nvPr>
        </p:nvSpPr>
        <p:spPr/>
        <p:txBody>
          <a:bodyPr/>
          <a:lstStyle/>
          <a:p>
            <a:pPr eaLnBrk="1" hangingPunct="1"/>
            <a:r>
              <a:rPr lang="en-GB"/>
              <a:t>1949 </a:t>
            </a:r>
            <a:r>
              <a:rPr lang="en-GB" i="1"/>
              <a:t>Royal Commission on Population </a:t>
            </a:r>
            <a:r>
              <a:rPr lang="en-GB"/>
              <a:t>- Nursery provision to encourage mothers to have families and to reduce work worries of mothers. Message overlooked.</a:t>
            </a:r>
          </a:p>
          <a:p>
            <a:pPr eaLnBrk="1" hangingPunct="1">
              <a:buFont typeface="Wingdings" pitchFamily="2" charset="2"/>
              <a:buNone/>
            </a:pPr>
            <a:endParaRPr lang="en-GB"/>
          </a:p>
          <a:p>
            <a:pPr eaLnBrk="1" hangingPunct="1"/>
            <a:r>
              <a:rPr lang="en-GB"/>
              <a:t>A further 20 years before the case for Nursery Education was restated.</a:t>
            </a:r>
            <a:endParaRPr lang="en-US"/>
          </a:p>
        </p:txBody>
      </p:sp>
      <p:sp>
        <p:nvSpPr>
          <p:cNvPr id="16386" name="Rectangle 2"/>
          <p:cNvSpPr>
            <a:spLocks noGrp="1" noChangeArrowheads="1"/>
          </p:cNvSpPr>
          <p:nvPr>
            <p:ph type="title"/>
          </p:nvPr>
        </p:nvSpPr>
        <p:spPr/>
        <p:txBody>
          <a:bodyPr/>
          <a:lstStyle/>
          <a:p>
            <a:pPr algn="ctr" eaLnBrk="1" fontAlgn="auto" hangingPunct="1">
              <a:spcAft>
                <a:spcPts val="0"/>
              </a:spcAft>
              <a:defRPr/>
            </a:pPr>
            <a:r>
              <a:rPr lang="en-GB"/>
              <a:t>1940s Onwards</a:t>
            </a:r>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p:txBody>
          <a:bodyPr>
            <a:normAutofit lnSpcReduction="10000"/>
          </a:bodyPr>
          <a:lstStyle/>
          <a:p>
            <a:pPr marL="365760" indent="-256032" eaLnBrk="1" fontAlgn="auto" hangingPunct="1">
              <a:lnSpc>
                <a:spcPct val="80000"/>
              </a:lnSpc>
              <a:spcAft>
                <a:spcPts val="0"/>
              </a:spcAft>
              <a:buFont typeface="Wingdings 3"/>
              <a:buChar char=""/>
              <a:defRPr/>
            </a:pPr>
            <a:r>
              <a:rPr lang="en-GB" sz="2200" dirty="0"/>
              <a:t>1967 </a:t>
            </a:r>
            <a:r>
              <a:rPr lang="en-GB" sz="2200" dirty="0" err="1"/>
              <a:t>Plowden</a:t>
            </a:r>
            <a:r>
              <a:rPr lang="en-GB" sz="2200" dirty="0"/>
              <a:t> Report – recommended Nursery Provision – had profound impact.</a:t>
            </a:r>
          </a:p>
          <a:p>
            <a:pPr marL="365760" indent="-256032" eaLnBrk="1" fontAlgn="auto" hangingPunct="1">
              <a:lnSpc>
                <a:spcPct val="80000"/>
              </a:lnSpc>
              <a:spcAft>
                <a:spcPts val="0"/>
              </a:spcAft>
              <a:buFont typeface="Wingdings 3"/>
              <a:buChar char=""/>
              <a:defRPr/>
            </a:pPr>
            <a:endParaRPr lang="en-GB" sz="2200" dirty="0"/>
          </a:p>
          <a:p>
            <a:pPr marL="365760" indent="-256032" eaLnBrk="1" fontAlgn="auto" hangingPunct="1">
              <a:lnSpc>
                <a:spcPct val="80000"/>
              </a:lnSpc>
              <a:spcAft>
                <a:spcPts val="0"/>
              </a:spcAft>
              <a:buFont typeface="Wingdings 3"/>
              <a:buChar char=""/>
              <a:defRPr/>
            </a:pPr>
            <a:r>
              <a:rPr lang="en-GB" sz="2200" dirty="0"/>
              <a:t>Influenced by </a:t>
            </a:r>
            <a:r>
              <a:rPr lang="en-GB" sz="2200" dirty="0" err="1"/>
              <a:t>Bowlby’s</a:t>
            </a:r>
            <a:r>
              <a:rPr lang="en-GB" sz="2200" dirty="0"/>
              <a:t> ideas on mothering.</a:t>
            </a:r>
          </a:p>
          <a:p>
            <a:pPr marL="365760" indent="-256032" eaLnBrk="1" fontAlgn="auto" hangingPunct="1">
              <a:lnSpc>
                <a:spcPct val="80000"/>
              </a:lnSpc>
              <a:spcAft>
                <a:spcPts val="0"/>
              </a:spcAft>
              <a:buFont typeface="Wingdings" pitchFamily="2" charset="2"/>
              <a:buNone/>
              <a:defRPr/>
            </a:pPr>
            <a:endParaRPr lang="en-GB" sz="2200" dirty="0"/>
          </a:p>
          <a:p>
            <a:pPr marL="365760" indent="-256032" eaLnBrk="1" fontAlgn="auto" hangingPunct="1">
              <a:lnSpc>
                <a:spcPct val="80000"/>
              </a:lnSpc>
              <a:spcAft>
                <a:spcPts val="0"/>
              </a:spcAft>
              <a:buFont typeface="Wingdings 3"/>
              <a:buChar char=""/>
              <a:defRPr/>
            </a:pPr>
            <a:r>
              <a:rPr lang="en-GB" sz="2200" dirty="0"/>
              <a:t>Children should be at least 3 years before starting Nursery and only attend for a short time. (Before </a:t>
            </a:r>
            <a:r>
              <a:rPr lang="en-GB" sz="2200" dirty="0" err="1"/>
              <a:t>Plowden</a:t>
            </a:r>
            <a:r>
              <a:rPr lang="en-GB" sz="2200" dirty="0"/>
              <a:t> - full time).</a:t>
            </a:r>
          </a:p>
          <a:p>
            <a:pPr marL="365760" indent="-256032" eaLnBrk="1" fontAlgn="auto" hangingPunct="1">
              <a:lnSpc>
                <a:spcPct val="80000"/>
              </a:lnSpc>
              <a:spcAft>
                <a:spcPts val="0"/>
              </a:spcAft>
              <a:buFont typeface="Wingdings" pitchFamily="2" charset="2"/>
              <a:buNone/>
              <a:defRPr/>
            </a:pPr>
            <a:endParaRPr lang="en-GB" sz="2200" dirty="0"/>
          </a:p>
          <a:p>
            <a:pPr marL="365760" indent="-256032" eaLnBrk="1" fontAlgn="auto" hangingPunct="1">
              <a:lnSpc>
                <a:spcPct val="80000"/>
              </a:lnSpc>
              <a:spcAft>
                <a:spcPts val="0"/>
              </a:spcAft>
              <a:buFont typeface="Wingdings 3"/>
              <a:buChar char=""/>
              <a:defRPr/>
            </a:pPr>
            <a:r>
              <a:rPr lang="en-GB" sz="2200" dirty="0"/>
              <a:t>Recommendation for part-time Nursery education attached to primary schools, to emphasise continuity.</a:t>
            </a:r>
          </a:p>
          <a:p>
            <a:pPr marL="365760" indent="-256032" eaLnBrk="1" fontAlgn="auto" hangingPunct="1">
              <a:lnSpc>
                <a:spcPct val="80000"/>
              </a:lnSpc>
              <a:spcAft>
                <a:spcPts val="0"/>
              </a:spcAft>
              <a:buFont typeface="Wingdings" pitchFamily="2" charset="2"/>
              <a:buNone/>
              <a:defRPr/>
            </a:pPr>
            <a:endParaRPr lang="en-GB" sz="2200" dirty="0"/>
          </a:p>
          <a:p>
            <a:pPr marL="365760" indent="-256032" eaLnBrk="1" fontAlgn="auto" hangingPunct="1">
              <a:lnSpc>
                <a:spcPct val="80000"/>
              </a:lnSpc>
              <a:spcAft>
                <a:spcPts val="0"/>
              </a:spcAft>
              <a:buFont typeface="Wingdings 3"/>
              <a:buChar char=""/>
              <a:defRPr/>
            </a:pPr>
            <a:r>
              <a:rPr lang="en-GB" sz="2200" dirty="0"/>
              <a:t>1967 Central Advisory Council on Education Report – </a:t>
            </a:r>
            <a:r>
              <a:rPr lang="en-GB" sz="2200" i="1" dirty="0"/>
              <a:t>Children and Their Primary Schools – </a:t>
            </a:r>
            <a:r>
              <a:rPr lang="en-GB" sz="2200" dirty="0"/>
              <a:t>social inequality – policies to intervene against disadvantage and to meet needs.</a:t>
            </a:r>
            <a:endParaRPr lang="en-US" sz="2200" dirty="0"/>
          </a:p>
        </p:txBody>
      </p:sp>
      <p:sp>
        <p:nvSpPr>
          <p:cNvPr id="17410" name="Rectangle 2"/>
          <p:cNvSpPr>
            <a:spLocks noGrp="1" noChangeArrowheads="1"/>
          </p:cNvSpPr>
          <p:nvPr>
            <p:ph type="title"/>
          </p:nvPr>
        </p:nvSpPr>
        <p:spPr/>
        <p:txBody>
          <a:bodyPr/>
          <a:lstStyle/>
          <a:p>
            <a:pPr algn="ctr" eaLnBrk="1" fontAlgn="auto" hangingPunct="1">
              <a:spcAft>
                <a:spcPts val="0"/>
              </a:spcAft>
              <a:defRPr/>
            </a:pPr>
            <a:r>
              <a:rPr lang="en-GB"/>
              <a:t>1960s</a:t>
            </a: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3"/>
          <p:cNvSpPr>
            <a:spLocks noGrp="1" noChangeArrowheads="1"/>
          </p:cNvSpPr>
          <p:nvPr>
            <p:ph idx="1"/>
          </p:nvPr>
        </p:nvSpPr>
        <p:spPr/>
        <p:txBody>
          <a:bodyPr/>
          <a:lstStyle/>
          <a:p>
            <a:pPr eaLnBrk="1" hangingPunct="1"/>
            <a:r>
              <a:rPr lang="en-GB" sz="2600"/>
              <a:t>Plowden Report recommendations sanctioned by Margaret Thatcher.</a:t>
            </a:r>
          </a:p>
          <a:p>
            <a:pPr eaLnBrk="1" hangingPunct="1"/>
            <a:r>
              <a:rPr lang="en-GB" sz="2600"/>
              <a:t>1972 – White Paper – Framework for Expansion.</a:t>
            </a:r>
          </a:p>
          <a:p>
            <a:pPr eaLnBrk="1" hangingPunct="1"/>
            <a:r>
              <a:rPr lang="en-GB" sz="2600"/>
              <a:t>1973 – Circular on Nursery Education (DFES).</a:t>
            </a:r>
          </a:p>
          <a:p>
            <a:pPr eaLnBrk="1" hangingPunct="1"/>
            <a:r>
              <a:rPr lang="en-GB" sz="2600"/>
              <a:t>Stressed Nursery education particularly valuable in reducing educational and social disadvantages for children from homes which were culturally and economically deprived. </a:t>
            </a:r>
          </a:p>
          <a:p>
            <a:pPr eaLnBrk="1" hangingPunct="1"/>
            <a:r>
              <a:rPr lang="en-GB" sz="2600"/>
              <a:t>Predicted 10 year expansion of Nursery education.</a:t>
            </a:r>
          </a:p>
          <a:p>
            <a:pPr eaLnBrk="1" hangingPunct="1"/>
            <a:endParaRPr lang="en-GB" sz="2600"/>
          </a:p>
          <a:p>
            <a:pPr eaLnBrk="1" hangingPunct="1"/>
            <a:endParaRPr lang="en-US" sz="2600"/>
          </a:p>
        </p:txBody>
      </p:sp>
      <p:sp>
        <p:nvSpPr>
          <p:cNvPr id="19458" name="Rectangle 2"/>
          <p:cNvSpPr>
            <a:spLocks noGrp="1" noChangeArrowheads="1"/>
          </p:cNvSpPr>
          <p:nvPr>
            <p:ph type="title"/>
          </p:nvPr>
        </p:nvSpPr>
        <p:spPr/>
        <p:txBody>
          <a:bodyPr/>
          <a:lstStyle/>
          <a:p>
            <a:pPr algn="ctr" eaLnBrk="1" fontAlgn="auto" hangingPunct="1">
              <a:spcAft>
                <a:spcPts val="0"/>
              </a:spcAft>
              <a:defRPr/>
            </a:pPr>
            <a:r>
              <a:rPr lang="en-GB"/>
              <a:t>1970s</a:t>
            </a:r>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3"/>
          <p:cNvSpPr>
            <a:spLocks noGrp="1" noChangeArrowheads="1"/>
          </p:cNvSpPr>
          <p:nvPr>
            <p:ph idx="1"/>
          </p:nvPr>
        </p:nvSpPr>
        <p:spPr/>
        <p:txBody>
          <a:bodyPr/>
          <a:lstStyle/>
          <a:p>
            <a:pPr eaLnBrk="1" hangingPunct="1"/>
            <a:r>
              <a:rPr lang="en-GB"/>
              <a:t>1977 NUT drew attention to the failure of the White Paper to expand Nursery Provision.</a:t>
            </a:r>
          </a:p>
          <a:p>
            <a:pPr eaLnBrk="1" hangingPunct="1">
              <a:buFont typeface="Wingdings" pitchFamily="2" charset="2"/>
              <a:buNone/>
            </a:pPr>
            <a:endParaRPr lang="en-GB"/>
          </a:p>
          <a:p>
            <a:pPr eaLnBrk="1" hangingPunct="1"/>
            <a:r>
              <a:rPr lang="en-GB"/>
              <a:t>Argued the need to improve Nursery provision to meet the needs of the child and to enable every child to develop to full potential, ensuring every child has the best possible start in life.</a:t>
            </a:r>
            <a:endParaRPr lang="en-US"/>
          </a:p>
        </p:txBody>
      </p:sp>
      <p:sp>
        <p:nvSpPr>
          <p:cNvPr id="20482" name="Rectangle 2"/>
          <p:cNvSpPr>
            <a:spLocks noGrp="1" noChangeArrowheads="1"/>
          </p:cNvSpPr>
          <p:nvPr>
            <p:ph type="title"/>
          </p:nvPr>
        </p:nvSpPr>
        <p:spPr/>
        <p:txBody>
          <a:bodyPr/>
          <a:lstStyle/>
          <a:p>
            <a:pPr algn="ctr" eaLnBrk="1" fontAlgn="auto" hangingPunct="1">
              <a:spcAft>
                <a:spcPts val="0"/>
              </a:spcAft>
              <a:defRPr/>
            </a:pPr>
            <a:r>
              <a:rPr lang="en-GB"/>
              <a:t>1970s Contd.</a:t>
            </a: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3"/>
          <p:cNvSpPr>
            <a:spLocks noGrp="1" noChangeArrowheads="1"/>
          </p:cNvSpPr>
          <p:nvPr>
            <p:ph idx="1"/>
          </p:nvPr>
        </p:nvSpPr>
        <p:spPr/>
        <p:txBody>
          <a:bodyPr/>
          <a:lstStyle/>
          <a:p>
            <a:pPr eaLnBrk="1" hangingPunct="1">
              <a:lnSpc>
                <a:spcPct val="80000"/>
              </a:lnSpc>
              <a:buFont typeface="Wingdings" pitchFamily="2" charset="2"/>
              <a:buNone/>
            </a:pPr>
            <a:r>
              <a:rPr lang="en-GB" sz="2600" dirty="0"/>
              <a:t>Further shift in views on Nursery education –</a:t>
            </a:r>
          </a:p>
          <a:p>
            <a:pPr eaLnBrk="1" hangingPunct="1">
              <a:lnSpc>
                <a:spcPct val="80000"/>
              </a:lnSpc>
              <a:buFont typeface="Wingdings" pitchFamily="2" charset="2"/>
              <a:buNone/>
            </a:pPr>
            <a:r>
              <a:rPr lang="en-GB" sz="2600" dirty="0"/>
              <a:t>Education Select Committee suggested: </a:t>
            </a:r>
          </a:p>
          <a:p>
            <a:pPr eaLnBrk="1" hangingPunct="1">
              <a:lnSpc>
                <a:spcPct val="80000"/>
              </a:lnSpc>
              <a:buFont typeface="Wingdings" pitchFamily="2" charset="2"/>
              <a:buNone/>
            </a:pPr>
            <a:endParaRPr lang="en-GB" sz="2600" dirty="0"/>
          </a:p>
          <a:p>
            <a:pPr eaLnBrk="1" hangingPunct="1">
              <a:lnSpc>
                <a:spcPct val="80000"/>
              </a:lnSpc>
              <a:buFont typeface="Wingdings" pitchFamily="2" charset="2"/>
              <a:buNone/>
            </a:pPr>
            <a:r>
              <a:rPr lang="en-GB" sz="2600" dirty="0"/>
              <a:t>	‘education for the under fives can not only enrich the child’s life at the time but can also prepare the child for the whole process of schooling … there should be steady expansion until all 3 and 4 year olds, whose parents desire it have access to places</a:t>
            </a:r>
            <a:r>
              <a:rPr lang="en-GB" sz="2200" dirty="0"/>
              <a:t>’</a:t>
            </a:r>
          </a:p>
          <a:p>
            <a:pPr eaLnBrk="1" hangingPunct="1">
              <a:lnSpc>
                <a:spcPct val="80000"/>
              </a:lnSpc>
              <a:buFont typeface="Wingdings" pitchFamily="2" charset="2"/>
              <a:buNone/>
            </a:pPr>
            <a:endParaRPr lang="en-GB" sz="2200" dirty="0"/>
          </a:p>
          <a:p>
            <a:pPr eaLnBrk="1" hangingPunct="1">
              <a:lnSpc>
                <a:spcPct val="80000"/>
              </a:lnSpc>
              <a:buFont typeface="Wingdings" pitchFamily="2" charset="2"/>
              <a:buNone/>
            </a:pPr>
            <a:r>
              <a:rPr lang="en-GB" sz="2200" dirty="0"/>
              <a:t>(Education, Science and Arts Committee 1988 par 9.5 in</a:t>
            </a:r>
          </a:p>
          <a:p>
            <a:pPr eaLnBrk="1" hangingPunct="1">
              <a:lnSpc>
                <a:spcPct val="80000"/>
              </a:lnSpc>
              <a:buFont typeface="Wingdings" pitchFamily="2" charset="2"/>
              <a:buNone/>
            </a:pPr>
            <a:r>
              <a:rPr lang="en-GB" sz="2200" dirty="0"/>
              <a:t>Devereaux &amp; Miller 2003:25)</a:t>
            </a:r>
            <a:endParaRPr lang="en-US" sz="2200" dirty="0"/>
          </a:p>
        </p:txBody>
      </p:sp>
      <p:sp>
        <p:nvSpPr>
          <p:cNvPr id="21506" name="Rectangle 2"/>
          <p:cNvSpPr>
            <a:spLocks noGrp="1" noChangeArrowheads="1"/>
          </p:cNvSpPr>
          <p:nvPr>
            <p:ph type="title"/>
          </p:nvPr>
        </p:nvSpPr>
        <p:spPr/>
        <p:txBody>
          <a:bodyPr/>
          <a:lstStyle/>
          <a:p>
            <a:pPr algn="ctr" eaLnBrk="1" fontAlgn="auto" hangingPunct="1">
              <a:spcAft>
                <a:spcPts val="0"/>
              </a:spcAft>
              <a:defRPr/>
            </a:pPr>
            <a:r>
              <a:rPr lang="en-GB"/>
              <a:t>1980s</a:t>
            </a:r>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3"/>
          <p:cNvSpPr>
            <a:spLocks noGrp="1" noChangeArrowheads="1"/>
          </p:cNvSpPr>
          <p:nvPr>
            <p:ph idx="1"/>
          </p:nvPr>
        </p:nvSpPr>
        <p:spPr/>
        <p:txBody>
          <a:bodyPr/>
          <a:lstStyle/>
          <a:p>
            <a:pPr eaLnBrk="1" hangingPunct="1"/>
            <a:r>
              <a:rPr lang="en-GB"/>
              <a:t>Further research and reports have suggested the content of early years education and highlighted the adverse effects of admitting children too early into formal schooling.</a:t>
            </a:r>
          </a:p>
          <a:p>
            <a:pPr eaLnBrk="1" hangingPunct="1">
              <a:buFont typeface="Wingdings" pitchFamily="2" charset="2"/>
              <a:buNone/>
            </a:pPr>
            <a:endParaRPr lang="en-GB"/>
          </a:p>
          <a:p>
            <a:pPr eaLnBrk="1" hangingPunct="1"/>
            <a:r>
              <a:rPr lang="en-GB"/>
              <a:t>National Commission on Education 1993 claims that Nursery education not only prevents school failure, but can prevent life failure.</a:t>
            </a:r>
            <a:endParaRPr lang="en-US"/>
          </a:p>
        </p:txBody>
      </p:sp>
      <p:sp>
        <p:nvSpPr>
          <p:cNvPr id="22530" name="Rectangle 2"/>
          <p:cNvSpPr>
            <a:spLocks noGrp="1" noChangeArrowheads="1"/>
          </p:cNvSpPr>
          <p:nvPr>
            <p:ph type="title"/>
          </p:nvPr>
        </p:nvSpPr>
        <p:spPr/>
        <p:txBody>
          <a:bodyPr/>
          <a:lstStyle/>
          <a:p>
            <a:pPr algn="ctr" eaLnBrk="1" fontAlgn="auto" hangingPunct="1">
              <a:spcAft>
                <a:spcPts val="0"/>
              </a:spcAft>
              <a:defRPr/>
            </a:pPr>
            <a:r>
              <a:rPr lang="en-GB"/>
              <a:t>1980s and 1990s</a:t>
            </a:r>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3"/>
          <p:cNvSpPr>
            <a:spLocks noGrp="1" noChangeArrowheads="1"/>
          </p:cNvSpPr>
          <p:nvPr>
            <p:ph type="body" idx="4294967295"/>
          </p:nvPr>
        </p:nvSpPr>
        <p:spPr>
          <a:xfrm>
            <a:off x="0" y="404813"/>
            <a:ext cx="8642350" cy="5721350"/>
          </a:xfrm>
        </p:spPr>
        <p:txBody>
          <a:bodyPr/>
          <a:lstStyle/>
          <a:p>
            <a:pPr eaLnBrk="1" hangingPunct="1">
              <a:buFont typeface="Wingdings" pitchFamily="2" charset="2"/>
              <a:buNone/>
            </a:pPr>
            <a:endParaRPr lang="en-GB"/>
          </a:p>
          <a:p>
            <a:pPr eaLnBrk="1" hangingPunct="1">
              <a:buFont typeface="Wingdings" pitchFamily="2" charset="2"/>
              <a:buNone/>
            </a:pPr>
            <a:r>
              <a:rPr lang="en-GB"/>
              <a:t>	This has provided some examples of the</a:t>
            </a:r>
          </a:p>
          <a:p>
            <a:pPr eaLnBrk="1" hangingPunct="1">
              <a:buFont typeface="Wingdings" pitchFamily="2" charset="2"/>
              <a:buNone/>
            </a:pPr>
            <a:r>
              <a:rPr lang="en-GB"/>
              <a:t>	extensive range of public and published </a:t>
            </a:r>
          </a:p>
          <a:p>
            <a:pPr eaLnBrk="1" hangingPunct="1">
              <a:buFont typeface="Wingdings" pitchFamily="2" charset="2"/>
              <a:buNone/>
            </a:pPr>
            <a:r>
              <a:rPr lang="en-GB"/>
              <a:t>	statements about the importance of Nursery </a:t>
            </a:r>
          </a:p>
          <a:p>
            <a:pPr eaLnBrk="1" hangingPunct="1">
              <a:buFont typeface="Wingdings" pitchFamily="2" charset="2"/>
              <a:buNone/>
            </a:pPr>
            <a:r>
              <a:rPr lang="en-GB"/>
              <a:t>	provision and expansion. </a:t>
            </a:r>
          </a:p>
          <a:p>
            <a:pPr eaLnBrk="1" hangingPunct="1">
              <a:buFont typeface="Wingdings" pitchFamily="2" charset="2"/>
              <a:buNone/>
            </a:pPr>
            <a:endParaRPr lang="en-GB"/>
          </a:p>
          <a:p>
            <a:pPr eaLnBrk="1" hangingPunct="1">
              <a:buFont typeface="Wingdings" pitchFamily="2" charset="2"/>
              <a:buNone/>
            </a:pPr>
            <a:r>
              <a:rPr lang="en-GB"/>
              <a:t>	However there is also a great deal of other </a:t>
            </a:r>
          </a:p>
          <a:p>
            <a:pPr eaLnBrk="1" hangingPunct="1">
              <a:buFont typeface="Wingdings" pitchFamily="2" charset="2"/>
              <a:buNone/>
            </a:pPr>
            <a:r>
              <a:rPr lang="en-GB"/>
              <a:t>	literature about the need for, and practices of </a:t>
            </a:r>
          </a:p>
          <a:p>
            <a:pPr eaLnBrk="1" hangingPunct="1">
              <a:buFont typeface="Wingdings" pitchFamily="2" charset="2"/>
              <a:buNone/>
            </a:pPr>
            <a:r>
              <a:rPr lang="en-GB"/>
              <a:t>	day care, as well as ideas about what nursery </a:t>
            </a:r>
          </a:p>
          <a:p>
            <a:pPr eaLnBrk="1" hangingPunct="1">
              <a:buFont typeface="Wingdings" pitchFamily="2" charset="2"/>
              <a:buNone/>
            </a:pPr>
            <a:r>
              <a:rPr lang="en-GB"/>
              <a:t>	education is for and its format.</a:t>
            </a: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Further Reading</a:t>
            </a:r>
          </a:p>
        </p:txBody>
      </p:sp>
      <p:sp>
        <p:nvSpPr>
          <p:cNvPr id="41987" name="Content Placeholder 2"/>
          <p:cNvSpPr>
            <a:spLocks noGrp="1"/>
          </p:cNvSpPr>
          <p:nvPr>
            <p:ph idx="1"/>
          </p:nvPr>
        </p:nvSpPr>
        <p:spPr/>
        <p:txBody>
          <a:bodyPr/>
          <a:lstStyle/>
          <a:p>
            <a:pPr eaLnBrk="1" hangingPunct="1"/>
            <a:r>
              <a:rPr lang="en-GB" sz="2400"/>
              <a:t>Progressive twentieth century theories that shaped modern education in Pound, L. (2008b) </a:t>
            </a:r>
            <a:r>
              <a:rPr lang="en-GB" sz="2400" i="1"/>
              <a:t>How Children Learn: Book 2)</a:t>
            </a:r>
            <a:r>
              <a:rPr lang="en-GB" sz="2400"/>
              <a:t>, London: Step Forward Publishing.</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References</a:t>
            </a:r>
          </a:p>
        </p:txBody>
      </p:sp>
      <p:sp>
        <p:nvSpPr>
          <p:cNvPr id="43011" name="Content Placeholder 2"/>
          <p:cNvSpPr>
            <a:spLocks noGrp="1"/>
          </p:cNvSpPr>
          <p:nvPr>
            <p:ph idx="1"/>
          </p:nvPr>
        </p:nvSpPr>
        <p:spPr/>
        <p:txBody>
          <a:bodyPr/>
          <a:lstStyle/>
          <a:p>
            <a:pPr eaLnBrk="1" hangingPunct="1"/>
            <a:r>
              <a:rPr lang="en-GB" sz="2400"/>
              <a:t>Devereaux, J &amp; Miller, L. (Eds) (2003) </a:t>
            </a:r>
            <a:r>
              <a:rPr lang="en-GB" sz="2400" i="1"/>
              <a:t>Working With Children in the Early Years, </a:t>
            </a:r>
            <a:r>
              <a:rPr lang="en-GB" sz="2400"/>
              <a:t>London: David Fulton Publishers</a:t>
            </a:r>
          </a:p>
          <a:p>
            <a:pPr eaLnBrk="1" hangingPunct="1"/>
            <a:r>
              <a:rPr lang="en-GB" sz="2400"/>
              <a:t>Miller, L. &amp; Pound L. (Eds) (2011) </a:t>
            </a:r>
            <a:r>
              <a:rPr lang="en-GB" sz="2400" i="1"/>
              <a:t>Theories and Approaches to Learning in the Early Years.</a:t>
            </a:r>
            <a:r>
              <a:rPr lang="en-GB" sz="2400"/>
              <a:t> London:Sage.</a:t>
            </a:r>
          </a:p>
          <a:p>
            <a:pPr eaLnBrk="1" hangingPunct="1"/>
            <a:r>
              <a:rPr lang="en-GB" sz="2400"/>
              <a:t>Pound, L. (2008b) </a:t>
            </a:r>
            <a:r>
              <a:rPr lang="en-GB" sz="2400" i="1"/>
              <a:t>How Children Learn: Book 2)</a:t>
            </a:r>
            <a:r>
              <a:rPr lang="en-GB" sz="2400"/>
              <a:t>, London: Step Forward Publishing.</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3.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4.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Concourse</Template>
  <TotalTime>292</TotalTime>
  <Words>2146</Words>
  <Application>Microsoft Office PowerPoint</Application>
  <PresentationFormat>On-screen Show (4:3)</PresentationFormat>
  <Paragraphs>209</Paragraphs>
  <Slides>36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Lucida Sans Unicode</vt:lpstr>
      <vt:lpstr>Verdana</vt:lpstr>
      <vt:lpstr>Wingdings</vt:lpstr>
      <vt:lpstr>Wingdings 2</vt:lpstr>
      <vt:lpstr>Wingdings 3</vt:lpstr>
      <vt:lpstr>Concourse</vt:lpstr>
      <vt:lpstr>Learning for Children and Young People</vt:lpstr>
      <vt:lpstr>Education and Learning</vt:lpstr>
      <vt:lpstr>What is Philosophy?</vt:lpstr>
      <vt:lpstr>Starting Points</vt:lpstr>
      <vt:lpstr>Starting Points</vt:lpstr>
      <vt:lpstr>Ancient Theories Shaping Modern Thinking About Learning</vt:lpstr>
      <vt:lpstr>Ancient Theories Shaping Modern Thinking About Learning</vt:lpstr>
      <vt:lpstr>Socrates (469 - 399BC)</vt:lpstr>
      <vt:lpstr>Plato (427- 347 BC)</vt:lpstr>
      <vt:lpstr>Aristotle (384 – 322BC)</vt:lpstr>
      <vt:lpstr>Conflicting Views of Learning</vt:lpstr>
      <vt:lpstr>Confucius (551 -479BC)</vt:lpstr>
      <vt:lpstr>From Ancient times to current practice</vt:lpstr>
      <vt:lpstr>More Recent History</vt:lpstr>
      <vt:lpstr>Historical Perspective on Nursery Education</vt:lpstr>
      <vt:lpstr>Introduction</vt:lpstr>
      <vt:lpstr>Historical Context</vt:lpstr>
      <vt:lpstr> Changes in Early Childhood Education </vt:lpstr>
      <vt:lpstr>Influences on Developments in Education Policy and Legislation</vt:lpstr>
      <vt:lpstr>Historical Influences on Nursery Education</vt:lpstr>
      <vt:lpstr>19th Century</vt:lpstr>
      <vt:lpstr>19th Century Contd.</vt:lpstr>
      <vt:lpstr>Early 1900s</vt:lpstr>
      <vt:lpstr>1900s</vt:lpstr>
      <vt:lpstr>1930s</vt:lpstr>
      <vt:lpstr>1940s</vt:lpstr>
      <vt:lpstr>1940s Contd.</vt:lpstr>
      <vt:lpstr>1940s Onwards</vt:lpstr>
      <vt:lpstr>1960s</vt:lpstr>
      <vt:lpstr>1970s</vt:lpstr>
      <vt:lpstr>1970s Contd.</vt:lpstr>
      <vt:lpstr>1980s</vt:lpstr>
      <vt:lpstr>1980s and 1990s</vt:lpstr>
      <vt:lpstr>PowerPoint Presentation</vt:lpstr>
      <vt:lpstr>Further Reading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Historical Perspective on Nursery Education</dc:title>
  <dc:creator>Karen Hudson</dc:creator>
  <cp:lastModifiedBy>Karen Hudson</cp:lastModifiedBy>
  <cp:revision>32</cp:revision>
  <dcterms:created xsi:type="dcterms:W3CDTF">2006-12-31T13:36:18Z</dcterms:created>
  <dcterms:modified xsi:type="dcterms:W3CDTF">2020-02-21T15:57:53Z</dcterms:modified>
</cp:coreProperties>
</file>