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5"/>
  </p:notesMasterIdLst>
  <p:sldIdLst>
    <p:sldId id="256" r:id="rId2"/>
    <p:sldId id="425" r:id="rId3"/>
    <p:sldId id="426" r:id="rId4"/>
    <p:sldId id="344" r:id="rId5"/>
    <p:sldId id="376" r:id="rId6"/>
    <p:sldId id="427" r:id="rId7"/>
    <p:sldId id="377" r:id="rId8"/>
    <p:sldId id="428" r:id="rId9"/>
    <p:sldId id="379" r:id="rId10"/>
    <p:sldId id="429" r:id="rId11"/>
    <p:sldId id="380" r:id="rId12"/>
    <p:sldId id="430" r:id="rId13"/>
    <p:sldId id="381" r:id="rId14"/>
    <p:sldId id="431" r:id="rId15"/>
    <p:sldId id="383" r:id="rId16"/>
    <p:sldId id="384" r:id="rId17"/>
    <p:sldId id="385" r:id="rId18"/>
    <p:sldId id="386" r:id="rId19"/>
    <p:sldId id="432" r:id="rId20"/>
    <p:sldId id="387" r:id="rId21"/>
    <p:sldId id="433" r:id="rId22"/>
    <p:sldId id="434" r:id="rId23"/>
    <p:sldId id="435" r:id="rId24"/>
    <p:sldId id="436" r:id="rId25"/>
    <p:sldId id="389" r:id="rId26"/>
    <p:sldId id="437" r:id="rId27"/>
    <p:sldId id="438" r:id="rId28"/>
    <p:sldId id="439" r:id="rId29"/>
    <p:sldId id="442" r:id="rId30"/>
    <p:sldId id="443" r:id="rId31"/>
    <p:sldId id="440" r:id="rId32"/>
    <p:sldId id="441" r:id="rId33"/>
    <p:sldId id="342"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y" initials="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9B3EA7D-BBD7-47D5-866B-9761DBCC3366}" v="142" dt="2023-08-22T19:08:58.9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78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an" userId="ce25d74ca42bcead" providerId="LiveId" clId="{E9B3EA7D-BBD7-47D5-866B-9761DBCC3366}"/>
    <pc:docChg chg="modSld">
      <pc:chgData name="Ian" userId="ce25d74ca42bcead" providerId="LiveId" clId="{E9B3EA7D-BBD7-47D5-866B-9761DBCC3366}" dt="2023-08-22T19:13:53.190" v="166" actId="20577"/>
      <pc:docMkLst>
        <pc:docMk/>
      </pc:docMkLst>
      <pc:sldChg chg="modSp modAnim">
        <pc:chgData name="Ian" userId="ce25d74ca42bcead" providerId="LiveId" clId="{E9B3EA7D-BBD7-47D5-866B-9761DBCC3366}" dt="2023-08-22T19:08:58.902" v="141" actId="20577"/>
        <pc:sldMkLst>
          <pc:docMk/>
          <pc:sldMk cId="2014304791" sldId="256"/>
        </pc:sldMkLst>
        <pc:spChg chg="mod">
          <ac:chgData name="Ian" userId="ce25d74ca42bcead" providerId="LiveId" clId="{E9B3EA7D-BBD7-47D5-866B-9761DBCC3366}" dt="2023-08-22T19:08:58.902" v="141" actId="20577"/>
          <ac:spMkLst>
            <pc:docMk/>
            <pc:sldMk cId="2014304791" sldId="256"/>
            <ac:spMk id="2" creationId="{18CA9319-1953-4F2C-BA2F-74F5392512A4}"/>
          </ac:spMkLst>
        </pc:spChg>
        <pc:spChg chg="mod">
          <ac:chgData name="Ian" userId="ce25d74ca42bcead" providerId="LiveId" clId="{E9B3EA7D-BBD7-47D5-866B-9761DBCC3366}" dt="2023-08-22T19:08:42.656" v="33" actId="20577"/>
          <ac:spMkLst>
            <pc:docMk/>
            <pc:sldMk cId="2014304791" sldId="256"/>
            <ac:spMk id="3" creationId="{D9B4CAE0-B3A6-4A2F-957F-6BBC37C254DA}"/>
          </ac:spMkLst>
        </pc:spChg>
      </pc:sldChg>
      <pc:sldChg chg="modSp mod">
        <pc:chgData name="Ian" userId="ce25d74ca42bcead" providerId="LiveId" clId="{E9B3EA7D-BBD7-47D5-866B-9761DBCC3366}" dt="2023-08-22T19:09:27.918" v="143" actId="20577"/>
        <pc:sldMkLst>
          <pc:docMk/>
          <pc:sldMk cId="2081877122" sldId="425"/>
        </pc:sldMkLst>
        <pc:spChg chg="mod">
          <ac:chgData name="Ian" userId="ce25d74ca42bcead" providerId="LiveId" clId="{E9B3EA7D-BBD7-47D5-866B-9761DBCC3366}" dt="2023-08-22T19:09:27.918" v="143" actId="20577"/>
          <ac:spMkLst>
            <pc:docMk/>
            <pc:sldMk cId="2081877122" sldId="425"/>
            <ac:spMk id="3" creationId="{91940863-0215-489F-B19F-74C131FF20D6}"/>
          </ac:spMkLst>
        </pc:spChg>
      </pc:sldChg>
      <pc:sldChg chg="modSp mod">
        <pc:chgData name="Ian" userId="ce25d74ca42bcead" providerId="LiveId" clId="{E9B3EA7D-BBD7-47D5-866B-9761DBCC3366}" dt="2023-08-22T19:10:14.478" v="144" actId="20577"/>
        <pc:sldMkLst>
          <pc:docMk/>
          <pc:sldMk cId="3635319356" sldId="429"/>
        </pc:sldMkLst>
        <pc:spChg chg="mod">
          <ac:chgData name="Ian" userId="ce25d74ca42bcead" providerId="LiveId" clId="{E9B3EA7D-BBD7-47D5-866B-9761DBCC3366}" dt="2023-08-22T19:10:14.478" v="144" actId="20577"/>
          <ac:spMkLst>
            <pc:docMk/>
            <pc:sldMk cId="3635319356" sldId="429"/>
            <ac:spMk id="4" creationId="{26509469-E1F0-49C5-8AC1-10760D2C38E5}"/>
          </ac:spMkLst>
        </pc:spChg>
      </pc:sldChg>
      <pc:sldChg chg="modSp mod">
        <pc:chgData name="Ian" userId="ce25d74ca42bcead" providerId="LiveId" clId="{E9B3EA7D-BBD7-47D5-866B-9761DBCC3366}" dt="2023-08-22T19:11:54.266" v="150" actId="20577"/>
        <pc:sldMkLst>
          <pc:docMk/>
          <pc:sldMk cId="2602625064" sldId="436"/>
        </pc:sldMkLst>
        <pc:spChg chg="mod">
          <ac:chgData name="Ian" userId="ce25d74ca42bcead" providerId="LiveId" clId="{E9B3EA7D-BBD7-47D5-866B-9761DBCC3366}" dt="2023-08-22T19:11:54.266" v="150" actId="20577"/>
          <ac:spMkLst>
            <pc:docMk/>
            <pc:sldMk cId="2602625064" sldId="436"/>
            <ac:spMk id="2" creationId="{ADB442F6-461E-40D8-B3ED-D37A520B530F}"/>
          </ac:spMkLst>
        </pc:spChg>
      </pc:sldChg>
      <pc:sldChg chg="modSp mod">
        <pc:chgData name="Ian" userId="ce25d74ca42bcead" providerId="LiveId" clId="{E9B3EA7D-BBD7-47D5-866B-9761DBCC3366}" dt="2023-08-22T19:13:53.190" v="166" actId="20577"/>
        <pc:sldMkLst>
          <pc:docMk/>
          <pc:sldMk cId="1356491947" sldId="437"/>
        </pc:sldMkLst>
        <pc:spChg chg="mod">
          <ac:chgData name="Ian" userId="ce25d74ca42bcead" providerId="LiveId" clId="{E9B3EA7D-BBD7-47D5-866B-9761DBCC3366}" dt="2023-08-22T19:13:53.190" v="166" actId="20577"/>
          <ac:spMkLst>
            <pc:docMk/>
            <pc:sldMk cId="1356491947" sldId="437"/>
            <ac:spMk id="3" creationId="{A4ED57F5-F04C-4D26-BC0F-2719BA20702A}"/>
          </ac:spMkLst>
        </pc:spChg>
      </pc:sldChg>
      <pc:sldChg chg="modSp mod">
        <pc:chgData name="Ian" userId="ce25d74ca42bcead" providerId="LiveId" clId="{E9B3EA7D-BBD7-47D5-866B-9761DBCC3366}" dt="2023-08-22T19:13:01.563" v="156" actId="20577"/>
        <pc:sldMkLst>
          <pc:docMk/>
          <pc:sldMk cId="1632181673" sldId="442"/>
        </pc:sldMkLst>
        <pc:spChg chg="mod">
          <ac:chgData name="Ian" userId="ce25d74ca42bcead" providerId="LiveId" clId="{E9B3EA7D-BBD7-47D5-866B-9761DBCC3366}" dt="2023-08-22T19:13:01.563" v="156" actId="20577"/>
          <ac:spMkLst>
            <pc:docMk/>
            <pc:sldMk cId="1632181673" sldId="442"/>
            <ac:spMk id="2" creationId="{ADB442F6-461E-40D8-B3ED-D37A520B530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6C3BA3-5D98-41D0-939C-D9CF075446C6}" type="datetimeFigureOut">
              <a:rPr lang="en-GB" smtClean="0"/>
              <a:t>22/08/2023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0E06F0-05B1-4C35-A702-9258BFD74337}" type="slidenum">
              <a:rPr lang="en-GB" smtClean="0"/>
              <a:t>‹#›</a:t>
            </a:fld>
            <a:endParaRPr lang="en-GB"/>
          </a:p>
        </p:txBody>
      </p:sp>
    </p:spTree>
    <p:extLst>
      <p:ext uri="{BB962C8B-B14F-4D97-AF65-F5344CB8AC3E}">
        <p14:creationId xmlns:p14="http://schemas.microsoft.com/office/powerpoint/2010/main" val="273047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1</a:t>
            </a:fld>
            <a:endParaRPr lang="en-GB"/>
          </a:p>
        </p:txBody>
      </p:sp>
    </p:spTree>
    <p:extLst>
      <p:ext uri="{BB962C8B-B14F-4D97-AF65-F5344CB8AC3E}">
        <p14:creationId xmlns:p14="http://schemas.microsoft.com/office/powerpoint/2010/main" val="3637218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FFE28CE-2425-423F-9A49-D30CE9B4AE53}" type="slidenum">
              <a:rPr lang="en-GB" smtClean="0"/>
              <a:t>3</a:t>
            </a:fld>
            <a:endParaRPr lang="en-GB"/>
          </a:p>
        </p:txBody>
      </p:sp>
    </p:spTree>
    <p:extLst>
      <p:ext uri="{BB962C8B-B14F-4D97-AF65-F5344CB8AC3E}">
        <p14:creationId xmlns:p14="http://schemas.microsoft.com/office/powerpoint/2010/main" val="35365985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4</a:t>
            </a:fld>
            <a:endParaRPr lang="en-GB"/>
          </a:p>
        </p:txBody>
      </p:sp>
    </p:spTree>
    <p:extLst>
      <p:ext uri="{BB962C8B-B14F-4D97-AF65-F5344CB8AC3E}">
        <p14:creationId xmlns:p14="http://schemas.microsoft.com/office/powerpoint/2010/main" val="26873611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5</a:t>
            </a:fld>
            <a:endParaRPr lang="en-GB"/>
          </a:p>
        </p:txBody>
      </p:sp>
    </p:spTree>
    <p:extLst>
      <p:ext uri="{BB962C8B-B14F-4D97-AF65-F5344CB8AC3E}">
        <p14:creationId xmlns:p14="http://schemas.microsoft.com/office/powerpoint/2010/main" val="1288680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7</a:t>
            </a:fld>
            <a:endParaRPr lang="en-GB"/>
          </a:p>
        </p:txBody>
      </p:sp>
    </p:spTree>
    <p:extLst>
      <p:ext uri="{BB962C8B-B14F-4D97-AF65-F5344CB8AC3E}">
        <p14:creationId xmlns:p14="http://schemas.microsoft.com/office/powerpoint/2010/main" val="6888998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9</a:t>
            </a:fld>
            <a:endParaRPr lang="en-GB"/>
          </a:p>
        </p:txBody>
      </p:sp>
    </p:spTree>
    <p:extLst>
      <p:ext uri="{BB962C8B-B14F-4D97-AF65-F5344CB8AC3E}">
        <p14:creationId xmlns:p14="http://schemas.microsoft.com/office/powerpoint/2010/main" val="3368608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11</a:t>
            </a:fld>
            <a:endParaRPr lang="en-GB"/>
          </a:p>
        </p:txBody>
      </p:sp>
    </p:spTree>
    <p:extLst>
      <p:ext uri="{BB962C8B-B14F-4D97-AF65-F5344CB8AC3E}">
        <p14:creationId xmlns:p14="http://schemas.microsoft.com/office/powerpoint/2010/main" val="3231599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13</a:t>
            </a:fld>
            <a:endParaRPr lang="en-GB"/>
          </a:p>
        </p:txBody>
      </p:sp>
    </p:spTree>
    <p:extLst>
      <p:ext uri="{BB962C8B-B14F-4D97-AF65-F5344CB8AC3E}">
        <p14:creationId xmlns:p14="http://schemas.microsoft.com/office/powerpoint/2010/main" val="3224984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15</a:t>
            </a:fld>
            <a:endParaRPr lang="en-GB"/>
          </a:p>
        </p:txBody>
      </p:sp>
    </p:spTree>
    <p:extLst>
      <p:ext uri="{BB962C8B-B14F-4D97-AF65-F5344CB8AC3E}">
        <p14:creationId xmlns:p14="http://schemas.microsoft.com/office/powerpoint/2010/main" val="27541833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16</a:t>
            </a:fld>
            <a:endParaRPr lang="en-GB"/>
          </a:p>
        </p:txBody>
      </p:sp>
    </p:spTree>
    <p:extLst>
      <p:ext uri="{BB962C8B-B14F-4D97-AF65-F5344CB8AC3E}">
        <p14:creationId xmlns:p14="http://schemas.microsoft.com/office/powerpoint/2010/main" val="23120194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17</a:t>
            </a:fld>
            <a:endParaRPr lang="en-GB"/>
          </a:p>
        </p:txBody>
      </p:sp>
    </p:spTree>
    <p:extLst>
      <p:ext uri="{BB962C8B-B14F-4D97-AF65-F5344CB8AC3E}">
        <p14:creationId xmlns:p14="http://schemas.microsoft.com/office/powerpoint/2010/main" val="22249493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18</a:t>
            </a:fld>
            <a:endParaRPr lang="en-GB"/>
          </a:p>
        </p:txBody>
      </p:sp>
    </p:spTree>
    <p:extLst>
      <p:ext uri="{BB962C8B-B14F-4D97-AF65-F5344CB8AC3E}">
        <p14:creationId xmlns:p14="http://schemas.microsoft.com/office/powerpoint/2010/main" val="22546686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20</a:t>
            </a:fld>
            <a:endParaRPr lang="en-GB"/>
          </a:p>
        </p:txBody>
      </p:sp>
    </p:spTree>
    <p:extLst>
      <p:ext uri="{BB962C8B-B14F-4D97-AF65-F5344CB8AC3E}">
        <p14:creationId xmlns:p14="http://schemas.microsoft.com/office/powerpoint/2010/main" val="31484541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A0E06F0-05B1-4C35-A702-9258BFD74337}" type="slidenum">
              <a:rPr lang="en-GB" smtClean="0"/>
              <a:t>25</a:t>
            </a:fld>
            <a:endParaRPr lang="en-GB"/>
          </a:p>
        </p:txBody>
      </p:sp>
    </p:spTree>
    <p:extLst>
      <p:ext uri="{BB962C8B-B14F-4D97-AF65-F5344CB8AC3E}">
        <p14:creationId xmlns:p14="http://schemas.microsoft.com/office/powerpoint/2010/main" val="10044458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F371E672-7927-4125-B3DC-8ADF109CA7F3}" type="datetime1">
              <a:rPr lang="en-US" smtClean="0"/>
              <a:t>8/22/2023</a:t>
            </a:fld>
            <a:endParaRPr lang="en-US" dirty="0"/>
          </a:p>
        </p:txBody>
      </p:sp>
      <p:sp>
        <p:nvSpPr>
          <p:cNvPr id="5" name="Footer Placeholder 4"/>
          <p:cNvSpPr>
            <a:spLocks noGrp="1"/>
          </p:cNvSpPr>
          <p:nvPr>
            <p:ph type="ftr" sz="quarter" idx="11"/>
          </p:nvPr>
        </p:nvSpPr>
        <p:spPr/>
        <p:txBody>
          <a:bodyPr/>
          <a:lstStyle/>
          <a:p>
            <a:r>
              <a:rPr lang="en-US"/>
              <a:t>A. Slater - 2022</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4D93EF-8E31-4EAF-9155-665C5DD49C2D}" type="datetime1">
              <a:rPr lang="en-US" smtClean="0"/>
              <a:t>8/22/2023</a:t>
            </a:fld>
            <a:endParaRPr lang="en-US" dirty="0"/>
          </a:p>
        </p:txBody>
      </p:sp>
      <p:sp>
        <p:nvSpPr>
          <p:cNvPr id="5" name="Footer Placeholder 4"/>
          <p:cNvSpPr>
            <a:spLocks noGrp="1"/>
          </p:cNvSpPr>
          <p:nvPr>
            <p:ph type="ftr" sz="quarter" idx="11"/>
          </p:nvPr>
        </p:nvSpPr>
        <p:spPr/>
        <p:txBody>
          <a:bodyPr/>
          <a:lstStyle/>
          <a:p>
            <a:r>
              <a:rPr lang="en-US"/>
              <a:t>A. Slater - 2022</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4C6CA1-3B91-4CD1-9C1A-E745F0EB4DBD}" type="datetime1">
              <a:rPr lang="en-US" smtClean="0"/>
              <a:t>8/22/2023</a:t>
            </a:fld>
            <a:endParaRPr lang="en-US" dirty="0"/>
          </a:p>
        </p:txBody>
      </p:sp>
      <p:sp>
        <p:nvSpPr>
          <p:cNvPr id="5" name="Footer Placeholder 4"/>
          <p:cNvSpPr>
            <a:spLocks noGrp="1"/>
          </p:cNvSpPr>
          <p:nvPr>
            <p:ph type="ftr" sz="quarter" idx="11"/>
          </p:nvPr>
        </p:nvSpPr>
        <p:spPr/>
        <p:txBody>
          <a:bodyPr/>
          <a:lstStyle/>
          <a:p>
            <a:r>
              <a:rPr lang="en-US"/>
              <a:t>A. Slater - 2022</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BDAE15F-5BA9-42B0-8271-911F741AF871}" type="datetime1">
              <a:rPr lang="en-US" smtClean="0"/>
              <a:t>8/22/2023</a:t>
            </a:fld>
            <a:endParaRPr lang="en-US" dirty="0"/>
          </a:p>
        </p:txBody>
      </p:sp>
      <p:sp>
        <p:nvSpPr>
          <p:cNvPr id="6" name="Footer Placeholder 5"/>
          <p:cNvSpPr>
            <a:spLocks noGrp="1"/>
          </p:cNvSpPr>
          <p:nvPr>
            <p:ph type="ftr" sz="quarter" idx="11"/>
          </p:nvPr>
        </p:nvSpPr>
        <p:spPr/>
        <p:txBody>
          <a:bodyPr/>
          <a:lstStyle/>
          <a:p>
            <a:r>
              <a:rPr lang="en-US"/>
              <a:t>A. Slater - 2022</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32C93B2-39EA-4CA4-A47D-3D19777EFE8D}" type="datetime1">
              <a:rPr lang="en-US" smtClean="0"/>
              <a:t>8/22/2023</a:t>
            </a:fld>
            <a:endParaRPr lang="en-US" dirty="0"/>
          </a:p>
        </p:txBody>
      </p:sp>
      <p:sp>
        <p:nvSpPr>
          <p:cNvPr id="8" name="Footer Placeholder 7"/>
          <p:cNvSpPr>
            <a:spLocks noGrp="1"/>
          </p:cNvSpPr>
          <p:nvPr>
            <p:ph type="ftr" sz="quarter" idx="11"/>
          </p:nvPr>
        </p:nvSpPr>
        <p:spPr/>
        <p:txBody>
          <a:bodyPr/>
          <a:lstStyle/>
          <a:p>
            <a:r>
              <a:rPr lang="en-US"/>
              <a:t>A. Slater - 2022</a:t>
            </a:r>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B9E3BF-963F-4234-86AF-1F546A0CDB06}" type="datetime1">
              <a:rPr lang="en-US" smtClean="0"/>
              <a:t>8/22/2023</a:t>
            </a:fld>
            <a:endParaRPr lang="en-US" dirty="0"/>
          </a:p>
        </p:txBody>
      </p:sp>
      <p:sp>
        <p:nvSpPr>
          <p:cNvPr id="4" name="Footer Placeholder 3"/>
          <p:cNvSpPr>
            <a:spLocks noGrp="1"/>
          </p:cNvSpPr>
          <p:nvPr>
            <p:ph type="ftr" sz="quarter" idx="11"/>
          </p:nvPr>
        </p:nvSpPr>
        <p:spPr/>
        <p:txBody>
          <a:bodyPr/>
          <a:lstStyle/>
          <a:p>
            <a:r>
              <a:rPr lang="en-US"/>
              <a:t>A. Slater - 2022</a:t>
            </a:r>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71AD6E-0E81-41D6-9133-6A5C3D9CB687}" type="datetime1">
              <a:rPr lang="en-US" smtClean="0"/>
              <a:t>8/22/2023</a:t>
            </a:fld>
            <a:endParaRPr lang="en-US" dirty="0"/>
          </a:p>
        </p:txBody>
      </p:sp>
      <p:sp>
        <p:nvSpPr>
          <p:cNvPr id="3" name="Footer Placeholder 2"/>
          <p:cNvSpPr>
            <a:spLocks noGrp="1"/>
          </p:cNvSpPr>
          <p:nvPr>
            <p:ph type="ftr" sz="quarter" idx="11"/>
          </p:nvPr>
        </p:nvSpPr>
        <p:spPr/>
        <p:txBody>
          <a:bodyPr/>
          <a:lstStyle/>
          <a:p>
            <a:r>
              <a:rPr lang="en-US"/>
              <a:t>A. Slater - 2022</a:t>
            </a:r>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1B3FCB8-FCEE-44B8-8864-9240B8852292}" type="datetime1">
              <a:rPr lang="en-US" smtClean="0"/>
              <a:t>8/22/2023</a:t>
            </a:fld>
            <a:endParaRPr lang="en-US" dirty="0"/>
          </a:p>
        </p:txBody>
      </p:sp>
      <p:sp>
        <p:nvSpPr>
          <p:cNvPr id="6" name="Footer Placeholder 5"/>
          <p:cNvSpPr>
            <a:spLocks noGrp="1"/>
          </p:cNvSpPr>
          <p:nvPr>
            <p:ph type="ftr" sz="quarter" idx="11"/>
          </p:nvPr>
        </p:nvSpPr>
        <p:spPr/>
        <p:txBody>
          <a:bodyPr/>
          <a:lstStyle/>
          <a:p>
            <a:r>
              <a:rPr lang="en-US"/>
              <a:t>A. Slater - 2022</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4ED022F-D4C2-4631-8F82-7D561F0580D6}" type="datetime1">
              <a:rPr lang="en-US" smtClean="0"/>
              <a:t>8/22/2023</a:t>
            </a:fld>
            <a:endParaRPr lang="en-US" dirty="0"/>
          </a:p>
        </p:txBody>
      </p:sp>
      <p:sp>
        <p:nvSpPr>
          <p:cNvPr id="6" name="Footer Placeholder 5"/>
          <p:cNvSpPr>
            <a:spLocks noGrp="1"/>
          </p:cNvSpPr>
          <p:nvPr>
            <p:ph type="ftr" sz="quarter" idx="11"/>
          </p:nvPr>
        </p:nvSpPr>
        <p:spPr/>
        <p:txBody>
          <a:bodyPr/>
          <a:lstStyle/>
          <a:p>
            <a:r>
              <a:rPr lang="en-US"/>
              <a:t>A. Slater - 2022</a:t>
            </a:r>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087A8A-B554-4763-B816-9BD227632DAD}" type="datetime1">
              <a:rPr lang="en-US" smtClean="0"/>
              <a:t>8/22/2023</a:t>
            </a:fld>
            <a:endParaRPr lang="en-US" dirty="0"/>
          </a:p>
        </p:txBody>
      </p:sp>
      <p:sp>
        <p:nvSpPr>
          <p:cNvPr id="5" name="Footer Placeholder 4"/>
          <p:cNvSpPr>
            <a:spLocks noGrp="1"/>
          </p:cNvSpPr>
          <p:nvPr>
            <p:ph type="ftr" sz="quarter" idx="11"/>
          </p:nvPr>
        </p:nvSpPr>
        <p:spPr/>
        <p:txBody>
          <a:bodyPr/>
          <a:lstStyle/>
          <a:p>
            <a:r>
              <a:rPr lang="en-US"/>
              <a:t>A. Slater - 2022</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F02736-408E-4136-B9C1-40662E9A2AEF}" type="datetime1">
              <a:rPr lang="en-US" smtClean="0"/>
              <a:t>8/22/2023</a:t>
            </a:fld>
            <a:endParaRPr lang="en-US" dirty="0"/>
          </a:p>
        </p:txBody>
      </p:sp>
      <p:sp>
        <p:nvSpPr>
          <p:cNvPr id="5" name="Footer Placeholder 4"/>
          <p:cNvSpPr>
            <a:spLocks noGrp="1"/>
          </p:cNvSpPr>
          <p:nvPr>
            <p:ph type="ftr" sz="quarter" idx="11"/>
          </p:nvPr>
        </p:nvSpPr>
        <p:spPr/>
        <p:txBody>
          <a:bodyPr/>
          <a:lstStyle/>
          <a:p>
            <a:r>
              <a:rPr lang="en-US"/>
              <a:t>A. Slater - 2022</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96D253F-6496-4941-9B4C-CFC1CB749F3D}" type="datetime1">
              <a:rPr lang="en-US" smtClean="0"/>
              <a:t>8/22/2023</a:t>
            </a:fld>
            <a:endParaRPr lang="en-US" dirty="0"/>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r>
              <a:rPr lang="en-US"/>
              <a:t>A. Slater - 2022</a:t>
            </a:r>
            <a:endParaRPr lang="en-US"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FAB73BC-B049-4115-A692-8D63A059BFB8}" type="slidenum">
              <a:rPr lang="en-US" dirty="0"/>
              <a:pPr/>
              <a:t>‹#›</a:t>
            </a:fld>
            <a:endParaRPr lang="en-US" dirty="0"/>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8" r:id="rId10"/>
    <p:sldLayoutId id="2147483659" r:id="rId11"/>
  </p:sldLayoutIdLst>
  <p:hf sldNum="0" hdr="0" dt="0"/>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BA28970-3E8F-46CD-A302-42EE83668B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CA9319-1953-4F2C-BA2F-74F5392512A4}"/>
              </a:ext>
            </a:extLst>
          </p:cNvPr>
          <p:cNvSpPr>
            <a:spLocks noGrp="1"/>
          </p:cNvSpPr>
          <p:nvPr>
            <p:ph type="ctrTitle"/>
          </p:nvPr>
        </p:nvSpPr>
        <p:spPr>
          <a:xfrm>
            <a:off x="643467" y="643467"/>
            <a:ext cx="7164674" cy="5571066"/>
          </a:xfrm>
        </p:spPr>
        <p:txBody>
          <a:bodyPr>
            <a:normAutofit/>
          </a:bodyPr>
          <a:lstStyle/>
          <a:p>
            <a:r>
              <a:rPr lang="en-GB" sz="6600" dirty="0">
                <a:solidFill>
                  <a:schemeClr val="tx1">
                    <a:alpha val="80000"/>
                  </a:schemeClr>
                </a:solidFill>
              </a:rPr>
              <a:t>HPHP6901</a:t>
            </a:r>
            <a:br>
              <a:rPr lang="en-GB" sz="6600" dirty="0">
                <a:solidFill>
                  <a:schemeClr val="tx1">
                    <a:alpha val="80000"/>
                  </a:schemeClr>
                </a:solidFill>
              </a:rPr>
            </a:br>
            <a:r>
              <a:rPr lang="en-GB" sz="6600" dirty="0">
                <a:solidFill>
                  <a:schemeClr val="tx1">
                    <a:alpha val="80000"/>
                  </a:schemeClr>
                </a:solidFill>
              </a:rPr>
              <a:t>SEX, SEXUALITY &amp; GENDER</a:t>
            </a:r>
          </a:p>
        </p:txBody>
      </p:sp>
      <p:sp>
        <p:nvSpPr>
          <p:cNvPr id="3" name="Subtitle 2">
            <a:extLst>
              <a:ext uri="{FF2B5EF4-FFF2-40B4-BE49-F238E27FC236}">
                <a16:creationId xmlns:a16="http://schemas.microsoft.com/office/drawing/2014/main" id="{D9B4CAE0-B3A6-4A2F-957F-6BBC37C254DA}"/>
              </a:ext>
            </a:extLst>
          </p:cNvPr>
          <p:cNvSpPr>
            <a:spLocks noGrp="1"/>
          </p:cNvSpPr>
          <p:nvPr>
            <p:ph type="subTitle" idx="1"/>
          </p:nvPr>
        </p:nvSpPr>
        <p:spPr>
          <a:xfrm>
            <a:off x="8451608" y="643467"/>
            <a:ext cx="3096926" cy="5571066"/>
          </a:xfrm>
        </p:spPr>
        <p:txBody>
          <a:bodyPr>
            <a:normAutofit/>
          </a:bodyPr>
          <a:lstStyle/>
          <a:p>
            <a:r>
              <a:rPr lang="en-GB" sz="2000" dirty="0"/>
              <a:t>UNIT FOUR</a:t>
            </a:r>
          </a:p>
        </p:txBody>
      </p:sp>
      <p:cxnSp>
        <p:nvCxnSpPr>
          <p:cNvPr id="10" name="Straight Connector 9">
            <a:extLst>
              <a:ext uri="{FF2B5EF4-FFF2-40B4-BE49-F238E27FC236}">
                <a16:creationId xmlns:a16="http://schemas.microsoft.com/office/drawing/2014/main" id="{47AE7893-212D-45CB-A5B0-AE377389AB3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39605" y="1600200"/>
            <a:ext cx="0" cy="3657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Footer Placeholder 3">
            <a:extLst>
              <a:ext uri="{FF2B5EF4-FFF2-40B4-BE49-F238E27FC236}">
                <a16:creationId xmlns:a16="http://schemas.microsoft.com/office/drawing/2014/main" id="{FCD9CF23-1A2B-4D71-98D8-726430C43569}"/>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2014304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7" name="Content Placeholder 6" descr="Chart, bubble chart&#10;&#10;Description automatically generated">
            <a:extLst>
              <a:ext uri="{FF2B5EF4-FFF2-40B4-BE49-F238E27FC236}">
                <a16:creationId xmlns:a16="http://schemas.microsoft.com/office/drawing/2014/main" id="{CB0BB539-13CA-481C-8D27-F9030C0048D9}"/>
              </a:ext>
            </a:extLst>
          </p:cNvPr>
          <p:cNvPicPr>
            <a:picLocks noGrp="1" noChangeAspect="1"/>
          </p:cNvPicPr>
          <p:nvPr>
            <p:ph sz="half" idx="2"/>
          </p:nvPr>
        </p:nvPicPr>
        <p:blipFill rotWithShape="1">
          <a:blip r:embed="rId2"/>
          <a:srcRect t="14648" r="9091" b="8743"/>
          <a:stretch/>
        </p:blipFill>
        <p:spPr>
          <a:xfrm>
            <a:off x="20" y="10"/>
            <a:ext cx="12191980" cy="6857990"/>
          </a:xfrm>
          <a:prstGeom prst="rect">
            <a:avLst/>
          </a:prstGeom>
        </p:spPr>
      </p:pic>
      <p:sp>
        <p:nvSpPr>
          <p:cNvPr id="14" name="Rectangle 13">
            <a:extLst>
              <a:ext uri="{FF2B5EF4-FFF2-40B4-BE49-F238E27FC236}">
                <a16:creationId xmlns:a16="http://schemas.microsoft.com/office/drawing/2014/main" id="{57D175FC-84CC-4D12-A5E2-FA27D934E9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5" cy="6858000"/>
          </a:xfrm>
          <a:prstGeom prst="rect">
            <a:avLst/>
          </a:prstGeom>
          <a:solidFill>
            <a:srgbClr val="FFFFF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96FFE69B-699F-4F29-A3EC-5637529770BE}"/>
              </a:ext>
            </a:extLst>
          </p:cNvPr>
          <p:cNvSpPr>
            <a:spLocks noGrp="1"/>
          </p:cNvSpPr>
          <p:nvPr>
            <p:ph type="title"/>
          </p:nvPr>
        </p:nvSpPr>
        <p:spPr>
          <a:xfrm>
            <a:off x="1024128" y="585216"/>
            <a:ext cx="6066816" cy="1499616"/>
          </a:xfrm>
        </p:spPr>
        <p:txBody>
          <a:bodyPr vert="horz" lIns="91440" tIns="45720" rIns="91440" bIns="45720" rtlCol="0" anchor="ctr">
            <a:normAutofit/>
          </a:bodyPr>
          <a:lstStyle/>
          <a:p>
            <a:r>
              <a:rPr lang="en-US">
                <a:solidFill>
                  <a:srgbClr val="000000"/>
                </a:solidFill>
              </a:rPr>
              <a:t>Revision</a:t>
            </a:r>
          </a:p>
        </p:txBody>
      </p:sp>
      <p:cxnSp>
        <p:nvCxnSpPr>
          <p:cNvPr id="16" name="Straight Connector 15">
            <a:extLst>
              <a:ext uri="{FF2B5EF4-FFF2-40B4-BE49-F238E27FC236}">
                <a16:creationId xmlns:a16="http://schemas.microsoft.com/office/drawing/2014/main" id="{8AC38328-2D50-4DDB-BD20-28DE12E4996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1940863-0215-489F-B19F-74C131FF20D6}"/>
              </a:ext>
            </a:extLst>
          </p:cNvPr>
          <p:cNvSpPr>
            <a:spLocks noGrp="1"/>
          </p:cNvSpPr>
          <p:nvPr>
            <p:ph sz="half" idx="1"/>
          </p:nvPr>
        </p:nvSpPr>
        <p:spPr>
          <a:xfrm>
            <a:off x="1024128" y="2286000"/>
            <a:ext cx="6066816" cy="4023360"/>
          </a:xfrm>
        </p:spPr>
        <p:txBody>
          <a:bodyPr vert="horz" lIns="45720" tIns="45720" rIns="45720" bIns="45720" rtlCol="0">
            <a:normAutofit/>
          </a:bodyPr>
          <a:lstStyle/>
          <a:p>
            <a:r>
              <a:rPr lang="en-US" dirty="0">
                <a:solidFill>
                  <a:srgbClr val="000000"/>
                </a:solidFill>
              </a:rPr>
              <a:t>In the last lecture we examined some of the more complex aspects of the work of Michel Foucault, particularly the way in which he sees truth, power, and knowledge interacting.</a:t>
            </a:r>
          </a:p>
          <a:p>
            <a:r>
              <a:rPr lang="en-US" dirty="0">
                <a:solidFill>
                  <a:srgbClr val="000000"/>
                </a:solidFill>
              </a:rPr>
              <a:t>We covered the nature of truth, and power’s role in shaping our knowledge of it. </a:t>
            </a:r>
          </a:p>
          <a:p>
            <a:r>
              <a:rPr lang="en-US" dirty="0">
                <a:solidFill>
                  <a:srgbClr val="000000"/>
                </a:solidFill>
              </a:rPr>
              <a:t>In this lecture, we will take somewhat of a step back, filling in some detail of feminist theory, in order to prepare us for the second of our key theorists – Judith Butler. </a:t>
            </a:r>
          </a:p>
        </p:txBody>
      </p:sp>
      <p:sp>
        <p:nvSpPr>
          <p:cNvPr id="5" name="Footer Placeholder 4">
            <a:extLst>
              <a:ext uri="{FF2B5EF4-FFF2-40B4-BE49-F238E27FC236}">
                <a16:creationId xmlns:a16="http://schemas.microsoft.com/office/drawing/2014/main" id="{C0E8C9D5-407E-44BC-AFA6-62F9BBC15A30}"/>
              </a:ext>
            </a:extLst>
          </p:cNvPr>
          <p:cNvSpPr>
            <a:spLocks noGrp="1"/>
          </p:cNvSpPr>
          <p:nvPr>
            <p:ph type="ftr" sz="quarter" idx="11"/>
          </p:nvPr>
        </p:nvSpPr>
        <p:spPr>
          <a:xfrm>
            <a:off x="3118104" y="6470704"/>
            <a:ext cx="3972840" cy="274320"/>
          </a:xfrm>
        </p:spPr>
        <p:txBody>
          <a:bodyPr vert="horz" lIns="91440" tIns="45720" rIns="91440" bIns="45720" rtlCol="0" anchor="ctr">
            <a:normAutofit/>
          </a:bodyPr>
          <a:lstStyle/>
          <a:p>
            <a:pPr defTabSz="914400">
              <a:spcAft>
                <a:spcPts val="600"/>
              </a:spcAft>
            </a:pPr>
            <a:r>
              <a:rPr lang="en-US" kern="1200" cap="all" baseline="0">
                <a:solidFill>
                  <a:srgbClr val="000000"/>
                </a:solidFill>
                <a:latin typeface="+mj-lt"/>
                <a:ea typeface="+mn-ea"/>
                <a:cs typeface="+mn-cs"/>
              </a:rPr>
              <a:t>A. Slater - 2022</a:t>
            </a:r>
          </a:p>
        </p:txBody>
      </p:sp>
    </p:spTree>
    <p:extLst>
      <p:ext uri="{BB962C8B-B14F-4D97-AF65-F5344CB8AC3E}">
        <p14:creationId xmlns:p14="http://schemas.microsoft.com/office/powerpoint/2010/main" val="20818771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3E45B2-F09C-465E-8616-2B7596CB6D06}"/>
              </a:ext>
            </a:extLst>
          </p:cNvPr>
          <p:cNvSpPr>
            <a:spLocks noGrp="1"/>
          </p:cNvSpPr>
          <p:nvPr>
            <p:ph type="title"/>
          </p:nvPr>
        </p:nvSpPr>
        <p:spPr/>
        <p:txBody>
          <a:bodyPr/>
          <a:lstStyle/>
          <a:p>
            <a:r>
              <a:rPr lang="en-GB" dirty="0"/>
              <a:t>Revision</a:t>
            </a:r>
          </a:p>
        </p:txBody>
      </p:sp>
      <p:sp>
        <p:nvSpPr>
          <p:cNvPr id="3" name="Content Placeholder 2">
            <a:extLst>
              <a:ext uri="{FF2B5EF4-FFF2-40B4-BE49-F238E27FC236}">
                <a16:creationId xmlns:a16="http://schemas.microsoft.com/office/drawing/2014/main" id="{88C7A844-9588-45A0-9EFB-A837AAE3F8FC}"/>
              </a:ext>
            </a:extLst>
          </p:cNvPr>
          <p:cNvSpPr>
            <a:spLocks noGrp="1"/>
          </p:cNvSpPr>
          <p:nvPr>
            <p:ph sz="half" idx="1"/>
          </p:nvPr>
        </p:nvSpPr>
        <p:spPr/>
        <p:txBody>
          <a:bodyPr>
            <a:normAutofit lnSpcReduction="10000"/>
          </a:bodyPr>
          <a:lstStyle/>
          <a:p>
            <a:pPr marL="0" indent="0">
              <a:buNone/>
            </a:pPr>
            <a:r>
              <a:rPr lang="en-GB" dirty="0"/>
              <a:t>Truth is produced by power through the categorisation of knowledge.</a:t>
            </a:r>
          </a:p>
          <a:p>
            <a:pPr marL="0" indent="0">
              <a:buNone/>
            </a:pPr>
            <a:endParaRPr lang="en-GB" dirty="0"/>
          </a:p>
          <a:p>
            <a:pPr marL="0" indent="0">
              <a:buNone/>
            </a:pPr>
            <a:r>
              <a:rPr lang="en-GB" dirty="0"/>
              <a:t>Knowledge  is formed by the power to categorise new experiences according to existing categories</a:t>
            </a:r>
          </a:p>
          <a:p>
            <a:pPr marL="0" indent="0">
              <a:buNone/>
            </a:pPr>
            <a:endParaRPr lang="en-GB" dirty="0"/>
          </a:p>
          <a:p>
            <a:pPr marL="0" indent="0">
              <a:buNone/>
            </a:pPr>
            <a:r>
              <a:rPr lang="en-GB" dirty="0"/>
              <a:t>Power operates obviously, through systems of control like institutions, and diffusely, through social norms and expectations.</a:t>
            </a:r>
          </a:p>
          <a:p>
            <a:endParaRPr lang="en-GB" dirty="0"/>
          </a:p>
        </p:txBody>
      </p:sp>
      <p:sp>
        <p:nvSpPr>
          <p:cNvPr id="4" name="Content Placeholder 3">
            <a:extLst>
              <a:ext uri="{FF2B5EF4-FFF2-40B4-BE49-F238E27FC236}">
                <a16:creationId xmlns:a16="http://schemas.microsoft.com/office/drawing/2014/main" id="{9C7C209C-810E-424F-9863-F5F376D780E5}"/>
              </a:ext>
            </a:extLst>
          </p:cNvPr>
          <p:cNvSpPr>
            <a:spLocks noGrp="1"/>
          </p:cNvSpPr>
          <p:nvPr>
            <p:ph sz="half" idx="2"/>
          </p:nvPr>
        </p:nvSpPr>
        <p:spPr>
          <a:xfrm>
            <a:off x="6096000" y="774523"/>
            <a:ext cx="4754880" cy="2654477"/>
          </a:xfrm>
        </p:spPr>
        <p:txBody>
          <a:bodyPr>
            <a:normAutofit lnSpcReduction="10000"/>
          </a:bodyPr>
          <a:lstStyle/>
          <a:p>
            <a:r>
              <a:rPr lang="en-GB" dirty="0"/>
              <a:t>Foucault's insight means that our “truths” become detached from any innate nature. </a:t>
            </a:r>
          </a:p>
          <a:p>
            <a:endParaRPr lang="en-GB" dirty="0"/>
          </a:p>
          <a:p>
            <a:r>
              <a:rPr lang="en-GB" dirty="0"/>
              <a:t>We do not HAVE to have categories of sane and insane, nor do those categories have to be formed the way they are.</a:t>
            </a:r>
          </a:p>
        </p:txBody>
      </p:sp>
      <p:sp>
        <p:nvSpPr>
          <p:cNvPr id="5" name="TextBox 4">
            <a:extLst>
              <a:ext uri="{FF2B5EF4-FFF2-40B4-BE49-F238E27FC236}">
                <a16:creationId xmlns:a16="http://schemas.microsoft.com/office/drawing/2014/main" id="{0ADF6529-E370-4CB3-8150-D77DBAF67EF7}"/>
              </a:ext>
            </a:extLst>
          </p:cNvPr>
          <p:cNvSpPr txBox="1"/>
          <p:nvPr/>
        </p:nvSpPr>
        <p:spPr>
          <a:xfrm>
            <a:off x="6096000" y="3618307"/>
            <a:ext cx="5115698" cy="2862322"/>
          </a:xfrm>
          <a:prstGeom prst="rect">
            <a:avLst/>
          </a:prstGeom>
          <a:noFill/>
        </p:spPr>
        <p:txBody>
          <a:bodyPr wrap="square" rtlCol="0">
            <a:spAutoFit/>
          </a:bodyPr>
          <a:lstStyle/>
          <a:p>
            <a:r>
              <a:rPr lang="en-GB" sz="3600" dirty="0"/>
              <a:t>We choose to have them</a:t>
            </a:r>
          </a:p>
          <a:p>
            <a:endParaRPr lang="en-GB" sz="3600" dirty="0"/>
          </a:p>
          <a:p>
            <a:r>
              <a:rPr lang="en-GB" sz="3600" dirty="0"/>
              <a:t>We could choose not to have them…</a:t>
            </a:r>
          </a:p>
          <a:p>
            <a:endParaRPr lang="en-GB" sz="3600" dirty="0"/>
          </a:p>
        </p:txBody>
      </p:sp>
      <p:sp>
        <p:nvSpPr>
          <p:cNvPr id="6" name="Footer Placeholder 5">
            <a:extLst>
              <a:ext uri="{FF2B5EF4-FFF2-40B4-BE49-F238E27FC236}">
                <a16:creationId xmlns:a16="http://schemas.microsoft.com/office/drawing/2014/main" id="{2BC2ECBD-55F5-4AA9-A234-AC49329B1632}"/>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31728351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E194971-2F2D-44B0-8AE6-FF2DCCEE0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Oval 5">
            <a:extLst>
              <a:ext uri="{FF2B5EF4-FFF2-40B4-BE49-F238E27FC236}">
                <a16:creationId xmlns:a16="http://schemas.microsoft.com/office/drawing/2014/main" id="{1FF9A61E-EB11-4C46-82E1-3E00A3B4B4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2" name="Straight Connector 11">
            <a:extLst>
              <a:ext uri="{FF2B5EF4-FFF2-40B4-BE49-F238E27FC236}">
                <a16:creationId xmlns:a16="http://schemas.microsoft.com/office/drawing/2014/main" id="{5E564EB3-35F2-4EFF-87DC-642DC02052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0BA28970-3E8F-46CD-A302-42EE83668B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8DAF95-9810-47FB-A744-2A36F128AD2E}"/>
              </a:ext>
            </a:extLst>
          </p:cNvPr>
          <p:cNvSpPr>
            <a:spLocks noGrp="1"/>
          </p:cNvSpPr>
          <p:nvPr>
            <p:ph type="title"/>
          </p:nvPr>
        </p:nvSpPr>
        <p:spPr>
          <a:xfrm>
            <a:off x="643467" y="643467"/>
            <a:ext cx="7164674" cy="5571066"/>
          </a:xfrm>
        </p:spPr>
        <p:txBody>
          <a:bodyPr vert="horz" lIns="91440" tIns="45720" rIns="91440" bIns="45720" rtlCol="0" anchor="ctr">
            <a:normAutofit/>
          </a:bodyPr>
          <a:lstStyle/>
          <a:p>
            <a:r>
              <a:rPr lang="en-US" sz="6600" dirty="0">
                <a:solidFill>
                  <a:schemeClr val="tx1">
                    <a:alpha val="80000"/>
                  </a:schemeClr>
                </a:solidFill>
              </a:rPr>
              <a:t>Feminist history</a:t>
            </a:r>
          </a:p>
        </p:txBody>
      </p:sp>
      <p:sp>
        <p:nvSpPr>
          <p:cNvPr id="3" name="Text Placeholder 2">
            <a:extLst>
              <a:ext uri="{FF2B5EF4-FFF2-40B4-BE49-F238E27FC236}">
                <a16:creationId xmlns:a16="http://schemas.microsoft.com/office/drawing/2014/main" id="{07BD5B7A-7888-4E39-8B2C-34E7AA3EF58C}"/>
              </a:ext>
            </a:extLst>
          </p:cNvPr>
          <p:cNvSpPr>
            <a:spLocks noGrp="1"/>
          </p:cNvSpPr>
          <p:nvPr>
            <p:ph type="body" idx="1"/>
          </p:nvPr>
        </p:nvSpPr>
        <p:spPr>
          <a:xfrm>
            <a:off x="8451608" y="643467"/>
            <a:ext cx="3096926" cy="5571066"/>
          </a:xfrm>
        </p:spPr>
        <p:txBody>
          <a:bodyPr vert="horz" lIns="91440" tIns="45720" rIns="91440" bIns="45720" rtlCol="0" anchor="ctr">
            <a:normAutofit/>
          </a:bodyPr>
          <a:lstStyle/>
          <a:p>
            <a:endParaRPr lang="en-US" sz="2000"/>
          </a:p>
        </p:txBody>
      </p:sp>
      <p:cxnSp>
        <p:nvCxnSpPr>
          <p:cNvPr id="16" name="Straight Connector 15">
            <a:extLst>
              <a:ext uri="{FF2B5EF4-FFF2-40B4-BE49-F238E27FC236}">
                <a16:creationId xmlns:a16="http://schemas.microsoft.com/office/drawing/2014/main" id="{47AE7893-212D-45CB-A5B0-AE377389AB3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39605" y="1600200"/>
            <a:ext cx="0" cy="3657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Footer Placeholder 3">
            <a:extLst>
              <a:ext uri="{FF2B5EF4-FFF2-40B4-BE49-F238E27FC236}">
                <a16:creationId xmlns:a16="http://schemas.microsoft.com/office/drawing/2014/main" id="{5B77189B-C6F8-4FF7-927F-556924760C68}"/>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3716860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6" name="Straight Connector 15">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6DB821-1A91-442B-B7BC-C22961097E5D}"/>
              </a:ext>
            </a:extLst>
          </p:cNvPr>
          <p:cNvSpPr>
            <a:spLocks noGrp="1"/>
          </p:cNvSpPr>
          <p:nvPr>
            <p:ph type="title"/>
          </p:nvPr>
        </p:nvSpPr>
        <p:spPr>
          <a:xfrm>
            <a:off x="1024128" y="585216"/>
            <a:ext cx="6007027" cy="1499616"/>
          </a:xfrm>
        </p:spPr>
        <p:txBody>
          <a:bodyPr vert="horz" lIns="91440" tIns="45720" rIns="91440" bIns="45720" rtlCol="0" anchor="ctr">
            <a:normAutofit/>
          </a:bodyPr>
          <a:lstStyle/>
          <a:p>
            <a:r>
              <a:rPr lang="en-US">
                <a:solidFill>
                  <a:srgbClr val="FFFFFF"/>
                </a:solidFill>
              </a:rPr>
              <a:t>So, What is Feminism?</a:t>
            </a:r>
          </a:p>
        </p:txBody>
      </p:sp>
      <p:cxnSp>
        <p:nvCxnSpPr>
          <p:cNvPr id="20" name="Straight Connector 19">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6864E9C-99BB-488E-9D96-8787EFAE9FA0}"/>
              </a:ext>
            </a:extLst>
          </p:cNvPr>
          <p:cNvSpPr>
            <a:spLocks noGrp="1"/>
          </p:cNvSpPr>
          <p:nvPr>
            <p:ph sz="half" idx="1"/>
          </p:nvPr>
        </p:nvSpPr>
        <p:spPr>
          <a:xfrm>
            <a:off x="1024128" y="2286000"/>
            <a:ext cx="6007027" cy="4023360"/>
          </a:xfrm>
        </p:spPr>
        <p:txBody>
          <a:bodyPr vert="horz" lIns="45720" tIns="45720" rIns="45720" bIns="45720" rtlCol="0">
            <a:normAutofit/>
          </a:bodyPr>
          <a:lstStyle/>
          <a:p>
            <a:r>
              <a:rPr lang="en-US" sz="2000">
                <a:solidFill>
                  <a:srgbClr val="FFFFFF"/>
                </a:solidFill>
              </a:rPr>
              <a:t>Feminism is a range of political movements, ideologies, and social movements that share a common goal: to define, establish, and achieve political, economic, personal, and social equality of sexes. </a:t>
            </a:r>
          </a:p>
          <a:p>
            <a:r>
              <a:rPr lang="en-US" sz="2000">
                <a:solidFill>
                  <a:srgbClr val="FFFFFF"/>
                </a:solidFill>
              </a:rPr>
              <a:t>Generally, the history of feminism is divided into three / four ‘waves’ which occur in historically defined times and generally have different goals in addressing forms of gender imbalance. </a:t>
            </a:r>
          </a:p>
          <a:p>
            <a:r>
              <a:rPr lang="en-US" sz="2000">
                <a:solidFill>
                  <a:srgbClr val="FFFFFF"/>
                </a:solidFill>
              </a:rPr>
              <a:t>We also see differences in activist politics (how to go about getting what you want) and differences in the value ascribed to contemporary society (just how wrong are things / can things ever be good).</a:t>
            </a:r>
          </a:p>
          <a:p>
            <a:endParaRPr lang="en-US" sz="2000">
              <a:solidFill>
                <a:srgbClr val="FFFFFF"/>
              </a:solidFill>
            </a:endParaRPr>
          </a:p>
          <a:p>
            <a:endParaRPr lang="en-US" sz="2000">
              <a:solidFill>
                <a:srgbClr val="FFFFFF"/>
              </a:solidFill>
            </a:endParaRPr>
          </a:p>
        </p:txBody>
      </p:sp>
      <p:pic>
        <p:nvPicPr>
          <p:cNvPr id="6" name="Content Placeholder 5">
            <a:extLst>
              <a:ext uri="{FF2B5EF4-FFF2-40B4-BE49-F238E27FC236}">
                <a16:creationId xmlns:a16="http://schemas.microsoft.com/office/drawing/2014/main" id="{8CFB4B7D-A55E-4972-8796-0F5C5EDB4AF3}"/>
              </a:ext>
            </a:extLst>
          </p:cNvPr>
          <p:cNvPicPr>
            <a:picLocks noGrp="1" noChangeAspect="1"/>
          </p:cNvPicPr>
          <p:nvPr>
            <p:ph sz="half" idx="2"/>
          </p:nvPr>
        </p:nvPicPr>
        <p:blipFill rotWithShape="1">
          <a:blip r:embed="rId3"/>
          <a:srcRect l="26335" r="26307" b="1"/>
          <a:stretch/>
        </p:blipFill>
        <p:spPr>
          <a:xfrm>
            <a:off x="7552266" y="10"/>
            <a:ext cx="4639733" cy="6857990"/>
          </a:xfrm>
          <a:prstGeom prst="rect">
            <a:avLst/>
          </a:prstGeom>
        </p:spPr>
      </p:pic>
      <p:sp>
        <p:nvSpPr>
          <p:cNvPr id="4" name="Footer Placeholder 3">
            <a:extLst>
              <a:ext uri="{FF2B5EF4-FFF2-40B4-BE49-F238E27FC236}">
                <a16:creationId xmlns:a16="http://schemas.microsoft.com/office/drawing/2014/main" id="{CF66AB02-5E29-4D04-BC70-C740CA795354}"/>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1989515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6179CC-32A6-489F-AABA-0305C7E68C6B}"/>
              </a:ext>
            </a:extLst>
          </p:cNvPr>
          <p:cNvSpPr>
            <a:spLocks noGrp="1"/>
          </p:cNvSpPr>
          <p:nvPr>
            <p:ph type="title"/>
          </p:nvPr>
        </p:nvSpPr>
        <p:spPr>
          <a:xfrm>
            <a:off x="1024128" y="585216"/>
            <a:ext cx="6007027" cy="1499616"/>
          </a:xfrm>
        </p:spPr>
        <p:txBody>
          <a:bodyPr vert="horz" lIns="91440" tIns="45720" rIns="91440" bIns="45720" rtlCol="0" anchor="ctr">
            <a:normAutofit/>
          </a:bodyPr>
          <a:lstStyle/>
          <a:p>
            <a:r>
              <a:rPr lang="en-US">
                <a:solidFill>
                  <a:srgbClr val="FFFFFF"/>
                </a:solidFill>
              </a:rPr>
              <a:t>So, What is Feminism?</a:t>
            </a:r>
          </a:p>
        </p:txBody>
      </p:sp>
      <p:cxnSp>
        <p:nvCxnSpPr>
          <p:cNvPr id="19" name="Straight Connector 18">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4BA44C9-05B3-4301-8181-6CF97C7CF645}"/>
              </a:ext>
            </a:extLst>
          </p:cNvPr>
          <p:cNvSpPr>
            <a:spLocks noGrp="1"/>
          </p:cNvSpPr>
          <p:nvPr>
            <p:ph sz="half" idx="1"/>
          </p:nvPr>
        </p:nvSpPr>
        <p:spPr>
          <a:xfrm>
            <a:off x="1024128" y="2286000"/>
            <a:ext cx="6007027" cy="4023360"/>
          </a:xfrm>
        </p:spPr>
        <p:txBody>
          <a:bodyPr vert="horz" lIns="45720" tIns="45720" rIns="45720" bIns="45720" rtlCol="0">
            <a:normAutofit/>
          </a:bodyPr>
          <a:lstStyle/>
          <a:p>
            <a:r>
              <a:rPr lang="en-US" sz="2000">
                <a:solidFill>
                  <a:srgbClr val="FFFFFF"/>
                </a:solidFill>
              </a:rPr>
              <a:t>We begin with feminist theory here for two reasons – </a:t>
            </a:r>
            <a:br>
              <a:rPr lang="en-US" sz="2000">
                <a:solidFill>
                  <a:srgbClr val="FFFFFF"/>
                </a:solidFill>
              </a:rPr>
            </a:br>
            <a:br>
              <a:rPr lang="en-US" sz="2000">
                <a:solidFill>
                  <a:srgbClr val="FFFFFF"/>
                </a:solidFill>
              </a:rPr>
            </a:br>
            <a:r>
              <a:rPr lang="en-US" sz="2000">
                <a:solidFill>
                  <a:srgbClr val="FFFFFF"/>
                </a:solidFill>
              </a:rPr>
              <a:t>First, that it emerges as one of the earliest coherent intellectual movements to highlight the issues of power and social construction that we have seen in the work of Foucault, picking up on the way in which the knowledge of society is ordered by power to maintain current gender hierarchies.</a:t>
            </a:r>
          </a:p>
          <a:p>
            <a:r>
              <a:rPr lang="en-US" sz="2000">
                <a:solidFill>
                  <a:srgbClr val="FFFFFF"/>
                </a:solidFill>
              </a:rPr>
              <a:t>Second, because many of the discussions that happen in feminist history mirror current debates in the field of gender, sex, and sexuality, with old debates returning with new vigour. </a:t>
            </a:r>
          </a:p>
          <a:p>
            <a:endParaRPr lang="en-US" sz="2000">
              <a:solidFill>
                <a:srgbClr val="FFFFFF"/>
              </a:solidFill>
            </a:endParaRPr>
          </a:p>
          <a:p>
            <a:endParaRPr lang="en-US" sz="2000">
              <a:solidFill>
                <a:srgbClr val="FFFFFF"/>
              </a:solidFill>
            </a:endParaRPr>
          </a:p>
        </p:txBody>
      </p:sp>
      <p:pic>
        <p:nvPicPr>
          <p:cNvPr id="5" name="Content Placeholder 5">
            <a:extLst>
              <a:ext uri="{FF2B5EF4-FFF2-40B4-BE49-F238E27FC236}">
                <a16:creationId xmlns:a16="http://schemas.microsoft.com/office/drawing/2014/main" id="{80195942-D021-4AFD-B18C-4B9D335ED3D4}"/>
              </a:ext>
            </a:extLst>
          </p:cNvPr>
          <p:cNvPicPr>
            <a:picLocks noGrp="1" noChangeAspect="1"/>
          </p:cNvPicPr>
          <p:nvPr>
            <p:ph sz="half" idx="2"/>
          </p:nvPr>
        </p:nvPicPr>
        <p:blipFill rotWithShape="1">
          <a:blip r:embed="rId2"/>
          <a:srcRect l="26335" r="26307" b="1"/>
          <a:stretch/>
        </p:blipFill>
        <p:spPr>
          <a:xfrm>
            <a:off x="7552266" y="10"/>
            <a:ext cx="4639733" cy="6857990"/>
          </a:xfrm>
          <a:prstGeom prst="rect">
            <a:avLst/>
          </a:prstGeom>
        </p:spPr>
      </p:pic>
      <p:sp>
        <p:nvSpPr>
          <p:cNvPr id="4" name="Footer Placeholder 3">
            <a:extLst>
              <a:ext uri="{FF2B5EF4-FFF2-40B4-BE49-F238E27FC236}">
                <a16:creationId xmlns:a16="http://schemas.microsoft.com/office/drawing/2014/main" id="{84179156-8F9C-4C15-B6A1-59C702E44F8E}"/>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21573079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F48AAA2-E269-410E-A2F6-B6E43F2EBCB6}"/>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1st wave</a:t>
            </a:r>
          </a:p>
        </p:txBody>
      </p:sp>
      <p:sp>
        <p:nvSpPr>
          <p:cNvPr id="3" name="Content Placeholder 2">
            <a:extLst>
              <a:ext uri="{FF2B5EF4-FFF2-40B4-BE49-F238E27FC236}">
                <a16:creationId xmlns:a16="http://schemas.microsoft.com/office/drawing/2014/main" id="{4FD29C0B-755B-45CF-A5A4-AF27BFB29710}"/>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a:t>First wave feminism was a wave of social and political activism that occurred across the western world in the late 19</a:t>
            </a:r>
            <a:r>
              <a:rPr lang="en-US" baseline="30000"/>
              <a:t>th</a:t>
            </a:r>
            <a:r>
              <a:rPr lang="en-US"/>
              <a:t> / early 20</a:t>
            </a:r>
            <a:r>
              <a:rPr lang="en-US" baseline="30000"/>
              <a:t>th</a:t>
            </a:r>
            <a:r>
              <a:rPr lang="en-US"/>
              <a:t> century.</a:t>
            </a:r>
          </a:p>
          <a:p>
            <a:pPr marL="0" indent="0">
              <a:buNone/>
            </a:pPr>
            <a:endParaRPr lang="en-US"/>
          </a:p>
          <a:p>
            <a:pPr marL="0" indent="0">
              <a:buNone/>
            </a:pPr>
            <a:r>
              <a:rPr lang="en-US"/>
              <a:t>Its focus was largely on the establishment of legal equality between genders, such as the right to vote or property ownership, and access to equal educational opportunities. </a:t>
            </a:r>
          </a:p>
          <a:p>
            <a:pPr marL="0" indent="0">
              <a:buNone/>
            </a:pPr>
            <a:endParaRPr lang="en-US"/>
          </a:p>
        </p:txBody>
      </p:sp>
      <p:pic>
        <p:nvPicPr>
          <p:cNvPr id="6" name="Content Placeholder 5" descr="A group of people holding signs&#10;&#10;Description automatically generated">
            <a:extLst>
              <a:ext uri="{FF2B5EF4-FFF2-40B4-BE49-F238E27FC236}">
                <a16:creationId xmlns:a16="http://schemas.microsoft.com/office/drawing/2014/main" id="{3A3B11C0-3071-4FBB-967C-DFE69E1D561D}"/>
              </a:ext>
            </a:extLst>
          </p:cNvPr>
          <p:cNvPicPr>
            <a:picLocks noGrp="1" noChangeAspect="1"/>
          </p:cNvPicPr>
          <p:nvPr>
            <p:ph sz="half" idx="2"/>
          </p:nvPr>
        </p:nvPicPr>
        <p:blipFill rotWithShape="1">
          <a:blip r:embed="rId3"/>
          <a:srcRect l="29129" r="25711" b="-1"/>
          <a:stretch/>
        </p:blipFill>
        <p:spPr>
          <a:xfrm>
            <a:off x="7552266" y="10"/>
            <a:ext cx="4639733" cy="6857990"/>
          </a:xfrm>
          <a:prstGeom prst="rect">
            <a:avLst/>
          </a:prstGeom>
        </p:spPr>
      </p:pic>
      <p:sp>
        <p:nvSpPr>
          <p:cNvPr id="4" name="Footer Placeholder 3">
            <a:extLst>
              <a:ext uri="{FF2B5EF4-FFF2-40B4-BE49-F238E27FC236}">
                <a16:creationId xmlns:a16="http://schemas.microsoft.com/office/drawing/2014/main" id="{3E4E55C0-D134-46F1-B8A2-4A5C485311C8}"/>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148252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C877343-9091-498F-9891-73668EB778DD}"/>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1st Wave</a:t>
            </a:r>
          </a:p>
        </p:txBody>
      </p:sp>
      <p:sp>
        <p:nvSpPr>
          <p:cNvPr id="4" name="Content Placeholder 3">
            <a:extLst>
              <a:ext uri="{FF2B5EF4-FFF2-40B4-BE49-F238E27FC236}">
                <a16:creationId xmlns:a16="http://schemas.microsoft.com/office/drawing/2014/main" id="{709B0B92-0B55-435E-9D67-D7396E5FB19D}"/>
              </a:ext>
            </a:extLst>
          </p:cNvPr>
          <p:cNvSpPr>
            <a:spLocks noGrp="1"/>
          </p:cNvSpPr>
          <p:nvPr>
            <p:ph sz="half" idx="2"/>
          </p:nvPr>
        </p:nvSpPr>
        <p:spPr>
          <a:xfrm>
            <a:off x="1024128" y="2286000"/>
            <a:ext cx="6066818" cy="4023360"/>
          </a:xfrm>
        </p:spPr>
        <p:txBody>
          <a:bodyPr vert="horz" lIns="45720" tIns="45720" rIns="45720" bIns="45720" rtlCol="0">
            <a:normAutofit/>
          </a:bodyPr>
          <a:lstStyle/>
          <a:p>
            <a:pPr marL="0" indent="0">
              <a:buNone/>
            </a:pPr>
            <a:r>
              <a:rPr lang="en-US" sz="1900"/>
              <a:t>In the UK, it focused on the work of the Suffragettes, Bessie Rayner Parkes and Mary Stopes.</a:t>
            </a:r>
          </a:p>
          <a:p>
            <a:pPr marL="0" indent="0">
              <a:buNone/>
            </a:pPr>
            <a:endParaRPr lang="en-US" sz="1900"/>
          </a:p>
          <a:p>
            <a:pPr marL="0" indent="0">
              <a:buNone/>
            </a:pPr>
            <a:r>
              <a:rPr lang="en-US" sz="1900"/>
              <a:t>This form of feminism aimed to address structural and legal inequality between genders which privileged males to the disadvantage of females.</a:t>
            </a:r>
          </a:p>
          <a:p>
            <a:pPr marL="0" indent="0">
              <a:buNone/>
            </a:pPr>
            <a:endParaRPr lang="en-US" sz="1900"/>
          </a:p>
          <a:p>
            <a:pPr marL="0" indent="0">
              <a:buNone/>
            </a:pPr>
            <a:r>
              <a:rPr lang="en-US" sz="1900"/>
              <a:t>It was driven largely by independently wealthy individual white women from the upper and middle classes and, while aiming to expand opportunity for all women, was largely focused only on those areas of concern to the type of women involved – education and politics. </a:t>
            </a:r>
          </a:p>
          <a:p>
            <a:pPr marL="0" indent="0">
              <a:buNone/>
            </a:pPr>
            <a:endParaRPr lang="en-US" sz="1900"/>
          </a:p>
          <a:p>
            <a:endParaRPr lang="en-US" sz="1900"/>
          </a:p>
        </p:txBody>
      </p:sp>
      <p:pic>
        <p:nvPicPr>
          <p:cNvPr id="6" name="Content Placeholder 5" descr="A crowd of people holding a sign&#10;&#10;Description automatically generated with low confidence">
            <a:extLst>
              <a:ext uri="{FF2B5EF4-FFF2-40B4-BE49-F238E27FC236}">
                <a16:creationId xmlns:a16="http://schemas.microsoft.com/office/drawing/2014/main" id="{0D72C4D2-8277-45B3-9CC1-F232E1012DF9}"/>
              </a:ext>
            </a:extLst>
          </p:cNvPr>
          <p:cNvPicPr>
            <a:picLocks noGrp="1" noChangeAspect="1"/>
          </p:cNvPicPr>
          <p:nvPr>
            <p:ph sz="half" idx="1"/>
          </p:nvPr>
        </p:nvPicPr>
        <p:blipFill rotWithShape="1">
          <a:blip r:embed="rId2"/>
          <a:srcRect l="28461" r="20798"/>
          <a:stretch/>
        </p:blipFill>
        <p:spPr>
          <a:xfrm>
            <a:off x="7552266" y="10"/>
            <a:ext cx="4639733" cy="6857990"/>
          </a:xfrm>
          <a:prstGeom prst="rect">
            <a:avLst/>
          </a:prstGeom>
        </p:spPr>
      </p:pic>
      <p:sp>
        <p:nvSpPr>
          <p:cNvPr id="3" name="Footer Placeholder 2">
            <a:extLst>
              <a:ext uri="{FF2B5EF4-FFF2-40B4-BE49-F238E27FC236}">
                <a16:creationId xmlns:a16="http://schemas.microsoft.com/office/drawing/2014/main" id="{9EE469EC-8920-42DC-897A-FFB2FC4C643B}"/>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1727752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F48AAA2-E269-410E-A2F6-B6E43F2EBCB6}"/>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2nd wave</a:t>
            </a:r>
          </a:p>
        </p:txBody>
      </p:sp>
      <p:sp>
        <p:nvSpPr>
          <p:cNvPr id="3" name="Content Placeholder 2">
            <a:extLst>
              <a:ext uri="{FF2B5EF4-FFF2-40B4-BE49-F238E27FC236}">
                <a16:creationId xmlns:a16="http://schemas.microsoft.com/office/drawing/2014/main" id="{4FD29C0B-755B-45CF-A5A4-AF27BFB29710}"/>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sz="2000"/>
              <a:t>Second-wave feminism is a period of feminist activity and thought that first began in the early 1960s in the United States, and eventually spread throughout the Western world and beyond.</a:t>
            </a:r>
          </a:p>
          <a:p>
            <a:pPr marL="0" indent="0">
              <a:buNone/>
            </a:pPr>
            <a:endParaRPr lang="en-US" sz="2000"/>
          </a:p>
          <a:p>
            <a:pPr marL="0" indent="0">
              <a:buNone/>
            </a:pPr>
            <a:r>
              <a:rPr lang="en-US" sz="2000"/>
              <a:t>Whereas first-wave feminism focused mainly on voting rights and overturning legal obstacles to gender equality, second-wave feminism broadened the debate to a wide range of issues: </a:t>
            </a:r>
            <a:br>
              <a:rPr lang="en-US" sz="2000"/>
            </a:br>
            <a:br>
              <a:rPr lang="en-US" sz="2000"/>
            </a:br>
            <a:r>
              <a:rPr lang="en-US" sz="2000"/>
              <a:t>e.g. sexuality, family, the workplace, reproductive rights, de facto inequalities, and official legal inequalities</a:t>
            </a:r>
          </a:p>
        </p:txBody>
      </p:sp>
      <p:pic>
        <p:nvPicPr>
          <p:cNvPr id="6" name="Content Placeholder 5" descr="A group of people holding signs&#10;&#10;Description automatically generated with medium confidence">
            <a:extLst>
              <a:ext uri="{FF2B5EF4-FFF2-40B4-BE49-F238E27FC236}">
                <a16:creationId xmlns:a16="http://schemas.microsoft.com/office/drawing/2014/main" id="{0772DBF3-B3BB-45DE-AE49-5D5DE07226A7}"/>
              </a:ext>
            </a:extLst>
          </p:cNvPr>
          <p:cNvPicPr>
            <a:picLocks noGrp="1" noChangeAspect="1"/>
          </p:cNvPicPr>
          <p:nvPr>
            <p:ph sz="half" idx="2"/>
          </p:nvPr>
        </p:nvPicPr>
        <p:blipFill rotWithShape="1">
          <a:blip r:embed="rId3"/>
          <a:srcRect l="36508" r="25436"/>
          <a:stretch/>
        </p:blipFill>
        <p:spPr>
          <a:xfrm>
            <a:off x="7552266" y="10"/>
            <a:ext cx="4639733" cy="6857990"/>
          </a:xfrm>
          <a:prstGeom prst="rect">
            <a:avLst/>
          </a:prstGeom>
        </p:spPr>
      </p:pic>
      <p:sp>
        <p:nvSpPr>
          <p:cNvPr id="4" name="Footer Placeholder 3">
            <a:extLst>
              <a:ext uri="{FF2B5EF4-FFF2-40B4-BE49-F238E27FC236}">
                <a16:creationId xmlns:a16="http://schemas.microsoft.com/office/drawing/2014/main" id="{8CDE3F2C-3187-4635-B880-7226231B4CB8}"/>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24973496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670CA93-71BB-4B8F-8261-B658A3581FC3}"/>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2nd Wave</a:t>
            </a:r>
          </a:p>
        </p:txBody>
      </p:sp>
      <p:sp>
        <p:nvSpPr>
          <p:cNvPr id="4" name="Content Placeholder 3">
            <a:extLst>
              <a:ext uri="{FF2B5EF4-FFF2-40B4-BE49-F238E27FC236}">
                <a16:creationId xmlns:a16="http://schemas.microsoft.com/office/drawing/2014/main" id="{26509469-E1F0-49C5-8AC1-10760D2C38E5}"/>
              </a:ext>
            </a:extLst>
          </p:cNvPr>
          <p:cNvSpPr>
            <a:spLocks noGrp="1"/>
          </p:cNvSpPr>
          <p:nvPr>
            <p:ph sz="half" idx="2"/>
          </p:nvPr>
        </p:nvSpPr>
        <p:spPr>
          <a:xfrm>
            <a:off x="1024128" y="2286000"/>
            <a:ext cx="6066818" cy="4023360"/>
          </a:xfrm>
        </p:spPr>
        <p:txBody>
          <a:bodyPr vert="horz" lIns="45720" tIns="45720" rIns="45720" bIns="45720" rtlCol="0">
            <a:normAutofit/>
          </a:bodyPr>
          <a:lstStyle/>
          <a:p>
            <a:pPr marL="0" indent="0">
              <a:buNone/>
            </a:pPr>
            <a:r>
              <a:rPr lang="en-US" sz="1900" dirty="0"/>
              <a:t>Second-wave feminism also drew attention to domestic violence and marital rape issues. </a:t>
            </a:r>
          </a:p>
          <a:p>
            <a:pPr marL="0" indent="0">
              <a:buNone/>
            </a:pPr>
            <a:endParaRPr lang="en-US" sz="1900" dirty="0"/>
          </a:p>
          <a:p>
            <a:pPr marL="0" indent="0">
              <a:buNone/>
            </a:pPr>
            <a:r>
              <a:rPr lang="en-US" sz="1900" dirty="0"/>
              <a:t>Generally, second wave feminism was driven by largely white middle class women in the developed world in reaction to the increased domesticity of feminine roles post WW2.</a:t>
            </a:r>
          </a:p>
          <a:p>
            <a:pPr marL="0" indent="0">
              <a:buNone/>
            </a:pPr>
            <a:endParaRPr lang="en-US" sz="1900" dirty="0"/>
          </a:p>
          <a:p>
            <a:pPr marL="0" indent="0">
              <a:buNone/>
            </a:pPr>
            <a:r>
              <a:rPr lang="en-US" sz="1900" dirty="0"/>
              <a:t>Significant legal victories of the movement in the US were extending full affirmative action rights to women, the Women's Educational Equity Act ,the outlawing of marital rape,  and Supreme Court cases such as </a:t>
            </a:r>
            <a:r>
              <a:rPr lang="en-US" sz="1900" i="1" dirty="0"/>
              <a:t>Roe v. Wade</a:t>
            </a:r>
            <a:r>
              <a:rPr lang="en-US" sz="1900" dirty="0"/>
              <a:t> in 1973.</a:t>
            </a:r>
          </a:p>
          <a:p>
            <a:pPr marL="0" indent="0">
              <a:buNone/>
            </a:pPr>
            <a:endParaRPr lang="en-US" sz="1900" dirty="0"/>
          </a:p>
          <a:p>
            <a:endParaRPr lang="en-US" sz="1900" dirty="0"/>
          </a:p>
        </p:txBody>
      </p:sp>
      <p:pic>
        <p:nvPicPr>
          <p:cNvPr id="6" name="Content Placeholder 5" descr="A group of people marching&#10;&#10;Description automatically generated with low confidence">
            <a:extLst>
              <a:ext uri="{FF2B5EF4-FFF2-40B4-BE49-F238E27FC236}">
                <a16:creationId xmlns:a16="http://schemas.microsoft.com/office/drawing/2014/main" id="{674F01F0-3770-4D16-BA3A-6B46D55A9962}"/>
              </a:ext>
            </a:extLst>
          </p:cNvPr>
          <p:cNvPicPr>
            <a:picLocks noGrp="1" noChangeAspect="1"/>
          </p:cNvPicPr>
          <p:nvPr>
            <p:ph sz="half" idx="1"/>
          </p:nvPr>
        </p:nvPicPr>
        <p:blipFill rotWithShape="1">
          <a:blip r:embed="rId2"/>
          <a:srcRect l="15226" r="43167"/>
          <a:stretch/>
        </p:blipFill>
        <p:spPr>
          <a:xfrm>
            <a:off x="7552266" y="10"/>
            <a:ext cx="4639733" cy="6857990"/>
          </a:xfrm>
          <a:prstGeom prst="rect">
            <a:avLst/>
          </a:prstGeom>
        </p:spPr>
      </p:pic>
      <p:sp>
        <p:nvSpPr>
          <p:cNvPr id="3" name="Footer Placeholder 2">
            <a:extLst>
              <a:ext uri="{FF2B5EF4-FFF2-40B4-BE49-F238E27FC236}">
                <a16:creationId xmlns:a16="http://schemas.microsoft.com/office/drawing/2014/main" id="{4FDF7345-ADFB-4E84-92C9-B19497A63659}"/>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36353193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F48AAA2-E269-410E-A2F6-B6E43F2EBCB6}"/>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3rd wave</a:t>
            </a:r>
          </a:p>
        </p:txBody>
      </p:sp>
      <p:sp>
        <p:nvSpPr>
          <p:cNvPr id="3" name="Content Placeholder 2">
            <a:extLst>
              <a:ext uri="{FF2B5EF4-FFF2-40B4-BE49-F238E27FC236}">
                <a16:creationId xmlns:a16="http://schemas.microsoft.com/office/drawing/2014/main" id="{4FD29C0B-755B-45CF-A5A4-AF27BFB29710}"/>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a:t>Many historians view the second-wave feminist era in America as ending in the early 1980s with the intra-feminism disputes of the feminist sex wars over issues such as sexuality and pornography, which ushered in the era of third-wave feminism in the early 1990s</a:t>
            </a:r>
          </a:p>
          <a:p>
            <a:pPr marL="0" indent="0">
              <a:buNone/>
            </a:pPr>
            <a:endParaRPr lang="en-US"/>
          </a:p>
          <a:p>
            <a:pPr marL="0" indent="0">
              <a:buNone/>
            </a:pPr>
            <a:r>
              <a:rPr lang="en-US"/>
              <a:t>Born in the 1960s and 1970s as members of Generation X, and grounded in the civil-rights advances of the second wave, third-wave feminists embraced individualism and diversity and sought to redefine what it meant to be a feminist</a:t>
            </a:r>
          </a:p>
        </p:txBody>
      </p:sp>
      <p:pic>
        <p:nvPicPr>
          <p:cNvPr id="6" name="Content Placeholder 5" descr="A group of people holding signs&#10;&#10;Description automatically generated with medium confidence">
            <a:extLst>
              <a:ext uri="{FF2B5EF4-FFF2-40B4-BE49-F238E27FC236}">
                <a16:creationId xmlns:a16="http://schemas.microsoft.com/office/drawing/2014/main" id="{A11017EE-015C-4149-81F4-C499E694DFB6}"/>
              </a:ext>
            </a:extLst>
          </p:cNvPr>
          <p:cNvPicPr>
            <a:picLocks noGrp="1" noChangeAspect="1"/>
          </p:cNvPicPr>
          <p:nvPr>
            <p:ph sz="half" idx="2"/>
          </p:nvPr>
        </p:nvPicPr>
        <p:blipFill rotWithShape="1">
          <a:blip r:embed="rId3"/>
          <a:srcRect r="61944"/>
          <a:stretch/>
        </p:blipFill>
        <p:spPr>
          <a:xfrm>
            <a:off x="7552266" y="10"/>
            <a:ext cx="4639733" cy="6857990"/>
          </a:xfrm>
          <a:prstGeom prst="rect">
            <a:avLst/>
          </a:prstGeom>
        </p:spPr>
      </p:pic>
      <p:sp>
        <p:nvSpPr>
          <p:cNvPr id="4" name="Footer Placeholder 3">
            <a:extLst>
              <a:ext uri="{FF2B5EF4-FFF2-40B4-BE49-F238E27FC236}">
                <a16:creationId xmlns:a16="http://schemas.microsoft.com/office/drawing/2014/main" id="{453143A4-0239-4AD2-B54C-46E78BD8014F}"/>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1196940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709B09A0-B950-4AE2-B736-EB90A726A603}"/>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3rd Wave</a:t>
            </a:r>
          </a:p>
        </p:txBody>
      </p:sp>
      <p:sp>
        <p:nvSpPr>
          <p:cNvPr id="4" name="Content Placeholder 3">
            <a:extLst>
              <a:ext uri="{FF2B5EF4-FFF2-40B4-BE49-F238E27FC236}">
                <a16:creationId xmlns:a16="http://schemas.microsoft.com/office/drawing/2014/main" id="{8BC7A334-C988-4FD3-B34D-9244B48F90C0}"/>
              </a:ext>
            </a:extLst>
          </p:cNvPr>
          <p:cNvSpPr>
            <a:spLocks noGrp="1"/>
          </p:cNvSpPr>
          <p:nvPr>
            <p:ph sz="half" idx="2"/>
          </p:nvPr>
        </p:nvSpPr>
        <p:spPr>
          <a:xfrm>
            <a:off x="1024128" y="2286000"/>
            <a:ext cx="6066818" cy="4023360"/>
          </a:xfrm>
        </p:spPr>
        <p:txBody>
          <a:bodyPr vert="horz" lIns="45720" tIns="45720" rIns="45720" bIns="45720" rtlCol="0">
            <a:normAutofit/>
          </a:bodyPr>
          <a:lstStyle/>
          <a:p>
            <a:pPr marL="0" indent="0">
              <a:buNone/>
            </a:pPr>
            <a:r>
              <a:rPr lang="en-US" sz="1900"/>
              <a:t>This focus on the individuality of women, as opposed to the binarism of male / female, drove an increasing focus on issues of race and gender and the intersection between them.</a:t>
            </a:r>
          </a:p>
          <a:p>
            <a:pPr marL="0" indent="0">
              <a:buNone/>
            </a:pPr>
            <a:endParaRPr lang="en-US" sz="1900"/>
          </a:p>
          <a:p>
            <a:pPr marL="0" indent="0">
              <a:buNone/>
            </a:pPr>
            <a:r>
              <a:rPr lang="en-US" sz="1900"/>
              <a:t>While second wave feminism is largely seen as being driven by white middle class concerns, third wave feminism is seen as focused on matter of race and class.</a:t>
            </a:r>
          </a:p>
          <a:p>
            <a:pPr marL="0" indent="0">
              <a:buNone/>
            </a:pPr>
            <a:endParaRPr lang="en-US" sz="1900"/>
          </a:p>
          <a:p>
            <a:pPr marL="0" indent="0">
              <a:buNone/>
            </a:pPr>
            <a:r>
              <a:rPr lang="en-US" sz="1900"/>
              <a:t>It also paid attention to matters of equal outcome and equal opportunity, seeking to challenge underlying male domination of public spaces and professional zones. </a:t>
            </a:r>
          </a:p>
          <a:p>
            <a:pPr marL="0" indent="0">
              <a:buNone/>
            </a:pPr>
            <a:endParaRPr lang="en-US" sz="1900"/>
          </a:p>
          <a:p>
            <a:endParaRPr lang="en-US" sz="1900"/>
          </a:p>
        </p:txBody>
      </p:sp>
      <p:pic>
        <p:nvPicPr>
          <p:cNvPr id="6" name="Content Placeholder 5" descr="A group of people holding a sign&#10;&#10;Description automatically generated">
            <a:extLst>
              <a:ext uri="{FF2B5EF4-FFF2-40B4-BE49-F238E27FC236}">
                <a16:creationId xmlns:a16="http://schemas.microsoft.com/office/drawing/2014/main" id="{A10CF39F-1ADE-4634-AA0F-15E59CE6CBAE}"/>
              </a:ext>
            </a:extLst>
          </p:cNvPr>
          <p:cNvPicPr>
            <a:picLocks noGrp="1" noChangeAspect="1"/>
          </p:cNvPicPr>
          <p:nvPr>
            <p:ph sz="half" idx="1"/>
          </p:nvPr>
        </p:nvPicPr>
        <p:blipFill rotWithShape="1">
          <a:blip r:embed="rId2"/>
          <a:srcRect l="23543" r="31356" b="4"/>
          <a:stretch/>
        </p:blipFill>
        <p:spPr>
          <a:xfrm>
            <a:off x="7552266" y="10"/>
            <a:ext cx="4639733" cy="6857990"/>
          </a:xfrm>
          <a:prstGeom prst="rect">
            <a:avLst/>
          </a:prstGeom>
        </p:spPr>
      </p:pic>
      <p:sp>
        <p:nvSpPr>
          <p:cNvPr id="3" name="Footer Placeholder 2">
            <a:extLst>
              <a:ext uri="{FF2B5EF4-FFF2-40B4-BE49-F238E27FC236}">
                <a16:creationId xmlns:a16="http://schemas.microsoft.com/office/drawing/2014/main" id="{89F02796-029F-436A-B703-E0008DE12A82}"/>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23861423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F48AAA2-E269-410E-A2F6-B6E43F2EBCB6}"/>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4th wave</a:t>
            </a:r>
          </a:p>
        </p:txBody>
      </p:sp>
      <p:sp>
        <p:nvSpPr>
          <p:cNvPr id="3" name="Content Placeholder 2">
            <a:extLst>
              <a:ext uri="{FF2B5EF4-FFF2-40B4-BE49-F238E27FC236}">
                <a16:creationId xmlns:a16="http://schemas.microsoft.com/office/drawing/2014/main" id="{4FD29C0B-755B-45CF-A5A4-AF27BFB29710}"/>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sz="1900"/>
              <a:t>Fourth-wave feminism is "defined by technology" and is characterized particularly by the use of Facebook, Twitter, Instagram, YouTube, Tumblr, and blogs.</a:t>
            </a:r>
          </a:p>
          <a:p>
            <a:pPr marL="0" indent="0">
              <a:buNone/>
            </a:pPr>
            <a:endParaRPr lang="en-US" sz="1900"/>
          </a:p>
          <a:p>
            <a:pPr marL="0" indent="0">
              <a:buNone/>
            </a:pPr>
            <a:r>
              <a:rPr lang="en-US" sz="1900"/>
              <a:t>Cochrane describes the fourth wave as focusing on sexual harassment (including street harassment), workplace discrimination, body shaming, sexist imagery in the media, online misogyny, assault on public transport, and intersectionality, relying on social media for communication and online petitioning for organizing. </a:t>
            </a:r>
          </a:p>
          <a:p>
            <a:pPr marL="0" indent="0">
              <a:buNone/>
            </a:pPr>
            <a:endParaRPr lang="en-US" sz="1900"/>
          </a:p>
          <a:p>
            <a:pPr marL="0" indent="0">
              <a:buNone/>
            </a:pPr>
            <a:r>
              <a:rPr lang="en-US" sz="1900"/>
              <a:t> </a:t>
            </a:r>
          </a:p>
          <a:p>
            <a:pPr marL="0" indent="0">
              <a:buNone/>
            </a:pPr>
            <a:endParaRPr lang="en-US" sz="1900"/>
          </a:p>
          <a:p>
            <a:pPr marL="0" indent="0">
              <a:buNone/>
            </a:pPr>
            <a:endParaRPr lang="en-US" sz="1900"/>
          </a:p>
        </p:txBody>
      </p:sp>
      <p:pic>
        <p:nvPicPr>
          <p:cNvPr id="6" name="Content Placeholder 5" descr="A person holding a sign&#10;&#10;Description automatically generated with medium confidence">
            <a:extLst>
              <a:ext uri="{FF2B5EF4-FFF2-40B4-BE49-F238E27FC236}">
                <a16:creationId xmlns:a16="http://schemas.microsoft.com/office/drawing/2014/main" id="{ACA7ECE7-3BC5-40E6-917B-A1A7BAD37559}"/>
              </a:ext>
            </a:extLst>
          </p:cNvPr>
          <p:cNvPicPr>
            <a:picLocks noGrp="1" noChangeAspect="1"/>
          </p:cNvPicPr>
          <p:nvPr>
            <p:ph sz="half" idx="2"/>
          </p:nvPr>
        </p:nvPicPr>
        <p:blipFill rotWithShape="1">
          <a:blip r:embed="rId3"/>
          <a:srcRect l="38121" r="16719" b="-1"/>
          <a:stretch/>
        </p:blipFill>
        <p:spPr>
          <a:xfrm>
            <a:off x="7552266" y="10"/>
            <a:ext cx="4639733" cy="6857990"/>
          </a:xfrm>
          <a:prstGeom prst="rect">
            <a:avLst/>
          </a:prstGeom>
        </p:spPr>
      </p:pic>
      <p:sp>
        <p:nvSpPr>
          <p:cNvPr id="4" name="Footer Placeholder 3">
            <a:extLst>
              <a:ext uri="{FF2B5EF4-FFF2-40B4-BE49-F238E27FC236}">
                <a16:creationId xmlns:a16="http://schemas.microsoft.com/office/drawing/2014/main" id="{1C146267-A311-4130-90C8-4B1832D5B779}"/>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33379722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790B562E-15D2-4911-849F-DC38D645E933}"/>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4th Wave</a:t>
            </a:r>
          </a:p>
        </p:txBody>
      </p:sp>
      <p:sp>
        <p:nvSpPr>
          <p:cNvPr id="4" name="Content Placeholder 3">
            <a:extLst>
              <a:ext uri="{FF2B5EF4-FFF2-40B4-BE49-F238E27FC236}">
                <a16:creationId xmlns:a16="http://schemas.microsoft.com/office/drawing/2014/main" id="{130233CC-5A99-4EFC-89B1-E2BC5C2CE2A0}"/>
              </a:ext>
            </a:extLst>
          </p:cNvPr>
          <p:cNvSpPr>
            <a:spLocks noGrp="1"/>
          </p:cNvSpPr>
          <p:nvPr>
            <p:ph sz="half" idx="2"/>
          </p:nvPr>
        </p:nvSpPr>
        <p:spPr>
          <a:xfrm>
            <a:off x="1024128" y="2286000"/>
            <a:ext cx="6066818" cy="4023360"/>
          </a:xfrm>
        </p:spPr>
        <p:txBody>
          <a:bodyPr vert="horz" lIns="45720" tIns="45720" rIns="45720" bIns="45720" rtlCol="0">
            <a:normAutofit/>
          </a:bodyPr>
          <a:lstStyle/>
          <a:p>
            <a:pPr marL="0" indent="0">
              <a:buNone/>
            </a:pPr>
            <a:r>
              <a:rPr lang="en-US" sz="1700"/>
              <a:t>Criticisms include its reliance on technology  (which involves issues of class, access, and ableism), its focus on individuality and individualism drawing focus away from shared experiences that define social categories of gender, its limited political and social activism beyond cyberspace, and the factionality seen in contemporary divisions within 4</a:t>
            </a:r>
            <a:r>
              <a:rPr lang="en-US" sz="1700" baseline="30000"/>
              <a:t>th</a:t>
            </a:r>
            <a:r>
              <a:rPr lang="en-US" sz="1700"/>
              <a:t> wave feminism. </a:t>
            </a:r>
          </a:p>
          <a:p>
            <a:pPr marL="0" indent="0">
              <a:buNone/>
            </a:pPr>
            <a:endParaRPr lang="en-US" sz="1700"/>
          </a:p>
          <a:p>
            <a:pPr marL="0" indent="0">
              <a:buNone/>
            </a:pPr>
            <a:r>
              <a:rPr lang="en-US" sz="1700"/>
              <a:t>Contemporary forms of feminism are often in conflict with earlier forms – see TERF’s and transgenderism, or clashes over sex work – just as earlier forms of feminism critiqued those going before.</a:t>
            </a:r>
          </a:p>
          <a:p>
            <a:pPr marL="0" indent="0">
              <a:buNone/>
            </a:pPr>
            <a:r>
              <a:rPr lang="en-US" sz="1700"/>
              <a:t> </a:t>
            </a:r>
          </a:p>
          <a:p>
            <a:pPr marL="0" indent="0">
              <a:buNone/>
            </a:pPr>
            <a:endParaRPr lang="en-US" sz="1700"/>
          </a:p>
          <a:p>
            <a:endParaRPr lang="en-US" sz="1700"/>
          </a:p>
        </p:txBody>
      </p:sp>
      <p:pic>
        <p:nvPicPr>
          <p:cNvPr id="6" name="Content Placeholder 5" descr="A person and person holding a sign&#10;&#10;Description automatically generated">
            <a:extLst>
              <a:ext uri="{FF2B5EF4-FFF2-40B4-BE49-F238E27FC236}">
                <a16:creationId xmlns:a16="http://schemas.microsoft.com/office/drawing/2014/main" id="{02E0C217-C7DB-4CB6-99A6-86E74EEA539F}"/>
              </a:ext>
            </a:extLst>
          </p:cNvPr>
          <p:cNvPicPr>
            <a:picLocks noGrp="1" noChangeAspect="1"/>
          </p:cNvPicPr>
          <p:nvPr>
            <p:ph sz="half" idx="1"/>
          </p:nvPr>
        </p:nvPicPr>
        <p:blipFill rotWithShape="1">
          <a:blip r:embed="rId2"/>
          <a:srcRect l="18386" r="13960"/>
          <a:stretch/>
        </p:blipFill>
        <p:spPr>
          <a:xfrm>
            <a:off x="7552266" y="10"/>
            <a:ext cx="4639733" cy="6857990"/>
          </a:xfrm>
          <a:prstGeom prst="rect">
            <a:avLst/>
          </a:prstGeom>
        </p:spPr>
      </p:pic>
      <p:sp>
        <p:nvSpPr>
          <p:cNvPr id="3" name="Footer Placeholder 2">
            <a:extLst>
              <a:ext uri="{FF2B5EF4-FFF2-40B4-BE49-F238E27FC236}">
                <a16:creationId xmlns:a16="http://schemas.microsoft.com/office/drawing/2014/main" id="{BAEC3230-DE5E-4841-B38F-2B8044986F83}"/>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13359757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B4F3482-35ED-4429-9135-1289A5859C0A}"/>
              </a:ext>
            </a:extLst>
          </p:cNvPr>
          <p:cNvPicPr>
            <a:picLocks noChangeAspect="1"/>
          </p:cNvPicPr>
          <p:nvPr/>
        </p:nvPicPr>
        <p:blipFill>
          <a:blip r:embed="rId3"/>
          <a:stretch>
            <a:fillRect/>
          </a:stretch>
        </p:blipFill>
        <p:spPr>
          <a:xfrm>
            <a:off x="3803373" y="0"/>
            <a:ext cx="4585253" cy="6877880"/>
          </a:xfrm>
          <a:prstGeom prst="rect">
            <a:avLst/>
          </a:prstGeom>
        </p:spPr>
      </p:pic>
      <p:sp>
        <p:nvSpPr>
          <p:cNvPr id="3" name="Footer Placeholder 2">
            <a:extLst>
              <a:ext uri="{FF2B5EF4-FFF2-40B4-BE49-F238E27FC236}">
                <a16:creationId xmlns:a16="http://schemas.microsoft.com/office/drawing/2014/main" id="{8563F5B7-9156-408B-94C7-4F511A47BFAA}"/>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40253570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0D0D82A-8217-450C-B731-443DA67CC28C}"/>
              </a:ext>
            </a:extLst>
          </p:cNvPr>
          <p:cNvPicPr>
            <a:picLocks noChangeAspect="1"/>
          </p:cNvPicPr>
          <p:nvPr/>
        </p:nvPicPr>
        <p:blipFill rotWithShape="1">
          <a:blip r:embed="rId3"/>
          <a:srcRect/>
          <a:stretch/>
        </p:blipFill>
        <p:spPr>
          <a:xfrm>
            <a:off x="20" y="10"/>
            <a:ext cx="12191980" cy="6857990"/>
          </a:xfrm>
          <a:prstGeom prst="rect">
            <a:avLst/>
          </a:prstGeom>
        </p:spPr>
      </p:pic>
      <p:sp>
        <p:nvSpPr>
          <p:cNvPr id="3" name="Footer Placeholder 2">
            <a:extLst>
              <a:ext uri="{FF2B5EF4-FFF2-40B4-BE49-F238E27FC236}">
                <a16:creationId xmlns:a16="http://schemas.microsoft.com/office/drawing/2014/main" id="{8863335A-A839-48C1-B186-E0E40A0BF999}"/>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26281507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7D18998-1C7B-43A0-99B0-2358082BA65C}"/>
              </a:ext>
            </a:extLst>
          </p:cNvPr>
          <p:cNvPicPr>
            <a:picLocks noChangeAspect="1"/>
          </p:cNvPicPr>
          <p:nvPr/>
        </p:nvPicPr>
        <p:blipFill rotWithShape="1">
          <a:blip r:embed="rId3"/>
          <a:srcRect t="17279"/>
          <a:stretch/>
        </p:blipFill>
        <p:spPr>
          <a:xfrm>
            <a:off x="20" y="10"/>
            <a:ext cx="12191980" cy="6857990"/>
          </a:xfrm>
          <a:prstGeom prst="rect">
            <a:avLst/>
          </a:prstGeom>
        </p:spPr>
      </p:pic>
      <p:sp>
        <p:nvSpPr>
          <p:cNvPr id="3" name="Footer Placeholder 2">
            <a:extLst>
              <a:ext uri="{FF2B5EF4-FFF2-40B4-BE49-F238E27FC236}">
                <a16:creationId xmlns:a16="http://schemas.microsoft.com/office/drawing/2014/main" id="{F72A657D-FD8D-429E-9481-B8E56E88F538}"/>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34384290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8CFA6B8-2040-4A62-A400-AEE0087C2EBF}"/>
              </a:ext>
            </a:extLst>
          </p:cNvPr>
          <p:cNvPicPr>
            <a:picLocks noChangeAspect="1"/>
          </p:cNvPicPr>
          <p:nvPr/>
        </p:nvPicPr>
        <p:blipFill rotWithShape="1">
          <a:blip r:embed="rId3"/>
          <a:srcRect l="13006" r="21216"/>
          <a:stretch/>
        </p:blipFill>
        <p:spPr>
          <a:xfrm>
            <a:off x="20" y="10"/>
            <a:ext cx="12191980" cy="6857990"/>
          </a:xfrm>
          <a:prstGeom prst="rect">
            <a:avLst/>
          </a:prstGeom>
        </p:spPr>
      </p:pic>
      <p:sp>
        <p:nvSpPr>
          <p:cNvPr id="3" name="Footer Placeholder 2">
            <a:extLst>
              <a:ext uri="{FF2B5EF4-FFF2-40B4-BE49-F238E27FC236}">
                <a16:creationId xmlns:a16="http://schemas.microsoft.com/office/drawing/2014/main" id="{570EDFB6-E85B-46F9-9E96-492943EA24B5}"/>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25959195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BA28970-3E8F-46CD-A302-42EE83668B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76EA29-A82E-4378-8F39-DD352897D371}"/>
              </a:ext>
            </a:extLst>
          </p:cNvPr>
          <p:cNvSpPr>
            <a:spLocks noGrp="1"/>
          </p:cNvSpPr>
          <p:nvPr>
            <p:ph type="ctrTitle"/>
          </p:nvPr>
        </p:nvSpPr>
        <p:spPr>
          <a:xfrm>
            <a:off x="643467" y="643467"/>
            <a:ext cx="7164674" cy="5571066"/>
          </a:xfrm>
        </p:spPr>
        <p:txBody>
          <a:bodyPr>
            <a:normAutofit/>
          </a:bodyPr>
          <a:lstStyle/>
          <a:p>
            <a:r>
              <a:rPr lang="en-GB" sz="6600">
                <a:solidFill>
                  <a:schemeClr val="tx1">
                    <a:alpha val="80000"/>
                  </a:schemeClr>
                </a:solidFill>
              </a:rPr>
              <a:t>Feminism and Gender</a:t>
            </a:r>
          </a:p>
        </p:txBody>
      </p:sp>
      <p:sp>
        <p:nvSpPr>
          <p:cNvPr id="3" name="Subtitle 2">
            <a:extLst>
              <a:ext uri="{FF2B5EF4-FFF2-40B4-BE49-F238E27FC236}">
                <a16:creationId xmlns:a16="http://schemas.microsoft.com/office/drawing/2014/main" id="{70D4F53D-B817-4747-9DB4-84F0A5F4AE48}"/>
              </a:ext>
            </a:extLst>
          </p:cNvPr>
          <p:cNvSpPr>
            <a:spLocks noGrp="1"/>
          </p:cNvSpPr>
          <p:nvPr>
            <p:ph type="subTitle" idx="1"/>
          </p:nvPr>
        </p:nvSpPr>
        <p:spPr>
          <a:xfrm>
            <a:off x="8451608" y="643467"/>
            <a:ext cx="3096926" cy="5571066"/>
          </a:xfrm>
        </p:spPr>
        <p:txBody>
          <a:bodyPr>
            <a:normAutofit/>
          </a:bodyPr>
          <a:lstStyle/>
          <a:p>
            <a:endParaRPr lang="en-GB" sz="2000"/>
          </a:p>
        </p:txBody>
      </p:sp>
      <p:cxnSp>
        <p:nvCxnSpPr>
          <p:cNvPr id="10" name="Straight Connector 9">
            <a:extLst>
              <a:ext uri="{FF2B5EF4-FFF2-40B4-BE49-F238E27FC236}">
                <a16:creationId xmlns:a16="http://schemas.microsoft.com/office/drawing/2014/main" id="{47AE7893-212D-45CB-A5B0-AE377389AB3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39605" y="1600200"/>
            <a:ext cx="0" cy="3657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Footer Placeholder 3">
            <a:extLst>
              <a:ext uri="{FF2B5EF4-FFF2-40B4-BE49-F238E27FC236}">
                <a16:creationId xmlns:a16="http://schemas.microsoft.com/office/drawing/2014/main" id="{47E8246F-3702-493E-A673-AD8CCCF62B47}"/>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1014752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rgbClr val="174D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99E0A4-F12C-4CEF-BDF9-E08CFB51E787}"/>
              </a:ext>
            </a:extLst>
          </p:cNvPr>
          <p:cNvSpPr>
            <a:spLocks noGrp="1"/>
          </p:cNvSpPr>
          <p:nvPr>
            <p:ph type="title"/>
          </p:nvPr>
        </p:nvSpPr>
        <p:spPr>
          <a:xfrm>
            <a:off x="1024128" y="585216"/>
            <a:ext cx="6007027" cy="1499616"/>
          </a:xfrm>
        </p:spPr>
        <p:txBody>
          <a:bodyPr vert="horz" lIns="91440" tIns="45720" rIns="91440" bIns="45720" rtlCol="0" anchor="ctr">
            <a:normAutofit/>
          </a:bodyPr>
          <a:lstStyle/>
          <a:p>
            <a:r>
              <a:rPr lang="en-US">
                <a:solidFill>
                  <a:srgbClr val="FFFFFF"/>
                </a:solidFill>
              </a:rPr>
              <a:t>Feminist views of gender	</a:t>
            </a:r>
          </a:p>
        </p:txBody>
      </p:sp>
      <p:cxnSp>
        <p:nvCxnSpPr>
          <p:cNvPr id="24" name="Straight Connector 23">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A920ADA-34A5-41BA-BBD1-54A0F3D2FA96}"/>
              </a:ext>
            </a:extLst>
          </p:cNvPr>
          <p:cNvSpPr>
            <a:spLocks noGrp="1"/>
          </p:cNvSpPr>
          <p:nvPr>
            <p:ph sz="half" idx="1"/>
          </p:nvPr>
        </p:nvSpPr>
        <p:spPr>
          <a:xfrm>
            <a:off x="1024128" y="2286000"/>
            <a:ext cx="6007027" cy="4023360"/>
          </a:xfrm>
        </p:spPr>
        <p:txBody>
          <a:bodyPr vert="horz" lIns="45720" tIns="45720" rIns="45720" bIns="45720" rtlCol="0">
            <a:normAutofit/>
          </a:bodyPr>
          <a:lstStyle/>
          <a:p>
            <a:r>
              <a:rPr lang="en-US">
                <a:solidFill>
                  <a:srgbClr val="FFFFFF"/>
                </a:solidFill>
              </a:rPr>
              <a:t>Traditionally, feminism has had a nuanced view of the relationship  between sex (male / female) and gender (masculine / feminine), drawing attention to the way in which male society codes certain things as female in a way that is not </a:t>
            </a:r>
            <a:r>
              <a:rPr lang="en-US" b="1">
                <a:solidFill>
                  <a:srgbClr val="FFFFFF"/>
                </a:solidFill>
              </a:rPr>
              <a:t>necessary</a:t>
            </a:r>
            <a:r>
              <a:rPr lang="en-US">
                <a:solidFill>
                  <a:srgbClr val="FFFFFF"/>
                </a:solidFill>
              </a:rPr>
              <a:t>.</a:t>
            </a:r>
          </a:p>
          <a:p>
            <a:endParaRPr lang="en-US">
              <a:solidFill>
                <a:srgbClr val="FFFFFF"/>
              </a:solidFill>
            </a:endParaRPr>
          </a:p>
          <a:p>
            <a:r>
              <a:rPr lang="en-US">
                <a:solidFill>
                  <a:srgbClr val="FFFFFF"/>
                </a:solidFill>
              </a:rPr>
              <a:t>This has allowed feminism to articulate an equal position within society based on a freeing of biological sex from the necessity of male-constructed gender roles like motherhood.</a:t>
            </a:r>
            <a:br>
              <a:rPr lang="en-US">
                <a:solidFill>
                  <a:srgbClr val="FFFFFF"/>
                </a:solidFill>
              </a:rPr>
            </a:br>
            <a:endParaRPr lang="en-US">
              <a:solidFill>
                <a:srgbClr val="FFFFFF"/>
              </a:solidFill>
            </a:endParaRPr>
          </a:p>
        </p:txBody>
      </p:sp>
      <p:pic>
        <p:nvPicPr>
          <p:cNvPr id="6" name="Content Placeholder 5" descr="A picture containing text, clipart, vector graphics, businesscard&#10;&#10;Description automatically generated">
            <a:extLst>
              <a:ext uri="{FF2B5EF4-FFF2-40B4-BE49-F238E27FC236}">
                <a16:creationId xmlns:a16="http://schemas.microsoft.com/office/drawing/2014/main" id="{00B78851-8C69-444F-BEF2-8A740CA34047}"/>
              </a:ext>
            </a:extLst>
          </p:cNvPr>
          <p:cNvPicPr>
            <a:picLocks noGrp="1" noChangeAspect="1"/>
          </p:cNvPicPr>
          <p:nvPr>
            <p:ph sz="half" idx="2"/>
          </p:nvPr>
        </p:nvPicPr>
        <p:blipFill rotWithShape="1">
          <a:blip r:embed="rId3"/>
          <a:srcRect l="10648" r="42333"/>
          <a:stretch/>
        </p:blipFill>
        <p:spPr>
          <a:xfrm>
            <a:off x="7552266" y="10"/>
            <a:ext cx="4639734" cy="6857990"/>
          </a:xfrm>
          <a:prstGeom prst="rect">
            <a:avLst/>
          </a:prstGeom>
        </p:spPr>
      </p:pic>
      <p:sp>
        <p:nvSpPr>
          <p:cNvPr id="4" name="Footer Placeholder 3">
            <a:extLst>
              <a:ext uri="{FF2B5EF4-FFF2-40B4-BE49-F238E27FC236}">
                <a16:creationId xmlns:a16="http://schemas.microsoft.com/office/drawing/2014/main" id="{B6B26DC8-3118-42C8-A587-7E5EFC42E153}"/>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29347851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9" name="Straight Connector 23">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30" name="Rectangle 25">
            <a:extLst>
              <a:ext uri="{FF2B5EF4-FFF2-40B4-BE49-F238E27FC236}">
                <a16:creationId xmlns:a16="http://schemas.microsoft.com/office/drawing/2014/main" id="{B32DC26D-8B9B-4CC1-B3CC-D3EA0FB162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Background pattern&#10;&#10;Description automatically generated">
            <a:extLst>
              <a:ext uri="{FF2B5EF4-FFF2-40B4-BE49-F238E27FC236}">
                <a16:creationId xmlns:a16="http://schemas.microsoft.com/office/drawing/2014/main" id="{E4DEF6EC-0FA0-4544-988E-B3A98CD0C429}"/>
              </a:ext>
            </a:extLst>
          </p:cNvPr>
          <p:cNvPicPr>
            <a:picLocks noGrp="1" noChangeAspect="1"/>
          </p:cNvPicPr>
          <p:nvPr>
            <p:ph sz="half" idx="2"/>
          </p:nvPr>
        </p:nvPicPr>
        <p:blipFill rotWithShape="1">
          <a:blip r:embed="rId2">
            <a:duotone>
              <a:schemeClr val="bg2">
                <a:shade val="45000"/>
                <a:satMod val="135000"/>
              </a:schemeClr>
              <a:prstClr val="white"/>
            </a:duotone>
            <a:alphaModFix amt="35000"/>
          </a:blip>
          <a:srcRect t="7719" r="-1" b="29062"/>
          <a:stretch/>
        </p:blipFill>
        <p:spPr>
          <a:xfrm>
            <a:off x="20" y="-1"/>
            <a:ext cx="12188932" cy="6858000"/>
          </a:xfrm>
          <a:prstGeom prst="rect">
            <a:avLst/>
          </a:prstGeom>
        </p:spPr>
      </p:pic>
      <p:sp>
        <p:nvSpPr>
          <p:cNvPr id="2" name="Title 1">
            <a:extLst>
              <a:ext uri="{FF2B5EF4-FFF2-40B4-BE49-F238E27FC236}">
                <a16:creationId xmlns:a16="http://schemas.microsoft.com/office/drawing/2014/main" id="{77C63758-31BE-4DAB-AF72-BB1EE6018322}"/>
              </a:ext>
            </a:extLst>
          </p:cNvPr>
          <p:cNvSpPr>
            <a:spLocks noGrp="1"/>
          </p:cNvSpPr>
          <p:nvPr>
            <p:ph type="title"/>
          </p:nvPr>
        </p:nvSpPr>
        <p:spPr>
          <a:xfrm>
            <a:off x="643467" y="643467"/>
            <a:ext cx="3684437" cy="5571066"/>
          </a:xfrm>
        </p:spPr>
        <p:txBody>
          <a:bodyPr vert="horz" lIns="91440" tIns="45720" rIns="91440" bIns="45720" rtlCol="0" anchor="ctr">
            <a:normAutofit/>
          </a:bodyPr>
          <a:lstStyle/>
          <a:p>
            <a:pPr algn="r"/>
            <a:r>
              <a:rPr lang="en-US"/>
              <a:t>Feminist views of gender	</a:t>
            </a:r>
          </a:p>
        </p:txBody>
      </p:sp>
      <p:cxnSp>
        <p:nvCxnSpPr>
          <p:cNvPr id="28" name="Straight Connector 27">
            <a:extLst>
              <a:ext uri="{FF2B5EF4-FFF2-40B4-BE49-F238E27FC236}">
                <a16:creationId xmlns:a16="http://schemas.microsoft.com/office/drawing/2014/main" id="{FBB7ADC3-53A0-44F2-914A-78CADAF334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45" y="1828800"/>
            <a:ext cx="0" cy="3200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1C15239-76E7-4997-9626-05460E475617}"/>
              </a:ext>
            </a:extLst>
          </p:cNvPr>
          <p:cNvSpPr>
            <a:spLocks noGrp="1"/>
          </p:cNvSpPr>
          <p:nvPr>
            <p:ph sz="half" idx="1"/>
          </p:nvPr>
        </p:nvSpPr>
        <p:spPr>
          <a:xfrm>
            <a:off x="4971371" y="643467"/>
            <a:ext cx="6574112" cy="5571066"/>
          </a:xfrm>
        </p:spPr>
        <p:txBody>
          <a:bodyPr vert="horz" lIns="45720" tIns="45720" rIns="45720" bIns="45720" rtlCol="0" anchor="ctr">
            <a:normAutofit/>
          </a:bodyPr>
          <a:lstStyle/>
          <a:p>
            <a:r>
              <a:rPr lang="en-US"/>
              <a:t>However, largely, feminism has done so from a belief in the shared, essential, natures of two sexes, male and female.</a:t>
            </a:r>
          </a:p>
          <a:p>
            <a:endParaRPr lang="en-US"/>
          </a:p>
          <a:p>
            <a:r>
              <a:rPr lang="en-US"/>
              <a:t>By this, feminism argues that all woman share in some form the experience of womanhood and that this experience is connected innately to their sex. So, too, men’s experiences of manhood are formed by their location on a sexual binary.</a:t>
            </a:r>
          </a:p>
          <a:p>
            <a:endParaRPr lang="en-US"/>
          </a:p>
          <a:p>
            <a:r>
              <a:rPr lang="en-US"/>
              <a:t>This has formed a dynamic that supposed a gender and sexual binary, with the discourse aiming to loosen the gendered restrictions on women. </a:t>
            </a:r>
          </a:p>
          <a:p>
            <a:endParaRPr lang="en-US"/>
          </a:p>
        </p:txBody>
      </p:sp>
      <p:sp>
        <p:nvSpPr>
          <p:cNvPr id="4" name="Footer Placeholder 3">
            <a:extLst>
              <a:ext uri="{FF2B5EF4-FFF2-40B4-BE49-F238E27FC236}">
                <a16:creationId xmlns:a16="http://schemas.microsoft.com/office/drawing/2014/main" id="{546CD2D2-98C3-47C2-846D-172DA5C226BA}"/>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4219822353"/>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5" name="Straight Connector 24">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Rectangle 26">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rgbClr val="A27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4E618C-601B-44D7-8F0D-ABF5A53E4DB3}"/>
              </a:ext>
            </a:extLst>
          </p:cNvPr>
          <p:cNvSpPr>
            <a:spLocks noGrp="1"/>
          </p:cNvSpPr>
          <p:nvPr>
            <p:ph type="title"/>
          </p:nvPr>
        </p:nvSpPr>
        <p:spPr>
          <a:xfrm>
            <a:off x="1024128" y="585216"/>
            <a:ext cx="6007027" cy="1499616"/>
          </a:xfrm>
        </p:spPr>
        <p:txBody>
          <a:bodyPr vert="horz" lIns="91440" tIns="45720" rIns="91440" bIns="45720" rtlCol="0" anchor="ctr">
            <a:normAutofit/>
          </a:bodyPr>
          <a:lstStyle/>
          <a:p>
            <a:r>
              <a:rPr lang="en-US" sz="3500">
                <a:solidFill>
                  <a:srgbClr val="FFFFFF"/>
                </a:solidFill>
              </a:rPr>
              <a:t>Gayle Rubin – “The Traffic in Women: Notes on the Political Economy of Sex”</a:t>
            </a:r>
          </a:p>
        </p:txBody>
      </p:sp>
      <p:cxnSp>
        <p:nvCxnSpPr>
          <p:cNvPr id="29" name="Straight Connector 28">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4DB29FF-541A-4221-A7D4-11C33960CDF3}"/>
              </a:ext>
            </a:extLst>
          </p:cNvPr>
          <p:cNvSpPr>
            <a:spLocks noGrp="1"/>
          </p:cNvSpPr>
          <p:nvPr>
            <p:ph sz="half" idx="1"/>
          </p:nvPr>
        </p:nvSpPr>
        <p:spPr>
          <a:xfrm>
            <a:off x="1024128" y="2286000"/>
            <a:ext cx="6007027" cy="4023360"/>
          </a:xfrm>
        </p:spPr>
        <p:txBody>
          <a:bodyPr vert="horz" lIns="45720" tIns="45720" rIns="45720" bIns="45720" rtlCol="0">
            <a:normAutofit/>
          </a:bodyPr>
          <a:lstStyle/>
          <a:p>
            <a:r>
              <a:rPr lang="en-US">
                <a:solidFill>
                  <a:srgbClr val="FFFFFF"/>
                </a:solidFill>
              </a:rPr>
              <a:t>Gayle Rubin (for instance) uses the phrase ‘sex/gender system’ in order to describe “a set of arrangements by which the biological raw material of human sex and procreation is shaped by human, social intervention” (1975, 165). </a:t>
            </a:r>
            <a:br>
              <a:rPr lang="en-US">
                <a:solidFill>
                  <a:srgbClr val="FFFFFF"/>
                </a:solidFill>
              </a:rPr>
            </a:br>
            <a:br>
              <a:rPr lang="en-US">
                <a:solidFill>
                  <a:srgbClr val="FFFFFF"/>
                </a:solidFill>
              </a:rPr>
            </a:br>
            <a:r>
              <a:rPr lang="en-US">
                <a:solidFill>
                  <a:srgbClr val="FFFFFF"/>
                </a:solidFill>
              </a:rPr>
              <a:t>Rubin describes gender as the “socially imposed division of the sexes” (1975, 179).</a:t>
            </a:r>
            <a:br>
              <a:rPr lang="en-US">
                <a:solidFill>
                  <a:srgbClr val="FFFFFF"/>
                </a:solidFill>
              </a:rPr>
            </a:br>
            <a:br>
              <a:rPr lang="en-US">
                <a:solidFill>
                  <a:srgbClr val="FFFFFF"/>
                </a:solidFill>
              </a:rPr>
            </a:br>
            <a:r>
              <a:rPr lang="en-US">
                <a:solidFill>
                  <a:srgbClr val="FFFFFF"/>
                </a:solidFill>
              </a:rPr>
              <a:t>Rubin's thought was that although biological differences are fixed, gender differences are the oppressive results of social interventions that dictate how women and men should behave.</a:t>
            </a:r>
          </a:p>
        </p:txBody>
      </p:sp>
      <p:pic>
        <p:nvPicPr>
          <p:cNvPr id="6" name="Content Placeholder 5" descr="Chart&#10;&#10;Description automatically generated with medium confidence">
            <a:extLst>
              <a:ext uri="{FF2B5EF4-FFF2-40B4-BE49-F238E27FC236}">
                <a16:creationId xmlns:a16="http://schemas.microsoft.com/office/drawing/2014/main" id="{409F9AC0-197E-4B3C-9C08-8986A5D1D6A4}"/>
              </a:ext>
            </a:extLst>
          </p:cNvPr>
          <p:cNvPicPr>
            <a:picLocks noGrp="1" noChangeAspect="1"/>
          </p:cNvPicPr>
          <p:nvPr>
            <p:ph sz="half" idx="2"/>
          </p:nvPr>
        </p:nvPicPr>
        <p:blipFill rotWithShape="1">
          <a:blip r:embed="rId2"/>
          <a:srcRect r="39788"/>
          <a:stretch/>
        </p:blipFill>
        <p:spPr>
          <a:xfrm>
            <a:off x="7552266" y="10"/>
            <a:ext cx="4639733" cy="6857990"/>
          </a:xfrm>
          <a:prstGeom prst="rect">
            <a:avLst/>
          </a:prstGeom>
        </p:spPr>
      </p:pic>
      <p:sp>
        <p:nvSpPr>
          <p:cNvPr id="4" name="Footer Placeholder 3">
            <a:extLst>
              <a:ext uri="{FF2B5EF4-FFF2-40B4-BE49-F238E27FC236}">
                <a16:creationId xmlns:a16="http://schemas.microsoft.com/office/drawing/2014/main" id="{2D6AF57A-039B-4571-813C-14B72E484C67}"/>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15202922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rgbClr val="A27D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4EAB31-2682-4E55-97C1-2F7911CDA351}"/>
              </a:ext>
            </a:extLst>
          </p:cNvPr>
          <p:cNvSpPr>
            <a:spLocks noGrp="1"/>
          </p:cNvSpPr>
          <p:nvPr>
            <p:ph type="title"/>
          </p:nvPr>
        </p:nvSpPr>
        <p:spPr>
          <a:xfrm>
            <a:off x="1024128" y="585216"/>
            <a:ext cx="6007027" cy="1499616"/>
          </a:xfrm>
        </p:spPr>
        <p:txBody>
          <a:bodyPr vert="horz" lIns="91440" tIns="45720" rIns="91440" bIns="45720" rtlCol="0" anchor="ctr">
            <a:normAutofit/>
          </a:bodyPr>
          <a:lstStyle/>
          <a:p>
            <a:r>
              <a:rPr lang="en-US" sz="3500">
                <a:solidFill>
                  <a:srgbClr val="FFFFFF"/>
                </a:solidFill>
              </a:rPr>
              <a:t>Gayle Rubin – “The Traffic in Women: Notes on the Political Economy of Sex”</a:t>
            </a:r>
          </a:p>
        </p:txBody>
      </p:sp>
      <p:cxnSp>
        <p:nvCxnSpPr>
          <p:cNvPr id="26" name="Straight Connector 25">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1E5D33A-6D8C-4A91-BF22-C5B6E54A4DEF}"/>
              </a:ext>
            </a:extLst>
          </p:cNvPr>
          <p:cNvSpPr>
            <a:spLocks noGrp="1"/>
          </p:cNvSpPr>
          <p:nvPr>
            <p:ph sz="half" idx="1"/>
          </p:nvPr>
        </p:nvSpPr>
        <p:spPr>
          <a:xfrm>
            <a:off x="1024128" y="2286000"/>
            <a:ext cx="6007027" cy="4023360"/>
          </a:xfrm>
        </p:spPr>
        <p:txBody>
          <a:bodyPr vert="horz" lIns="45720" tIns="45720" rIns="45720" bIns="45720" rtlCol="0">
            <a:normAutofit/>
          </a:bodyPr>
          <a:lstStyle/>
          <a:p>
            <a:r>
              <a:rPr lang="en-US">
                <a:solidFill>
                  <a:srgbClr val="FFFFFF"/>
                </a:solidFill>
              </a:rPr>
              <a:t>Women are oppressed </a:t>
            </a:r>
            <a:r>
              <a:rPr lang="en-US" i="1">
                <a:solidFill>
                  <a:srgbClr val="FFFFFF"/>
                </a:solidFill>
              </a:rPr>
              <a:t>as women</a:t>
            </a:r>
            <a:r>
              <a:rPr lang="en-US">
                <a:solidFill>
                  <a:srgbClr val="FFFFFF"/>
                </a:solidFill>
              </a:rPr>
              <a:t> and “by having to </a:t>
            </a:r>
            <a:r>
              <a:rPr lang="en-US" i="1">
                <a:solidFill>
                  <a:srgbClr val="FFFFFF"/>
                </a:solidFill>
              </a:rPr>
              <a:t>be</a:t>
            </a:r>
            <a:r>
              <a:rPr lang="en-US">
                <a:solidFill>
                  <a:srgbClr val="FFFFFF"/>
                </a:solidFill>
              </a:rPr>
              <a:t> women” (Rubin 1975, 204). </a:t>
            </a:r>
            <a:br>
              <a:rPr lang="en-US">
                <a:solidFill>
                  <a:srgbClr val="FFFFFF"/>
                </a:solidFill>
              </a:rPr>
            </a:br>
            <a:br>
              <a:rPr lang="en-US">
                <a:solidFill>
                  <a:srgbClr val="FFFFFF"/>
                </a:solidFill>
              </a:rPr>
            </a:br>
            <a:r>
              <a:rPr lang="en-US">
                <a:solidFill>
                  <a:srgbClr val="FFFFFF"/>
                </a:solidFill>
              </a:rPr>
              <a:t>However, since gender is social, it is thought to be mutable and alterable by political and social reform that would ultimately bring an end to women's subordination. </a:t>
            </a:r>
            <a:br>
              <a:rPr lang="en-US">
                <a:solidFill>
                  <a:srgbClr val="FFFFFF"/>
                </a:solidFill>
              </a:rPr>
            </a:br>
            <a:br>
              <a:rPr lang="en-US">
                <a:solidFill>
                  <a:srgbClr val="FFFFFF"/>
                </a:solidFill>
              </a:rPr>
            </a:br>
            <a:r>
              <a:rPr lang="en-US">
                <a:solidFill>
                  <a:srgbClr val="FFFFFF"/>
                </a:solidFill>
              </a:rPr>
              <a:t>Feminism should aim to create a “genderless (though not sexless) society, in which one's sexual anatomy is irrelevant to who one is, what one does, and with whom one makes love” (Rubin 1975, 204).</a:t>
            </a:r>
          </a:p>
        </p:txBody>
      </p:sp>
      <p:pic>
        <p:nvPicPr>
          <p:cNvPr id="6" name="Content Placeholder 5" descr="Chart&#10;&#10;Description automatically generated with medium confidence">
            <a:extLst>
              <a:ext uri="{FF2B5EF4-FFF2-40B4-BE49-F238E27FC236}">
                <a16:creationId xmlns:a16="http://schemas.microsoft.com/office/drawing/2014/main" id="{120B82B5-FD52-4A80-BA7E-5E5151F54CC0}"/>
              </a:ext>
            </a:extLst>
          </p:cNvPr>
          <p:cNvPicPr>
            <a:picLocks noGrp="1" noChangeAspect="1"/>
          </p:cNvPicPr>
          <p:nvPr>
            <p:ph sz="half" idx="2"/>
          </p:nvPr>
        </p:nvPicPr>
        <p:blipFill rotWithShape="1">
          <a:blip r:embed="rId2"/>
          <a:srcRect r="39788"/>
          <a:stretch/>
        </p:blipFill>
        <p:spPr>
          <a:xfrm>
            <a:off x="7552266" y="10"/>
            <a:ext cx="4639733" cy="6857990"/>
          </a:xfrm>
          <a:prstGeom prst="rect">
            <a:avLst/>
          </a:prstGeom>
        </p:spPr>
      </p:pic>
      <p:sp>
        <p:nvSpPr>
          <p:cNvPr id="4" name="Footer Placeholder 3">
            <a:extLst>
              <a:ext uri="{FF2B5EF4-FFF2-40B4-BE49-F238E27FC236}">
                <a16:creationId xmlns:a16="http://schemas.microsoft.com/office/drawing/2014/main" id="{88AA4D17-C936-44A2-84AF-E9A6745D235E}"/>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29862859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9200C8B5-FB5A-4F8B-A9BD-693C051418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DB442F6-461E-40D8-B3ED-D37A520B530F}"/>
              </a:ext>
            </a:extLst>
          </p:cNvPr>
          <p:cNvSpPr>
            <a:spLocks noGrp="1"/>
          </p:cNvSpPr>
          <p:nvPr>
            <p:ph type="title"/>
          </p:nvPr>
        </p:nvSpPr>
        <p:spPr>
          <a:xfrm>
            <a:off x="1024129" y="585216"/>
            <a:ext cx="4431792" cy="1499616"/>
          </a:xfrm>
        </p:spPr>
        <p:txBody>
          <a:bodyPr vert="horz" lIns="91440" tIns="45720" rIns="91440" bIns="45720" rtlCol="0" anchor="ctr">
            <a:normAutofit/>
          </a:bodyPr>
          <a:lstStyle/>
          <a:p>
            <a:r>
              <a:rPr lang="en-US" dirty="0"/>
              <a:t>Discussion POINT</a:t>
            </a:r>
          </a:p>
        </p:txBody>
      </p:sp>
      <p:sp>
        <p:nvSpPr>
          <p:cNvPr id="3" name="Content Placeholder 2">
            <a:extLst>
              <a:ext uri="{FF2B5EF4-FFF2-40B4-BE49-F238E27FC236}">
                <a16:creationId xmlns:a16="http://schemas.microsoft.com/office/drawing/2014/main" id="{DECB1727-72D4-4BF0-A792-67B037C6C38E}"/>
              </a:ext>
            </a:extLst>
          </p:cNvPr>
          <p:cNvSpPr>
            <a:spLocks noGrp="1"/>
          </p:cNvSpPr>
          <p:nvPr>
            <p:ph sz="half" idx="1"/>
          </p:nvPr>
        </p:nvSpPr>
        <p:spPr>
          <a:xfrm>
            <a:off x="1024128" y="2286000"/>
            <a:ext cx="4429615" cy="3931920"/>
          </a:xfrm>
        </p:spPr>
        <p:txBody>
          <a:bodyPr vert="horz" lIns="45720" tIns="45720" rIns="45720" bIns="45720" rtlCol="0">
            <a:normAutofit/>
          </a:bodyPr>
          <a:lstStyle/>
          <a:p>
            <a:r>
              <a:rPr lang="en-US" dirty="0"/>
              <a:t>1 – What does Rubin mean when she says, ‘Women are oppressed </a:t>
            </a:r>
            <a:r>
              <a:rPr lang="en-US" b="1" i="1" dirty="0"/>
              <a:t>as </a:t>
            </a:r>
            <a:r>
              <a:rPr lang="en-US" dirty="0"/>
              <a:t>women</a:t>
            </a:r>
            <a:r>
              <a:rPr lang="en-US" b="1" dirty="0"/>
              <a:t> </a:t>
            </a:r>
            <a:r>
              <a:rPr lang="en-US" dirty="0"/>
              <a:t>and “by having to </a:t>
            </a:r>
            <a:r>
              <a:rPr lang="en-US" b="1" i="1" dirty="0"/>
              <a:t>be</a:t>
            </a:r>
            <a:r>
              <a:rPr lang="en-US" dirty="0"/>
              <a:t> women”’ (Rubin 1975, 204)?</a:t>
            </a:r>
          </a:p>
          <a:p>
            <a:r>
              <a:rPr lang="en-US" dirty="0"/>
              <a:t>2 – How does this relate to Foucault’s work on power / knowledge / truth?</a:t>
            </a:r>
          </a:p>
          <a:p>
            <a:r>
              <a:rPr lang="en-US" dirty="0"/>
              <a:t>3 – Is there a potential contradiction in attempting to </a:t>
            </a:r>
            <a:r>
              <a:rPr lang="en-US" dirty="0" err="1"/>
              <a:t>organise</a:t>
            </a:r>
            <a:r>
              <a:rPr lang="en-US" dirty="0"/>
              <a:t> against oppression </a:t>
            </a:r>
            <a:r>
              <a:rPr lang="en-US" b="1" i="1" dirty="0"/>
              <a:t>as</a:t>
            </a:r>
            <a:r>
              <a:rPr lang="en-US" dirty="0"/>
              <a:t> women on the basis of </a:t>
            </a:r>
            <a:r>
              <a:rPr lang="en-US" b="1" i="1" dirty="0"/>
              <a:t>being</a:t>
            </a:r>
            <a:r>
              <a:rPr lang="en-US" dirty="0"/>
              <a:t> women?</a:t>
            </a:r>
          </a:p>
        </p:txBody>
      </p:sp>
      <p:pic>
        <p:nvPicPr>
          <p:cNvPr id="5" name="Content Placeholder 4" descr="Meeting">
            <a:extLst>
              <a:ext uri="{FF2B5EF4-FFF2-40B4-BE49-F238E27FC236}">
                <a16:creationId xmlns:a16="http://schemas.microsoft.com/office/drawing/2014/main" id="{C4919266-8D5C-443B-AA4A-613DB8EB1D32}"/>
              </a:ext>
            </a:extLst>
          </p:cNvPr>
          <p:cNvPicPr>
            <a:picLocks noGrp="1" noChangeAspect="1"/>
          </p:cNvPicPr>
          <p:nvPr>
            <p:ph sz="half" idx="2"/>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096000" y="701039"/>
            <a:ext cx="5455921" cy="5455921"/>
          </a:xfrm>
          <a:prstGeom prst="rect">
            <a:avLst/>
          </a:prstGeom>
        </p:spPr>
      </p:pic>
      <p:sp>
        <p:nvSpPr>
          <p:cNvPr id="4" name="Footer Placeholder 3">
            <a:extLst>
              <a:ext uri="{FF2B5EF4-FFF2-40B4-BE49-F238E27FC236}">
                <a16:creationId xmlns:a16="http://schemas.microsoft.com/office/drawing/2014/main" id="{C5A40057-9235-413A-BE73-D9F155741FE4}"/>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26026250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5E7465-CFEE-4B48-B991-FF642162F068}"/>
              </a:ext>
            </a:extLst>
          </p:cNvPr>
          <p:cNvSpPr>
            <a:spLocks noGrp="1"/>
          </p:cNvSpPr>
          <p:nvPr>
            <p:ph type="title"/>
          </p:nvPr>
        </p:nvSpPr>
        <p:spPr/>
        <p:txBody>
          <a:bodyPr/>
          <a:lstStyle/>
          <a:p>
            <a:r>
              <a:rPr lang="en-GB" dirty="0"/>
              <a:t>Feminist views of gender</a:t>
            </a:r>
          </a:p>
        </p:txBody>
      </p:sp>
      <p:sp>
        <p:nvSpPr>
          <p:cNvPr id="3" name="Content Placeholder 2">
            <a:extLst>
              <a:ext uri="{FF2B5EF4-FFF2-40B4-BE49-F238E27FC236}">
                <a16:creationId xmlns:a16="http://schemas.microsoft.com/office/drawing/2014/main" id="{4068FEA9-B3CD-4396-ABB9-014B2BF77CC0}"/>
              </a:ext>
            </a:extLst>
          </p:cNvPr>
          <p:cNvSpPr>
            <a:spLocks noGrp="1"/>
          </p:cNvSpPr>
          <p:nvPr>
            <p:ph sz="half" idx="1"/>
          </p:nvPr>
        </p:nvSpPr>
        <p:spPr>
          <a:xfrm>
            <a:off x="1024127" y="1939636"/>
            <a:ext cx="5496746" cy="4369724"/>
          </a:xfrm>
        </p:spPr>
        <p:txBody>
          <a:bodyPr>
            <a:normAutofit/>
          </a:bodyPr>
          <a:lstStyle/>
          <a:p>
            <a:pPr marL="0" indent="0">
              <a:buNone/>
            </a:pPr>
            <a:r>
              <a:rPr lang="en-GB" sz="1800" dirty="0"/>
              <a:t>Under the influence of post-modern critical theory (and Foucault!) much recent feminism (3</a:t>
            </a:r>
            <a:r>
              <a:rPr lang="en-GB" sz="1800" baseline="30000" dirty="0"/>
              <a:t>rd</a:t>
            </a:r>
            <a:r>
              <a:rPr lang="en-GB" sz="1800" dirty="0"/>
              <a:t> wave onwards) has been much more careful about articulating two things:</a:t>
            </a:r>
            <a:br>
              <a:rPr lang="en-GB" sz="1800" dirty="0"/>
            </a:br>
            <a:br>
              <a:rPr lang="en-GB" sz="1800" dirty="0"/>
            </a:br>
            <a:r>
              <a:rPr lang="en-GB" sz="1800" dirty="0"/>
              <a:t>1 - a universal account of “woman’s experience” as a basis for feminist politics – that all women experience womanhood in the same way, and that this universal experience provides a ground of organisation.</a:t>
            </a:r>
          </a:p>
          <a:p>
            <a:pPr marL="0" indent="0">
              <a:buNone/>
            </a:pPr>
            <a:endParaRPr lang="en-GB" sz="1800" dirty="0"/>
          </a:p>
          <a:p>
            <a:pPr marL="0" indent="0">
              <a:buNone/>
            </a:pPr>
            <a:r>
              <a:rPr lang="en-GB" sz="1800" dirty="0"/>
              <a:t>2 - a direct gender / sex correlation between male / female and masculinity / femininity that presupposes a dependant binary – that the category of woman can be defined according to physical characteristics and that this categorisation can be used as the basis for a categorisation of oppressor / oppressed.</a:t>
            </a:r>
          </a:p>
        </p:txBody>
      </p:sp>
      <p:pic>
        <p:nvPicPr>
          <p:cNvPr id="6" name="Content Placeholder 5">
            <a:extLst>
              <a:ext uri="{FF2B5EF4-FFF2-40B4-BE49-F238E27FC236}">
                <a16:creationId xmlns:a16="http://schemas.microsoft.com/office/drawing/2014/main" id="{CDD83B13-B302-4FD4-A17B-B26CA77D3CF4}"/>
              </a:ext>
            </a:extLst>
          </p:cNvPr>
          <p:cNvPicPr>
            <a:picLocks noGrp="1" noChangeAspect="1"/>
          </p:cNvPicPr>
          <p:nvPr>
            <p:ph sz="half" idx="2"/>
          </p:nvPr>
        </p:nvPicPr>
        <p:blipFill>
          <a:blip r:embed="rId3"/>
          <a:stretch>
            <a:fillRect/>
          </a:stretch>
        </p:blipFill>
        <p:spPr>
          <a:xfrm>
            <a:off x="7526020" y="1335024"/>
            <a:ext cx="3218180" cy="4022725"/>
          </a:xfrm>
        </p:spPr>
      </p:pic>
      <p:sp>
        <p:nvSpPr>
          <p:cNvPr id="7" name="TextBox 6">
            <a:extLst>
              <a:ext uri="{FF2B5EF4-FFF2-40B4-BE49-F238E27FC236}">
                <a16:creationId xmlns:a16="http://schemas.microsoft.com/office/drawing/2014/main" id="{12041205-F36C-42D2-BD9A-F0592C23D273}"/>
              </a:ext>
            </a:extLst>
          </p:cNvPr>
          <p:cNvSpPr txBox="1"/>
          <p:nvPr/>
        </p:nvSpPr>
        <p:spPr>
          <a:xfrm>
            <a:off x="7228453" y="5655531"/>
            <a:ext cx="3813313" cy="369332"/>
          </a:xfrm>
          <a:prstGeom prst="rect">
            <a:avLst/>
          </a:prstGeom>
          <a:noFill/>
        </p:spPr>
        <p:txBody>
          <a:bodyPr wrap="square" rtlCol="0">
            <a:spAutoFit/>
          </a:bodyPr>
          <a:lstStyle/>
          <a:p>
            <a:r>
              <a:rPr lang="en-GB" dirty="0"/>
              <a:t>Olaf Hajek “Teaching Tolerance” 2013</a:t>
            </a:r>
          </a:p>
        </p:txBody>
      </p:sp>
      <p:sp>
        <p:nvSpPr>
          <p:cNvPr id="4" name="Footer Placeholder 3">
            <a:extLst>
              <a:ext uri="{FF2B5EF4-FFF2-40B4-BE49-F238E27FC236}">
                <a16:creationId xmlns:a16="http://schemas.microsoft.com/office/drawing/2014/main" id="{4F8D3145-1873-4EDC-A801-4CA098B07133}"/>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27124243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BA28970-3E8F-46CD-A302-42EE83668B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B4E04E-F51B-4092-AF94-F49C97E9BA75}"/>
              </a:ext>
            </a:extLst>
          </p:cNvPr>
          <p:cNvSpPr>
            <a:spLocks noGrp="1"/>
          </p:cNvSpPr>
          <p:nvPr>
            <p:ph type="ctrTitle"/>
          </p:nvPr>
        </p:nvSpPr>
        <p:spPr>
          <a:xfrm>
            <a:off x="643467" y="643467"/>
            <a:ext cx="7164674" cy="5571066"/>
          </a:xfrm>
        </p:spPr>
        <p:txBody>
          <a:bodyPr>
            <a:normAutofit/>
          </a:bodyPr>
          <a:lstStyle/>
          <a:p>
            <a:r>
              <a:rPr lang="en-GB" sz="6600" dirty="0">
                <a:solidFill>
                  <a:schemeClr val="tx1">
                    <a:alpha val="80000"/>
                  </a:schemeClr>
                </a:solidFill>
              </a:rPr>
              <a:t>Judith Butler</a:t>
            </a:r>
          </a:p>
        </p:txBody>
      </p:sp>
      <p:sp>
        <p:nvSpPr>
          <p:cNvPr id="3" name="Subtitle 2">
            <a:extLst>
              <a:ext uri="{FF2B5EF4-FFF2-40B4-BE49-F238E27FC236}">
                <a16:creationId xmlns:a16="http://schemas.microsoft.com/office/drawing/2014/main" id="{A4ED57F5-F04C-4D26-BC0F-2719BA20702A}"/>
              </a:ext>
            </a:extLst>
          </p:cNvPr>
          <p:cNvSpPr>
            <a:spLocks noGrp="1"/>
          </p:cNvSpPr>
          <p:nvPr>
            <p:ph type="subTitle" idx="1"/>
          </p:nvPr>
        </p:nvSpPr>
        <p:spPr>
          <a:xfrm>
            <a:off x="8451608" y="643467"/>
            <a:ext cx="3096926" cy="5571066"/>
          </a:xfrm>
        </p:spPr>
        <p:txBody>
          <a:bodyPr>
            <a:normAutofit/>
          </a:bodyPr>
          <a:lstStyle/>
          <a:p>
            <a:r>
              <a:rPr lang="en-GB" sz="2000" dirty="0"/>
              <a:t>MAIN IDEAS</a:t>
            </a:r>
          </a:p>
        </p:txBody>
      </p:sp>
      <p:cxnSp>
        <p:nvCxnSpPr>
          <p:cNvPr id="10" name="Straight Connector 9">
            <a:extLst>
              <a:ext uri="{FF2B5EF4-FFF2-40B4-BE49-F238E27FC236}">
                <a16:creationId xmlns:a16="http://schemas.microsoft.com/office/drawing/2014/main" id="{47AE7893-212D-45CB-A5B0-AE377389AB3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39605" y="1600200"/>
            <a:ext cx="0" cy="3657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Footer Placeholder 3">
            <a:extLst>
              <a:ext uri="{FF2B5EF4-FFF2-40B4-BE49-F238E27FC236}">
                <a16:creationId xmlns:a16="http://schemas.microsoft.com/office/drawing/2014/main" id="{D0F0D8F8-A1AA-4EB6-82C7-60915ACA8364}"/>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1356491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rgbClr val="B587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B06116-7AFC-499B-A15A-0A81F4FC92B1}"/>
              </a:ext>
            </a:extLst>
          </p:cNvPr>
          <p:cNvSpPr>
            <a:spLocks noGrp="1"/>
          </p:cNvSpPr>
          <p:nvPr>
            <p:ph type="title"/>
          </p:nvPr>
        </p:nvSpPr>
        <p:spPr>
          <a:xfrm>
            <a:off x="1024128" y="585216"/>
            <a:ext cx="6007027" cy="1499616"/>
          </a:xfrm>
        </p:spPr>
        <p:txBody>
          <a:bodyPr vert="horz" lIns="91440" tIns="45720" rIns="91440" bIns="45720" rtlCol="0" anchor="ctr">
            <a:normAutofit/>
          </a:bodyPr>
          <a:lstStyle/>
          <a:p>
            <a:r>
              <a:rPr lang="en-US">
                <a:solidFill>
                  <a:srgbClr val="FFFFFF"/>
                </a:solidFill>
              </a:rPr>
              <a:t>Judith Butler</a:t>
            </a:r>
          </a:p>
        </p:txBody>
      </p:sp>
      <p:cxnSp>
        <p:nvCxnSpPr>
          <p:cNvPr id="15" name="Straight Connector 14">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63C6FB7-9AB1-4310-963E-70D793035E88}"/>
              </a:ext>
            </a:extLst>
          </p:cNvPr>
          <p:cNvSpPr>
            <a:spLocks noGrp="1"/>
          </p:cNvSpPr>
          <p:nvPr>
            <p:ph sz="half" idx="1"/>
          </p:nvPr>
        </p:nvSpPr>
        <p:spPr>
          <a:xfrm>
            <a:off x="1024128" y="2286000"/>
            <a:ext cx="6007027" cy="4023360"/>
          </a:xfrm>
        </p:spPr>
        <p:txBody>
          <a:bodyPr vert="horz" lIns="45720" tIns="45720" rIns="45720" bIns="45720" rtlCol="0">
            <a:normAutofit/>
          </a:bodyPr>
          <a:lstStyle/>
          <a:p>
            <a:pPr>
              <a:defRPr/>
            </a:pPr>
            <a:r>
              <a:rPr lang="en-US" sz="2000">
                <a:solidFill>
                  <a:srgbClr val="FFFFFF"/>
                </a:solidFill>
              </a:rPr>
              <a:t>As a theorist, Judith Butler draws on a wide range of different theorists that may have come across before in your studies - Hegel, Freud, Simone de Beauvoir, Althusser, Foucault, Derrida etc.</a:t>
            </a:r>
          </a:p>
          <a:p>
            <a:pPr>
              <a:defRPr/>
            </a:pPr>
            <a:r>
              <a:rPr lang="en-US" sz="2000">
                <a:solidFill>
                  <a:srgbClr val="FFFFFF"/>
                </a:solidFill>
              </a:rPr>
              <a:t>Her work is complicated, and written in a very dense and complex style, with many allusions and references to other theorists. This can make it quite difficult to follow and understand.</a:t>
            </a:r>
          </a:p>
          <a:p>
            <a:pPr>
              <a:defRPr/>
            </a:pPr>
            <a:r>
              <a:rPr lang="en-US" sz="2000">
                <a:solidFill>
                  <a:srgbClr val="FFFFFF"/>
                </a:solidFill>
              </a:rPr>
              <a:t>If you are interested in finding out more about her, read her most famous work is </a:t>
            </a:r>
            <a:r>
              <a:rPr lang="en-US" sz="2000" i="1">
                <a:solidFill>
                  <a:srgbClr val="FFFFFF"/>
                </a:solidFill>
              </a:rPr>
              <a:t>Gender Trouble</a:t>
            </a:r>
            <a:r>
              <a:rPr lang="en-US" sz="2000">
                <a:solidFill>
                  <a:srgbClr val="FFFFFF"/>
                </a:solidFill>
              </a:rPr>
              <a:t> (1990), of which you have part to read, as well as parts of ‘Understanding Judith Butler’</a:t>
            </a:r>
          </a:p>
          <a:p>
            <a:endParaRPr lang="en-US" sz="2000">
              <a:solidFill>
                <a:srgbClr val="FFFFFF"/>
              </a:solidFill>
            </a:endParaRPr>
          </a:p>
        </p:txBody>
      </p:sp>
      <p:pic>
        <p:nvPicPr>
          <p:cNvPr id="6" name="Content Placeholder 5" descr="Chart, bubble chart&#10;&#10;Description automatically generated">
            <a:extLst>
              <a:ext uri="{FF2B5EF4-FFF2-40B4-BE49-F238E27FC236}">
                <a16:creationId xmlns:a16="http://schemas.microsoft.com/office/drawing/2014/main" id="{044EEF00-F1D7-426F-A7B9-C636211914CA}"/>
              </a:ext>
            </a:extLst>
          </p:cNvPr>
          <p:cNvPicPr>
            <a:picLocks noGrp="1" noChangeAspect="1"/>
          </p:cNvPicPr>
          <p:nvPr>
            <p:ph sz="half" idx="2"/>
          </p:nvPr>
        </p:nvPicPr>
        <p:blipFill rotWithShape="1">
          <a:blip r:embed="rId2"/>
          <a:srcRect l="66173"/>
          <a:stretch/>
        </p:blipFill>
        <p:spPr>
          <a:xfrm>
            <a:off x="7552266" y="10"/>
            <a:ext cx="4639734" cy="6857990"/>
          </a:xfrm>
          <a:prstGeom prst="rect">
            <a:avLst/>
          </a:prstGeom>
        </p:spPr>
      </p:pic>
      <p:sp>
        <p:nvSpPr>
          <p:cNvPr id="4" name="Footer Placeholder 3">
            <a:extLst>
              <a:ext uri="{FF2B5EF4-FFF2-40B4-BE49-F238E27FC236}">
                <a16:creationId xmlns:a16="http://schemas.microsoft.com/office/drawing/2014/main" id="{4E04C8DD-E8E8-4DE1-A9D5-61063A68D70A}"/>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3882860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rgbClr val="B587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10718D-2713-418E-A011-D592C3A4F617}"/>
              </a:ext>
            </a:extLst>
          </p:cNvPr>
          <p:cNvSpPr>
            <a:spLocks noGrp="1"/>
          </p:cNvSpPr>
          <p:nvPr>
            <p:ph type="title"/>
          </p:nvPr>
        </p:nvSpPr>
        <p:spPr>
          <a:xfrm>
            <a:off x="1024128" y="585216"/>
            <a:ext cx="6007027" cy="1499616"/>
          </a:xfrm>
        </p:spPr>
        <p:txBody>
          <a:bodyPr vert="horz" lIns="91440" tIns="45720" rIns="91440" bIns="45720" rtlCol="0" anchor="ctr">
            <a:normAutofit/>
          </a:bodyPr>
          <a:lstStyle/>
          <a:p>
            <a:r>
              <a:rPr lang="en-US" dirty="0">
                <a:solidFill>
                  <a:srgbClr val="FFFFFF"/>
                </a:solidFill>
              </a:rPr>
              <a:t>Judith Butler</a:t>
            </a:r>
          </a:p>
        </p:txBody>
      </p:sp>
      <p:cxnSp>
        <p:nvCxnSpPr>
          <p:cNvPr id="15" name="Straight Connector 14">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2F9B123-01CD-4D3A-B31D-15934E6A6A83}"/>
              </a:ext>
            </a:extLst>
          </p:cNvPr>
          <p:cNvSpPr>
            <a:spLocks noGrp="1"/>
          </p:cNvSpPr>
          <p:nvPr>
            <p:ph sz="half" idx="1"/>
          </p:nvPr>
        </p:nvSpPr>
        <p:spPr>
          <a:xfrm>
            <a:off x="1024128" y="2286000"/>
            <a:ext cx="6007027" cy="4023360"/>
          </a:xfrm>
        </p:spPr>
        <p:txBody>
          <a:bodyPr vert="horz" lIns="45720" tIns="45720" rIns="45720" bIns="45720" rtlCol="0">
            <a:normAutofit/>
          </a:bodyPr>
          <a:lstStyle/>
          <a:p>
            <a:pPr>
              <a:defRPr/>
            </a:pPr>
            <a:r>
              <a:rPr lang="en-US" dirty="0">
                <a:solidFill>
                  <a:srgbClr val="FFFFFF"/>
                </a:solidFill>
              </a:rPr>
              <a:t>The key aspects of Butler’s thought are as follows:</a:t>
            </a:r>
          </a:p>
          <a:p>
            <a:pPr>
              <a:defRPr/>
            </a:pPr>
            <a:br>
              <a:rPr lang="en-US" dirty="0">
                <a:solidFill>
                  <a:srgbClr val="FFFFFF"/>
                </a:solidFill>
              </a:rPr>
            </a:br>
            <a:r>
              <a:rPr lang="en-US" dirty="0">
                <a:solidFill>
                  <a:srgbClr val="FFFFFF"/>
                </a:solidFill>
              </a:rPr>
              <a:t>1 - Gender is not something we are automatically born with, it is something we continually “perform”</a:t>
            </a:r>
          </a:p>
          <a:p>
            <a:pPr>
              <a:defRPr/>
            </a:pPr>
            <a:endParaRPr lang="en-US" dirty="0">
              <a:solidFill>
                <a:srgbClr val="FFFFFF"/>
              </a:solidFill>
            </a:endParaRPr>
          </a:p>
          <a:p>
            <a:pPr>
              <a:defRPr/>
            </a:pPr>
            <a:r>
              <a:rPr lang="en-US" dirty="0">
                <a:solidFill>
                  <a:srgbClr val="FFFFFF"/>
                </a:solidFill>
              </a:rPr>
              <a:t>2 - This means that we have to stop thinking of gender as a “natural” category</a:t>
            </a:r>
          </a:p>
          <a:p>
            <a:pPr>
              <a:defRPr/>
            </a:pPr>
            <a:endParaRPr lang="en-US" dirty="0">
              <a:solidFill>
                <a:srgbClr val="FFFFFF"/>
              </a:solidFill>
            </a:endParaRPr>
          </a:p>
          <a:p>
            <a:pPr>
              <a:defRPr/>
            </a:pPr>
            <a:r>
              <a:rPr lang="en-US" dirty="0">
                <a:solidFill>
                  <a:srgbClr val="FFFFFF"/>
                </a:solidFill>
              </a:rPr>
              <a:t>3 - Subversion of the gender order is possible</a:t>
            </a:r>
          </a:p>
          <a:p>
            <a:endParaRPr lang="en-US" dirty="0">
              <a:solidFill>
                <a:srgbClr val="FFFFFF"/>
              </a:solidFill>
            </a:endParaRPr>
          </a:p>
        </p:txBody>
      </p:sp>
      <p:pic>
        <p:nvPicPr>
          <p:cNvPr id="6" name="Content Placeholder 5" descr="Chart, bubble chart&#10;&#10;Description automatically generated">
            <a:extLst>
              <a:ext uri="{FF2B5EF4-FFF2-40B4-BE49-F238E27FC236}">
                <a16:creationId xmlns:a16="http://schemas.microsoft.com/office/drawing/2014/main" id="{EC924142-434A-4519-91AE-3C3281253C1B}"/>
              </a:ext>
            </a:extLst>
          </p:cNvPr>
          <p:cNvPicPr>
            <a:picLocks noGrp="1" noChangeAspect="1"/>
          </p:cNvPicPr>
          <p:nvPr>
            <p:ph sz="half" idx="2"/>
          </p:nvPr>
        </p:nvPicPr>
        <p:blipFill rotWithShape="1">
          <a:blip r:embed="rId2"/>
          <a:srcRect l="66173"/>
          <a:stretch/>
        </p:blipFill>
        <p:spPr>
          <a:xfrm>
            <a:off x="7552266" y="10"/>
            <a:ext cx="4639734" cy="6857990"/>
          </a:xfrm>
          <a:prstGeom prst="rect">
            <a:avLst/>
          </a:prstGeom>
        </p:spPr>
      </p:pic>
      <p:sp>
        <p:nvSpPr>
          <p:cNvPr id="4" name="Footer Placeholder 3">
            <a:extLst>
              <a:ext uri="{FF2B5EF4-FFF2-40B4-BE49-F238E27FC236}">
                <a16:creationId xmlns:a16="http://schemas.microsoft.com/office/drawing/2014/main" id="{846D411A-FA2D-4921-9158-381128D5E015}"/>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22909806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442F6-461E-40D8-B3ED-D37A520B530F}"/>
              </a:ext>
            </a:extLst>
          </p:cNvPr>
          <p:cNvSpPr>
            <a:spLocks noGrp="1"/>
          </p:cNvSpPr>
          <p:nvPr>
            <p:ph type="title"/>
          </p:nvPr>
        </p:nvSpPr>
        <p:spPr>
          <a:xfrm>
            <a:off x="1024129" y="585216"/>
            <a:ext cx="4431792" cy="1499616"/>
          </a:xfrm>
        </p:spPr>
        <p:txBody>
          <a:bodyPr vert="horz" lIns="91440" tIns="45720" rIns="91440" bIns="45720" rtlCol="0" anchor="ctr">
            <a:normAutofit/>
          </a:bodyPr>
          <a:lstStyle/>
          <a:p>
            <a:r>
              <a:rPr lang="en-US" dirty="0"/>
              <a:t>Discussion POINT</a:t>
            </a:r>
          </a:p>
        </p:txBody>
      </p:sp>
      <p:sp>
        <p:nvSpPr>
          <p:cNvPr id="3" name="Content Placeholder 2">
            <a:extLst>
              <a:ext uri="{FF2B5EF4-FFF2-40B4-BE49-F238E27FC236}">
                <a16:creationId xmlns:a16="http://schemas.microsoft.com/office/drawing/2014/main" id="{DECB1727-72D4-4BF0-A792-67B037C6C38E}"/>
              </a:ext>
            </a:extLst>
          </p:cNvPr>
          <p:cNvSpPr>
            <a:spLocks noGrp="1"/>
          </p:cNvSpPr>
          <p:nvPr>
            <p:ph sz="half" idx="1"/>
          </p:nvPr>
        </p:nvSpPr>
        <p:spPr>
          <a:xfrm>
            <a:off x="1024128" y="2286000"/>
            <a:ext cx="4429615" cy="3931920"/>
          </a:xfrm>
        </p:spPr>
        <p:txBody>
          <a:bodyPr vert="horz" lIns="45720" tIns="45720" rIns="45720" bIns="45720" rtlCol="0">
            <a:normAutofit/>
          </a:bodyPr>
          <a:lstStyle/>
          <a:p>
            <a:r>
              <a:rPr lang="en-US" dirty="0"/>
              <a:t>1 – How do we perform our genders in everyday life? What does the word “performance” mean here?</a:t>
            </a:r>
          </a:p>
          <a:p>
            <a:r>
              <a:rPr lang="en-US" dirty="0"/>
              <a:t>2 – Why is gender unnatural? What aspects of your gender performance are ‘unnatural’?</a:t>
            </a:r>
          </a:p>
          <a:p>
            <a:r>
              <a:rPr lang="en-US" dirty="0"/>
              <a:t>3 – How might our performance of gender be subverted? What does subversion do to ‘naturalness’?</a:t>
            </a:r>
          </a:p>
        </p:txBody>
      </p:sp>
      <p:pic>
        <p:nvPicPr>
          <p:cNvPr id="5" name="Content Placeholder 4" descr="Meeting">
            <a:extLst>
              <a:ext uri="{FF2B5EF4-FFF2-40B4-BE49-F238E27FC236}">
                <a16:creationId xmlns:a16="http://schemas.microsoft.com/office/drawing/2014/main" id="{C4919266-8D5C-443B-AA4A-613DB8EB1D32}"/>
              </a:ext>
            </a:extLst>
          </p:cNvPr>
          <p:cNvPicPr>
            <a:picLocks noGrp="1" noChangeAspect="1"/>
          </p:cNvPicPr>
          <p:nvPr>
            <p:ph sz="half" idx="2"/>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096000" y="701039"/>
            <a:ext cx="5455921" cy="5455921"/>
          </a:xfrm>
          <a:prstGeom prst="rect">
            <a:avLst/>
          </a:prstGeom>
        </p:spPr>
      </p:pic>
      <p:sp>
        <p:nvSpPr>
          <p:cNvPr id="4" name="Footer Placeholder 3">
            <a:extLst>
              <a:ext uri="{FF2B5EF4-FFF2-40B4-BE49-F238E27FC236}">
                <a16:creationId xmlns:a16="http://schemas.microsoft.com/office/drawing/2014/main" id="{BE30B950-AA29-459A-9FFC-3F1F664589B9}"/>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16321816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C9421-658D-44F1-B9DA-3F555F26E362}"/>
              </a:ext>
            </a:extLst>
          </p:cNvPr>
          <p:cNvSpPr>
            <a:spLocks noGrp="1"/>
          </p:cNvSpPr>
          <p:nvPr>
            <p:ph type="title"/>
          </p:nvPr>
        </p:nvSpPr>
        <p:spPr/>
        <p:txBody>
          <a:bodyPr/>
          <a:lstStyle/>
          <a:p>
            <a:r>
              <a:rPr lang="en-GB" sz="4800" dirty="0">
                <a:solidFill>
                  <a:schemeClr val="tx1">
                    <a:alpha val="80000"/>
                  </a:schemeClr>
                </a:solidFill>
              </a:rPr>
              <a:t>Judith Butler</a:t>
            </a:r>
            <a:endParaRPr lang="en-GB" dirty="0"/>
          </a:p>
        </p:txBody>
      </p:sp>
      <p:sp>
        <p:nvSpPr>
          <p:cNvPr id="3" name="Content Placeholder 2">
            <a:extLst>
              <a:ext uri="{FF2B5EF4-FFF2-40B4-BE49-F238E27FC236}">
                <a16:creationId xmlns:a16="http://schemas.microsoft.com/office/drawing/2014/main" id="{A41EA88E-EF1B-4E20-B30E-13A0F8C87052}"/>
              </a:ext>
            </a:extLst>
          </p:cNvPr>
          <p:cNvSpPr>
            <a:spLocks noGrp="1"/>
          </p:cNvSpPr>
          <p:nvPr>
            <p:ph sz="half" idx="1"/>
          </p:nvPr>
        </p:nvSpPr>
        <p:spPr/>
        <p:txBody>
          <a:bodyPr>
            <a:normAutofit fontScale="92500" lnSpcReduction="10000"/>
          </a:bodyPr>
          <a:lstStyle/>
          <a:p>
            <a:r>
              <a:rPr lang="en-GB" dirty="0"/>
              <a:t>Butler’s work begins to unpick the assumption in earliest feminist theory that sexual differences are the basis for gender inequality, instead focusing on the way in which even sex differences are constructed within a social matrix. </a:t>
            </a:r>
          </a:p>
          <a:p>
            <a:endParaRPr lang="en-GB" dirty="0"/>
          </a:p>
          <a:p>
            <a:r>
              <a:rPr lang="en-GB" dirty="0"/>
              <a:t>This reverses the idea that our genders (our presentation) flow from our sex (our physical attributes) – instead, Butler proposes that our construction of a </a:t>
            </a:r>
            <a:r>
              <a:rPr lang="en-GB" b="1" dirty="0"/>
              <a:t>binary</a:t>
            </a:r>
            <a:r>
              <a:rPr lang="en-GB" dirty="0"/>
              <a:t> of sex (physical attributes) flows from the social power desire for gender (our presentation) binaries.</a:t>
            </a:r>
          </a:p>
        </p:txBody>
      </p:sp>
      <p:sp>
        <p:nvSpPr>
          <p:cNvPr id="4" name="Content Placeholder 3">
            <a:extLst>
              <a:ext uri="{FF2B5EF4-FFF2-40B4-BE49-F238E27FC236}">
                <a16:creationId xmlns:a16="http://schemas.microsoft.com/office/drawing/2014/main" id="{4C4C4274-49E8-4B28-A3CC-F8DD3A29E1C0}"/>
              </a:ext>
            </a:extLst>
          </p:cNvPr>
          <p:cNvSpPr>
            <a:spLocks noGrp="1"/>
          </p:cNvSpPr>
          <p:nvPr>
            <p:ph sz="half" idx="2"/>
          </p:nvPr>
        </p:nvSpPr>
        <p:spPr>
          <a:xfrm>
            <a:off x="5989320" y="585216"/>
            <a:ext cx="4754880" cy="5724144"/>
          </a:xfrm>
        </p:spPr>
        <p:txBody>
          <a:bodyPr>
            <a:normAutofit fontScale="92500" lnSpcReduction="10000"/>
          </a:bodyPr>
          <a:lstStyle/>
          <a:p>
            <a:r>
              <a:rPr lang="en-GB" sz="2800" i="1" dirty="0"/>
              <a:t>“The notion that there might a "truth" of sex, as Foucault ironically terms it, is produced precisely through the regulatory practices that generate coherent identities through the matrix of coherent gender norms. </a:t>
            </a:r>
          </a:p>
          <a:p>
            <a:r>
              <a:rPr lang="en-GB" sz="2800" i="1" dirty="0"/>
              <a:t>The </a:t>
            </a:r>
            <a:r>
              <a:rPr lang="en-GB" sz="2800" i="1" dirty="0" err="1"/>
              <a:t>heterosexualization</a:t>
            </a:r>
            <a:r>
              <a:rPr lang="en-GB" sz="2800" i="1" dirty="0"/>
              <a:t> of desire requires and institutes the production of discrete and asymmetrical oppositions between "feminine" and "masculine," where these are understood as expressive attributes of "male" and "female.“” </a:t>
            </a:r>
            <a:br>
              <a:rPr lang="en-GB" sz="2800" dirty="0"/>
            </a:br>
            <a:br>
              <a:rPr lang="en-GB" sz="2800" dirty="0"/>
            </a:br>
            <a:r>
              <a:rPr lang="en-GB" sz="2800" dirty="0"/>
              <a:t>(1990, p. 17)</a:t>
            </a:r>
            <a:br>
              <a:rPr lang="en-GB" sz="2400" u="none" strike="noStrike" dirty="0">
                <a:solidFill>
                  <a:srgbClr val="000000"/>
                </a:solidFill>
                <a:effectLst/>
              </a:rPr>
            </a:br>
            <a:endParaRPr lang="en-GB" sz="2400" dirty="0"/>
          </a:p>
        </p:txBody>
      </p:sp>
      <p:sp>
        <p:nvSpPr>
          <p:cNvPr id="5" name="Footer Placeholder 4">
            <a:extLst>
              <a:ext uri="{FF2B5EF4-FFF2-40B4-BE49-F238E27FC236}">
                <a16:creationId xmlns:a16="http://schemas.microsoft.com/office/drawing/2014/main" id="{ABF81D02-5870-4F49-9CEA-34CE6A0DEAD9}"/>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29732658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rgbClr val="174D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B27A21-7059-4301-B5B6-347D002DB5F3}"/>
              </a:ext>
            </a:extLst>
          </p:cNvPr>
          <p:cNvSpPr>
            <a:spLocks noGrp="1"/>
          </p:cNvSpPr>
          <p:nvPr>
            <p:ph type="title"/>
          </p:nvPr>
        </p:nvSpPr>
        <p:spPr>
          <a:xfrm>
            <a:off x="1024128" y="585216"/>
            <a:ext cx="6007027" cy="1499616"/>
          </a:xfrm>
        </p:spPr>
        <p:txBody>
          <a:bodyPr vert="horz" lIns="91440" tIns="45720" rIns="91440" bIns="45720" rtlCol="0" anchor="ctr">
            <a:normAutofit/>
          </a:bodyPr>
          <a:lstStyle/>
          <a:p>
            <a:r>
              <a:rPr lang="en-US">
                <a:solidFill>
                  <a:srgbClr val="FFFFFF"/>
                </a:solidFill>
              </a:rPr>
              <a:t>Judith Butler</a:t>
            </a:r>
          </a:p>
        </p:txBody>
      </p:sp>
      <p:cxnSp>
        <p:nvCxnSpPr>
          <p:cNvPr id="15" name="Straight Connector 14">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F5793F3-C84C-4C89-B2A8-79F6624A6373}"/>
              </a:ext>
            </a:extLst>
          </p:cNvPr>
          <p:cNvSpPr>
            <a:spLocks noGrp="1"/>
          </p:cNvSpPr>
          <p:nvPr>
            <p:ph sz="half" idx="1"/>
          </p:nvPr>
        </p:nvSpPr>
        <p:spPr>
          <a:xfrm>
            <a:off x="1024128" y="2286000"/>
            <a:ext cx="6007027" cy="4023360"/>
          </a:xfrm>
        </p:spPr>
        <p:txBody>
          <a:bodyPr vert="horz" lIns="45720" tIns="45720" rIns="45720" bIns="45720" rtlCol="0">
            <a:normAutofit/>
          </a:bodyPr>
          <a:lstStyle/>
          <a:p>
            <a:r>
              <a:rPr lang="en-US">
                <a:solidFill>
                  <a:srgbClr val="FFFFFF"/>
                </a:solidFill>
              </a:rPr>
              <a:t>Butler’s work in this arena draws very heavily on the </a:t>
            </a:r>
            <a:r>
              <a:rPr lang="en-US" b="1" i="1">
                <a:solidFill>
                  <a:srgbClr val="FFFFFF"/>
                </a:solidFill>
              </a:rPr>
              <a:t>Speech Act Theory </a:t>
            </a:r>
            <a:r>
              <a:rPr lang="en-US">
                <a:solidFill>
                  <a:srgbClr val="FFFFFF"/>
                </a:solidFill>
              </a:rPr>
              <a:t>of JL Austin. This argues that when we speak, we are not just describing things or communicating information. </a:t>
            </a:r>
          </a:p>
          <a:p>
            <a:r>
              <a:rPr lang="en-US">
                <a:solidFill>
                  <a:srgbClr val="FFFFFF"/>
                </a:solidFill>
              </a:rPr>
              <a:t>Rather, our speech can perform acts that bring about change in the world.</a:t>
            </a:r>
          </a:p>
          <a:p>
            <a:pPr>
              <a:defRPr/>
            </a:pPr>
            <a:r>
              <a:rPr lang="en-US">
                <a:solidFill>
                  <a:srgbClr val="FFFFFF"/>
                </a:solidFill>
              </a:rPr>
              <a:t>So when a vicar says “I now pronounce you man and wife” he is actually joining two people together legally – think of Foucault’s account of ‘discourse’</a:t>
            </a:r>
          </a:p>
        </p:txBody>
      </p:sp>
      <p:pic>
        <p:nvPicPr>
          <p:cNvPr id="6" name="Content Placeholder 5" descr="A picture containing text, clipart, vector graphics, businesscard&#10;&#10;Description automatically generated">
            <a:extLst>
              <a:ext uri="{FF2B5EF4-FFF2-40B4-BE49-F238E27FC236}">
                <a16:creationId xmlns:a16="http://schemas.microsoft.com/office/drawing/2014/main" id="{96DBB67C-8975-4FDC-8234-28FD4835CB3E}"/>
              </a:ext>
            </a:extLst>
          </p:cNvPr>
          <p:cNvPicPr>
            <a:picLocks noGrp="1" noChangeAspect="1"/>
          </p:cNvPicPr>
          <p:nvPr>
            <p:ph sz="half" idx="2"/>
          </p:nvPr>
        </p:nvPicPr>
        <p:blipFill rotWithShape="1">
          <a:blip r:embed="rId2"/>
          <a:srcRect l="10648" r="42333"/>
          <a:stretch/>
        </p:blipFill>
        <p:spPr>
          <a:xfrm>
            <a:off x="7552266" y="10"/>
            <a:ext cx="4639734" cy="6857990"/>
          </a:xfrm>
          <a:prstGeom prst="rect">
            <a:avLst/>
          </a:prstGeom>
        </p:spPr>
      </p:pic>
      <p:sp>
        <p:nvSpPr>
          <p:cNvPr id="4" name="Footer Placeholder 3">
            <a:extLst>
              <a:ext uri="{FF2B5EF4-FFF2-40B4-BE49-F238E27FC236}">
                <a16:creationId xmlns:a16="http://schemas.microsoft.com/office/drawing/2014/main" id="{DD9B0181-DEAE-42E1-8458-79DCF8BA6E9E}"/>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12181071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rgbClr val="174D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37AE6D-F425-4E13-8558-6C8912A7CCAD}"/>
              </a:ext>
            </a:extLst>
          </p:cNvPr>
          <p:cNvSpPr>
            <a:spLocks noGrp="1"/>
          </p:cNvSpPr>
          <p:nvPr>
            <p:ph type="title"/>
          </p:nvPr>
        </p:nvSpPr>
        <p:spPr>
          <a:xfrm>
            <a:off x="1024128" y="585216"/>
            <a:ext cx="6007027" cy="1499616"/>
          </a:xfrm>
        </p:spPr>
        <p:txBody>
          <a:bodyPr vert="horz" lIns="91440" tIns="45720" rIns="91440" bIns="45720" rtlCol="0" anchor="ctr">
            <a:normAutofit/>
          </a:bodyPr>
          <a:lstStyle/>
          <a:p>
            <a:r>
              <a:rPr lang="en-US">
                <a:solidFill>
                  <a:srgbClr val="FFFFFF"/>
                </a:solidFill>
              </a:rPr>
              <a:t>Judith Butler</a:t>
            </a:r>
          </a:p>
        </p:txBody>
      </p:sp>
      <p:cxnSp>
        <p:nvCxnSpPr>
          <p:cNvPr id="15" name="Straight Connector 14">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2717FD9-A707-4CCC-9B46-FEAEB2D07EE5}"/>
              </a:ext>
            </a:extLst>
          </p:cNvPr>
          <p:cNvSpPr>
            <a:spLocks noGrp="1"/>
          </p:cNvSpPr>
          <p:nvPr>
            <p:ph sz="half" idx="1"/>
          </p:nvPr>
        </p:nvSpPr>
        <p:spPr>
          <a:xfrm>
            <a:off x="1024128" y="2286000"/>
            <a:ext cx="6007027" cy="4023360"/>
          </a:xfrm>
        </p:spPr>
        <p:txBody>
          <a:bodyPr vert="horz" lIns="45720" tIns="45720" rIns="45720" bIns="45720" rtlCol="0">
            <a:normAutofit/>
          </a:bodyPr>
          <a:lstStyle/>
          <a:p>
            <a:r>
              <a:rPr lang="en-US" sz="2000">
                <a:solidFill>
                  <a:srgbClr val="FFFFFF"/>
                </a:solidFill>
              </a:rPr>
              <a:t>Butler argues that we continually perform our gender through our actions, bringing about social change through our repeated actions:</a:t>
            </a:r>
            <a:br>
              <a:rPr lang="en-US" sz="2000">
                <a:solidFill>
                  <a:srgbClr val="FFFFFF"/>
                </a:solidFill>
              </a:rPr>
            </a:br>
            <a:br>
              <a:rPr lang="en-US" sz="2000">
                <a:solidFill>
                  <a:srgbClr val="FFFFFF"/>
                </a:solidFill>
              </a:rPr>
            </a:br>
            <a:r>
              <a:rPr lang="en-US" sz="2000" i="1">
                <a:solidFill>
                  <a:srgbClr val="FFFFFF"/>
                </a:solidFill>
              </a:rPr>
              <a:t>“Gender is the repeated stylization of the body, a set of repeated acts within a highly rigid regulatory framework that congeal over time to produce the appearance of substance, of a natural sort of being.” (1990, p. 33)</a:t>
            </a:r>
          </a:p>
          <a:p>
            <a:r>
              <a:rPr lang="en-US" sz="2000">
                <a:solidFill>
                  <a:srgbClr val="FFFFFF"/>
                </a:solidFill>
              </a:rPr>
              <a:t>Our repetition of actions associated with a particular gender congeals that identity around (and within!) us – our actions produce change in our self-definition and in others’ definition of us. </a:t>
            </a:r>
          </a:p>
        </p:txBody>
      </p:sp>
      <p:pic>
        <p:nvPicPr>
          <p:cNvPr id="6" name="Content Placeholder 5" descr="A picture containing text, clipart, vector graphics, businesscard&#10;&#10;Description automatically generated">
            <a:extLst>
              <a:ext uri="{FF2B5EF4-FFF2-40B4-BE49-F238E27FC236}">
                <a16:creationId xmlns:a16="http://schemas.microsoft.com/office/drawing/2014/main" id="{80DF6029-27C0-40C7-B9F6-A9D4E34B05D2}"/>
              </a:ext>
            </a:extLst>
          </p:cNvPr>
          <p:cNvPicPr>
            <a:picLocks noGrp="1" noChangeAspect="1"/>
          </p:cNvPicPr>
          <p:nvPr>
            <p:ph sz="half" idx="2"/>
          </p:nvPr>
        </p:nvPicPr>
        <p:blipFill rotWithShape="1">
          <a:blip r:embed="rId2"/>
          <a:srcRect l="10648" r="42333"/>
          <a:stretch/>
        </p:blipFill>
        <p:spPr>
          <a:xfrm>
            <a:off x="7552266" y="10"/>
            <a:ext cx="4639734" cy="6857990"/>
          </a:xfrm>
          <a:prstGeom prst="rect">
            <a:avLst/>
          </a:prstGeom>
        </p:spPr>
      </p:pic>
      <p:sp>
        <p:nvSpPr>
          <p:cNvPr id="4" name="Footer Placeholder 3">
            <a:extLst>
              <a:ext uri="{FF2B5EF4-FFF2-40B4-BE49-F238E27FC236}">
                <a16:creationId xmlns:a16="http://schemas.microsoft.com/office/drawing/2014/main" id="{32D477FD-698A-4786-93CB-D820F5ACB668}"/>
              </a:ext>
            </a:extLst>
          </p:cNvPr>
          <p:cNvSpPr>
            <a:spLocks noGrp="1"/>
          </p:cNvSpPr>
          <p:nvPr>
            <p:ph type="ftr" sz="quarter" idx="11"/>
          </p:nvPr>
        </p:nvSpPr>
        <p:spPr/>
        <p:txBody>
          <a:bodyPr/>
          <a:lstStyle/>
          <a:p>
            <a:r>
              <a:rPr lang="en-US"/>
              <a:t>A. Slater - 2022</a:t>
            </a:r>
            <a:endParaRPr lang="en-US" dirty="0"/>
          </a:p>
        </p:txBody>
      </p:sp>
    </p:spTree>
    <p:extLst>
      <p:ext uri="{BB962C8B-B14F-4D97-AF65-F5344CB8AC3E}">
        <p14:creationId xmlns:p14="http://schemas.microsoft.com/office/powerpoint/2010/main" val="30026745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75EB867-1587-48BD-8493-99E43BD719A6}"/>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Reading</a:t>
            </a:r>
          </a:p>
        </p:txBody>
      </p:sp>
      <p:sp>
        <p:nvSpPr>
          <p:cNvPr id="3" name="Content Placeholder 2">
            <a:extLst>
              <a:ext uri="{FF2B5EF4-FFF2-40B4-BE49-F238E27FC236}">
                <a16:creationId xmlns:a16="http://schemas.microsoft.com/office/drawing/2014/main" id="{50A1E620-BCAC-4FF0-A58D-750C0B39CB22}"/>
              </a:ext>
            </a:extLst>
          </p:cNvPr>
          <p:cNvSpPr>
            <a:spLocks noGrp="1"/>
          </p:cNvSpPr>
          <p:nvPr>
            <p:ph sz="half" idx="1"/>
          </p:nvPr>
        </p:nvSpPr>
        <p:spPr>
          <a:xfrm>
            <a:off x="1024128" y="2286000"/>
            <a:ext cx="6066818" cy="4023360"/>
          </a:xfrm>
        </p:spPr>
        <p:txBody>
          <a:bodyPr vert="horz" lIns="45720" tIns="45720" rIns="45720" bIns="45720" rtlCol="0">
            <a:normAutofit/>
          </a:bodyPr>
          <a:lstStyle/>
          <a:p>
            <a:r>
              <a:rPr lang="en-US" dirty="0"/>
              <a:t>Today, we have begun our discussion of the work of Judith Butler, as well as preceding feminist theories. </a:t>
            </a:r>
          </a:p>
          <a:p>
            <a:r>
              <a:rPr lang="en-US" dirty="0"/>
              <a:t>Your reading for this session is “Subject of Sex/Gender/Desire” from ‘Gender Trouble’ by Judith Butler.</a:t>
            </a:r>
          </a:p>
          <a:p>
            <a:endParaRPr lang="en-US" dirty="0"/>
          </a:p>
          <a:p>
            <a:r>
              <a:rPr lang="en-US" dirty="0"/>
              <a:t>A permalink to this book is included on the Moodle page.  </a:t>
            </a:r>
            <a:endParaRPr lang="en-US"/>
          </a:p>
        </p:txBody>
      </p:sp>
      <p:sp>
        <p:nvSpPr>
          <p:cNvPr id="5" name="Footer Placeholder 4">
            <a:extLst>
              <a:ext uri="{FF2B5EF4-FFF2-40B4-BE49-F238E27FC236}">
                <a16:creationId xmlns:a16="http://schemas.microsoft.com/office/drawing/2014/main" id="{F8168E75-4FBC-45ED-ADE2-25E0FD5D5D85}"/>
              </a:ext>
            </a:extLst>
          </p:cNvPr>
          <p:cNvSpPr>
            <a:spLocks noGrp="1"/>
          </p:cNvSpPr>
          <p:nvPr>
            <p:ph type="ftr" sz="quarter" idx="11"/>
          </p:nvPr>
        </p:nvSpPr>
        <p:spPr>
          <a:xfrm>
            <a:off x="3215148" y="6470704"/>
            <a:ext cx="3875798" cy="274320"/>
          </a:xfrm>
        </p:spPr>
        <p:txBody>
          <a:bodyPr vert="horz" lIns="91440" tIns="45720" rIns="91440" bIns="45720" rtlCol="0" anchor="ctr">
            <a:normAutofit/>
          </a:bodyPr>
          <a:lstStyle/>
          <a:p>
            <a:pPr defTabSz="914400">
              <a:spcAft>
                <a:spcPts val="600"/>
              </a:spcAft>
            </a:pPr>
            <a:r>
              <a:rPr lang="en-US" kern="1200" cap="all" baseline="0">
                <a:solidFill>
                  <a:schemeClr val="tx1">
                    <a:lumMod val="95000"/>
                    <a:lumOff val="5000"/>
                  </a:schemeClr>
                </a:solidFill>
                <a:latin typeface="+mj-lt"/>
                <a:ea typeface="+mn-ea"/>
                <a:cs typeface="+mn-cs"/>
              </a:rPr>
              <a:t>A. Slater - 2022</a:t>
            </a:r>
          </a:p>
        </p:txBody>
      </p:sp>
      <p:pic>
        <p:nvPicPr>
          <p:cNvPr id="7" name="Content Placeholder 6" descr="A picture containing text, old, posing&#10;&#10;Description automatically generated">
            <a:extLst>
              <a:ext uri="{FF2B5EF4-FFF2-40B4-BE49-F238E27FC236}">
                <a16:creationId xmlns:a16="http://schemas.microsoft.com/office/drawing/2014/main" id="{C1AC1951-F7C1-490F-A370-E8F04F90ACAB}"/>
              </a:ext>
            </a:extLst>
          </p:cNvPr>
          <p:cNvPicPr>
            <a:picLocks noGrp="1" noChangeAspect="1"/>
          </p:cNvPicPr>
          <p:nvPr>
            <p:ph sz="half" idx="2"/>
          </p:nvPr>
        </p:nvPicPr>
        <p:blipFill rotWithShape="1">
          <a:blip r:embed="rId2"/>
          <a:srcRect r="-2" b="5030"/>
          <a:stretch/>
        </p:blipFill>
        <p:spPr>
          <a:xfrm>
            <a:off x="7552266" y="10"/>
            <a:ext cx="4639733" cy="6857990"/>
          </a:xfrm>
          <a:prstGeom prst="rect">
            <a:avLst/>
          </a:prstGeom>
        </p:spPr>
      </p:pic>
    </p:spTree>
    <p:extLst>
      <p:ext uri="{BB962C8B-B14F-4D97-AF65-F5344CB8AC3E}">
        <p14:creationId xmlns:p14="http://schemas.microsoft.com/office/powerpoint/2010/main" val="328436523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587</TotalTime>
  <Words>2553</Words>
  <Application>Microsoft Office PowerPoint</Application>
  <PresentationFormat>Widescreen</PresentationFormat>
  <Paragraphs>173</Paragraphs>
  <Slides>33</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Calibri</vt:lpstr>
      <vt:lpstr>Tw Cen MT</vt:lpstr>
      <vt:lpstr>Tw Cen MT Condensed</vt:lpstr>
      <vt:lpstr>Wingdings 3</vt:lpstr>
      <vt:lpstr>Integral</vt:lpstr>
      <vt:lpstr>HPHP6901 SEX, SEXUALITY &amp; GENDER</vt:lpstr>
      <vt:lpstr>Revision</vt:lpstr>
      <vt:lpstr>Revision</vt:lpstr>
      <vt:lpstr>Feminist history</vt:lpstr>
      <vt:lpstr>So, What is Feminism?</vt:lpstr>
      <vt:lpstr>So, What is Feminism?</vt:lpstr>
      <vt:lpstr>1st wave</vt:lpstr>
      <vt:lpstr>1st Wave</vt:lpstr>
      <vt:lpstr>2nd wave</vt:lpstr>
      <vt:lpstr>2nd Wave</vt:lpstr>
      <vt:lpstr>3rd wave</vt:lpstr>
      <vt:lpstr>3rd Wave</vt:lpstr>
      <vt:lpstr>4th wave</vt:lpstr>
      <vt:lpstr>4th Wave</vt:lpstr>
      <vt:lpstr>PowerPoint Presentation</vt:lpstr>
      <vt:lpstr>PowerPoint Presentation</vt:lpstr>
      <vt:lpstr>PowerPoint Presentation</vt:lpstr>
      <vt:lpstr>PowerPoint Presentation</vt:lpstr>
      <vt:lpstr>Feminism and Gender</vt:lpstr>
      <vt:lpstr>Feminist views of gender </vt:lpstr>
      <vt:lpstr>Feminist views of gender </vt:lpstr>
      <vt:lpstr>Gayle Rubin – “The Traffic in Women: Notes on the Political Economy of Sex”</vt:lpstr>
      <vt:lpstr>Gayle Rubin – “The Traffic in Women: Notes on the Political Economy of Sex”</vt:lpstr>
      <vt:lpstr>Discussion POINT</vt:lpstr>
      <vt:lpstr>Feminist views of gender</vt:lpstr>
      <vt:lpstr>Judith Butler</vt:lpstr>
      <vt:lpstr>Judith Butler</vt:lpstr>
      <vt:lpstr>Judith Butler</vt:lpstr>
      <vt:lpstr>Discussion POINT</vt:lpstr>
      <vt:lpstr>Judith Butler</vt:lpstr>
      <vt:lpstr>Judith Butler</vt:lpstr>
      <vt:lpstr>Judith Butler</vt:lpstr>
      <vt:lpstr>Reading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Complex Bodies: Questioning Gender, Religion, and Sexuality</dc:title>
  <dc:creator>Angus Slater</dc:creator>
  <cp:lastModifiedBy>Ian</cp:lastModifiedBy>
  <cp:revision>68</cp:revision>
  <dcterms:created xsi:type="dcterms:W3CDTF">2019-12-18T11:03:36Z</dcterms:created>
  <dcterms:modified xsi:type="dcterms:W3CDTF">2023-08-22T19:13:59Z</dcterms:modified>
</cp:coreProperties>
</file>