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64" r:id="rId3"/>
    <p:sldId id="421" r:id="rId4"/>
    <p:sldId id="422" r:id="rId5"/>
    <p:sldId id="423" r:id="rId6"/>
    <p:sldId id="426" r:id="rId7"/>
    <p:sldId id="301" r:id="rId9"/>
    <p:sldId id="328" r:id="rId10"/>
    <p:sldId id="425" r:id="rId11"/>
    <p:sldId id="355" r:id="rId12"/>
    <p:sldId id="358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世界各地都有龙的故事。但中国的龙代表了：外表：中国龙的形象也是变化的，有很多种不同的龙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中国龙，美国鹰，俄罗斯熊，英国狮子，法国公鸡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龙字的演变。写一下龙字。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在中国人心中龙是英雄，是神。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Chinese dragon, also known as East Asian dragon or Long, are legendary creatures in Chinese mythology,. Chinese dragons have many animal-like forms but are most commonly depicted as snake-like with four legs. 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319">
            <a:off x="8831587" y="108134"/>
            <a:ext cx="3248501" cy="432862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43050"/>
            <a:ext cx="6191250" cy="472544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6009591" y="3110596"/>
            <a:ext cx="6010959" cy="1200329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6009591" y="4403000"/>
            <a:ext cx="6010959" cy="535531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83261" y="171450"/>
            <a:ext cx="2108739" cy="1843088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500" y="1711594"/>
            <a:ext cx="5793148" cy="442159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319" y="156017"/>
            <a:ext cx="6023795" cy="58077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 rot="521423">
            <a:off x="6432647" y="3180195"/>
            <a:ext cx="4716724" cy="830997"/>
          </a:xfrm>
        </p:spPr>
        <p:txBody>
          <a:bodyPr wrap="square" anchor="b">
            <a:normAutofit/>
          </a:bodyPr>
          <a:lstStyle>
            <a:lvl1pPr algn="ctr"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 rot="521423">
            <a:off x="6299297" y="4113213"/>
            <a:ext cx="4716724" cy="535531"/>
          </a:xfrm>
        </p:spPr>
        <p:txBody>
          <a:bodyPr wrap="square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83261" y="171450"/>
            <a:ext cx="2108739" cy="1843088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83261" y="171450"/>
            <a:ext cx="2108739" cy="1843088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65113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319">
            <a:off x="9275605" y="846859"/>
            <a:ext cx="2603627" cy="346933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43050"/>
            <a:ext cx="6191250" cy="472544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62650" y="3185839"/>
            <a:ext cx="6229350" cy="1325563"/>
          </a:xfrm>
        </p:spPr>
        <p:txBody>
          <a:bodyPr>
            <a:normAutofit/>
          </a:bodyPr>
          <a:lstStyle>
            <a:lvl1pPr algn="ctr">
              <a:defRPr sz="54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618411">
            <a:off x="11249627" y="532013"/>
            <a:ext cx="1008152" cy="881149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058400" y="365125"/>
            <a:ext cx="129540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067800" cy="581183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744C-B155-4A34-9081-37190EDC798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83847" y="110968"/>
            <a:ext cx="1008153" cy="881149"/>
          </a:xfrm>
          <a:custGeom>
            <a:avLst/>
            <a:gdLst>
              <a:gd name="connsiteX0" fmla="*/ 0 w 2532602"/>
              <a:gd name="connsiteY0" fmla="*/ 0 h 1843088"/>
              <a:gd name="connsiteX1" fmla="*/ 2139697 w 2532602"/>
              <a:gd name="connsiteY1" fmla="*/ 0 h 1843088"/>
              <a:gd name="connsiteX2" fmla="*/ 2532602 w 2532602"/>
              <a:gd name="connsiteY2" fmla="*/ 714375 h 1843088"/>
              <a:gd name="connsiteX3" fmla="*/ 2061115 w 2532602"/>
              <a:gd name="connsiteY3" fmla="*/ 1628775 h 1843088"/>
              <a:gd name="connsiteX4" fmla="*/ 1303877 w 2532602"/>
              <a:gd name="connsiteY4" fmla="*/ 1843088 h 1843088"/>
              <a:gd name="connsiteX5" fmla="*/ 18002 w 2532602"/>
              <a:gd name="connsiteY5" fmla="*/ 1571625 h 1843088"/>
              <a:gd name="connsiteX6" fmla="*/ 0 w 2532602"/>
              <a:gd name="connsiteY6" fmla="*/ 1502387 h 184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32602" h="1843088">
                <a:moveTo>
                  <a:pt x="0" y="0"/>
                </a:moveTo>
                <a:lnTo>
                  <a:pt x="2139697" y="0"/>
                </a:lnTo>
                <a:lnTo>
                  <a:pt x="2532602" y="714375"/>
                </a:lnTo>
                <a:lnTo>
                  <a:pt x="2061115" y="1628775"/>
                </a:lnTo>
                <a:lnTo>
                  <a:pt x="1303877" y="1843088"/>
                </a:lnTo>
                <a:lnTo>
                  <a:pt x="18002" y="1571625"/>
                </a:lnTo>
                <a:lnTo>
                  <a:pt x="0" y="1502387"/>
                </a:lnTo>
                <a:close/>
              </a:path>
            </a:pathLst>
          </a:cu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117744C-B155-4A34-9081-37190EDC7981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EC74883D-8DA6-4133-B196-D2184B300AD7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png"/><Relationship Id="rId2" Type="http://schemas.openxmlformats.org/officeDocument/2006/relationships/image" Target="../media/image11.jpeg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4.png"/><Relationship Id="rId2" Type="http://schemas.openxmlformats.org/officeDocument/2006/relationships/image" Target="../media/image23.wmf"/><Relationship Id="rId1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728980" y="458470"/>
            <a:ext cx="10412095" cy="5412105"/>
          </a:xfrm>
        </p:spPr>
        <p:txBody>
          <a:bodyPr>
            <a:normAutofit fontScale="90000"/>
          </a:bodyPr>
          <a:lstStyle/>
          <a:p>
            <a:r>
              <a:rPr lang="en-US" altLang="zh-CN">
                <a:sym typeface="+mn-ea"/>
              </a:rPr>
              <a:t>1.</a:t>
            </a:r>
            <a:r>
              <a:rPr lang="zh-CN" altLang="en-US">
                <a:sym typeface="+mn-ea"/>
              </a:rPr>
              <a:t>先看看汉字龙。在中国汉字龙和龙的历史都很长。</a:t>
            </a:r>
            <a:br>
              <a:rPr lang="zh-CN" altLang="en-US">
                <a:sym typeface="+mn-ea"/>
              </a:rPr>
            </a:br>
            <a:r>
              <a:rPr lang="en-US" altLang="zh-CN">
                <a:sym typeface="+mn-ea"/>
              </a:rPr>
              <a:t>2.</a:t>
            </a:r>
            <a:r>
              <a:rPr lang="zh-CN" altLang="en-US">
                <a:sym typeface="+mn-ea"/>
              </a:rPr>
              <a:t>中国人很喜欢龙，我们龙的传人。中国有很多有关龙的神话故事。</a:t>
            </a:r>
            <a:br>
              <a:rPr lang="zh-CN" altLang="en-US">
                <a:sym typeface="+mn-ea"/>
              </a:rPr>
            </a:br>
            <a:r>
              <a:rPr lang="en-US" altLang="zh-CN">
                <a:sym typeface="+mn-ea"/>
              </a:rPr>
              <a:t>2.</a:t>
            </a:r>
            <a:r>
              <a:rPr lang="zh-CN" altLang="en-US">
                <a:sym typeface="+mn-ea"/>
              </a:rPr>
              <a:t>在中国龙是英雄，是神。</a:t>
            </a:r>
            <a:r>
              <a:rPr lang="en-US" altLang="zh-CN">
                <a:sym typeface="+mn-ea"/>
              </a:rPr>
              <a:t>2.</a:t>
            </a:r>
            <a:r>
              <a:rPr lang="zh-CN" altLang="en-US">
                <a:sym typeface="+mn-ea"/>
              </a:rPr>
              <a:t>中国龙的样子：</a:t>
            </a:r>
            <a:r>
              <a:rPr lang="en-US" altLang="zh-CN">
                <a:sym typeface="+mn-ea"/>
              </a:rPr>
              <a:t>9</a:t>
            </a:r>
            <a:r>
              <a:rPr lang="zh-CN" altLang="en-US">
                <a:sym typeface="+mn-ea"/>
              </a:rPr>
              <a:t>种动物</a:t>
            </a:r>
            <a:br>
              <a:rPr lang="zh-CN" altLang="en-US"/>
            </a:br>
            <a:r>
              <a:rPr lang="en-US" altLang="zh-CN">
                <a:sym typeface="+mn-ea"/>
              </a:rPr>
              <a:t>3.</a:t>
            </a:r>
            <a:r>
              <a:rPr lang="zh-CN" altLang="en-US">
                <a:sym typeface="+mn-ea"/>
              </a:rPr>
              <a:t>中国龙和西方龙的区别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4455" y="481330"/>
            <a:ext cx="9867900" cy="55702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0125" y="261620"/>
            <a:ext cx="9745980" cy="61874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0365" y="45720"/>
            <a:ext cx="8354695" cy="560641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图片 51203" descr="11267342_094244179111_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6369"/>
          <a:stretch>
            <a:fillRect/>
          </a:stretch>
        </p:blipFill>
        <p:spPr>
          <a:xfrm flipH="1">
            <a:off x="1460327" y="3515360"/>
            <a:ext cx="3646170" cy="19265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3360" y="3848100"/>
            <a:ext cx="3124200" cy="2061845"/>
          </a:xfrm>
          <a:prstGeom prst="rect">
            <a:avLst/>
          </a:prstGeom>
        </p:spPr>
      </p:pic>
      <p:pic>
        <p:nvPicPr>
          <p:cNvPr id="5121" name="图片 48134" descr="5c47fc3a1c847bd214cecb2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8700" y="439420"/>
            <a:ext cx="2994660" cy="28016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/>
          <p:nvPr/>
        </p:nvGraphicFramePr>
        <p:xfrm>
          <a:off x="6713220" y="741045"/>
          <a:ext cx="5242560" cy="5253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1" imgW="4838700" imgH="4770120" progId="Paint.Picture">
                  <p:embed/>
                </p:oleObj>
              </mc:Choice>
              <mc:Fallback>
                <p:oleObj name="" r:id="rId1" imgW="4838700" imgH="4770120" progId="Paint.Picture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13220" y="741045"/>
                        <a:ext cx="5242560" cy="52533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4895" y="2336800"/>
            <a:ext cx="3002280" cy="36576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 r="20953"/>
          <a:stretch>
            <a:fillRect/>
          </a:stretch>
        </p:blipFill>
        <p:spPr>
          <a:xfrm>
            <a:off x="0" y="635"/>
            <a:ext cx="33299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25604"/>
          <a:stretch>
            <a:fillRect/>
          </a:stretch>
        </p:blipFill>
        <p:spPr>
          <a:xfrm>
            <a:off x="880745" y="927100"/>
            <a:ext cx="6679565" cy="5449570"/>
          </a:xfrm>
          <a:prstGeom prst="rect">
            <a:avLst/>
          </a:prstGeom>
        </p:spPr>
      </p:pic>
      <p:pic>
        <p:nvPicPr>
          <p:cNvPr id="4" name="图片 3" descr="b273e9a28f5bd41ab82cbeae2f0c88eb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5205" y="3005455"/>
            <a:ext cx="2700655" cy="270065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5725" y="1838960"/>
            <a:ext cx="2120900" cy="1166495"/>
          </a:xfrm>
          <a:prstGeom prst="rect">
            <a:avLst/>
          </a:prstGeom>
        </p:spPr>
      </p:pic>
      <p:pic>
        <p:nvPicPr>
          <p:cNvPr id="3073" name="图片 51203" descr="11267342_094244179111_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6369"/>
          <a:stretch>
            <a:fillRect/>
          </a:stretch>
        </p:blipFill>
        <p:spPr>
          <a:xfrm>
            <a:off x="9120505" y="5706110"/>
            <a:ext cx="1976120" cy="10496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920" y="464820"/>
            <a:ext cx="11948160" cy="59283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21528" r="21736"/>
          <a:stretch>
            <a:fillRect/>
          </a:stretch>
        </p:blipFill>
        <p:spPr>
          <a:xfrm>
            <a:off x="770255" y="3504565"/>
            <a:ext cx="2593975" cy="2948940"/>
          </a:xfrm>
          <a:prstGeom prst="rect">
            <a:avLst/>
          </a:prstGeom>
        </p:spPr>
      </p:pic>
      <p:pic>
        <p:nvPicPr>
          <p:cNvPr id="3073" name="图片 51203" descr="11267342_094244179111_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6369"/>
          <a:stretch>
            <a:fillRect/>
          </a:stretch>
        </p:blipFill>
        <p:spPr>
          <a:xfrm>
            <a:off x="4654550" y="584835"/>
            <a:ext cx="5890260" cy="31286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4805680" y="5216525"/>
            <a:ext cx="684022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Chinese are proud of been called "descendants of </a:t>
            </a:r>
            <a:r>
              <a:rPr lang="en-US" altLang="zh-CN"/>
              <a:t>the dragon</a:t>
            </a:r>
            <a:r>
              <a:rPr lang="zh-CN" altLang="en-US"/>
              <a:t>"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6730" y="128905"/>
            <a:ext cx="1607820" cy="4053840"/>
          </a:xfrm>
          <a:prstGeom prst="rect">
            <a:avLst/>
          </a:prstGeom>
        </p:spPr>
      </p:pic>
      <p:sp>
        <p:nvSpPr>
          <p:cNvPr id="217" name="Text Box 2"/>
          <p:cNvSpPr txBox="1">
            <a:spLocks noChangeArrowheads="1"/>
          </p:cNvSpPr>
          <p:nvPr/>
        </p:nvSpPr>
        <p:spPr bwMode="auto">
          <a:xfrm>
            <a:off x="1104265" y="1346835"/>
            <a:ext cx="1257300" cy="142430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8000"/>
              </a:lnSpc>
              <a:spcAft>
                <a:spcPts val="800"/>
              </a:spcAft>
            </a:pPr>
            <a:r>
              <a:rPr lang="en-US" altLang="zh-CN" sz="1500" kern="1200" dirty="0">
                <a:solidFill>
                  <a:srgbClr val="000000"/>
                </a:solidFill>
                <a:latin typeface="Bodoni MT Black" panose="02070A03080606020203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Power</a:t>
            </a:r>
            <a:endParaRPr lang="en-US" altLang="zh-CN" sz="1500" kern="1200" dirty="0">
              <a:solidFill>
                <a:srgbClr val="000000"/>
              </a:solidFill>
              <a:latin typeface="Bodoni MT Black" panose="02070A03080606020203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  <a:p>
            <a:pPr algn="ctr">
              <a:lnSpc>
                <a:spcPct val="108000"/>
              </a:lnSpc>
              <a:spcAft>
                <a:spcPts val="800"/>
              </a:spcAft>
            </a:pPr>
            <a:r>
              <a:rPr lang="en-US" altLang="zh-CN" sz="1500" kern="1200" dirty="0">
                <a:solidFill>
                  <a:srgbClr val="000000"/>
                </a:solidFill>
                <a:latin typeface="Bodoni MT Black" panose="02070A03080606020203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Wisdom</a:t>
            </a:r>
            <a:endParaRPr lang="en-US" altLang="zh-CN" sz="1500" kern="1200" dirty="0">
              <a:solidFill>
                <a:srgbClr val="000000"/>
              </a:solidFill>
              <a:latin typeface="Bodoni MT Black" panose="02070A03080606020203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  <a:p>
            <a:pPr algn="ctr">
              <a:lnSpc>
                <a:spcPct val="108000"/>
              </a:lnSpc>
              <a:spcAft>
                <a:spcPts val="800"/>
              </a:spcAft>
            </a:pPr>
            <a:r>
              <a:rPr lang="en-US" altLang="zh-CN" sz="1500" kern="1200" dirty="0">
                <a:solidFill>
                  <a:srgbClr val="000000"/>
                </a:solidFill>
                <a:latin typeface="Bodoni MT Black" panose="02070A03080606020203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Success</a:t>
            </a:r>
            <a:endParaRPr lang="en-US" altLang="zh-CN" sz="1500" kern="1200" dirty="0">
              <a:solidFill>
                <a:srgbClr val="000000"/>
              </a:solidFill>
              <a:latin typeface="Bodoni MT Black" panose="02070A03080606020203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  <a:p>
            <a:pPr algn="ctr">
              <a:lnSpc>
                <a:spcPct val="108000"/>
              </a:lnSpc>
              <a:spcAft>
                <a:spcPts val="800"/>
              </a:spcAft>
            </a:pPr>
            <a:r>
              <a:rPr lang="en-US" altLang="zh-CN" sz="1500" kern="1200" dirty="0">
                <a:solidFill>
                  <a:srgbClr val="000000"/>
                </a:solidFill>
                <a:latin typeface="Bodoni MT Black" panose="02070A03080606020203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Wealth</a:t>
            </a:r>
            <a:endParaRPr lang="en-US" altLang="zh-CN" sz="1500" kern="100" dirty="0">
              <a:latin typeface="Bodoni MT Black" panose="02070A03080606020203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2091690" y="1538605"/>
            <a:ext cx="1282065" cy="20586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V="1">
            <a:off x="2192655" y="1043940"/>
            <a:ext cx="1169670" cy="8439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 flipV="1">
            <a:off x="2159000" y="1910080"/>
            <a:ext cx="1147445" cy="3486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2147570" y="2595880"/>
            <a:ext cx="1181100" cy="2025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  <p:bldP spid="21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文本框 1"/>
          <p:cNvSpPr txBox="1"/>
          <p:nvPr/>
        </p:nvSpPr>
        <p:spPr>
          <a:xfrm>
            <a:off x="5374323" y="6115685"/>
            <a:ext cx="614680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The Chinese Loong looks like a combination of 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animals.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99955" y="374015"/>
            <a:ext cx="197421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Mythical </a:t>
            </a:r>
            <a:r>
              <a:rPr lang="en-US" altLang="zh-CN"/>
              <a:t>C</a:t>
            </a:r>
            <a:r>
              <a:rPr lang="zh-CN" altLang="en-US"/>
              <a:t>reature</a:t>
            </a:r>
            <a:endParaRPr lang="zh-CN" altLang="en-US"/>
          </a:p>
        </p:txBody>
      </p:sp>
      <p:graphicFrame>
        <p:nvGraphicFramePr>
          <p:cNvPr id="5" name="对象 4"/>
          <p:cNvGraphicFramePr/>
          <p:nvPr/>
        </p:nvGraphicFramePr>
        <p:xfrm>
          <a:off x="3762375" y="742315"/>
          <a:ext cx="8011795" cy="50298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" r:id="rId1" imgW="5547360" imgH="3070860" progId="Paint.Picture">
                  <p:embed/>
                </p:oleObj>
              </mc:Choice>
              <mc:Fallback>
                <p:oleObj name="" r:id="rId1" imgW="5547360" imgH="3070860" progId="Paint.Picture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762375" y="742315"/>
                        <a:ext cx="8011795" cy="50298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" y="156210"/>
            <a:ext cx="3299460" cy="6545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1599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1599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0969_1"/>
  <p:tag name="KSO_WM_TEMPLATE_CATEGORY" val="custom"/>
  <p:tag name="KSO_WM_TEMPLATE_INDEX" val="20181599"/>
  <p:tag name="KSO_WM_TEMPLATE_SUBCATEGORY" val="combine"/>
  <p:tag name="KSO_WM_TEMPLATE_THUMBS_INDEX" val="1、4、5、6、12、13、18、19"/>
</p:tagLst>
</file>

<file path=ppt/theme/theme1.xml><?xml version="1.0" encoding="utf-8"?>
<a:theme xmlns:a="http://schemas.openxmlformats.org/drawingml/2006/main" name="1_自定义设计方案">
  <a:themeElements>
    <a:clrScheme name="自定义 68">
      <a:dk1>
        <a:srgbClr val="000000"/>
      </a:dk1>
      <a:lt1>
        <a:srgbClr val="FFFFFF"/>
      </a:lt1>
      <a:dk2>
        <a:srgbClr val="E7658A"/>
      </a:dk2>
      <a:lt2>
        <a:srgbClr val="E7E6E6"/>
      </a:lt2>
      <a:accent1>
        <a:srgbClr val="E7658A"/>
      </a:accent1>
      <a:accent2>
        <a:srgbClr val="54BDB2"/>
      </a:accent2>
      <a:accent3>
        <a:srgbClr val="F5CA44"/>
      </a:accent3>
      <a:accent4>
        <a:srgbClr val="E7658A"/>
      </a:accent4>
      <a:accent5>
        <a:srgbClr val="54BDB2"/>
      </a:accent5>
      <a:accent6>
        <a:srgbClr val="F5CA44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</Words>
  <Application>WPS 演示</Application>
  <PresentationFormat>Widescreen</PresentationFormat>
  <Paragraphs>13</Paragraphs>
  <Slides>10</Slides>
  <Notes>5</Notes>
  <HiddenSlides>1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Arial</vt:lpstr>
      <vt:lpstr>宋体</vt:lpstr>
      <vt:lpstr>Wingdings</vt:lpstr>
      <vt:lpstr>Bodoni MT Black</vt:lpstr>
      <vt:lpstr>Times New Roman</vt:lpstr>
      <vt:lpstr>微软雅黑</vt:lpstr>
      <vt:lpstr>方正楷体拼音字库01</vt:lpstr>
      <vt:lpstr>黑体</vt:lpstr>
      <vt:lpstr>Arial Unicode MS</vt:lpstr>
      <vt:lpstr>Calibri</vt:lpstr>
      <vt:lpstr>1_自定义设计方案</vt:lpstr>
      <vt:lpstr>Paint.Picture</vt:lpstr>
      <vt:lpstr>Paint.Picture</vt:lpstr>
      <vt:lpstr>1.先看看汉字龙。在中国汉字龙和龙的历史都很长。 2.中国人很喜欢龙，我们龙的传人。中国有很多有关龙的神话故事。 2.在中国龙是英雄，是神。2.中国龙的样子：9种动物 3.中国龙和西方龙的区别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1.先看看汉字龙。在中国汉字龙和龙的历史都很长。 2.中国人很喜欢龙，我们龙的传人。中国有很多有关龙的神话故事。 2.在中国龙是英雄，是神。2.中国龙的样子：9种动物 3.中国龙和西方龙的区别</dc:title>
  <dc:creator/>
  <cp:lastModifiedBy>GUO ZHIQING</cp:lastModifiedBy>
  <cp:revision>40</cp:revision>
  <dcterms:created xsi:type="dcterms:W3CDTF">2020-01-17T12:47:00Z</dcterms:created>
  <dcterms:modified xsi:type="dcterms:W3CDTF">2020-02-25T10:41:18Z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2052-11.1.0.9440</vt:lpwstr>
  </property>
</Properties>
</file>