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EDAFD2-3938-48AF-A3D7-D9B6D865CBBA}" type="doc">
      <dgm:prSet loTypeId="urn:microsoft.com/office/officeart/2005/8/layout/vList6" loCatId="list" qsTypeId="urn:microsoft.com/office/officeart/2005/8/quickstyle/3d7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AD4A0ED-6CA2-40A1-8BFB-B3C33EE8E44C}">
      <dgm:prSet phldrT="[Text]"/>
      <dgm:spPr/>
      <dgm:t>
        <a:bodyPr/>
        <a:lstStyle/>
        <a:p>
          <a:r>
            <a:rPr lang="en-GB" dirty="0"/>
            <a:t>Accommodation &amp; catering</a:t>
          </a:r>
        </a:p>
      </dgm:t>
    </dgm:pt>
    <dgm:pt modelId="{479157EC-04EC-4426-ADB1-62F54B10C733}" type="parTrans" cxnId="{BBA55D97-3A86-479B-BAB6-6736913879DF}">
      <dgm:prSet/>
      <dgm:spPr/>
      <dgm:t>
        <a:bodyPr/>
        <a:lstStyle/>
        <a:p>
          <a:endParaRPr lang="en-GB"/>
        </a:p>
      </dgm:t>
    </dgm:pt>
    <dgm:pt modelId="{889307F4-A54A-44FC-9437-7A7E267D8178}" type="sibTrans" cxnId="{BBA55D97-3A86-479B-BAB6-6736913879DF}">
      <dgm:prSet/>
      <dgm:spPr/>
      <dgm:t>
        <a:bodyPr/>
        <a:lstStyle/>
        <a:p>
          <a:endParaRPr lang="en-GB"/>
        </a:p>
      </dgm:t>
    </dgm:pt>
    <dgm:pt modelId="{00F054CE-A6C0-46F4-A521-17937D7F1C73}">
      <dgm:prSet phldrT="[Text]"/>
      <dgm:spPr/>
      <dgm:t>
        <a:bodyPr/>
        <a:lstStyle/>
        <a:p>
          <a:r>
            <a:rPr lang="en-GB" dirty="0"/>
            <a:t>transportation</a:t>
          </a:r>
        </a:p>
      </dgm:t>
    </dgm:pt>
    <dgm:pt modelId="{FBA98D26-AF85-4F30-BFD0-F408CE0823B9}" type="parTrans" cxnId="{FDA846DC-99E7-4BF1-A718-8CF3EAF67E4D}">
      <dgm:prSet/>
      <dgm:spPr/>
      <dgm:t>
        <a:bodyPr/>
        <a:lstStyle/>
        <a:p>
          <a:endParaRPr lang="en-GB"/>
        </a:p>
      </dgm:t>
    </dgm:pt>
    <dgm:pt modelId="{DA2963CD-1B01-483C-8938-4B63F0478BF9}" type="sibTrans" cxnId="{FDA846DC-99E7-4BF1-A718-8CF3EAF67E4D}">
      <dgm:prSet/>
      <dgm:spPr/>
      <dgm:t>
        <a:bodyPr/>
        <a:lstStyle/>
        <a:p>
          <a:endParaRPr lang="en-GB"/>
        </a:p>
      </dgm:t>
    </dgm:pt>
    <dgm:pt modelId="{5DBFDC45-92F1-4354-918B-08B8E7C2FD50}">
      <dgm:prSet phldrT="[Text]"/>
      <dgm:spPr/>
      <dgm:t>
        <a:bodyPr/>
        <a:lstStyle/>
        <a:p>
          <a:r>
            <a:rPr lang="en-GB" dirty="0"/>
            <a:t>attractions</a:t>
          </a:r>
        </a:p>
      </dgm:t>
    </dgm:pt>
    <dgm:pt modelId="{62193679-AED2-4814-9945-FA1FB8657DDF}" type="parTrans" cxnId="{A3907A1D-812A-4D09-BD16-234BE53BFEB7}">
      <dgm:prSet/>
      <dgm:spPr/>
      <dgm:t>
        <a:bodyPr/>
        <a:lstStyle/>
        <a:p>
          <a:endParaRPr lang="en-GB"/>
        </a:p>
      </dgm:t>
    </dgm:pt>
    <dgm:pt modelId="{861131D9-30FA-437F-B04B-45E4B230DA2C}" type="sibTrans" cxnId="{A3907A1D-812A-4D09-BD16-234BE53BFEB7}">
      <dgm:prSet/>
      <dgm:spPr/>
      <dgm:t>
        <a:bodyPr/>
        <a:lstStyle/>
        <a:p>
          <a:endParaRPr lang="en-GB"/>
        </a:p>
      </dgm:t>
    </dgm:pt>
    <dgm:pt modelId="{C20A0828-085A-4910-9A02-1E662F644260}">
      <dgm:prSet phldrT="[Text]"/>
      <dgm:spPr/>
      <dgm:t>
        <a:bodyPr/>
        <a:lstStyle/>
        <a:p>
          <a:r>
            <a:rPr lang="en-GB" dirty="0"/>
            <a:t>Travel agents</a:t>
          </a:r>
        </a:p>
      </dgm:t>
    </dgm:pt>
    <dgm:pt modelId="{6EB27905-81B3-4BF1-A359-F9165E0F5E40}" type="parTrans" cxnId="{5C94E934-03EE-4E96-A9FC-6F6AA70F003D}">
      <dgm:prSet/>
      <dgm:spPr/>
      <dgm:t>
        <a:bodyPr/>
        <a:lstStyle/>
        <a:p>
          <a:endParaRPr lang="en-GB"/>
        </a:p>
      </dgm:t>
    </dgm:pt>
    <dgm:pt modelId="{FC475001-0E26-4F19-89D1-14EDF2626387}" type="sibTrans" cxnId="{5C94E934-03EE-4E96-A9FC-6F6AA70F003D}">
      <dgm:prSet/>
      <dgm:spPr/>
      <dgm:t>
        <a:bodyPr/>
        <a:lstStyle/>
        <a:p>
          <a:endParaRPr lang="en-GB"/>
        </a:p>
      </dgm:t>
    </dgm:pt>
    <dgm:pt modelId="{AB014298-F09C-4CDE-9747-59056DD21163}">
      <dgm:prSet phldrT="[Text]"/>
      <dgm:spPr/>
      <dgm:t>
        <a:bodyPr/>
        <a:lstStyle/>
        <a:p>
          <a:r>
            <a:rPr lang="en-GB" dirty="0"/>
            <a:t>attractions</a:t>
          </a:r>
        </a:p>
      </dgm:t>
    </dgm:pt>
    <dgm:pt modelId="{3AE0026D-2647-4F85-9E3B-C0D63CB6E64A}" type="parTrans" cxnId="{B4A36B6B-2B91-4E1E-928A-F200E45F6004}">
      <dgm:prSet/>
      <dgm:spPr/>
      <dgm:t>
        <a:bodyPr/>
        <a:lstStyle/>
        <a:p>
          <a:endParaRPr lang="en-GB"/>
        </a:p>
      </dgm:t>
    </dgm:pt>
    <dgm:pt modelId="{47F17878-C505-4EC0-BA14-40A0367560A2}" type="sibTrans" cxnId="{B4A36B6B-2B91-4E1E-928A-F200E45F6004}">
      <dgm:prSet/>
      <dgm:spPr/>
      <dgm:t>
        <a:bodyPr/>
        <a:lstStyle/>
        <a:p>
          <a:endParaRPr lang="en-GB"/>
        </a:p>
      </dgm:t>
    </dgm:pt>
    <dgm:pt modelId="{808C4825-8B22-441B-9D61-AC00092498CE}">
      <dgm:prSet/>
      <dgm:spPr/>
      <dgm:t>
        <a:bodyPr/>
        <a:lstStyle/>
        <a:p>
          <a:r>
            <a:rPr lang="en-GB" dirty="0"/>
            <a:t>Includes Hotels &amp; Motels, Apartments, Camps, guest houses, lodge, bed &amp; breakfast establishments, house boats, resorts etc</a:t>
          </a:r>
        </a:p>
      </dgm:t>
    </dgm:pt>
    <dgm:pt modelId="{04385421-8276-4EB3-A566-715E35FEDA5C}" type="parTrans" cxnId="{6A018EF9-1732-4D45-9CBD-BBC26471988A}">
      <dgm:prSet/>
      <dgm:spPr/>
      <dgm:t>
        <a:bodyPr/>
        <a:lstStyle/>
        <a:p>
          <a:endParaRPr lang="en-GB"/>
        </a:p>
      </dgm:t>
    </dgm:pt>
    <dgm:pt modelId="{EF3F9A5E-3B31-4538-8A90-0E83541909E7}" type="sibTrans" cxnId="{6A018EF9-1732-4D45-9CBD-BBC26471988A}">
      <dgm:prSet/>
      <dgm:spPr/>
      <dgm:t>
        <a:bodyPr/>
        <a:lstStyle/>
        <a:p>
          <a:endParaRPr lang="en-GB"/>
        </a:p>
      </dgm:t>
    </dgm:pt>
    <dgm:pt modelId="{885C535F-39A9-4632-8CF3-ED99095F7EC9}">
      <dgm:prSet/>
      <dgm:spPr/>
      <dgm:t>
        <a:bodyPr/>
        <a:lstStyle/>
        <a:p>
          <a:r>
            <a:rPr lang="en-GB" dirty="0"/>
            <a:t>Comprises of Airline companies, Cruise Services, Railways, car rentals, etc.</a:t>
          </a:r>
        </a:p>
      </dgm:t>
    </dgm:pt>
    <dgm:pt modelId="{166F73D8-A5AE-4D09-BBAA-8131F9AD5C1F}" type="parTrans" cxnId="{0931C9FF-8444-4975-B409-59352F8938BD}">
      <dgm:prSet/>
      <dgm:spPr/>
      <dgm:t>
        <a:bodyPr/>
        <a:lstStyle/>
        <a:p>
          <a:endParaRPr lang="en-GB"/>
        </a:p>
      </dgm:t>
    </dgm:pt>
    <dgm:pt modelId="{4F75D5D3-D610-436F-B815-A1E414EC1567}" type="sibTrans" cxnId="{0931C9FF-8444-4975-B409-59352F8938BD}">
      <dgm:prSet/>
      <dgm:spPr/>
      <dgm:t>
        <a:bodyPr/>
        <a:lstStyle/>
        <a:p>
          <a:endParaRPr lang="en-GB"/>
        </a:p>
      </dgm:t>
    </dgm:pt>
    <dgm:pt modelId="{25DBCE91-346E-42FF-914F-7BBFB8278156}">
      <dgm:prSet/>
      <dgm:spPr/>
      <dgm:t>
        <a:bodyPr/>
        <a:lstStyle/>
        <a:p>
          <a:r>
            <a:rPr lang="en-GB" dirty="0"/>
            <a:t>Theme parks &amp; Natural attractions including scenic locations, cultural &amp; educational attractions, monuments, events, etc.</a:t>
          </a:r>
        </a:p>
      </dgm:t>
    </dgm:pt>
    <dgm:pt modelId="{D684A235-3316-4DFE-839B-718CD77ADB22}" type="parTrans" cxnId="{8B11D0FB-6E42-4F0B-9DF8-BEFB2DC00A96}">
      <dgm:prSet/>
      <dgm:spPr/>
      <dgm:t>
        <a:bodyPr/>
        <a:lstStyle/>
        <a:p>
          <a:endParaRPr lang="en-GB"/>
        </a:p>
      </dgm:t>
    </dgm:pt>
    <dgm:pt modelId="{28FABFF9-9548-41B7-8A0E-2322A30043C2}" type="sibTrans" cxnId="{8B11D0FB-6E42-4F0B-9DF8-BEFB2DC00A96}">
      <dgm:prSet/>
      <dgm:spPr/>
      <dgm:t>
        <a:bodyPr/>
        <a:lstStyle/>
        <a:p>
          <a:endParaRPr lang="en-GB"/>
        </a:p>
      </dgm:t>
    </dgm:pt>
    <dgm:pt modelId="{A889F982-F04C-46C7-94CA-C12F8D12AE11}">
      <dgm:prSet/>
      <dgm:spPr/>
      <dgm:t>
        <a:bodyPr/>
        <a:lstStyle/>
        <a:p>
          <a:r>
            <a:rPr lang="en-GB" dirty="0"/>
            <a:t>Independent travel agents &amp; online businesses. Associated products such as insurance, car hire &amp; currency exchange.</a:t>
          </a:r>
        </a:p>
      </dgm:t>
    </dgm:pt>
    <dgm:pt modelId="{A8D2868F-EBA5-454A-8E1F-120D91AC82A5}" type="parTrans" cxnId="{30E228D9-65B9-479A-A97B-20904D6711B3}">
      <dgm:prSet/>
      <dgm:spPr/>
      <dgm:t>
        <a:bodyPr/>
        <a:lstStyle/>
        <a:p>
          <a:endParaRPr lang="en-GB"/>
        </a:p>
      </dgm:t>
    </dgm:pt>
    <dgm:pt modelId="{913A40C4-A226-43EF-9338-A1E521AA85F7}" type="sibTrans" cxnId="{30E228D9-65B9-479A-A97B-20904D6711B3}">
      <dgm:prSet/>
      <dgm:spPr/>
      <dgm:t>
        <a:bodyPr/>
        <a:lstStyle/>
        <a:p>
          <a:endParaRPr lang="en-GB"/>
        </a:p>
      </dgm:t>
    </dgm:pt>
    <dgm:pt modelId="{9A2246CD-172D-46E5-BCF3-72E4F83074A2}">
      <dgm:prSet/>
      <dgm:spPr/>
      <dgm:t>
        <a:bodyPr/>
        <a:lstStyle/>
        <a:p>
          <a:r>
            <a:rPr lang="en-GB" dirty="0"/>
            <a:t>Those who offer customised tours, including travel, accommodation &amp; sightseeing</a:t>
          </a:r>
        </a:p>
      </dgm:t>
    </dgm:pt>
    <dgm:pt modelId="{7DCFD5EF-A968-440A-BCAC-86B3C1169BA9}" type="parTrans" cxnId="{5956EF75-A9A0-4DB0-BF89-DDA968ED4106}">
      <dgm:prSet/>
      <dgm:spPr/>
      <dgm:t>
        <a:bodyPr/>
        <a:lstStyle/>
        <a:p>
          <a:endParaRPr lang="en-GB"/>
        </a:p>
      </dgm:t>
    </dgm:pt>
    <dgm:pt modelId="{7EF7A450-E7B1-4CC8-94D3-B0B5115033B1}" type="sibTrans" cxnId="{5956EF75-A9A0-4DB0-BF89-DDA968ED4106}">
      <dgm:prSet/>
      <dgm:spPr/>
      <dgm:t>
        <a:bodyPr/>
        <a:lstStyle/>
        <a:p>
          <a:endParaRPr lang="en-GB"/>
        </a:p>
      </dgm:t>
    </dgm:pt>
    <dgm:pt modelId="{BD06E507-1431-4D63-8541-3DC8CB52820D}" type="pres">
      <dgm:prSet presAssocID="{2BEDAFD2-3938-48AF-A3D7-D9B6D865CBBA}" presName="Name0" presStyleCnt="0">
        <dgm:presLayoutVars>
          <dgm:dir/>
          <dgm:animLvl val="lvl"/>
          <dgm:resizeHandles/>
        </dgm:presLayoutVars>
      </dgm:prSet>
      <dgm:spPr/>
    </dgm:pt>
    <dgm:pt modelId="{B6024C2C-6186-4253-9CD7-FB890CD249C4}" type="pres">
      <dgm:prSet presAssocID="{CAD4A0ED-6CA2-40A1-8BFB-B3C33EE8E44C}" presName="linNode" presStyleCnt="0"/>
      <dgm:spPr/>
    </dgm:pt>
    <dgm:pt modelId="{6E4F7CE7-14B2-47AE-8DAF-ECBA791B6E76}" type="pres">
      <dgm:prSet presAssocID="{CAD4A0ED-6CA2-40A1-8BFB-B3C33EE8E44C}" presName="parentShp" presStyleLbl="node1" presStyleIdx="0" presStyleCnt="5">
        <dgm:presLayoutVars>
          <dgm:bulletEnabled val="1"/>
        </dgm:presLayoutVars>
      </dgm:prSet>
      <dgm:spPr/>
    </dgm:pt>
    <dgm:pt modelId="{0FED09D3-27AC-47FF-BA5D-F76A0B441956}" type="pres">
      <dgm:prSet presAssocID="{CAD4A0ED-6CA2-40A1-8BFB-B3C33EE8E44C}" presName="childShp" presStyleLbl="bgAccFollowNode1" presStyleIdx="0" presStyleCnt="5">
        <dgm:presLayoutVars>
          <dgm:bulletEnabled val="1"/>
        </dgm:presLayoutVars>
      </dgm:prSet>
      <dgm:spPr/>
    </dgm:pt>
    <dgm:pt modelId="{2498041D-BBB7-4319-98F7-1552CE7E3F06}" type="pres">
      <dgm:prSet presAssocID="{889307F4-A54A-44FC-9437-7A7E267D8178}" presName="spacing" presStyleCnt="0"/>
      <dgm:spPr/>
    </dgm:pt>
    <dgm:pt modelId="{2CFA602B-B71E-4822-A8F9-FF744675944C}" type="pres">
      <dgm:prSet presAssocID="{00F054CE-A6C0-46F4-A521-17937D7F1C73}" presName="linNode" presStyleCnt="0"/>
      <dgm:spPr/>
    </dgm:pt>
    <dgm:pt modelId="{2829AB0E-74D9-4CB7-80E6-C07F7344190D}" type="pres">
      <dgm:prSet presAssocID="{00F054CE-A6C0-46F4-A521-17937D7F1C73}" presName="parentShp" presStyleLbl="node1" presStyleIdx="1" presStyleCnt="5">
        <dgm:presLayoutVars>
          <dgm:bulletEnabled val="1"/>
        </dgm:presLayoutVars>
      </dgm:prSet>
      <dgm:spPr/>
    </dgm:pt>
    <dgm:pt modelId="{3CA50F55-6F94-4900-BA80-6B9D3EFE81D1}" type="pres">
      <dgm:prSet presAssocID="{00F054CE-A6C0-46F4-A521-17937D7F1C73}" presName="childShp" presStyleLbl="bgAccFollowNode1" presStyleIdx="1" presStyleCnt="5">
        <dgm:presLayoutVars>
          <dgm:bulletEnabled val="1"/>
        </dgm:presLayoutVars>
      </dgm:prSet>
      <dgm:spPr/>
    </dgm:pt>
    <dgm:pt modelId="{822BBE47-F97F-4F74-AB5C-B692995A8A93}" type="pres">
      <dgm:prSet presAssocID="{DA2963CD-1B01-483C-8938-4B63F0478BF9}" presName="spacing" presStyleCnt="0"/>
      <dgm:spPr/>
    </dgm:pt>
    <dgm:pt modelId="{C8286350-1A80-415A-8A81-6CC17E5BF4F2}" type="pres">
      <dgm:prSet presAssocID="{5DBFDC45-92F1-4354-918B-08B8E7C2FD50}" presName="linNode" presStyleCnt="0"/>
      <dgm:spPr/>
    </dgm:pt>
    <dgm:pt modelId="{E7339CF0-B777-468D-9559-A8D45763DA9B}" type="pres">
      <dgm:prSet presAssocID="{5DBFDC45-92F1-4354-918B-08B8E7C2FD50}" presName="parentShp" presStyleLbl="node1" presStyleIdx="2" presStyleCnt="5">
        <dgm:presLayoutVars>
          <dgm:bulletEnabled val="1"/>
        </dgm:presLayoutVars>
      </dgm:prSet>
      <dgm:spPr/>
    </dgm:pt>
    <dgm:pt modelId="{D0D2488E-2A53-4E92-96E8-4D0934E1679F}" type="pres">
      <dgm:prSet presAssocID="{5DBFDC45-92F1-4354-918B-08B8E7C2FD50}" presName="childShp" presStyleLbl="bgAccFollowNode1" presStyleIdx="2" presStyleCnt="5">
        <dgm:presLayoutVars>
          <dgm:bulletEnabled val="1"/>
        </dgm:presLayoutVars>
      </dgm:prSet>
      <dgm:spPr/>
    </dgm:pt>
    <dgm:pt modelId="{DF603743-15F3-4C31-B7A2-34F4E3B9BE8E}" type="pres">
      <dgm:prSet presAssocID="{861131D9-30FA-437F-B04B-45E4B230DA2C}" presName="spacing" presStyleCnt="0"/>
      <dgm:spPr/>
    </dgm:pt>
    <dgm:pt modelId="{2F07545F-EB47-4CF3-B4D9-F314C867EBEE}" type="pres">
      <dgm:prSet presAssocID="{C20A0828-085A-4910-9A02-1E662F644260}" presName="linNode" presStyleCnt="0"/>
      <dgm:spPr/>
    </dgm:pt>
    <dgm:pt modelId="{2C5B7BC9-815C-4C9B-A448-533218F05802}" type="pres">
      <dgm:prSet presAssocID="{C20A0828-085A-4910-9A02-1E662F644260}" presName="parentShp" presStyleLbl="node1" presStyleIdx="3" presStyleCnt="5">
        <dgm:presLayoutVars>
          <dgm:bulletEnabled val="1"/>
        </dgm:presLayoutVars>
      </dgm:prSet>
      <dgm:spPr/>
    </dgm:pt>
    <dgm:pt modelId="{92A43992-5035-40A0-93BB-A303B823358F}" type="pres">
      <dgm:prSet presAssocID="{C20A0828-085A-4910-9A02-1E662F644260}" presName="childShp" presStyleLbl="bgAccFollowNode1" presStyleIdx="3" presStyleCnt="5">
        <dgm:presLayoutVars>
          <dgm:bulletEnabled val="1"/>
        </dgm:presLayoutVars>
      </dgm:prSet>
      <dgm:spPr/>
    </dgm:pt>
    <dgm:pt modelId="{20F5B6B2-3267-4463-875D-FC9554D8C6C8}" type="pres">
      <dgm:prSet presAssocID="{FC475001-0E26-4F19-89D1-14EDF2626387}" presName="spacing" presStyleCnt="0"/>
      <dgm:spPr/>
    </dgm:pt>
    <dgm:pt modelId="{71E31F8A-3E13-4742-B21B-BDA30AF20C5E}" type="pres">
      <dgm:prSet presAssocID="{AB014298-F09C-4CDE-9747-59056DD21163}" presName="linNode" presStyleCnt="0"/>
      <dgm:spPr/>
    </dgm:pt>
    <dgm:pt modelId="{726AF2F2-E2F8-4FC8-809B-A735A83976C3}" type="pres">
      <dgm:prSet presAssocID="{AB014298-F09C-4CDE-9747-59056DD21163}" presName="parentShp" presStyleLbl="node1" presStyleIdx="4" presStyleCnt="5">
        <dgm:presLayoutVars>
          <dgm:bulletEnabled val="1"/>
        </dgm:presLayoutVars>
      </dgm:prSet>
      <dgm:spPr/>
    </dgm:pt>
    <dgm:pt modelId="{BF217A6E-7BE0-415C-B760-61EC872D2A89}" type="pres">
      <dgm:prSet presAssocID="{AB014298-F09C-4CDE-9747-59056DD21163}" presName="childShp" presStyleLbl="bgAccFollowNode1" presStyleIdx="4" presStyleCnt="5">
        <dgm:presLayoutVars>
          <dgm:bulletEnabled val="1"/>
        </dgm:presLayoutVars>
      </dgm:prSet>
      <dgm:spPr/>
    </dgm:pt>
  </dgm:ptLst>
  <dgm:cxnLst>
    <dgm:cxn modelId="{A3907A1D-812A-4D09-BD16-234BE53BFEB7}" srcId="{2BEDAFD2-3938-48AF-A3D7-D9B6D865CBBA}" destId="{5DBFDC45-92F1-4354-918B-08B8E7C2FD50}" srcOrd="2" destOrd="0" parTransId="{62193679-AED2-4814-9945-FA1FB8657DDF}" sibTransId="{861131D9-30FA-437F-B04B-45E4B230DA2C}"/>
    <dgm:cxn modelId="{6DE35824-2126-4131-9A7A-582D09F86565}" type="presOf" srcId="{CAD4A0ED-6CA2-40A1-8BFB-B3C33EE8E44C}" destId="{6E4F7CE7-14B2-47AE-8DAF-ECBA791B6E76}" srcOrd="0" destOrd="0" presId="urn:microsoft.com/office/officeart/2005/8/layout/vList6"/>
    <dgm:cxn modelId="{E459042A-81CF-49E6-B0E6-F09AFB544420}" type="presOf" srcId="{5DBFDC45-92F1-4354-918B-08B8E7C2FD50}" destId="{E7339CF0-B777-468D-9559-A8D45763DA9B}" srcOrd="0" destOrd="0" presId="urn:microsoft.com/office/officeart/2005/8/layout/vList6"/>
    <dgm:cxn modelId="{5C94E934-03EE-4E96-A9FC-6F6AA70F003D}" srcId="{2BEDAFD2-3938-48AF-A3D7-D9B6D865CBBA}" destId="{C20A0828-085A-4910-9A02-1E662F644260}" srcOrd="3" destOrd="0" parTransId="{6EB27905-81B3-4BF1-A359-F9165E0F5E40}" sibTransId="{FC475001-0E26-4F19-89D1-14EDF2626387}"/>
    <dgm:cxn modelId="{6C2CAA66-548D-4EF8-9106-C44A088F5F40}" type="presOf" srcId="{C20A0828-085A-4910-9A02-1E662F644260}" destId="{2C5B7BC9-815C-4C9B-A448-533218F05802}" srcOrd="0" destOrd="0" presId="urn:microsoft.com/office/officeart/2005/8/layout/vList6"/>
    <dgm:cxn modelId="{B4A36B6B-2B91-4E1E-928A-F200E45F6004}" srcId="{2BEDAFD2-3938-48AF-A3D7-D9B6D865CBBA}" destId="{AB014298-F09C-4CDE-9747-59056DD21163}" srcOrd="4" destOrd="0" parTransId="{3AE0026D-2647-4F85-9E3B-C0D63CB6E64A}" sibTransId="{47F17878-C505-4EC0-BA14-40A0367560A2}"/>
    <dgm:cxn modelId="{FC09B14C-B61B-4986-8C0A-0092EDD0FF45}" type="presOf" srcId="{25DBCE91-346E-42FF-914F-7BBFB8278156}" destId="{D0D2488E-2A53-4E92-96E8-4D0934E1679F}" srcOrd="0" destOrd="0" presId="urn:microsoft.com/office/officeart/2005/8/layout/vList6"/>
    <dgm:cxn modelId="{DCB3FB72-4002-488D-9646-589384B6698E}" type="presOf" srcId="{AB014298-F09C-4CDE-9747-59056DD21163}" destId="{726AF2F2-E2F8-4FC8-809B-A735A83976C3}" srcOrd="0" destOrd="0" presId="urn:microsoft.com/office/officeart/2005/8/layout/vList6"/>
    <dgm:cxn modelId="{5956EF75-A9A0-4DB0-BF89-DDA968ED4106}" srcId="{AB014298-F09C-4CDE-9747-59056DD21163}" destId="{9A2246CD-172D-46E5-BCF3-72E4F83074A2}" srcOrd="0" destOrd="0" parTransId="{7DCFD5EF-A968-440A-BCAC-86B3C1169BA9}" sibTransId="{7EF7A450-E7B1-4CC8-94D3-B0B5115033B1}"/>
    <dgm:cxn modelId="{BBA55D97-3A86-479B-BAB6-6736913879DF}" srcId="{2BEDAFD2-3938-48AF-A3D7-D9B6D865CBBA}" destId="{CAD4A0ED-6CA2-40A1-8BFB-B3C33EE8E44C}" srcOrd="0" destOrd="0" parTransId="{479157EC-04EC-4426-ADB1-62F54B10C733}" sibTransId="{889307F4-A54A-44FC-9437-7A7E267D8178}"/>
    <dgm:cxn modelId="{6712DEA1-B7CD-4E32-A3C8-8A1C9037B699}" type="presOf" srcId="{00F054CE-A6C0-46F4-A521-17937D7F1C73}" destId="{2829AB0E-74D9-4CB7-80E6-C07F7344190D}" srcOrd="0" destOrd="0" presId="urn:microsoft.com/office/officeart/2005/8/layout/vList6"/>
    <dgm:cxn modelId="{A6425EB2-8049-496E-8C73-3B6C2B15F2F2}" type="presOf" srcId="{808C4825-8B22-441B-9D61-AC00092498CE}" destId="{0FED09D3-27AC-47FF-BA5D-F76A0B441956}" srcOrd="0" destOrd="0" presId="urn:microsoft.com/office/officeart/2005/8/layout/vList6"/>
    <dgm:cxn modelId="{4EA988C7-468B-419C-BCCA-1AD74E64805C}" type="presOf" srcId="{9A2246CD-172D-46E5-BCF3-72E4F83074A2}" destId="{BF217A6E-7BE0-415C-B760-61EC872D2A89}" srcOrd="0" destOrd="0" presId="urn:microsoft.com/office/officeart/2005/8/layout/vList6"/>
    <dgm:cxn modelId="{2300C7D3-D7B3-4935-9054-A11949FCB19C}" type="presOf" srcId="{A889F982-F04C-46C7-94CA-C12F8D12AE11}" destId="{92A43992-5035-40A0-93BB-A303B823358F}" srcOrd="0" destOrd="0" presId="urn:microsoft.com/office/officeart/2005/8/layout/vList6"/>
    <dgm:cxn modelId="{30E228D9-65B9-479A-A97B-20904D6711B3}" srcId="{C20A0828-085A-4910-9A02-1E662F644260}" destId="{A889F982-F04C-46C7-94CA-C12F8D12AE11}" srcOrd="0" destOrd="0" parTransId="{A8D2868F-EBA5-454A-8E1F-120D91AC82A5}" sibTransId="{913A40C4-A226-43EF-9338-A1E521AA85F7}"/>
    <dgm:cxn modelId="{FDA846DC-99E7-4BF1-A718-8CF3EAF67E4D}" srcId="{2BEDAFD2-3938-48AF-A3D7-D9B6D865CBBA}" destId="{00F054CE-A6C0-46F4-A521-17937D7F1C73}" srcOrd="1" destOrd="0" parTransId="{FBA98D26-AF85-4F30-BFD0-F408CE0823B9}" sibTransId="{DA2963CD-1B01-483C-8938-4B63F0478BF9}"/>
    <dgm:cxn modelId="{57019DEA-F28C-477D-A39E-7736D41CF075}" type="presOf" srcId="{2BEDAFD2-3938-48AF-A3D7-D9B6D865CBBA}" destId="{BD06E507-1431-4D63-8541-3DC8CB52820D}" srcOrd="0" destOrd="0" presId="urn:microsoft.com/office/officeart/2005/8/layout/vList6"/>
    <dgm:cxn modelId="{A2D372EF-BC85-4B82-9A6F-96909EBAB316}" type="presOf" srcId="{885C535F-39A9-4632-8CF3-ED99095F7EC9}" destId="{3CA50F55-6F94-4900-BA80-6B9D3EFE81D1}" srcOrd="0" destOrd="0" presId="urn:microsoft.com/office/officeart/2005/8/layout/vList6"/>
    <dgm:cxn modelId="{6A018EF9-1732-4D45-9CBD-BBC26471988A}" srcId="{CAD4A0ED-6CA2-40A1-8BFB-B3C33EE8E44C}" destId="{808C4825-8B22-441B-9D61-AC00092498CE}" srcOrd="0" destOrd="0" parTransId="{04385421-8276-4EB3-A566-715E35FEDA5C}" sibTransId="{EF3F9A5E-3B31-4538-8A90-0E83541909E7}"/>
    <dgm:cxn modelId="{8B11D0FB-6E42-4F0B-9DF8-BEFB2DC00A96}" srcId="{5DBFDC45-92F1-4354-918B-08B8E7C2FD50}" destId="{25DBCE91-346E-42FF-914F-7BBFB8278156}" srcOrd="0" destOrd="0" parTransId="{D684A235-3316-4DFE-839B-718CD77ADB22}" sibTransId="{28FABFF9-9548-41B7-8A0E-2322A30043C2}"/>
    <dgm:cxn modelId="{0931C9FF-8444-4975-B409-59352F8938BD}" srcId="{00F054CE-A6C0-46F4-A521-17937D7F1C73}" destId="{885C535F-39A9-4632-8CF3-ED99095F7EC9}" srcOrd="0" destOrd="0" parTransId="{166F73D8-A5AE-4D09-BBAA-8131F9AD5C1F}" sibTransId="{4F75D5D3-D610-436F-B815-A1E414EC1567}"/>
    <dgm:cxn modelId="{8C8A5A89-457C-4604-9BD8-63A1193C163B}" type="presParOf" srcId="{BD06E507-1431-4D63-8541-3DC8CB52820D}" destId="{B6024C2C-6186-4253-9CD7-FB890CD249C4}" srcOrd="0" destOrd="0" presId="urn:microsoft.com/office/officeart/2005/8/layout/vList6"/>
    <dgm:cxn modelId="{53C5B8B9-DB62-4EF6-9E8D-9D3BE4F197FE}" type="presParOf" srcId="{B6024C2C-6186-4253-9CD7-FB890CD249C4}" destId="{6E4F7CE7-14B2-47AE-8DAF-ECBA791B6E76}" srcOrd="0" destOrd="0" presId="urn:microsoft.com/office/officeart/2005/8/layout/vList6"/>
    <dgm:cxn modelId="{794B3499-8862-44C0-BAF2-BBE53AD58529}" type="presParOf" srcId="{B6024C2C-6186-4253-9CD7-FB890CD249C4}" destId="{0FED09D3-27AC-47FF-BA5D-F76A0B441956}" srcOrd="1" destOrd="0" presId="urn:microsoft.com/office/officeart/2005/8/layout/vList6"/>
    <dgm:cxn modelId="{54C38333-9C38-4707-974B-BE540F98C966}" type="presParOf" srcId="{BD06E507-1431-4D63-8541-3DC8CB52820D}" destId="{2498041D-BBB7-4319-98F7-1552CE7E3F06}" srcOrd="1" destOrd="0" presId="urn:microsoft.com/office/officeart/2005/8/layout/vList6"/>
    <dgm:cxn modelId="{D98A44CB-ED73-4E58-B982-06A0ED2CC46C}" type="presParOf" srcId="{BD06E507-1431-4D63-8541-3DC8CB52820D}" destId="{2CFA602B-B71E-4822-A8F9-FF744675944C}" srcOrd="2" destOrd="0" presId="urn:microsoft.com/office/officeart/2005/8/layout/vList6"/>
    <dgm:cxn modelId="{2EC9E4B4-BCDF-4845-9D3C-7BCE21049837}" type="presParOf" srcId="{2CFA602B-B71E-4822-A8F9-FF744675944C}" destId="{2829AB0E-74D9-4CB7-80E6-C07F7344190D}" srcOrd="0" destOrd="0" presId="urn:microsoft.com/office/officeart/2005/8/layout/vList6"/>
    <dgm:cxn modelId="{6A8FE1F8-1399-4518-BD02-25B1E2BBA16E}" type="presParOf" srcId="{2CFA602B-B71E-4822-A8F9-FF744675944C}" destId="{3CA50F55-6F94-4900-BA80-6B9D3EFE81D1}" srcOrd="1" destOrd="0" presId="urn:microsoft.com/office/officeart/2005/8/layout/vList6"/>
    <dgm:cxn modelId="{E7BC71F0-7772-4423-936D-F2804E812B20}" type="presParOf" srcId="{BD06E507-1431-4D63-8541-3DC8CB52820D}" destId="{822BBE47-F97F-4F74-AB5C-B692995A8A93}" srcOrd="3" destOrd="0" presId="urn:microsoft.com/office/officeart/2005/8/layout/vList6"/>
    <dgm:cxn modelId="{57FDB4D6-8518-4918-A5FD-48548E831F99}" type="presParOf" srcId="{BD06E507-1431-4D63-8541-3DC8CB52820D}" destId="{C8286350-1A80-415A-8A81-6CC17E5BF4F2}" srcOrd="4" destOrd="0" presId="urn:microsoft.com/office/officeart/2005/8/layout/vList6"/>
    <dgm:cxn modelId="{89D4A4EC-ABD9-4E27-B51C-A8FB9EB08843}" type="presParOf" srcId="{C8286350-1A80-415A-8A81-6CC17E5BF4F2}" destId="{E7339CF0-B777-468D-9559-A8D45763DA9B}" srcOrd="0" destOrd="0" presId="urn:microsoft.com/office/officeart/2005/8/layout/vList6"/>
    <dgm:cxn modelId="{296B2A21-20E1-44B2-BBB4-26F3E192EB65}" type="presParOf" srcId="{C8286350-1A80-415A-8A81-6CC17E5BF4F2}" destId="{D0D2488E-2A53-4E92-96E8-4D0934E1679F}" srcOrd="1" destOrd="0" presId="urn:microsoft.com/office/officeart/2005/8/layout/vList6"/>
    <dgm:cxn modelId="{A58420BF-AF37-471C-B906-9FB05BAA0842}" type="presParOf" srcId="{BD06E507-1431-4D63-8541-3DC8CB52820D}" destId="{DF603743-15F3-4C31-B7A2-34F4E3B9BE8E}" srcOrd="5" destOrd="0" presId="urn:microsoft.com/office/officeart/2005/8/layout/vList6"/>
    <dgm:cxn modelId="{EF8827DB-2D5A-40A6-B9B6-1A91D568517B}" type="presParOf" srcId="{BD06E507-1431-4D63-8541-3DC8CB52820D}" destId="{2F07545F-EB47-4CF3-B4D9-F314C867EBEE}" srcOrd="6" destOrd="0" presId="urn:microsoft.com/office/officeart/2005/8/layout/vList6"/>
    <dgm:cxn modelId="{D438435E-43F8-4B24-80A2-6DE8196A1A6B}" type="presParOf" srcId="{2F07545F-EB47-4CF3-B4D9-F314C867EBEE}" destId="{2C5B7BC9-815C-4C9B-A448-533218F05802}" srcOrd="0" destOrd="0" presId="urn:microsoft.com/office/officeart/2005/8/layout/vList6"/>
    <dgm:cxn modelId="{6E828FDD-7536-4B69-91C7-93E6354D769D}" type="presParOf" srcId="{2F07545F-EB47-4CF3-B4D9-F314C867EBEE}" destId="{92A43992-5035-40A0-93BB-A303B823358F}" srcOrd="1" destOrd="0" presId="urn:microsoft.com/office/officeart/2005/8/layout/vList6"/>
    <dgm:cxn modelId="{F16CB861-9FF0-4787-ADA8-B3B90ABA0F2B}" type="presParOf" srcId="{BD06E507-1431-4D63-8541-3DC8CB52820D}" destId="{20F5B6B2-3267-4463-875D-FC9554D8C6C8}" srcOrd="7" destOrd="0" presId="urn:microsoft.com/office/officeart/2005/8/layout/vList6"/>
    <dgm:cxn modelId="{EF9D9053-730B-4CA4-9EE6-8622C24065C5}" type="presParOf" srcId="{BD06E507-1431-4D63-8541-3DC8CB52820D}" destId="{71E31F8A-3E13-4742-B21B-BDA30AF20C5E}" srcOrd="8" destOrd="0" presId="urn:microsoft.com/office/officeart/2005/8/layout/vList6"/>
    <dgm:cxn modelId="{758BAFBF-08E1-4518-A125-4606A7094526}" type="presParOf" srcId="{71E31F8A-3E13-4742-B21B-BDA30AF20C5E}" destId="{726AF2F2-E2F8-4FC8-809B-A735A83976C3}" srcOrd="0" destOrd="0" presId="urn:microsoft.com/office/officeart/2005/8/layout/vList6"/>
    <dgm:cxn modelId="{D9205A51-C1F7-4589-8181-00E38A7C2465}" type="presParOf" srcId="{71E31F8A-3E13-4742-B21B-BDA30AF20C5E}" destId="{BF217A6E-7BE0-415C-B760-61EC872D2A89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ED09D3-27AC-47FF-BA5D-F76A0B441956}">
      <dsp:nvSpPr>
        <dsp:cNvPr id="0" name=""/>
        <dsp:cNvSpPr/>
      </dsp:nvSpPr>
      <dsp:spPr>
        <a:xfrm>
          <a:off x="2819908" y="1852"/>
          <a:ext cx="4229862" cy="1002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10600" contourW="3000">
          <a:bevelT w="48600" h="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Includes Hotels &amp; Motels, Apartments, Camps, guest houses, lodge, bed &amp; breakfast establishments, house boats, resorts etc</a:t>
          </a:r>
        </a:p>
      </dsp:txBody>
      <dsp:txXfrm>
        <a:off x="2819908" y="127198"/>
        <a:ext cx="3853823" cy="752078"/>
      </dsp:txXfrm>
    </dsp:sp>
    <dsp:sp modelId="{6E4F7CE7-14B2-47AE-8DAF-ECBA791B6E76}">
      <dsp:nvSpPr>
        <dsp:cNvPr id="0" name=""/>
        <dsp:cNvSpPr/>
      </dsp:nvSpPr>
      <dsp:spPr>
        <a:xfrm>
          <a:off x="0" y="1852"/>
          <a:ext cx="2819908" cy="1002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Accommodation &amp; catering</a:t>
          </a:r>
        </a:p>
      </dsp:txBody>
      <dsp:txXfrm>
        <a:off x="48951" y="50803"/>
        <a:ext cx="2722006" cy="904868"/>
      </dsp:txXfrm>
    </dsp:sp>
    <dsp:sp modelId="{3CA50F55-6F94-4900-BA80-6B9D3EFE81D1}">
      <dsp:nvSpPr>
        <dsp:cNvPr id="0" name=""/>
        <dsp:cNvSpPr/>
      </dsp:nvSpPr>
      <dsp:spPr>
        <a:xfrm>
          <a:off x="2819908" y="1104900"/>
          <a:ext cx="4229862" cy="1002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10600" contourW="3000">
          <a:bevelT w="48600" h="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Comprises of Airline companies, Cruise Services, Railways, car rentals, etc.</a:t>
          </a:r>
        </a:p>
      </dsp:txBody>
      <dsp:txXfrm>
        <a:off x="2819908" y="1230246"/>
        <a:ext cx="3853823" cy="752078"/>
      </dsp:txXfrm>
    </dsp:sp>
    <dsp:sp modelId="{2829AB0E-74D9-4CB7-80E6-C07F7344190D}">
      <dsp:nvSpPr>
        <dsp:cNvPr id="0" name=""/>
        <dsp:cNvSpPr/>
      </dsp:nvSpPr>
      <dsp:spPr>
        <a:xfrm>
          <a:off x="0" y="1104900"/>
          <a:ext cx="2819908" cy="1002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transportation</a:t>
          </a:r>
        </a:p>
      </dsp:txBody>
      <dsp:txXfrm>
        <a:off x="48951" y="1153851"/>
        <a:ext cx="2722006" cy="904868"/>
      </dsp:txXfrm>
    </dsp:sp>
    <dsp:sp modelId="{D0D2488E-2A53-4E92-96E8-4D0934E1679F}">
      <dsp:nvSpPr>
        <dsp:cNvPr id="0" name=""/>
        <dsp:cNvSpPr/>
      </dsp:nvSpPr>
      <dsp:spPr>
        <a:xfrm>
          <a:off x="2819908" y="2207948"/>
          <a:ext cx="4229862" cy="1002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10600" contourW="3000">
          <a:bevelT w="48600" h="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Theme parks &amp; Natural attractions including scenic locations, cultural &amp; educational attractions, monuments, events, etc.</a:t>
          </a:r>
        </a:p>
      </dsp:txBody>
      <dsp:txXfrm>
        <a:off x="2819908" y="2333294"/>
        <a:ext cx="3853823" cy="752078"/>
      </dsp:txXfrm>
    </dsp:sp>
    <dsp:sp modelId="{E7339CF0-B777-468D-9559-A8D45763DA9B}">
      <dsp:nvSpPr>
        <dsp:cNvPr id="0" name=""/>
        <dsp:cNvSpPr/>
      </dsp:nvSpPr>
      <dsp:spPr>
        <a:xfrm>
          <a:off x="0" y="2207948"/>
          <a:ext cx="2819908" cy="1002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attractions</a:t>
          </a:r>
        </a:p>
      </dsp:txBody>
      <dsp:txXfrm>
        <a:off x="48951" y="2256899"/>
        <a:ext cx="2722006" cy="904868"/>
      </dsp:txXfrm>
    </dsp:sp>
    <dsp:sp modelId="{92A43992-5035-40A0-93BB-A303B823358F}">
      <dsp:nvSpPr>
        <dsp:cNvPr id="0" name=""/>
        <dsp:cNvSpPr/>
      </dsp:nvSpPr>
      <dsp:spPr>
        <a:xfrm>
          <a:off x="2819908" y="3310996"/>
          <a:ext cx="4229862" cy="1002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10600" contourW="3000">
          <a:bevelT w="48600" h="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Independent travel agents &amp; online businesses. Associated products such as insurance, car hire &amp; currency exchange.</a:t>
          </a:r>
        </a:p>
      </dsp:txBody>
      <dsp:txXfrm>
        <a:off x="2819908" y="3436342"/>
        <a:ext cx="3853823" cy="752078"/>
      </dsp:txXfrm>
    </dsp:sp>
    <dsp:sp modelId="{2C5B7BC9-815C-4C9B-A448-533218F05802}">
      <dsp:nvSpPr>
        <dsp:cNvPr id="0" name=""/>
        <dsp:cNvSpPr/>
      </dsp:nvSpPr>
      <dsp:spPr>
        <a:xfrm>
          <a:off x="0" y="3310996"/>
          <a:ext cx="2819908" cy="1002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Travel agents</a:t>
          </a:r>
        </a:p>
      </dsp:txBody>
      <dsp:txXfrm>
        <a:off x="48951" y="3359947"/>
        <a:ext cx="2722006" cy="904868"/>
      </dsp:txXfrm>
    </dsp:sp>
    <dsp:sp modelId="{BF217A6E-7BE0-415C-B760-61EC872D2A89}">
      <dsp:nvSpPr>
        <dsp:cNvPr id="0" name=""/>
        <dsp:cNvSpPr/>
      </dsp:nvSpPr>
      <dsp:spPr>
        <a:xfrm>
          <a:off x="2819908" y="4414044"/>
          <a:ext cx="4229862" cy="1002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10600" contourW="3000">
          <a:bevelT w="48600" h="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Those who offer customised tours, including travel, accommodation &amp; sightseeing</a:t>
          </a:r>
        </a:p>
      </dsp:txBody>
      <dsp:txXfrm>
        <a:off x="2819908" y="4539390"/>
        <a:ext cx="3853823" cy="752078"/>
      </dsp:txXfrm>
    </dsp:sp>
    <dsp:sp modelId="{726AF2F2-E2F8-4FC8-809B-A735A83976C3}">
      <dsp:nvSpPr>
        <dsp:cNvPr id="0" name=""/>
        <dsp:cNvSpPr/>
      </dsp:nvSpPr>
      <dsp:spPr>
        <a:xfrm>
          <a:off x="0" y="4414044"/>
          <a:ext cx="2819908" cy="1002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attractions</a:t>
          </a:r>
        </a:p>
      </dsp:txBody>
      <dsp:txXfrm>
        <a:off x="48951" y="4462995"/>
        <a:ext cx="2722006" cy="9048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9184DA70-C731-4C70-880D-CCD4705E623C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01740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217605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253396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828183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289415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729677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584772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657030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048018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084549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432487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261282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050599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020754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77212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303141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74182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D6E202-B606-4609-B914-27C9371A1F6D}" type="datetime1">
              <a:rPr lang="en-US" smtClean="0"/>
              <a:t>10/24/2019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3826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9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  <p:sldLayoutId id="2147483830" r:id="rId12"/>
    <p:sldLayoutId id="2147483831" r:id="rId13"/>
    <p:sldLayoutId id="2147483832" r:id="rId14"/>
    <p:sldLayoutId id="2147483833" r:id="rId15"/>
    <p:sldLayoutId id="2147483834" r:id="rId16"/>
    <p:sldLayoutId id="2147483835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 /><Relationship Id="rId1" Type="http://schemas.openxmlformats.org/officeDocument/2006/relationships/slideLayout" Target="../slideLayouts/slideLayout11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 /><Relationship Id="rId1" Type="http://schemas.openxmlformats.org/officeDocument/2006/relationships/slideLayout" Target="../slideLayouts/slideLayout11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 /><Relationship Id="rId1" Type="http://schemas.openxmlformats.org/officeDocument/2006/relationships/slideLayout" Target="../slideLayouts/slideLayout11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9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17D3D-F71F-4155-86B6-5E2E31A712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1677" y="645105"/>
            <a:ext cx="8512082" cy="13208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700" spc="200" dirty="0"/>
              <a:t>An Appraisal of a Guest Experience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F8250F-01A8-4765-844A-87F3D333AB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1678" y="2286001"/>
            <a:ext cx="8512082" cy="4389119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Name of students :</a:t>
            </a:r>
          </a:p>
          <a:p>
            <a:pPr algn="l">
              <a:spcAft>
                <a:spcPts val="600"/>
              </a:spcAft>
            </a:pPr>
            <a:endParaRPr lang="en-US" dirty="0">
              <a:solidFill>
                <a:schemeClr val="tx1"/>
              </a:solidFill>
            </a:endParaRPr>
          </a:p>
          <a:p>
            <a:pPr marL="342900" indent="-228600">
              <a:spcAft>
                <a:spcPts val="600"/>
              </a:spcAft>
              <a:buFont typeface="Garamond" pitchFamily="18" charset="0"/>
              <a:buChar char="◦"/>
            </a:pPr>
            <a:r>
              <a:rPr lang="en-US" dirty="0"/>
              <a:t>Marius Stefan Andrei (1815330)</a:t>
            </a:r>
            <a:endParaRPr lang="en-US" dirty="0">
              <a:solidFill>
                <a:schemeClr val="tx1"/>
              </a:solidFill>
            </a:endParaRPr>
          </a:p>
          <a:p>
            <a:pPr marL="342900" indent="-22860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US" dirty="0" err="1">
                <a:solidFill>
                  <a:schemeClr val="tx1"/>
                </a:solidFill>
              </a:rPr>
              <a:t>Vasilica</a:t>
            </a:r>
            <a:r>
              <a:rPr lang="en-US" dirty="0">
                <a:solidFill>
                  <a:schemeClr val="tx1"/>
                </a:solidFill>
              </a:rPr>
              <a:t> Georgiana Andrei (1815340)</a:t>
            </a:r>
          </a:p>
          <a:p>
            <a:pPr marL="342900" indent="-22860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US" dirty="0">
                <a:solidFill>
                  <a:schemeClr val="tx1"/>
                </a:solidFill>
              </a:rPr>
              <a:t>Sorin Tudor (1815536)</a:t>
            </a:r>
          </a:p>
          <a:p>
            <a:pPr marL="114300" algn="l"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Lecturer Name : Dale </a:t>
            </a:r>
            <a:r>
              <a:rPr lang="en-US" dirty="0"/>
              <a:t>C</a:t>
            </a:r>
            <a:r>
              <a:rPr lang="en-US" dirty="0">
                <a:solidFill>
                  <a:schemeClr val="tx1"/>
                </a:solidFill>
              </a:rPr>
              <a:t>larke</a:t>
            </a:r>
          </a:p>
        </p:txBody>
      </p:sp>
    </p:spTree>
    <p:extLst>
      <p:ext uri="{BB962C8B-B14F-4D97-AF65-F5344CB8AC3E}">
        <p14:creationId xmlns:p14="http://schemas.microsoft.com/office/powerpoint/2010/main" val="1940204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2E0FF-A239-40E5-AEA2-3313A9726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238126"/>
            <a:ext cx="10396902" cy="1581150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FF0CE-9B23-45BB-AC8D-C340C912C3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779" y="2019300"/>
            <a:ext cx="10394729" cy="3360639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 modern days, hospitality and tourism industry has become a trending business industry,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services are highly demanded in current market so that hotels and accommodation business has great scope in current and upcoming days (Kim, Vogt &amp; Knutson, 2015)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541398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A0BA8-1565-4D5E-AE08-123898C2B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06" y="323850"/>
            <a:ext cx="10396902" cy="1609725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724BD5-D007-4730-B8A8-CC9BE044D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779" y="1933575"/>
            <a:ext cx="10394729" cy="3446364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organization : Holiday Inn, UK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Kemmons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Wilson established the hotel group in 1952 in USA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has more than 705 numbers of well-decorated deluxe rooms</a:t>
            </a:r>
          </a:p>
        </p:txBody>
      </p:sp>
    </p:spTree>
    <p:extLst>
      <p:ext uri="{BB962C8B-B14F-4D97-AF65-F5344CB8AC3E}">
        <p14:creationId xmlns:p14="http://schemas.microsoft.com/office/powerpoint/2010/main" val="199571116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A1FE9-3023-4343-BB9D-19690C686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1685925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529F9E-DE74-42EB-B4BF-82FAEB2A1F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779" y="2200275"/>
            <a:ext cx="10394729" cy="3179664"/>
          </a:xfrm>
        </p:spPr>
        <p:txBody>
          <a:bodyPr>
            <a:normAutofit/>
          </a:bodyPr>
          <a:lstStyle/>
          <a:p>
            <a:r>
              <a:rPr lang="en-GB" sz="2000" dirty="0"/>
              <a:t>Products/ Services offered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Holiday Inn, UK mainly deals with food services, lodging and accommodation services, housekeeping, room services, bars and restaurants services and other services to meet expectations of customers</a:t>
            </a:r>
          </a:p>
          <a:p>
            <a:r>
              <a:rPr lang="en-GB" sz="2000" dirty="0"/>
              <a:t>USP (Unique Selling Point)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USP of the Holiday Inn, UK is “very relaxed environment”.</a:t>
            </a:r>
          </a:p>
        </p:txBody>
      </p:sp>
    </p:spTree>
    <p:extLst>
      <p:ext uri="{BB962C8B-B14F-4D97-AF65-F5344CB8AC3E}">
        <p14:creationId xmlns:p14="http://schemas.microsoft.com/office/powerpoint/2010/main" val="1549577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DCA28-C85E-4636-A237-8B5F2113D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1273607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E053CE-3457-4308-8CA8-02C57F2DCF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9104" y="2200275"/>
            <a:ext cx="10394729" cy="2817714"/>
          </a:xfrm>
        </p:spPr>
        <p:txBody>
          <a:bodyPr>
            <a:normAutofit/>
          </a:bodyPr>
          <a:lstStyle/>
          <a:p>
            <a:r>
              <a:rPr lang="en-GB" sz="2000" dirty="0"/>
              <a:t>Holiday Inn, UK must use some of the effective strategies in terms of appraising guest service experience and improve their services.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Using KPIS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Customer retention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Customer satisfaction surveys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EA1FDA-9CA4-4846-B8B1-11880A2496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9550" y="3468624"/>
            <a:ext cx="4362450" cy="3389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32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9770D-5F64-4F39-B61C-4FA7FAEC7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037293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F15D3D-99BB-4B22-B97D-42E2EC2BB4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5842" y="2914650"/>
            <a:ext cx="10130516" cy="3686175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Service Quality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Holiday Inn, London provides satisfying food and beverage services along with relaxation and great piece of accommodation facilities altogether to enhance the customer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Service Setting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Holiday Inn, London has arranged music system, free Wi-Fi, air conditioning, television, PC with internet, room layout and others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Service Delivery by the Organization, etc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Hotel has trained staffs to provide on time services and a rich hospitality experience to customers.</a:t>
            </a:r>
          </a:p>
        </p:txBody>
      </p:sp>
    </p:spTree>
    <p:extLst>
      <p:ext uri="{BB962C8B-B14F-4D97-AF65-F5344CB8AC3E}">
        <p14:creationId xmlns:p14="http://schemas.microsoft.com/office/powerpoint/2010/main" val="19527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48B7E-64A8-4137-9589-6D94C1FD1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400" cy="1894418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8CB45F-5AC3-49E9-BCD7-4F45329CC0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4467" y="2171701"/>
            <a:ext cx="10130516" cy="285750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Guests are likely to receive services from Holiday Inn, London.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Hotel uses customer feedback forms and appraisal forms to collect customer feedbacks and understand their expectations.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D34475-FB1A-4A8E-B49C-FEF2418B16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7550" y="4572000"/>
            <a:ext cx="512445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763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4F08C-2946-46DD-BB6F-67F677434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475" y="764373"/>
            <a:ext cx="9991725" cy="1112052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416FE2A6-4E04-4CA4-9897-98C84BE794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2972501"/>
              </p:ext>
            </p:extLst>
          </p:nvPr>
        </p:nvGraphicFramePr>
        <p:xfrm>
          <a:off x="1917699" y="1971675"/>
          <a:ext cx="9464676" cy="440055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732338">
                  <a:extLst>
                    <a:ext uri="{9D8B030D-6E8A-4147-A177-3AD203B41FA5}">
                      <a16:colId xmlns:a16="http://schemas.microsoft.com/office/drawing/2014/main" val="1271672941"/>
                    </a:ext>
                  </a:extLst>
                </a:gridCol>
                <a:gridCol w="4732338">
                  <a:extLst>
                    <a:ext uri="{9D8B030D-6E8A-4147-A177-3AD203B41FA5}">
                      <a16:colId xmlns:a16="http://schemas.microsoft.com/office/drawing/2014/main" val="1978047789"/>
                    </a:ext>
                  </a:extLst>
                </a:gridCol>
              </a:tblGrid>
              <a:tr h="733425">
                <a:tc>
                  <a:txBody>
                    <a:bodyPr/>
                    <a:lstStyle/>
                    <a:p>
                      <a:r>
                        <a:rPr lang="en-GB" dirty="0"/>
                        <a:t>Services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Ratings (out of 10)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8528716"/>
                  </a:ext>
                </a:extLst>
              </a:tr>
              <a:tr h="733425">
                <a:tc>
                  <a:txBody>
                    <a:bodyPr/>
                    <a:lstStyle/>
                    <a:p>
                      <a:r>
                        <a:rPr lang="en-GB" dirty="0"/>
                        <a:t>Front office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7249457"/>
                  </a:ext>
                </a:extLst>
              </a:tr>
              <a:tr h="733425">
                <a:tc>
                  <a:txBody>
                    <a:bodyPr/>
                    <a:lstStyle/>
                    <a:p>
                      <a:r>
                        <a:rPr lang="en-GB" dirty="0"/>
                        <a:t>Food and beverage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9321565"/>
                  </a:ext>
                </a:extLst>
              </a:tr>
              <a:tr h="733425">
                <a:tc>
                  <a:txBody>
                    <a:bodyPr/>
                    <a:lstStyle/>
                    <a:p>
                      <a:r>
                        <a:rPr lang="en-GB" dirty="0"/>
                        <a:t>Room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0223629"/>
                  </a:ext>
                </a:extLst>
              </a:tr>
              <a:tr h="733425">
                <a:tc>
                  <a:txBody>
                    <a:bodyPr/>
                    <a:lstStyle/>
                    <a:p>
                      <a:r>
                        <a:rPr lang="en-GB" dirty="0"/>
                        <a:t>Housekeeping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3234585"/>
                  </a:ext>
                </a:extLst>
              </a:tr>
              <a:tr h="733425">
                <a:tc>
                  <a:txBody>
                    <a:bodyPr/>
                    <a:lstStyle/>
                    <a:p>
                      <a:r>
                        <a:rPr lang="en-GB" dirty="0"/>
                        <a:t>Restaurants and bars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04567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7241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7CEE1-38B5-46EA-9C50-5B8999A97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2101" y="764373"/>
            <a:ext cx="9944100" cy="1159677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8EDD5A5-1922-4158-B8BF-DA6E60FE2B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9153352"/>
              </p:ext>
            </p:extLst>
          </p:nvPr>
        </p:nvGraphicFramePr>
        <p:xfrm>
          <a:off x="1847851" y="2415115"/>
          <a:ext cx="9658350" cy="41285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29175">
                  <a:extLst>
                    <a:ext uri="{9D8B030D-6E8A-4147-A177-3AD203B41FA5}">
                      <a16:colId xmlns:a16="http://schemas.microsoft.com/office/drawing/2014/main" val="229570789"/>
                    </a:ext>
                  </a:extLst>
                </a:gridCol>
                <a:gridCol w="4829175">
                  <a:extLst>
                    <a:ext uri="{9D8B030D-6E8A-4147-A177-3AD203B41FA5}">
                      <a16:colId xmlns:a16="http://schemas.microsoft.com/office/drawing/2014/main" val="132888800"/>
                    </a:ext>
                  </a:extLst>
                </a:gridCol>
              </a:tblGrid>
              <a:tr h="688093">
                <a:tc>
                  <a:txBody>
                    <a:bodyPr/>
                    <a:lstStyle/>
                    <a:p>
                      <a:r>
                        <a:rPr lang="en-GB" dirty="0"/>
                        <a:t>Services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Ratings (out of 10)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0481964"/>
                  </a:ext>
                </a:extLst>
              </a:tr>
              <a:tr h="688093">
                <a:tc>
                  <a:txBody>
                    <a:bodyPr/>
                    <a:lstStyle/>
                    <a:p>
                      <a:r>
                        <a:rPr lang="en-GB" dirty="0"/>
                        <a:t>Front office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0215729"/>
                  </a:ext>
                </a:extLst>
              </a:tr>
              <a:tr h="688093">
                <a:tc>
                  <a:txBody>
                    <a:bodyPr/>
                    <a:lstStyle/>
                    <a:p>
                      <a:r>
                        <a:rPr lang="en-GB" dirty="0"/>
                        <a:t>Food and beverage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2724785"/>
                  </a:ext>
                </a:extLst>
              </a:tr>
              <a:tr h="688093">
                <a:tc>
                  <a:txBody>
                    <a:bodyPr/>
                    <a:lstStyle/>
                    <a:p>
                      <a:r>
                        <a:rPr lang="en-GB" dirty="0"/>
                        <a:t>Room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248284"/>
                  </a:ext>
                </a:extLst>
              </a:tr>
              <a:tr h="688093">
                <a:tc>
                  <a:txBody>
                    <a:bodyPr/>
                    <a:lstStyle/>
                    <a:p>
                      <a:r>
                        <a:rPr lang="en-GB" dirty="0"/>
                        <a:t>Housekeeping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6328664"/>
                  </a:ext>
                </a:extLst>
              </a:tr>
              <a:tr h="688093">
                <a:tc>
                  <a:txBody>
                    <a:bodyPr/>
                    <a:lstStyle/>
                    <a:p>
                      <a:r>
                        <a:rPr lang="en-GB" dirty="0"/>
                        <a:t>Restaurants and bars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54606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6624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81D33-2B07-4A75-AE62-B91573104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375" y="764373"/>
            <a:ext cx="10029825" cy="1293028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FF33437E-801A-496E-A76F-2D689B8795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41074"/>
              </p:ext>
            </p:extLst>
          </p:nvPr>
        </p:nvGraphicFramePr>
        <p:xfrm>
          <a:off x="1898650" y="2215091"/>
          <a:ext cx="9474200" cy="413808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737100">
                  <a:extLst>
                    <a:ext uri="{9D8B030D-6E8A-4147-A177-3AD203B41FA5}">
                      <a16:colId xmlns:a16="http://schemas.microsoft.com/office/drawing/2014/main" val="3653373633"/>
                    </a:ext>
                  </a:extLst>
                </a:gridCol>
                <a:gridCol w="4737100">
                  <a:extLst>
                    <a:ext uri="{9D8B030D-6E8A-4147-A177-3AD203B41FA5}">
                      <a16:colId xmlns:a16="http://schemas.microsoft.com/office/drawing/2014/main" val="1985309027"/>
                    </a:ext>
                  </a:extLst>
                </a:gridCol>
              </a:tblGrid>
              <a:tr h="689681">
                <a:tc>
                  <a:txBody>
                    <a:bodyPr/>
                    <a:lstStyle/>
                    <a:p>
                      <a:r>
                        <a:rPr lang="en-GB" dirty="0"/>
                        <a:t>Services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Ratings (out of 10)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8604532"/>
                  </a:ext>
                </a:extLst>
              </a:tr>
              <a:tr h="689681">
                <a:tc>
                  <a:txBody>
                    <a:bodyPr/>
                    <a:lstStyle/>
                    <a:p>
                      <a:r>
                        <a:rPr lang="en-GB" dirty="0"/>
                        <a:t>Front office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0755451"/>
                  </a:ext>
                </a:extLst>
              </a:tr>
              <a:tr h="689681">
                <a:tc>
                  <a:txBody>
                    <a:bodyPr/>
                    <a:lstStyle/>
                    <a:p>
                      <a:r>
                        <a:rPr lang="en-GB" dirty="0"/>
                        <a:t>Food and beverage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0378490"/>
                  </a:ext>
                </a:extLst>
              </a:tr>
              <a:tr h="689681">
                <a:tc>
                  <a:txBody>
                    <a:bodyPr/>
                    <a:lstStyle/>
                    <a:p>
                      <a:r>
                        <a:rPr lang="en-GB" dirty="0"/>
                        <a:t>Room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6892925"/>
                  </a:ext>
                </a:extLst>
              </a:tr>
              <a:tr h="689681">
                <a:tc>
                  <a:txBody>
                    <a:bodyPr/>
                    <a:lstStyle/>
                    <a:p>
                      <a:r>
                        <a:rPr lang="en-GB" dirty="0"/>
                        <a:t>Housekeeping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6300651"/>
                  </a:ext>
                </a:extLst>
              </a:tr>
              <a:tr h="689681">
                <a:tc>
                  <a:txBody>
                    <a:bodyPr/>
                    <a:lstStyle/>
                    <a:p>
                      <a:r>
                        <a:rPr lang="en-GB" dirty="0"/>
                        <a:t>Restaurants and bars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07732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2976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E26E0-0AA9-467D-AEB3-2FD0864D5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750" y="677333"/>
            <a:ext cx="10820400" cy="1332444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CC65A1-011A-4836-A3B0-54C05BEA31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0" y="1714500"/>
            <a:ext cx="11391900" cy="2886076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industry is based on providing maximum satisfaction level to customers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Hotels use appraisal form to understand service quality and meet customer expectations effectively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A7BB68-743B-4AB1-ACCF-4557902097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1250" y="3494618"/>
            <a:ext cx="6000750" cy="3228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284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E3442-40C6-43C5-ACA3-B17E09FA1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39316"/>
            <a:ext cx="6873240" cy="1085850"/>
          </a:xfrm>
        </p:spPr>
        <p:txBody>
          <a:bodyPr/>
          <a:lstStyle/>
          <a:p>
            <a:r>
              <a:rPr lang="en-GB" dirty="0"/>
              <a:t>findings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57D15C-B076-41C3-8704-8F252A1C11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9124" y="2609849"/>
            <a:ext cx="5200651" cy="276225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Holiday Inn, London is a popular multinational hotel group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Hotel has been considering appraisal form to understand and meet customer demands and requirements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0CB95F45-9587-44E4-92DA-0F39CD02A1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4469736"/>
              </p:ext>
            </p:extLst>
          </p:nvPr>
        </p:nvGraphicFramePr>
        <p:xfrm>
          <a:off x="5200650" y="1281641"/>
          <a:ext cx="704977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934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67330-F14E-43D0-BA89-76894AB79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14302"/>
            <a:ext cx="10820400" cy="1000124"/>
          </a:xfrm>
        </p:spPr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1AE8B3-6158-4BEB-81D6-EB1D10A2CD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0" y="962026"/>
            <a:ext cx="11506200" cy="5781674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Brotherton, B. &amp; Wood, R. (2008), Hospitality Management, Sage, London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Brotherton, B. (Ed.), (2012), International hospitality industry, Routledge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Holidayinn.com (2019). Retrieved 26 September 2019, from http://www.holidayinn.com/hotels/gp/en/reservation?fromRedirect=true&amp;qSrt=sBR&amp;qlta=99637473&amp;icdv=99637473&amp;glat=SEAR&amp;setPMCookies=true&amp;dp=true&amp;gclid=Cj0KCQjww7HsBRDkARIsAARsIT7FmGh9fhzSgTSJ2eXxI2E1y-1G75AAFaNNoQmgOTmzvf7W4gxAMtoaAlshEALw_wcB&amp;cid=59034&amp;srb_u=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Kim, M., Vogt, C. A., &amp; Knutson, B. J. (2015). Relationships among customer satisfaction, delight and loyalty in the hospitality industry. Journal of Hospitality &amp; Tourism Research, 39(2), 170-197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V. (2014) Principles of Management for the Hospitality Industry, Butterworth Heineman, Oxford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Walker, J. (2013) Introduction to Hospitality, Pearson, London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ttps://www.google.co.uk/url?sa=i&amp;rct=j&amp;q=&amp;esrc=s&amp;source=images&amp;cd=&amp;ved=2ahUKEwjCxuW_q6DlAhUCgRoKHV4BA9sQjRx6BAgBEAQ&amp;url=https%3A%2F%2F27gen.com%2F2014%2F12%2F15%2F7-guest-service-guidelines-old-school-disney-at-its-best%2F&amp;psig=AOvVaw0AM1pNSjQFhqXwwOtWTTeP&amp;ust=1571300187470693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ttps://www.google.co.uk/url?sa=i&amp;rct=j&amp;q=&amp;esrc=s&amp;source=images&amp;cd=&amp;ved=2ahUKEwjZk7HorKDlAhVQ1hoKHdCAAVUQjRx6BAgBEAQ&amp;url=https%3A%2F%2Fadaptive-business.com%2Fhow-would-your-customers-rate-their-buying-experience%2F&amp;psig=AOvVaw2LCZiomr_MPZNwEgn7SEA1&amp;ust=1571300504675301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ttps://www.google.co.uk/url?sa=i&amp;rct=j&amp;q=&amp;esrc=s&amp;source=images&amp;cd=&amp;ved=2ahUKEwib0-SavqDlAhUMKBoKHbb7Db4QjRx6BAgBEAQ&amp;url=https%3A%2F%2Fwww.lastminute.com%2Fhotels%2Funited-kingdom%2Flondon%2Fholiday-inn-kensington-forum-hotel&amp;psig=AOvVaw1rWbuYHSRW5DVh6xsZGq1C&amp;ust=1571305183865132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917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2412</TotalTime>
  <Words>946</Words>
  <Application>Microsoft Office PowerPoint</Application>
  <PresentationFormat>Widescreen</PresentationFormat>
  <Paragraphs>99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Vapor Trail</vt:lpstr>
      <vt:lpstr>An Appraisal of a Guest Experience</vt:lpstr>
      <vt:lpstr>An Appraisal of a Guest Experience</vt:lpstr>
      <vt:lpstr>An Appraisal of a Guest Experience</vt:lpstr>
      <vt:lpstr>An Appraisal of a Guest Experience</vt:lpstr>
      <vt:lpstr>An Appraisal of a Guest Experience</vt:lpstr>
      <vt:lpstr>An Appraisal of a Guest Experience</vt:lpstr>
      <vt:lpstr>An Appraisal of a Guest Experience</vt:lpstr>
      <vt:lpstr>An Appraisal of a Guest Experience</vt:lpstr>
      <vt:lpstr>An Appraisal of a Guest Experience</vt:lpstr>
      <vt:lpstr>An Appraisal of a Guest Experience</vt:lpstr>
      <vt:lpstr>conclusion</vt:lpstr>
      <vt:lpstr>findings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Appraisal of a Guest Experience</dc:title>
  <dc:creator>User</dc:creator>
  <cp:lastModifiedBy>tudor.sorin111@gmail.com</cp:lastModifiedBy>
  <cp:revision>36</cp:revision>
  <dcterms:created xsi:type="dcterms:W3CDTF">2019-10-04T17:52:12Z</dcterms:created>
  <dcterms:modified xsi:type="dcterms:W3CDTF">2019-10-24T20:51:44Z</dcterms:modified>
</cp:coreProperties>
</file>