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0" autoAdjust="0"/>
    <p:restoredTop sz="94660"/>
  </p:normalViewPr>
  <p:slideViewPr>
    <p:cSldViewPr snapToGrid="0">
      <p:cViewPr varScale="1">
        <p:scale>
          <a:sx n="85" d="100"/>
          <a:sy n="85" d="100"/>
        </p:scale>
        <p:origin x="171"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rys Musgrove" userId="2d6d5c85-090b-4bc1-b158-98aecad99803" providerId="ADAL" clId="{2DC7DBB7-AAFE-4040-8ACE-9D33BDFCE64E}"/>
    <pc:docChg chg="custSel modSld">
      <pc:chgData name="Nerys Musgrove" userId="2d6d5c85-090b-4bc1-b158-98aecad99803" providerId="ADAL" clId="{2DC7DBB7-AAFE-4040-8ACE-9D33BDFCE64E}" dt="2026-09-17T14:12:44" v="45" actId="20577"/>
      <pc:docMkLst>
        <pc:docMk/>
      </pc:docMkLst>
      <pc:sldChg chg="modSp mod">
        <pc:chgData name="Nerys Musgrove" userId="2d6d5c85-090b-4bc1-b158-98aecad99803" providerId="ADAL" clId="{2DC7DBB7-AAFE-4040-8ACE-9D33BDFCE64E}" dt="2026-09-17T14:12:44" v="45" actId="20577"/>
        <pc:sldMkLst>
          <pc:docMk/>
          <pc:sldMk cId="2574270863" sldId="256"/>
        </pc:sldMkLst>
        <pc:spChg chg="mod">
          <ac:chgData name="Nerys Musgrove" userId="2d6d5c85-090b-4bc1-b158-98aecad99803" providerId="ADAL" clId="{2DC7DBB7-AAFE-4040-8ACE-9D33BDFCE64E}" dt="2026-09-17T14:12:44" v="45" actId="20577"/>
          <ac:spMkLst>
            <pc:docMk/>
            <pc:sldMk cId="2574270863" sldId="256"/>
            <ac:spMk id="3" creationId="{F80A105C-7913-900F-48CC-8EF59A3A819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83804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54975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99165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9/17/2026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20414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49343D99-809A-49C0-96E5-4250D0B498EE}" type="datetime1">
              <a:rPr lang="en-US" smtClean="0"/>
              <a:t>9/17/2026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6231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9/17/2026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2622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9/17/2026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57563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9/17/2026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892626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9/17/2026</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9425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9/17/2026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14415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9/17/2026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33451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9/17/2026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6968216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9/17/2026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4895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9/17/2026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486137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9/17/2026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948904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833E-1B6D-415F-AD29-75AE8C43BD0D}" type="datetime1">
              <a:rPr lang="en-US" smtClean="0"/>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296160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52596F-08A7-4B70-989A-F2B1CF31E66B}" type="datetime1">
              <a:rPr lang="en-US" smtClean="0"/>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98034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9/17/2026</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243089300"/>
      </p:ext>
    </p:extLst>
  </p:cSld>
  <p:clrMap bg1="dk1" tx1="lt1" bg2="dk2" tx2="lt2" accent1="accent1" accent2="accent2" accent3="accent3" accent4="accent4" accent5="accent5" accent6="accent6" hlink="hlink" folHlink="folHlink"/>
  <p:sldLayoutIdLst>
    <p:sldLayoutId id="2147483716" r:id="rId1"/>
    <p:sldLayoutId id="2147483717"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5" r:id="rId12"/>
    <p:sldLayoutId id="2147483710" r:id="rId13"/>
    <p:sldLayoutId id="2147483711" r:id="rId14"/>
    <p:sldLayoutId id="2147483712" r:id="rId15"/>
    <p:sldLayoutId id="2147483713" r:id="rId16"/>
    <p:sldLayoutId id="2147483714" r:id="rId17"/>
  </p:sldLayoutIdLst>
  <p:hf sldNum="0" hdr="0" ftr="0" dt="0"/>
  <p:txStyles>
    <p:titleStyle>
      <a:lvl1pPr algn="ctr" defTabSz="457200" rtl="0" eaLnBrk="1" latinLnBrk="0" hangingPunct="1">
        <a:lnSpc>
          <a:spcPct val="100000"/>
        </a:lnSpc>
        <a:spcBef>
          <a:spcPct val="0"/>
        </a:spcBef>
        <a:buNone/>
        <a:defRPr sz="4000" i="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19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lnSpc>
          <a:spcPct val="110000"/>
        </a:lnSpc>
        <a:spcBef>
          <a:spcPct val="20000"/>
        </a:spcBef>
        <a:spcAft>
          <a:spcPts val="600"/>
        </a:spcAft>
        <a:buClr>
          <a:schemeClr val="tx2"/>
        </a:buClr>
        <a:buSzPct val="70000"/>
        <a:buFont typeface="Wingdings 2" charset="2"/>
        <a:buChar char=""/>
        <a:defRPr sz="17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lnSpc>
          <a:spcPct val="110000"/>
        </a:lnSpc>
        <a:spcBef>
          <a:spcPct val="20000"/>
        </a:spcBef>
        <a:spcAft>
          <a:spcPts val="600"/>
        </a:spcAft>
        <a:buClr>
          <a:schemeClr val="tx2"/>
        </a:buClr>
        <a:buSzPct val="70000"/>
        <a:buFont typeface="Wingdings 2" charset="2"/>
        <a:buChar char=""/>
        <a:defRPr sz="15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lnSpc>
          <a:spcPct val="110000"/>
        </a:lnSpc>
        <a:spcBef>
          <a:spcPct val="20000"/>
        </a:spcBef>
        <a:spcAft>
          <a:spcPts val="600"/>
        </a:spcAft>
        <a:buClr>
          <a:schemeClr val="tx2"/>
        </a:buClr>
        <a:buSzPct val="70000"/>
        <a:buFont typeface="Wingdings 2" charset="2"/>
        <a:buChar char=""/>
        <a:defRPr sz="1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lnSpc>
          <a:spcPct val="110000"/>
        </a:lnSpc>
        <a:spcBef>
          <a:spcPct val="20000"/>
        </a:spcBef>
        <a:spcAft>
          <a:spcPts val="600"/>
        </a:spcAft>
        <a:buClr>
          <a:schemeClr val="tx2"/>
        </a:buClr>
        <a:buSzPct val="70000"/>
        <a:buFont typeface="Wingdings 2" charset="2"/>
        <a:buChar char=""/>
        <a:defRPr sz="1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D32A07D-C646-4CC0-BA93-76707E70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CFF0EF-BC0D-F6D2-AE9E-01005AC8BE1D}"/>
              </a:ext>
            </a:extLst>
          </p:cNvPr>
          <p:cNvSpPr>
            <a:spLocks noGrp="1"/>
          </p:cNvSpPr>
          <p:nvPr>
            <p:ph type="ctrTitle"/>
          </p:nvPr>
        </p:nvSpPr>
        <p:spPr>
          <a:xfrm>
            <a:off x="7947377" y="835383"/>
            <a:ext cx="3382832" cy="3499549"/>
          </a:xfrm>
        </p:spPr>
        <p:txBody>
          <a:bodyPr>
            <a:normAutofit/>
          </a:bodyPr>
          <a:lstStyle/>
          <a:p>
            <a:pPr algn="l"/>
            <a:r>
              <a:rPr lang="en-GB" sz="4200" dirty="0"/>
              <a:t>The legal stuff</a:t>
            </a:r>
          </a:p>
        </p:txBody>
      </p:sp>
      <p:sp>
        <p:nvSpPr>
          <p:cNvPr id="3" name="Subtitle 2">
            <a:extLst>
              <a:ext uri="{FF2B5EF4-FFF2-40B4-BE49-F238E27FC236}">
                <a16:creationId xmlns:a16="http://schemas.microsoft.com/office/drawing/2014/main" id="{F80A105C-7913-900F-48CC-8EF59A3A8196}"/>
              </a:ext>
            </a:extLst>
          </p:cNvPr>
          <p:cNvSpPr>
            <a:spLocks noGrp="1"/>
          </p:cNvSpPr>
          <p:nvPr>
            <p:ph type="subTitle" idx="1"/>
          </p:nvPr>
        </p:nvSpPr>
        <p:spPr>
          <a:xfrm>
            <a:off x="7947380" y="4334933"/>
            <a:ext cx="3382831" cy="1185333"/>
          </a:xfrm>
        </p:spPr>
        <p:txBody>
          <a:bodyPr>
            <a:normAutofit/>
          </a:bodyPr>
          <a:lstStyle/>
          <a:p>
            <a:pPr algn="l"/>
            <a:r>
              <a:rPr lang="en-GB" dirty="0">
                <a:solidFill>
                  <a:srgbClr val="01FCB3"/>
                </a:solidFill>
              </a:rPr>
              <a:t>Nerys Musgrove</a:t>
            </a:r>
          </a:p>
          <a:p>
            <a:pPr algn="l"/>
            <a:r>
              <a:rPr lang="en-GB" dirty="0">
                <a:solidFill>
                  <a:srgbClr val="01FCB3"/>
                </a:solidFill>
              </a:rPr>
              <a:t>n.musgrove@uwtsd.ac.uk</a:t>
            </a:r>
          </a:p>
        </p:txBody>
      </p:sp>
      <p:pic>
        <p:nvPicPr>
          <p:cNvPr id="4" name="Picture 3">
            <a:extLst>
              <a:ext uri="{FF2B5EF4-FFF2-40B4-BE49-F238E27FC236}">
                <a16:creationId xmlns:a16="http://schemas.microsoft.com/office/drawing/2014/main" id="{EC9FBBDE-D030-E11C-A462-5ADEC3DD9A57}"/>
              </a:ext>
            </a:extLst>
          </p:cNvPr>
          <p:cNvPicPr>
            <a:picLocks noChangeAspect="1"/>
          </p:cNvPicPr>
          <p:nvPr/>
        </p:nvPicPr>
        <p:blipFill>
          <a:blip r:embed="rId3"/>
          <a:srcRect r="22237" b="-1"/>
          <a:stretch>
            <a:fillRect/>
          </a:stretch>
        </p:blipFill>
        <p:spPr>
          <a:xfrm>
            <a:off x="0" y="10"/>
            <a:ext cx="7537704" cy="6857990"/>
          </a:xfrm>
          <a:prstGeom prst="rect">
            <a:avLst/>
          </a:prstGeom>
        </p:spPr>
      </p:pic>
      <p:pic>
        <p:nvPicPr>
          <p:cNvPr id="6" name="Picture 5">
            <a:extLst>
              <a:ext uri="{FF2B5EF4-FFF2-40B4-BE49-F238E27FC236}">
                <a16:creationId xmlns:a16="http://schemas.microsoft.com/office/drawing/2014/main" id="{99AC7736-F397-4FB1-ACBA-F6E6FA7F674D}"/>
              </a:ext>
            </a:extLst>
          </p:cNvPr>
          <p:cNvPicPr>
            <a:picLocks noChangeAspect="1"/>
          </p:cNvPicPr>
          <p:nvPr/>
        </p:nvPicPr>
        <p:blipFill>
          <a:blip r:embed="rId4"/>
          <a:stretch>
            <a:fillRect/>
          </a:stretch>
        </p:blipFill>
        <p:spPr>
          <a:xfrm>
            <a:off x="1781175" y="1200770"/>
            <a:ext cx="4314825" cy="4571380"/>
          </a:xfrm>
          <a:prstGeom prst="rect">
            <a:avLst/>
          </a:prstGeom>
        </p:spPr>
      </p:pic>
    </p:spTree>
    <p:extLst>
      <p:ext uri="{BB962C8B-B14F-4D97-AF65-F5344CB8AC3E}">
        <p14:creationId xmlns:p14="http://schemas.microsoft.com/office/powerpoint/2010/main" val="2574270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2E23B-3129-C5A0-D0C9-097F54C5099F}"/>
              </a:ext>
            </a:extLst>
          </p:cNvPr>
          <p:cNvSpPr>
            <a:spLocks noGrp="1"/>
          </p:cNvSpPr>
          <p:nvPr>
            <p:ph type="title"/>
          </p:nvPr>
        </p:nvSpPr>
        <p:spPr/>
        <p:txBody>
          <a:bodyPr/>
          <a:lstStyle/>
          <a:p>
            <a:r>
              <a:rPr lang="en-GB" dirty="0"/>
              <a:t>The agreement:</a:t>
            </a:r>
          </a:p>
        </p:txBody>
      </p:sp>
      <p:sp>
        <p:nvSpPr>
          <p:cNvPr id="3" name="Content Placeholder 2">
            <a:extLst>
              <a:ext uri="{FF2B5EF4-FFF2-40B4-BE49-F238E27FC236}">
                <a16:creationId xmlns:a16="http://schemas.microsoft.com/office/drawing/2014/main" id="{7A5C9B8A-83D3-2B32-1C45-AE31BD083FDB}"/>
              </a:ext>
            </a:extLst>
          </p:cNvPr>
          <p:cNvSpPr>
            <a:spLocks noGrp="1"/>
          </p:cNvSpPr>
          <p:nvPr>
            <p:ph idx="1"/>
          </p:nvPr>
        </p:nvSpPr>
        <p:spPr/>
        <p:txBody>
          <a:bodyPr/>
          <a:lstStyle/>
          <a:p>
            <a:r>
              <a:rPr lang="en-GB" dirty="0"/>
              <a:t>You (the student), cannot start your placement with the placement provider (them) until you have completed all necessary preparatory work and submissions with both UWTSD (us) and the placement provider inclusive of any assessment criteria and DBS checks and that commencement is approved by UWTSD (us).</a:t>
            </a:r>
          </a:p>
        </p:txBody>
      </p:sp>
      <p:pic>
        <p:nvPicPr>
          <p:cNvPr id="5" name="Picture 4">
            <a:extLst>
              <a:ext uri="{FF2B5EF4-FFF2-40B4-BE49-F238E27FC236}">
                <a16:creationId xmlns:a16="http://schemas.microsoft.com/office/drawing/2014/main" id="{EC180878-EE79-E209-242B-5DD22789288B}"/>
              </a:ext>
            </a:extLst>
          </p:cNvPr>
          <p:cNvPicPr>
            <a:picLocks noChangeAspect="1"/>
          </p:cNvPicPr>
          <p:nvPr/>
        </p:nvPicPr>
        <p:blipFill>
          <a:blip r:embed="rId2"/>
          <a:stretch>
            <a:fillRect/>
          </a:stretch>
        </p:blipFill>
        <p:spPr>
          <a:xfrm>
            <a:off x="8519902" y="3429000"/>
            <a:ext cx="3019846" cy="3248478"/>
          </a:xfrm>
          <a:prstGeom prst="rect">
            <a:avLst/>
          </a:prstGeom>
        </p:spPr>
      </p:pic>
    </p:spTree>
    <p:extLst>
      <p:ext uri="{BB962C8B-B14F-4D97-AF65-F5344CB8AC3E}">
        <p14:creationId xmlns:p14="http://schemas.microsoft.com/office/powerpoint/2010/main" val="3532990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B8803-AEAB-20ED-21E6-7935B3AA82B0}"/>
              </a:ext>
            </a:extLst>
          </p:cNvPr>
          <p:cNvSpPr>
            <a:spLocks noGrp="1"/>
          </p:cNvSpPr>
          <p:nvPr>
            <p:ph type="title"/>
          </p:nvPr>
        </p:nvSpPr>
        <p:spPr/>
        <p:txBody>
          <a:bodyPr/>
          <a:lstStyle/>
          <a:p>
            <a:r>
              <a:rPr lang="en-GB" dirty="0"/>
              <a:t>You will..</a:t>
            </a:r>
          </a:p>
        </p:txBody>
      </p:sp>
      <p:sp>
        <p:nvSpPr>
          <p:cNvPr id="3" name="Content Placeholder 2">
            <a:extLst>
              <a:ext uri="{FF2B5EF4-FFF2-40B4-BE49-F238E27FC236}">
                <a16:creationId xmlns:a16="http://schemas.microsoft.com/office/drawing/2014/main" id="{B4D2E75B-72DF-8BD5-8EC0-4A25D8004512}"/>
              </a:ext>
            </a:extLst>
          </p:cNvPr>
          <p:cNvSpPr>
            <a:spLocks noGrp="1"/>
          </p:cNvSpPr>
          <p:nvPr>
            <p:ph idx="1"/>
          </p:nvPr>
        </p:nvSpPr>
        <p:spPr/>
        <p:txBody>
          <a:bodyPr/>
          <a:lstStyle/>
          <a:p>
            <a:r>
              <a:rPr lang="en-GB" dirty="0"/>
              <a:t>Whilst undertaking any placement, you comply with the Law of England and Wales and are cognisant of Health and Safety legislation inclusive of any accompanying regulations such as Manual Handling, </a:t>
            </a:r>
            <a:r>
              <a:rPr lang="en-GB" dirty="0" err="1"/>
              <a:t>Riddor</a:t>
            </a:r>
            <a:r>
              <a:rPr lang="en-GB" dirty="0"/>
              <a:t> and control of hazardous and dangerous substances and comply with relevant risk assessments at your placement, UWTSD and whilst travelling to and from your placement.</a:t>
            </a:r>
          </a:p>
          <a:p>
            <a:r>
              <a:rPr lang="en-GB" dirty="0"/>
              <a:t>You must undertake any training provided to you by the placement provider as part of the placement opportunity and only undertake activities authorised as part of that role under the supervision of the provider.</a:t>
            </a:r>
          </a:p>
        </p:txBody>
      </p:sp>
    </p:spTree>
    <p:extLst>
      <p:ext uri="{BB962C8B-B14F-4D97-AF65-F5344CB8AC3E}">
        <p14:creationId xmlns:p14="http://schemas.microsoft.com/office/powerpoint/2010/main" val="23764254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9EDE-6CCE-3EE7-4C6C-731991923CBE}"/>
              </a:ext>
            </a:extLst>
          </p:cNvPr>
          <p:cNvSpPr>
            <a:spLocks noGrp="1"/>
          </p:cNvSpPr>
          <p:nvPr>
            <p:ph type="title"/>
          </p:nvPr>
        </p:nvSpPr>
        <p:spPr/>
        <p:txBody>
          <a:bodyPr/>
          <a:lstStyle/>
          <a:p>
            <a:r>
              <a:rPr lang="en-GB" dirty="0"/>
              <a:t>You will…</a:t>
            </a:r>
          </a:p>
        </p:txBody>
      </p:sp>
      <p:sp>
        <p:nvSpPr>
          <p:cNvPr id="3" name="Content Placeholder 2">
            <a:extLst>
              <a:ext uri="{FF2B5EF4-FFF2-40B4-BE49-F238E27FC236}">
                <a16:creationId xmlns:a16="http://schemas.microsoft.com/office/drawing/2014/main" id="{54D520E0-3AB6-08BB-4B2F-FD99EB8BA752}"/>
              </a:ext>
            </a:extLst>
          </p:cNvPr>
          <p:cNvSpPr>
            <a:spLocks noGrp="1"/>
          </p:cNvSpPr>
          <p:nvPr>
            <p:ph idx="1"/>
          </p:nvPr>
        </p:nvSpPr>
        <p:spPr/>
        <p:txBody>
          <a:bodyPr>
            <a:normAutofit fontScale="92500" lnSpcReduction="20000"/>
          </a:bodyPr>
          <a:lstStyle/>
          <a:p>
            <a:r>
              <a:rPr lang="en-GB" dirty="0"/>
              <a:t>That you undertake a minimum of 80 hours voluntary work ensuring that you do not work beyond 8 voluntary hours in any 24-hour period ensuring that hours are planned and do not adversely interfere with other study commitments.</a:t>
            </a:r>
          </a:p>
          <a:p>
            <a:r>
              <a:rPr lang="en-GB" dirty="0"/>
              <a:t>Ensure that you maintain your own welfare and wellbeing.</a:t>
            </a:r>
          </a:p>
          <a:p>
            <a:r>
              <a:rPr lang="en-GB" dirty="0"/>
              <a:t>Utilise any support networks when needed provided by the placement provider and UWTSD.</a:t>
            </a:r>
          </a:p>
          <a:p>
            <a:r>
              <a:rPr lang="en-GB" dirty="0"/>
              <a:t>Seek help and support from both the provider and course tutor if required.</a:t>
            </a:r>
          </a:p>
          <a:p>
            <a:r>
              <a:rPr lang="en-GB" dirty="0"/>
              <a:t>Always conduct yourself in a professional manner, dress appropriately for the placement.  Demonstrate honesty, integrity, compassion, valuing difference, respect for inclusion and diversity and taking pride in self and others and identifying any inappropriate or unethical matters.</a:t>
            </a:r>
          </a:p>
          <a:p>
            <a:r>
              <a:rPr lang="en-GB" dirty="0"/>
              <a:t>Take full advantage of the opportunity and keep communication channels open with placement provider, yourself and UWTSD.</a:t>
            </a:r>
          </a:p>
        </p:txBody>
      </p:sp>
    </p:spTree>
    <p:extLst>
      <p:ext uri="{BB962C8B-B14F-4D97-AF65-F5344CB8AC3E}">
        <p14:creationId xmlns:p14="http://schemas.microsoft.com/office/powerpoint/2010/main" val="2268615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5C4DD-433A-2D53-7394-11C4D545E9BA}"/>
              </a:ext>
            </a:extLst>
          </p:cNvPr>
          <p:cNvSpPr>
            <a:spLocks noGrp="1"/>
          </p:cNvSpPr>
          <p:nvPr>
            <p:ph type="title"/>
          </p:nvPr>
        </p:nvSpPr>
        <p:spPr/>
        <p:txBody>
          <a:bodyPr/>
          <a:lstStyle/>
          <a:p>
            <a:r>
              <a:rPr lang="en-GB" dirty="0"/>
              <a:t>They will…</a:t>
            </a:r>
          </a:p>
        </p:txBody>
      </p:sp>
      <p:sp>
        <p:nvSpPr>
          <p:cNvPr id="3" name="Content Placeholder 2">
            <a:extLst>
              <a:ext uri="{FF2B5EF4-FFF2-40B4-BE49-F238E27FC236}">
                <a16:creationId xmlns:a16="http://schemas.microsoft.com/office/drawing/2014/main" id="{49971B57-5511-E16A-674E-07E4B2EEDF4E}"/>
              </a:ext>
            </a:extLst>
          </p:cNvPr>
          <p:cNvSpPr>
            <a:spLocks noGrp="1"/>
          </p:cNvSpPr>
          <p:nvPr>
            <p:ph idx="1"/>
          </p:nvPr>
        </p:nvSpPr>
        <p:spPr/>
        <p:txBody>
          <a:bodyPr>
            <a:normAutofit fontScale="85000" lnSpcReduction="10000"/>
          </a:bodyPr>
          <a:lstStyle/>
          <a:p>
            <a:r>
              <a:rPr lang="en-GB" dirty="0"/>
              <a:t>To confirm placement and complete PL1a Placement provider agreement.</a:t>
            </a:r>
          </a:p>
          <a:p>
            <a:r>
              <a:rPr lang="en-GB" dirty="0"/>
              <a:t>To ensure that the placement is suitable for the student, taking into account experience, skills, ability, environment, Law in England and Wales inclusive of all health and safety legislation, employment  and equality legislation.</a:t>
            </a:r>
          </a:p>
          <a:p>
            <a:r>
              <a:rPr lang="en-GB" dirty="0"/>
              <a:t>Work with the student and UWSTD to provide a rewarding experience for the student to grow in skills, knowledge and experience related to a role within public services.</a:t>
            </a:r>
          </a:p>
          <a:p>
            <a:r>
              <a:rPr lang="en-GB" dirty="0"/>
              <a:t>Work in partnership with the student and UWTSD.</a:t>
            </a:r>
          </a:p>
          <a:p>
            <a:r>
              <a:rPr lang="en-GB" dirty="0"/>
              <a:t>To provide a safe environment and necessary training for the student to undertake their placement.</a:t>
            </a:r>
          </a:p>
          <a:p>
            <a:r>
              <a:rPr lang="en-GB" dirty="0"/>
              <a:t>Maintain active communication channels in respect of performance and welfare of student raising any concerns at the earliest opportunity.</a:t>
            </a:r>
          </a:p>
          <a:p>
            <a:r>
              <a:rPr lang="en-GB" dirty="0"/>
              <a:t>Complete the witness testimony proforma and return to UWTSD in relation to student’s performance, professionalism and aptitude to role.</a:t>
            </a:r>
          </a:p>
        </p:txBody>
      </p:sp>
    </p:spTree>
    <p:extLst>
      <p:ext uri="{BB962C8B-B14F-4D97-AF65-F5344CB8AC3E}">
        <p14:creationId xmlns:p14="http://schemas.microsoft.com/office/powerpoint/2010/main" val="330558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3B845-0DAE-DC4D-E6A5-7121B19D0F96}"/>
              </a:ext>
            </a:extLst>
          </p:cNvPr>
          <p:cNvSpPr>
            <a:spLocks noGrp="1"/>
          </p:cNvSpPr>
          <p:nvPr>
            <p:ph type="title"/>
          </p:nvPr>
        </p:nvSpPr>
        <p:spPr/>
        <p:txBody>
          <a:bodyPr/>
          <a:lstStyle/>
          <a:p>
            <a:r>
              <a:rPr lang="en-GB" dirty="0"/>
              <a:t>We will…</a:t>
            </a:r>
          </a:p>
        </p:txBody>
      </p:sp>
      <p:sp>
        <p:nvSpPr>
          <p:cNvPr id="3" name="Content Placeholder 2">
            <a:extLst>
              <a:ext uri="{FF2B5EF4-FFF2-40B4-BE49-F238E27FC236}">
                <a16:creationId xmlns:a16="http://schemas.microsoft.com/office/drawing/2014/main" id="{AA758AE8-ECD0-4389-B180-2F63F45B7A0A}"/>
              </a:ext>
            </a:extLst>
          </p:cNvPr>
          <p:cNvSpPr>
            <a:spLocks noGrp="1"/>
          </p:cNvSpPr>
          <p:nvPr>
            <p:ph idx="1"/>
          </p:nvPr>
        </p:nvSpPr>
        <p:spPr/>
        <p:txBody>
          <a:bodyPr>
            <a:normAutofit fontScale="92500" lnSpcReduction="10000"/>
          </a:bodyPr>
          <a:lstStyle/>
          <a:p>
            <a:r>
              <a:rPr lang="en-GB" dirty="0"/>
              <a:t>Inform and advise student of requirement to undertake volunteering module placement.</a:t>
            </a:r>
          </a:p>
          <a:p>
            <a:r>
              <a:rPr lang="en-GB" dirty="0"/>
              <a:t>Provide clear learning outcomes.</a:t>
            </a:r>
          </a:p>
          <a:p>
            <a:r>
              <a:rPr lang="en-GB" dirty="0"/>
              <a:t>Provide induction to module and ongoing weekly drop-in session for student to discuss placement.</a:t>
            </a:r>
          </a:p>
          <a:p>
            <a:r>
              <a:rPr lang="en-GB" dirty="0"/>
              <a:t>Assess suitability of placement and if not suitable inform student that they will need to chose a more appropriate opportunity.</a:t>
            </a:r>
          </a:p>
          <a:p>
            <a:r>
              <a:rPr lang="en-GB" dirty="0"/>
              <a:t>Signpost student to additional support were identified as an appropriate action.</a:t>
            </a:r>
          </a:p>
          <a:p>
            <a:r>
              <a:rPr lang="en-GB" dirty="0"/>
              <a:t>Provide access to PL1j Student placement handbook</a:t>
            </a:r>
          </a:p>
          <a:p>
            <a:r>
              <a:rPr lang="en-GB" dirty="0"/>
              <a:t>Assess students' submissions and,</a:t>
            </a:r>
          </a:p>
          <a:p>
            <a:r>
              <a:rPr lang="en-GB" dirty="0"/>
              <a:t>Review and evaluate process</a:t>
            </a:r>
          </a:p>
          <a:p>
            <a:endParaRPr lang="en-GB" dirty="0"/>
          </a:p>
        </p:txBody>
      </p:sp>
    </p:spTree>
    <p:extLst>
      <p:ext uri="{BB962C8B-B14F-4D97-AF65-F5344CB8AC3E}">
        <p14:creationId xmlns:p14="http://schemas.microsoft.com/office/powerpoint/2010/main" val="3270570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B7998-8C60-A35E-5C60-A50D0FD75AD0}"/>
              </a:ext>
            </a:extLst>
          </p:cNvPr>
          <p:cNvSpPr>
            <a:spLocks noGrp="1"/>
          </p:cNvSpPr>
          <p:nvPr>
            <p:ph type="title"/>
          </p:nvPr>
        </p:nvSpPr>
        <p:spPr/>
        <p:txBody>
          <a:bodyPr/>
          <a:lstStyle/>
          <a:p>
            <a:r>
              <a:rPr lang="en-GB" dirty="0"/>
              <a:t>Thank you!</a:t>
            </a:r>
          </a:p>
        </p:txBody>
      </p:sp>
      <p:sp>
        <p:nvSpPr>
          <p:cNvPr id="3" name="Content Placeholder 2">
            <a:extLst>
              <a:ext uri="{FF2B5EF4-FFF2-40B4-BE49-F238E27FC236}">
                <a16:creationId xmlns:a16="http://schemas.microsoft.com/office/drawing/2014/main" id="{9F3920A1-97B5-54F0-C3A6-7F5627D30346}"/>
              </a:ext>
            </a:extLst>
          </p:cNvPr>
          <p:cNvSpPr>
            <a:spLocks noGrp="1"/>
          </p:cNvSpPr>
          <p:nvPr>
            <p:ph idx="1"/>
          </p:nvPr>
        </p:nvSpPr>
        <p:spPr/>
        <p:txBody>
          <a:bodyPr/>
          <a:lstStyle/>
          <a:p>
            <a:r>
              <a:rPr lang="en-GB" dirty="0"/>
              <a:t>Next PPT….</a:t>
            </a:r>
          </a:p>
          <a:p>
            <a:endParaRPr lang="en-GB" dirty="0"/>
          </a:p>
          <a:p>
            <a:r>
              <a:rPr lang="en-GB" dirty="0"/>
              <a:t>The forms!</a:t>
            </a:r>
          </a:p>
        </p:txBody>
      </p:sp>
    </p:spTree>
    <p:extLst>
      <p:ext uri="{BB962C8B-B14F-4D97-AF65-F5344CB8AC3E}">
        <p14:creationId xmlns:p14="http://schemas.microsoft.com/office/powerpoint/2010/main" val="40039059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Bookman Old Style"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docProps/app.xml><?xml version="1.0" encoding="utf-8"?>
<Properties xmlns="http://schemas.openxmlformats.org/officeDocument/2006/extended-properties" xmlns:vt="http://schemas.openxmlformats.org/officeDocument/2006/docPropsVTypes">
  <TotalTime>0</TotalTime>
  <Words>555</Words>
  <Application>Microsoft Office PowerPoint</Application>
  <PresentationFormat>Widescreen</PresentationFormat>
  <Paragraphs>36</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Bookman Old Style</vt:lpstr>
      <vt:lpstr>Franklin Gothic Book</vt:lpstr>
      <vt:lpstr>Wingdings 2</vt:lpstr>
      <vt:lpstr>SlateVTI</vt:lpstr>
      <vt:lpstr>The legal stuff</vt:lpstr>
      <vt:lpstr>The agreement:</vt:lpstr>
      <vt:lpstr>You will..</vt:lpstr>
      <vt:lpstr>You will…</vt:lpstr>
      <vt:lpstr>They will…</vt:lpstr>
      <vt:lpstr>We will…</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Melanie Thomas</dc:creator>
  <cp:lastModifiedBy>Nerys Musgrove</cp:lastModifiedBy>
  <cp:revision>2</cp:revision>
  <dcterms:created xsi:type="dcterms:W3CDTF">2025-07-25T13:45:41Z</dcterms:created>
  <dcterms:modified xsi:type="dcterms:W3CDTF">2026-09-17T14:13:06Z</dcterms:modified>
</cp:coreProperties>
</file>