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32"/>
  </p:notesMasterIdLst>
  <p:sldIdLst>
    <p:sldId id="387" r:id="rId5"/>
    <p:sldId id="288" r:id="rId6"/>
    <p:sldId id="271" r:id="rId7"/>
    <p:sldId id="289" r:id="rId8"/>
    <p:sldId id="278" r:id="rId9"/>
    <p:sldId id="280" r:id="rId10"/>
    <p:sldId id="277" r:id="rId11"/>
    <p:sldId id="383" r:id="rId12"/>
    <p:sldId id="290" r:id="rId13"/>
    <p:sldId id="291" r:id="rId14"/>
    <p:sldId id="284" r:id="rId15"/>
    <p:sldId id="285" r:id="rId16"/>
    <p:sldId id="297" r:id="rId17"/>
    <p:sldId id="274" r:id="rId18"/>
    <p:sldId id="258" r:id="rId19"/>
    <p:sldId id="293" r:id="rId20"/>
    <p:sldId id="269" r:id="rId21"/>
    <p:sldId id="282" r:id="rId22"/>
    <p:sldId id="281" r:id="rId23"/>
    <p:sldId id="272" r:id="rId24"/>
    <p:sldId id="384" r:id="rId25"/>
    <p:sldId id="385" r:id="rId26"/>
    <p:sldId id="386" r:id="rId27"/>
    <p:sldId id="261" r:id="rId28"/>
    <p:sldId id="262" r:id="rId29"/>
    <p:sldId id="287" r:id="rId30"/>
    <p:sldId id="263" r:id="rId31"/>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5" autoAdjust="0"/>
    <p:restoredTop sz="94701"/>
  </p:normalViewPr>
  <p:slideViewPr>
    <p:cSldViewPr snapToGrid="0">
      <p:cViewPr varScale="1">
        <p:scale>
          <a:sx n="77" d="100"/>
          <a:sy n="77" d="100"/>
        </p:scale>
        <p:origin x="62"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4.v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wmf"/><Relationship Id="rId1" Type="http://schemas.openxmlformats.org/officeDocument/2006/relationships/image" Target="../media/image6.wmf"/><Relationship Id="rId4" Type="http://schemas.openxmlformats.org/officeDocument/2006/relationships/image" Target="../media/image9.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4.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4.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4.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4.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5.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8.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09/06/2020</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hmrc.gov.uk/pensioners/national_insurance_conts_index.htm"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D29E1D93-62F4-4A97-A56C-EBDC3E5EE47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8C1DDC7-BF92-478B-B8FD-F1DBA1A04873}" type="slidenum">
              <a:rPr lang="en-GB" altLang="en-US" sz="1200"/>
              <a:pPr/>
              <a:t>2</a:t>
            </a:fld>
            <a:endParaRPr lang="en-GB" altLang="en-US" sz="1200"/>
          </a:p>
        </p:txBody>
      </p:sp>
      <p:sp>
        <p:nvSpPr>
          <p:cNvPr id="47107" name="Rectangle 2">
            <a:extLst>
              <a:ext uri="{FF2B5EF4-FFF2-40B4-BE49-F238E27FC236}">
                <a16:creationId xmlns:a16="http://schemas.microsoft.com/office/drawing/2014/main" id="{D17CDE32-A3A6-4F95-9EFD-D6C593081735}"/>
              </a:ext>
            </a:extLst>
          </p:cNvPr>
          <p:cNvSpPr>
            <a:spLocks noGrp="1" noRot="1" noChangeAspect="1" noChangeArrowheads="1" noTextEdit="1"/>
          </p:cNvSpPr>
          <p:nvPr>
            <p:ph type="sldImg"/>
          </p:nvPr>
        </p:nvSpPr>
        <p:spPr>
          <a:xfrm>
            <a:off x="381000" y="685800"/>
            <a:ext cx="6096000" cy="3429000"/>
          </a:xfrm>
          <a:ln/>
        </p:spPr>
      </p:sp>
      <p:sp>
        <p:nvSpPr>
          <p:cNvPr id="47108" name="Rectangle 3">
            <a:extLst>
              <a:ext uri="{FF2B5EF4-FFF2-40B4-BE49-F238E27FC236}">
                <a16:creationId xmlns:a16="http://schemas.microsoft.com/office/drawing/2014/main" id="{2C6EFE9C-95A0-4866-9BF6-37AF0860D4F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Cash Control is critical to the success of any business, especially more so in the first year of business.</a:t>
            </a:r>
          </a:p>
          <a:p>
            <a:endParaRPr lang="en-GB" altLang="en-US"/>
          </a:p>
          <a:p>
            <a:r>
              <a:rPr lang="en-GB" altLang="en-US"/>
              <a:t>With this in mind we are going to look at some of the basics of bookkeeping as well as looking at the mandatory hoops that you have to jump through in order to ensure that you comply with the law whilst ensuring you have a firm grasp on your business’ finances.</a:t>
            </a:r>
          </a:p>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2C23099B-43ED-477C-9D91-B31EE1A5924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A1B1AB6-0F68-4FBB-8287-C5C55E33CDE3}" type="slidenum">
              <a:rPr lang="en-GB" altLang="en-US" sz="1200"/>
              <a:pPr/>
              <a:t>3</a:t>
            </a:fld>
            <a:endParaRPr lang="en-GB" altLang="en-US" sz="1200"/>
          </a:p>
        </p:txBody>
      </p:sp>
      <p:sp>
        <p:nvSpPr>
          <p:cNvPr id="48131" name="Rectangle 2">
            <a:extLst>
              <a:ext uri="{FF2B5EF4-FFF2-40B4-BE49-F238E27FC236}">
                <a16:creationId xmlns:a16="http://schemas.microsoft.com/office/drawing/2014/main" id="{0D04A93F-2E93-4B25-8D8A-E5B8B7CC2454}"/>
              </a:ext>
            </a:extLst>
          </p:cNvPr>
          <p:cNvSpPr>
            <a:spLocks noGrp="1" noRot="1" noChangeAspect="1" noChangeArrowheads="1" noTextEdit="1"/>
          </p:cNvSpPr>
          <p:nvPr>
            <p:ph type="sldImg"/>
          </p:nvPr>
        </p:nvSpPr>
        <p:spPr>
          <a:xfrm>
            <a:off x="381000" y="685800"/>
            <a:ext cx="6096000" cy="3429000"/>
          </a:xfrm>
          <a:ln/>
        </p:spPr>
      </p:sp>
      <p:sp>
        <p:nvSpPr>
          <p:cNvPr id="48132" name="Rectangle 3">
            <a:extLst>
              <a:ext uri="{FF2B5EF4-FFF2-40B4-BE49-F238E27FC236}">
                <a16:creationId xmlns:a16="http://schemas.microsoft.com/office/drawing/2014/main" id="{74B3056D-7B46-4021-BAB2-932C0443F07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38DCB7F2-8D4F-4317-A986-655E0746FC7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56802A8-676C-4C36-A0D6-37235A91D649}" type="slidenum">
              <a:rPr lang="en-GB" altLang="en-US" sz="1200"/>
              <a:pPr/>
              <a:t>4</a:t>
            </a:fld>
            <a:endParaRPr lang="en-GB" altLang="en-US" sz="1200"/>
          </a:p>
        </p:txBody>
      </p:sp>
      <p:sp>
        <p:nvSpPr>
          <p:cNvPr id="49155" name="Rectangle 2">
            <a:extLst>
              <a:ext uri="{FF2B5EF4-FFF2-40B4-BE49-F238E27FC236}">
                <a16:creationId xmlns:a16="http://schemas.microsoft.com/office/drawing/2014/main" id="{FDFE66B8-5E43-4497-B331-69884DADB202}"/>
              </a:ext>
            </a:extLst>
          </p:cNvPr>
          <p:cNvSpPr>
            <a:spLocks noGrp="1" noRot="1" noChangeAspect="1" noChangeArrowheads="1" noTextEdit="1"/>
          </p:cNvSpPr>
          <p:nvPr>
            <p:ph type="sldImg"/>
          </p:nvPr>
        </p:nvSpPr>
        <p:spPr>
          <a:xfrm>
            <a:off x="381000" y="685800"/>
            <a:ext cx="6096000" cy="3429000"/>
          </a:xfrm>
          <a:ln/>
        </p:spPr>
      </p:sp>
      <p:sp>
        <p:nvSpPr>
          <p:cNvPr id="49156" name="Rectangle 3">
            <a:extLst>
              <a:ext uri="{FF2B5EF4-FFF2-40B4-BE49-F238E27FC236}">
                <a16:creationId xmlns:a16="http://schemas.microsoft.com/office/drawing/2014/main" id="{11473042-9CBA-4C9C-B867-D030CAE0D90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 IR will need some indication from you or your accountant of your self-employed status.  In addition you may be able to claim a tax refund regarding your change in status.  You need to tell them:</a:t>
            </a:r>
          </a:p>
          <a:p>
            <a:endParaRPr lang="en-GB" altLang="en-US"/>
          </a:p>
          <a:p>
            <a:r>
              <a:rPr lang="en-GB" altLang="en-US"/>
              <a:t>Company Name</a:t>
            </a:r>
          </a:p>
          <a:p>
            <a:r>
              <a:rPr lang="en-GB" altLang="en-US"/>
              <a:t>Trader Name(s)</a:t>
            </a:r>
          </a:p>
          <a:p>
            <a:r>
              <a:rPr lang="en-GB" altLang="en-US"/>
              <a:t>Style of Operation</a:t>
            </a:r>
          </a:p>
          <a:p>
            <a:r>
              <a:rPr lang="en-GB" altLang="en-US"/>
              <a:t>Start of Trading Date</a:t>
            </a:r>
          </a:p>
          <a:p>
            <a:endParaRPr lang="en-GB" altLang="en-US"/>
          </a:p>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5FC71EC5-5775-4ECE-91E3-58378044BB2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B537A63-A04B-4870-AC80-F155EAD48EAA}" type="slidenum">
              <a:rPr lang="en-GB" altLang="en-US" sz="1200"/>
              <a:pPr/>
              <a:t>5</a:t>
            </a:fld>
            <a:endParaRPr lang="en-GB" altLang="en-US" sz="1200"/>
          </a:p>
        </p:txBody>
      </p:sp>
      <p:sp>
        <p:nvSpPr>
          <p:cNvPr id="52227" name="Rectangle 2">
            <a:extLst>
              <a:ext uri="{FF2B5EF4-FFF2-40B4-BE49-F238E27FC236}">
                <a16:creationId xmlns:a16="http://schemas.microsoft.com/office/drawing/2014/main" id="{69DDF80F-4086-4FED-BD48-9FE3B7E21DD9}"/>
              </a:ext>
            </a:extLst>
          </p:cNvPr>
          <p:cNvSpPr>
            <a:spLocks noGrp="1" noRot="1" noChangeAspect="1" noChangeArrowheads="1" noTextEdit="1"/>
          </p:cNvSpPr>
          <p:nvPr>
            <p:ph type="sldImg"/>
          </p:nvPr>
        </p:nvSpPr>
        <p:spPr>
          <a:xfrm>
            <a:off x="381000" y="685800"/>
            <a:ext cx="6096000" cy="3429000"/>
          </a:xfrm>
          <a:ln/>
        </p:spPr>
      </p:sp>
      <p:sp>
        <p:nvSpPr>
          <p:cNvPr id="52228" name="Rectangle 3">
            <a:extLst>
              <a:ext uri="{FF2B5EF4-FFF2-40B4-BE49-F238E27FC236}">
                <a16:creationId xmlns:a16="http://schemas.microsoft.com/office/drawing/2014/main" id="{7D152D03-D567-4C9C-9B66-2530DE1D91A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 most common reasons are:</a:t>
            </a:r>
          </a:p>
          <a:p>
            <a:r>
              <a:rPr lang="en-GB" altLang="en-US"/>
              <a:t>Sending in accounts that show figures lower than a similar business in the area</a:t>
            </a:r>
          </a:p>
          <a:p>
            <a:r>
              <a:rPr lang="en-GB" altLang="en-US"/>
              <a:t>Sending in figures that are below the industry norm</a:t>
            </a:r>
          </a:p>
          <a:p>
            <a:r>
              <a:rPr lang="en-GB" altLang="en-US"/>
              <a:t>Sending in figures that do not add up</a:t>
            </a:r>
          </a:p>
          <a:p>
            <a:r>
              <a:rPr lang="en-GB" altLang="en-US"/>
              <a:t>Sending in figures that are late</a:t>
            </a:r>
          </a:p>
          <a:p>
            <a:r>
              <a:rPr lang="en-GB" altLang="en-US"/>
              <a:t>Or you may simply be one of the businesses that are inspected randomly</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E8B5FF13-A828-4B20-A4DA-6BA88318DD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5E25CC7-0F9A-410D-8E14-7B42BD2FD21D}" type="slidenum">
              <a:rPr lang="en-GB" altLang="en-US" sz="1200"/>
              <a:pPr/>
              <a:t>6</a:t>
            </a:fld>
            <a:endParaRPr lang="en-GB" altLang="en-US" sz="1200"/>
          </a:p>
        </p:txBody>
      </p:sp>
      <p:sp>
        <p:nvSpPr>
          <p:cNvPr id="50179" name="Rectangle 2">
            <a:extLst>
              <a:ext uri="{FF2B5EF4-FFF2-40B4-BE49-F238E27FC236}">
                <a16:creationId xmlns:a16="http://schemas.microsoft.com/office/drawing/2014/main" id="{BB0F960F-15C4-411F-A2FD-4F74425558F5}"/>
              </a:ext>
            </a:extLst>
          </p:cNvPr>
          <p:cNvSpPr>
            <a:spLocks noGrp="1" noRot="1" noChangeAspect="1" noChangeArrowheads="1" noTextEdit="1"/>
          </p:cNvSpPr>
          <p:nvPr>
            <p:ph type="sldImg"/>
          </p:nvPr>
        </p:nvSpPr>
        <p:spPr>
          <a:xfrm>
            <a:off x="381000" y="685800"/>
            <a:ext cx="6096000" cy="3429000"/>
          </a:xfrm>
          <a:ln/>
        </p:spPr>
      </p:sp>
      <p:sp>
        <p:nvSpPr>
          <p:cNvPr id="50180" name="Rectangle 3">
            <a:extLst>
              <a:ext uri="{FF2B5EF4-FFF2-40B4-BE49-F238E27FC236}">
                <a16:creationId xmlns:a16="http://schemas.microsoft.com/office/drawing/2014/main" id="{6D3AF2D7-A4D1-4350-8608-7C947C91C78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You can but we advise you always to involve your accountant in any communications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EFC89EF3-A12E-49F3-8A26-691BAA35746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7F29FBC-4328-4C17-813A-784348D08489}" type="slidenum">
              <a:rPr lang="en-GB" altLang="en-US" sz="1200"/>
              <a:pPr/>
              <a:t>7</a:t>
            </a:fld>
            <a:endParaRPr lang="en-GB" altLang="en-US" sz="1200"/>
          </a:p>
        </p:txBody>
      </p:sp>
      <p:sp>
        <p:nvSpPr>
          <p:cNvPr id="53251" name="Rectangle 2">
            <a:extLst>
              <a:ext uri="{FF2B5EF4-FFF2-40B4-BE49-F238E27FC236}">
                <a16:creationId xmlns:a16="http://schemas.microsoft.com/office/drawing/2014/main" id="{A8939BD6-7BE9-4B0B-BC2F-62682F1E7393}"/>
              </a:ext>
            </a:extLst>
          </p:cNvPr>
          <p:cNvSpPr>
            <a:spLocks noGrp="1" noRot="1" noChangeAspect="1" noChangeArrowheads="1" noTextEdit="1"/>
          </p:cNvSpPr>
          <p:nvPr>
            <p:ph type="sldImg"/>
          </p:nvPr>
        </p:nvSpPr>
        <p:spPr>
          <a:xfrm>
            <a:off x="381000" y="685800"/>
            <a:ext cx="6096000" cy="3429000"/>
          </a:xfrm>
          <a:ln/>
        </p:spPr>
      </p:sp>
      <p:sp>
        <p:nvSpPr>
          <p:cNvPr id="53252" name="Rectangle 3">
            <a:extLst>
              <a:ext uri="{FF2B5EF4-FFF2-40B4-BE49-F238E27FC236}">
                <a16:creationId xmlns:a16="http://schemas.microsoft.com/office/drawing/2014/main" id="{6C3F9EFF-BD8B-4855-84B2-B0F27019798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Contact your accountant and respond to the IR’s request in writing</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6186BBC7-0AFE-48D2-A8A9-8B6EC3D66C2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71F6808-8F11-4121-BC04-4FD89B741003}" type="slidenum">
              <a:rPr lang="en-GB" altLang="en-US" sz="1200"/>
              <a:pPr/>
              <a:t>8</a:t>
            </a:fld>
            <a:endParaRPr lang="en-GB" altLang="en-US" sz="1200"/>
          </a:p>
        </p:txBody>
      </p:sp>
      <p:sp>
        <p:nvSpPr>
          <p:cNvPr id="54275" name="Rectangle 2">
            <a:extLst>
              <a:ext uri="{FF2B5EF4-FFF2-40B4-BE49-F238E27FC236}">
                <a16:creationId xmlns:a16="http://schemas.microsoft.com/office/drawing/2014/main" id="{C2E36F75-F1C0-43F8-BE6E-3030F2433E23}"/>
              </a:ext>
            </a:extLst>
          </p:cNvPr>
          <p:cNvSpPr>
            <a:spLocks noGrp="1" noRot="1" noChangeAspect="1" noChangeArrowheads="1" noTextEdit="1"/>
          </p:cNvSpPr>
          <p:nvPr>
            <p:ph type="sldImg"/>
          </p:nvPr>
        </p:nvSpPr>
        <p:spPr>
          <a:xfrm>
            <a:off x="381000" y="685800"/>
            <a:ext cx="6096000" cy="3429000"/>
          </a:xfrm>
          <a:ln/>
        </p:spPr>
      </p:sp>
      <p:sp>
        <p:nvSpPr>
          <p:cNvPr id="54276" name="Rectangle 3">
            <a:extLst>
              <a:ext uri="{FF2B5EF4-FFF2-40B4-BE49-F238E27FC236}">
                <a16:creationId xmlns:a16="http://schemas.microsoft.com/office/drawing/2014/main" id="{EA348E3F-C276-4DBB-A9C3-864863F0CFD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Value Added Tax or VAT, as it is more commonly known, is charged on most items we buy and is charged on virtually every item we sell.  </a:t>
            </a:r>
          </a:p>
          <a:p>
            <a:endParaRPr lang="en-GB" altLang="en-US"/>
          </a:p>
          <a:p>
            <a:r>
              <a:rPr lang="en-GB" altLang="en-US"/>
              <a:t>The current rate of VAT is 17.5% and is set by the Chancellor of the Exchequor.  VAT is collected by Her Majestys Customs and Excise and is usually paid every three months or quarterly.  You must register your business as soon as possible and obtain your VAT registration number.  Once registered, you must apply a charge of 17.5% on every item you sell.  Remember, this money is not yours so don’t spend it.</a:t>
            </a:r>
          </a:p>
        </p:txBody>
      </p:sp>
    </p:spTree>
    <p:extLst>
      <p:ext uri="{BB962C8B-B14F-4D97-AF65-F5344CB8AC3E}">
        <p14:creationId xmlns:p14="http://schemas.microsoft.com/office/powerpoint/2010/main" val="3735663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EE32A6AA-77B8-4A2C-BB01-228518A96F5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BC80245-5A03-44DC-850F-D51AEE0F57EE}" type="slidenum">
              <a:rPr lang="en-GB" altLang="en-US" sz="1200"/>
              <a:pPr/>
              <a:t>9</a:t>
            </a:fld>
            <a:endParaRPr lang="en-GB" altLang="en-US" sz="1200"/>
          </a:p>
        </p:txBody>
      </p:sp>
      <p:sp>
        <p:nvSpPr>
          <p:cNvPr id="55299" name="Rectangle 2">
            <a:extLst>
              <a:ext uri="{FF2B5EF4-FFF2-40B4-BE49-F238E27FC236}">
                <a16:creationId xmlns:a16="http://schemas.microsoft.com/office/drawing/2014/main" id="{FF5244EF-CE4F-4C84-AE01-B1A5F1DA232F}"/>
              </a:ext>
            </a:extLst>
          </p:cNvPr>
          <p:cNvSpPr>
            <a:spLocks noGrp="1" noRot="1" noChangeAspect="1" noChangeArrowheads="1" noTextEdit="1"/>
          </p:cNvSpPr>
          <p:nvPr>
            <p:ph type="sldImg"/>
          </p:nvPr>
        </p:nvSpPr>
        <p:spPr>
          <a:xfrm>
            <a:off x="381000" y="685800"/>
            <a:ext cx="6096000" cy="3429000"/>
          </a:xfrm>
          <a:ln/>
        </p:spPr>
      </p:sp>
      <p:sp>
        <p:nvSpPr>
          <p:cNvPr id="55300" name="Rectangle 3">
            <a:extLst>
              <a:ext uri="{FF2B5EF4-FFF2-40B4-BE49-F238E27FC236}">
                <a16:creationId xmlns:a16="http://schemas.microsoft.com/office/drawing/2014/main" id="{08B2E30A-FC3A-4D98-9A64-A6BB66BD924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In the event you fail to pay any VAT which is due you will be deemed to have committed a criminal offence which may, in excpetional circumstances lead to a prison sentence and very heavy fine.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76E49B57-38BB-40CF-ABF6-C4FA66C80F0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F9832FC-6818-4D67-BE67-974A0CCB1E72}" type="slidenum">
              <a:rPr lang="en-GB" altLang="en-US" sz="1200"/>
              <a:pPr/>
              <a:t>10</a:t>
            </a:fld>
            <a:endParaRPr lang="en-GB" altLang="en-US" sz="1200"/>
          </a:p>
        </p:txBody>
      </p:sp>
      <p:sp>
        <p:nvSpPr>
          <p:cNvPr id="56323" name="Rectangle 2">
            <a:extLst>
              <a:ext uri="{FF2B5EF4-FFF2-40B4-BE49-F238E27FC236}">
                <a16:creationId xmlns:a16="http://schemas.microsoft.com/office/drawing/2014/main" id="{5BB25C40-EFC1-44EB-9039-BA1ED55C975B}"/>
              </a:ext>
            </a:extLst>
          </p:cNvPr>
          <p:cNvSpPr>
            <a:spLocks noGrp="1" noRot="1" noChangeAspect="1" noChangeArrowheads="1" noTextEdit="1"/>
          </p:cNvSpPr>
          <p:nvPr>
            <p:ph type="sldImg"/>
          </p:nvPr>
        </p:nvSpPr>
        <p:spPr>
          <a:xfrm>
            <a:off x="381000" y="685800"/>
            <a:ext cx="6096000" cy="3429000"/>
          </a:xfrm>
          <a:ln/>
        </p:spPr>
      </p:sp>
      <p:sp>
        <p:nvSpPr>
          <p:cNvPr id="56324" name="Rectangle 3">
            <a:extLst>
              <a:ext uri="{FF2B5EF4-FFF2-40B4-BE49-F238E27FC236}">
                <a16:creationId xmlns:a16="http://schemas.microsoft.com/office/drawing/2014/main" id="{A3C0091F-BF07-4483-A1FB-D3D052C8F14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In the event you fail to pay any VAT which is due you will be deemed to have committed a criminal offence which may, in excpetional circumstances lead to a prison sentence and very heavy fine.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6FD0C5ED-A857-43F3-8054-2B1BE51D198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1D21694-8D45-447E-BCF0-0168849C9704}" type="slidenum">
              <a:rPr lang="en-GB" altLang="en-US" sz="1200"/>
              <a:pPr/>
              <a:t>11</a:t>
            </a:fld>
            <a:endParaRPr lang="en-GB" altLang="en-US" sz="1200"/>
          </a:p>
        </p:txBody>
      </p:sp>
      <p:sp>
        <p:nvSpPr>
          <p:cNvPr id="57347" name="Rectangle 2">
            <a:extLst>
              <a:ext uri="{FF2B5EF4-FFF2-40B4-BE49-F238E27FC236}">
                <a16:creationId xmlns:a16="http://schemas.microsoft.com/office/drawing/2014/main" id="{62DF31DE-1EAD-4DE9-8043-23AC74125E48}"/>
              </a:ext>
            </a:extLst>
          </p:cNvPr>
          <p:cNvSpPr>
            <a:spLocks noGrp="1" noRot="1" noChangeAspect="1" noChangeArrowheads="1" noTextEdit="1"/>
          </p:cNvSpPr>
          <p:nvPr>
            <p:ph type="sldImg"/>
          </p:nvPr>
        </p:nvSpPr>
        <p:spPr>
          <a:xfrm>
            <a:off x="381000" y="685800"/>
            <a:ext cx="6096000" cy="3429000"/>
          </a:xfrm>
          <a:ln/>
        </p:spPr>
      </p:sp>
      <p:sp>
        <p:nvSpPr>
          <p:cNvPr id="57348" name="Rectangle 3">
            <a:extLst>
              <a:ext uri="{FF2B5EF4-FFF2-40B4-BE49-F238E27FC236}">
                <a16:creationId xmlns:a16="http://schemas.microsoft.com/office/drawing/2014/main" id="{C0D65807-E16C-4242-9EDF-16137E6E1A7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500"/>
              </a:spcBef>
              <a:spcAft>
                <a:spcPts val="500"/>
              </a:spcAft>
            </a:pPr>
            <a:r>
              <a:rPr lang="en-US" altLang="en-US"/>
              <a:t>Pay As You Earn (PAYE) is the system used by pension providers to take tax off your pension. They then pay over that money directly to us at HM Revenue &amp; Customs (HMRC).</a:t>
            </a:r>
          </a:p>
          <a:p>
            <a:pPr>
              <a:spcBef>
                <a:spcPts val="500"/>
              </a:spcBef>
              <a:spcAft>
                <a:spcPts val="500"/>
              </a:spcAft>
            </a:pPr>
            <a:r>
              <a:rPr lang="en-US" altLang="en-US"/>
              <a:t>Employers use the PAYE system to take tax and where </a:t>
            </a:r>
            <a:r>
              <a:rPr lang="en-US" altLang="en-US" u="sng">
                <a:solidFill>
                  <a:srgbClr val="0000FF"/>
                </a:solidFill>
                <a:hlinkClick r:id="rId3"/>
              </a:rPr>
              <a:t>appropriate National Insurance contributions</a:t>
            </a:r>
            <a:r>
              <a:rPr lang="en-US" altLang="en-US"/>
              <a:t> off your pay if you have a job as well as receiving a pension.</a:t>
            </a:r>
          </a:p>
          <a:p>
            <a:pPr>
              <a:spcBef>
                <a:spcPts val="500"/>
              </a:spcBef>
              <a:spcAft>
                <a:spcPts val="500"/>
              </a:spcAft>
            </a:pPr>
            <a:r>
              <a:rPr lang="en-US" altLang="en-US"/>
              <a:t>Pension payers and employers use</a:t>
            </a:r>
          </a:p>
          <a:p>
            <a:pPr>
              <a:spcBef>
                <a:spcPts val="500"/>
              </a:spcBef>
              <a:spcAft>
                <a:spcPts val="500"/>
              </a:spcAft>
            </a:pPr>
            <a:r>
              <a:rPr lang="en-US" altLang="en-US">
                <a:latin typeface="Symbol" panose="05050102010706020507" pitchFamily="18" charset="2"/>
                <a:cs typeface="Times New Roman" panose="02020603050405020304" pitchFamily="18" charset="0"/>
              </a:rPr>
              <a:t>·	</a:t>
            </a:r>
            <a:r>
              <a:rPr lang="en-US" altLang="en-US"/>
              <a:t>a tax code, and </a:t>
            </a:r>
          </a:p>
          <a:p>
            <a:r>
              <a:rPr lang="en-US" altLang="en-US">
                <a:latin typeface="Symbol" panose="05050102010706020507" pitchFamily="18" charset="2"/>
                <a:cs typeface="Times New Roman" panose="02020603050405020304" pitchFamily="18" charset="0"/>
              </a:rPr>
              <a:t>·	</a:t>
            </a:r>
            <a:r>
              <a:rPr lang="en-US" altLang="en-US"/>
              <a:t>a set of tax tables we provide </a:t>
            </a:r>
          </a:p>
          <a:p>
            <a:pPr>
              <a:spcBef>
                <a:spcPts val="500"/>
              </a:spcBef>
              <a:spcAft>
                <a:spcPts val="500"/>
              </a:spcAft>
            </a:pPr>
            <a:r>
              <a:rPr lang="en-US" altLang="en-US"/>
              <a:t>to work out the amount of tax to take off your pay.</a:t>
            </a:r>
          </a:p>
          <a:p>
            <a:pPr>
              <a:spcBef>
                <a:spcPts val="500"/>
              </a:spcBef>
              <a:spcAft>
                <a:spcPts val="500"/>
              </a:spcAft>
            </a:pPr>
            <a:r>
              <a:rPr lang="en-US" altLang="en-US"/>
              <a:t>Most people with income mainly from their pension or employment will pay the right amount of tax through PAYE, so nothing needs to be done after the end of the tax year, when we compare the tax paid with tax due.</a:t>
            </a:r>
          </a:p>
          <a:p>
            <a:pPr>
              <a:spcBef>
                <a:spcPts val="500"/>
              </a:spcBef>
              <a:spcAft>
                <a:spcPts val="500"/>
              </a:spcAft>
            </a:pPr>
            <a:r>
              <a:rPr lang="en-US" altLang="en-US"/>
              <a:t>If you have paid too much tax on your pension or pay, a repayment should be made automatically. And if you have paid too little, we will usually collect the tax underpaid by amending your tax code for a later year. Even so, it may still be useful to understand a little about how PAYE works so you can check that your affairs are in order, and know when to tell us about changes in your life that might affect your tax.</a:t>
            </a:r>
          </a:p>
          <a:p>
            <a:r>
              <a:rPr lang="en-US" altLang="en-US"/>
              <a:t>We do ask some people who are taxed under the PAYE system to complete annual tax returns, or other HMRC forms, after the end of a tax year. This may be because their affairs are more complicated or we need to know about all their income or capital gains to settle the year’s tax.</a:t>
            </a:r>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F6B0DA82-B9E1-4EEB-9545-004DD7A5E2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3AEB86E-21CC-4164-AF3F-F405F9475E5B}" type="slidenum">
              <a:rPr lang="en-GB" altLang="en-US" sz="1200"/>
              <a:pPr/>
              <a:t>12</a:t>
            </a:fld>
            <a:endParaRPr lang="en-GB" altLang="en-US" sz="1200"/>
          </a:p>
        </p:txBody>
      </p:sp>
      <p:sp>
        <p:nvSpPr>
          <p:cNvPr id="58371" name="Rectangle 2">
            <a:extLst>
              <a:ext uri="{FF2B5EF4-FFF2-40B4-BE49-F238E27FC236}">
                <a16:creationId xmlns:a16="http://schemas.microsoft.com/office/drawing/2014/main" id="{DA8348A9-604B-4D94-9D40-719E1A9AFDFB}"/>
              </a:ext>
            </a:extLst>
          </p:cNvPr>
          <p:cNvSpPr>
            <a:spLocks noGrp="1" noRot="1" noChangeAspect="1" noChangeArrowheads="1" noTextEdit="1"/>
          </p:cNvSpPr>
          <p:nvPr>
            <p:ph type="sldImg"/>
          </p:nvPr>
        </p:nvSpPr>
        <p:spPr>
          <a:xfrm>
            <a:off x="381000" y="685800"/>
            <a:ext cx="6096000" cy="3429000"/>
          </a:xfrm>
          <a:ln/>
        </p:spPr>
      </p:sp>
      <p:sp>
        <p:nvSpPr>
          <p:cNvPr id="58372" name="Rectangle 3">
            <a:extLst>
              <a:ext uri="{FF2B5EF4-FFF2-40B4-BE49-F238E27FC236}">
                <a16:creationId xmlns:a16="http://schemas.microsoft.com/office/drawing/2014/main" id="{F65E6FCD-5DAE-4F29-B907-0D8E6B9FD12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500"/>
              </a:spcBef>
              <a:spcAft>
                <a:spcPts val="500"/>
              </a:spcAft>
            </a:pPr>
            <a:r>
              <a:rPr lang="en-US" altLang="en-US" b="1"/>
              <a:t>Why do I have to keep records?</a:t>
            </a:r>
            <a:endParaRPr lang="en-US" altLang="en-US"/>
          </a:p>
          <a:p>
            <a:pPr>
              <a:spcBef>
                <a:spcPts val="500"/>
              </a:spcBef>
              <a:spcAft>
                <a:spcPts val="500"/>
              </a:spcAft>
            </a:pPr>
            <a:r>
              <a:rPr lang="en-US" altLang="en-US"/>
              <a:t>Deadline for submission is 31st January.  E.G. if your accounting period ends on or before 5th April 2006, the return needs to be in by 31st January 2007.</a:t>
            </a:r>
          </a:p>
          <a:p>
            <a:pPr>
              <a:spcBef>
                <a:spcPts val="500"/>
              </a:spcBef>
              <a:spcAft>
                <a:spcPts val="500"/>
              </a:spcAft>
            </a:pPr>
            <a:r>
              <a:rPr lang="en-US" altLang="en-US"/>
              <a:t>The law says that everyone who pays tax must keep the records they need to fill in a tax return. If you don't keep records, how can you show what you've earned and what you've spent? By law, you must keep all your records for at least five years from the latest date for sending back your tax return, but it's up to you to decide how you keep them. </a:t>
            </a:r>
          </a:p>
          <a:p>
            <a:r>
              <a:rPr lang="en-US" altLang="en-US"/>
              <a:t>Your Tax Office may decide to look into your tax return or claim. If they do, they may want to look at your records. It will save you time if you can show that the records you have kept are full and accurate. It can also save you money - you can be fined up to £3,000 for each year that you fail to keep proper records.</a:t>
            </a:r>
          </a:p>
          <a:p>
            <a:endParaRPr lang="en-US" altLang="en-US"/>
          </a:p>
          <a:p>
            <a:r>
              <a:rPr lang="en-US" altLang="en-US"/>
              <a:t>You need to have a Tax Accountant who understands how your industry works and your individual circumstances.</a:t>
            </a:r>
          </a:p>
          <a:p>
            <a:r>
              <a:rPr lang="en-US" altLang="en-US"/>
              <a:t>Tax Planning and advice can only be given if your accounts are up to date.</a:t>
            </a:r>
          </a:p>
          <a:p>
            <a:r>
              <a:rPr lang="en-US" altLang="en-US"/>
              <a:t>You need advice in order to retain as much income as possible to help you plan for now, the future and retirement</a:t>
            </a:r>
          </a:p>
          <a:p>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21021937-6EB1-4321-9D76-E397B5213D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AAFDFBB-1C0A-438A-8857-E870F0AA4FB7}" type="slidenum">
              <a:rPr lang="en-GB" altLang="en-US" sz="1200"/>
              <a:pPr/>
              <a:t>14</a:t>
            </a:fld>
            <a:endParaRPr lang="en-GB" altLang="en-US" sz="1200"/>
          </a:p>
        </p:txBody>
      </p:sp>
      <p:sp>
        <p:nvSpPr>
          <p:cNvPr id="63491" name="Rectangle 2">
            <a:extLst>
              <a:ext uri="{FF2B5EF4-FFF2-40B4-BE49-F238E27FC236}">
                <a16:creationId xmlns:a16="http://schemas.microsoft.com/office/drawing/2014/main" id="{DC8417F3-13C1-49E3-86BF-872E3294EA08}"/>
              </a:ext>
            </a:extLst>
          </p:cNvPr>
          <p:cNvSpPr>
            <a:spLocks noGrp="1" noRot="1" noChangeAspect="1" noChangeArrowheads="1" noTextEdit="1"/>
          </p:cNvSpPr>
          <p:nvPr>
            <p:ph type="sldImg"/>
          </p:nvPr>
        </p:nvSpPr>
        <p:spPr>
          <a:xfrm>
            <a:off x="381000" y="685800"/>
            <a:ext cx="6096000" cy="3429000"/>
          </a:xfrm>
          <a:ln/>
        </p:spPr>
      </p:sp>
      <p:sp>
        <p:nvSpPr>
          <p:cNvPr id="63492" name="Rectangle 3">
            <a:extLst>
              <a:ext uri="{FF2B5EF4-FFF2-40B4-BE49-F238E27FC236}">
                <a16:creationId xmlns:a16="http://schemas.microsoft.com/office/drawing/2014/main" id="{24202796-107A-467D-B069-4E7F5F977A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500"/>
              </a:spcBef>
              <a:spcAft>
                <a:spcPts val="500"/>
              </a:spcAft>
            </a:pPr>
            <a:r>
              <a:rPr lang="en-GB" altLang="en-US">
                <a:solidFill>
                  <a:srgbClr val="000000"/>
                </a:solidFill>
                <a:latin typeface="Microsoft Sans Serif" panose="020B0604020202020204" pitchFamily="34" charset="0"/>
              </a:rPr>
              <a:t>In order to control the flow of money and to maximise success, it is essential that your business has good financial management in place. </a:t>
            </a:r>
          </a:p>
          <a:p>
            <a:pPr>
              <a:spcBef>
                <a:spcPts val="500"/>
              </a:spcBef>
              <a:spcAft>
                <a:spcPts val="500"/>
              </a:spcAft>
            </a:pPr>
            <a:r>
              <a:rPr lang="en-GB" altLang="en-US">
                <a:solidFill>
                  <a:srgbClr val="000000"/>
                </a:solidFill>
                <a:latin typeface="Microsoft Sans Serif" panose="020B0604020202020204" pitchFamily="34" charset="0"/>
              </a:rPr>
              <a:t>It is important that you know where you are financially on a day-to-day basis, which is why you need to keep cash flow forecasts, profit and loss and balance sheets up to date on a regular basis. Keep all your paperwork in good order including sales and purchases invoices, receipts, tax and VAT returns, and check all your bank statements against your paying in and cheque books. </a:t>
            </a:r>
          </a:p>
          <a:p>
            <a:r>
              <a:rPr lang="en-GB" altLang="en-US">
                <a:solidFill>
                  <a:srgbClr val="000000"/>
                </a:solidFill>
                <a:latin typeface="Microsoft Sans Serif" panose="020B0604020202020204" pitchFamily="34" charset="0"/>
              </a:rPr>
              <a:t>Draw up a set of trading terms and conditions and ensure each customer is aware of them before entering into any agreement, ensure that all sales invoices are despatched promptly, and don't give credit if it is not necessary. </a:t>
            </a:r>
          </a:p>
          <a:p>
            <a:r>
              <a:rPr lang="en-GB" altLang="en-US">
                <a:solidFill>
                  <a:srgbClr val="000000"/>
                </a:solidFill>
                <a:latin typeface="Microsoft Sans Serif" panose="020B0604020202020204" pitchFamily="34" charset="0"/>
              </a:rPr>
              <a:t>These are only a few points you need to action; they are not that difficult, but it is surprising how many small businesses fail to do so until it is too late.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05A49F95-5429-42AF-AA75-B227BA1AA03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742AFAF-0A6E-47D8-B460-A6533F515F6E}" type="slidenum">
              <a:rPr lang="en-GB" altLang="en-US" sz="1200"/>
              <a:pPr/>
              <a:t>15</a:t>
            </a:fld>
            <a:endParaRPr lang="en-GB" altLang="en-US" sz="1200"/>
          </a:p>
        </p:txBody>
      </p:sp>
      <p:sp>
        <p:nvSpPr>
          <p:cNvPr id="59395" name="Rectangle 2">
            <a:extLst>
              <a:ext uri="{FF2B5EF4-FFF2-40B4-BE49-F238E27FC236}">
                <a16:creationId xmlns:a16="http://schemas.microsoft.com/office/drawing/2014/main" id="{4A7BADAE-BD75-4926-BD15-0370CD545D29}"/>
              </a:ext>
            </a:extLst>
          </p:cNvPr>
          <p:cNvSpPr>
            <a:spLocks noGrp="1" noRot="1" noChangeAspect="1" noChangeArrowheads="1" noTextEdit="1"/>
          </p:cNvSpPr>
          <p:nvPr>
            <p:ph type="sldImg"/>
          </p:nvPr>
        </p:nvSpPr>
        <p:spPr>
          <a:xfrm>
            <a:off x="381000" y="685800"/>
            <a:ext cx="6096000" cy="3429000"/>
          </a:xfrm>
          <a:ln/>
        </p:spPr>
      </p:sp>
      <p:sp>
        <p:nvSpPr>
          <p:cNvPr id="59396" name="Rectangle 3">
            <a:extLst>
              <a:ext uri="{FF2B5EF4-FFF2-40B4-BE49-F238E27FC236}">
                <a16:creationId xmlns:a16="http://schemas.microsoft.com/office/drawing/2014/main" id="{D32BF114-3F85-4C12-8B32-59E24453021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500"/>
              </a:spcBef>
              <a:spcAft>
                <a:spcPts val="500"/>
              </a:spcAft>
            </a:pPr>
            <a:r>
              <a:rPr lang="en-GB" altLang="en-US">
                <a:solidFill>
                  <a:srgbClr val="000000"/>
                </a:solidFill>
                <a:latin typeface="Microsoft Sans Serif" panose="020B0604020202020204" pitchFamily="34" charset="0"/>
              </a:rPr>
              <a:t>In order to control the flow of money and to maximise success, it is essential that your business has good financial management in place. </a:t>
            </a:r>
          </a:p>
          <a:p>
            <a:pPr>
              <a:spcBef>
                <a:spcPts val="500"/>
              </a:spcBef>
              <a:spcAft>
                <a:spcPts val="500"/>
              </a:spcAft>
            </a:pPr>
            <a:r>
              <a:rPr lang="en-GB" altLang="en-US">
                <a:solidFill>
                  <a:srgbClr val="000000"/>
                </a:solidFill>
                <a:latin typeface="Microsoft Sans Serif" panose="020B0604020202020204" pitchFamily="34" charset="0"/>
              </a:rPr>
              <a:t>It is important that you know where you are financially on a day-to-day basis, which is why you need to keep cash flow forecasts, profit and loss and balance sheets up to date on a regular basis. Keep all your paperwork in good order including sales and purchases invoices, receipts, tax and VAT returns, and check all your bank statements against your paying in and cheque books. </a:t>
            </a:r>
          </a:p>
          <a:p>
            <a:r>
              <a:rPr lang="en-GB" altLang="en-US">
                <a:solidFill>
                  <a:srgbClr val="000000"/>
                </a:solidFill>
                <a:latin typeface="Microsoft Sans Serif" panose="020B0604020202020204" pitchFamily="34" charset="0"/>
              </a:rPr>
              <a:t>Draw up a set of trading terms and conditions and ensure each customer is aware of them before entering into any agreement, ensure that all sales invoices are despatched promptly, and don't give credit if it is not necessary. </a:t>
            </a:r>
          </a:p>
          <a:p>
            <a:r>
              <a:rPr lang="en-GB" altLang="en-US">
                <a:solidFill>
                  <a:srgbClr val="000000"/>
                </a:solidFill>
                <a:latin typeface="Microsoft Sans Serif" panose="020B0604020202020204" pitchFamily="34" charset="0"/>
              </a:rPr>
              <a:t>These are only a few points you need to action; they are not that difficult, but it is surprising how many small businesses fail to do so until it is too late.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0C65EC21-D789-4AD7-9019-D5B6B3AEA06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A0346BF-4011-4B3F-B030-D0C44E2490D6}" type="slidenum">
              <a:rPr lang="en-GB" altLang="en-US" sz="1200"/>
              <a:pPr/>
              <a:t>16</a:t>
            </a:fld>
            <a:endParaRPr lang="en-GB" altLang="en-US" sz="1200"/>
          </a:p>
        </p:txBody>
      </p:sp>
      <p:sp>
        <p:nvSpPr>
          <p:cNvPr id="64515" name="Rectangle 2">
            <a:extLst>
              <a:ext uri="{FF2B5EF4-FFF2-40B4-BE49-F238E27FC236}">
                <a16:creationId xmlns:a16="http://schemas.microsoft.com/office/drawing/2014/main" id="{4A0074BB-957D-4C93-9AB0-1028CED90E5F}"/>
              </a:ext>
            </a:extLst>
          </p:cNvPr>
          <p:cNvSpPr>
            <a:spLocks noGrp="1" noRot="1" noChangeAspect="1" noChangeArrowheads="1" noTextEdit="1"/>
          </p:cNvSpPr>
          <p:nvPr>
            <p:ph type="sldImg"/>
          </p:nvPr>
        </p:nvSpPr>
        <p:spPr>
          <a:xfrm>
            <a:off x="381000" y="685800"/>
            <a:ext cx="6096000" cy="3429000"/>
          </a:xfrm>
          <a:ln/>
        </p:spPr>
      </p:sp>
      <p:sp>
        <p:nvSpPr>
          <p:cNvPr id="64516" name="Rectangle 3">
            <a:extLst>
              <a:ext uri="{FF2B5EF4-FFF2-40B4-BE49-F238E27FC236}">
                <a16:creationId xmlns:a16="http://schemas.microsoft.com/office/drawing/2014/main" id="{7ECCB103-1C11-4EF6-9281-ACF697B4EA2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500"/>
              </a:spcBef>
              <a:spcAft>
                <a:spcPts val="500"/>
              </a:spcAft>
            </a:pPr>
            <a:r>
              <a:rPr lang="en-GB" altLang="en-US">
                <a:solidFill>
                  <a:srgbClr val="000000"/>
                </a:solidFill>
                <a:latin typeface="Microsoft Sans Serif" panose="020B0604020202020204" pitchFamily="34" charset="0"/>
              </a:rPr>
              <a:t>In order to control the flow of money and to maximise success, it is essential that your business has good financial management in place. </a:t>
            </a:r>
          </a:p>
          <a:p>
            <a:pPr>
              <a:spcBef>
                <a:spcPts val="500"/>
              </a:spcBef>
              <a:spcAft>
                <a:spcPts val="500"/>
              </a:spcAft>
            </a:pPr>
            <a:r>
              <a:rPr lang="en-GB" altLang="en-US">
                <a:solidFill>
                  <a:srgbClr val="000000"/>
                </a:solidFill>
                <a:latin typeface="Microsoft Sans Serif" panose="020B0604020202020204" pitchFamily="34" charset="0"/>
              </a:rPr>
              <a:t>It is important that you know where you are financially on a day-to-day basis, which is why you need to keep cash flow forecasts, profit and loss and balance sheets up to date on a regular basis. Keep all your paperwork in good order including sales and purchases invoices, receipts, tax and VAT returns, and check all your bank statements against your paying in and cheque books. </a:t>
            </a:r>
          </a:p>
          <a:p>
            <a:r>
              <a:rPr lang="en-GB" altLang="en-US">
                <a:solidFill>
                  <a:srgbClr val="000000"/>
                </a:solidFill>
                <a:latin typeface="Microsoft Sans Serif" panose="020B0604020202020204" pitchFamily="34" charset="0"/>
              </a:rPr>
              <a:t>Draw up a set of trading terms and conditions and ensure each customer is aware of them before entering into any agreement, ensure that all sales invoices are despatched promptly, and don't give credit if it is not necessary. </a:t>
            </a:r>
          </a:p>
          <a:p>
            <a:r>
              <a:rPr lang="en-GB" altLang="en-US">
                <a:solidFill>
                  <a:srgbClr val="000000"/>
                </a:solidFill>
                <a:latin typeface="Microsoft Sans Serif" panose="020B0604020202020204" pitchFamily="34" charset="0"/>
              </a:rPr>
              <a:t>These are only a few points you need to action; they are not that difficult, but it is surprising how many small businesses fail to do so until it is too late.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B8D0B155-D7C0-4C73-A14B-D8F7FAF3FB5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7B19527-3A69-4836-9389-62654E1322FE}" type="slidenum">
              <a:rPr lang="en-GB" altLang="en-US" sz="1200"/>
              <a:pPr/>
              <a:t>17</a:t>
            </a:fld>
            <a:endParaRPr lang="en-GB" altLang="en-US" sz="1200"/>
          </a:p>
        </p:txBody>
      </p:sp>
      <p:sp>
        <p:nvSpPr>
          <p:cNvPr id="65539" name="Rectangle 2">
            <a:extLst>
              <a:ext uri="{FF2B5EF4-FFF2-40B4-BE49-F238E27FC236}">
                <a16:creationId xmlns:a16="http://schemas.microsoft.com/office/drawing/2014/main" id="{9C3080E2-8B48-4006-9689-5DE7730F3366}"/>
              </a:ext>
            </a:extLst>
          </p:cNvPr>
          <p:cNvSpPr>
            <a:spLocks noGrp="1" noRot="1" noChangeAspect="1" noChangeArrowheads="1" noTextEdit="1"/>
          </p:cNvSpPr>
          <p:nvPr>
            <p:ph type="sldImg"/>
          </p:nvPr>
        </p:nvSpPr>
        <p:spPr>
          <a:xfrm>
            <a:off x="381000" y="685800"/>
            <a:ext cx="6096000" cy="3429000"/>
          </a:xfrm>
          <a:ln/>
        </p:spPr>
      </p:sp>
      <p:sp>
        <p:nvSpPr>
          <p:cNvPr id="65540" name="Rectangle 3">
            <a:extLst>
              <a:ext uri="{FF2B5EF4-FFF2-40B4-BE49-F238E27FC236}">
                <a16:creationId xmlns:a16="http://schemas.microsoft.com/office/drawing/2014/main" id="{57B4D791-10D6-4382-8B4F-B11CAA9268D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C55B6931-FCE3-40C7-BD8A-2996BEF626A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01080A9-A28E-490E-9169-ED11E23C368E}" type="slidenum">
              <a:rPr lang="en-GB" altLang="en-US" sz="1200"/>
              <a:pPr/>
              <a:t>18</a:t>
            </a:fld>
            <a:endParaRPr lang="en-GB" altLang="en-US" sz="1200"/>
          </a:p>
        </p:txBody>
      </p:sp>
      <p:sp>
        <p:nvSpPr>
          <p:cNvPr id="66563" name="Rectangle 2">
            <a:extLst>
              <a:ext uri="{FF2B5EF4-FFF2-40B4-BE49-F238E27FC236}">
                <a16:creationId xmlns:a16="http://schemas.microsoft.com/office/drawing/2014/main" id="{A8859645-45D7-491A-B6E4-DB4B1EE5F3F2}"/>
              </a:ext>
            </a:extLst>
          </p:cNvPr>
          <p:cNvSpPr>
            <a:spLocks noGrp="1" noRot="1" noChangeAspect="1" noChangeArrowheads="1" noTextEdit="1"/>
          </p:cNvSpPr>
          <p:nvPr>
            <p:ph type="sldImg"/>
          </p:nvPr>
        </p:nvSpPr>
        <p:spPr>
          <a:xfrm>
            <a:off x="381000" y="685800"/>
            <a:ext cx="6096000" cy="3429000"/>
          </a:xfrm>
          <a:ln/>
        </p:spPr>
      </p:sp>
      <p:sp>
        <p:nvSpPr>
          <p:cNvPr id="66564" name="Rectangle 3">
            <a:extLst>
              <a:ext uri="{FF2B5EF4-FFF2-40B4-BE49-F238E27FC236}">
                <a16:creationId xmlns:a16="http://schemas.microsoft.com/office/drawing/2014/main" id="{E67CE720-1072-4853-B082-776C96F897D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8751FE7D-4AC4-4FE6-99BE-7ACBA5A5038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B04A6AD-94B6-4689-92EE-7CFC49094561}" type="slidenum">
              <a:rPr lang="en-GB" altLang="en-US" sz="1200"/>
              <a:pPr/>
              <a:t>19</a:t>
            </a:fld>
            <a:endParaRPr lang="en-GB" altLang="en-US" sz="1200"/>
          </a:p>
        </p:txBody>
      </p:sp>
      <p:sp>
        <p:nvSpPr>
          <p:cNvPr id="67587" name="Rectangle 2">
            <a:extLst>
              <a:ext uri="{FF2B5EF4-FFF2-40B4-BE49-F238E27FC236}">
                <a16:creationId xmlns:a16="http://schemas.microsoft.com/office/drawing/2014/main" id="{36626ECA-DB3E-49BA-B447-DD89DFB4DBC5}"/>
              </a:ext>
            </a:extLst>
          </p:cNvPr>
          <p:cNvSpPr>
            <a:spLocks noGrp="1" noRot="1" noChangeAspect="1" noChangeArrowheads="1" noTextEdit="1"/>
          </p:cNvSpPr>
          <p:nvPr>
            <p:ph type="sldImg"/>
          </p:nvPr>
        </p:nvSpPr>
        <p:spPr>
          <a:xfrm>
            <a:off x="381000" y="685800"/>
            <a:ext cx="6096000" cy="3429000"/>
          </a:xfrm>
          <a:ln/>
        </p:spPr>
      </p:sp>
      <p:sp>
        <p:nvSpPr>
          <p:cNvPr id="67588" name="Rectangle 3">
            <a:extLst>
              <a:ext uri="{FF2B5EF4-FFF2-40B4-BE49-F238E27FC236}">
                <a16:creationId xmlns:a16="http://schemas.microsoft.com/office/drawing/2014/main" id="{29DA6430-D618-49CC-8836-3D15AD1C39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B0727BE7-09DD-4C93-A13F-1076257F38B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B06571F-966E-443B-935D-EA0A619A78DD}" type="slidenum">
              <a:rPr lang="en-GB" altLang="en-US" sz="1200"/>
              <a:pPr/>
              <a:t>20</a:t>
            </a:fld>
            <a:endParaRPr lang="en-GB" altLang="en-US" sz="1200"/>
          </a:p>
        </p:txBody>
      </p:sp>
      <p:sp>
        <p:nvSpPr>
          <p:cNvPr id="68611" name="Rectangle 2">
            <a:extLst>
              <a:ext uri="{FF2B5EF4-FFF2-40B4-BE49-F238E27FC236}">
                <a16:creationId xmlns:a16="http://schemas.microsoft.com/office/drawing/2014/main" id="{7A9285C2-38AC-431C-9EF4-93C758D458D8}"/>
              </a:ext>
            </a:extLst>
          </p:cNvPr>
          <p:cNvSpPr>
            <a:spLocks noGrp="1" noRot="1" noChangeAspect="1" noChangeArrowheads="1" noTextEdit="1"/>
          </p:cNvSpPr>
          <p:nvPr>
            <p:ph type="sldImg"/>
          </p:nvPr>
        </p:nvSpPr>
        <p:spPr>
          <a:xfrm>
            <a:off x="381000" y="685800"/>
            <a:ext cx="6096000" cy="3429000"/>
          </a:xfrm>
          <a:ln/>
        </p:spPr>
      </p:sp>
      <p:sp>
        <p:nvSpPr>
          <p:cNvPr id="68612" name="Rectangle 3">
            <a:extLst>
              <a:ext uri="{FF2B5EF4-FFF2-40B4-BE49-F238E27FC236}">
                <a16:creationId xmlns:a16="http://schemas.microsoft.com/office/drawing/2014/main" id="{15F8A59A-0FB5-465B-A76A-54239DEBDA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B0727BE7-09DD-4C93-A13F-1076257F38B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B06571F-966E-443B-935D-EA0A619A78DD}" type="slidenum">
              <a:rPr lang="en-GB" altLang="en-US" sz="1200"/>
              <a:pPr/>
              <a:t>21</a:t>
            </a:fld>
            <a:endParaRPr lang="en-GB" altLang="en-US" sz="1200"/>
          </a:p>
        </p:txBody>
      </p:sp>
      <p:sp>
        <p:nvSpPr>
          <p:cNvPr id="68611" name="Rectangle 2">
            <a:extLst>
              <a:ext uri="{FF2B5EF4-FFF2-40B4-BE49-F238E27FC236}">
                <a16:creationId xmlns:a16="http://schemas.microsoft.com/office/drawing/2014/main" id="{7A9285C2-38AC-431C-9EF4-93C758D458D8}"/>
              </a:ext>
            </a:extLst>
          </p:cNvPr>
          <p:cNvSpPr>
            <a:spLocks noGrp="1" noRot="1" noChangeAspect="1" noChangeArrowheads="1" noTextEdit="1"/>
          </p:cNvSpPr>
          <p:nvPr>
            <p:ph type="sldImg"/>
          </p:nvPr>
        </p:nvSpPr>
        <p:spPr>
          <a:xfrm>
            <a:off x="381000" y="685800"/>
            <a:ext cx="6096000" cy="3429000"/>
          </a:xfrm>
          <a:ln/>
        </p:spPr>
      </p:sp>
      <p:sp>
        <p:nvSpPr>
          <p:cNvPr id="68612" name="Rectangle 3">
            <a:extLst>
              <a:ext uri="{FF2B5EF4-FFF2-40B4-BE49-F238E27FC236}">
                <a16:creationId xmlns:a16="http://schemas.microsoft.com/office/drawing/2014/main" id="{15F8A59A-0FB5-465B-A76A-54239DEBDA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21596435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B0727BE7-09DD-4C93-A13F-1076257F38B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B06571F-966E-443B-935D-EA0A619A78DD}" type="slidenum">
              <a:rPr lang="en-GB" altLang="en-US" sz="1200"/>
              <a:pPr/>
              <a:t>22</a:t>
            </a:fld>
            <a:endParaRPr lang="en-GB" altLang="en-US" sz="1200"/>
          </a:p>
        </p:txBody>
      </p:sp>
      <p:sp>
        <p:nvSpPr>
          <p:cNvPr id="68611" name="Rectangle 2">
            <a:extLst>
              <a:ext uri="{FF2B5EF4-FFF2-40B4-BE49-F238E27FC236}">
                <a16:creationId xmlns:a16="http://schemas.microsoft.com/office/drawing/2014/main" id="{7A9285C2-38AC-431C-9EF4-93C758D458D8}"/>
              </a:ext>
            </a:extLst>
          </p:cNvPr>
          <p:cNvSpPr>
            <a:spLocks noGrp="1" noRot="1" noChangeAspect="1" noChangeArrowheads="1" noTextEdit="1"/>
          </p:cNvSpPr>
          <p:nvPr>
            <p:ph type="sldImg"/>
          </p:nvPr>
        </p:nvSpPr>
        <p:spPr>
          <a:xfrm>
            <a:off x="381000" y="685800"/>
            <a:ext cx="6096000" cy="3429000"/>
          </a:xfrm>
          <a:ln/>
        </p:spPr>
      </p:sp>
      <p:sp>
        <p:nvSpPr>
          <p:cNvPr id="68612" name="Rectangle 3">
            <a:extLst>
              <a:ext uri="{FF2B5EF4-FFF2-40B4-BE49-F238E27FC236}">
                <a16:creationId xmlns:a16="http://schemas.microsoft.com/office/drawing/2014/main" id="{15F8A59A-0FB5-465B-A76A-54239DEBDA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42189883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B0727BE7-09DD-4C93-A13F-1076257F38B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B06571F-966E-443B-935D-EA0A619A78DD}" type="slidenum">
              <a:rPr lang="en-GB" altLang="en-US" sz="1200"/>
              <a:pPr/>
              <a:t>23</a:t>
            </a:fld>
            <a:endParaRPr lang="en-GB" altLang="en-US" sz="1200"/>
          </a:p>
        </p:txBody>
      </p:sp>
      <p:sp>
        <p:nvSpPr>
          <p:cNvPr id="68611" name="Rectangle 2">
            <a:extLst>
              <a:ext uri="{FF2B5EF4-FFF2-40B4-BE49-F238E27FC236}">
                <a16:creationId xmlns:a16="http://schemas.microsoft.com/office/drawing/2014/main" id="{7A9285C2-38AC-431C-9EF4-93C758D458D8}"/>
              </a:ext>
            </a:extLst>
          </p:cNvPr>
          <p:cNvSpPr>
            <a:spLocks noGrp="1" noRot="1" noChangeAspect="1" noChangeArrowheads="1" noTextEdit="1"/>
          </p:cNvSpPr>
          <p:nvPr>
            <p:ph type="sldImg"/>
          </p:nvPr>
        </p:nvSpPr>
        <p:spPr>
          <a:xfrm>
            <a:off x="381000" y="685800"/>
            <a:ext cx="6096000" cy="3429000"/>
          </a:xfrm>
          <a:ln/>
        </p:spPr>
      </p:sp>
      <p:sp>
        <p:nvSpPr>
          <p:cNvPr id="68612" name="Rectangle 3">
            <a:extLst>
              <a:ext uri="{FF2B5EF4-FFF2-40B4-BE49-F238E27FC236}">
                <a16:creationId xmlns:a16="http://schemas.microsoft.com/office/drawing/2014/main" id="{15F8A59A-0FB5-465B-A76A-54239DEBDA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24162666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71DBBD3F-EB5E-43EA-985D-2AA2CB6851F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131EEBA-D972-4E98-9295-E9972CF2D7FA}" type="slidenum">
              <a:rPr lang="en-GB" altLang="en-US" sz="1200"/>
              <a:pPr/>
              <a:t>24</a:t>
            </a:fld>
            <a:endParaRPr lang="en-GB" altLang="en-US" sz="1200"/>
          </a:p>
        </p:txBody>
      </p:sp>
      <p:sp>
        <p:nvSpPr>
          <p:cNvPr id="72707" name="Rectangle 2">
            <a:extLst>
              <a:ext uri="{FF2B5EF4-FFF2-40B4-BE49-F238E27FC236}">
                <a16:creationId xmlns:a16="http://schemas.microsoft.com/office/drawing/2014/main" id="{C12A3005-67D4-43A5-8D5F-46D540B7A35E}"/>
              </a:ext>
            </a:extLst>
          </p:cNvPr>
          <p:cNvSpPr>
            <a:spLocks noGrp="1" noRot="1" noChangeAspect="1" noChangeArrowheads="1" noTextEdit="1"/>
          </p:cNvSpPr>
          <p:nvPr>
            <p:ph type="sldImg"/>
          </p:nvPr>
        </p:nvSpPr>
        <p:spPr>
          <a:xfrm>
            <a:off x="381000" y="685800"/>
            <a:ext cx="6096000" cy="3429000"/>
          </a:xfrm>
          <a:ln/>
        </p:spPr>
      </p:sp>
      <p:sp>
        <p:nvSpPr>
          <p:cNvPr id="72708" name="Rectangle 3">
            <a:extLst>
              <a:ext uri="{FF2B5EF4-FFF2-40B4-BE49-F238E27FC236}">
                <a16:creationId xmlns:a16="http://schemas.microsoft.com/office/drawing/2014/main" id="{C77C30BC-3765-4119-A996-8B6AA93C6A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Ensure that all money is kept in the safe</a:t>
            </a:r>
          </a:p>
          <a:p>
            <a:r>
              <a:rPr lang="en-GB" altLang="en-US"/>
              <a:t>Check insurance for details of cover for cash on site and in transit</a:t>
            </a:r>
          </a:p>
          <a:p>
            <a:r>
              <a:rPr lang="en-GB" altLang="en-US"/>
              <a:t>Bank at least 2-3 times a week and vary your route and time - never make it too obvious where you are going</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EF9DEC0A-E024-4D83-9D28-1F0A977BC6C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1BF629A-B6AD-4A1F-9EF0-D02E0161354F}" type="slidenum">
              <a:rPr lang="en-GB" altLang="en-US" sz="1200"/>
              <a:pPr/>
              <a:t>25</a:t>
            </a:fld>
            <a:endParaRPr lang="en-GB" altLang="en-US" sz="1200"/>
          </a:p>
        </p:txBody>
      </p:sp>
      <p:sp>
        <p:nvSpPr>
          <p:cNvPr id="73731" name="Rectangle 2">
            <a:extLst>
              <a:ext uri="{FF2B5EF4-FFF2-40B4-BE49-F238E27FC236}">
                <a16:creationId xmlns:a16="http://schemas.microsoft.com/office/drawing/2014/main" id="{8B428566-119E-494A-A9C8-F4780787D892}"/>
              </a:ext>
            </a:extLst>
          </p:cNvPr>
          <p:cNvSpPr>
            <a:spLocks noGrp="1" noRot="1" noChangeAspect="1" noChangeArrowheads="1" noTextEdit="1"/>
          </p:cNvSpPr>
          <p:nvPr>
            <p:ph type="sldImg"/>
          </p:nvPr>
        </p:nvSpPr>
        <p:spPr>
          <a:xfrm>
            <a:off x="381000" y="685800"/>
            <a:ext cx="6096000" cy="3429000"/>
          </a:xfrm>
          <a:ln/>
        </p:spPr>
      </p:sp>
      <p:sp>
        <p:nvSpPr>
          <p:cNvPr id="73732" name="Rectangle 3">
            <a:extLst>
              <a:ext uri="{FF2B5EF4-FFF2-40B4-BE49-F238E27FC236}">
                <a16:creationId xmlns:a16="http://schemas.microsoft.com/office/drawing/2014/main" id="{ABA23598-086F-40E2-82D6-30273357F19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95F8BE0F-8E99-4778-AEC7-E6BE76750B3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841B8E4-F67A-4545-B16A-815072DB8224}" type="slidenum">
              <a:rPr lang="en-GB" altLang="en-US" sz="1200"/>
              <a:pPr/>
              <a:t>26</a:t>
            </a:fld>
            <a:endParaRPr lang="en-GB" altLang="en-US" sz="1200"/>
          </a:p>
        </p:txBody>
      </p:sp>
      <p:sp>
        <p:nvSpPr>
          <p:cNvPr id="74755" name="Rectangle 2">
            <a:extLst>
              <a:ext uri="{FF2B5EF4-FFF2-40B4-BE49-F238E27FC236}">
                <a16:creationId xmlns:a16="http://schemas.microsoft.com/office/drawing/2014/main" id="{1688FA56-F85D-407A-84B4-0CFC64580FFC}"/>
              </a:ext>
            </a:extLst>
          </p:cNvPr>
          <p:cNvSpPr>
            <a:spLocks noGrp="1" noRot="1" noChangeAspect="1" noChangeArrowheads="1" noTextEdit="1"/>
          </p:cNvSpPr>
          <p:nvPr>
            <p:ph type="sldImg"/>
          </p:nvPr>
        </p:nvSpPr>
        <p:spPr>
          <a:xfrm>
            <a:off x="381000" y="685800"/>
            <a:ext cx="6096000" cy="3429000"/>
          </a:xfrm>
          <a:ln/>
        </p:spPr>
      </p:sp>
      <p:sp>
        <p:nvSpPr>
          <p:cNvPr id="74756" name="Rectangle 3">
            <a:extLst>
              <a:ext uri="{FF2B5EF4-FFF2-40B4-BE49-F238E27FC236}">
                <a16:creationId xmlns:a16="http://schemas.microsoft.com/office/drawing/2014/main" id="{F5838006-C5E4-4C21-A4ED-522537CE75B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A1855007-16CE-446B-A89C-BF0701DA0D3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2466C2B-3F9F-4345-92F4-3C792D45823D}" type="slidenum">
              <a:rPr lang="en-GB" altLang="en-US" sz="1200"/>
              <a:pPr/>
              <a:t>27</a:t>
            </a:fld>
            <a:endParaRPr lang="en-GB" altLang="en-US" sz="1200"/>
          </a:p>
        </p:txBody>
      </p:sp>
      <p:sp>
        <p:nvSpPr>
          <p:cNvPr id="75779" name="Rectangle 2">
            <a:extLst>
              <a:ext uri="{FF2B5EF4-FFF2-40B4-BE49-F238E27FC236}">
                <a16:creationId xmlns:a16="http://schemas.microsoft.com/office/drawing/2014/main" id="{A4F36112-24FF-4E14-9B78-B10F258230EA}"/>
              </a:ext>
            </a:extLst>
          </p:cNvPr>
          <p:cNvSpPr>
            <a:spLocks noGrp="1" noRot="1" noChangeAspect="1" noChangeArrowheads="1" noTextEdit="1"/>
          </p:cNvSpPr>
          <p:nvPr>
            <p:ph type="sldImg"/>
          </p:nvPr>
        </p:nvSpPr>
        <p:spPr>
          <a:xfrm>
            <a:off x="381000" y="685800"/>
            <a:ext cx="6096000" cy="3429000"/>
          </a:xfrm>
          <a:ln/>
        </p:spPr>
      </p:sp>
      <p:sp>
        <p:nvSpPr>
          <p:cNvPr id="75780" name="Rectangle 3">
            <a:extLst>
              <a:ext uri="{FF2B5EF4-FFF2-40B4-BE49-F238E27FC236}">
                <a16:creationId xmlns:a16="http://schemas.microsoft.com/office/drawing/2014/main" id="{958EE537-91CA-46FA-86B3-C3323AF1B65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09/06/2020</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09/06/2020</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09/06/2020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09/06/2020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09/06/2020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09/06/2020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09/06/2020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09/06/2020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09/06/2020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09/06/2020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09/06/2020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755651" y="1752600"/>
            <a:ext cx="52324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1251" y="1752600"/>
            <a:ext cx="52324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hart Placeholder 3"/>
          <p:cNvSpPr>
            <a:spLocks noGrp="1"/>
          </p:cNvSpPr>
          <p:nvPr>
            <p:ph type="chart" sz="half" idx="2"/>
          </p:nvPr>
        </p:nvSpPr>
        <p:spPr>
          <a:xfrm>
            <a:off x="6197600" y="1981200"/>
            <a:ext cx="5080000" cy="4114800"/>
          </a:xfrm>
        </p:spPr>
        <p:txBody>
          <a:bodyPr rtlCol="0">
            <a:normAutofit/>
          </a:bodyPr>
          <a:lstStyle/>
          <a:p>
            <a:pPr lvl="0"/>
            <a:endParaRPr lang="en-GB" noProof="0"/>
          </a:p>
        </p:txBody>
      </p:sp>
      <p:sp>
        <p:nvSpPr>
          <p:cNvPr id="5" name="Rectangle 13">
            <a:extLst>
              <a:ext uri="{FF2B5EF4-FFF2-40B4-BE49-F238E27FC236}">
                <a16:creationId xmlns:a16="http://schemas.microsoft.com/office/drawing/2014/main" id="{46FB232E-9BFB-4FC4-AA6B-5E4E6D2865A5}"/>
              </a:ext>
            </a:extLst>
          </p:cNvPr>
          <p:cNvSpPr>
            <a:spLocks noGrp="1" noChangeArrowheads="1"/>
          </p:cNvSpPr>
          <p:nvPr>
            <p:ph type="dt" sz="half" idx="10"/>
          </p:nvPr>
        </p:nvSpPr>
        <p:spPr/>
        <p:txBody>
          <a:bodyPr/>
          <a:lstStyle>
            <a:lvl1pPr>
              <a:defRPr/>
            </a:lvl1pPr>
          </a:lstStyle>
          <a:p>
            <a:pPr>
              <a:defRPr/>
            </a:pPr>
            <a:endParaRPr lang="en-US"/>
          </a:p>
        </p:txBody>
      </p:sp>
      <p:sp>
        <p:nvSpPr>
          <p:cNvPr id="6" name="Rectangle 14">
            <a:extLst>
              <a:ext uri="{FF2B5EF4-FFF2-40B4-BE49-F238E27FC236}">
                <a16:creationId xmlns:a16="http://schemas.microsoft.com/office/drawing/2014/main" id="{646BA158-3086-4BD3-ADF0-69FD917AD2F4}"/>
              </a:ext>
            </a:extLst>
          </p:cNvPr>
          <p:cNvSpPr>
            <a:spLocks noGrp="1" noChangeArrowheads="1"/>
          </p:cNvSpPr>
          <p:nvPr>
            <p:ph type="ftr" sz="quarter" idx="11"/>
          </p:nvPr>
        </p:nvSpPr>
        <p:spPr/>
        <p:txBody>
          <a:bodyPr/>
          <a:lstStyle>
            <a:lvl1pPr>
              <a:defRPr/>
            </a:lvl1pPr>
          </a:lstStyle>
          <a:p>
            <a:pPr>
              <a:defRPr/>
            </a:pPr>
            <a:endParaRPr lang="en-US"/>
          </a:p>
        </p:txBody>
      </p:sp>
      <p:sp>
        <p:nvSpPr>
          <p:cNvPr id="7" name="Rectangle 15">
            <a:extLst>
              <a:ext uri="{FF2B5EF4-FFF2-40B4-BE49-F238E27FC236}">
                <a16:creationId xmlns:a16="http://schemas.microsoft.com/office/drawing/2014/main" id="{47B28B1D-D55F-43A9-867E-63DD690304E4}"/>
              </a:ext>
            </a:extLst>
          </p:cNvPr>
          <p:cNvSpPr>
            <a:spLocks noGrp="1" noChangeArrowheads="1"/>
          </p:cNvSpPr>
          <p:nvPr>
            <p:ph type="sldNum" sz="quarter" idx="12"/>
          </p:nvPr>
        </p:nvSpPr>
        <p:spPr/>
        <p:txBody>
          <a:bodyPr/>
          <a:lstStyle>
            <a:lvl1pPr>
              <a:defRPr/>
            </a:lvl1pPr>
          </a:lstStyle>
          <a:p>
            <a:fld id="{F2D74842-2553-4452-B503-B9FD7336C17C}" type="slidenum">
              <a:rPr lang="en-US" altLang="en-US"/>
              <a:pPr/>
              <a:t>‹#›</a:t>
            </a:fld>
            <a:endParaRPr lang="en-US" altLang="en-US"/>
          </a:p>
        </p:txBody>
      </p:sp>
    </p:spTree>
    <p:extLst>
      <p:ext uri="{BB962C8B-B14F-4D97-AF65-F5344CB8AC3E}">
        <p14:creationId xmlns:p14="http://schemas.microsoft.com/office/powerpoint/2010/main" val="18094912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1981200"/>
            <a:ext cx="5080000" cy="4114800"/>
          </a:xfrm>
        </p:spPr>
        <p:txBody>
          <a:bodyPr rtlCol="0">
            <a:normAutofit/>
          </a:bodyPr>
          <a:lstStyle/>
          <a:p>
            <a:pPr lvl="0"/>
            <a:endParaRPr lang="en-GB" noProof="0"/>
          </a:p>
        </p:txBody>
      </p:sp>
      <p:sp>
        <p:nvSpPr>
          <p:cNvPr id="4" name="Text Placeholder 3"/>
          <p:cNvSpPr>
            <a:spLocks noGrp="1"/>
          </p:cNvSpPr>
          <p:nvPr>
            <p:ph type="body"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3">
            <a:extLst>
              <a:ext uri="{FF2B5EF4-FFF2-40B4-BE49-F238E27FC236}">
                <a16:creationId xmlns:a16="http://schemas.microsoft.com/office/drawing/2014/main" id="{B7F85A14-1B84-4B4C-B1FB-CAE8DCDB64B6}"/>
              </a:ext>
            </a:extLst>
          </p:cNvPr>
          <p:cNvSpPr>
            <a:spLocks noGrp="1" noChangeArrowheads="1"/>
          </p:cNvSpPr>
          <p:nvPr>
            <p:ph type="dt" sz="half" idx="10"/>
          </p:nvPr>
        </p:nvSpPr>
        <p:spPr/>
        <p:txBody>
          <a:bodyPr/>
          <a:lstStyle>
            <a:lvl1pPr>
              <a:defRPr/>
            </a:lvl1pPr>
          </a:lstStyle>
          <a:p>
            <a:pPr>
              <a:defRPr/>
            </a:pPr>
            <a:endParaRPr lang="en-US"/>
          </a:p>
        </p:txBody>
      </p:sp>
      <p:sp>
        <p:nvSpPr>
          <p:cNvPr id="6" name="Rectangle 14">
            <a:extLst>
              <a:ext uri="{FF2B5EF4-FFF2-40B4-BE49-F238E27FC236}">
                <a16:creationId xmlns:a16="http://schemas.microsoft.com/office/drawing/2014/main" id="{AD79C385-1323-4C8B-AFD3-4AB25263FFF5}"/>
              </a:ext>
            </a:extLst>
          </p:cNvPr>
          <p:cNvSpPr>
            <a:spLocks noGrp="1" noChangeArrowheads="1"/>
          </p:cNvSpPr>
          <p:nvPr>
            <p:ph type="ftr" sz="quarter" idx="11"/>
          </p:nvPr>
        </p:nvSpPr>
        <p:spPr/>
        <p:txBody>
          <a:bodyPr/>
          <a:lstStyle>
            <a:lvl1pPr>
              <a:defRPr/>
            </a:lvl1pPr>
          </a:lstStyle>
          <a:p>
            <a:pPr>
              <a:defRPr/>
            </a:pPr>
            <a:endParaRPr lang="en-US"/>
          </a:p>
        </p:txBody>
      </p:sp>
      <p:sp>
        <p:nvSpPr>
          <p:cNvPr id="7" name="Rectangle 15">
            <a:extLst>
              <a:ext uri="{FF2B5EF4-FFF2-40B4-BE49-F238E27FC236}">
                <a16:creationId xmlns:a16="http://schemas.microsoft.com/office/drawing/2014/main" id="{C70A4E83-913B-44C7-903D-0772499EB003}"/>
              </a:ext>
            </a:extLst>
          </p:cNvPr>
          <p:cNvSpPr>
            <a:spLocks noGrp="1" noChangeArrowheads="1"/>
          </p:cNvSpPr>
          <p:nvPr>
            <p:ph type="sldNum" sz="quarter" idx="12"/>
          </p:nvPr>
        </p:nvSpPr>
        <p:spPr/>
        <p:txBody>
          <a:bodyPr/>
          <a:lstStyle>
            <a:lvl1pPr>
              <a:defRPr/>
            </a:lvl1pPr>
          </a:lstStyle>
          <a:p>
            <a:fld id="{6A3F6AD5-238D-42EA-8779-D96ED54A61DC}" type="slidenum">
              <a:rPr lang="en-US" altLang="en-US"/>
              <a:pPr/>
              <a:t>‹#›</a:t>
            </a:fld>
            <a:endParaRPr lang="en-US" altLang="en-US"/>
          </a:p>
        </p:txBody>
      </p:sp>
    </p:spTree>
    <p:extLst>
      <p:ext uri="{BB962C8B-B14F-4D97-AF65-F5344CB8AC3E}">
        <p14:creationId xmlns:p14="http://schemas.microsoft.com/office/powerpoint/2010/main" val="10892285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81200"/>
            <a:ext cx="5080000" cy="4114800"/>
          </a:xfrm>
        </p:spPr>
        <p:txBody>
          <a:bodyPr rtlCol="0">
            <a:normAutofit/>
          </a:bodyPr>
          <a:lstStyle/>
          <a:p>
            <a:pPr lvl="0"/>
            <a:endParaRPr lang="en-GB" noProof="0"/>
          </a:p>
        </p:txBody>
      </p:sp>
      <p:sp>
        <p:nvSpPr>
          <p:cNvPr id="5" name="Rectangle 13">
            <a:extLst>
              <a:ext uri="{FF2B5EF4-FFF2-40B4-BE49-F238E27FC236}">
                <a16:creationId xmlns:a16="http://schemas.microsoft.com/office/drawing/2014/main" id="{E8332C1F-EBAF-4218-BC4D-471EF347AD50}"/>
              </a:ext>
            </a:extLst>
          </p:cNvPr>
          <p:cNvSpPr>
            <a:spLocks noGrp="1" noChangeArrowheads="1"/>
          </p:cNvSpPr>
          <p:nvPr>
            <p:ph type="dt" sz="half" idx="10"/>
          </p:nvPr>
        </p:nvSpPr>
        <p:spPr/>
        <p:txBody>
          <a:bodyPr/>
          <a:lstStyle>
            <a:lvl1pPr>
              <a:defRPr/>
            </a:lvl1pPr>
          </a:lstStyle>
          <a:p>
            <a:pPr>
              <a:defRPr/>
            </a:pPr>
            <a:endParaRPr lang="en-US"/>
          </a:p>
        </p:txBody>
      </p:sp>
      <p:sp>
        <p:nvSpPr>
          <p:cNvPr id="6" name="Rectangle 14">
            <a:extLst>
              <a:ext uri="{FF2B5EF4-FFF2-40B4-BE49-F238E27FC236}">
                <a16:creationId xmlns:a16="http://schemas.microsoft.com/office/drawing/2014/main" id="{19B50A76-0434-4113-8FD8-EC96B7107E16}"/>
              </a:ext>
            </a:extLst>
          </p:cNvPr>
          <p:cNvSpPr>
            <a:spLocks noGrp="1" noChangeArrowheads="1"/>
          </p:cNvSpPr>
          <p:nvPr>
            <p:ph type="ftr" sz="quarter" idx="11"/>
          </p:nvPr>
        </p:nvSpPr>
        <p:spPr/>
        <p:txBody>
          <a:bodyPr/>
          <a:lstStyle>
            <a:lvl1pPr>
              <a:defRPr/>
            </a:lvl1pPr>
          </a:lstStyle>
          <a:p>
            <a:pPr>
              <a:defRPr/>
            </a:pPr>
            <a:endParaRPr lang="en-US"/>
          </a:p>
        </p:txBody>
      </p:sp>
      <p:sp>
        <p:nvSpPr>
          <p:cNvPr id="7" name="Rectangle 15">
            <a:extLst>
              <a:ext uri="{FF2B5EF4-FFF2-40B4-BE49-F238E27FC236}">
                <a16:creationId xmlns:a16="http://schemas.microsoft.com/office/drawing/2014/main" id="{BB4FDC6B-47C3-48AE-87CA-567973FF5A3F}"/>
              </a:ext>
            </a:extLst>
          </p:cNvPr>
          <p:cNvSpPr>
            <a:spLocks noGrp="1" noChangeArrowheads="1"/>
          </p:cNvSpPr>
          <p:nvPr>
            <p:ph type="sldNum" sz="quarter" idx="12"/>
          </p:nvPr>
        </p:nvSpPr>
        <p:spPr/>
        <p:txBody>
          <a:bodyPr/>
          <a:lstStyle>
            <a:lvl1pPr>
              <a:defRPr/>
            </a:lvl1pPr>
          </a:lstStyle>
          <a:p>
            <a:fld id="{3C63D870-B39A-4999-A678-8C0D9380A706}" type="slidenum">
              <a:rPr lang="en-US" altLang="en-US"/>
              <a:pPr/>
              <a:t>‹#›</a:t>
            </a:fld>
            <a:endParaRPr lang="en-US" altLang="en-US"/>
          </a:p>
        </p:txBody>
      </p:sp>
    </p:spTree>
    <p:extLst>
      <p:ext uri="{BB962C8B-B14F-4D97-AF65-F5344CB8AC3E}">
        <p14:creationId xmlns:p14="http://schemas.microsoft.com/office/powerpoint/2010/main" val="3356291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09/06/2020</a:t>
            </a:fld>
            <a:endParaRPr lang="en-GB"/>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 id="2147484243" r:id="rId13"/>
    <p:sldLayoutId id="2147484244" r:id="rId14"/>
    <p:sldLayoutId id="2147484245" r:id="rId15"/>
  </p:sldLayoutIdLst>
  <p:hf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3.wmf"/><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3.wmf"/><Relationship Id="rId4" Type="http://schemas.openxmlformats.org/officeDocument/2006/relationships/oleObject" Target="../embeddings/oleObject2.bin"/></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3.wmf"/><Relationship Id="rId4" Type="http://schemas.openxmlformats.org/officeDocument/2006/relationships/oleObject" Target="../embeddings/oleObject3.bin"/></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www.moneyadviceservice.org.uk/en/articles/income-tax-and-national-insurance" TargetMode="External"/><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8" Type="http://schemas.openxmlformats.org/officeDocument/2006/relationships/oleObject" Target="../embeddings/oleObject6.bin"/><Relationship Id="rId3" Type="http://schemas.openxmlformats.org/officeDocument/2006/relationships/notesSlide" Target="../notesSlides/notesSlide13.xml"/><Relationship Id="rId7" Type="http://schemas.openxmlformats.org/officeDocument/2006/relationships/image" Target="../media/image7.wmf"/><Relationship Id="rId12" Type="http://schemas.openxmlformats.org/officeDocument/2006/relationships/image" Target="../media/image9.wmf"/><Relationship Id="rId2" Type="http://schemas.openxmlformats.org/officeDocument/2006/relationships/slideLayout" Target="../slideLayouts/slideLayout15.xml"/><Relationship Id="rId1" Type="http://schemas.openxmlformats.org/officeDocument/2006/relationships/vmlDrawing" Target="../drawings/vmlDrawing4.vml"/><Relationship Id="rId6" Type="http://schemas.openxmlformats.org/officeDocument/2006/relationships/oleObject" Target="../embeddings/oleObject5.bin"/><Relationship Id="rId11" Type="http://schemas.openxmlformats.org/officeDocument/2006/relationships/oleObject" Target="../embeddings/oleObject7.bin"/><Relationship Id="rId5" Type="http://schemas.openxmlformats.org/officeDocument/2006/relationships/image" Target="../media/image6.wmf"/><Relationship Id="rId10" Type="http://schemas.openxmlformats.org/officeDocument/2006/relationships/image" Target="../media/image10.png"/><Relationship Id="rId4" Type="http://schemas.openxmlformats.org/officeDocument/2006/relationships/oleObject" Target="../embeddings/oleObject4.bin"/><Relationship Id="rId9" Type="http://schemas.openxmlformats.org/officeDocument/2006/relationships/image" Target="../media/image8.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5.xml"/><Relationship Id="rId1" Type="http://schemas.openxmlformats.org/officeDocument/2006/relationships/vmlDrawing" Target="../drawings/vmlDrawing5.vml"/><Relationship Id="rId5" Type="http://schemas.openxmlformats.org/officeDocument/2006/relationships/image" Target="../media/image14.wmf"/><Relationship Id="rId4" Type="http://schemas.openxmlformats.org/officeDocument/2006/relationships/oleObject" Target="../embeddings/oleObject8.bin"/></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5.xml"/><Relationship Id="rId1" Type="http://schemas.openxmlformats.org/officeDocument/2006/relationships/vmlDrawing" Target="../drawings/vmlDrawing6.vml"/><Relationship Id="rId5" Type="http://schemas.openxmlformats.org/officeDocument/2006/relationships/image" Target="../media/image14.wmf"/><Relationship Id="rId4" Type="http://schemas.openxmlformats.org/officeDocument/2006/relationships/oleObject" Target="../embeddings/oleObject8.bin"/></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5.xml"/><Relationship Id="rId1" Type="http://schemas.openxmlformats.org/officeDocument/2006/relationships/vmlDrawing" Target="../drawings/vmlDrawing7.vml"/><Relationship Id="rId5" Type="http://schemas.openxmlformats.org/officeDocument/2006/relationships/image" Target="../media/image14.wmf"/><Relationship Id="rId4" Type="http://schemas.openxmlformats.org/officeDocument/2006/relationships/oleObject" Target="../embeddings/oleObject8.bin"/></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5.xml"/><Relationship Id="rId1" Type="http://schemas.openxmlformats.org/officeDocument/2006/relationships/vmlDrawing" Target="../drawings/vmlDrawing8.vml"/><Relationship Id="rId5" Type="http://schemas.openxmlformats.org/officeDocument/2006/relationships/image" Target="../media/image14.wmf"/><Relationship Id="rId4" Type="http://schemas.openxmlformats.org/officeDocument/2006/relationships/oleObject" Target="../embeddings/oleObject8.bin"/></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4.xml"/><Relationship Id="rId1" Type="http://schemas.openxmlformats.org/officeDocument/2006/relationships/vmlDrawing" Target="../drawings/vmlDrawing9.vml"/><Relationship Id="rId5" Type="http://schemas.openxmlformats.org/officeDocument/2006/relationships/image" Target="../media/image15.wmf"/><Relationship Id="rId4" Type="http://schemas.openxmlformats.org/officeDocument/2006/relationships/oleObject" Target="../embeddings/oleObject9.bin"/></Relationships>
</file>

<file path=ppt/slides/_rels/slide25.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4.xml"/><Relationship Id="rId1" Type="http://schemas.openxmlformats.org/officeDocument/2006/relationships/vmlDrawing" Target="../drawings/vmlDrawing10.vml"/><Relationship Id="rId5" Type="http://schemas.openxmlformats.org/officeDocument/2006/relationships/image" Target="../media/image18.wmf"/><Relationship Id="rId4" Type="http://schemas.openxmlformats.org/officeDocument/2006/relationships/oleObject" Target="../embeddings/oleObject10.bin"/></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442188"/>
            <a:ext cx="10363200" cy="1470025"/>
          </a:xfrm>
        </p:spPr>
        <p:txBody>
          <a:bodyPr>
            <a:normAutofit/>
          </a:bodyPr>
          <a:lstStyle/>
          <a:p>
            <a:r>
              <a:rPr lang="en-GB" altLang="en-US" b="1"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rPr>
              <a:t>CertHE Skills for the Workplace</a:t>
            </a:r>
            <a:br>
              <a:rPr lang="en-GB" altLang="en-US" dirty="0">
                <a:solidFill>
                  <a:schemeClr val="bg1">
                    <a:lumMod val="85000"/>
                  </a:schemeClr>
                </a:solidFill>
                <a:latin typeface="Arial Rounded MT Bold" panose="020F0704030504030204" pitchFamily="34" charset="0"/>
              </a:rPr>
            </a:br>
            <a:r>
              <a:rPr lang="en-GB" altLang="en-US"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rPr>
              <a:t>Module: BMSK4006</a:t>
            </a:r>
            <a:endParaRPr lang="en-GB"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endParaRPr>
          </a:p>
        </p:txBody>
      </p:sp>
      <p:sp>
        <p:nvSpPr>
          <p:cNvPr id="3" name="Subtitle 2"/>
          <p:cNvSpPr>
            <a:spLocks noGrp="1"/>
          </p:cNvSpPr>
          <p:nvPr>
            <p:ph type="subTitle" idx="1"/>
          </p:nvPr>
        </p:nvSpPr>
        <p:spPr>
          <a:xfrm>
            <a:off x="1242391" y="3535893"/>
            <a:ext cx="9760226" cy="1752600"/>
          </a:xfrm>
        </p:spPr>
        <p:txBody>
          <a:bodyPr>
            <a:normAutofit fontScale="85000" lnSpcReduction="20000"/>
          </a:bodyPr>
          <a:lstStyle/>
          <a:p>
            <a:r>
              <a:rPr lang="en-GB" sz="4400" dirty="0">
                <a:solidFill>
                  <a:schemeClr val="bg1"/>
                </a:solidFill>
                <a:effectLst>
                  <a:outerShdw blurRad="38100" dist="38100" dir="2700000" algn="tl">
                    <a:srgbClr val="000000">
                      <a:alpha val="43137"/>
                    </a:srgbClr>
                  </a:outerShdw>
                </a:effectLst>
                <a:latin typeface="Arial Rounded MT Bold" panose="020F0704030504030204" pitchFamily="34" charset="0"/>
              </a:rPr>
              <a:t>Managing Enterprise in 21</a:t>
            </a:r>
            <a:r>
              <a:rPr lang="en-GB" sz="4400" baseline="30000" dirty="0">
                <a:solidFill>
                  <a:schemeClr val="bg1"/>
                </a:solidFill>
                <a:effectLst>
                  <a:outerShdw blurRad="38100" dist="38100" dir="2700000" algn="tl">
                    <a:srgbClr val="000000">
                      <a:alpha val="43137"/>
                    </a:srgbClr>
                  </a:outerShdw>
                </a:effectLst>
                <a:latin typeface="Arial Rounded MT Bold" panose="020F0704030504030204" pitchFamily="34" charset="0"/>
              </a:rPr>
              <a:t>st</a:t>
            </a:r>
            <a:r>
              <a:rPr lang="en-GB" sz="4400" dirty="0">
                <a:solidFill>
                  <a:schemeClr val="bg1"/>
                </a:solidFill>
                <a:effectLst>
                  <a:outerShdw blurRad="38100" dist="38100" dir="2700000" algn="tl">
                    <a:srgbClr val="000000">
                      <a:alpha val="43137"/>
                    </a:srgbClr>
                  </a:outerShdw>
                </a:effectLst>
                <a:latin typeface="Arial Rounded MT Bold" panose="020F0704030504030204" pitchFamily="34" charset="0"/>
              </a:rPr>
              <a:t> Century</a:t>
            </a:r>
          </a:p>
          <a:p>
            <a:endParaRPr lang="en-GB" sz="4400" dirty="0">
              <a:latin typeface="Arial Rounded MT Bold" panose="020F0704030504030204" pitchFamily="34" charset="0"/>
            </a:endParaRPr>
          </a:p>
          <a:p>
            <a:r>
              <a:rPr lang="en-GB" sz="4300" dirty="0">
                <a:solidFill>
                  <a:schemeClr val="bg1"/>
                </a:solidFill>
                <a:effectLst>
                  <a:outerShdw blurRad="38100" dist="38100" dir="2700000" algn="tl">
                    <a:srgbClr val="000000">
                      <a:alpha val="43137"/>
                    </a:srgbClr>
                  </a:outerShdw>
                </a:effectLst>
                <a:latin typeface="Arial Rounded MT Bold" panose="020F0704030504030204" pitchFamily="34" charset="0"/>
              </a:rPr>
              <a:t>Basic Book-keeping</a:t>
            </a:r>
          </a:p>
          <a:p>
            <a:endParaRPr lang="en-GB" dirty="0"/>
          </a:p>
        </p:txBody>
      </p:sp>
    </p:spTree>
    <p:extLst>
      <p:ext uri="{BB962C8B-B14F-4D97-AF65-F5344CB8AC3E}">
        <p14:creationId xmlns:p14="http://schemas.microsoft.com/office/powerpoint/2010/main" val="1085961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69DB3B2-6460-45BD-9DAC-6EF9BDBB3887}"/>
              </a:ext>
            </a:extLst>
          </p:cNvPr>
          <p:cNvSpPr>
            <a:spLocks noGrp="1" noChangeArrowheads="1"/>
          </p:cNvSpPr>
          <p:nvPr>
            <p:ph type="title"/>
          </p:nvPr>
        </p:nvSpPr>
        <p:spPr>
          <a:xfrm>
            <a:off x="2209800" y="133351"/>
            <a:ext cx="7772400" cy="1022555"/>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What is Book-keeping?</a:t>
            </a:r>
          </a:p>
        </p:txBody>
      </p:sp>
      <p:sp>
        <p:nvSpPr>
          <p:cNvPr id="22531" name="Rectangle 3">
            <a:extLst>
              <a:ext uri="{FF2B5EF4-FFF2-40B4-BE49-F238E27FC236}">
                <a16:creationId xmlns:a16="http://schemas.microsoft.com/office/drawing/2014/main" id="{56D6EE21-499B-4FAE-AB92-A5B7E02CE102}"/>
              </a:ext>
            </a:extLst>
          </p:cNvPr>
          <p:cNvSpPr>
            <a:spLocks noGrp="1" noChangeArrowheads="1"/>
          </p:cNvSpPr>
          <p:nvPr>
            <p:ph type="body" sz="half" idx="1"/>
          </p:nvPr>
        </p:nvSpPr>
        <p:spPr>
          <a:xfrm>
            <a:off x="2102793" y="1371600"/>
            <a:ext cx="7772400" cy="4114800"/>
          </a:xfrm>
        </p:spPr>
        <p:txBody>
          <a:bodyPr rtlCol="0">
            <a:normAutofit lnSpcReduction="10000"/>
          </a:bodyPr>
          <a:lstStyle/>
          <a:p>
            <a:pPr marL="438912" indent="-320040" fontAlgn="auto">
              <a:spcBef>
                <a:spcPts val="0"/>
              </a:spcBef>
              <a:spcAft>
                <a:spcPts val="0"/>
              </a:spcAft>
              <a:buNone/>
              <a:defRPr/>
            </a:pPr>
            <a:r>
              <a:rPr lang="en-GB" sz="2800" dirty="0"/>
              <a:t>Keeping Records of:</a:t>
            </a:r>
          </a:p>
          <a:p>
            <a:pPr marL="438912" indent="-320040" fontAlgn="auto">
              <a:spcBef>
                <a:spcPts val="0"/>
              </a:spcBef>
              <a:spcAft>
                <a:spcPts val="0"/>
              </a:spcAft>
              <a:buNone/>
              <a:defRPr/>
            </a:pPr>
            <a:endParaRPr lang="en-GB" sz="1200" dirty="0"/>
          </a:p>
          <a:p>
            <a:pPr marL="438912" indent="-320040" fontAlgn="auto">
              <a:spcBef>
                <a:spcPts val="0"/>
              </a:spcBef>
              <a:spcAft>
                <a:spcPts val="0"/>
              </a:spcAft>
              <a:buFont typeface="Wingdings 2"/>
              <a:buChar char=""/>
              <a:defRPr/>
            </a:pPr>
            <a:r>
              <a:rPr lang="en-GB" sz="2800" dirty="0"/>
              <a:t>What we Purchase</a:t>
            </a:r>
          </a:p>
          <a:p>
            <a:pPr marL="438912" indent="-320040" fontAlgn="auto">
              <a:spcBef>
                <a:spcPts val="0"/>
              </a:spcBef>
              <a:spcAft>
                <a:spcPts val="0"/>
              </a:spcAft>
              <a:buFont typeface="Wingdings 2"/>
              <a:buChar char=""/>
              <a:defRPr/>
            </a:pPr>
            <a:r>
              <a:rPr lang="en-GB" sz="2800" dirty="0"/>
              <a:t>What we Sell</a:t>
            </a:r>
          </a:p>
          <a:p>
            <a:pPr marL="438912" indent="-320040" fontAlgn="auto">
              <a:spcBef>
                <a:spcPts val="0"/>
              </a:spcBef>
              <a:spcAft>
                <a:spcPts val="0"/>
              </a:spcAft>
              <a:buFont typeface="Wingdings 2"/>
              <a:buChar char=""/>
              <a:defRPr/>
            </a:pPr>
            <a:r>
              <a:rPr lang="en-GB" sz="2800" dirty="0"/>
              <a:t>Cash Transactions</a:t>
            </a:r>
          </a:p>
          <a:p>
            <a:pPr marL="438912" indent="-320040" fontAlgn="auto">
              <a:spcBef>
                <a:spcPts val="0"/>
              </a:spcBef>
              <a:spcAft>
                <a:spcPts val="0"/>
              </a:spcAft>
              <a:buFont typeface="Wingdings 2"/>
              <a:buChar char=""/>
              <a:defRPr/>
            </a:pPr>
            <a:r>
              <a:rPr lang="en-GB" sz="2800" dirty="0"/>
              <a:t>What we Bank</a:t>
            </a:r>
          </a:p>
          <a:p>
            <a:pPr marL="438912" indent="-320040" fontAlgn="auto">
              <a:spcBef>
                <a:spcPts val="0"/>
              </a:spcBef>
              <a:spcAft>
                <a:spcPts val="0"/>
              </a:spcAft>
              <a:buFont typeface="Wingdings 2"/>
              <a:buChar char=""/>
              <a:defRPr/>
            </a:pPr>
            <a:r>
              <a:rPr lang="en-GB" sz="2800" dirty="0"/>
              <a:t>Our Overheads</a:t>
            </a:r>
          </a:p>
          <a:p>
            <a:pPr marL="438912" indent="-320040" fontAlgn="auto">
              <a:spcBef>
                <a:spcPts val="0"/>
              </a:spcBef>
              <a:spcAft>
                <a:spcPts val="0"/>
              </a:spcAft>
              <a:buFont typeface="Wingdings 2"/>
              <a:buChar char=""/>
              <a:defRPr/>
            </a:pPr>
            <a:r>
              <a:rPr lang="en-GB" sz="2800" dirty="0"/>
              <a:t>What we pay our Staff</a:t>
            </a:r>
          </a:p>
          <a:p>
            <a:pPr marL="438912" indent="-320040" fontAlgn="auto">
              <a:spcBef>
                <a:spcPts val="0"/>
              </a:spcBef>
              <a:spcAft>
                <a:spcPts val="0"/>
              </a:spcAft>
              <a:buFont typeface="Wingdings 2"/>
              <a:buChar char=""/>
              <a:defRPr/>
            </a:pPr>
            <a:r>
              <a:rPr lang="en-GB" sz="2800" dirty="0"/>
              <a:t>Everything we do in our business, whether buying or selling, that has a financial value attached to it</a:t>
            </a:r>
          </a:p>
          <a:p>
            <a:pPr marL="438912" indent="-320040" fontAlgn="auto">
              <a:spcBef>
                <a:spcPts val="0"/>
              </a:spcBef>
              <a:spcAft>
                <a:spcPts val="0"/>
              </a:spcAft>
              <a:buFont typeface="Wingdings 2"/>
              <a:buChar char=""/>
              <a:defRPr/>
            </a:pPr>
            <a:endParaRPr lang="en-GB"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35FF3A9B-A9D6-4359-80B2-4A5F54EC4F7B}"/>
              </a:ext>
            </a:extLst>
          </p:cNvPr>
          <p:cNvSpPr>
            <a:spLocks noGrp="1" noChangeArrowheads="1"/>
          </p:cNvSpPr>
          <p:nvPr>
            <p:ph type="title"/>
          </p:nvPr>
        </p:nvSpPr>
        <p:spPr>
          <a:xfrm>
            <a:off x="1981200" y="125362"/>
            <a:ext cx="8229600" cy="1066129"/>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What is Book-keeping?</a:t>
            </a:r>
            <a:endParaRPr lang="en-GB" dirty="0">
              <a:solidFill>
                <a:schemeClr val="accent1">
                  <a:satMod val="150000"/>
                </a:schemeClr>
              </a:solidFill>
            </a:endParaRPr>
          </a:p>
        </p:txBody>
      </p:sp>
      <p:sp>
        <p:nvSpPr>
          <p:cNvPr id="14339" name="Rectangle 3">
            <a:extLst>
              <a:ext uri="{FF2B5EF4-FFF2-40B4-BE49-F238E27FC236}">
                <a16:creationId xmlns:a16="http://schemas.microsoft.com/office/drawing/2014/main" id="{7D027D44-B645-49B9-97B2-631ECDE45755}"/>
              </a:ext>
            </a:extLst>
          </p:cNvPr>
          <p:cNvSpPr>
            <a:spLocks noGrp="1" noChangeArrowheads="1"/>
          </p:cNvSpPr>
          <p:nvPr>
            <p:ph idx="1"/>
          </p:nvPr>
        </p:nvSpPr>
        <p:spPr>
          <a:xfrm>
            <a:off x="2069690" y="1624110"/>
            <a:ext cx="8229600" cy="3773800"/>
          </a:xfrm>
        </p:spPr>
        <p:txBody>
          <a:bodyPr/>
          <a:lstStyle/>
          <a:p>
            <a:r>
              <a:rPr lang="en-GB" altLang="en-US" sz="2800" dirty="0"/>
              <a:t>Cash Control is critical to the success of any business, especially in the first year of trading. </a:t>
            </a:r>
          </a:p>
          <a:p>
            <a:r>
              <a:rPr lang="en-GB" altLang="en-US" sz="2800" dirty="0"/>
              <a:t>With this in mind, we are going to look at some of the basics of book-keeping as well as looking at the mandatory hoops that you have to jump through in order to ensure that you comply with the law, whilst ensuring you have a firm grasp on the finances of your business.</a:t>
            </a:r>
          </a:p>
          <a:p>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a:extLst>
              <a:ext uri="{FF2B5EF4-FFF2-40B4-BE49-F238E27FC236}">
                <a16:creationId xmlns:a16="http://schemas.microsoft.com/office/drawing/2014/main" id="{94504D15-CFE2-4C24-BE14-B6A82F02B460}"/>
              </a:ext>
            </a:extLst>
          </p:cNvPr>
          <p:cNvSpPr>
            <a:spLocks noGrp="1" noChangeArrowheads="1"/>
          </p:cNvSpPr>
          <p:nvPr>
            <p:ph type="title"/>
          </p:nvPr>
        </p:nvSpPr>
        <p:spPr>
          <a:xfrm>
            <a:off x="1892709" y="107490"/>
            <a:ext cx="8229600" cy="964227"/>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HMRC</a:t>
            </a:r>
          </a:p>
        </p:txBody>
      </p:sp>
      <p:sp>
        <p:nvSpPr>
          <p:cNvPr id="15363" name="Rectangle 3">
            <a:extLst>
              <a:ext uri="{FF2B5EF4-FFF2-40B4-BE49-F238E27FC236}">
                <a16:creationId xmlns:a16="http://schemas.microsoft.com/office/drawing/2014/main" id="{C3209551-414A-4201-9E92-D2BB618B779A}"/>
              </a:ext>
            </a:extLst>
          </p:cNvPr>
          <p:cNvSpPr>
            <a:spLocks noGrp="1" noChangeArrowheads="1"/>
          </p:cNvSpPr>
          <p:nvPr>
            <p:ph idx="1"/>
          </p:nvPr>
        </p:nvSpPr>
        <p:spPr>
          <a:xfrm>
            <a:off x="1981200" y="1149145"/>
            <a:ext cx="8229600" cy="4559711"/>
          </a:xfrm>
        </p:spPr>
        <p:txBody>
          <a:bodyPr/>
          <a:lstStyle/>
          <a:p>
            <a:pPr marL="0" indent="0">
              <a:buNone/>
            </a:pPr>
            <a:r>
              <a:rPr lang="en-GB" altLang="en-US" b="1" dirty="0"/>
              <a:t>Do I have to register with the Inland Revenue?</a:t>
            </a:r>
          </a:p>
          <a:p>
            <a:pPr marL="0" indent="0">
              <a:buNone/>
            </a:pPr>
            <a:r>
              <a:rPr lang="en-GB" altLang="en-US" sz="2400" dirty="0"/>
              <a:t>The IR will need some indication from you (or more usually, your accountant) of your self-employed status.  In addition you may be able to claim a tax refund regarding your change in status.  You need to tell them:</a:t>
            </a:r>
          </a:p>
          <a:p>
            <a:r>
              <a:rPr lang="en-GB" altLang="en-US" sz="2400" dirty="0"/>
              <a:t>Company Name</a:t>
            </a:r>
          </a:p>
          <a:p>
            <a:r>
              <a:rPr lang="en-GB" altLang="en-US" sz="2400" dirty="0"/>
              <a:t>Trader Name(s)</a:t>
            </a:r>
          </a:p>
          <a:p>
            <a:r>
              <a:rPr lang="en-GB" altLang="en-US" sz="2400" dirty="0"/>
              <a:t>Style of Operation</a:t>
            </a:r>
          </a:p>
          <a:p>
            <a:r>
              <a:rPr lang="en-GB" altLang="en-US" sz="2400" dirty="0"/>
              <a:t>Start of Trading Date</a:t>
            </a:r>
          </a:p>
          <a:p>
            <a:endParaRPr lang="en-GB" altLang="en-US" dirty="0"/>
          </a:p>
        </p:txBody>
      </p:sp>
      <p:graphicFrame>
        <p:nvGraphicFramePr>
          <p:cNvPr id="15364" name="Object 4">
            <a:extLst>
              <a:ext uri="{FF2B5EF4-FFF2-40B4-BE49-F238E27FC236}">
                <a16:creationId xmlns:a16="http://schemas.microsoft.com/office/drawing/2014/main" id="{5E7421F0-B0C9-414E-9362-8D3FD2D12F7E}"/>
              </a:ext>
            </a:extLst>
          </p:cNvPr>
          <p:cNvGraphicFramePr>
            <a:graphicFrameLocks/>
          </p:cNvGraphicFramePr>
          <p:nvPr>
            <p:extLst>
              <p:ext uri="{D42A27DB-BD31-4B8C-83A1-F6EECF244321}">
                <p14:modId xmlns:p14="http://schemas.microsoft.com/office/powerpoint/2010/main" val="637438290"/>
              </p:ext>
            </p:extLst>
          </p:nvPr>
        </p:nvGraphicFramePr>
        <p:xfrm>
          <a:off x="6555659" y="3748548"/>
          <a:ext cx="3124200" cy="1257300"/>
        </p:xfrm>
        <a:graphic>
          <a:graphicData uri="http://schemas.openxmlformats.org/presentationml/2006/ole">
            <mc:AlternateContent xmlns:mc="http://schemas.openxmlformats.org/markup-compatibility/2006">
              <mc:Choice xmlns:v="urn:schemas-microsoft-com:vml" Requires="v">
                <p:oleObj spid="_x0000_s1029" name="Clip" r:id="rId4" imgW="3462338" imgH="1881188" progId="MS_ClipArt_Gallery.5">
                  <p:embed/>
                </p:oleObj>
              </mc:Choice>
              <mc:Fallback>
                <p:oleObj name="Clip" r:id="rId4" imgW="3462338" imgH="1881188" progId="MS_ClipArt_Gallery.5">
                  <p:embed/>
                  <p:pic>
                    <p:nvPicPr>
                      <p:cNvPr id="15364" name="Object 4">
                        <a:extLst>
                          <a:ext uri="{FF2B5EF4-FFF2-40B4-BE49-F238E27FC236}">
                            <a16:creationId xmlns:a16="http://schemas.microsoft.com/office/drawing/2014/main" id="{5E7421F0-B0C9-414E-9362-8D3FD2D12F7E}"/>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55659" y="3748548"/>
                        <a:ext cx="3124200" cy="125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a:extLst>
              <a:ext uri="{FF2B5EF4-FFF2-40B4-BE49-F238E27FC236}">
                <a16:creationId xmlns:a16="http://schemas.microsoft.com/office/drawing/2014/main" id="{000071BB-3A4D-4401-B2D0-7C84E2343841}"/>
              </a:ext>
            </a:extLst>
          </p:cNvPr>
          <p:cNvSpPr>
            <a:spLocks noGrp="1" noChangeArrowheads="1"/>
          </p:cNvSpPr>
          <p:nvPr>
            <p:ph type="title"/>
          </p:nvPr>
        </p:nvSpPr>
        <p:spPr>
          <a:xfrm>
            <a:off x="1981200" y="107490"/>
            <a:ext cx="8229600" cy="954394"/>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HMRC</a:t>
            </a:r>
          </a:p>
        </p:txBody>
      </p:sp>
      <p:sp>
        <p:nvSpPr>
          <p:cNvPr id="18435" name="Rectangle 3">
            <a:extLst>
              <a:ext uri="{FF2B5EF4-FFF2-40B4-BE49-F238E27FC236}">
                <a16:creationId xmlns:a16="http://schemas.microsoft.com/office/drawing/2014/main" id="{666CD2E7-F58C-4776-8D22-9244330CFE6A}"/>
              </a:ext>
            </a:extLst>
          </p:cNvPr>
          <p:cNvSpPr>
            <a:spLocks noGrp="1" noChangeArrowheads="1"/>
          </p:cNvSpPr>
          <p:nvPr>
            <p:ph idx="1"/>
          </p:nvPr>
        </p:nvSpPr>
        <p:spPr>
          <a:xfrm>
            <a:off x="1981200" y="1209368"/>
            <a:ext cx="8229600" cy="3917032"/>
          </a:xfrm>
        </p:spPr>
        <p:txBody>
          <a:bodyPr/>
          <a:lstStyle/>
          <a:p>
            <a:pPr marL="0" indent="0">
              <a:buNone/>
            </a:pPr>
            <a:r>
              <a:rPr lang="en-GB" altLang="en-US" b="1" dirty="0"/>
              <a:t>What paperwork will I need to keep?</a:t>
            </a:r>
          </a:p>
          <a:p>
            <a:endParaRPr lang="en-GB" altLang="en-US" b="1" dirty="0"/>
          </a:p>
          <a:p>
            <a:r>
              <a:rPr lang="en-GB" altLang="en-US" sz="2400" dirty="0"/>
              <a:t>All invoices, statements and receipts relating to the business</a:t>
            </a:r>
          </a:p>
          <a:p>
            <a:endParaRPr lang="en-GB" altLang="en-US" dirty="0"/>
          </a:p>
        </p:txBody>
      </p:sp>
      <p:graphicFrame>
        <p:nvGraphicFramePr>
          <p:cNvPr id="18436" name="Object 4">
            <a:extLst>
              <a:ext uri="{FF2B5EF4-FFF2-40B4-BE49-F238E27FC236}">
                <a16:creationId xmlns:a16="http://schemas.microsoft.com/office/drawing/2014/main" id="{5353A5F2-D96E-4984-AB08-1B3A196A1000}"/>
              </a:ext>
            </a:extLst>
          </p:cNvPr>
          <p:cNvGraphicFramePr>
            <a:graphicFrameLocks/>
          </p:cNvGraphicFramePr>
          <p:nvPr>
            <p:extLst>
              <p:ext uri="{D42A27DB-BD31-4B8C-83A1-F6EECF244321}">
                <p14:modId xmlns:p14="http://schemas.microsoft.com/office/powerpoint/2010/main" val="4045522234"/>
              </p:ext>
            </p:extLst>
          </p:nvPr>
        </p:nvGraphicFramePr>
        <p:xfrm>
          <a:off x="6428146" y="3429000"/>
          <a:ext cx="3124200" cy="1257300"/>
        </p:xfrm>
        <a:graphic>
          <a:graphicData uri="http://schemas.openxmlformats.org/presentationml/2006/ole">
            <mc:AlternateContent xmlns:mc="http://schemas.openxmlformats.org/markup-compatibility/2006">
              <mc:Choice xmlns:v="urn:schemas-microsoft-com:vml" Requires="v">
                <p:oleObj spid="_x0000_s4101" name="Clip" r:id="rId4" imgW="3462338" imgH="1881188" progId="MS_ClipArt_Gallery.5">
                  <p:embed/>
                </p:oleObj>
              </mc:Choice>
              <mc:Fallback>
                <p:oleObj name="Clip" r:id="rId4" imgW="3462338" imgH="1881188" progId="MS_ClipArt_Gallery.5">
                  <p:embed/>
                  <p:pic>
                    <p:nvPicPr>
                      <p:cNvPr id="18436" name="Object 4">
                        <a:extLst>
                          <a:ext uri="{FF2B5EF4-FFF2-40B4-BE49-F238E27FC236}">
                            <a16:creationId xmlns:a16="http://schemas.microsoft.com/office/drawing/2014/main" id="{5353A5F2-D96E-4984-AB08-1B3A196A1000}"/>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28146" y="3429000"/>
                        <a:ext cx="3124200" cy="125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a:extLst>
              <a:ext uri="{FF2B5EF4-FFF2-40B4-BE49-F238E27FC236}">
                <a16:creationId xmlns:a16="http://schemas.microsoft.com/office/drawing/2014/main" id="{41E91BE0-9248-4A44-AE67-6320E274B3E9}"/>
              </a:ext>
            </a:extLst>
          </p:cNvPr>
          <p:cNvSpPr>
            <a:spLocks noGrp="1" noChangeArrowheads="1"/>
          </p:cNvSpPr>
          <p:nvPr>
            <p:ph type="title"/>
          </p:nvPr>
        </p:nvSpPr>
        <p:spPr>
          <a:xfrm>
            <a:off x="1912374" y="190500"/>
            <a:ext cx="8229600" cy="891048"/>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HMRC</a:t>
            </a:r>
          </a:p>
        </p:txBody>
      </p:sp>
      <p:sp>
        <p:nvSpPr>
          <p:cNvPr id="16387" name="Rectangle 3">
            <a:extLst>
              <a:ext uri="{FF2B5EF4-FFF2-40B4-BE49-F238E27FC236}">
                <a16:creationId xmlns:a16="http://schemas.microsoft.com/office/drawing/2014/main" id="{40CA207B-7057-4B6A-A11F-DDBBAA22D06A}"/>
              </a:ext>
            </a:extLst>
          </p:cNvPr>
          <p:cNvSpPr>
            <a:spLocks noGrp="1" noChangeArrowheads="1"/>
          </p:cNvSpPr>
          <p:nvPr>
            <p:ph idx="1"/>
          </p:nvPr>
        </p:nvSpPr>
        <p:spPr>
          <a:xfrm>
            <a:off x="2050026" y="1229032"/>
            <a:ext cx="8229600" cy="4198375"/>
          </a:xfrm>
        </p:spPr>
        <p:txBody>
          <a:bodyPr/>
          <a:lstStyle/>
          <a:p>
            <a:pPr marL="0" indent="0">
              <a:buNone/>
            </a:pPr>
            <a:r>
              <a:rPr lang="en-GB" altLang="en-US" b="1" dirty="0"/>
              <a:t>Why might HMRC investigate my business?</a:t>
            </a:r>
          </a:p>
          <a:p>
            <a:pPr marL="0" indent="0">
              <a:buNone/>
            </a:pPr>
            <a:r>
              <a:rPr lang="en-GB" altLang="en-US" sz="2400" dirty="0"/>
              <a:t>The most common reasons are:</a:t>
            </a:r>
          </a:p>
          <a:p>
            <a:r>
              <a:rPr lang="en-GB" altLang="en-US" sz="2400" dirty="0"/>
              <a:t>Sending in accounts that show figures lower than a similar business in the area</a:t>
            </a:r>
          </a:p>
          <a:p>
            <a:r>
              <a:rPr lang="en-GB" altLang="en-US" sz="2400" dirty="0"/>
              <a:t>Sending in figures that are below the industry norm</a:t>
            </a:r>
          </a:p>
          <a:p>
            <a:r>
              <a:rPr lang="en-GB" altLang="en-US" sz="2400" dirty="0"/>
              <a:t>Sending in figures that do not add up</a:t>
            </a:r>
          </a:p>
          <a:p>
            <a:r>
              <a:rPr lang="en-GB" altLang="en-US" sz="2400" dirty="0"/>
              <a:t>Sending in figures that are late</a:t>
            </a:r>
          </a:p>
          <a:p>
            <a:r>
              <a:rPr lang="en-GB" altLang="en-US" sz="2400" dirty="0"/>
              <a:t>Or you may simply be one of the businesses that are inspected randomly</a:t>
            </a:r>
          </a:p>
          <a:p>
            <a:endParaRPr lang="en-GB" altLang="en-US"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a:extLst>
              <a:ext uri="{FF2B5EF4-FFF2-40B4-BE49-F238E27FC236}">
                <a16:creationId xmlns:a16="http://schemas.microsoft.com/office/drawing/2014/main" id="{7622FBE8-599A-4A16-BEA5-AD4C580E9989}"/>
              </a:ext>
            </a:extLst>
          </p:cNvPr>
          <p:cNvSpPr>
            <a:spLocks noGrp="1" noChangeArrowheads="1"/>
          </p:cNvSpPr>
          <p:nvPr>
            <p:ph type="title"/>
          </p:nvPr>
        </p:nvSpPr>
        <p:spPr>
          <a:xfrm>
            <a:off x="1981200" y="1"/>
            <a:ext cx="8229600" cy="1066129"/>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HMRC</a:t>
            </a:r>
          </a:p>
        </p:txBody>
      </p:sp>
      <p:sp>
        <p:nvSpPr>
          <p:cNvPr id="19459" name="Rectangle 3">
            <a:extLst>
              <a:ext uri="{FF2B5EF4-FFF2-40B4-BE49-F238E27FC236}">
                <a16:creationId xmlns:a16="http://schemas.microsoft.com/office/drawing/2014/main" id="{72003604-C31A-4DE6-9535-684C75596D64}"/>
              </a:ext>
            </a:extLst>
          </p:cNvPr>
          <p:cNvSpPr>
            <a:spLocks noGrp="1" noChangeArrowheads="1"/>
          </p:cNvSpPr>
          <p:nvPr>
            <p:ph idx="1"/>
          </p:nvPr>
        </p:nvSpPr>
        <p:spPr>
          <a:xfrm>
            <a:off x="2138516" y="1262774"/>
            <a:ext cx="8229600" cy="3917032"/>
          </a:xfrm>
        </p:spPr>
        <p:txBody>
          <a:bodyPr/>
          <a:lstStyle/>
          <a:p>
            <a:pPr marL="0" indent="0">
              <a:buNone/>
            </a:pPr>
            <a:r>
              <a:rPr lang="en-GB" altLang="en-US" b="1" dirty="0"/>
              <a:t>What do I do if I receive notice that I am to be investigated?</a:t>
            </a:r>
          </a:p>
          <a:p>
            <a:pPr marL="0" indent="0">
              <a:buNone/>
            </a:pPr>
            <a:endParaRPr lang="en-GB" altLang="en-US" b="1" dirty="0"/>
          </a:p>
          <a:p>
            <a:pPr marL="0" indent="0">
              <a:buNone/>
            </a:pPr>
            <a:r>
              <a:rPr lang="en-GB" altLang="en-US" sz="2800" dirty="0"/>
              <a:t>Contact your accountant and respond to the IR’s request in writing</a:t>
            </a:r>
          </a:p>
          <a:p>
            <a:pPr marL="0" indent="0">
              <a:buNone/>
            </a:pPr>
            <a:endParaRPr lang="en-GB" altLang="en-US" dirty="0"/>
          </a:p>
        </p:txBody>
      </p:sp>
      <p:graphicFrame>
        <p:nvGraphicFramePr>
          <p:cNvPr id="19460" name="Object 4">
            <a:extLst>
              <a:ext uri="{FF2B5EF4-FFF2-40B4-BE49-F238E27FC236}">
                <a16:creationId xmlns:a16="http://schemas.microsoft.com/office/drawing/2014/main" id="{EA8B558D-2AE1-40CD-A792-E17C91193046}"/>
              </a:ext>
            </a:extLst>
          </p:cNvPr>
          <p:cNvGraphicFramePr>
            <a:graphicFrameLocks/>
          </p:cNvGraphicFramePr>
          <p:nvPr>
            <p:extLst>
              <p:ext uri="{D42A27DB-BD31-4B8C-83A1-F6EECF244321}">
                <p14:modId xmlns:p14="http://schemas.microsoft.com/office/powerpoint/2010/main" val="935182720"/>
              </p:ext>
            </p:extLst>
          </p:nvPr>
        </p:nvGraphicFramePr>
        <p:xfrm>
          <a:off x="6791632" y="3725861"/>
          <a:ext cx="3124200" cy="1257300"/>
        </p:xfrm>
        <a:graphic>
          <a:graphicData uri="http://schemas.openxmlformats.org/presentationml/2006/ole">
            <mc:AlternateContent xmlns:mc="http://schemas.openxmlformats.org/markup-compatibility/2006">
              <mc:Choice xmlns:v="urn:schemas-microsoft-com:vml" Requires="v">
                <p:oleObj spid="_x0000_s5125" name="Clip" r:id="rId4" imgW="3462338" imgH="1881188" progId="MS_ClipArt_Gallery.5">
                  <p:embed/>
                </p:oleObj>
              </mc:Choice>
              <mc:Fallback>
                <p:oleObj name="Clip" r:id="rId4" imgW="3462338" imgH="1881188" progId="MS_ClipArt_Gallery.5">
                  <p:embed/>
                  <p:pic>
                    <p:nvPicPr>
                      <p:cNvPr id="19460" name="Object 4">
                        <a:extLst>
                          <a:ext uri="{FF2B5EF4-FFF2-40B4-BE49-F238E27FC236}">
                            <a16:creationId xmlns:a16="http://schemas.microsoft.com/office/drawing/2014/main" id="{EA8B558D-2AE1-40CD-A792-E17C91193046}"/>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91632" y="3725861"/>
                        <a:ext cx="3124200" cy="1257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ADE2EB4D-7C4B-436F-9230-3CCC7F7DB3ED}"/>
              </a:ext>
            </a:extLst>
          </p:cNvPr>
          <p:cNvSpPr>
            <a:spLocks noGrp="1" noChangeArrowheads="1"/>
          </p:cNvSpPr>
          <p:nvPr>
            <p:ph type="title"/>
          </p:nvPr>
        </p:nvSpPr>
        <p:spPr>
          <a:xfrm>
            <a:off x="2050252" y="72513"/>
            <a:ext cx="7772400" cy="969706"/>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Value Added Tax</a:t>
            </a:r>
          </a:p>
        </p:txBody>
      </p:sp>
      <p:sp>
        <p:nvSpPr>
          <p:cNvPr id="20484" name="Rectangle 3">
            <a:extLst>
              <a:ext uri="{FF2B5EF4-FFF2-40B4-BE49-F238E27FC236}">
                <a16:creationId xmlns:a16="http://schemas.microsoft.com/office/drawing/2014/main" id="{DEB8FB51-B61D-4C28-AE90-2C815BD116A6}"/>
              </a:ext>
            </a:extLst>
          </p:cNvPr>
          <p:cNvSpPr>
            <a:spLocks noGrp="1" noChangeArrowheads="1"/>
          </p:cNvSpPr>
          <p:nvPr>
            <p:ph type="body" sz="half" idx="2"/>
          </p:nvPr>
        </p:nvSpPr>
        <p:spPr>
          <a:xfrm>
            <a:off x="2050253" y="1214745"/>
            <a:ext cx="8145799" cy="4428511"/>
          </a:xfrm>
        </p:spPr>
        <p:txBody>
          <a:bodyPr/>
          <a:lstStyle/>
          <a:p>
            <a:pPr marL="0" indent="0">
              <a:buNone/>
            </a:pPr>
            <a:r>
              <a:rPr lang="en-GB" altLang="en-US" sz="2400" dirty="0"/>
              <a:t>Value Added Tax (or VAT as it is more commonly known) is charged on most items we buy and is charged on virtually every item we sell.  </a:t>
            </a:r>
          </a:p>
          <a:p>
            <a:pPr marL="0" indent="0">
              <a:buNone/>
            </a:pPr>
            <a:r>
              <a:rPr lang="en-GB" altLang="en-US" sz="2400" dirty="0"/>
              <a:t>The current rate of VAT is 20% and is set by the Chancellor of the Exchequer.  VAT is collected by Her Majesty's Customs and Excise and is usually paid every three months or quarterly.  </a:t>
            </a:r>
          </a:p>
          <a:p>
            <a:pPr marL="0" indent="0">
              <a:buNone/>
            </a:pPr>
            <a:r>
              <a:rPr lang="en-GB" altLang="en-US" sz="2400" dirty="0"/>
              <a:t>You must register your business as soon as possible and obtain your VAT registration number.  </a:t>
            </a:r>
          </a:p>
          <a:p>
            <a:pPr marL="0" indent="0">
              <a:buNone/>
            </a:pPr>
            <a:r>
              <a:rPr lang="en-GB" altLang="en-US" sz="2400" dirty="0"/>
              <a:t>Once registered, you must apply a charge of 20% on every item you sell.  Remember, this money is not yours - so don’t spend it.</a:t>
            </a:r>
          </a:p>
          <a:p>
            <a:endParaRPr lang="en-GB" altLang="en-US" sz="2800" dirty="0"/>
          </a:p>
        </p:txBody>
      </p:sp>
    </p:spTree>
    <p:extLst>
      <p:ext uri="{BB962C8B-B14F-4D97-AF65-F5344CB8AC3E}">
        <p14:creationId xmlns:p14="http://schemas.microsoft.com/office/powerpoint/2010/main" val="2529537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BF528B8C-A844-4732-8CAE-D790C0FF6B2E}"/>
              </a:ext>
            </a:extLst>
          </p:cNvPr>
          <p:cNvSpPr>
            <a:spLocks noGrp="1" noChangeArrowheads="1"/>
          </p:cNvSpPr>
          <p:nvPr>
            <p:ph type="title"/>
          </p:nvPr>
        </p:nvSpPr>
        <p:spPr>
          <a:xfrm>
            <a:off x="2209800" y="86849"/>
            <a:ext cx="7772400" cy="1083190"/>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What if I Don’t Pay my VAT?</a:t>
            </a:r>
          </a:p>
        </p:txBody>
      </p:sp>
      <p:sp>
        <p:nvSpPr>
          <p:cNvPr id="21507" name="Rectangle 3">
            <a:extLst>
              <a:ext uri="{FF2B5EF4-FFF2-40B4-BE49-F238E27FC236}">
                <a16:creationId xmlns:a16="http://schemas.microsoft.com/office/drawing/2014/main" id="{E1FA3680-09AC-4961-85B6-2B99908C83FC}"/>
              </a:ext>
            </a:extLst>
          </p:cNvPr>
          <p:cNvSpPr>
            <a:spLocks noGrp="1" noChangeArrowheads="1"/>
          </p:cNvSpPr>
          <p:nvPr>
            <p:ph type="body" sz="half" idx="2"/>
          </p:nvPr>
        </p:nvSpPr>
        <p:spPr>
          <a:xfrm>
            <a:off x="2020529" y="1170039"/>
            <a:ext cx="7696200" cy="4114800"/>
          </a:xfrm>
        </p:spPr>
        <p:txBody>
          <a:bodyPr/>
          <a:lstStyle/>
          <a:p>
            <a:r>
              <a:rPr lang="en-GB" altLang="en-US" sz="2800" dirty="0"/>
              <a:t>You will receive financial penalties if your VAT return is late:</a:t>
            </a:r>
            <a:endParaRPr lang="en-GB" altLang="en-US" sz="1200" dirty="0"/>
          </a:p>
          <a:p>
            <a:endParaRPr lang="en-GB" altLang="en-US" sz="1200" dirty="0"/>
          </a:p>
          <a:p>
            <a:r>
              <a:rPr lang="en-GB" altLang="en-US" sz="2800" dirty="0">
                <a:solidFill>
                  <a:schemeClr val="accent1"/>
                </a:solidFill>
              </a:rPr>
              <a:t>First instance you will be warned</a:t>
            </a:r>
          </a:p>
          <a:p>
            <a:r>
              <a:rPr lang="en-GB" altLang="en-US" sz="2800" dirty="0">
                <a:solidFill>
                  <a:schemeClr val="accent1"/>
                </a:solidFill>
              </a:rPr>
              <a:t>Second instance you will be fined 5% of return</a:t>
            </a:r>
          </a:p>
          <a:p>
            <a:r>
              <a:rPr lang="en-GB" altLang="en-US" sz="2800" dirty="0">
                <a:solidFill>
                  <a:schemeClr val="accent1"/>
                </a:solidFill>
              </a:rPr>
              <a:t>Third instance you will be fined 10% of return and possibly face investigation</a:t>
            </a:r>
          </a:p>
          <a:p>
            <a:pPr marL="0" indent="0">
              <a:buNone/>
            </a:pPr>
            <a:r>
              <a:rPr lang="en-GB" altLang="en-US" sz="2800" dirty="0"/>
              <a:t>If you think you will have difficulty paying, contact the IR as soon as you can and agree an arrangement  with them.</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4855565-8722-412C-ACBC-60AA74EE28F7}"/>
              </a:ext>
            </a:extLst>
          </p:cNvPr>
          <p:cNvSpPr>
            <a:spLocks noGrp="1" noChangeArrowheads="1"/>
          </p:cNvSpPr>
          <p:nvPr>
            <p:ph type="title"/>
          </p:nvPr>
        </p:nvSpPr>
        <p:spPr>
          <a:xfrm>
            <a:off x="2155825" y="190500"/>
            <a:ext cx="7772400" cy="1143000"/>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What if I don’t Pay my VAT?</a:t>
            </a:r>
          </a:p>
        </p:txBody>
      </p:sp>
      <p:sp>
        <p:nvSpPr>
          <p:cNvPr id="22531" name="Rectangle 3">
            <a:extLst>
              <a:ext uri="{FF2B5EF4-FFF2-40B4-BE49-F238E27FC236}">
                <a16:creationId xmlns:a16="http://schemas.microsoft.com/office/drawing/2014/main" id="{80343C6A-9D86-40A6-B73D-C12803E25293}"/>
              </a:ext>
            </a:extLst>
          </p:cNvPr>
          <p:cNvSpPr>
            <a:spLocks noGrp="1" noChangeArrowheads="1"/>
          </p:cNvSpPr>
          <p:nvPr>
            <p:ph type="body" sz="half" idx="2"/>
          </p:nvPr>
        </p:nvSpPr>
        <p:spPr>
          <a:xfrm>
            <a:off x="2263775" y="1295400"/>
            <a:ext cx="7696200" cy="4114800"/>
          </a:xfrm>
        </p:spPr>
        <p:txBody>
          <a:bodyPr/>
          <a:lstStyle/>
          <a:p>
            <a:r>
              <a:rPr lang="en-GB" altLang="en-US" sz="2800" dirty="0"/>
              <a:t>If you fail to pay your VAT, you will be deemed to have committed a criminal offence and as such will be heavily fined and possibly imprisoned!</a:t>
            </a:r>
          </a:p>
        </p:txBody>
      </p:sp>
      <p:pic>
        <p:nvPicPr>
          <p:cNvPr id="74756" name="Picture 4" descr="C:\Program Files\Common Files\Microsoft Shared\Clipart\cagcat50\BS00285_.wmf">
            <a:extLst>
              <a:ext uri="{FF2B5EF4-FFF2-40B4-BE49-F238E27FC236}">
                <a16:creationId xmlns:a16="http://schemas.microsoft.com/office/drawing/2014/main" id="{3CDFCBA9-B7A0-46E2-A974-E99CD28BA8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2743201"/>
            <a:ext cx="2261420" cy="2588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5" presetClass="entr" presetSubtype="0" fill="hold" nodeType="clickEffect">
                                  <p:stCondLst>
                                    <p:cond delay="0"/>
                                  </p:stCondLst>
                                  <p:childTnLst>
                                    <p:set>
                                      <p:cBhvr>
                                        <p:cTn id="6" dur="1" fill="hold">
                                          <p:stCondLst>
                                            <p:cond delay="0"/>
                                          </p:stCondLst>
                                        </p:cTn>
                                        <p:tgtEl>
                                          <p:spTgt spid="74756"/>
                                        </p:tgtEl>
                                        <p:attrNameLst>
                                          <p:attrName>style.visibility</p:attrName>
                                        </p:attrNameLst>
                                      </p:cBhvr>
                                      <p:to>
                                        <p:strVal val="visible"/>
                                      </p:to>
                                    </p:set>
                                    <p:anim calcmode="lin" valueType="num">
                                      <p:cBhvr>
                                        <p:cTn id="7" dur="1000" fill="hold"/>
                                        <p:tgtEl>
                                          <p:spTgt spid="74756"/>
                                        </p:tgtEl>
                                        <p:attrNameLst>
                                          <p:attrName>ppt_w</p:attrName>
                                        </p:attrNameLst>
                                      </p:cBhvr>
                                      <p:tavLst>
                                        <p:tav tm="0">
                                          <p:val>
                                            <p:fltVal val="0"/>
                                          </p:val>
                                        </p:tav>
                                        <p:tav tm="100000">
                                          <p:val>
                                            <p:strVal val="#ppt_w"/>
                                          </p:val>
                                        </p:tav>
                                      </p:tavLst>
                                    </p:anim>
                                    <p:anim calcmode="lin" valueType="num">
                                      <p:cBhvr>
                                        <p:cTn id="8" dur="1000" fill="hold"/>
                                        <p:tgtEl>
                                          <p:spTgt spid="74756"/>
                                        </p:tgtEl>
                                        <p:attrNameLst>
                                          <p:attrName>ppt_h</p:attrName>
                                        </p:attrNameLst>
                                      </p:cBhvr>
                                      <p:tavLst>
                                        <p:tav tm="0">
                                          <p:val>
                                            <p:fltVal val="0"/>
                                          </p:val>
                                        </p:tav>
                                        <p:tav tm="100000">
                                          <p:val>
                                            <p:strVal val="#ppt_h"/>
                                          </p:val>
                                        </p:tav>
                                      </p:tavLst>
                                    </p:anim>
                                    <p:anim calcmode="lin" valueType="num">
                                      <p:cBhvr>
                                        <p:cTn id="9" dur="1000" fill="hold"/>
                                        <p:tgtEl>
                                          <p:spTgt spid="74756"/>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74756"/>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6EC7D47A-A99B-497F-A9EC-41158A99655D}"/>
              </a:ext>
            </a:extLst>
          </p:cNvPr>
          <p:cNvSpPr>
            <a:spLocks noGrp="1" noChangeArrowheads="1"/>
          </p:cNvSpPr>
          <p:nvPr>
            <p:ph type="title"/>
          </p:nvPr>
        </p:nvSpPr>
        <p:spPr>
          <a:xfrm>
            <a:off x="2209800" y="122997"/>
            <a:ext cx="7772400" cy="999827"/>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Pay As You Earn (PAYE)</a:t>
            </a:r>
          </a:p>
        </p:txBody>
      </p:sp>
      <p:sp>
        <p:nvSpPr>
          <p:cNvPr id="25603" name="Rectangle 4">
            <a:extLst>
              <a:ext uri="{FF2B5EF4-FFF2-40B4-BE49-F238E27FC236}">
                <a16:creationId xmlns:a16="http://schemas.microsoft.com/office/drawing/2014/main" id="{3EB7DB1C-C2E0-4E60-B484-ADC77A329C68}"/>
              </a:ext>
            </a:extLst>
          </p:cNvPr>
          <p:cNvSpPr>
            <a:spLocks noGrp="1" noChangeArrowheads="1"/>
          </p:cNvSpPr>
          <p:nvPr>
            <p:ph type="body" sz="half" idx="2"/>
          </p:nvPr>
        </p:nvSpPr>
        <p:spPr>
          <a:xfrm>
            <a:off x="2049412" y="1140746"/>
            <a:ext cx="8093177" cy="4392152"/>
          </a:xfrm>
        </p:spPr>
        <p:txBody>
          <a:bodyPr rtlCol="0">
            <a:normAutofit fontScale="92500" lnSpcReduction="20000"/>
          </a:bodyPr>
          <a:lstStyle/>
          <a:p>
            <a:pPr marL="0" indent="0" fontAlgn="auto">
              <a:spcBef>
                <a:spcPts val="0"/>
              </a:spcBef>
              <a:spcAft>
                <a:spcPts val="0"/>
              </a:spcAft>
              <a:buNone/>
              <a:defRPr/>
            </a:pPr>
            <a:r>
              <a:rPr lang="en-GB" sz="2800" dirty="0"/>
              <a:t>Income Tax is payable on earnings over £11,850 per annum (2018-19) It is deducted at source and paid to IR monthly</a:t>
            </a:r>
          </a:p>
          <a:p>
            <a:pPr marL="0" indent="0">
              <a:buNone/>
            </a:pPr>
            <a:r>
              <a:rPr lang="en-GB" sz="2800" dirty="0"/>
              <a:t>National Insurance Contributions (NI) are a tax on earnings paid by both employees and employers and ‘contribute’ towards state benefits and services, including:</a:t>
            </a:r>
          </a:p>
          <a:p>
            <a:pPr marL="0" indent="0">
              <a:buNone/>
            </a:pPr>
            <a:r>
              <a:rPr lang="en-GB" sz="2800" dirty="0"/>
              <a:t>NHS</a:t>
            </a:r>
          </a:p>
          <a:p>
            <a:pPr marL="0" indent="0">
              <a:buNone/>
            </a:pPr>
            <a:r>
              <a:rPr lang="en-GB" sz="2800" dirty="0"/>
              <a:t>State Pension</a:t>
            </a:r>
          </a:p>
          <a:p>
            <a:pPr marL="0" indent="0">
              <a:buNone/>
            </a:pPr>
            <a:r>
              <a:rPr lang="en-GB" sz="2800" dirty="0"/>
              <a:t>Unemployment benefits</a:t>
            </a:r>
          </a:p>
          <a:p>
            <a:pPr marL="0" indent="0">
              <a:buNone/>
            </a:pPr>
            <a:r>
              <a:rPr lang="en-GB" sz="2800" dirty="0"/>
              <a:t>Sickness and disability allowances.</a:t>
            </a:r>
          </a:p>
          <a:p>
            <a:pPr marL="118872" indent="0" fontAlgn="auto">
              <a:spcBef>
                <a:spcPts val="0"/>
              </a:spcBef>
              <a:spcAft>
                <a:spcPts val="0"/>
              </a:spcAft>
              <a:buNone/>
              <a:defRPr/>
            </a:pPr>
            <a:endParaRPr lang="en-GB" sz="2600" dirty="0"/>
          </a:p>
          <a:p>
            <a:pPr marL="118872" indent="0" fontAlgn="auto">
              <a:spcBef>
                <a:spcPts val="0"/>
              </a:spcBef>
              <a:spcAft>
                <a:spcPts val="0"/>
              </a:spcAft>
              <a:buNone/>
              <a:defRPr/>
            </a:pPr>
            <a:r>
              <a:rPr lang="en-GB" sz="2600" dirty="0"/>
              <a:t>See </a:t>
            </a:r>
            <a:r>
              <a:rPr lang="en-GB" sz="2600" dirty="0">
                <a:hlinkClick r:id="rId3"/>
              </a:rPr>
              <a:t>Money Advice service </a:t>
            </a:r>
            <a:r>
              <a:rPr lang="en-GB" sz="2600" dirty="0"/>
              <a:t>for further information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1B097D8B-48DC-4622-9BC3-4DFF82133AED}"/>
              </a:ext>
            </a:extLst>
          </p:cNvPr>
          <p:cNvSpPr>
            <a:spLocks noGrp="1" noChangeArrowheads="1"/>
          </p:cNvSpPr>
          <p:nvPr>
            <p:ph type="title"/>
          </p:nvPr>
        </p:nvSpPr>
        <p:spPr>
          <a:xfrm>
            <a:off x="2076450" y="190500"/>
            <a:ext cx="7772400" cy="971550"/>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Tax and Self Assessment</a:t>
            </a:r>
          </a:p>
        </p:txBody>
      </p:sp>
      <p:pic>
        <p:nvPicPr>
          <p:cNvPr id="24579" name="Picture 5">
            <a:extLst>
              <a:ext uri="{FF2B5EF4-FFF2-40B4-BE49-F238E27FC236}">
                <a16:creationId xmlns:a16="http://schemas.microsoft.com/office/drawing/2014/main" id="{808499C8-89FF-4EDE-A20B-E2C154735ECD}"/>
              </a:ext>
            </a:extLst>
          </p:cNvPr>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2373314" y="1285875"/>
            <a:ext cx="3254375" cy="4114800"/>
          </a:xfrm>
          <a:noFill/>
        </p:spPr>
      </p:pic>
      <p:sp>
        <p:nvSpPr>
          <p:cNvPr id="24580" name="Rectangle 4">
            <a:extLst>
              <a:ext uri="{FF2B5EF4-FFF2-40B4-BE49-F238E27FC236}">
                <a16:creationId xmlns:a16="http://schemas.microsoft.com/office/drawing/2014/main" id="{C63C6D05-8DCE-4ACC-942B-D62AFF021934}"/>
              </a:ext>
            </a:extLst>
          </p:cNvPr>
          <p:cNvSpPr>
            <a:spLocks noGrp="1" noChangeArrowheads="1"/>
          </p:cNvSpPr>
          <p:nvPr>
            <p:ph type="body" sz="half" idx="2"/>
          </p:nvPr>
        </p:nvSpPr>
        <p:spPr>
          <a:xfrm>
            <a:off x="6172200" y="1285875"/>
            <a:ext cx="3810000" cy="4114800"/>
          </a:xfrm>
        </p:spPr>
        <p:txBody>
          <a:bodyPr/>
          <a:lstStyle/>
          <a:p>
            <a:r>
              <a:rPr lang="en-GB" altLang="en-US" sz="2800" dirty="0"/>
              <a:t>Deadline for submission is 31st January</a:t>
            </a:r>
          </a:p>
          <a:p>
            <a:r>
              <a:rPr lang="en-GB" altLang="en-US" sz="2800" dirty="0"/>
              <a:t>Failure to submit records in time will result in financial penalties and possible investigation</a:t>
            </a:r>
          </a:p>
          <a:p>
            <a:r>
              <a:rPr lang="en-GB" altLang="en-US" sz="2800" dirty="0"/>
              <a:t>Get a Tax Accountant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WordArt 5">
            <a:extLst>
              <a:ext uri="{FF2B5EF4-FFF2-40B4-BE49-F238E27FC236}">
                <a16:creationId xmlns:a16="http://schemas.microsoft.com/office/drawing/2014/main" id="{2B232747-192E-43C6-9A1F-BB109C08B8F7}"/>
              </a:ext>
            </a:extLst>
          </p:cNvPr>
          <p:cNvSpPr>
            <a:spLocks noChangeArrowheads="1" noChangeShapeType="1" noTextEdit="1"/>
          </p:cNvSpPr>
          <p:nvPr/>
        </p:nvSpPr>
        <p:spPr bwMode="auto">
          <a:xfrm>
            <a:off x="762000" y="2362200"/>
            <a:ext cx="7772400" cy="381000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SlantUp">
              <a:avLst>
                <a:gd name="adj" fmla="val 55556"/>
              </a:avLst>
            </a:prstTxWarp>
          </a:bodyPr>
          <a:lstStyle/>
          <a:p>
            <a:pPr algn="ctr"/>
            <a:r>
              <a:rPr lang="en-GB" sz="3600" kern="10">
                <a:solidFill>
                  <a:srgbClr val="FF0000"/>
                </a:solidFill>
                <a:latin typeface="Arial Black" panose="020B0A04020102020204" pitchFamily="34" charset="0"/>
              </a:rPr>
              <a:t>Yes </a:t>
            </a:r>
          </a:p>
          <a:p>
            <a:pPr algn="ctr"/>
            <a:r>
              <a:rPr lang="en-GB" sz="3600" kern="10">
                <a:solidFill>
                  <a:srgbClr val="FF0000"/>
                </a:solidFill>
                <a:latin typeface="Arial Black" panose="020B0A04020102020204" pitchFamily="34" charset="0"/>
              </a:rPr>
              <a:t>                 No</a:t>
            </a:r>
          </a:p>
        </p:txBody>
      </p:sp>
      <p:sp>
        <p:nvSpPr>
          <p:cNvPr id="27651" name="Rectangle 2">
            <a:extLst>
              <a:ext uri="{FF2B5EF4-FFF2-40B4-BE49-F238E27FC236}">
                <a16:creationId xmlns:a16="http://schemas.microsoft.com/office/drawing/2014/main" id="{0C074568-F498-4E9C-819B-B4749D426F6E}"/>
              </a:ext>
            </a:extLst>
          </p:cNvPr>
          <p:cNvSpPr>
            <a:spLocks noGrp="1" noChangeArrowheads="1"/>
          </p:cNvSpPr>
          <p:nvPr>
            <p:ph type="title"/>
          </p:nvPr>
        </p:nvSpPr>
        <p:spPr>
          <a:xfrm>
            <a:off x="1905000" y="1"/>
            <a:ext cx="8229600" cy="1057275"/>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What is Tax Deductible?</a:t>
            </a:r>
          </a:p>
        </p:txBody>
      </p:sp>
      <p:sp>
        <p:nvSpPr>
          <p:cNvPr id="25604" name="Rectangle 3">
            <a:extLst>
              <a:ext uri="{FF2B5EF4-FFF2-40B4-BE49-F238E27FC236}">
                <a16:creationId xmlns:a16="http://schemas.microsoft.com/office/drawing/2014/main" id="{C55D5AA5-32DD-42A6-BD1E-1FBFBE84089E}"/>
              </a:ext>
            </a:extLst>
          </p:cNvPr>
          <p:cNvSpPr>
            <a:spLocks noGrp="1" noChangeArrowheads="1"/>
          </p:cNvSpPr>
          <p:nvPr>
            <p:ph sz="half" idx="1"/>
          </p:nvPr>
        </p:nvSpPr>
        <p:spPr>
          <a:xfrm>
            <a:off x="1905000" y="1152526"/>
            <a:ext cx="4038600" cy="4114800"/>
          </a:xfrm>
        </p:spPr>
        <p:txBody>
          <a:bodyPr/>
          <a:lstStyle/>
          <a:p>
            <a:r>
              <a:rPr lang="en-GB" altLang="en-US" dirty="0"/>
              <a:t>Accountancy Fees</a:t>
            </a:r>
          </a:p>
          <a:p>
            <a:r>
              <a:rPr lang="en-GB" altLang="en-US" dirty="0"/>
              <a:t>Solicitors Fees</a:t>
            </a:r>
          </a:p>
          <a:p>
            <a:r>
              <a:rPr lang="en-GB" altLang="en-US" dirty="0"/>
              <a:t>Utility Bills</a:t>
            </a:r>
          </a:p>
          <a:p>
            <a:r>
              <a:rPr lang="en-GB" altLang="en-US" dirty="0"/>
              <a:t>Stock</a:t>
            </a:r>
          </a:p>
          <a:p>
            <a:r>
              <a:rPr lang="en-GB" altLang="en-US" dirty="0"/>
              <a:t>Wages</a:t>
            </a:r>
          </a:p>
          <a:p>
            <a:r>
              <a:rPr lang="en-GB" altLang="en-US" dirty="0"/>
              <a:t>Entertainment</a:t>
            </a:r>
          </a:p>
          <a:p>
            <a:r>
              <a:rPr lang="en-GB" altLang="en-US" dirty="0"/>
              <a:t>Window Cleaning</a:t>
            </a:r>
          </a:p>
          <a:p>
            <a:r>
              <a:rPr lang="en-GB" altLang="en-US" dirty="0"/>
              <a:t>Fixtures and Fittings</a:t>
            </a:r>
          </a:p>
        </p:txBody>
      </p:sp>
      <p:sp>
        <p:nvSpPr>
          <p:cNvPr id="25605" name="Rectangle 4">
            <a:extLst>
              <a:ext uri="{FF2B5EF4-FFF2-40B4-BE49-F238E27FC236}">
                <a16:creationId xmlns:a16="http://schemas.microsoft.com/office/drawing/2014/main" id="{8B6AAE5E-BEB0-4960-BA8C-CA4E19AAF362}"/>
              </a:ext>
            </a:extLst>
          </p:cNvPr>
          <p:cNvSpPr>
            <a:spLocks noGrp="1" noChangeArrowheads="1"/>
          </p:cNvSpPr>
          <p:nvPr>
            <p:ph sz="half" idx="2"/>
          </p:nvPr>
        </p:nvSpPr>
        <p:spPr>
          <a:xfrm>
            <a:off x="6153150" y="1152526"/>
            <a:ext cx="4038600" cy="4114800"/>
          </a:xfrm>
        </p:spPr>
        <p:txBody>
          <a:bodyPr/>
          <a:lstStyle/>
          <a:p>
            <a:r>
              <a:rPr lang="en-GB" altLang="en-US" dirty="0"/>
              <a:t>BUPA Medical Insurance.</a:t>
            </a:r>
          </a:p>
          <a:p>
            <a:r>
              <a:rPr lang="en-GB" altLang="en-US" dirty="0"/>
              <a:t>Private Mortgage</a:t>
            </a:r>
          </a:p>
          <a:p>
            <a:r>
              <a:rPr lang="en-GB" altLang="en-US" dirty="0"/>
              <a:t>Theft</a:t>
            </a:r>
          </a:p>
          <a:p>
            <a:r>
              <a:rPr lang="en-GB" altLang="en-US" dirty="0"/>
              <a:t>Bad Debts</a:t>
            </a:r>
          </a:p>
          <a:p>
            <a:r>
              <a:rPr lang="en-GB" altLang="en-US" dirty="0"/>
              <a:t>Fines</a:t>
            </a:r>
          </a:p>
          <a:p>
            <a:r>
              <a:rPr lang="en-GB" altLang="en-US" dirty="0"/>
              <a:t>Drawings</a:t>
            </a:r>
          </a:p>
          <a:p>
            <a:r>
              <a:rPr lang="en-GB" altLang="en-US" dirty="0"/>
              <a:t>Council Tax</a:t>
            </a:r>
          </a:p>
          <a:p>
            <a:r>
              <a:rPr lang="en-GB" altLang="en-US" dirty="0"/>
              <a:t>Entertaining Associates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a:extLst>
              <a:ext uri="{FF2B5EF4-FFF2-40B4-BE49-F238E27FC236}">
                <a16:creationId xmlns:a16="http://schemas.microsoft.com/office/drawing/2014/main" id="{A0CD13C4-A2D0-44C1-BF27-A6BA39D5FDCF}"/>
              </a:ext>
            </a:extLst>
          </p:cNvPr>
          <p:cNvSpPr>
            <a:spLocks noGrp="1" noChangeArrowheads="1"/>
          </p:cNvSpPr>
          <p:nvPr>
            <p:ph type="title"/>
          </p:nvPr>
        </p:nvSpPr>
        <p:spPr>
          <a:xfrm>
            <a:off x="2133600" y="190501"/>
            <a:ext cx="7772400" cy="1114425"/>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Why Keep Records?</a:t>
            </a:r>
          </a:p>
        </p:txBody>
      </p:sp>
      <p:sp>
        <p:nvSpPr>
          <p:cNvPr id="30723" name="Rectangle 3">
            <a:extLst>
              <a:ext uri="{FF2B5EF4-FFF2-40B4-BE49-F238E27FC236}">
                <a16:creationId xmlns:a16="http://schemas.microsoft.com/office/drawing/2014/main" id="{82131AA5-3751-4E1E-A83D-880297F30B15}"/>
              </a:ext>
            </a:extLst>
          </p:cNvPr>
          <p:cNvSpPr>
            <a:spLocks noGrp="1" noChangeArrowheads="1"/>
          </p:cNvSpPr>
          <p:nvPr>
            <p:ph type="body" sz="half" idx="1"/>
          </p:nvPr>
        </p:nvSpPr>
        <p:spPr>
          <a:xfrm>
            <a:off x="3067051" y="1814513"/>
            <a:ext cx="7000875" cy="3228975"/>
          </a:xfrm>
        </p:spPr>
        <p:txBody>
          <a:bodyPr/>
          <a:lstStyle/>
          <a:p>
            <a:r>
              <a:rPr lang="en-GB" altLang="en-US" b="1" dirty="0"/>
              <a:t>Keep Track of Your Money</a:t>
            </a:r>
          </a:p>
          <a:p>
            <a:r>
              <a:rPr lang="en-GB" altLang="en-US" b="1" dirty="0"/>
              <a:t>Manage Your Sales</a:t>
            </a:r>
          </a:p>
          <a:p>
            <a:r>
              <a:rPr lang="en-GB" altLang="en-US" b="1" dirty="0"/>
              <a:t>Manage Your Spending</a:t>
            </a:r>
          </a:p>
          <a:p>
            <a:r>
              <a:rPr lang="en-GB" altLang="en-US" b="1" dirty="0"/>
              <a:t>Comply with the Law</a:t>
            </a:r>
          </a:p>
          <a:p>
            <a:r>
              <a:rPr lang="en-GB" altLang="en-US" b="1" dirty="0"/>
              <a:t>Plan Future Growth</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a:extLst>
              <a:ext uri="{FF2B5EF4-FFF2-40B4-BE49-F238E27FC236}">
                <a16:creationId xmlns:a16="http://schemas.microsoft.com/office/drawing/2014/main" id="{9AC5595E-6C96-4147-BAA6-D49660ACF844}"/>
              </a:ext>
            </a:extLst>
          </p:cNvPr>
          <p:cNvSpPr>
            <a:spLocks noGrp="1" noChangeArrowheads="1"/>
          </p:cNvSpPr>
          <p:nvPr>
            <p:ph type="title"/>
          </p:nvPr>
        </p:nvSpPr>
        <p:spPr>
          <a:xfrm>
            <a:off x="2209800" y="113582"/>
            <a:ext cx="7772400" cy="896069"/>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Why Keep Records?</a:t>
            </a:r>
          </a:p>
        </p:txBody>
      </p:sp>
      <p:graphicFrame>
        <p:nvGraphicFramePr>
          <p:cNvPr id="26628" name="Object 12">
            <a:extLst>
              <a:ext uri="{FF2B5EF4-FFF2-40B4-BE49-F238E27FC236}">
                <a16:creationId xmlns:a16="http://schemas.microsoft.com/office/drawing/2014/main" id="{199F7508-59B2-4102-8A4A-DC8892D0E395}"/>
              </a:ext>
            </a:extLst>
          </p:cNvPr>
          <p:cNvGraphicFramePr>
            <a:graphicFrameLocks noGrp="1" noChangeAspect="1"/>
          </p:cNvGraphicFramePr>
          <p:nvPr>
            <p:ph type="clipArt" sz="half" idx="2"/>
            <p:extLst>
              <p:ext uri="{D42A27DB-BD31-4B8C-83A1-F6EECF244321}">
                <p14:modId xmlns:p14="http://schemas.microsoft.com/office/powerpoint/2010/main" val="3242781041"/>
              </p:ext>
            </p:extLst>
          </p:nvPr>
        </p:nvGraphicFramePr>
        <p:xfrm>
          <a:off x="8130379" y="796194"/>
          <a:ext cx="2128838" cy="2424113"/>
        </p:xfrm>
        <a:graphic>
          <a:graphicData uri="http://schemas.openxmlformats.org/presentationml/2006/ole">
            <mc:AlternateContent xmlns:mc="http://schemas.openxmlformats.org/markup-compatibility/2006">
              <mc:Choice xmlns:v="urn:schemas-microsoft-com:vml" Requires="v">
                <p:oleObj spid="_x0000_s7183" name="Clip" r:id="rId4" imgW="1408176" imgH="1602943" progId="MS_ClipArt_Gallery.5">
                  <p:embed/>
                </p:oleObj>
              </mc:Choice>
              <mc:Fallback>
                <p:oleObj name="Clip" r:id="rId4" imgW="1408176" imgH="1602943" progId="MS_ClipArt_Gallery.5">
                  <p:embed/>
                  <p:pic>
                    <p:nvPicPr>
                      <p:cNvPr id="26628" name="Object 12">
                        <a:extLst>
                          <a:ext uri="{FF2B5EF4-FFF2-40B4-BE49-F238E27FC236}">
                            <a16:creationId xmlns:a16="http://schemas.microsoft.com/office/drawing/2014/main" id="{199F7508-59B2-4102-8A4A-DC8892D0E395}"/>
                          </a:ext>
                        </a:extLst>
                      </p:cNvPr>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30379" y="796194"/>
                        <a:ext cx="2128838" cy="242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graphicFrame>
        <p:nvGraphicFramePr>
          <p:cNvPr id="5" name="Object 7">
            <a:extLst>
              <a:ext uri="{FF2B5EF4-FFF2-40B4-BE49-F238E27FC236}">
                <a16:creationId xmlns:a16="http://schemas.microsoft.com/office/drawing/2014/main" id="{FC260F07-E7F4-4AC3-AB94-C62E35D4198B}"/>
              </a:ext>
            </a:extLst>
          </p:cNvPr>
          <p:cNvGraphicFramePr>
            <a:graphicFrameLocks noChangeAspect="1"/>
          </p:cNvGraphicFramePr>
          <p:nvPr>
            <p:extLst>
              <p:ext uri="{D42A27DB-BD31-4B8C-83A1-F6EECF244321}">
                <p14:modId xmlns:p14="http://schemas.microsoft.com/office/powerpoint/2010/main" val="4041621505"/>
              </p:ext>
            </p:extLst>
          </p:nvPr>
        </p:nvGraphicFramePr>
        <p:xfrm>
          <a:off x="2046337" y="1184577"/>
          <a:ext cx="2200275" cy="2035731"/>
        </p:xfrm>
        <a:graphic>
          <a:graphicData uri="http://schemas.openxmlformats.org/presentationml/2006/ole">
            <mc:AlternateContent xmlns:mc="http://schemas.openxmlformats.org/markup-compatibility/2006">
              <mc:Choice xmlns:v="urn:schemas-microsoft-com:vml" Requires="v">
                <p:oleObj spid="_x0000_s7184" name="Clip" r:id="rId6" imgW="1818742" imgH="1683410" progId="MS_ClipArt_Gallery.5">
                  <p:embed/>
                </p:oleObj>
              </mc:Choice>
              <mc:Fallback>
                <p:oleObj name="Clip" r:id="rId6" imgW="1818742" imgH="1683410" progId="MS_ClipArt_Gallery.5">
                  <p:embed/>
                  <p:pic>
                    <p:nvPicPr>
                      <p:cNvPr id="27652" name="Object 7">
                        <a:extLst>
                          <a:ext uri="{FF2B5EF4-FFF2-40B4-BE49-F238E27FC236}">
                            <a16:creationId xmlns:a16="http://schemas.microsoft.com/office/drawing/2014/main" id="{F777F52A-A4EC-43CC-BE85-F82CCE1BE75F}"/>
                          </a:ext>
                        </a:extLst>
                      </p:cNvPr>
                      <p:cNvPicPr>
                        <a:picLocks noGrp="1"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46337" y="1184577"/>
                        <a:ext cx="2200275" cy="2035731"/>
                      </a:xfrm>
                      <a:prstGeom prst="rect">
                        <a:avLst/>
                      </a:prstGeom>
                      <a:noFill/>
                      <a:ln>
                        <a:noFill/>
                      </a:ln>
                    </p:spPr>
                  </p:pic>
                </p:oleObj>
              </mc:Fallback>
            </mc:AlternateContent>
          </a:graphicData>
        </a:graphic>
      </p:graphicFrame>
      <p:graphicFrame>
        <p:nvGraphicFramePr>
          <p:cNvPr id="6" name="Object 8">
            <a:extLst>
              <a:ext uri="{FF2B5EF4-FFF2-40B4-BE49-F238E27FC236}">
                <a16:creationId xmlns:a16="http://schemas.microsoft.com/office/drawing/2014/main" id="{66FFA1D3-C619-4465-846B-74E0880D4753}"/>
              </a:ext>
            </a:extLst>
          </p:cNvPr>
          <p:cNvGraphicFramePr>
            <a:graphicFrameLocks noChangeAspect="1"/>
          </p:cNvGraphicFramePr>
          <p:nvPr>
            <p:extLst>
              <p:ext uri="{D42A27DB-BD31-4B8C-83A1-F6EECF244321}">
                <p14:modId xmlns:p14="http://schemas.microsoft.com/office/powerpoint/2010/main" val="1890751333"/>
              </p:ext>
            </p:extLst>
          </p:nvPr>
        </p:nvGraphicFramePr>
        <p:xfrm>
          <a:off x="5776823" y="1040947"/>
          <a:ext cx="1742983" cy="2179360"/>
        </p:xfrm>
        <a:graphic>
          <a:graphicData uri="http://schemas.openxmlformats.org/presentationml/2006/ole">
            <mc:AlternateContent xmlns:mc="http://schemas.openxmlformats.org/markup-compatibility/2006">
              <mc:Choice xmlns:v="urn:schemas-microsoft-com:vml" Requires="v">
                <p:oleObj spid="_x0000_s7185" name="Clip" r:id="rId8" imgW="7800000" imgH="9752381" progId="MS_ClipArt_Gallery.5">
                  <p:embed/>
                </p:oleObj>
              </mc:Choice>
              <mc:Fallback>
                <p:oleObj name="Clip" r:id="rId8" imgW="7800000" imgH="9752381" progId="MS_ClipArt_Gallery.5">
                  <p:embed/>
                  <p:pic>
                    <p:nvPicPr>
                      <p:cNvPr id="28676" name="Object 8">
                        <a:extLst>
                          <a:ext uri="{FF2B5EF4-FFF2-40B4-BE49-F238E27FC236}">
                            <a16:creationId xmlns:a16="http://schemas.microsoft.com/office/drawing/2014/main" id="{EA9EB2C0-B313-46C5-9C38-CFC864E1B66A}"/>
                          </a:ext>
                        </a:extLst>
                      </p:cNvPr>
                      <p:cNvPicPr>
                        <a:picLocks noGrp="1"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776823" y="1040947"/>
                        <a:ext cx="1742983" cy="2179360"/>
                      </a:xfrm>
                      <a:prstGeom prst="rect">
                        <a:avLst/>
                      </a:prstGeom>
                      <a:noFill/>
                      <a:ln>
                        <a:noFill/>
                      </a:ln>
                    </p:spPr>
                  </p:pic>
                </p:oleObj>
              </mc:Fallback>
            </mc:AlternateContent>
          </a:graphicData>
        </a:graphic>
      </p:graphicFrame>
      <p:pic>
        <p:nvPicPr>
          <p:cNvPr id="7" name="Picture 8">
            <a:extLst>
              <a:ext uri="{FF2B5EF4-FFF2-40B4-BE49-F238E27FC236}">
                <a16:creationId xmlns:a16="http://schemas.microsoft.com/office/drawing/2014/main" id="{18A30AC9-69F5-4755-8348-27B438320D5A}"/>
              </a:ext>
            </a:extLst>
          </p:cNvPr>
          <p:cNvPicPr>
            <a:picLocks noChangeAspect="1" noChangeArrowheads="1"/>
          </p:cNvPicPr>
          <p:nvPr/>
        </p:nvPicPr>
        <p:blipFill>
          <a:blip r:embed="rId10"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557659" y="3079825"/>
            <a:ext cx="2200275" cy="2304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8" name="Object 8">
            <a:hlinkClick r:id="" action="ppaction://ole?verb=0"/>
            <a:extLst>
              <a:ext uri="{FF2B5EF4-FFF2-40B4-BE49-F238E27FC236}">
                <a16:creationId xmlns:a16="http://schemas.microsoft.com/office/drawing/2014/main" id="{90EC4106-6799-4854-93D7-B502A05479FC}"/>
              </a:ext>
            </a:extLst>
          </p:cNvPr>
          <p:cNvGraphicFramePr>
            <a:graphicFrameLocks/>
          </p:cNvGraphicFramePr>
          <p:nvPr>
            <p:extLst>
              <p:ext uri="{D42A27DB-BD31-4B8C-83A1-F6EECF244321}">
                <p14:modId xmlns:p14="http://schemas.microsoft.com/office/powerpoint/2010/main" val="3201755175"/>
              </p:ext>
            </p:extLst>
          </p:nvPr>
        </p:nvGraphicFramePr>
        <p:xfrm>
          <a:off x="6587193" y="3340856"/>
          <a:ext cx="2336495" cy="2067781"/>
        </p:xfrm>
        <a:graphic>
          <a:graphicData uri="http://schemas.openxmlformats.org/presentationml/2006/ole">
            <mc:AlternateContent xmlns:mc="http://schemas.openxmlformats.org/markup-compatibility/2006">
              <mc:Choice xmlns:v="urn:schemas-microsoft-com:vml" Requires="v">
                <p:oleObj spid="_x0000_s7186" name="A&amp;L Express Graphic" r:id="rId11" imgW="4102100" imgH="5016500" progId="ALEditor">
                  <p:embed/>
                </p:oleObj>
              </mc:Choice>
              <mc:Fallback>
                <p:oleObj name="A&amp;L Express Graphic" r:id="rId11" imgW="4102100" imgH="5016500" progId="ALEditor">
                  <p:embed/>
                  <p:pic>
                    <p:nvPicPr>
                      <p:cNvPr id="30724" name="Object 8">
                        <a:hlinkClick r:id="" action="ppaction://ole?verb=0"/>
                        <a:extLst>
                          <a:ext uri="{FF2B5EF4-FFF2-40B4-BE49-F238E27FC236}">
                            <a16:creationId xmlns:a16="http://schemas.microsoft.com/office/drawing/2014/main" id="{8AC8F304-21B8-4811-9454-1AA1A57A8463}"/>
                          </a:ext>
                        </a:extLst>
                      </p:cNvPr>
                      <p:cNvPicPr>
                        <a:picLocks noGrp="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587193" y="3340856"/>
                        <a:ext cx="2336495" cy="2067781"/>
                      </a:xfrm>
                      <a:prstGeom prst="rect">
                        <a:avLst/>
                      </a:prstGeom>
                      <a:noFill/>
                      <a:ln>
                        <a:noFill/>
                      </a:ln>
                      <a:effectLst/>
                    </p:spPr>
                  </p:pic>
                </p:oleObj>
              </mc:Fallback>
            </mc:AlternateContent>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08E93885-81BF-4C77-99F3-40948EA7A5EE}"/>
              </a:ext>
            </a:extLst>
          </p:cNvPr>
          <p:cNvSpPr>
            <a:spLocks noGrp="1" noChangeArrowheads="1"/>
          </p:cNvSpPr>
          <p:nvPr>
            <p:ph type="title"/>
          </p:nvPr>
        </p:nvSpPr>
        <p:spPr>
          <a:xfrm>
            <a:off x="2140893" y="0"/>
            <a:ext cx="7772400" cy="1143000"/>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Further Reasons Why …...</a:t>
            </a:r>
          </a:p>
        </p:txBody>
      </p:sp>
      <p:sp>
        <p:nvSpPr>
          <p:cNvPr id="31747" name="Rectangle 3">
            <a:extLst>
              <a:ext uri="{FF2B5EF4-FFF2-40B4-BE49-F238E27FC236}">
                <a16:creationId xmlns:a16="http://schemas.microsoft.com/office/drawing/2014/main" id="{31F573A4-AE7E-4806-99A7-EA49E07D295A}"/>
              </a:ext>
            </a:extLst>
          </p:cNvPr>
          <p:cNvSpPr>
            <a:spLocks noGrp="1" noChangeArrowheads="1"/>
          </p:cNvSpPr>
          <p:nvPr>
            <p:ph type="body" sz="half" idx="1"/>
          </p:nvPr>
        </p:nvSpPr>
        <p:spPr>
          <a:xfrm>
            <a:off x="2171700" y="1371600"/>
            <a:ext cx="7848600" cy="4114800"/>
          </a:xfrm>
        </p:spPr>
        <p:txBody>
          <a:bodyPr/>
          <a:lstStyle/>
          <a:p>
            <a:r>
              <a:rPr lang="en-GB" altLang="en-US" sz="2800" dirty="0"/>
              <a:t>Helps you avoid paying too much Tax</a:t>
            </a:r>
          </a:p>
          <a:p>
            <a:r>
              <a:rPr lang="en-GB" altLang="en-US" sz="2800" dirty="0"/>
              <a:t>Makes filling in your Tax Return quick and easy</a:t>
            </a:r>
          </a:p>
          <a:p>
            <a:r>
              <a:rPr lang="en-GB" altLang="en-US" sz="2800" dirty="0"/>
              <a:t>Makes it easier to get a loan</a:t>
            </a:r>
          </a:p>
          <a:p>
            <a:r>
              <a:rPr lang="en-GB" altLang="en-US" sz="2800" dirty="0"/>
              <a:t>Helps you budget for tax payments</a:t>
            </a:r>
          </a:p>
          <a:p>
            <a:r>
              <a:rPr lang="en-GB" altLang="en-US" sz="2800" dirty="0"/>
              <a:t>Helps the IR check your tax position accurately</a:t>
            </a:r>
          </a:p>
          <a:p>
            <a:r>
              <a:rPr lang="en-GB" altLang="en-US" sz="2800" dirty="0"/>
              <a:t>Help reduce Accountant’s fees by saving time</a:t>
            </a:r>
          </a:p>
          <a:p>
            <a:r>
              <a:rPr lang="en-GB" altLang="en-US" sz="2800" dirty="0"/>
              <a:t>May support your claims for relief or capital allowances</a:t>
            </a:r>
          </a:p>
          <a:p>
            <a:endParaRPr lang="en-GB" altLang="en-US"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8FD8CFA8-8B8F-4FCF-BCD7-57F4FBB4BB2C}"/>
              </a:ext>
            </a:extLst>
          </p:cNvPr>
          <p:cNvSpPr>
            <a:spLocks noGrp="1" noChangeArrowheads="1"/>
          </p:cNvSpPr>
          <p:nvPr>
            <p:ph type="title"/>
          </p:nvPr>
        </p:nvSpPr>
        <p:spPr>
          <a:xfrm>
            <a:off x="1943100" y="260648"/>
            <a:ext cx="8334375" cy="1143000"/>
          </a:xfrm>
        </p:spPr>
        <p:txBody>
          <a:bodyPr/>
          <a:lstStyle/>
          <a:p>
            <a:pPr fontAlgn="auto">
              <a:spcAft>
                <a:spcPts val="0"/>
              </a:spcAft>
              <a:defRPr/>
            </a:pPr>
            <a:r>
              <a:rPr lang="en-GB" sz="4000" dirty="0">
                <a:solidFill>
                  <a:schemeClr val="accent1">
                    <a:satMod val="150000"/>
                  </a:schemeClr>
                </a:solidFill>
                <a:effectLst>
                  <a:outerShdw blurRad="38100" dist="38100" dir="2700000" algn="tl">
                    <a:srgbClr val="000000">
                      <a:alpha val="43137"/>
                    </a:srgbClr>
                  </a:outerShdw>
                </a:effectLst>
              </a:rPr>
              <a:t>Record Keeping in 3 Easy Steps</a:t>
            </a:r>
          </a:p>
        </p:txBody>
      </p:sp>
      <p:sp>
        <p:nvSpPr>
          <p:cNvPr id="30723" name="Rectangle 3">
            <a:extLst>
              <a:ext uri="{FF2B5EF4-FFF2-40B4-BE49-F238E27FC236}">
                <a16:creationId xmlns:a16="http://schemas.microsoft.com/office/drawing/2014/main" id="{97285110-4C77-46E6-840D-A723AE2DB977}"/>
              </a:ext>
            </a:extLst>
          </p:cNvPr>
          <p:cNvSpPr>
            <a:spLocks noGrp="1" noChangeArrowheads="1"/>
          </p:cNvSpPr>
          <p:nvPr>
            <p:ph type="body" sz="half" idx="1"/>
          </p:nvPr>
        </p:nvSpPr>
        <p:spPr>
          <a:xfrm>
            <a:off x="2300286" y="1371600"/>
            <a:ext cx="3810000" cy="4114800"/>
          </a:xfrm>
        </p:spPr>
        <p:txBody>
          <a:bodyPr rtlCol="0">
            <a:normAutofit lnSpcReduction="10000"/>
          </a:bodyPr>
          <a:lstStyle/>
          <a:p>
            <a:pPr marL="438912" indent="-320040" fontAlgn="auto">
              <a:spcBef>
                <a:spcPts val="500"/>
              </a:spcBef>
              <a:spcAft>
                <a:spcPts val="500"/>
              </a:spcAft>
              <a:buNone/>
              <a:defRPr/>
            </a:pPr>
            <a:r>
              <a:rPr lang="en-US" sz="2800" b="1" dirty="0"/>
              <a:t>1. Set up a system</a:t>
            </a:r>
            <a:r>
              <a:rPr lang="en-US" sz="1200" b="1" dirty="0"/>
              <a:t> </a:t>
            </a:r>
          </a:p>
          <a:p>
            <a:pPr marL="438912" indent="-320040" fontAlgn="auto">
              <a:spcBef>
                <a:spcPts val="500"/>
              </a:spcBef>
              <a:spcAft>
                <a:spcPts val="500"/>
              </a:spcAft>
              <a:buNone/>
              <a:defRPr/>
            </a:pPr>
            <a:endParaRPr lang="en-US" sz="1200" dirty="0"/>
          </a:p>
          <a:p>
            <a:pPr marL="438912" indent="-320040" fontAlgn="auto">
              <a:spcBef>
                <a:spcPts val="500"/>
              </a:spcBef>
              <a:spcAft>
                <a:spcPts val="500"/>
              </a:spcAft>
              <a:buFont typeface="Wingdings 2"/>
              <a:buChar char=""/>
              <a:defRPr/>
            </a:pPr>
            <a:r>
              <a:rPr lang="en-US" sz="2000" dirty="0"/>
              <a:t>It doesn't matter whether you use a special account book or a software package as long as you set up some kind of system to keep the information together. </a:t>
            </a:r>
          </a:p>
          <a:p>
            <a:pPr marL="438912" indent="-320040" fontAlgn="auto">
              <a:spcBef>
                <a:spcPts val="500"/>
              </a:spcBef>
              <a:spcAft>
                <a:spcPts val="500"/>
              </a:spcAft>
              <a:buFont typeface="Wingdings 2"/>
              <a:buChar char=""/>
              <a:defRPr/>
            </a:pPr>
            <a:endParaRPr lang="en-US" sz="2000" dirty="0"/>
          </a:p>
          <a:p>
            <a:pPr marL="438912" indent="-320040" fontAlgn="auto">
              <a:spcBef>
                <a:spcPts val="500"/>
              </a:spcBef>
              <a:spcAft>
                <a:spcPts val="500"/>
              </a:spcAft>
              <a:buFont typeface="Wingdings 2"/>
              <a:buChar char=""/>
              <a:defRPr/>
            </a:pPr>
            <a:r>
              <a:rPr lang="en-US" sz="2000" dirty="0"/>
              <a:t>Make sure the system you choose is geared to your business and simple to use.</a:t>
            </a:r>
            <a:endParaRPr lang="en-GB" sz="2800" dirty="0"/>
          </a:p>
        </p:txBody>
      </p:sp>
      <p:pic>
        <p:nvPicPr>
          <p:cNvPr id="32772" name="Picture 5">
            <a:extLst>
              <a:ext uri="{FF2B5EF4-FFF2-40B4-BE49-F238E27FC236}">
                <a16:creationId xmlns:a16="http://schemas.microsoft.com/office/drawing/2014/main" id="{9505EB10-71F5-47C0-8CEA-1A09B1EF7A50}"/>
              </a:ext>
            </a:extLst>
          </p:cNvPr>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6679892" y="2085975"/>
            <a:ext cx="3211823" cy="2381250"/>
          </a:xfr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5B31A7D7-A9F5-4A3F-BFEF-5B206953AD8F}"/>
              </a:ext>
            </a:extLst>
          </p:cNvPr>
          <p:cNvSpPr>
            <a:spLocks noGrp="1" noChangeArrowheads="1"/>
          </p:cNvSpPr>
          <p:nvPr>
            <p:ph type="title"/>
          </p:nvPr>
        </p:nvSpPr>
        <p:spPr>
          <a:xfrm>
            <a:off x="2209800" y="190500"/>
            <a:ext cx="8017818" cy="1143000"/>
          </a:xfrm>
        </p:spPr>
        <p:txBody>
          <a:bodyPr/>
          <a:lstStyle/>
          <a:p>
            <a:pPr fontAlgn="auto">
              <a:spcAft>
                <a:spcPts val="0"/>
              </a:spcAft>
              <a:defRPr/>
            </a:pPr>
            <a:r>
              <a:rPr lang="en-GB" sz="4000" dirty="0">
                <a:solidFill>
                  <a:schemeClr val="accent1">
                    <a:satMod val="150000"/>
                  </a:schemeClr>
                </a:solidFill>
                <a:effectLst>
                  <a:outerShdw blurRad="38100" dist="38100" dir="2700000" algn="tl">
                    <a:srgbClr val="000000">
                      <a:alpha val="43137"/>
                    </a:srgbClr>
                  </a:outerShdw>
                </a:effectLst>
              </a:rPr>
              <a:t>Record Keeping in 3 Easy Steps</a:t>
            </a:r>
          </a:p>
        </p:txBody>
      </p:sp>
      <p:sp>
        <p:nvSpPr>
          <p:cNvPr id="33795" name="Rectangle 3">
            <a:extLst>
              <a:ext uri="{FF2B5EF4-FFF2-40B4-BE49-F238E27FC236}">
                <a16:creationId xmlns:a16="http://schemas.microsoft.com/office/drawing/2014/main" id="{1931EE0C-B7FC-463F-87AF-915C0B236F4E}"/>
              </a:ext>
            </a:extLst>
          </p:cNvPr>
          <p:cNvSpPr>
            <a:spLocks noGrp="1" noChangeArrowheads="1"/>
          </p:cNvSpPr>
          <p:nvPr>
            <p:ph type="body" sz="half" idx="1"/>
          </p:nvPr>
        </p:nvSpPr>
        <p:spPr>
          <a:xfrm>
            <a:off x="2286000" y="1371600"/>
            <a:ext cx="3810000" cy="4114800"/>
          </a:xfrm>
        </p:spPr>
        <p:txBody>
          <a:bodyPr/>
          <a:lstStyle/>
          <a:p>
            <a:pPr>
              <a:spcBef>
                <a:spcPts val="500"/>
              </a:spcBef>
              <a:spcAft>
                <a:spcPts val="500"/>
              </a:spcAft>
              <a:buNone/>
            </a:pPr>
            <a:r>
              <a:rPr lang="en-US" altLang="en-US" sz="2800" b="1" dirty="0"/>
              <a:t>2. Keep records throughout the year</a:t>
            </a:r>
            <a:endParaRPr lang="en-US" altLang="en-US" sz="1200" dirty="0"/>
          </a:p>
          <a:p>
            <a:pPr>
              <a:spcBef>
                <a:spcPts val="500"/>
              </a:spcBef>
              <a:spcAft>
                <a:spcPts val="500"/>
              </a:spcAft>
            </a:pPr>
            <a:endParaRPr lang="en-US" altLang="en-US" sz="2000" dirty="0"/>
          </a:p>
          <a:p>
            <a:pPr>
              <a:spcBef>
                <a:spcPts val="500"/>
              </a:spcBef>
              <a:spcAft>
                <a:spcPts val="500"/>
              </a:spcAft>
            </a:pPr>
            <a:r>
              <a:rPr lang="en-US" altLang="en-US" sz="2000" dirty="0"/>
              <a:t>Keeping only some of your records is almost as bad as keeping none at all. Update your records regularly, rather than letting the paperwork pile up.</a:t>
            </a:r>
          </a:p>
        </p:txBody>
      </p:sp>
      <p:pic>
        <p:nvPicPr>
          <p:cNvPr id="33796" name="Picture 8">
            <a:extLst>
              <a:ext uri="{FF2B5EF4-FFF2-40B4-BE49-F238E27FC236}">
                <a16:creationId xmlns:a16="http://schemas.microsoft.com/office/drawing/2014/main" id="{5EEA48D4-A8AD-4C10-B2A3-1BF6A9520A7F}"/>
              </a:ext>
            </a:extLst>
          </p:cNvPr>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6989763" y="1984375"/>
            <a:ext cx="3072574" cy="2806700"/>
          </a:xfr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75C4EBED-FA77-4C5C-83F9-A222E860215F}"/>
              </a:ext>
            </a:extLst>
          </p:cNvPr>
          <p:cNvSpPr>
            <a:spLocks noGrp="1" noChangeArrowheads="1"/>
          </p:cNvSpPr>
          <p:nvPr>
            <p:ph type="title"/>
          </p:nvPr>
        </p:nvSpPr>
        <p:spPr>
          <a:xfrm>
            <a:off x="2057400" y="111125"/>
            <a:ext cx="8077200" cy="1143000"/>
          </a:xfrm>
        </p:spPr>
        <p:txBody>
          <a:bodyPr/>
          <a:lstStyle/>
          <a:p>
            <a:pPr fontAlgn="auto">
              <a:spcAft>
                <a:spcPts val="0"/>
              </a:spcAft>
              <a:defRPr/>
            </a:pPr>
            <a:r>
              <a:rPr lang="en-GB" sz="4000" dirty="0">
                <a:solidFill>
                  <a:schemeClr val="accent1">
                    <a:satMod val="150000"/>
                  </a:schemeClr>
                </a:solidFill>
                <a:effectLst>
                  <a:outerShdw blurRad="38100" dist="38100" dir="2700000" algn="tl">
                    <a:srgbClr val="000000">
                      <a:alpha val="43137"/>
                    </a:srgbClr>
                  </a:outerShdw>
                </a:effectLst>
              </a:rPr>
              <a:t>Record Keeping in 3 Easy Steps</a:t>
            </a:r>
          </a:p>
        </p:txBody>
      </p:sp>
      <p:sp>
        <p:nvSpPr>
          <p:cNvPr id="32771" name="Rectangle 3">
            <a:extLst>
              <a:ext uri="{FF2B5EF4-FFF2-40B4-BE49-F238E27FC236}">
                <a16:creationId xmlns:a16="http://schemas.microsoft.com/office/drawing/2014/main" id="{26C2E26A-D8CA-44A9-884D-E119254BC42C}"/>
              </a:ext>
            </a:extLst>
          </p:cNvPr>
          <p:cNvSpPr>
            <a:spLocks noGrp="1" noChangeArrowheads="1"/>
          </p:cNvSpPr>
          <p:nvPr>
            <p:ph type="body" sz="half" idx="1"/>
          </p:nvPr>
        </p:nvSpPr>
        <p:spPr>
          <a:xfrm>
            <a:off x="2057400" y="1371600"/>
            <a:ext cx="3810000" cy="4114800"/>
          </a:xfrm>
        </p:spPr>
        <p:txBody>
          <a:bodyPr rtlCol="0">
            <a:normAutofit lnSpcReduction="10000"/>
          </a:bodyPr>
          <a:lstStyle/>
          <a:p>
            <a:pPr marL="438912" indent="-320040" fontAlgn="auto">
              <a:spcBef>
                <a:spcPts val="500"/>
              </a:spcBef>
              <a:spcAft>
                <a:spcPts val="500"/>
              </a:spcAft>
              <a:buNone/>
              <a:defRPr/>
            </a:pPr>
            <a:r>
              <a:rPr lang="en-US" sz="2800" b="1" dirty="0"/>
              <a:t>3. Keep your records for as long as required</a:t>
            </a:r>
            <a:endParaRPr lang="en-US" sz="1200" dirty="0"/>
          </a:p>
          <a:p>
            <a:pPr marL="438912" indent="-320040" fontAlgn="auto">
              <a:spcBef>
                <a:spcPts val="500"/>
              </a:spcBef>
              <a:spcAft>
                <a:spcPts val="500"/>
              </a:spcAft>
              <a:buFont typeface="Wingdings 2"/>
              <a:buChar char=""/>
              <a:defRPr/>
            </a:pPr>
            <a:endParaRPr lang="en-US" sz="2000" dirty="0"/>
          </a:p>
          <a:p>
            <a:pPr marL="438912" indent="-320040" fontAlgn="auto">
              <a:spcBef>
                <a:spcPts val="500"/>
              </a:spcBef>
              <a:spcAft>
                <a:spcPts val="500"/>
              </a:spcAft>
              <a:buFont typeface="Wingdings 2"/>
              <a:buChar char=""/>
              <a:defRPr/>
            </a:pPr>
            <a:r>
              <a:rPr lang="en-US" sz="2000" dirty="0"/>
              <a:t>You must keep all records for at least five years from the latest date for sending back your tax return. You may need to look back at them yourself, and the IR may need to see them if there is any question over your tax.</a:t>
            </a:r>
            <a:endParaRPr lang="en-GB" sz="2800" dirty="0"/>
          </a:p>
        </p:txBody>
      </p:sp>
      <p:pic>
        <p:nvPicPr>
          <p:cNvPr id="34820" name="Picture 6">
            <a:extLst>
              <a:ext uri="{FF2B5EF4-FFF2-40B4-BE49-F238E27FC236}">
                <a16:creationId xmlns:a16="http://schemas.microsoft.com/office/drawing/2014/main" id="{7BD9D5AB-D5DC-44A2-BE82-4D5032BC154F}"/>
              </a:ext>
            </a:extLst>
          </p:cNvPr>
          <p:cNvPicPr>
            <a:picLocks noGrp="1" noChangeAspect="1" noChangeArrowheads="1"/>
          </p:cNvPicPr>
          <p:nvPr>
            <p:ph type="clipArt" sz="half" idx="2"/>
          </p:nvPr>
        </p:nvPicPr>
        <p:blipFill>
          <a:blip r:embed="rId3" cstate="print">
            <a:extLst>
              <a:ext uri="{28A0092B-C50C-407E-A947-70E740481C1C}">
                <a14:useLocalDpi xmlns:a14="http://schemas.microsoft.com/office/drawing/2010/main" val="0"/>
              </a:ext>
            </a:extLst>
          </a:blip>
          <a:srcRect/>
          <a:stretch>
            <a:fillRect/>
          </a:stretch>
        </p:blipFill>
        <p:spPr>
          <a:xfrm>
            <a:off x="6324600" y="1968500"/>
            <a:ext cx="3810000" cy="3130550"/>
          </a:xfr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a:extLst>
              <a:ext uri="{FF2B5EF4-FFF2-40B4-BE49-F238E27FC236}">
                <a16:creationId xmlns:a16="http://schemas.microsoft.com/office/drawing/2014/main" id="{21CFCCEB-1E85-47B1-A046-23E0AA490D95}"/>
              </a:ext>
            </a:extLst>
          </p:cNvPr>
          <p:cNvSpPr>
            <a:spLocks noGrp="1" noChangeArrowheads="1"/>
          </p:cNvSpPr>
          <p:nvPr>
            <p:ph type="title"/>
          </p:nvPr>
        </p:nvSpPr>
        <p:spPr>
          <a:xfrm>
            <a:off x="1857375" y="190500"/>
            <a:ext cx="8477250" cy="1143000"/>
          </a:xfrm>
        </p:spPr>
        <p:txBody>
          <a:bodyPr>
            <a:normAutofit fontScale="90000"/>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What Records Should You Keep?</a:t>
            </a:r>
          </a:p>
        </p:txBody>
      </p:sp>
      <p:sp>
        <p:nvSpPr>
          <p:cNvPr id="35843" name="Rectangle 3">
            <a:extLst>
              <a:ext uri="{FF2B5EF4-FFF2-40B4-BE49-F238E27FC236}">
                <a16:creationId xmlns:a16="http://schemas.microsoft.com/office/drawing/2014/main" id="{65EFF8F6-3D0D-43D8-B370-B62257A7DC15}"/>
              </a:ext>
            </a:extLst>
          </p:cNvPr>
          <p:cNvSpPr>
            <a:spLocks noGrp="1" noChangeArrowheads="1"/>
          </p:cNvSpPr>
          <p:nvPr>
            <p:ph type="body" sz="half" idx="1"/>
          </p:nvPr>
        </p:nvSpPr>
        <p:spPr>
          <a:xfrm>
            <a:off x="2124075" y="1333500"/>
            <a:ext cx="3971925" cy="4114800"/>
          </a:xfrm>
        </p:spPr>
        <p:txBody>
          <a:bodyPr/>
          <a:lstStyle/>
          <a:p>
            <a:pPr marL="0" indent="0">
              <a:buNone/>
            </a:pPr>
            <a:r>
              <a:rPr lang="en-US" altLang="en-US" sz="1800" b="1" dirty="0"/>
              <a:t>Keep any information and documents that you may need to help you fill in your tax return or to make a claim:</a:t>
            </a:r>
          </a:p>
          <a:p>
            <a:endParaRPr lang="en-US" altLang="en-US" sz="1600" b="1" dirty="0"/>
          </a:p>
          <a:p>
            <a:r>
              <a:rPr lang="en-US" altLang="en-US" sz="1600" b="1" dirty="0"/>
              <a:t>Invoices</a:t>
            </a:r>
          </a:p>
          <a:p>
            <a:r>
              <a:rPr lang="en-US" altLang="en-US" sz="1600" b="1" dirty="0"/>
              <a:t>Statements</a:t>
            </a:r>
          </a:p>
          <a:p>
            <a:r>
              <a:rPr lang="en-US" altLang="en-US" sz="1600" b="1" dirty="0"/>
              <a:t>Bills</a:t>
            </a:r>
          </a:p>
          <a:p>
            <a:r>
              <a:rPr lang="en-US" altLang="en-US" sz="1600" b="1" dirty="0"/>
              <a:t>Receipts</a:t>
            </a:r>
          </a:p>
          <a:p>
            <a:r>
              <a:rPr lang="en-US" altLang="en-US" sz="1600" b="1" dirty="0"/>
              <a:t>Wage Payments</a:t>
            </a:r>
          </a:p>
          <a:p>
            <a:r>
              <a:rPr lang="en-US" altLang="en-US" sz="1600" b="1" dirty="0"/>
              <a:t>Expenses</a:t>
            </a:r>
          </a:p>
          <a:p>
            <a:r>
              <a:rPr lang="en-US" altLang="en-US" sz="1600" b="1" dirty="0"/>
              <a:t>Purchases e.g. Machinery, Tools etc.</a:t>
            </a:r>
          </a:p>
          <a:p>
            <a:r>
              <a:rPr lang="en-US" altLang="en-US" sz="1600" b="1" dirty="0"/>
              <a:t>Bank Statements</a:t>
            </a:r>
          </a:p>
          <a:p>
            <a:r>
              <a:rPr lang="en-US" altLang="en-US" sz="1600" b="1" dirty="0"/>
              <a:t>Bank Books</a:t>
            </a:r>
          </a:p>
          <a:p>
            <a:r>
              <a:rPr lang="en-US" altLang="en-US" sz="1600" b="1" dirty="0"/>
              <a:t>Cheque Book Stubs</a:t>
            </a:r>
            <a:endParaRPr lang="en-US" altLang="en-US" sz="1200" dirty="0"/>
          </a:p>
        </p:txBody>
      </p:sp>
      <p:graphicFrame>
        <p:nvGraphicFramePr>
          <p:cNvPr id="35844" name="Object 4">
            <a:extLst>
              <a:ext uri="{FF2B5EF4-FFF2-40B4-BE49-F238E27FC236}">
                <a16:creationId xmlns:a16="http://schemas.microsoft.com/office/drawing/2014/main" id="{2CED0AF1-6587-4EE2-A74E-58A179232C17}"/>
              </a:ext>
            </a:extLst>
          </p:cNvPr>
          <p:cNvGraphicFramePr>
            <a:graphicFrameLocks noGrp="1" noChangeAspect="1"/>
          </p:cNvGraphicFramePr>
          <p:nvPr>
            <p:ph type="clipArt" sz="half" idx="2"/>
            <p:extLst>
              <p:ext uri="{D42A27DB-BD31-4B8C-83A1-F6EECF244321}">
                <p14:modId xmlns:p14="http://schemas.microsoft.com/office/powerpoint/2010/main" val="2073352170"/>
              </p:ext>
            </p:extLst>
          </p:nvPr>
        </p:nvGraphicFramePr>
        <p:xfrm>
          <a:off x="6526213" y="1722439"/>
          <a:ext cx="3808413" cy="3108325"/>
        </p:xfrm>
        <a:graphic>
          <a:graphicData uri="http://schemas.openxmlformats.org/presentationml/2006/ole">
            <mc:AlternateContent xmlns:mc="http://schemas.openxmlformats.org/markup-compatibility/2006">
              <mc:Choice xmlns:v="urn:schemas-microsoft-com:vml" Requires="v">
                <p:oleObj spid="_x0000_s11269" name="Clip" r:id="rId4" imgW="4250602" imgH="3468986" progId="MS_ClipArt_Gallery.5">
                  <p:embed/>
                </p:oleObj>
              </mc:Choice>
              <mc:Fallback>
                <p:oleObj name="Clip" r:id="rId4" imgW="4250602" imgH="3468986" progId="MS_ClipArt_Gallery.5">
                  <p:embed/>
                  <p:pic>
                    <p:nvPicPr>
                      <p:cNvPr id="35844" name="Object 4">
                        <a:extLst>
                          <a:ext uri="{FF2B5EF4-FFF2-40B4-BE49-F238E27FC236}">
                            <a16:creationId xmlns:a16="http://schemas.microsoft.com/office/drawing/2014/main" id="{2CED0AF1-6587-4EE2-A74E-58A179232C17}"/>
                          </a:ext>
                        </a:extLst>
                      </p:cNvPr>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6213" y="1722439"/>
                        <a:ext cx="3808413"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a:extLst>
              <a:ext uri="{FF2B5EF4-FFF2-40B4-BE49-F238E27FC236}">
                <a16:creationId xmlns:a16="http://schemas.microsoft.com/office/drawing/2014/main" id="{21CFCCEB-1E85-47B1-A046-23E0AA490D95}"/>
              </a:ext>
            </a:extLst>
          </p:cNvPr>
          <p:cNvSpPr>
            <a:spLocks noGrp="1" noChangeArrowheads="1"/>
          </p:cNvSpPr>
          <p:nvPr>
            <p:ph type="title"/>
          </p:nvPr>
        </p:nvSpPr>
        <p:spPr>
          <a:xfrm>
            <a:off x="1857375" y="190500"/>
            <a:ext cx="8477250" cy="1143000"/>
          </a:xfrm>
        </p:spPr>
        <p:txBody>
          <a:bodyPr>
            <a:normAutofit fontScale="90000"/>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What Records Should You Keep?</a:t>
            </a:r>
          </a:p>
        </p:txBody>
      </p:sp>
      <p:sp>
        <p:nvSpPr>
          <p:cNvPr id="35843" name="Rectangle 3">
            <a:extLst>
              <a:ext uri="{FF2B5EF4-FFF2-40B4-BE49-F238E27FC236}">
                <a16:creationId xmlns:a16="http://schemas.microsoft.com/office/drawing/2014/main" id="{65EFF8F6-3D0D-43D8-B370-B62257A7DC15}"/>
              </a:ext>
            </a:extLst>
          </p:cNvPr>
          <p:cNvSpPr>
            <a:spLocks noGrp="1" noChangeArrowheads="1"/>
          </p:cNvSpPr>
          <p:nvPr>
            <p:ph type="body" sz="half" idx="1"/>
          </p:nvPr>
        </p:nvSpPr>
        <p:spPr>
          <a:xfrm>
            <a:off x="2000250" y="1614488"/>
            <a:ext cx="3971925" cy="3629025"/>
          </a:xfrm>
        </p:spPr>
        <p:txBody>
          <a:bodyPr/>
          <a:lstStyle/>
          <a:p>
            <a:pPr>
              <a:spcBef>
                <a:spcPts val="500"/>
              </a:spcBef>
              <a:spcAft>
                <a:spcPts val="500"/>
              </a:spcAft>
            </a:pPr>
            <a:r>
              <a:rPr lang="en-US" altLang="en-US" sz="2000" dirty="0"/>
              <a:t>The exact records you need to keep will depend on the types of income or gains, tax deductible expenses, personal allowances, other deductions and reliefs you put on your tax return or claim. </a:t>
            </a:r>
          </a:p>
          <a:p>
            <a:pPr>
              <a:spcBef>
                <a:spcPts val="500"/>
              </a:spcBef>
              <a:spcAft>
                <a:spcPts val="500"/>
              </a:spcAft>
            </a:pPr>
            <a:r>
              <a:rPr lang="en-US" altLang="en-US" sz="2000" dirty="0"/>
              <a:t>Whatever records you keep, they should be good enough for you to fill in your tax return or claim accurately.</a:t>
            </a:r>
          </a:p>
          <a:p>
            <a:endParaRPr lang="en-US" altLang="en-US" sz="1200" dirty="0"/>
          </a:p>
        </p:txBody>
      </p:sp>
      <p:graphicFrame>
        <p:nvGraphicFramePr>
          <p:cNvPr id="35844" name="Object 4">
            <a:extLst>
              <a:ext uri="{FF2B5EF4-FFF2-40B4-BE49-F238E27FC236}">
                <a16:creationId xmlns:a16="http://schemas.microsoft.com/office/drawing/2014/main" id="{2CED0AF1-6587-4EE2-A74E-58A179232C17}"/>
              </a:ext>
            </a:extLst>
          </p:cNvPr>
          <p:cNvGraphicFramePr>
            <a:graphicFrameLocks noGrp="1" noChangeAspect="1"/>
          </p:cNvGraphicFramePr>
          <p:nvPr>
            <p:ph type="clipArt" sz="half" idx="2"/>
          </p:nvPr>
        </p:nvGraphicFramePr>
        <p:xfrm>
          <a:off x="6526213" y="1722439"/>
          <a:ext cx="3808413" cy="3108325"/>
        </p:xfrm>
        <a:graphic>
          <a:graphicData uri="http://schemas.openxmlformats.org/presentationml/2006/ole">
            <mc:AlternateContent xmlns:mc="http://schemas.openxmlformats.org/markup-compatibility/2006">
              <mc:Choice xmlns:v="urn:schemas-microsoft-com:vml" Requires="v">
                <p:oleObj spid="_x0000_s17412" name="Clip" r:id="rId4" imgW="4250602" imgH="3468986" progId="MS_ClipArt_Gallery.5">
                  <p:embed/>
                </p:oleObj>
              </mc:Choice>
              <mc:Fallback>
                <p:oleObj name="Clip" r:id="rId4" imgW="4250602" imgH="3468986" progId="MS_ClipArt_Gallery.5">
                  <p:embed/>
                  <p:pic>
                    <p:nvPicPr>
                      <p:cNvPr id="35844" name="Object 4">
                        <a:extLst>
                          <a:ext uri="{FF2B5EF4-FFF2-40B4-BE49-F238E27FC236}">
                            <a16:creationId xmlns:a16="http://schemas.microsoft.com/office/drawing/2014/main" id="{2CED0AF1-6587-4EE2-A74E-58A179232C17}"/>
                          </a:ext>
                        </a:extLst>
                      </p:cNvPr>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6213" y="1722439"/>
                        <a:ext cx="3808413"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1738917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a:extLst>
              <a:ext uri="{FF2B5EF4-FFF2-40B4-BE49-F238E27FC236}">
                <a16:creationId xmlns:a16="http://schemas.microsoft.com/office/drawing/2014/main" id="{21CFCCEB-1E85-47B1-A046-23E0AA490D95}"/>
              </a:ext>
            </a:extLst>
          </p:cNvPr>
          <p:cNvSpPr>
            <a:spLocks noGrp="1" noChangeArrowheads="1"/>
          </p:cNvSpPr>
          <p:nvPr>
            <p:ph type="title"/>
          </p:nvPr>
        </p:nvSpPr>
        <p:spPr>
          <a:xfrm>
            <a:off x="1857375" y="190500"/>
            <a:ext cx="8477250" cy="1143000"/>
          </a:xfrm>
        </p:spPr>
        <p:txBody>
          <a:bodyPr>
            <a:normAutofit fontScale="90000"/>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What Records Should You Keep?</a:t>
            </a:r>
          </a:p>
        </p:txBody>
      </p:sp>
      <p:sp>
        <p:nvSpPr>
          <p:cNvPr id="35843" name="Rectangle 3">
            <a:extLst>
              <a:ext uri="{FF2B5EF4-FFF2-40B4-BE49-F238E27FC236}">
                <a16:creationId xmlns:a16="http://schemas.microsoft.com/office/drawing/2014/main" id="{65EFF8F6-3D0D-43D8-B370-B62257A7DC15}"/>
              </a:ext>
            </a:extLst>
          </p:cNvPr>
          <p:cNvSpPr>
            <a:spLocks noGrp="1" noChangeArrowheads="1"/>
          </p:cNvSpPr>
          <p:nvPr>
            <p:ph type="body" sz="half" idx="1"/>
          </p:nvPr>
        </p:nvSpPr>
        <p:spPr>
          <a:xfrm>
            <a:off x="2000250" y="1614488"/>
            <a:ext cx="3971925" cy="3629025"/>
          </a:xfrm>
        </p:spPr>
        <p:txBody>
          <a:bodyPr/>
          <a:lstStyle/>
          <a:p>
            <a:r>
              <a:rPr lang="en-US" altLang="en-US" sz="2000" dirty="0"/>
              <a:t>If you claim business expenses, you'll need to keep the necessary records to back them up. </a:t>
            </a:r>
          </a:p>
          <a:p>
            <a:r>
              <a:rPr lang="en-US" altLang="en-US" sz="2000" dirty="0"/>
              <a:t>For example, if you use part of your home for work, you will need to keep sufficient records to back up the proportion of heating and lighting costs that relate to your business and your private use. </a:t>
            </a:r>
            <a:endParaRPr lang="en-GB" altLang="en-US" sz="2000" dirty="0"/>
          </a:p>
          <a:p>
            <a:endParaRPr lang="en-US" altLang="en-US" sz="1200" dirty="0"/>
          </a:p>
        </p:txBody>
      </p:sp>
      <p:graphicFrame>
        <p:nvGraphicFramePr>
          <p:cNvPr id="35844" name="Object 4">
            <a:extLst>
              <a:ext uri="{FF2B5EF4-FFF2-40B4-BE49-F238E27FC236}">
                <a16:creationId xmlns:a16="http://schemas.microsoft.com/office/drawing/2014/main" id="{2CED0AF1-6587-4EE2-A74E-58A179232C17}"/>
              </a:ext>
            </a:extLst>
          </p:cNvPr>
          <p:cNvGraphicFramePr>
            <a:graphicFrameLocks noGrp="1" noChangeAspect="1"/>
          </p:cNvGraphicFramePr>
          <p:nvPr>
            <p:ph type="clipArt" sz="half" idx="2"/>
          </p:nvPr>
        </p:nvGraphicFramePr>
        <p:xfrm>
          <a:off x="6526213" y="1722439"/>
          <a:ext cx="3808413" cy="3108325"/>
        </p:xfrm>
        <a:graphic>
          <a:graphicData uri="http://schemas.openxmlformats.org/presentationml/2006/ole">
            <mc:AlternateContent xmlns:mc="http://schemas.openxmlformats.org/markup-compatibility/2006">
              <mc:Choice xmlns:v="urn:schemas-microsoft-com:vml" Requires="v">
                <p:oleObj spid="_x0000_s18436" name="Clip" r:id="rId4" imgW="4250602" imgH="3468986" progId="MS_ClipArt_Gallery.5">
                  <p:embed/>
                </p:oleObj>
              </mc:Choice>
              <mc:Fallback>
                <p:oleObj name="Clip" r:id="rId4" imgW="4250602" imgH="3468986" progId="MS_ClipArt_Gallery.5">
                  <p:embed/>
                  <p:pic>
                    <p:nvPicPr>
                      <p:cNvPr id="35844" name="Object 4">
                        <a:extLst>
                          <a:ext uri="{FF2B5EF4-FFF2-40B4-BE49-F238E27FC236}">
                            <a16:creationId xmlns:a16="http://schemas.microsoft.com/office/drawing/2014/main" id="{2CED0AF1-6587-4EE2-A74E-58A179232C17}"/>
                          </a:ext>
                        </a:extLst>
                      </p:cNvPr>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6213" y="1722439"/>
                        <a:ext cx="3808413"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2955664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a:extLst>
              <a:ext uri="{FF2B5EF4-FFF2-40B4-BE49-F238E27FC236}">
                <a16:creationId xmlns:a16="http://schemas.microsoft.com/office/drawing/2014/main" id="{21CFCCEB-1E85-47B1-A046-23E0AA490D95}"/>
              </a:ext>
            </a:extLst>
          </p:cNvPr>
          <p:cNvSpPr>
            <a:spLocks noGrp="1" noChangeArrowheads="1"/>
          </p:cNvSpPr>
          <p:nvPr>
            <p:ph type="title"/>
          </p:nvPr>
        </p:nvSpPr>
        <p:spPr>
          <a:xfrm>
            <a:off x="1857375" y="190500"/>
            <a:ext cx="8477250" cy="1143000"/>
          </a:xfrm>
        </p:spPr>
        <p:txBody>
          <a:bodyPr>
            <a:normAutofit fontScale="90000"/>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What Records Should You Keep?</a:t>
            </a:r>
          </a:p>
        </p:txBody>
      </p:sp>
      <p:sp>
        <p:nvSpPr>
          <p:cNvPr id="35843" name="Rectangle 3">
            <a:extLst>
              <a:ext uri="{FF2B5EF4-FFF2-40B4-BE49-F238E27FC236}">
                <a16:creationId xmlns:a16="http://schemas.microsoft.com/office/drawing/2014/main" id="{65EFF8F6-3D0D-43D8-B370-B62257A7DC15}"/>
              </a:ext>
            </a:extLst>
          </p:cNvPr>
          <p:cNvSpPr>
            <a:spLocks noGrp="1" noChangeArrowheads="1"/>
          </p:cNvSpPr>
          <p:nvPr>
            <p:ph type="body" sz="half" idx="1"/>
          </p:nvPr>
        </p:nvSpPr>
        <p:spPr>
          <a:xfrm>
            <a:off x="2000250" y="1614488"/>
            <a:ext cx="3971925" cy="3629025"/>
          </a:xfrm>
        </p:spPr>
        <p:txBody>
          <a:bodyPr/>
          <a:lstStyle/>
          <a:p>
            <a:r>
              <a:rPr lang="en-US" altLang="en-US" sz="2000" dirty="0"/>
              <a:t>Sometimes you may not get evidence, such as a receipt, for cash expenses, especially where the amounts are small. </a:t>
            </a:r>
          </a:p>
          <a:p>
            <a:r>
              <a:rPr lang="en-US" altLang="en-US" sz="2000" dirty="0"/>
              <a:t>If this happens, make a brief note as soon as you can of the amount you spent, when you spent it and what it was for. </a:t>
            </a:r>
          </a:p>
          <a:p>
            <a:r>
              <a:rPr lang="en-US" altLang="en-US" sz="2000" dirty="0"/>
              <a:t>The IR don't expect you to keep photocopies of bills, although you may find them useful. </a:t>
            </a:r>
            <a:endParaRPr lang="en-GB" altLang="en-US" sz="2000" dirty="0"/>
          </a:p>
          <a:p>
            <a:endParaRPr lang="en-US" altLang="en-US" sz="1200" dirty="0"/>
          </a:p>
        </p:txBody>
      </p:sp>
      <p:graphicFrame>
        <p:nvGraphicFramePr>
          <p:cNvPr id="35844" name="Object 4">
            <a:extLst>
              <a:ext uri="{FF2B5EF4-FFF2-40B4-BE49-F238E27FC236}">
                <a16:creationId xmlns:a16="http://schemas.microsoft.com/office/drawing/2014/main" id="{2CED0AF1-6587-4EE2-A74E-58A179232C17}"/>
              </a:ext>
            </a:extLst>
          </p:cNvPr>
          <p:cNvGraphicFramePr>
            <a:graphicFrameLocks noGrp="1" noChangeAspect="1"/>
          </p:cNvGraphicFramePr>
          <p:nvPr>
            <p:ph type="clipArt" sz="half" idx="2"/>
          </p:nvPr>
        </p:nvGraphicFramePr>
        <p:xfrm>
          <a:off x="6526213" y="1722439"/>
          <a:ext cx="3808413" cy="3108325"/>
        </p:xfrm>
        <a:graphic>
          <a:graphicData uri="http://schemas.openxmlformats.org/presentationml/2006/ole">
            <mc:AlternateContent xmlns:mc="http://schemas.openxmlformats.org/markup-compatibility/2006">
              <mc:Choice xmlns:v="urn:schemas-microsoft-com:vml" Requires="v">
                <p:oleObj spid="_x0000_s19460" name="Clip" r:id="rId4" imgW="4250602" imgH="3468986" progId="MS_ClipArt_Gallery.5">
                  <p:embed/>
                </p:oleObj>
              </mc:Choice>
              <mc:Fallback>
                <p:oleObj name="Clip" r:id="rId4" imgW="4250602" imgH="3468986" progId="MS_ClipArt_Gallery.5">
                  <p:embed/>
                  <p:pic>
                    <p:nvPicPr>
                      <p:cNvPr id="35844" name="Object 4">
                        <a:extLst>
                          <a:ext uri="{FF2B5EF4-FFF2-40B4-BE49-F238E27FC236}">
                            <a16:creationId xmlns:a16="http://schemas.microsoft.com/office/drawing/2014/main" id="{2CED0AF1-6587-4EE2-A74E-58A179232C17}"/>
                          </a:ext>
                        </a:extLst>
                      </p:cNvPr>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6213" y="1722439"/>
                        <a:ext cx="3808413" cy="310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7449667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a:extLst>
              <a:ext uri="{FF2B5EF4-FFF2-40B4-BE49-F238E27FC236}">
                <a16:creationId xmlns:a16="http://schemas.microsoft.com/office/drawing/2014/main" id="{7A54AB3C-42EE-4BE2-AE3A-0FBA2215EB7D}"/>
              </a:ext>
            </a:extLst>
          </p:cNvPr>
          <p:cNvSpPr>
            <a:spLocks noGrp="1" noChangeArrowheads="1"/>
          </p:cNvSpPr>
          <p:nvPr>
            <p:ph type="title"/>
          </p:nvPr>
        </p:nvSpPr>
        <p:spPr>
          <a:xfrm>
            <a:off x="2207568" y="260648"/>
            <a:ext cx="7772400" cy="1143000"/>
          </a:xfrm>
        </p:spPr>
        <p:txBody>
          <a:bodyPr>
            <a:normAutofit fontScale="90000"/>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Day to Day Financial Management</a:t>
            </a:r>
          </a:p>
        </p:txBody>
      </p:sp>
      <p:graphicFrame>
        <p:nvGraphicFramePr>
          <p:cNvPr id="39939" name="Object 3">
            <a:extLst>
              <a:ext uri="{FF2B5EF4-FFF2-40B4-BE49-F238E27FC236}">
                <a16:creationId xmlns:a16="http://schemas.microsoft.com/office/drawing/2014/main" id="{4905D9B7-1463-4C3B-833D-44369BA9FFDE}"/>
              </a:ext>
            </a:extLst>
          </p:cNvPr>
          <p:cNvGraphicFramePr>
            <a:graphicFrameLocks noGrp="1" noChangeAspect="1"/>
          </p:cNvGraphicFramePr>
          <p:nvPr>
            <p:ph type="clipArt" sz="half" idx="1"/>
            <p:extLst>
              <p:ext uri="{D42A27DB-BD31-4B8C-83A1-F6EECF244321}">
                <p14:modId xmlns:p14="http://schemas.microsoft.com/office/powerpoint/2010/main" val="4224731263"/>
              </p:ext>
            </p:extLst>
          </p:nvPr>
        </p:nvGraphicFramePr>
        <p:xfrm>
          <a:off x="2552701" y="1981200"/>
          <a:ext cx="2729833" cy="2563812"/>
        </p:xfrm>
        <a:graphic>
          <a:graphicData uri="http://schemas.openxmlformats.org/presentationml/2006/ole">
            <mc:AlternateContent xmlns:mc="http://schemas.openxmlformats.org/markup-compatibility/2006">
              <mc:Choice xmlns:v="urn:schemas-microsoft-com:vml" Requires="v">
                <p:oleObj spid="_x0000_s15365" name="Clip" r:id="rId4" imgW="1826971" imgH="1715414" progId="MS_ClipArt_Gallery.5">
                  <p:embed/>
                </p:oleObj>
              </mc:Choice>
              <mc:Fallback>
                <p:oleObj name="Clip" r:id="rId4" imgW="1826971" imgH="1715414" progId="MS_ClipArt_Gallery.5">
                  <p:embed/>
                  <p:pic>
                    <p:nvPicPr>
                      <p:cNvPr id="39939" name="Object 3">
                        <a:extLst>
                          <a:ext uri="{FF2B5EF4-FFF2-40B4-BE49-F238E27FC236}">
                            <a16:creationId xmlns:a16="http://schemas.microsoft.com/office/drawing/2014/main" id="{4905D9B7-1463-4C3B-833D-44369BA9FFDE}"/>
                          </a:ext>
                        </a:extLst>
                      </p:cNvPr>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2701" y="1981200"/>
                        <a:ext cx="2729833" cy="2563812"/>
                      </a:xfrm>
                      <a:prstGeom prst="rect">
                        <a:avLst/>
                      </a:prstGeom>
                      <a:noFill/>
                      <a:ln>
                        <a:noFill/>
                      </a:ln>
                    </p:spPr>
                  </p:pic>
                </p:oleObj>
              </mc:Fallback>
            </mc:AlternateContent>
          </a:graphicData>
        </a:graphic>
      </p:graphicFrame>
      <p:sp>
        <p:nvSpPr>
          <p:cNvPr id="39940" name="Rectangle 4">
            <a:extLst>
              <a:ext uri="{FF2B5EF4-FFF2-40B4-BE49-F238E27FC236}">
                <a16:creationId xmlns:a16="http://schemas.microsoft.com/office/drawing/2014/main" id="{98482AF7-9B47-4708-B0B6-A857A7C9C59E}"/>
              </a:ext>
            </a:extLst>
          </p:cNvPr>
          <p:cNvSpPr>
            <a:spLocks noGrp="1" noChangeArrowheads="1"/>
          </p:cNvSpPr>
          <p:nvPr>
            <p:ph type="body" sz="half" idx="2"/>
          </p:nvPr>
        </p:nvSpPr>
        <p:spPr>
          <a:xfrm>
            <a:off x="6169968" y="1724026"/>
            <a:ext cx="3810000" cy="3724275"/>
          </a:xfrm>
        </p:spPr>
        <p:txBody>
          <a:bodyPr/>
          <a:lstStyle/>
          <a:p>
            <a:endParaRPr lang="en-GB" altLang="en-US" sz="2800" dirty="0"/>
          </a:p>
          <a:p>
            <a:r>
              <a:rPr lang="en-GB" altLang="en-US" sz="2800" dirty="0"/>
              <a:t>Cash Float</a:t>
            </a:r>
          </a:p>
          <a:p>
            <a:r>
              <a:rPr lang="en-GB" altLang="en-US" sz="2800" dirty="0"/>
              <a:t>Cash Purchases</a:t>
            </a:r>
          </a:p>
          <a:p>
            <a:r>
              <a:rPr lang="en-GB" altLang="en-US" sz="2800" dirty="0"/>
              <a:t>Cash Payments</a:t>
            </a:r>
          </a:p>
          <a:p>
            <a:r>
              <a:rPr lang="en-GB" altLang="en-US" sz="2800" dirty="0"/>
              <a:t>Till Reconciliation</a:t>
            </a:r>
          </a:p>
          <a:p>
            <a:r>
              <a:rPr lang="en-GB" altLang="en-US" sz="2800" dirty="0"/>
              <a:t>Banking</a:t>
            </a:r>
          </a:p>
          <a:p>
            <a:r>
              <a:rPr lang="en-GB" altLang="en-US" sz="2800" dirty="0"/>
              <a:t>Security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4FF18F7-0CCC-4780-98CF-2CBE3F451F98}"/>
              </a:ext>
            </a:extLst>
          </p:cNvPr>
          <p:cNvSpPr>
            <a:spLocks noGrp="1" noChangeArrowheads="1"/>
          </p:cNvSpPr>
          <p:nvPr>
            <p:ph type="title"/>
          </p:nvPr>
        </p:nvSpPr>
        <p:spPr>
          <a:xfrm>
            <a:off x="2209800" y="133350"/>
            <a:ext cx="7772400" cy="1047750"/>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Weekly Accounting</a:t>
            </a:r>
          </a:p>
        </p:txBody>
      </p:sp>
      <p:pic>
        <p:nvPicPr>
          <p:cNvPr id="40963" name="Picture 5">
            <a:extLst>
              <a:ext uri="{FF2B5EF4-FFF2-40B4-BE49-F238E27FC236}">
                <a16:creationId xmlns:a16="http://schemas.microsoft.com/office/drawing/2014/main" id="{7BBFAB1D-B9E3-474E-82A5-29B8E4D064B0}"/>
              </a:ext>
            </a:extLst>
          </p:cNvPr>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1895475" y="1835150"/>
            <a:ext cx="3985704" cy="2736850"/>
          </a:xfrm>
          <a:noFill/>
        </p:spPr>
      </p:pic>
      <p:sp>
        <p:nvSpPr>
          <p:cNvPr id="40964" name="Rectangle 4">
            <a:extLst>
              <a:ext uri="{FF2B5EF4-FFF2-40B4-BE49-F238E27FC236}">
                <a16:creationId xmlns:a16="http://schemas.microsoft.com/office/drawing/2014/main" id="{4EC26930-89E2-4532-84DB-24CEEC98EE8A}"/>
              </a:ext>
            </a:extLst>
          </p:cNvPr>
          <p:cNvSpPr>
            <a:spLocks noGrp="1" noChangeArrowheads="1"/>
          </p:cNvSpPr>
          <p:nvPr>
            <p:ph type="body" sz="half" idx="2"/>
          </p:nvPr>
        </p:nvSpPr>
        <p:spPr>
          <a:xfrm>
            <a:off x="6296025" y="1304925"/>
            <a:ext cx="3810000" cy="4114800"/>
          </a:xfrm>
        </p:spPr>
        <p:txBody>
          <a:bodyPr/>
          <a:lstStyle/>
          <a:p>
            <a:r>
              <a:rPr lang="en-GB" altLang="en-US" sz="2400" dirty="0"/>
              <a:t>Total Sales</a:t>
            </a:r>
          </a:p>
          <a:p>
            <a:r>
              <a:rPr lang="en-GB" altLang="en-US" sz="2400" dirty="0"/>
              <a:t>Total Cash Purchases</a:t>
            </a:r>
          </a:p>
          <a:p>
            <a:r>
              <a:rPr lang="en-GB" altLang="en-US" sz="2400" dirty="0"/>
              <a:t>Total Cash Payments</a:t>
            </a:r>
          </a:p>
          <a:p>
            <a:r>
              <a:rPr lang="en-GB" altLang="en-US" sz="2400" dirty="0"/>
              <a:t>Safe Reconciliation</a:t>
            </a:r>
          </a:p>
          <a:p>
            <a:r>
              <a:rPr lang="en-GB" altLang="en-US" sz="2400" dirty="0"/>
              <a:t>Card Payments</a:t>
            </a:r>
          </a:p>
          <a:p>
            <a:r>
              <a:rPr lang="en-GB" altLang="en-US" sz="2400" dirty="0"/>
              <a:t>Cheque Payments</a:t>
            </a:r>
          </a:p>
          <a:p>
            <a:r>
              <a:rPr lang="en-GB" altLang="en-US" sz="2400" dirty="0"/>
              <a:t>Bank Statements</a:t>
            </a:r>
          </a:p>
          <a:p>
            <a:r>
              <a:rPr lang="en-GB" altLang="en-US" sz="2400" dirty="0"/>
              <a:t>Staffing Costs</a:t>
            </a:r>
          </a:p>
          <a:p>
            <a:r>
              <a:rPr lang="en-GB" altLang="en-US" sz="2400" dirty="0"/>
              <a:t>Banking</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E56D61E5-34DC-407A-A6CD-1B607FF04FA8}"/>
              </a:ext>
            </a:extLst>
          </p:cNvPr>
          <p:cNvSpPr>
            <a:spLocks noGrp="1" noChangeArrowheads="1"/>
          </p:cNvSpPr>
          <p:nvPr>
            <p:ph type="title"/>
          </p:nvPr>
        </p:nvSpPr>
        <p:spPr>
          <a:xfrm>
            <a:off x="2133600" y="93390"/>
            <a:ext cx="7772400" cy="1106760"/>
          </a:xfrm>
        </p:spPr>
        <p:txBody>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Till Management</a:t>
            </a:r>
          </a:p>
        </p:txBody>
      </p:sp>
      <p:pic>
        <p:nvPicPr>
          <p:cNvPr id="41987" name="Picture 5">
            <a:extLst>
              <a:ext uri="{FF2B5EF4-FFF2-40B4-BE49-F238E27FC236}">
                <a16:creationId xmlns:a16="http://schemas.microsoft.com/office/drawing/2014/main" id="{963D08BF-6027-44D8-AD51-512846F41B43}"/>
              </a:ext>
            </a:extLst>
          </p:cNvPr>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2009775" y="1484313"/>
            <a:ext cx="3810000" cy="3546475"/>
          </a:xfrm>
          <a:noFill/>
        </p:spPr>
      </p:pic>
      <p:sp>
        <p:nvSpPr>
          <p:cNvPr id="41988" name="Rectangle 4">
            <a:extLst>
              <a:ext uri="{FF2B5EF4-FFF2-40B4-BE49-F238E27FC236}">
                <a16:creationId xmlns:a16="http://schemas.microsoft.com/office/drawing/2014/main" id="{A5220A8E-132C-4F75-8C0C-D2AC3050562F}"/>
              </a:ext>
            </a:extLst>
          </p:cNvPr>
          <p:cNvSpPr>
            <a:spLocks noGrp="1" noChangeArrowheads="1"/>
          </p:cNvSpPr>
          <p:nvPr>
            <p:ph type="body" sz="half" idx="2"/>
          </p:nvPr>
        </p:nvSpPr>
        <p:spPr>
          <a:xfrm>
            <a:off x="6172202" y="1200150"/>
            <a:ext cx="3810000" cy="4114800"/>
          </a:xfrm>
        </p:spPr>
        <p:txBody>
          <a:bodyPr/>
          <a:lstStyle/>
          <a:p>
            <a:r>
              <a:rPr lang="en-GB" altLang="en-US" sz="2800" dirty="0"/>
              <a:t>Ensure Staff are trained</a:t>
            </a:r>
          </a:p>
          <a:p>
            <a:r>
              <a:rPr lang="en-GB" altLang="en-US" sz="2800" dirty="0"/>
              <a:t>No cash payments unless authorised</a:t>
            </a:r>
          </a:p>
          <a:p>
            <a:r>
              <a:rPr lang="en-GB" altLang="en-US" sz="2800" dirty="0"/>
              <a:t>Reconcile Tills every day</a:t>
            </a:r>
          </a:p>
          <a:p>
            <a:r>
              <a:rPr lang="en-GB" altLang="en-US" sz="2800" dirty="0"/>
              <a:t>Keep Till Receipts for 6 years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a:extLst>
              <a:ext uri="{FF2B5EF4-FFF2-40B4-BE49-F238E27FC236}">
                <a16:creationId xmlns:a16="http://schemas.microsoft.com/office/drawing/2014/main" id="{ECF6E285-63B5-429E-9717-E873F6044224}"/>
              </a:ext>
            </a:extLst>
          </p:cNvPr>
          <p:cNvSpPr>
            <a:spLocks noGrp="1" noChangeArrowheads="1"/>
          </p:cNvSpPr>
          <p:nvPr>
            <p:ph type="title"/>
          </p:nvPr>
        </p:nvSpPr>
        <p:spPr>
          <a:xfrm>
            <a:off x="2135560" y="188640"/>
            <a:ext cx="7772400" cy="1143000"/>
          </a:xfrm>
        </p:spPr>
        <p:txBody>
          <a:bodyPr>
            <a:normAutofit fontScale="90000"/>
          </a:bodyPr>
          <a:lstStyle/>
          <a:p>
            <a:pPr fontAlgn="auto">
              <a:spcAft>
                <a:spcPts val="0"/>
              </a:spcAft>
              <a:defRPr/>
            </a:pPr>
            <a:r>
              <a:rPr lang="en-GB" dirty="0">
                <a:solidFill>
                  <a:schemeClr val="accent1">
                    <a:satMod val="150000"/>
                  </a:schemeClr>
                </a:solidFill>
                <a:effectLst>
                  <a:outerShdw blurRad="38100" dist="38100" dir="2700000" algn="tl">
                    <a:srgbClr val="000000">
                      <a:alpha val="43137"/>
                    </a:srgbClr>
                  </a:outerShdw>
                </a:effectLst>
              </a:rPr>
              <a:t>Forms to help you manage your money</a:t>
            </a:r>
          </a:p>
        </p:txBody>
      </p:sp>
      <p:graphicFrame>
        <p:nvGraphicFramePr>
          <p:cNvPr id="43011" name="Object 5">
            <a:extLst>
              <a:ext uri="{FF2B5EF4-FFF2-40B4-BE49-F238E27FC236}">
                <a16:creationId xmlns:a16="http://schemas.microsoft.com/office/drawing/2014/main" id="{CA16C613-5C10-4BB0-A58F-FC5558361BAE}"/>
              </a:ext>
            </a:extLst>
          </p:cNvPr>
          <p:cNvGraphicFramePr>
            <a:graphicFrameLocks noGrp="1"/>
          </p:cNvGraphicFramePr>
          <p:nvPr>
            <p:ph type="clipArt" sz="half" idx="1"/>
            <p:extLst>
              <p:ext uri="{D42A27DB-BD31-4B8C-83A1-F6EECF244321}">
                <p14:modId xmlns:p14="http://schemas.microsoft.com/office/powerpoint/2010/main" val="718852015"/>
              </p:ext>
            </p:extLst>
          </p:nvPr>
        </p:nvGraphicFramePr>
        <p:xfrm>
          <a:off x="2373314" y="1849438"/>
          <a:ext cx="2960687" cy="3159125"/>
        </p:xfrm>
        <a:graphic>
          <a:graphicData uri="http://schemas.openxmlformats.org/presentationml/2006/ole">
            <mc:AlternateContent xmlns:mc="http://schemas.openxmlformats.org/markup-compatibility/2006">
              <mc:Choice xmlns:v="urn:schemas-microsoft-com:vml" Requires="v">
                <p:oleObj spid="_x0000_s16389" name="Clip" r:id="rId4" imgW="2854325" imgH="2908300" progId="MS_ClipArt_Gallery.5">
                  <p:embed/>
                </p:oleObj>
              </mc:Choice>
              <mc:Fallback>
                <p:oleObj name="Clip" r:id="rId4" imgW="2854325" imgH="2908300" progId="MS_ClipArt_Gallery.5">
                  <p:embed/>
                  <p:pic>
                    <p:nvPicPr>
                      <p:cNvPr id="43011" name="Object 5">
                        <a:extLst>
                          <a:ext uri="{FF2B5EF4-FFF2-40B4-BE49-F238E27FC236}">
                            <a16:creationId xmlns:a16="http://schemas.microsoft.com/office/drawing/2014/main" id="{CA16C613-5C10-4BB0-A58F-FC5558361BAE}"/>
                          </a:ext>
                        </a:extLst>
                      </p:cNvPr>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73314" y="1849438"/>
                        <a:ext cx="2960687" cy="3159125"/>
                      </a:xfrm>
                      <a:prstGeom prst="rect">
                        <a:avLst/>
                      </a:prstGeom>
                      <a:noFill/>
                      <a:ln>
                        <a:noFill/>
                      </a:ln>
                      <a:effectLst/>
                    </p:spPr>
                  </p:pic>
                </p:oleObj>
              </mc:Fallback>
            </mc:AlternateContent>
          </a:graphicData>
        </a:graphic>
      </p:graphicFrame>
      <p:sp>
        <p:nvSpPr>
          <p:cNvPr id="43012" name="Rectangle 4">
            <a:extLst>
              <a:ext uri="{FF2B5EF4-FFF2-40B4-BE49-F238E27FC236}">
                <a16:creationId xmlns:a16="http://schemas.microsoft.com/office/drawing/2014/main" id="{64C45A22-705C-4942-87B2-DEB88879EA2C}"/>
              </a:ext>
            </a:extLst>
          </p:cNvPr>
          <p:cNvSpPr>
            <a:spLocks noGrp="1" noChangeArrowheads="1"/>
          </p:cNvSpPr>
          <p:nvPr>
            <p:ph type="body" sz="half" idx="2"/>
          </p:nvPr>
        </p:nvSpPr>
        <p:spPr>
          <a:xfrm>
            <a:off x="6219825" y="1685926"/>
            <a:ext cx="3810000" cy="3933825"/>
          </a:xfrm>
        </p:spPr>
        <p:txBody>
          <a:bodyPr/>
          <a:lstStyle/>
          <a:p>
            <a:r>
              <a:rPr lang="en-GB" altLang="en-US" sz="2400" dirty="0"/>
              <a:t>Weekly Income</a:t>
            </a:r>
          </a:p>
          <a:p>
            <a:r>
              <a:rPr lang="en-GB" altLang="en-US" sz="2400" dirty="0"/>
              <a:t>Weekly Expenditure</a:t>
            </a:r>
          </a:p>
          <a:p>
            <a:r>
              <a:rPr lang="en-GB" altLang="en-US" sz="2400" dirty="0"/>
              <a:t>Cash Payments</a:t>
            </a:r>
          </a:p>
          <a:p>
            <a:r>
              <a:rPr lang="en-GB" altLang="en-US" sz="2400" dirty="0"/>
              <a:t>Bank Payments</a:t>
            </a:r>
          </a:p>
          <a:p>
            <a:r>
              <a:rPr lang="en-GB" altLang="en-US" sz="2400" dirty="0"/>
              <a:t>Hours Worked</a:t>
            </a:r>
          </a:p>
          <a:p>
            <a:r>
              <a:rPr lang="en-GB" altLang="en-US" sz="2400" dirty="0"/>
              <a:t>Staff Rota</a:t>
            </a:r>
          </a:p>
          <a:p>
            <a:r>
              <a:rPr lang="en-GB" altLang="en-US" sz="2400" dirty="0"/>
              <a:t>Stock Ordering</a:t>
            </a:r>
          </a:p>
          <a:p>
            <a:r>
              <a:rPr lang="en-GB" altLang="en-US" sz="2400" dirty="0"/>
              <a:t>Wastage</a:t>
            </a:r>
          </a:p>
          <a:p>
            <a:endParaRPr lang="en-GB" altLang="en-US" sz="2800" dirty="0"/>
          </a:p>
          <a:p>
            <a:endParaRPr lang="en-GB" altLang="en-US" sz="2800" dirty="0"/>
          </a:p>
        </p:txBody>
      </p:sp>
    </p:spTree>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1">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5" id="{012F3257-A7C9-4B9F-8CA2-FE9B0D899D83}" vid="{41606C11-0C97-497A-AEC4-28A73EAD8D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Distribution_Groups xmlns="29175ae9-5035-4541-baef-9062a3a44232" xsi:nil="true"/>
    <LMS_Mappings xmlns="29175ae9-5035-4541-baef-9062a3a44232" xsi:nil="true"/>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Math_Settings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3" ma:contentTypeDescription="Create a new document." ma:contentTypeScope="" ma:versionID="76b8256df648ee14cad47ef608274dd1">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7ea0f8f56c9f6356841d684a61a4aca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element ref="ns4:Math_Settings" minOccurs="0"/>
                <xsd:element ref="ns4:Distribution_Groups" minOccurs="0"/>
                <xsd:element ref="ns4:LMS_Mappin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element name="Math_Settings" ma:index="38" nillable="true" ma:displayName="Math Settings" ma:internalName="Math_Settings">
      <xsd:simpleType>
        <xsd:restriction base="dms:Text"/>
      </xsd:simpleType>
    </xsd:element>
    <xsd:element name="Distribution_Groups" ma:index="39" nillable="true" ma:displayName="Distribution Groups" ma:internalName="Distribution_Groups">
      <xsd:simpleType>
        <xsd:restriction base="dms:Note">
          <xsd:maxLength value="255"/>
        </xsd:restriction>
      </xsd:simpleType>
    </xsd:element>
    <xsd:element name="LMS_Mappings" ma:index="40" nillable="true" ma:displayName="LMS Mappings" ma:internalName="LMS_Mappings">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2.xml><?xml version="1.0" encoding="utf-8"?>
<ds:datastoreItem xmlns:ds="http://schemas.openxmlformats.org/officeDocument/2006/customXml" ds:itemID="{865184DA-0349-45D2-8DFF-557E329E9070}">
  <ds:schemaRefs>
    <ds:schemaRef ds:uri="http://schemas.microsoft.com/office/infopath/2007/PartnerControls"/>
    <ds:schemaRef ds:uri="http://purl.org/dc/elements/1.1/"/>
    <ds:schemaRef ds:uri="http://purl.org/dc/dcmitype/"/>
    <ds:schemaRef ds:uri="http://purl.org/dc/terms/"/>
    <ds:schemaRef ds:uri="af73078d-a5bc-48dc-b246-bc0132131284"/>
    <ds:schemaRef ds:uri="http://schemas.microsoft.com/office/2006/documentManagement/types"/>
    <ds:schemaRef ds:uri="http://schemas.openxmlformats.org/package/2006/metadata/core-properties"/>
    <ds:schemaRef ds:uri="29175ae9-5035-4541-baef-9062a3a44232"/>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BBD20B6F-1687-4574-B3D4-796EC358E9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SfWP Outreach Theme</Template>
  <TotalTime>63</TotalTime>
  <Words>2810</Words>
  <Application>Microsoft Office PowerPoint</Application>
  <PresentationFormat>Widescreen</PresentationFormat>
  <Paragraphs>249</Paragraphs>
  <Slides>27</Slides>
  <Notes>25</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2</vt:i4>
      </vt:variant>
      <vt:variant>
        <vt:lpstr>Slide Titles</vt:lpstr>
      </vt:variant>
      <vt:variant>
        <vt:i4>27</vt:i4>
      </vt:variant>
    </vt:vector>
  </HeadingPairs>
  <TitlesOfParts>
    <vt:vector size="41" baseType="lpstr">
      <vt:lpstr>Arial</vt:lpstr>
      <vt:lpstr>Arial Black</vt:lpstr>
      <vt:lpstr>Arial Rounded MT Bold</vt:lpstr>
      <vt:lpstr>Calibri</vt:lpstr>
      <vt:lpstr>Corbel</vt:lpstr>
      <vt:lpstr>Microsoft Sans Serif</vt:lpstr>
      <vt:lpstr>Myriad Pro</vt:lpstr>
      <vt:lpstr>Symbol</vt:lpstr>
      <vt:lpstr>Times New Roman</vt:lpstr>
      <vt:lpstr>Trebuchet MS</vt:lpstr>
      <vt:lpstr>Wingdings 2</vt:lpstr>
      <vt:lpstr>SftWP July 15</vt:lpstr>
      <vt:lpstr>Clip</vt:lpstr>
      <vt:lpstr>A&amp;L Express Graphic</vt:lpstr>
      <vt:lpstr>CertHE Skills for the Workplace Module: BMSK4006</vt:lpstr>
      <vt:lpstr>What is Book-keeping?</vt:lpstr>
      <vt:lpstr>What is Book-keeping?</vt:lpstr>
      <vt:lpstr>HMRC</vt:lpstr>
      <vt:lpstr>HMRC</vt:lpstr>
      <vt:lpstr>HMRC</vt:lpstr>
      <vt:lpstr>HMRC</vt:lpstr>
      <vt:lpstr>Value Added Tax</vt:lpstr>
      <vt:lpstr>What if I Don’t Pay my VAT?</vt:lpstr>
      <vt:lpstr>What if I don’t Pay my VAT?</vt:lpstr>
      <vt:lpstr>Pay As You Earn (PAYE)</vt:lpstr>
      <vt:lpstr>Tax and Self Assessment</vt:lpstr>
      <vt:lpstr>What is Tax Deductible?</vt:lpstr>
      <vt:lpstr>Why Keep Records?</vt:lpstr>
      <vt:lpstr>Why Keep Records?</vt:lpstr>
      <vt:lpstr>Further Reasons Why …...</vt:lpstr>
      <vt:lpstr>Record Keeping in 3 Easy Steps</vt:lpstr>
      <vt:lpstr>Record Keeping in 3 Easy Steps</vt:lpstr>
      <vt:lpstr>Record Keeping in 3 Easy Steps</vt:lpstr>
      <vt:lpstr>What Records Should You Keep?</vt:lpstr>
      <vt:lpstr>What Records Should You Keep?</vt:lpstr>
      <vt:lpstr>What Records Should You Keep?</vt:lpstr>
      <vt:lpstr>What Records Should You Keep?</vt:lpstr>
      <vt:lpstr>Day to Day Financial Management</vt:lpstr>
      <vt:lpstr>Weekly Accounting</vt:lpstr>
      <vt:lpstr>Till Management</vt:lpstr>
      <vt:lpstr>Forms to help you manage your money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BMSK4006  Managing Enterprise in the 21st Century  Basic Book-keeping</dc:title>
  <dc:creator>Julia Ault</dc:creator>
  <cp:lastModifiedBy>Julia Ault</cp:lastModifiedBy>
  <cp:revision>8</cp:revision>
  <dcterms:created xsi:type="dcterms:W3CDTF">2018-08-12T13:14:28Z</dcterms:created>
  <dcterms:modified xsi:type="dcterms:W3CDTF">2020-06-09T19:40:34Z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