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wdp" ContentType="image/vnd.ms-photo"/>
  <Default Extension="gif" ContentType="image/gif"/>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sldIdLst>
    <p:sldId id="256" r:id="rId2"/>
    <p:sldId id="339" r:id="rId3"/>
    <p:sldId id="338" r:id="rId4"/>
    <p:sldId id="331" r:id="rId5"/>
    <p:sldId id="335" r:id="rId6"/>
    <p:sldId id="312" r:id="rId7"/>
    <p:sldId id="282" r:id="rId8"/>
    <p:sldId id="281" r:id="rId9"/>
    <p:sldId id="283" r:id="rId10"/>
    <p:sldId id="325" r:id="rId11"/>
    <p:sldId id="286" r:id="rId12"/>
    <p:sldId id="284" r:id="rId13"/>
    <p:sldId id="343" r:id="rId14"/>
    <p:sldId id="285" r:id="rId15"/>
    <p:sldId id="258" r:id="rId16"/>
    <p:sldId id="276" r:id="rId17"/>
    <p:sldId id="277" r:id="rId18"/>
    <p:sldId id="326" r:id="rId19"/>
    <p:sldId id="278" r:id="rId20"/>
    <p:sldId id="264" r:id="rId21"/>
    <p:sldId id="271" r:id="rId22"/>
    <p:sldId id="314" r:id="rId23"/>
    <p:sldId id="315" r:id="rId24"/>
    <p:sldId id="265" r:id="rId25"/>
    <p:sldId id="290" r:id="rId26"/>
    <p:sldId id="311" r:id="rId27"/>
    <p:sldId id="313" r:id="rId28"/>
    <p:sldId id="316" r:id="rId29"/>
    <p:sldId id="287" r:id="rId30"/>
    <p:sldId id="317" r:id="rId31"/>
    <p:sldId id="288" r:id="rId32"/>
    <p:sldId id="318" r:id="rId33"/>
    <p:sldId id="307" r:id="rId34"/>
    <p:sldId id="303" r:id="rId35"/>
    <p:sldId id="304" r:id="rId36"/>
    <p:sldId id="301" r:id="rId37"/>
    <p:sldId id="292" r:id="rId38"/>
    <p:sldId id="294" r:id="rId39"/>
    <p:sldId id="295" r:id="rId40"/>
    <p:sldId id="319" r:id="rId41"/>
    <p:sldId id="320" r:id="rId42"/>
    <p:sldId id="342" r:id="rId43"/>
    <p:sldId id="291" r:id="rId44"/>
    <p:sldId id="340" r:id="rId45"/>
    <p:sldId id="341" r:id="rId46"/>
    <p:sldId id="321" r:id="rId47"/>
    <p:sldId id="322" r:id="rId48"/>
    <p:sldId id="323" r:id="rId49"/>
    <p:sldId id="289" r:id="rId50"/>
    <p:sldId id="260" r:id="rId51"/>
    <p:sldId id="324" r:id="rId52"/>
    <p:sldId id="266" r:id="rId53"/>
    <p:sldId id="274" r:id="rId54"/>
    <p:sldId id="336" r:id="rId55"/>
    <p:sldId id="327" r:id="rId56"/>
    <p:sldId id="328" r:id="rId57"/>
    <p:sldId id="329" r:id="rId58"/>
    <p:sldId id="293" r:id="rId59"/>
    <p:sldId id="268" r:id="rId60"/>
    <p:sldId id="330" r:id="rId61"/>
    <p:sldId id="269" r:id="rId62"/>
    <p:sldId id="308" r:id="rId63"/>
    <p:sldId id="270" r:id="rId64"/>
    <p:sldId id="261" r:id="rId65"/>
    <p:sldId id="306" r:id="rId66"/>
    <p:sldId id="296" r:id="rId67"/>
    <p:sldId id="297" r:id="rId68"/>
    <p:sldId id="298" r:id="rId6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483" autoAdjust="0"/>
    <p:restoredTop sz="97590" autoAdjust="0"/>
  </p:normalViewPr>
  <p:slideViewPr>
    <p:cSldViewPr showGuides="1">
      <p:cViewPr>
        <p:scale>
          <a:sx n="97" d="100"/>
          <a:sy n="97" d="100"/>
        </p:scale>
        <p:origin x="48" y="48"/>
      </p:cViewPr>
      <p:guideLst>
        <p:guide orient="horz" pos="2160"/>
        <p:guide pos="2880"/>
      </p:guideLst>
    </p:cSldViewPr>
  </p:slideViewPr>
  <p:notesTextViewPr>
    <p:cViewPr>
      <p:scale>
        <a:sx n="100" d="100"/>
        <a:sy n="100" d="100"/>
      </p:scale>
      <p:origin x="0" y="0"/>
    </p:cViewPr>
  </p:notesTextViewPr>
  <p:sorterViewPr>
    <p:cViewPr>
      <p:scale>
        <a:sx n="40" d="100"/>
        <a:sy n="4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53.wmf"/></Relationships>
</file>

<file path=ppt/drawings/_rels/vmlDrawing2.vml.rels><?xml version="1.0" encoding="UTF-8" standalone="yes"?>
<Relationships xmlns="http://schemas.openxmlformats.org/package/2006/relationships"><Relationship Id="rId2" Type="http://schemas.openxmlformats.org/officeDocument/2006/relationships/image" Target="../media/image53.wmf"/><Relationship Id="rId1" Type="http://schemas.openxmlformats.org/officeDocument/2006/relationships/image" Target="../media/image56.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56.wmf"/></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elfolie">
    <p:bg>
      <p:bgRef idx="1003">
        <a:schemeClr val="bg2"/>
      </p:bgRef>
    </p:bg>
    <p:spTree>
      <p:nvGrpSpPr>
        <p:cNvPr id="1" name=""/>
        <p:cNvGrpSpPr/>
        <p:nvPr/>
      </p:nvGrpSpPr>
      <p:grpSpPr>
        <a:xfrm>
          <a:off x="0" y="0"/>
          <a:ext cx="0" cy="0"/>
          <a:chOff x="0" y="0"/>
          <a:chExt cx="0" cy="0"/>
        </a:xfrm>
      </p:grpSpPr>
      <p:pic>
        <p:nvPicPr>
          <p:cNvPr id="9" name="Picture 8" descr="Moonlight title.png"/>
          <p:cNvPicPr>
            <a:picLocks noChangeAspect="1"/>
          </p:cNvPicPr>
          <p:nvPr/>
        </p:nvPicPr>
        <p:blipFill>
          <a:blip r:embed="rId2" cstate="print"/>
          <a:srcRect l="6765" r="4151" b="4117"/>
          <a:stretch>
            <a:fillRect/>
          </a:stretch>
        </p:blipFill>
        <p:spPr>
          <a:xfrm>
            <a:off x="0" y="0"/>
            <a:ext cx="9144000" cy="6859302"/>
          </a:xfrm>
          <a:prstGeom prst="rect">
            <a:avLst/>
          </a:prstGeom>
        </p:spPr>
      </p:pic>
      <p:sp>
        <p:nvSpPr>
          <p:cNvPr id="2" name="Title 1"/>
          <p:cNvSpPr>
            <a:spLocks noGrp="1"/>
          </p:cNvSpPr>
          <p:nvPr>
            <p:ph type="ctrTitle"/>
          </p:nvPr>
        </p:nvSpPr>
        <p:spPr>
          <a:xfrm>
            <a:off x="762000" y="1752600"/>
            <a:ext cx="5410200" cy="1801906"/>
          </a:xfrm>
        </p:spPr>
        <p:txBody>
          <a:bodyPr vert="horz" lIns="91440" tIns="45720" rIns="91440" bIns="45720" rtlCol="0" anchor="b" anchorCtr="0">
            <a:normAutofit/>
          </a:bodyPr>
          <a:lstStyle>
            <a:lvl1pPr algn="l" defTabSz="914400" rtl="0" eaLnBrk="1" latinLnBrk="0" hangingPunct="1">
              <a:spcBef>
                <a:spcPct val="0"/>
              </a:spcBef>
              <a:buNone/>
              <a:defRPr sz="4400" kern="1200">
                <a:gradFill>
                  <a:gsLst>
                    <a:gs pos="0">
                      <a:schemeClr val="bg1"/>
                    </a:gs>
                    <a:gs pos="90000">
                      <a:schemeClr val="bg2">
                        <a:lumMod val="90000"/>
                      </a:schemeClr>
                    </a:gs>
                  </a:gsLst>
                  <a:lin ang="5400000" scaled="0"/>
                </a:gradFill>
                <a:effectLst>
                  <a:reflection blurRad="6350" stA="55000" endA="300" endPos="25500" dir="5400000" sy="-100000" algn="bl" rotWithShape="0"/>
                </a:effectLst>
                <a:latin typeface="+mj-lt"/>
                <a:ea typeface="+mj-ea"/>
                <a:cs typeface="+mj-cs"/>
              </a:defRPr>
            </a:lvl1pPr>
          </a:lstStyle>
          <a:p>
            <a:r>
              <a:rPr lang="de-DE"/>
              <a:t>Titelmasterformat durch Klicken bearbeiten</a:t>
            </a:r>
            <a:endParaRPr/>
          </a:p>
        </p:txBody>
      </p:sp>
      <p:sp>
        <p:nvSpPr>
          <p:cNvPr id="3" name="Subtitle 2"/>
          <p:cNvSpPr>
            <a:spLocks noGrp="1"/>
          </p:cNvSpPr>
          <p:nvPr>
            <p:ph type="subTitle" idx="1"/>
          </p:nvPr>
        </p:nvSpPr>
        <p:spPr>
          <a:xfrm>
            <a:off x="1447800" y="3733800"/>
            <a:ext cx="4724400" cy="1676400"/>
          </a:xfrm>
        </p:spPr>
        <p:txBody>
          <a:bodyPr>
            <a:normAutofit/>
          </a:bodyPr>
          <a:lstStyle>
            <a:lvl1pPr marL="0" indent="0" algn="l">
              <a:buNone/>
              <a:defRPr sz="2200" kern="1200">
                <a:gradFill>
                  <a:gsLst>
                    <a:gs pos="0">
                      <a:schemeClr val="bg1"/>
                    </a:gs>
                    <a:gs pos="90000">
                      <a:schemeClr val="bg2">
                        <a:lumMod val="90000"/>
                      </a:schemeClr>
                    </a:gs>
                  </a:gsLst>
                  <a:lin ang="5400000" scaled="0"/>
                </a:gra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de-DE"/>
              <a:t>Formatvorlage des Untertitelmasters durch Klicken bearbeiten</a:t>
            </a:r>
            <a:endParaRPr/>
          </a:p>
        </p:txBody>
      </p:sp>
      <p:sp>
        <p:nvSpPr>
          <p:cNvPr id="4" name="Date Placeholder 3"/>
          <p:cNvSpPr>
            <a:spLocks noGrp="1"/>
          </p:cNvSpPr>
          <p:nvPr>
            <p:ph type="dt" sz="half" idx="10"/>
          </p:nvPr>
        </p:nvSpPr>
        <p:spPr>
          <a:xfrm>
            <a:off x="6858000" y="6347908"/>
            <a:ext cx="2133600" cy="182880"/>
          </a:xfrm>
        </p:spPr>
        <p:txBody>
          <a:bodyPr/>
          <a:lstStyle>
            <a:lvl1pPr algn="r">
              <a:defRPr>
                <a:solidFill>
                  <a:schemeClr val="bg2"/>
                </a:solidFill>
              </a:defRPr>
            </a:lvl1pPr>
          </a:lstStyle>
          <a:p>
            <a:fld id="{D3047FA3-20C0-4689-9C42-E926FA5ED069}" type="datetimeFigureOut">
              <a:rPr lang="en-US" smtClean="0"/>
              <a:pPr/>
              <a:t>2/20/2017</a:t>
            </a:fld>
            <a:endParaRPr lang="en-GB"/>
          </a:p>
        </p:txBody>
      </p:sp>
      <p:sp>
        <p:nvSpPr>
          <p:cNvPr id="5" name="Footer Placeholder 4"/>
          <p:cNvSpPr>
            <a:spLocks noGrp="1"/>
          </p:cNvSpPr>
          <p:nvPr>
            <p:ph type="ftr" sz="quarter" idx="11"/>
          </p:nvPr>
        </p:nvSpPr>
        <p:spPr>
          <a:xfrm>
            <a:off x="6096000" y="6544234"/>
            <a:ext cx="2895600" cy="182880"/>
          </a:xfrm>
        </p:spPr>
        <p:txBody>
          <a:bodyPr/>
          <a:lstStyle>
            <a:lvl1pPr algn="r">
              <a:defRPr>
                <a:solidFill>
                  <a:schemeClr val="bg2"/>
                </a:solidFill>
              </a:defRPr>
            </a:lvl1pPr>
          </a:lstStyle>
          <a:p>
            <a:endParaRPr lang="en-GB"/>
          </a:p>
        </p:txBody>
      </p:sp>
      <p:sp>
        <p:nvSpPr>
          <p:cNvPr id="6" name="Slide Number Placeholder 5"/>
          <p:cNvSpPr>
            <a:spLocks noGrp="1"/>
          </p:cNvSpPr>
          <p:nvPr>
            <p:ph type="sldNum" sz="quarter" idx="12"/>
          </p:nvPr>
        </p:nvSpPr>
        <p:spPr>
          <a:xfrm>
            <a:off x="228600" y="6511960"/>
            <a:ext cx="1066800" cy="215154"/>
          </a:xfrm>
        </p:spPr>
        <p:txBody>
          <a:bodyPr/>
          <a:lstStyle>
            <a:lvl1pPr>
              <a:defRPr>
                <a:solidFill>
                  <a:schemeClr val="bg2"/>
                </a:solidFill>
              </a:defRPr>
            </a:lvl1pPr>
          </a:lstStyle>
          <a:p>
            <a:fld id="{F6A786CF-8BDB-40CA-983B-1D9CEEFC847B}"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transition>
    <p:randomBa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el und Inhal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a:t>Titelmasterformat durch Klicken bearbeiten</a:t>
            </a:r>
            <a:endParaRPr/>
          </a:p>
        </p:txBody>
      </p:sp>
      <p:sp>
        <p:nvSpPr>
          <p:cNvPr id="3" name="Content Placeholder 2"/>
          <p:cNvSpPr>
            <a:spLocks noGrp="1"/>
          </p:cNvSpPr>
          <p:nvPr>
            <p:ph idx="1"/>
          </p:nvPr>
        </p:nvSpPr>
        <p:spPr/>
        <p:txBody>
          <a:bodyPr/>
          <a:lstStyle/>
          <a:p>
            <a:pPr lvl="0"/>
            <a:r>
              <a:rPr lang="de-DE"/>
              <a:t>Textmasterformate durch Klicken bearbeiten</a:t>
            </a:r>
          </a:p>
          <a:p>
            <a:pPr lvl="1"/>
            <a:r>
              <a:rPr lang="de-DE"/>
              <a:t>Zweite Ebene</a:t>
            </a:r>
          </a:p>
          <a:p>
            <a:pPr lvl="2"/>
            <a:r>
              <a:rPr lang="de-DE"/>
              <a:t>Dritte Ebene</a:t>
            </a:r>
          </a:p>
          <a:p>
            <a:pPr lvl="3"/>
            <a:r>
              <a:rPr lang="de-DE"/>
              <a:t>Vierte Ebene</a:t>
            </a:r>
          </a:p>
          <a:p>
            <a:pPr lvl="4"/>
            <a:r>
              <a:rPr lang="de-DE"/>
              <a:t>Fünfte Ebene</a:t>
            </a:r>
            <a:endParaRPr/>
          </a:p>
        </p:txBody>
      </p:sp>
      <p:sp>
        <p:nvSpPr>
          <p:cNvPr id="4" name="Date Placeholder 3"/>
          <p:cNvSpPr>
            <a:spLocks noGrp="1"/>
          </p:cNvSpPr>
          <p:nvPr>
            <p:ph type="dt" sz="half" idx="10"/>
          </p:nvPr>
        </p:nvSpPr>
        <p:spPr/>
        <p:txBody>
          <a:bodyPr/>
          <a:lstStyle/>
          <a:p>
            <a:fld id="{D3047FA3-20C0-4689-9C42-E926FA5ED069}" type="datetimeFigureOut">
              <a:rPr lang="en-US" smtClean="0"/>
              <a:pPr/>
              <a:t>2/20/2017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A786CF-8BDB-40CA-983B-1D9CEEFC847B}" type="slidenum">
              <a:rPr lang="en-GB" smtClean="0"/>
              <a:pPr/>
              <a:t>‹#›</a:t>
            </a:fld>
            <a:endParaRPr lang="en-GB"/>
          </a:p>
        </p:txBody>
      </p:sp>
    </p:spTree>
  </p:cSld>
  <p:clrMapOvr>
    <a:masterClrMapping/>
  </p:clrMapOvr>
  <p:transition>
    <p:randomBa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Abschnittsüberschrift">
    <p:bg>
      <p:bgRef idx="1003">
        <a:schemeClr val="bg2"/>
      </p:bgRef>
    </p:bg>
    <p:spTree>
      <p:nvGrpSpPr>
        <p:cNvPr id="1" name=""/>
        <p:cNvGrpSpPr/>
        <p:nvPr/>
      </p:nvGrpSpPr>
      <p:grpSpPr>
        <a:xfrm>
          <a:off x="0" y="0"/>
          <a:ext cx="0" cy="0"/>
          <a:chOff x="0" y="0"/>
          <a:chExt cx="0" cy="0"/>
        </a:xfrm>
      </p:grpSpPr>
      <p:pic>
        <p:nvPicPr>
          <p:cNvPr id="8" name="Picture 7" descr="moonlight section.png"/>
          <p:cNvPicPr>
            <a:picLocks noChangeAspect="1"/>
          </p:cNvPicPr>
          <p:nvPr/>
        </p:nvPicPr>
        <p:blipFill>
          <a:blip r:embed="rId2" cstate="print"/>
          <a:srcRect l="6389" r="4959" b="27051"/>
          <a:stretch>
            <a:fillRect/>
          </a:stretch>
        </p:blipFill>
        <p:spPr>
          <a:xfrm>
            <a:off x="0" y="0"/>
            <a:ext cx="9144000" cy="6858709"/>
          </a:xfrm>
          <a:prstGeom prst="rect">
            <a:avLst/>
          </a:prstGeom>
        </p:spPr>
      </p:pic>
      <p:sp>
        <p:nvSpPr>
          <p:cNvPr id="2" name="Title 1"/>
          <p:cNvSpPr>
            <a:spLocks noGrp="1"/>
          </p:cNvSpPr>
          <p:nvPr>
            <p:ph type="title"/>
          </p:nvPr>
        </p:nvSpPr>
        <p:spPr>
          <a:xfrm>
            <a:off x="685800" y="2438400"/>
            <a:ext cx="7772400" cy="1362075"/>
          </a:xfrm>
        </p:spPr>
        <p:txBody>
          <a:bodyPr vert="horz" lIns="91440" tIns="45720" rIns="91440" bIns="45720" rtlCol="0" anchor="b" anchorCtr="0">
            <a:normAutofit/>
          </a:bodyPr>
          <a:lstStyle>
            <a:lvl1pPr algn="ctr" defTabSz="914400" rtl="0" eaLnBrk="1" latinLnBrk="0" hangingPunct="1">
              <a:spcBef>
                <a:spcPct val="0"/>
              </a:spcBef>
              <a:buNone/>
              <a:defRPr sz="4400" kern="1200">
                <a:gradFill>
                  <a:gsLst>
                    <a:gs pos="0">
                      <a:schemeClr val="bg1"/>
                    </a:gs>
                    <a:gs pos="90000">
                      <a:schemeClr val="bg2">
                        <a:lumMod val="90000"/>
                      </a:schemeClr>
                    </a:gs>
                  </a:gsLst>
                  <a:lin ang="5400000" scaled="0"/>
                </a:gradFill>
                <a:effectLst>
                  <a:reflection blurRad="6350" stA="55000" endA="300" endPos="25500" dir="5400000" sy="-100000" algn="bl" rotWithShape="0"/>
                </a:effectLst>
                <a:latin typeface="+mj-lt"/>
                <a:ea typeface="+mj-ea"/>
                <a:cs typeface="+mj-cs"/>
              </a:defRPr>
            </a:lvl1pPr>
          </a:lstStyle>
          <a:p>
            <a:r>
              <a:rPr lang="de-DE"/>
              <a:t>Titelmasterformat durch Klicken bearbeiten</a:t>
            </a:r>
            <a:endParaRPr/>
          </a:p>
        </p:txBody>
      </p:sp>
      <p:sp>
        <p:nvSpPr>
          <p:cNvPr id="3" name="Text Placeholder 2"/>
          <p:cNvSpPr>
            <a:spLocks noGrp="1"/>
          </p:cNvSpPr>
          <p:nvPr>
            <p:ph type="body" idx="1"/>
          </p:nvPr>
        </p:nvSpPr>
        <p:spPr>
          <a:xfrm>
            <a:off x="685800" y="3886200"/>
            <a:ext cx="7772400" cy="941294"/>
          </a:xfrm>
        </p:spPr>
        <p:txBody>
          <a:bodyPr anchor="t" anchorCtr="0">
            <a:normAutofit/>
          </a:bodyPr>
          <a:lstStyle>
            <a:lvl1pPr marL="0" indent="0" algn="ctr">
              <a:buNone/>
              <a:defRPr sz="2000" kern="1200">
                <a:gradFill>
                  <a:gsLst>
                    <a:gs pos="0">
                      <a:schemeClr val="bg1"/>
                    </a:gs>
                    <a:gs pos="90000">
                      <a:schemeClr val="bg2">
                        <a:lumMod val="90000"/>
                      </a:schemeClr>
                    </a:gs>
                  </a:gsLst>
                  <a:lin ang="5400000" scaled="0"/>
                </a:gradFill>
                <a:latin typeface="+mn-lt"/>
                <a:ea typeface="+mn-ea"/>
                <a:cs typeface="+mn-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de-DE"/>
              <a:t>Textmasterformate durch Klicken bearbeiten</a:t>
            </a:r>
          </a:p>
        </p:txBody>
      </p:sp>
      <p:sp>
        <p:nvSpPr>
          <p:cNvPr id="4" name="Date Placeholder 3"/>
          <p:cNvSpPr>
            <a:spLocks noGrp="1"/>
          </p:cNvSpPr>
          <p:nvPr>
            <p:ph type="dt" sz="half" idx="10"/>
          </p:nvPr>
        </p:nvSpPr>
        <p:spPr/>
        <p:txBody>
          <a:bodyPr/>
          <a:lstStyle/>
          <a:p>
            <a:fld id="{D3047FA3-20C0-4689-9C42-E926FA5ED069}" type="datetimeFigureOut">
              <a:rPr lang="en-US" smtClean="0"/>
              <a:pPr/>
              <a:t>2/20/2017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A786CF-8BDB-40CA-983B-1D9CEEFC847B}"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transition>
    <p:randomBa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Zwei Inhalte">
    <p:spTree>
      <p:nvGrpSpPr>
        <p:cNvPr id="1" name=""/>
        <p:cNvGrpSpPr/>
        <p:nvPr/>
      </p:nvGrpSpPr>
      <p:grpSpPr>
        <a:xfrm>
          <a:off x="0" y="0"/>
          <a:ext cx="0" cy="0"/>
          <a:chOff x="0" y="0"/>
          <a:chExt cx="0" cy="0"/>
        </a:xfrm>
      </p:grpSpPr>
      <p:pic>
        <p:nvPicPr>
          <p:cNvPr id="10" name="Picture 9" descr="moonlight - two content.png"/>
          <p:cNvPicPr>
            <a:picLocks noChangeAspect="1"/>
          </p:cNvPicPr>
          <p:nvPr/>
        </p:nvPicPr>
        <p:blipFill>
          <a:blip r:embed="rId2" cstate="print"/>
          <a:srcRect l="2281" t="1035" r="4562"/>
          <a:stretch>
            <a:fillRect/>
          </a:stretch>
        </p:blipFill>
        <p:spPr>
          <a:xfrm>
            <a:off x="0" y="0"/>
            <a:ext cx="9144000" cy="6854302"/>
          </a:xfrm>
          <a:prstGeom prst="rect">
            <a:avLst/>
          </a:prstGeom>
        </p:spPr>
      </p:pic>
      <p:sp>
        <p:nvSpPr>
          <p:cNvPr id="2" name="Title 1"/>
          <p:cNvSpPr>
            <a:spLocks noGrp="1"/>
          </p:cNvSpPr>
          <p:nvPr>
            <p:ph type="title"/>
          </p:nvPr>
        </p:nvSpPr>
        <p:spPr>
          <a:xfrm>
            <a:off x="1981200" y="792162"/>
            <a:ext cx="6019799" cy="808038"/>
          </a:xfrm>
        </p:spPr>
        <p:txBody>
          <a:bodyPr/>
          <a:lstStyle/>
          <a:p>
            <a:r>
              <a:rPr lang="de-DE"/>
              <a:t>Titelmasterformat durch Klicken bearbeiten</a:t>
            </a:r>
            <a:endParaRPr/>
          </a:p>
        </p:txBody>
      </p:sp>
      <p:sp>
        <p:nvSpPr>
          <p:cNvPr id="3" name="Content Placeholder 2"/>
          <p:cNvSpPr>
            <a:spLocks noGrp="1"/>
          </p:cNvSpPr>
          <p:nvPr>
            <p:ph sz="half" idx="1"/>
          </p:nvPr>
        </p:nvSpPr>
        <p:spPr>
          <a:xfrm>
            <a:off x="1976438" y="2003425"/>
            <a:ext cx="2971800" cy="3832226"/>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de-DE"/>
              <a:t>Textmasterformate durch Klicken bearbeiten</a:t>
            </a:r>
          </a:p>
          <a:p>
            <a:pPr lvl="1"/>
            <a:r>
              <a:rPr lang="de-DE"/>
              <a:t>Zweite Ebene</a:t>
            </a:r>
          </a:p>
          <a:p>
            <a:pPr lvl="2"/>
            <a:r>
              <a:rPr lang="de-DE"/>
              <a:t>Dritte Ebene</a:t>
            </a:r>
          </a:p>
          <a:p>
            <a:pPr lvl="3"/>
            <a:r>
              <a:rPr lang="de-DE"/>
              <a:t>Vierte Ebene</a:t>
            </a:r>
          </a:p>
          <a:p>
            <a:pPr lvl="4"/>
            <a:r>
              <a:rPr lang="de-DE"/>
              <a:t>Fünfte Ebene</a:t>
            </a:r>
            <a:endParaRPr/>
          </a:p>
        </p:txBody>
      </p:sp>
      <p:sp>
        <p:nvSpPr>
          <p:cNvPr id="4" name="Content Placeholder 3"/>
          <p:cNvSpPr>
            <a:spLocks noGrp="1"/>
          </p:cNvSpPr>
          <p:nvPr>
            <p:ph sz="half" idx="2"/>
          </p:nvPr>
        </p:nvSpPr>
        <p:spPr>
          <a:xfrm>
            <a:off x="5029200" y="2003425"/>
            <a:ext cx="2971800" cy="383222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de-DE"/>
              <a:t>Textmasterformate durch Klicken bearbeiten</a:t>
            </a:r>
          </a:p>
          <a:p>
            <a:pPr lvl="1"/>
            <a:r>
              <a:rPr lang="de-DE"/>
              <a:t>Zweite Ebene</a:t>
            </a:r>
          </a:p>
          <a:p>
            <a:pPr lvl="2"/>
            <a:r>
              <a:rPr lang="de-DE"/>
              <a:t>Dritte Ebene</a:t>
            </a:r>
          </a:p>
          <a:p>
            <a:pPr lvl="3"/>
            <a:r>
              <a:rPr lang="de-DE"/>
              <a:t>Vierte Ebene</a:t>
            </a:r>
          </a:p>
          <a:p>
            <a:pPr lvl="4"/>
            <a:r>
              <a:rPr lang="de-DE"/>
              <a:t>Fünfte Ebene</a:t>
            </a:r>
            <a:endParaRPr/>
          </a:p>
        </p:txBody>
      </p:sp>
      <p:sp>
        <p:nvSpPr>
          <p:cNvPr id="5" name="Date Placeholder 4"/>
          <p:cNvSpPr>
            <a:spLocks noGrp="1"/>
          </p:cNvSpPr>
          <p:nvPr>
            <p:ph type="dt" sz="half" idx="10"/>
          </p:nvPr>
        </p:nvSpPr>
        <p:spPr/>
        <p:txBody>
          <a:bodyPr/>
          <a:lstStyle/>
          <a:p>
            <a:fld id="{D3047FA3-20C0-4689-9C42-E926FA5ED069}" type="datetimeFigureOut">
              <a:rPr lang="en-US" smtClean="0"/>
              <a:pPr/>
              <a:t>2/20/2017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A786CF-8BDB-40CA-983B-1D9CEEFC847B}" type="slidenum">
              <a:rPr lang="en-GB" smtClean="0"/>
              <a:pPr/>
              <a:t>‹#›</a:t>
            </a:fld>
            <a:endParaRPr lang="en-GB"/>
          </a:p>
        </p:txBody>
      </p:sp>
    </p:spTree>
  </p:cSld>
  <p:clrMapOvr>
    <a:masterClrMapping/>
  </p:clrMapOvr>
  <p:transition>
    <p:randomBa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Vergleich">
    <p:spTree>
      <p:nvGrpSpPr>
        <p:cNvPr id="1" name=""/>
        <p:cNvGrpSpPr/>
        <p:nvPr/>
      </p:nvGrpSpPr>
      <p:grpSpPr>
        <a:xfrm>
          <a:off x="0" y="0"/>
          <a:ext cx="0" cy="0"/>
          <a:chOff x="0" y="0"/>
          <a:chExt cx="0" cy="0"/>
        </a:xfrm>
      </p:grpSpPr>
      <p:pic>
        <p:nvPicPr>
          <p:cNvPr id="10" name="Picture 9" descr="moonlight - two content.png"/>
          <p:cNvPicPr>
            <a:picLocks noChangeAspect="1"/>
          </p:cNvPicPr>
          <p:nvPr/>
        </p:nvPicPr>
        <p:blipFill>
          <a:blip r:embed="rId2" cstate="print"/>
          <a:srcRect l="2281" t="1035" r="4562"/>
          <a:stretch>
            <a:fillRect/>
          </a:stretch>
        </p:blipFill>
        <p:spPr>
          <a:xfrm>
            <a:off x="0" y="0"/>
            <a:ext cx="9144000" cy="6854302"/>
          </a:xfrm>
          <a:prstGeom prst="rect">
            <a:avLst/>
          </a:prstGeom>
        </p:spPr>
      </p:pic>
      <p:sp>
        <p:nvSpPr>
          <p:cNvPr id="2" name="Title 1"/>
          <p:cNvSpPr>
            <a:spLocks noGrp="1"/>
          </p:cNvSpPr>
          <p:nvPr>
            <p:ph type="title"/>
          </p:nvPr>
        </p:nvSpPr>
        <p:spPr>
          <a:xfrm>
            <a:off x="1981200" y="792162"/>
            <a:ext cx="6019799" cy="808038"/>
          </a:xfrm>
        </p:spPr>
        <p:txBody>
          <a:bodyPr/>
          <a:lstStyle>
            <a:lvl1pPr>
              <a:defRPr/>
            </a:lvl1pPr>
          </a:lstStyle>
          <a:p>
            <a:r>
              <a:rPr lang="de-DE"/>
              <a:t>Titelmasterformat durch Klicken bearbeiten</a:t>
            </a:r>
            <a:endParaRPr/>
          </a:p>
        </p:txBody>
      </p:sp>
      <p:sp>
        <p:nvSpPr>
          <p:cNvPr id="3" name="Text Placeholder 2"/>
          <p:cNvSpPr>
            <a:spLocks noGrp="1"/>
          </p:cNvSpPr>
          <p:nvPr>
            <p:ph type="body" idx="1"/>
          </p:nvPr>
        </p:nvSpPr>
        <p:spPr>
          <a:xfrm>
            <a:off x="1981200" y="1700960"/>
            <a:ext cx="2971800" cy="750887"/>
          </a:xfrm>
        </p:spPr>
        <p:txBody>
          <a:bodyPr anchor="ctr" anchorCtr="0">
            <a:noAutofit/>
          </a:bodyPr>
          <a:lstStyle>
            <a:lvl1pPr marL="0" indent="0" algn="ctr">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de-DE"/>
              <a:t>Textmasterformate durch Klicken bearbeiten</a:t>
            </a:r>
          </a:p>
        </p:txBody>
      </p:sp>
      <p:sp>
        <p:nvSpPr>
          <p:cNvPr id="4" name="Content Placeholder 3"/>
          <p:cNvSpPr>
            <a:spLocks noGrp="1"/>
          </p:cNvSpPr>
          <p:nvPr>
            <p:ph sz="half" idx="2"/>
          </p:nvPr>
        </p:nvSpPr>
        <p:spPr>
          <a:xfrm>
            <a:off x="1981200" y="2541494"/>
            <a:ext cx="2971800" cy="3294156"/>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de-DE"/>
              <a:t>Textmasterformate durch Klicken bearbeiten</a:t>
            </a:r>
          </a:p>
          <a:p>
            <a:pPr lvl="1"/>
            <a:r>
              <a:rPr lang="de-DE"/>
              <a:t>Zweite Ebene</a:t>
            </a:r>
          </a:p>
          <a:p>
            <a:pPr lvl="2"/>
            <a:r>
              <a:rPr lang="de-DE"/>
              <a:t>Dritte Ebene</a:t>
            </a:r>
          </a:p>
          <a:p>
            <a:pPr lvl="3"/>
            <a:r>
              <a:rPr lang="de-DE"/>
              <a:t>Vierte Ebene</a:t>
            </a:r>
          </a:p>
          <a:p>
            <a:pPr lvl="4"/>
            <a:r>
              <a:rPr lang="de-DE"/>
              <a:t>Fünfte Ebene</a:t>
            </a:r>
            <a:endParaRPr/>
          </a:p>
        </p:txBody>
      </p:sp>
      <p:sp>
        <p:nvSpPr>
          <p:cNvPr id="5" name="Text Placeholder 4"/>
          <p:cNvSpPr>
            <a:spLocks noGrp="1"/>
          </p:cNvSpPr>
          <p:nvPr>
            <p:ph type="body" sz="quarter" idx="3"/>
          </p:nvPr>
        </p:nvSpPr>
        <p:spPr>
          <a:xfrm>
            <a:off x="5029199" y="1700960"/>
            <a:ext cx="2971800" cy="750887"/>
          </a:xfrm>
        </p:spPr>
        <p:txBody>
          <a:bodyPr anchor="ctr" anchorCtr="0">
            <a:noAutofit/>
          </a:bodyPr>
          <a:lstStyle>
            <a:lvl1pPr marL="0" indent="0" algn="ctr">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de-DE"/>
              <a:t>Textmasterformate durch Klicken bearbeiten</a:t>
            </a:r>
          </a:p>
        </p:txBody>
      </p:sp>
      <p:sp>
        <p:nvSpPr>
          <p:cNvPr id="6" name="Content Placeholder 5"/>
          <p:cNvSpPr>
            <a:spLocks noGrp="1"/>
          </p:cNvSpPr>
          <p:nvPr>
            <p:ph sz="quarter" idx="4"/>
          </p:nvPr>
        </p:nvSpPr>
        <p:spPr>
          <a:xfrm>
            <a:off x="5029200" y="2541494"/>
            <a:ext cx="2971800" cy="3294156"/>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de-DE"/>
              <a:t>Textmasterformate durch Klicken bearbeiten</a:t>
            </a:r>
          </a:p>
          <a:p>
            <a:pPr lvl="1"/>
            <a:r>
              <a:rPr lang="de-DE"/>
              <a:t>Zweite Ebene</a:t>
            </a:r>
          </a:p>
          <a:p>
            <a:pPr lvl="2"/>
            <a:r>
              <a:rPr lang="de-DE"/>
              <a:t>Dritte Ebene</a:t>
            </a:r>
          </a:p>
          <a:p>
            <a:pPr lvl="3"/>
            <a:r>
              <a:rPr lang="de-DE"/>
              <a:t>Vierte Ebene</a:t>
            </a:r>
          </a:p>
          <a:p>
            <a:pPr lvl="4"/>
            <a:r>
              <a:rPr lang="de-DE"/>
              <a:t>Fünfte Ebene</a:t>
            </a:r>
            <a:endParaRPr/>
          </a:p>
        </p:txBody>
      </p:sp>
      <p:sp>
        <p:nvSpPr>
          <p:cNvPr id="7" name="Date Placeholder 6"/>
          <p:cNvSpPr>
            <a:spLocks noGrp="1"/>
          </p:cNvSpPr>
          <p:nvPr>
            <p:ph type="dt" sz="half" idx="10"/>
          </p:nvPr>
        </p:nvSpPr>
        <p:spPr/>
        <p:txBody>
          <a:bodyPr/>
          <a:lstStyle/>
          <a:p>
            <a:fld id="{D3047FA3-20C0-4689-9C42-E926FA5ED069}" type="datetimeFigureOut">
              <a:rPr lang="en-US" smtClean="0"/>
              <a:pPr/>
              <a:t>2/20/2017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A786CF-8BDB-40CA-983B-1D9CEEFC847B}" type="slidenum">
              <a:rPr lang="en-GB" smtClean="0"/>
              <a:pPr/>
              <a:t>‹#›</a:t>
            </a:fld>
            <a:endParaRPr lang="en-GB"/>
          </a:p>
        </p:txBody>
      </p:sp>
    </p:spTree>
  </p:cSld>
  <p:clrMapOvr>
    <a:masterClrMapping/>
  </p:clrMapOvr>
  <p:transition>
    <p:randomBa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Nur Tite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a:t>Titelmasterformat durch Klicken bearbeiten</a:t>
            </a:r>
            <a:endParaRPr/>
          </a:p>
        </p:txBody>
      </p:sp>
      <p:sp>
        <p:nvSpPr>
          <p:cNvPr id="3" name="Date Placeholder 2"/>
          <p:cNvSpPr>
            <a:spLocks noGrp="1"/>
          </p:cNvSpPr>
          <p:nvPr>
            <p:ph type="dt" sz="half" idx="10"/>
          </p:nvPr>
        </p:nvSpPr>
        <p:spPr/>
        <p:txBody>
          <a:bodyPr/>
          <a:lstStyle/>
          <a:p>
            <a:fld id="{D3047FA3-20C0-4689-9C42-E926FA5ED069}" type="datetimeFigureOut">
              <a:rPr lang="en-US" smtClean="0"/>
              <a:pPr/>
              <a:t>2/20/2017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A786CF-8BDB-40CA-983B-1D9CEEFC847B}" type="slidenum">
              <a:rPr lang="en-GB" smtClean="0"/>
              <a:pPr/>
              <a:t>‹#›</a:t>
            </a:fld>
            <a:endParaRPr lang="en-GB"/>
          </a:p>
        </p:txBody>
      </p:sp>
    </p:spTree>
  </p:cSld>
  <p:clrMapOvr>
    <a:masterClrMapping/>
  </p:clrMapOvr>
  <p:transition>
    <p:randomBa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Leer">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047FA3-20C0-4689-9C42-E926FA5ED069}" type="datetimeFigureOut">
              <a:rPr lang="en-US" smtClean="0"/>
              <a:pPr/>
              <a:t>2/20/2017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A786CF-8BDB-40CA-983B-1D9CEEFC847B}" type="slidenum">
              <a:rPr lang="en-GB" smtClean="0"/>
              <a:pPr/>
              <a:t>‹#›</a:t>
            </a:fld>
            <a:endParaRPr lang="en-GB"/>
          </a:p>
        </p:txBody>
      </p:sp>
    </p:spTree>
  </p:cSld>
  <p:clrMapOvr>
    <a:masterClrMapping/>
  </p:clrMapOvr>
  <p:transition>
    <p:randomBa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Inhalt mit Überschrift">
    <p:spTree>
      <p:nvGrpSpPr>
        <p:cNvPr id="1" name=""/>
        <p:cNvGrpSpPr/>
        <p:nvPr/>
      </p:nvGrpSpPr>
      <p:grpSpPr>
        <a:xfrm>
          <a:off x="0" y="0"/>
          <a:ext cx="0" cy="0"/>
          <a:chOff x="0" y="0"/>
          <a:chExt cx="0" cy="0"/>
        </a:xfrm>
      </p:grpSpPr>
      <p:pic>
        <p:nvPicPr>
          <p:cNvPr id="8" name="Picture 7" descr="moonlight - two content.png"/>
          <p:cNvPicPr>
            <a:picLocks noChangeAspect="1"/>
          </p:cNvPicPr>
          <p:nvPr/>
        </p:nvPicPr>
        <p:blipFill>
          <a:blip r:embed="rId2" cstate="print"/>
          <a:srcRect l="2281" t="1035" r="4562"/>
          <a:stretch>
            <a:fillRect/>
          </a:stretch>
        </p:blipFill>
        <p:spPr>
          <a:xfrm>
            <a:off x="0" y="0"/>
            <a:ext cx="9144000" cy="6854302"/>
          </a:xfrm>
          <a:prstGeom prst="rect">
            <a:avLst/>
          </a:prstGeom>
        </p:spPr>
      </p:pic>
      <p:sp>
        <p:nvSpPr>
          <p:cNvPr id="2" name="Title 1"/>
          <p:cNvSpPr>
            <a:spLocks noGrp="1"/>
          </p:cNvSpPr>
          <p:nvPr>
            <p:ph type="title"/>
          </p:nvPr>
        </p:nvSpPr>
        <p:spPr>
          <a:xfrm>
            <a:off x="301752" y="1033272"/>
            <a:ext cx="1298448" cy="2624328"/>
          </a:xfrm>
        </p:spPr>
        <p:txBody>
          <a:bodyPr anchor="t" anchorCtr="0"/>
          <a:lstStyle>
            <a:lvl1pPr algn="l">
              <a:defRPr sz="2000" b="1"/>
            </a:lvl1pPr>
          </a:lstStyle>
          <a:p>
            <a:r>
              <a:rPr lang="de-DE"/>
              <a:t>Titelmasterformat durch Klicken bearbeiten</a:t>
            </a:r>
            <a:endParaRPr/>
          </a:p>
        </p:txBody>
      </p:sp>
      <p:sp>
        <p:nvSpPr>
          <p:cNvPr id="3" name="Content Placeholder 2"/>
          <p:cNvSpPr>
            <a:spLocks noGrp="1"/>
          </p:cNvSpPr>
          <p:nvPr>
            <p:ph idx="1"/>
          </p:nvPr>
        </p:nvSpPr>
        <p:spPr>
          <a:xfrm>
            <a:off x="2133600" y="1371600"/>
            <a:ext cx="4953000" cy="3886200"/>
          </a:xfrm>
        </p:spPr>
        <p:txBody>
          <a:bodyPr>
            <a:normAutofit/>
          </a:bodyPr>
          <a:lstStyle>
            <a:lvl1pPr>
              <a:defRPr sz="20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de-DE"/>
              <a:t>Textmasterformate durch Klicken bearbeiten</a:t>
            </a:r>
          </a:p>
          <a:p>
            <a:pPr lvl="1"/>
            <a:r>
              <a:rPr lang="de-DE"/>
              <a:t>Zweite Ebene</a:t>
            </a:r>
          </a:p>
          <a:p>
            <a:pPr lvl="2"/>
            <a:r>
              <a:rPr lang="de-DE"/>
              <a:t>Dritte Ebene</a:t>
            </a:r>
          </a:p>
          <a:p>
            <a:pPr lvl="3"/>
            <a:r>
              <a:rPr lang="de-DE"/>
              <a:t>Vierte Ebene</a:t>
            </a:r>
          </a:p>
          <a:p>
            <a:pPr lvl="4"/>
            <a:r>
              <a:rPr lang="de-DE"/>
              <a:t>Fünfte Ebene</a:t>
            </a:r>
            <a:endParaRPr/>
          </a:p>
        </p:txBody>
      </p:sp>
      <p:sp>
        <p:nvSpPr>
          <p:cNvPr id="4" name="Text Placeholder 3"/>
          <p:cNvSpPr>
            <a:spLocks noGrp="1"/>
          </p:cNvSpPr>
          <p:nvPr>
            <p:ph type="body" sz="half" idx="2"/>
          </p:nvPr>
        </p:nvSpPr>
        <p:spPr>
          <a:xfrm>
            <a:off x="3127248" y="5486400"/>
            <a:ext cx="4498848" cy="75895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de-DE"/>
              <a:t>Textmasterformate durch Klicken bearbeiten</a:t>
            </a:r>
          </a:p>
        </p:txBody>
      </p:sp>
      <p:sp>
        <p:nvSpPr>
          <p:cNvPr id="5" name="Date Placeholder 4"/>
          <p:cNvSpPr>
            <a:spLocks noGrp="1"/>
          </p:cNvSpPr>
          <p:nvPr>
            <p:ph type="dt" sz="half" idx="10"/>
          </p:nvPr>
        </p:nvSpPr>
        <p:spPr/>
        <p:txBody>
          <a:bodyPr/>
          <a:lstStyle/>
          <a:p>
            <a:fld id="{D3047FA3-20C0-4689-9C42-E926FA5ED069}" type="datetimeFigureOut">
              <a:rPr lang="en-US" smtClean="0"/>
              <a:pPr/>
              <a:t>2/20/2017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A786CF-8BDB-40CA-983B-1D9CEEFC847B}" type="slidenum">
              <a:rPr lang="en-GB" smtClean="0"/>
              <a:pPr/>
              <a:t>‹#›</a:t>
            </a:fld>
            <a:endParaRPr lang="en-GB"/>
          </a:p>
        </p:txBody>
      </p:sp>
    </p:spTree>
  </p:cSld>
  <p:clrMapOvr>
    <a:masterClrMapping/>
  </p:clrMapOvr>
  <p:transition>
    <p:randomBa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Bild mit Überschrift">
    <p:spTree>
      <p:nvGrpSpPr>
        <p:cNvPr id="1" name=""/>
        <p:cNvGrpSpPr/>
        <p:nvPr/>
      </p:nvGrpSpPr>
      <p:grpSpPr>
        <a:xfrm>
          <a:off x="0" y="0"/>
          <a:ext cx="0" cy="0"/>
          <a:chOff x="0" y="0"/>
          <a:chExt cx="0" cy="0"/>
        </a:xfrm>
      </p:grpSpPr>
      <p:pic>
        <p:nvPicPr>
          <p:cNvPr id="8" name="Picture 7" descr="moonlight - two content.png"/>
          <p:cNvPicPr>
            <a:picLocks noChangeAspect="1"/>
          </p:cNvPicPr>
          <p:nvPr/>
        </p:nvPicPr>
        <p:blipFill>
          <a:blip r:embed="rId2" cstate="print"/>
          <a:srcRect l="2281" t="1035" r="4562"/>
          <a:stretch>
            <a:fillRect/>
          </a:stretch>
        </p:blipFill>
        <p:spPr>
          <a:xfrm>
            <a:off x="0" y="0"/>
            <a:ext cx="9144000" cy="6854302"/>
          </a:xfrm>
          <a:prstGeom prst="rect">
            <a:avLst/>
          </a:prstGeom>
        </p:spPr>
      </p:pic>
      <p:sp>
        <p:nvSpPr>
          <p:cNvPr id="2" name="Title 1"/>
          <p:cNvSpPr>
            <a:spLocks noGrp="1"/>
          </p:cNvSpPr>
          <p:nvPr>
            <p:ph type="title"/>
          </p:nvPr>
        </p:nvSpPr>
        <p:spPr>
          <a:xfrm>
            <a:off x="304800" y="1033462"/>
            <a:ext cx="1295400" cy="2624138"/>
          </a:xfrm>
        </p:spPr>
        <p:txBody>
          <a:bodyPr anchor="t" anchorCtr="0"/>
          <a:lstStyle>
            <a:lvl1pPr algn="l">
              <a:defRPr sz="2000" b="1"/>
            </a:lvl1pPr>
          </a:lstStyle>
          <a:p>
            <a:r>
              <a:rPr lang="de-DE"/>
              <a:t>Titelmasterformat durch Klicken bearbeiten</a:t>
            </a:r>
            <a:endParaRPr/>
          </a:p>
        </p:txBody>
      </p:sp>
      <p:sp>
        <p:nvSpPr>
          <p:cNvPr id="3" name="Picture Placeholder 2"/>
          <p:cNvSpPr>
            <a:spLocks noGrp="1"/>
          </p:cNvSpPr>
          <p:nvPr>
            <p:ph type="pic" idx="1"/>
          </p:nvPr>
        </p:nvSpPr>
        <p:spPr>
          <a:xfrm>
            <a:off x="1905000" y="914400"/>
            <a:ext cx="5486400" cy="4495800"/>
          </a:xfrm>
          <a:prstGeom prst="ellipse">
            <a:avLst/>
          </a:prstGeom>
          <a:effectLst>
            <a:innerShdw blurRad="254000">
              <a:schemeClr val="tx1"/>
            </a:innerShdw>
            <a:softEdge rad="127000"/>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de-DE"/>
              <a:t>Bild durch Klicken auf Symbol hinzufügen</a:t>
            </a:r>
            <a:endParaRPr/>
          </a:p>
        </p:txBody>
      </p:sp>
      <p:sp>
        <p:nvSpPr>
          <p:cNvPr id="4" name="Text Placeholder 3"/>
          <p:cNvSpPr>
            <a:spLocks noGrp="1"/>
          </p:cNvSpPr>
          <p:nvPr>
            <p:ph type="body" sz="half" idx="2"/>
          </p:nvPr>
        </p:nvSpPr>
        <p:spPr>
          <a:xfrm>
            <a:off x="3124200" y="5486400"/>
            <a:ext cx="4495800" cy="76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de-DE"/>
              <a:t>Textmasterformate durch Klicken bearbeiten</a:t>
            </a:r>
          </a:p>
        </p:txBody>
      </p:sp>
      <p:sp>
        <p:nvSpPr>
          <p:cNvPr id="5" name="Date Placeholder 4"/>
          <p:cNvSpPr>
            <a:spLocks noGrp="1"/>
          </p:cNvSpPr>
          <p:nvPr>
            <p:ph type="dt" sz="half" idx="10"/>
          </p:nvPr>
        </p:nvSpPr>
        <p:spPr/>
        <p:txBody>
          <a:bodyPr/>
          <a:lstStyle/>
          <a:p>
            <a:fld id="{D3047FA3-20C0-4689-9C42-E926FA5ED069}" type="datetimeFigureOut">
              <a:rPr lang="en-US" smtClean="0"/>
              <a:pPr/>
              <a:t>2/20/2017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A786CF-8BDB-40CA-983B-1D9CEEFC847B}" type="slidenum">
              <a:rPr lang="en-GB" smtClean="0"/>
              <a:pPr/>
              <a:t>‹#›</a:t>
            </a:fld>
            <a:endParaRPr lang="en-GB"/>
          </a:p>
        </p:txBody>
      </p:sp>
    </p:spTree>
  </p:cSld>
  <p:clrMapOvr>
    <a:masterClrMapping/>
  </p:clrMapOvr>
  <p:transition>
    <p:randomBa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el und vertikaler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a:t>Titelmasterformat durch Klicken bearbeiten</a:t>
            </a:r>
            <a:endParaRPr/>
          </a:p>
        </p:txBody>
      </p:sp>
      <p:sp>
        <p:nvSpPr>
          <p:cNvPr id="3" name="Vertical Text Placeholder 2"/>
          <p:cNvSpPr>
            <a:spLocks noGrp="1"/>
          </p:cNvSpPr>
          <p:nvPr>
            <p:ph type="body" orient="vert" idx="1"/>
          </p:nvPr>
        </p:nvSpPr>
        <p:spPr>
          <a:xfrm>
            <a:off x="1976438" y="1981201"/>
            <a:ext cx="5325315" cy="3841375"/>
          </a:xfrm>
        </p:spPr>
        <p:txBody>
          <a:bodyPr vert="eaVert"/>
          <a:lstStyle/>
          <a:p>
            <a:pPr lvl="0"/>
            <a:r>
              <a:rPr lang="de-DE"/>
              <a:t>Textmasterformate durch Klicken bearbeiten</a:t>
            </a:r>
          </a:p>
          <a:p>
            <a:pPr lvl="1"/>
            <a:r>
              <a:rPr lang="de-DE"/>
              <a:t>Zweite Ebene</a:t>
            </a:r>
          </a:p>
          <a:p>
            <a:pPr lvl="2"/>
            <a:r>
              <a:rPr lang="de-DE"/>
              <a:t>Dritte Ebene</a:t>
            </a:r>
          </a:p>
          <a:p>
            <a:pPr lvl="3"/>
            <a:r>
              <a:rPr lang="de-DE"/>
              <a:t>Vierte Ebene</a:t>
            </a:r>
          </a:p>
          <a:p>
            <a:pPr lvl="4"/>
            <a:r>
              <a:rPr lang="de-DE"/>
              <a:t>Fünfte Ebene</a:t>
            </a:r>
            <a:endParaRPr/>
          </a:p>
        </p:txBody>
      </p:sp>
      <p:sp>
        <p:nvSpPr>
          <p:cNvPr id="4" name="Date Placeholder 3"/>
          <p:cNvSpPr>
            <a:spLocks noGrp="1"/>
          </p:cNvSpPr>
          <p:nvPr>
            <p:ph type="dt" sz="half" idx="10"/>
          </p:nvPr>
        </p:nvSpPr>
        <p:spPr/>
        <p:txBody>
          <a:bodyPr/>
          <a:lstStyle/>
          <a:p>
            <a:fld id="{D3047FA3-20C0-4689-9C42-E926FA5ED069}" type="datetimeFigureOut">
              <a:rPr lang="en-US" smtClean="0"/>
              <a:pPr/>
              <a:t>2/20/2017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A786CF-8BDB-40CA-983B-1D9CEEFC847B}" type="slidenum">
              <a:rPr lang="en-GB" smtClean="0"/>
              <a:pPr/>
              <a:t>‹#›</a:t>
            </a:fld>
            <a:endParaRPr lang="en-GB"/>
          </a:p>
        </p:txBody>
      </p:sp>
    </p:spTree>
  </p:cSld>
  <p:clrMapOvr>
    <a:masterClrMapping/>
  </p:clrMapOvr>
  <p:transition>
    <p:randomBa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kaler Titel u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86600" y="793751"/>
            <a:ext cx="1371600" cy="5041900"/>
          </a:xfrm>
        </p:spPr>
        <p:txBody>
          <a:bodyPr vert="eaVert"/>
          <a:lstStyle/>
          <a:p>
            <a:r>
              <a:rPr lang="de-DE"/>
              <a:t>Titelmasterformat durch Klicken bearbeiten</a:t>
            </a:r>
            <a:endParaRPr/>
          </a:p>
        </p:txBody>
      </p:sp>
      <p:sp>
        <p:nvSpPr>
          <p:cNvPr id="3" name="Vertical Text Placeholder 2"/>
          <p:cNvSpPr>
            <a:spLocks noGrp="1"/>
          </p:cNvSpPr>
          <p:nvPr>
            <p:ph type="body" orient="vert" idx="1"/>
          </p:nvPr>
        </p:nvSpPr>
        <p:spPr>
          <a:xfrm>
            <a:off x="1976438" y="793751"/>
            <a:ext cx="4500562" cy="5041900"/>
          </a:xfrm>
        </p:spPr>
        <p:txBody>
          <a:bodyPr vert="eaVert"/>
          <a:lstStyle/>
          <a:p>
            <a:pPr lvl="0"/>
            <a:r>
              <a:rPr lang="de-DE"/>
              <a:t>Textmasterformate durch Klicken bearbeiten</a:t>
            </a:r>
          </a:p>
          <a:p>
            <a:pPr lvl="1"/>
            <a:r>
              <a:rPr lang="de-DE"/>
              <a:t>Zweite Ebene</a:t>
            </a:r>
          </a:p>
          <a:p>
            <a:pPr lvl="2"/>
            <a:r>
              <a:rPr lang="de-DE"/>
              <a:t>Dritte Ebene</a:t>
            </a:r>
          </a:p>
          <a:p>
            <a:pPr lvl="3"/>
            <a:r>
              <a:rPr lang="de-DE"/>
              <a:t>Vierte Ebene</a:t>
            </a:r>
          </a:p>
          <a:p>
            <a:pPr lvl="4"/>
            <a:r>
              <a:rPr lang="de-DE"/>
              <a:t>Fünfte Ebene</a:t>
            </a:r>
            <a:endParaRPr/>
          </a:p>
        </p:txBody>
      </p:sp>
      <p:sp>
        <p:nvSpPr>
          <p:cNvPr id="4" name="Date Placeholder 3"/>
          <p:cNvSpPr>
            <a:spLocks noGrp="1"/>
          </p:cNvSpPr>
          <p:nvPr>
            <p:ph type="dt" sz="half" idx="10"/>
          </p:nvPr>
        </p:nvSpPr>
        <p:spPr/>
        <p:txBody>
          <a:bodyPr/>
          <a:lstStyle/>
          <a:p>
            <a:fld id="{D3047FA3-20C0-4689-9C42-E926FA5ED069}" type="datetimeFigureOut">
              <a:rPr lang="en-US" smtClean="0"/>
              <a:pPr/>
              <a:t>2/20/2017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A786CF-8BDB-40CA-983B-1D9CEEFC847B}" type="slidenum">
              <a:rPr lang="en-GB" smtClean="0"/>
              <a:pPr/>
              <a:t>‹#›</a:t>
            </a:fld>
            <a:endParaRPr lang="en-GB"/>
          </a:p>
        </p:txBody>
      </p:sp>
    </p:spTree>
  </p:cSld>
  <p:clrMapOvr>
    <a:masterClrMapping/>
  </p:clrMapOvr>
  <p:transition>
    <p:randomBa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pic>
        <p:nvPicPr>
          <p:cNvPr id="12" name="Picture 11" descr="moonlight master 2.png"/>
          <p:cNvPicPr>
            <a:picLocks noChangeAspect="1"/>
          </p:cNvPicPr>
          <p:nvPr/>
        </p:nvPicPr>
        <p:blipFill>
          <a:blip r:embed="rId13" cstate="print"/>
          <a:srcRect l="2391" t="1099" r="1988"/>
          <a:stretch>
            <a:fillRect/>
          </a:stretch>
        </p:blipFill>
        <p:spPr>
          <a:xfrm>
            <a:off x="0" y="0"/>
            <a:ext cx="9144000" cy="6858000"/>
          </a:xfrm>
          <a:prstGeom prst="rect">
            <a:avLst/>
          </a:prstGeom>
        </p:spPr>
      </p:pic>
      <p:sp>
        <p:nvSpPr>
          <p:cNvPr id="2" name="Title Placeholder 1"/>
          <p:cNvSpPr>
            <a:spLocks noGrp="1"/>
          </p:cNvSpPr>
          <p:nvPr>
            <p:ph type="title"/>
          </p:nvPr>
        </p:nvSpPr>
        <p:spPr>
          <a:xfrm>
            <a:off x="2285984" y="285728"/>
            <a:ext cx="6668884" cy="808038"/>
          </a:xfrm>
          <a:prstGeom prst="rect">
            <a:avLst/>
          </a:prstGeom>
        </p:spPr>
        <p:txBody>
          <a:bodyPr vert="horz" lIns="91440" tIns="45720" rIns="91440" bIns="45720" rtlCol="0" anchor="ctr">
            <a:normAutofit/>
          </a:bodyPr>
          <a:lstStyle/>
          <a:p>
            <a:r>
              <a:rPr lang="de-DE" dirty="0"/>
              <a:t>Titelmasterformat durch Klicken bearbeiten</a:t>
            </a:r>
            <a:endParaRPr/>
          </a:p>
        </p:txBody>
      </p:sp>
      <p:sp>
        <p:nvSpPr>
          <p:cNvPr id="3" name="Text Placeholder 2"/>
          <p:cNvSpPr>
            <a:spLocks noGrp="1"/>
          </p:cNvSpPr>
          <p:nvPr>
            <p:ph type="body" idx="1"/>
          </p:nvPr>
        </p:nvSpPr>
        <p:spPr>
          <a:xfrm>
            <a:off x="214282" y="1285861"/>
            <a:ext cx="7087471" cy="4536716"/>
          </a:xfrm>
          <a:prstGeom prst="rect">
            <a:avLst/>
          </a:prstGeom>
        </p:spPr>
        <p:txBody>
          <a:bodyPr vert="horz" lIns="91440" tIns="45720" rIns="91440" bIns="45720" rtlCol="0">
            <a:normAutofit/>
          </a:bodyPr>
          <a:lstStyle/>
          <a:p>
            <a:pPr lvl="0"/>
            <a:r>
              <a:rPr lang="de-DE" dirty="0"/>
              <a:t>Textmasterformate durch Klicken bearbeiten</a:t>
            </a:r>
          </a:p>
          <a:p>
            <a:pPr lvl="1"/>
            <a:r>
              <a:rPr lang="de-DE" dirty="0"/>
              <a:t>Zweite Ebene</a:t>
            </a:r>
          </a:p>
          <a:p>
            <a:pPr lvl="2"/>
            <a:r>
              <a:rPr lang="de-DE" dirty="0"/>
              <a:t>Dritte Ebene</a:t>
            </a:r>
          </a:p>
          <a:p>
            <a:pPr lvl="3"/>
            <a:r>
              <a:rPr lang="de-DE" dirty="0"/>
              <a:t>Vierte Ebene</a:t>
            </a:r>
          </a:p>
          <a:p>
            <a:pPr lvl="4"/>
            <a:r>
              <a:rPr lang="de-DE" dirty="0"/>
              <a:t>Fünfte Ebene</a:t>
            </a:r>
            <a:endParaRPr/>
          </a:p>
        </p:txBody>
      </p:sp>
      <p:sp>
        <p:nvSpPr>
          <p:cNvPr id="4" name="Date Placeholder 3"/>
          <p:cNvSpPr>
            <a:spLocks noGrp="1"/>
          </p:cNvSpPr>
          <p:nvPr>
            <p:ph type="dt" sz="half" idx="2"/>
          </p:nvPr>
        </p:nvSpPr>
        <p:spPr>
          <a:xfrm>
            <a:off x="228600" y="6347908"/>
            <a:ext cx="2133600" cy="182880"/>
          </a:xfrm>
          <a:prstGeom prst="rect">
            <a:avLst/>
          </a:prstGeom>
        </p:spPr>
        <p:txBody>
          <a:bodyPr vert="horz" lIns="91440" tIns="45720" rIns="91440" bIns="45720" rtlCol="0" anchor="ctr"/>
          <a:lstStyle>
            <a:lvl1pPr algn="l">
              <a:defRPr sz="1100">
                <a:solidFill>
                  <a:schemeClr val="bg2"/>
                </a:solidFill>
              </a:defRPr>
            </a:lvl1pPr>
          </a:lstStyle>
          <a:p>
            <a:fld id="{D3047FA3-20C0-4689-9C42-E926FA5ED069}" type="datetimeFigureOut">
              <a:rPr lang="en-US" smtClean="0"/>
              <a:pPr/>
              <a:t>2/20/2017</a:t>
            </a:fld>
            <a:endParaRPr lang="en-GB"/>
          </a:p>
        </p:txBody>
      </p:sp>
      <p:sp>
        <p:nvSpPr>
          <p:cNvPr id="5" name="Footer Placeholder 4"/>
          <p:cNvSpPr>
            <a:spLocks noGrp="1"/>
          </p:cNvSpPr>
          <p:nvPr>
            <p:ph type="ftr" sz="quarter" idx="3"/>
          </p:nvPr>
        </p:nvSpPr>
        <p:spPr>
          <a:xfrm>
            <a:off x="228600" y="6544234"/>
            <a:ext cx="2895600" cy="182880"/>
          </a:xfrm>
          <a:prstGeom prst="rect">
            <a:avLst/>
          </a:prstGeom>
        </p:spPr>
        <p:txBody>
          <a:bodyPr vert="horz" lIns="91440" tIns="45720" rIns="91440" bIns="45720" rtlCol="0" anchor="ctr"/>
          <a:lstStyle>
            <a:lvl1pPr algn="l">
              <a:defRPr sz="1100">
                <a:solidFill>
                  <a:schemeClr val="bg2"/>
                </a:solidFill>
              </a:defRPr>
            </a:lvl1pPr>
          </a:lstStyle>
          <a:p>
            <a:endParaRPr lang="en-GB"/>
          </a:p>
        </p:txBody>
      </p:sp>
      <p:sp>
        <p:nvSpPr>
          <p:cNvPr id="6" name="Slide Number Placeholder 5"/>
          <p:cNvSpPr>
            <a:spLocks noGrp="1"/>
          </p:cNvSpPr>
          <p:nvPr>
            <p:ph type="sldNum" sz="quarter" idx="4"/>
          </p:nvPr>
        </p:nvSpPr>
        <p:spPr>
          <a:xfrm>
            <a:off x="228600" y="6033246"/>
            <a:ext cx="1066800" cy="215154"/>
          </a:xfrm>
          <a:prstGeom prst="rect">
            <a:avLst/>
          </a:prstGeom>
        </p:spPr>
        <p:txBody>
          <a:bodyPr vert="horz" lIns="91440" tIns="45720" rIns="91440" bIns="45720" rtlCol="0" anchor="ctr"/>
          <a:lstStyle>
            <a:lvl1pPr algn="l">
              <a:defRPr sz="1300">
                <a:solidFill>
                  <a:schemeClr val="bg2"/>
                </a:solidFill>
              </a:defRPr>
            </a:lvl1pPr>
          </a:lstStyle>
          <a:p>
            <a:fld id="{F6A786CF-8BDB-40CA-983B-1D9CEEFC847B}"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ransition>
    <p:randomBar/>
  </p:transition>
  <p:txStyles>
    <p:titleStyle>
      <a:lvl1pPr algn="r" defTabSz="914400" rtl="0" eaLnBrk="1" latinLnBrk="0" hangingPunct="1">
        <a:spcBef>
          <a:spcPct val="0"/>
        </a:spcBef>
        <a:buNone/>
        <a:defRPr sz="3600" kern="1200">
          <a:gradFill>
            <a:gsLst>
              <a:gs pos="0">
                <a:schemeClr val="bg1"/>
              </a:gs>
              <a:gs pos="90000">
                <a:schemeClr val="bg2">
                  <a:lumMod val="90000"/>
                </a:schemeClr>
              </a:gs>
            </a:gsLst>
            <a:lin ang="5400000" scaled="0"/>
          </a:gradFill>
          <a:effectLst>
            <a:reflection blurRad="6350" stA="55000" endA="300" endPos="25500" dir="5400000" sy="-100000" algn="bl" rotWithShape="0"/>
          </a:effectLst>
          <a:latin typeface="+mj-lt"/>
          <a:ea typeface="+mj-ea"/>
          <a:cs typeface="+mj-cs"/>
        </a:defRPr>
      </a:lvl1pPr>
    </p:titleStyle>
    <p:bodyStyle>
      <a:lvl1pPr marL="228600" indent="-228600" algn="l" defTabSz="914400" rtl="0" eaLnBrk="1" latinLnBrk="0" hangingPunct="1">
        <a:spcBef>
          <a:spcPts val="1200"/>
        </a:spcBef>
        <a:buClr>
          <a:schemeClr val="bg2"/>
        </a:buClr>
        <a:buFontTx/>
        <a:buBlip>
          <a:blip r:embed="rId14"/>
        </a:buBlip>
        <a:defRPr sz="2200" kern="1200">
          <a:gradFill>
            <a:gsLst>
              <a:gs pos="0">
                <a:schemeClr val="bg1"/>
              </a:gs>
              <a:gs pos="90000">
                <a:schemeClr val="bg2">
                  <a:lumMod val="90000"/>
                </a:schemeClr>
              </a:gs>
            </a:gsLst>
            <a:lin ang="5400000" scaled="0"/>
          </a:gradFill>
          <a:latin typeface="+mn-lt"/>
          <a:ea typeface="+mn-ea"/>
          <a:cs typeface="+mn-cs"/>
        </a:defRPr>
      </a:lvl1pPr>
      <a:lvl2pPr marL="457200" indent="-228600" algn="l" defTabSz="914400" rtl="0" eaLnBrk="1" latinLnBrk="0" hangingPunct="1">
        <a:spcBef>
          <a:spcPts val="1200"/>
        </a:spcBef>
        <a:buFontTx/>
        <a:buBlip>
          <a:blip r:embed="rId15"/>
        </a:buBlip>
        <a:defRPr sz="2000" kern="1200">
          <a:gradFill>
            <a:gsLst>
              <a:gs pos="0">
                <a:schemeClr val="bg1"/>
              </a:gs>
              <a:gs pos="90000">
                <a:schemeClr val="bg2">
                  <a:lumMod val="90000"/>
                </a:schemeClr>
              </a:gs>
            </a:gsLst>
            <a:lin ang="5400000" scaled="0"/>
          </a:gradFill>
          <a:latin typeface="+mn-lt"/>
          <a:ea typeface="+mn-ea"/>
          <a:cs typeface="+mn-cs"/>
        </a:defRPr>
      </a:lvl2pPr>
      <a:lvl3pPr marL="685800" indent="-228600" algn="l" defTabSz="914400" rtl="0" eaLnBrk="1" latinLnBrk="0" hangingPunct="1">
        <a:spcBef>
          <a:spcPts val="1200"/>
        </a:spcBef>
        <a:buFontTx/>
        <a:buBlip>
          <a:blip r:embed="rId15"/>
        </a:buBlip>
        <a:defRPr sz="2000" kern="1200">
          <a:gradFill>
            <a:gsLst>
              <a:gs pos="0">
                <a:schemeClr val="bg1"/>
              </a:gs>
              <a:gs pos="90000">
                <a:schemeClr val="bg2">
                  <a:lumMod val="90000"/>
                </a:schemeClr>
              </a:gs>
            </a:gsLst>
            <a:lin ang="5400000" scaled="0"/>
          </a:gradFill>
          <a:latin typeface="+mn-lt"/>
          <a:ea typeface="+mn-ea"/>
          <a:cs typeface="+mn-cs"/>
        </a:defRPr>
      </a:lvl3pPr>
      <a:lvl4pPr marL="914400" indent="-228600" algn="l" defTabSz="914400" rtl="0" eaLnBrk="1" latinLnBrk="0" hangingPunct="1">
        <a:spcBef>
          <a:spcPts val="1200"/>
        </a:spcBef>
        <a:buFontTx/>
        <a:buBlip>
          <a:blip r:embed="rId15"/>
        </a:buBlip>
        <a:defRPr sz="2000" kern="1200">
          <a:gradFill>
            <a:gsLst>
              <a:gs pos="0">
                <a:schemeClr val="bg1"/>
              </a:gs>
              <a:gs pos="90000">
                <a:schemeClr val="bg2">
                  <a:lumMod val="90000"/>
                </a:schemeClr>
              </a:gs>
            </a:gsLst>
            <a:lin ang="5400000" scaled="0"/>
          </a:gradFill>
          <a:latin typeface="+mn-lt"/>
          <a:ea typeface="+mn-ea"/>
          <a:cs typeface="+mn-cs"/>
        </a:defRPr>
      </a:lvl4pPr>
      <a:lvl5pPr marL="1143000" indent="-228600" algn="l" defTabSz="914400" rtl="0" eaLnBrk="1" latinLnBrk="0" hangingPunct="1">
        <a:spcBef>
          <a:spcPts val="1200"/>
        </a:spcBef>
        <a:buFontTx/>
        <a:buBlip>
          <a:blip r:embed="rId15"/>
        </a:buBlip>
        <a:defRPr sz="2000" kern="1200">
          <a:gradFill>
            <a:gsLst>
              <a:gs pos="0">
                <a:schemeClr val="bg1"/>
              </a:gs>
              <a:gs pos="90000">
                <a:schemeClr val="bg2">
                  <a:lumMod val="90000"/>
                </a:schemeClr>
              </a:gs>
            </a:gsLst>
            <a:lin ang="5400000" scaled="0"/>
          </a:gra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0.jpe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12.jpeg"/><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5.jpeg"/><Relationship Id="rId1" Type="http://schemas.openxmlformats.org/officeDocument/2006/relationships/slideLayout" Target="../slideLayouts/slideLayout2.xml"/><Relationship Id="rId5" Type="http://schemas.openxmlformats.org/officeDocument/2006/relationships/image" Target="../media/image16.jpe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5.jpeg"/><Relationship Id="rId1" Type="http://schemas.openxmlformats.org/officeDocument/2006/relationships/slideLayout" Target="../slideLayouts/slideLayout2.xml"/><Relationship Id="rId5" Type="http://schemas.openxmlformats.org/officeDocument/2006/relationships/image" Target="../media/image17.jp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5.jpeg"/><Relationship Id="rId1" Type="http://schemas.openxmlformats.org/officeDocument/2006/relationships/slideLayout" Target="../slideLayouts/slideLayout2.xml"/><Relationship Id="rId5" Type="http://schemas.openxmlformats.org/officeDocument/2006/relationships/image" Target="../media/image17.jp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21.jpeg"/><Relationship Id="rId4" Type="http://schemas.openxmlformats.org/officeDocument/2006/relationships/image" Target="../media/image20.jpeg"/></Relationships>
</file>

<file path=ppt/slides/_rels/slide1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0.jpeg"/></Relationships>
</file>

<file path=ppt/slides/_rels/slide1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1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22.jpeg"/><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20.xml.rels><?xml version="1.0" encoding="UTF-8" standalone="yes"?>
<Relationships xmlns="http://schemas.openxmlformats.org/package/2006/relationships"><Relationship Id="rId3" Type="http://schemas.openxmlformats.org/officeDocument/2006/relationships/image" Target="../media/image27.gif"/><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gif"/><Relationship Id="rId1" Type="http://schemas.openxmlformats.org/officeDocument/2006/relationships/slideLayout" Target="../slideLayouts/slideLayout2.xml"/><Relationship Id="rId4" Type="http://schemas.openxmlformats.org/officeDocument/2006/relationships/image" Target="../media/image29.gif"/></Relationships>
</file>

<file path=ppt/slides/_rels/slide2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gif"/><Relationship Id="rId1" Type="http://schemas.openxmlformats.org/officeDocument/2006/relationships/slideLayout" Target="../slideLayouts/slideLayout2.xml"/><Relationship Id="rId5" Type="http://schemas.openxmlformats.org/officeDocument/2006/relationships/image" Target="../media/image30.jpeg"/><Relationship Id="rId4" Type="http://schemas.openxmlformats.org/officeDocument/2006/relationships/image" Target="../media/image29.gif"/></Relationships>
</file>

<file path=ppt/slides/_rels/slide23.xml.rels><?xml version="1.0" encoding="UTF-8" standalone="yes"?>
<Relationships xmlns="http://schemas.openxmlformats.org/package/2006/relationships"><Relationship Id="rId3" Type="http://schemas.openxmlformats.org/officeDocument/2006/relationships/image" Target="../media/image29.gif"/><Relationship Id="rId2" Type="http://schemas.openxmlformats.org/officeDocument/2006/relationships/image" Target="../media/image27.gi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33.jpeg"/><Relationship Id="rId5" Type="http://schemas.openxmlformats.org/officeDocument/2006/relationships/image" Target="../media/image32.gif"/><Relationship Id="rId4" Type="http://schemas.openxmlformats.org/officeDocument/2006/relationships/image" Target="../media/image31.jpeg"/></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33.jpeg"/><Relationship Id="rId5" Type="http://schemas.openxmlformats.org/officeDocument/2006/relationships/image" Target="../media/image35.jpeg"/><Relationship Id="rId4" Type="http://schemas.openxmlformats.org/officeDocument/2006/relationships/image" Target="../media/image34.jpeg"/></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37.jpeg"/><Relationship Id="rId5" Type="http://schemas.openxmlformats.org/officeDocument/2006/relationships/image" Target="../media/image36.jpeg"/><Relationship Id="rId4" Type="http://schemas.openxmlformats.org/officeDocument/2006/relationships/image" Target="../media/image35.jpeg"/></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38.jpeg"/><Relationship Id="rId4" Type="http://schemas.openxmlformats.org/officeDocument/2006/relationships/image" Target="../media/image37.jpeg"/></Relationships>
</file>

<file path=ppt/slides/_rels/slide28.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gif"/><Relationship Id="rId1" Type="http://schemas.openxmlformats.org/officeDocument/2006/relationships/slideLayout" Target="../slideLayouts/slideLayout2.xml"/><Relationship Id="rId6" Type="http://schemas.openxmlformats.org/officeDocument/2006/relationships/image" Target="../media/image37.jpeg"/><Relationship Id="rId5" Type="http://schemas.openxmlformats.org/officeDocument/2006/relationships/image" Target="../media/image3.png"/><Relationship Id="rId4" Type="http://schemas.openxmlformats.org/officeDocument/2006/relationships/image" Target="../media/image2.png"/></Relationships>
</file>

<file path=ppt/slides/_rels/slide29.xml.rels><?xml version="1.0" encoding="UTF-8" standalone="yes"?>
<Relationships xmlns="http://schemas.openxmlformats.org/package/2006/relationships"><Relationship Id="rId3" Type="http://schemas.openxmlformats.org/officeDocument/2006/relationships/image" Target="../media/image29.gi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2.gif"/><Relationship Id="rId2" Type="http://schemas.openxmlformats.org/officeDocument/2006/relationships/image" Target="../media/image41.jpeg"/><Relationship Id="rId1" Type="http://schemas.openxmlformats.org/officeDocument/2006/relationships/slideLayout" Target="../slideLayouts/slideLayout2.xml"/><Relationship Id="rId5" Type="http://schemas.openxmlformats.org/officeDocument/2006/relationships/image" Target="../media/image29.gif"/><Relationship Id="rId4" Type="http://schemas.openxmlformats.org/officeDocument/2006/relationships/image" Target="../media/image43.gif"/></Relationships>
</file>

<file path=ppt/slides/_rels/slide31.xml.rels><?xml version="1.0" encoding="UTF-8" standalone="yes"?>
<Relationships xmlns="http://schemas.openxmlformats.org/package/2006/relationships"><Relationship Id="rId3" Type="http://schemas.openxmlformats.org/officeDocument/2006/relationships/image" Target="../media/image29.gif"/><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46.jpeg"/><Relationship Id="rId5" Type="http://schemas.openxmlformats.org/officeDocument/2006/relationships/image" Target="../media/image45.gif"/><Relationship Id="rId4" Type="http://schemas.openxmlformats.org/officeDocument/2006/relationships/image" Target="../media/image44.gif"/></Relationships>
</file>

<file path=ppt/slides/_rels/slide3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46.jpeg"/><Relationship Id="rId1" Type="http://schemas.openxmlformats.org/officeDocument/2006/relationships/slideLayout" Target="../slideLayouts/slideLayout2.xml"/><Relationship Id="rId4" Type="http://schemas.openxmlformats.org/officeDocument/2006/relationships/image" Target="../media/image29.gif"/></Relationships>
</file>

<file path=ppt/slides/_rels/slide33.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eg"/><Relationship Id="rId1" Type="http://schemas.openxmlformats.org/officeDocument/2006/relationships/slideLayout" Target="../slideLayouts/slideLayout2.xml"/><Relationship Id="rId4" Type="http://schemas.openxmlformats.org/officeDocument/2006/relationships/image" Target="../media/image50.jpeg"/></Relationships>
</file>

<file path=ppt/slides/_rels/slide35.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7.jpeg"/><Relationship Id="rId7" Type="http://schemas.openxmlformats.org/officeDocument/2006/relationships/image" Target="../media/image53.wmf"/><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oleObject" Target="../embeddings/oleObject1.bin"/><Relationship Id="rId5" Type="http://schemas.openxmlformats.org/officeDocument/2006/relationships/image" Target="../media/image55.jpeg"/><Relationship Id="rId4" Type="http://schemas.openxmlformats.org/officeDocument/2006/relationships/image" Target="../media/image54.jpeg"/></Relationships>
</file>

<file path=ppt/slides/_rels/slide41.xml.rels><?xml version="1.0" encoding="UTF-8" standalone="yes"?>
<Relationships xmlns="http://schemas.openxmlformats.org/package/2006/relationships"><Relationship Id="rId8" Type="http://schemas.openxmlformats.org/officeDocument/2006/relationships/oleObject" Target="../embeddings/oleObject3.bin"/><Relationship Id="rId13" Type="http://schemas.openxmlformats.org/officeDocument/2006/relationships/image" Target="../media/image31.jpeg"/><Relationship Id="rId3" Type="http://schemas.openxmlformats.org/officeDocument/2006/relationships/image" Target="../media/image7.jpeg"/><Relationship Id="rId7" Type="http://schemas.openxmlformats.org/officeDocument/2006/relationships/image" Target="../media/image55.jpeg"/><Relationship Id="rId12" Type="http://schemas.openxmlformats.org/officeDocument/2006/relationships/image" Target="../media/image59.jpeg"/><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image" Target="../media/image54.jpeg"/><Relationship Id="rId11" Type="http://schemas.openxmlformats.org/officeDocument/2006/relationships/image" Target="../media/image58.jpeg"/><Relationship Id="rId5" Type="http://schemas.openxmlformats.org/officeDocument/2006/relationships/image" Target="../media/image56.wmf"/><Relationship Id="rId10" Type="http://schemas.openxmlformats.org/officeDocument/2006/relationships/image" Target="../media/image57.jpeg"/><Relationship Id="rId4" Type="http://schemas.openxmlformats.org/officeDocument/2006/relationships/oleObject" Target="../embeddings/oleObject2.bin"/><Relationship Id="rId9" Type="http://schemas.openxmlformats.org/officeDocument/2006/relationships/image" Target="../media/image53.wmf"/></Relationships>
</file>

<file path=ppt/slides/_rels/slide42.xml.rels><?xml version="1.0" encoding="UTF-8" standalone="yes"?>
<Relationships xmlns="http://schemas.openxmlformats.org/package/2006/relationships"><Relationship Id="rId8" Type="http://schemas.openxmlformats.org/officeDocument/2006/relationships/image" Target="../media/image60.jpeg"/><Relationship Id="rId3" Type="http://schemas.openxmlformats.org/officeDocument/2006/relationships/image" Target="../media/image7.jpeg"/><Relationship Id="rId7" Type="http://schemas.openxmlformats.org/officeDocument/2006/relationships/image" Target="../media/image57.jpeg"/><Relationship Id="rId2" Type="http://schemas.openxmlformats.org/officeDocument/2006/relationships/slideLayout" Target="../slideLayouts/slideLayout2.xml"/><Relationship Id="rId1" Type="http://schemas.openxmlformats.org/officeDocument/2006/relationships/vmlDrawing" Target="../drawings/vmlDrawing3.vml"/><Relationship Id="rId6" Type="http://schemas.openxmlformats.org/officeDocument/2006/relationships/image" Target="../media/image55.jpeg"/><Relationship Id="rId5" Type="http://schemas.openxmlformats.org/officeDocument/2006/relationships/image" Target="../media/image56.wmf"/><Relationship Id="rId4" Type="http://schemas.openxmlformats.org/officeDocument/2006/relationships/oleObject" Target="../embeddings/oleObject4.bin"/></Relationships>
</file>

<file path=ppt/slides/_rels/slide43.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57.jpeg"/><Relationship Id="rId1" Type="http://schemas.openxmlformats.org/officeDocument/2006/relationships/slideLayout" Target="../slideLayouts/slideLayout2.xml"/><Relationship Id="rId4" Type="http://schemas.microsoft.com/office/2007/relationships/hdphoto" Target="../media/hdphoto1.wdp"/></Relationships>
</file>

<file path=ppt/slides/_rels/slide45.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2.jpeg"/><Relationship Id="rId1" Type="http://schemas.openxmlformats.org/officeDocument/2006/relationships/slideLayout" Target="../slideLayouts/slideLayout2.xml"/><Relationship Id="rId5" Type="http://schemas.openxmlformats.org/officeDocument/2006/relationships/image" Target="../media/image63.jpeg"/><Relationship Id="rId4" Type="http://schemas.microsoft.com/office/2007/relationships/hdphoto" Target="../media/hdphoto1.wdp"/></Relationships>
</file>

<file path=ppt/slides/_rels/slide46.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64.jpeg"/><Relationship Id="rId1" Type="http://schemas.openxmlformats.org/officeDocument/2006/relationships/slideLayout" Target="../slideLayouts/slideLayout2.xml"/><Relationship Id="rId5" Type="http://schemas.openxmlformats.org/officeDocument/2006/relationships/image" Target="../media/image67.jpeg"/><Relationship Id="rId4" Type="http://schemas.openxmlformats.org/officeDocument/2006/relationships/image" Target="../media/image66.jpeg"/></Relationships>
</file>

<file path=ppt/slides/_rels/slide4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8.jpeg"/><Relationship Id="rId1" Type="http://schemas.openxmlformats.org/officeDocument/2006/relationships/slideLayout" Target="../slideLayouts/slideLayout2.xml"/><Relationship Id="rId4" Type="http://schemas.openxmlformats.org/officeDocument/2006/relationships/image" Target="../media/image39.gif"/></Relationships>
</file>

<file path=ppt/slides/_rels/slide49.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69.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71.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76.jpeg"/><Relationship Id="rId4" Type="http://schemas.openxmlformats.org/officeDocument/2006/relationships/image" Target="../media/image75.jpeg"/></Relationships>
</file>

<file path=ppt/slides/_rels/slide56.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78.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image" Target="../media/image75.jpe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80.gif"/><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ctrTitle"/>
          </p:nvPr>
        </p:nvSpPr>
        <p:spPr>
          <a:xfrm>
            <a:off x="0" y="1"/>
            <a:ext cx="9144000" cy="1785926"/>
          </a:xfrm>
        </p:spPr>
        <p:txBody>
          <a:bodyPr>
            <a:normAutofit fontScale="90000"/>
          </a:bodyPr>
          <a:lstStyle/>
          <a:p>
            <a:r>
              <a:rPr lang="en-GB" b="1" dirty="0"/>
              <a:t>RELIGIOUS CHANGE </a:t>
            </a:r>
            <a:br>
              <a:rPr lang="en-GB" b="1" dirty="0"/>
            </a:br>
            <a:r>
              <a:rPr lang="en-GB" b="1" dirty="0"/>
              <a:t>IN THE  ROMAN EMPIRE </a:t>
            </a:r>
            <a:br>
              <a:rPr lang="en-GB" b="1" dirty="0"/>
            </a:br>
            <a:r>
              <a:rPr lang="en-US" sz="3600" i="1" dirty="0">
                <a:effectLst>
                  <a:outerShdw blurRad="38100" dist="38100" dir="2700000" algn="tl">
                    <a:srgbClr val="000000">
                      <a:alpha val="43137"/>
                    </a:srgbClr>
                  </a:outerShdw>
                  <a:reflection blurRad="6350" stA="55000" endA="300" endPos="25500" dir="5400000" sy="-100000" algn="bl" rotWithShape="0"/>
                </a:effectLst>
              </a:rPr>
              <a:t>Negotiating local cults in a global world </a:t>
            </a:r>
            <a:endParaRPr lang="en-GB" i="1" dirty="0">
              <a:effectLst>
                <a:outerShdw blurRad="38100" dist="38100" dir="2700000" algn="tl">
                  <a:srgbClr val="000000">
                    <a:alpha val="43137"/>
                  </a:srgbClr>
                </a:outerShdw>
                <a:reflection blurRad="6350" stA="55000" endA="300" endPos="25500" dir="5400000" sy="-100000" algn="bl" rotWithShape="0"/>
              </a:effectLst>
            </a:endParaRPr>
          </a:p>
        </p:txBody>
      </p:sp>
      <p:pic>
        <p:nvPicPr>
          <p:cNvPr id="33793" name="Picture 1" descr="D:\100_3132 Worms TRIAD Museum small.jpg"/>
          <p:cNvPicPr>
            <a:picLocks noChangeAspect="1" noChangeArrowheads="1"/>
          </p:cNvPicPr>
          <p:nvPr/>
        </p:nvPicPr>
        <p:blipFill>
          <a:blip r:embed="rId2" cstate="print"/>
          <a:srcRect/>
          <a:stretch>
            <a:fillRect/>
          </a:stretch>
        </p:blipFill>
        <p:spPr bwMode="auto">
          <a:xfrm>
            <a:off x="785785" y="1785926"/>
            <a:ext cx="6211013" cy="5072074"/>
          </a:xfrm>
          <a:prstGeom prst="rect">
            <a:avLst/>
          </a:prstGeom>
          <a:noFill/>
        </p:spPr>
      </p:pic>
    </p:spTree>
  </p:cSld>
  <p:clrMapOvr>
    <a:masterClrMapping/>
  </p:clrMapOvr>
  <p:transition>
    <p:randomBa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 descr="D:\100_3132 Worms TRIAD Museum small.jpg"/>
          <p:cNvPicPr>
            <a:picLocks noChangeAspect="1" noChangeArrowheads="1"/>
          </p:cNvPicPr>
          <p:nvPr/>
        </p:nvPicPr>
        <p:blipFill>
          <a:blip r:embed="rId2" cstate="print"/>
          <a:srcRect/>
          <a:stretch>
            <a:fillRect/>
          </a:stretch>
        </p:blipFill>
        <p:spPr bwMode="auto">
          <a:xfrm>
            <a:off x="785785" y="1785926"/>
            <a:ext cx="6211013" cy="5072074"/>
          </a:xfrm>
          <a:prstGeom prst="rect">
            <a:avLst/>
          </a:prstGeom>
          <a:noFill/>
        </p:spPr>
      </p:pic>
      <p:sp>
        <p:nvSpPr>
          <p:cNvPr id="7" name="Inhaltsplatzhalter 2"/>
          <p:cNvSpPr txBox="1">
            <a:spLocks/>
          </p:cNvSpPr>
          <p:nvPr/>
        </p:nvSpPr>
        <p:spPr>
          <a:xfrm>
            <a:off x="4716016" y="2100613"/>
            <a:ext cx="4114800" cy="5229200"/>
          </a:xfrm>
          <a:prstGeom prst="rect">
            <a:avLst/>
          </a:prstGeom>
          <a:solidFill>
            <a:schemeClr val="accent3">
              <a:alpha val="66000"/>
            </a:schemeClr>
          </a:solidFill>
        </p:spPr>
        <p:style>
          <a:lnRef idx="2">
            <a:schemeClr val="accent3">
              <a:shade val="50000"/>
            </a:schemeClr>
          </a:lnRef>
          <a:fillRef idx="1">
            <a:schemeClr val="accent3"/>
          </a:fillRef>
          <a:effectRef idx="0">
            <a:schemeClr val="accent3"/>
          </a:effectRef>
          <a:fontRef idx="minor">
            <a:schemeClr val="lt1"/>
          </a:fontRef>
        </p:style>
        <p:txBody>
          <a:bodyPr vert="horz" lIns="91440" tIns="45720" rIns="91440" bIns="45720" rtlCol="0">
            <a:normAutofit/>
          </a:bodyPr>
          <a:lstStyle/>
          <a:p>
            <a:pPr marL="228600" indent="-228600" algn="r">
              <a:spcBef>
                <a:spcPts val="1200"/>
              </a:spcBef>
              <a:buClr>
                <a:schemeClr val="bg2"/>
              </a:buClr>
              <a:buBlip>
                <a:blip r:embed="rId3"/>
              </a:buBlip>
            </a:pPr>
            <a:r>
              <a:rPr lang="en-GB" sz="2200" dirty="0">
                <a:gradFill>
                  <a:gsLst>
                    <a:gs pos="0">
                      <a:schemeClr val="bg1"/>
                    </a:gs>
                    <a:gs pos="90000">
                      <a:schemeClr val="bg2">
                        <a:lumMod val="90000"/>
                      </a:schemeClr>
                    </a:gs>
                  </a:gsLst>
                  <a:lin ang="5400000" scaled="0"/>
                </a:gradFill>
              </a:rPr>
              <a:t>So far…</a:t>
            </a:r>
          </a:p>
          <a:p>
            <a:pPr marL="228600" indent="-228600" algn="r">
              <a:spcBef>
                <a:spcPts val="1200"/>
              </a:spcBef>
              <a:buClr>
                <a:schemeClr val="bg2"/>
              </a:buClr>
              <a:buBlip>
                <a:blip r:embed="rId3"/>
              </a:buBlip>
            </a:pPr>
            <a:r>
              <a:rPr lang="en-GB" sz="2200" dirty="0">
                <a:gradFill>
                  <a:gsLst>
                    <a:gs pos="0">
                      <a:schemeClr val="bg1"/>
                    </a:gs>
                    <a:gs pos="90000">
                      <a:schemeClr val="bg2">
                        <a:lumMod val="90000"/>
                      </a:schemeClr>
                    </a:gs>
                  </a:gsLst>
                  <a:lin ang="5400000" scaled="0"/>
                </a:gradFill>
              </a:rPr>
              <a:t>Key concepts</a:t>
            </a:r>
          </a:p>
          <a:p>
            <a:pPr marL="228600" indent="-228600" algn="r">
              <a:spcBef>
                <a:spcPts val="1200"/>
              </a:spcBef>
              <a:buClr>
                <a:schemeClr val="bg2"/>
              </a:buClr>
              <a:buBlip>
                <a:blip r:embed="rId3"/>
              </a:buBlip>
            </a:pPr>
            <a:r>
              <a:rPr lang="en-GB" sz="2200" dirty="0">
                <a:gradFill>
                  <a:gsLst>
                    <a:gs pos="0">
                      <a:schemeClr val="bg1"/>
                    </a:gs>
                    <a:gs pos="90000">
                      <a:schemeClr val="bg2">
                        <a:lumMod val="90000"/>
                      </a:schemeClr>
                    </a:gs>
                  </a:gsLst>
                  <a:lin ang="5400000" scaled="0"/>
                </a:gradFill>
              </a:rPr>
              <a:t>e.g., Orthopraxy</a:t>
            </a:r>
          </a:p>
          <a:p>
            <a:pPr marL="228600" indent="-228600" algn="r">
              <a:spcBef>
                <a:spcPts val="1200"/>
              </a:spcBef>
              <a:buClr>
                <a:schemeClr val="bg2"/>
              </a:buClr>
              <a:buBlip>
                <a:blip r:embed="rId3"/>
              </a:buBlip>
            </a:pPr>
            <a:r>
              <a:rPr lang="en-GB" sz="2200" dirty="0">
                <a:gradFill>
                  <a:gsLst>
                    <a:gs pos="0">
                      <a:schemeClr val="bg1"/>
                    </a:gs>
                    <a:gs pos="90000">
                      <a:schemeClr val="bg2">
                        <a:lumMod val="90000"/>
                      </a:schemeClr>
                    </a:gs>
                  </a:gsLst>
                  <a:lin ang="5400000" scaled="0"/>
                </a:gradFill>
              </a:rPr>
              <a:t>Polis Religion</a:t>
            </a:r>
          </a:p>
          <a:p>
            <a:pPr marL="228600" indent="-228600" algn="r">
              <a:spcBef>
                <a:spcPts val="1200"/>
              </a:spcBef>
              <a:buClr>
                <a:schemeClr val="bg2"/>
              </a:buClr>
              <a:buBlip>
                <a:blip r:embed="rId3"/>
              </a:buBlip>
            </a:pPr>
            <a:r>
              <a:rPr lang="en-GB" sz="2200" dirty="0">
                <a:gradFill>
                  <a:gsLst>
                    <a:gs pos="0">
                      <a:schemeClr val="bg1"/>
                    </a:gs>
                    <a:gs pos="90000">
                      <a:schemeClr val="bg2">
                        <a:lumMod val="90000"/>
                      </a:schemeClr>
                    </a:gs>
                  </a:gsLst>
                  <a:lin ang="5400000" scaled="0"/>
                </a:gradFill>
              </a:rPr>
              <a:t>“Imperial Religion”?</a:t>
            </a:r>
          </a:p>
          <a:p>
            <a:pPr marL="228600" indent="-228600" algn="r">
              <a:spcBef>
                <a:spcPts val="1200"/>
              </a:spcBef>
              <a:buClr>
                <a:schemeClr val="bg2"/>
              </a:buClr>
              <a:buBlip>
                <a:blip r:embed="rId3"/>
              </a:buBlip>
            </a:pPr>
            <a:r>
              <a:rPr lang="en-GB" sz="2200" dirty="0">
                <a:gradFill>
                  <a:gsLst>
                    <a:gs pos="0">
                      <a:schemeClr val="bg1"/>
                    </a:gs>
                    <a:gs pos="90000">
                      <a:schemeClr val="bg2">
                        <a:lumMod val="90000"/>
                      </a:schemeClr>
                    </a:gs>
                  </a:gsLst>
                  <a:lin ang="5400000" scaled="0"/>
                </a:gradFill>
              </a:rPr>
              <a:t>Spread of Roman Cults</a:t>
            </a:r>
          </a:p>
          <a:p>
            <a:pPr marL="228600" indent="-228600" algn="r">
              <a:spcBef>
                <a:spcPts val="1200"/>
              </a:spcBef>
              <a:buClr>
                <a:schemeClr val="bg2"/>
              </a:buClr>
              <a:buBlip>
                <a:blip r:embed="rId3"/>
              </a:buBlip>
            </a:pPr>
            <a:r>
              <a:rPr lang="en-GB" sz="2200" dirty="0">
                <a:gradFill>
                  <a:gsLst>
                    <a:gs pos="0">
                      <a:schemeClr val="bg1"/>
                    </a:gs>
                    <a:gs pos="90000">
                      <a:schemeClr val="bg2">
                        <a:lumMod val="90000"/>
                      </a:schemeClr>
                    </a:gs>
                  </a:gsLst>
                  <a:lin ang="5400000" scaled="0"/>
                </a:gradFill>
              </a:rPr>
              <a:t>Imperial </a:t>
            </a:r>
            <a:r>
              <a:rPr lang="en-GB" sz="2200" dirty="0" err="1">
                <a:gradFill>
                  <a:gsLst>
                    <a:gs pos="0">
                      <a:schemeClr val="bg1"/>
                    </a:gs>
                    <a:gs pos="90000">
                      <a:schemeClr val="bg2">
                        <a:lumMod val="90000"/>
                      </a:schemeClr>
                    </a:gs>
                  </a:gsLst>
                  <a:lin ang="5400000" scaled="0"/>
                </a:gradFill>
              </a:rPr>
              <a:t>Cul</a:t>
            </a:r>
            <a:endParaRPr lang="en-GB" sz="2200" dirty="0">
              <a:gradFill>
                <a:gsLst>
                  <a:gs pos="0">
                    <a:schemeClr val="bg1"/>
                  </a:gs>
                  <a:gs pos="90000">
                    <a:schemeClr val="bg2">
                      <a:lumMod val="90000"/>
                    </a:schemeClr>
                  </a:gs>
                </a:gsLst>
                <a:lin ang="5400000" scaled="0"/>
              </a:gradFill>
            </a:endParaRPr>
          </a:p>
        </p:txBody>
      </p:sp>
      <p:sp>
        <p:nvSpPr>
          <p:cNvPr id="2" name="Content Placeholder 1"/>
          <p:cNvSpPr>
            <a:spLocks noGrp="1"/>
          </p:cNvSpPr>
          <p:nvPr>
            <p:ph idx="1"/>
          </p:nvPr>
        </p:nvSpPr>
        <p:spPr/>
        <p:txBody>
          <a:bodyPr/>
          <a:lstStyle/>
          <a:p>
            <a:endParaRPr lang="en-GB" dirty="0"/>
          </a:p>
        </p:txBody>
      </p:sp>
      <p:sp>
        <p:nvSpPr>
          <p:cNvPr id="3" name="Title 2"/>
          <p:cNvSpPr>
            <a:spLocks noGrp="1"/>
          </p:cNvSpPr>
          <p:nvPr>
            <p:ph type="title"/>
          </p:nvPr>
        </p:nvSpPr>
        <p:spPr/>
        <p:txBody>
          <a:bodyPr/>
          <a:lstStyle/>
          <a:p>
            <a:endParaRPr lang="en-GB"/>
          </a:p>
        </p:txBody>
      </p:sp>
      <p:sp>
        <p:nvSpPr>
          <p:cNvPr id="8" name="Titel 1"/>
          <p:cNvSpPr txBox="1">
            <a:spLocks/>
          </p:cNvSpPr>
          <p:nvPr/>
        </p:nvSpPr>
        <p:spPr>
          <a:xfrm>
            <a:off x="0" y="1"/>
            <a:ext cx="9144000" cy="1785926"/>
          </a:xfrm>
          <a:prstGeom prst="rect">
            <a:avLst/>
          </a:prstGeom>
        </p:spPr>
        <p:txBody>
          <a:bodyPr vert="horz" lIns="91440" tIns="45720" rIns="91440" bIns="45720" rtlCol="0" anchor="ctr">
            <a:normAutofit fontScale="97500"/>
          </a:bodyPr>
          <a:lstStyle>
            <a:lvl1pPr algn="r" defTabSz="914400" rtl="0" eaLnBrk="1" latinLnBrk="0" hangingPunct="1">
              <a:spcBef>
                <a:spcPct val="0"/>
              </a:spcBef>
              <a:buNone/>
              <a:defRPr sz="3600" kern="1200">
                <a:gradFill>
                  <a:gsLst>
                    <a:gs pos="0">
                      <a:schemeClr val="bg1"/>
                    </a:gs>
                    <a:gs pos="90000">
                      <a:schemeClr val="bg2">
                        <a:lumMod val="90000"/>
                      </a:schemeClr>
                    </a:gs>
                  </a:gsLst>
                  <a:lin ang="5400000" scaled="0"/>
                </a:gradFill>
                <a:effectLst>
                  <a:reflection blurRad="6350" stA="55000" endA="300" endPos="25500" dir="5400000" sy="-100000" algn="bl" rotWithShape="0"/>
                </a:effectLst>
                <a:latin typeface="+mj-lt"/>
                <a:ea typeface="+mj-ea"/>
                <a:cs typeface="+mj-cs"/>
              </a:defRPr>
            </a:lvl1pPr>
          </a:lstStyle>
          <a:p>
            <a:pPr algn="l"/>
            <a:r>
              <a:rPr lang="en-GB" b="1"/>
              <a:t>RELIGIOUS CHANGE </a:t>
            </a:r>
            <a:br>
              <a:rPr lang="en-GB" b="1"/>
            </a:br>
            <a:r>
              <a:rPr lang="en-GB" b="1"/>
              <a:t>IN THE  ROMAN EMPIRE </a:t>
            </a:r>
            <a:br>
              <a:rPr lang="en-GB" b="1"/>
            </a:br>
            <a:r>
              <a:rPr lang="en-US" i="1">
                <a:effectLst>
                  <a:outerShdw blurRad="38100" dist="38100" dir="2700000" algn="tl">
                    <a:srgbClr val="000000">
                      <a:alpha val="43137"/>
                    </a:srgbClr>
                  </a:outerShdw>
                  <a:reflection blurRad="6350" stA="55000" endA="300" endPos="25500" dir="5400000" sy="-100000" algn="bl" rotWithShape="0"/>
                </a:effectLst>
              </a:rPr>
              <a:t>Negotiating local cults in a global world </a:t>
            </a:r>
            <a:endParaRPr lang="en-GB" i="1" dirty="0">
              <a:effectLst>
                <a:outerShdw blurRad="38100" dist="38100" dir="2700000" algn="tl">
                  <a:srgbClr val="000000">
                    <a:alpha val="43137"/>
                  </a:srgbClr>
                </a:outerShdw>
                <a:reflection blurRad="6350" stA="55000" endA="300" endPos="25500" dir="5400000" sy="-100000" algn="bl" rotWithShape="0"/>
              </a:effectLst>
            </a:endParaRPr>
          </a:p>
        </p:txBody>
      </p:sp>
    </p:spTree>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edge">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1" descr="D:\100_3132 Worms TRIAD Museum small.jpg"/>
          <p:cNvPicPr>
            <a:picLocks noChangeAspect="1" noChangeArrowheads="1"/>
          </p:cNvPicPr>
          <p:nvPr/>
        </p:nvPicPr>
        <p:blipFill>
          <a:blip r:embed="rId2" cstate="print"/>
          <a:srcRect/>
          <a:stretch>
            <a:fillRect/>
          </a:stretch>
        </p:blipFill>
        <p:spPr bwMode="auto">
          <a:xfrm>
            <a:off x="785785" y="1785926"/>
            <a:ext cx="6211013" cy="5072074"/>
          </a:xfrm>
          <a:prstGeom prst="rect">
            <a:avLst/>
          </a:prstGeom>
          <a:noFill/>
        </p:spPr>
      </p:pic>
      <p:sp>
        <p:nvSpPr>
          <p:cNvPr id="7" name="Titel 1"/>
          <p:cNvSpPr txBox="1">
            <a:spLocks/>
          </p:cNvSpPr>
          <p:nvPr/>
        </p:nvSpPr>
        <p:spPr>
          <a:xfrm>
            <a:off x="0" y="1"/>
            <a:ext cx="9144000" cy="1785926"/>
          </a:xfrm>
          <a:prstGeom prst="rect">
            <a:avLst/>
          </a:prstGeom>
        </p:spPr>
        <p:txBody>
          <a:bodyPr vert="horz" lIns="91440" tIns="45720" rIns="91440" bIns="45720" rtlCol="0" anchor="ctr">
            <a:normAutofit fontScale="97500"/>
          </a:bodyPr>
          <a:lstStyle/>
          <a:p>
            <a:pPr marL="0" marR="0" lvl="0" indent="0"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a:ln>
                  <a:noFill/>
                </a:ln>
                <a:gradFill>
                  <a:gsLst>
                    <a:gs pos="0">
                      <a:schemeClr val="bg1"/>
                    </a:gs>
                    <a:gs pos="90000">
                      <a:schemeClr val="bg2">
                        <a:lumMod val="90000"/>
                      </a:schemeClr>
                    </a:gs>
                  </a:gsLst>
                  <a:lin ang="5400000" scaled="0"/>
                </a:gradFill>
                <a:effectLst>
                  <a:reflection blurRad="6350" stA="55000" endA="300" endPos="25500" dir="5400000" sy="-100000" algn="bl" rotWithShape="0"/>
                </a:effectLst>
                <a:uLnTx/>
                <a:uFillTx/>
                <a:latin typeface="+mj-lt"/>
                <a:ea typeface="+mj-ea"/>
                <a:cs typeface="+mj-cs"/>
              </a:rPr>
              <a:t>RELIGIOUS CHANGE </a:t>
            </a:r>
            <a:br>
              <a:rPr kumimoji="0" lang="en-GB" sz="3600" b="1" i="0" u="none" strike="noStrike" kern="1200" cap="none" spc="0" normalizeH="0" baseline="0" noProof="0" dirty="0">
                <a:ln>
                  <a:noFill/>
                </a:ln>
                <a:gradFill>
                  <a:gsLst>
                    <a:gs pos="0">
                      <a:schemeClr val="bg1"/>
                    </a:gs>
                    <a:gs pos="90000">
                      <a:schemeClr val="bg2">
                        <a:lumMod val="90000"/>
                      </a:schemeClr>
                    </a:gs>
                  </a:gsLst>
                  <a:lin ang="5400000" scaled="0"/>
                </a:gradFill>
                <a:effectLst>
                  <a:reflection blurRad="6350" stA="55000" endA="300" endPos="25500" dir="5400000" sy="-100000" algn="bl" rotWithShape="0"/>
                </a:effectLst>
                <a:uLnTx/>
                <a:uFillTx/>
                <a:latin typeface="+mj-lt"/>
                <a:ea typeface="+mj-ea"/>
                <a:cs typeface="+mj-cs"/>
              </a:rPr>
            </a:br>
            <a:r>
              <a:rPr kumimoji="0" lang="en-GB" sz="3600" b="1" i="0" u="none" strike="noStrike" kern="1200" cap="none" spc="0" normalizeH="0" baseline="0" noProof="0" dirty="0">
                <a:ln>
                  <a:noFill/>
                </a:ln>
                <a:gradFill>
                  <a:gsLst>
                    <a:gs pos="0">
                      <a:schemeClr val="bg1"/>
                    </a:gs>
                    <a:gs pos="90000">
                      <a:schemeClr val="bg2">
                        <a:lumMod val="90000"/>
                      </a:schemeClr>
                    </a:gs>
                  </a:gsLst>
                  <a:lin ang="5400000" scaled="0"/>
                </a:gradFill>
                <a:effectLst>
                  <a:reflection blurRad="6350" stA="55000" endA="300" endPos="25500" dir="5400000" sy="-100000" algn="bl" rotWithShape="0"/>
                </a:effectLst>
                <a:uLnTx/>
                <a:uFillTx/>
                <a:latin typeface="+mj-lt"/>
                <a:ea typeface="+mj-ea"/>
                <a:cs typeface="+mj-cs"/>
              </a:rPr>
              <a:t>IN THE  ROMAN EMPIRE </a:t>
            </a:r>
            <a:br>
              <a:rPr kumimoji="0" lang="en-GB" sz="3600" b="1" i="0" u="none" strike="noStrike" kern="1200" cap="none" spc="0" normalizeH="0" baseline="0" noProof="0" dirty="0">
                <a:ln>
                  <a:noFill/>
                </a:ln>
                <a:gradFill>
                  <a:gsLst>
                    <a:gs pos="0">
                      <a:schemeClr val="bg1"/>
                    </a:gs>
                    <a:gs pos="90000">
                      <a:schemeClr val="bg2">
                        <a:lumMod val="90000"/>
                      </a:schemeClr>
                    </a:gs>
                  </a:gsLst>
                  <a:lin ang="5400000" scaled="0"/>
                </a:gradFill>
                <a:effectLst>
                  <a:reflection blurRad="6350" stA="55000" endA="300" endPos="25500" dir="5400000" sy="-100000" algn="bl" rotWithShape="0"/>
                </a:effectLst>
                <a:uLnTx/>
                <a:uFillTx/>
                <a:latin typeface="+mj-lt"/>
                <a:ea typeface="+mj-ea"/>
                <a:cs typeface="+mj-cs"/>
              </a:rPr>
            </a:br>
            <a:r>
              <a:rPr kumimoji="0" lang="en-US" sz="3600" b="0" i="1"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reflection blurRad="6350" stA="55000" endA="300" endPos="25500" dir="5400000" sy="-100000" algn="bl" rotWithShape="0"/>
                </a:effectLst>
                <a:uLnTx/>
                <a:uFillTx/>
                <a:latin typeface="+mj-lt"/>
                <a:ea typeface="+mj-ea"/>
                <a:cs typeface="+mj-cs"/>
              </a:rPr>
              <a:t>Negotiating local cults in a global world </a:t>
            </a:r>
            <a:endParaRPr kumimoji="0" lang="en-GB" sz="3600" b="0" i="1"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reflection blurRad="6350" stA="55000" endA="300" endPos="25500" dir="5400000" sy="-100000" algn="bl" rotWithShape="0"/>
              </a:effectLst>
              <a:uLnTx/>
              <a:uFillTx/>
              <a:latin typeface="+mj-lt"/>
              <a:ea typeface="+mj-ea"/>
              <a:cs typeface="+mj-cs"/>
            </a:endParaRPr>
          </a:p>
        </p:txBody>
      </p:sp>
      <p:sp>
        <p:nvSpPr>
          <p:cNvPr id="2" name="Rectangle 1"/>
          <p:cNvSpPr>
            <a:spLocks noChangeArrowheads="1"/>
          </p:cNvSpPr>
          <p:nvPr/>
        </p:nvSpPr>
        <p:spPr bwMode="auto">
          <a:xfrm>
            <a:off x="1475656" y="1429327"/>
            <a:ext cx="7452320" cy="5078313"/>
          </a:xfrm>
          <a:prstGeom prst="rect">
            <a:avLst/>
          </a:prstGeom>
          <a:solidFill>
            <a:schemeClr val="accent6">
              <a:alpha val="71000"/>
            </a:schemeClr>
          </a:solidFill>
          <a:ln>
            <a:noFill/>
          </a:ln>
        </p:spPr>
        <p:style>
          <a:lnRef idx="0">
            <a:scrgbClr r="0" g="0" b="0"/>
          </a:lnRef>
          <a:fillRef idx="0">
            <a:scrgbClr r="0" g="0" b="0"/>
          </a:fillRef>
          <a:effectRef idx="0">
            <a:scrgbClr r="0" g="0" b="0"/>
          </a:effectRef>
          <a:fontRef idx="minor">
            <a:schemeClr val="lt1"/>
          </a:fontRef>
        </p:style>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lang="en-US" altLang="en-US" dirty="0">
                <a:solidFill>
                  <a:srgbClr val="FFFF00"/>
                </a:solidFill>
                <a:latin typeface="Arial" panose="020B0604020202020204" pitchFamily="34" charset="0"/>
              </a:rPr>
              <a:t> Focus Questions today:</a:t>
            </a:r>
          </a:p>
          <a:p>
            <a:pPr marL="742950" lvl="1" indent="-285750" eaLnBrk="0" fontAlgn="base" hangingPunct="0">
              <a:spcBef>
                <a:spcPct val="0"/>
              </a:spcBef>
              <a:spcAft>
                <a:spcPct val="0"/>
              </a:spcAft>
              <a:buFont typeface="Wingdings" panose="05000000000000000000" pitchFamily="2" charset="2"/>
              <a:buChar char="Ø"/>
            </a:pPr>
            <a:r>
              <a:rPr kumimoji="0" lang="en-US" altLang="en-US" b="0" i="0" u="none" strike="noStrike" cap="none" normalizeH="0" baseline="0" dirty="0">
                <a:ln>
                  <a:noFill/>
                </a:ln>
                <a:solidFill>
                  <a:srgbClr val="FFFF00"/>
                </a:solidFill>
                <a:effectLst/>
                <a:latin typeface="Arial" panose="020B0604020202020204" pitchFamily="34" charset="0"/>
              </a:rPr>
              <a:t>Try to provide a definition (or definitions?) of the term "</a:t>
            </a:r>
            <a:r>
              <a:rPr kumimoji="0" lang="en-US" altLang="en-US" b="0" i="0" u="none" strike="noStrike" cap="none" normalizeH="0" baseline="0" dirty="0" err="1">
                <a:ln>
                  <a:noFill/>
                </a:ln>
                <a:solidFill>
                  <a:srgbClr val="FFFF00"/>
                </a:solidFill>
                <a:effectLst/>
                <a:latin typeface="Arial" panose="020B0604020202020204" pitchFamily="34" charset="0"/>
              </a:rPr>
              <a:t>interpretatio</a:t>
            </a:r>
            <a:r>
              <a:rPr kumimoji="0" lang="en-US" altLang="en-US" b="0" i="0" u="none" strike="noStrike" cap="none" normalizeH="0" baseline="0" dirty="0">
                <a:ln>
                  <a:noFill/>
                </a:ln>
                <a:solidFill>
                  <a:srgbClr val="FFFF00"/>
                </a:solidFill>
                <a:effectLst/>
                <a:latin typeface="Arial" panose="020B0604020202020204" pitchFamily="34" charset="0"/>
              </a:rPr>
              <a:t> Romana/</a:t>
            </a:r>
            <a:r>
              <a:rPr kumimoji="0" lang="en-US" altLang="en-US" b="0" i="0" u="none" strike="noStrike" cap="none" normalizeH="0" baseline="0" dirty="0" err="1">
                <a:ln>
                  <a:noFill/>
                </a:ln>
                <a:solidFill>
                  <a:srgbClr val="FFFF00"/>
                </a:solidFill>
                <a:effectLst/>
                <a:latin typeface="Arial" panose="020B0604020202020204" pitchFamily="34" charset="0"/>
              </a:rPr>
              <a:t>Graeca</a:t>
            </a:r>
            <a:r>
              <a:rPr kumimoji="0" lang="en-US" altLang="en-US" b="0" i="0" u="none" strike="noStrike" cap="none" normalizeH="0" baseline="0" dirty="0">
                <a:ln>
                  <a:noFill/>
                </a:ln>
                <a:solidFill>
                  <a:srgbClr val="FFFF00"/>
                </a:solidFill>
                <a:effectLst/>
                <a:latin typeface="Arial" panose="020B0604020202020204" pitchFamily="34" charset="0"/>
              </a:rPr>
              <a:t>/</a:t>
            </a:r>
            <a:r>
              <a:rPr kumimoji="0" lang="en-US" altLang="en-US" b="0" i="0" u="none" strike="noStrike" cap="none" normalizeH="0" baseline="0" dirty="0" err="1">
                <a:ln>
                  <a:noFill/>
                </a:ln>
                <a:solidFill>
                  <a:srgbClr val="FFFF00"/>
                </a:solidFill>
                <a:effectLst/>
                <a:latin typeface="Arial" panose="020B0604020202020204" pitchFamily="34" charset="0"/>
              </a:rPr>
              <a:t>indigena</a:t>
            </a:r>
            <a:r>
              <a:rPr kumimoji="0" lang="en-US" altLang="en-US" b="0" i="0" u="none" strike="noStrike" cap="none" normalizeH="0" baseline="0" dirty="0">
                <a:ln>
                  <a:noFill/>
                </a:ln>
                <a:solidFill>
                  <a:srgbClr val="FFFF00"/>
                </a:solidFill>
                <a:effectLst/>
                <a:latin typeface="Arial" panose="020B0604020202020204" pitchFamily="34" charset="0"/>
              </a:rPr>
              <a:t>..." </a:t>
            </a:r>
          </a:p>
          <a:p>
            <a:pPr marL="742950" lvl="1" indent="-285750" eaLnBrk="0" fontAlgn="base" hangingPunct="0">
              <a:spcBef>
                <a:spcPct val="0"/>
              </a:spcBef>
              <a:spcAft>
                <a:spcPct val="0"/>
              </a:spcAft>
              <a:buFont typeface="Wingdings" panose="05000000000000000000" pitchFamily="2" charset="2"/>
              <a:buChar char="Ø"/>
            </a:pPr>
            <a:r>
              <a:rPr kumimoji="0" lang="en-US" altLang="en-US" b="0" i="0" u="none" strike="noStrike" cap="none" normalizeH="0" baseline="0" dirty="0">
                <a:ln>
                  <a:noFill/>
                </a:ln>
                <a:solidFill>
                  <a:srgbClr val="FFFF00"/>
                </a:solidFill>
                <a:effectLst/>
                <a:latin typeface="Arial" panose="020B0604020202020204" pitchFamily="34" charset="0"/>
              </a:rPr>
              <a:t>How controversial has this term been discussed in modern scholarship? </a:t>
            </a:r>
          </a:p>
          <a:p>
            <a:pPr marL="742950" lvl="1" indent="-285750" eaLnBrk="0" fontAlgn="base" hangingPunct="0">
              <a:spcBef>
                <a:spcPct val="0"/>
              </a:spcBef>
              <a:spcAft>
                <a:spcPct val="0"/>
              </a:spcAft>
              <a:buFont typeface="Wingdings" panose="05000000000000000000" pitchFamily="2" charset="2"/>
              <a:buChar char="Ø"/>
            </a:pPr>
            <a:r>
              <a:rPr kumimoji="0" lang="en-US" altLang="en-US" b="0" i="0" u="none" strike="noStrike" cap="none" normalizeH="0" baseline="0" dirty="0">
                <a:ln>
                  <a:noFill/>
                </a:ln>
                <a:solidFill>
                  <a:srgbClr val="FFFF00"/>
                </a:solidFill>
                <a:effectLst/>
                <a:latin typeface="Arial" panose="020B0604020202020204" pitchFamily="34" charset="0"/>
              </a:rPr>
              <a:t>What is the result of "</a:t>
            </a:r>
            <a:r>
              <a:rPr kumimoji="0" lang="en-US" altLang="en-US" b="0" i="0" u="none" strike="noStrike" cap="none" normalizeH="0" baseline="0" dirty="0" err="1">
                <a:ln>
                  <a:noFill/>
                </a:ln>
                <a:solidFill>
                  <a:srgbClr val="FFFF00"/>
                </a:solidFill>
                <a:effectLst/>
                <a:latin typeface="Arial" panose="020B0604020202020204" pitchFamily="34" charset="0"/>
              </a:rPr>
              <a:t>interpretatio</a:t>
            </a:r>
            <a:r>
              <a:rPr kumimoji="0" lang="en-US" altLang="en-US" b="0" i="0" u="none" strike="noStrike" cap="none" normalizeH="0" baseline="0" dirty="0">
                <a:ln>
                  <a:noFill/>
                </a:ln>
                <a:solidFill>
                  <a:srgbClr val="FFFF00"/>
                </a:solidFill>
                <a:effectLst/>
                <a:latin typeface="Arial" panose="020B0604020202020204" pitchFamily="34" charset="0"/>
              </a:rPr>
              <a:t>" and what short-term and long-term consequences can one presume? </a:t>
            </a:r>
          </a:p>
          <a:p>
            <a:pPr marL="742950" lvl="1" indent="-285750" eaLnBrk="0" fontAlgn="base" hangingPunct="0">
              <a:spcBef>
                <a:spcPct val="0"/>
              </a:spcBef>
              <a:spcAft>
                <a:spcPct val="0"/>
              </a:spcAft>
              <a:buFont typeface="Wingdings" panose="05000000000000000000" pitchFamily="2" charset="2"/>
              <a:buChar char="Ø"/>
            </a:pPr>
            <a:endParaRPr kumimoji="0" lang="en-US" altLang="en-US" b="0" i="0" u="none" strike="noStrike" cap="none" normalizeH="0" baseline="0" dirty="0">
              <a:ln>
                <a:noFill/>
              </a:ln>
              <a:solidFill>
                <a:srgbClr val="FFFF00"/>
              </a:solidFill>
              <a:effectLst/>
              <a:latin typeface="Arial" panose="020B0604020202020204" pitchFamily="34" charset="0"/>
            </a:endParaRPr>
          </a:p>
          <a:p>
            <a:pPr marL="742950" lvl="1" indent="-285750" eaLnBrk="0" fontAlgn="base" hangingPunct="0">
              <a:spcBef>
                <a:spcPct val="0"/>
              </a:spcBef>
              <a:spcAft>
                <a:spcPct val="0"/>
              </a:spcAft>
              <a:buFont typeface="Wingdings" panose="05000000000000000000" pitchFamily="2" charset="2"/>
              <a:buChar char="Ø"/>
            </a:pPr>
            <a:r>
              <a:rPr kumimoji="0" lang="en-US" altLang="en-US" b="0" i="0" u="none" strike="noStrike" cap="none" normalizeH="0" baseline="0" dirty="0">
                <a:ln>
                  <a:noFill/>
                </a:ln>
                <a:solidFill>
                  <a:srgbClr val="FFFF00"/>
                </a:solidFill>
                <a:effectLst/>
                <a:latin typeface="Arial" panose="020B0604020202020204" pitchFamily="34" charset="0"/>
              </a:rPr>
              <a:t>Also, discuss agency: Who does the "</a:t>
            </a:r>
            <a:r>
              <a:rPr kumimoji="0" lang="en-US" altLang="en-US" b="0" i="0" u="none" strike="noStrike" cap="none" normalizeH="0" baseline="0" dirty="0" err="1">
                <a:ln>
                  <a:noFill/>
                </a:ln>
                <a:solidFill>
                  <a:srgbClr val="FFFF00"/>
                </a:solidFill>
                <a:effectLst/>
                <a:latin typeface="Arial" panose="020B0604020202020204" pitchFamily="34" charset="0"/>
              </a:rPr>
              <a:t>interpretatio</a:t>
            </a:r>
            <a:r>
              <a:rPr kumimoji="0" lang="en-US" altLang="en-US" b="0" i="0" u="none" strike="noStrike" cap="none" normalizeH="0" baseline="0" dirty="0">
                <a:ln>
                  <a:noFill/>
                </a:ln>
                <a:solidFill>
                  <a:srgbClr val="FFFF00"/>
                </a:solidFill>
                <a:effectLst/>
                <a:latin typeface="Arial" panose="020B0604020202020204" pitchFamily="34" charset="0"/>
              </a:rPr>
              <a:t>"? </a:t>
            </a:r>
          </a:p>
          <a:p>
            <a:pPr marL="1200150" lvl="2" indent="-285750" eaLnBrk="0" fontAlgn="base" hangingPunct="0">
              <a:spcBef>
                <a:spcPct val="0"/>
              </a:spcBef>
              <a:spcAft>
                <a:spcPct val="0"/>
              </a:spcAft>
              <a:buFont typeface="Wingdings" panose="05000000000000000000" pitchFamily="2" charset="2"/>
              <a:buChar char="Ø"/>
            </a:pPr>
            <a:r>
              <a:rPr kumimoji="0" lang="en-US" altLang="en-US" b="0" i="0" u="none" strike="noStrike" cap="none" normalizeH="0" baseline="0" dirty="0">
                <a:ln>
                  <a:noFill/>
                </a:ln>
                <a:solidFill>
                  <a:srgbClr val="FFFF00"/>
                </a:solidFill>
                <a:effectLst/>
                <a:latin typeface="Arial" panose="020B0604020202020204" pitchFamily="34" charset="0"/>
              </a:rPr>
              <a:t>Is it all down to the Romans imposing their concepts on local cults? </a:t>
            </a:r>
          </a:p>
          <a:p>
            <a:pPr marL="1200150" lvl="2" indent="-285750" eaLnBrk="0" fontAlgn="base" hangingPunct="0">
              <a:spcBef>
                <a:spcPct val="0"/>
              </a:spcBef>
              <a:spcAft>
                <a:spcPct val="0"/>
              </a:spcAft>
              <a:buFont typeface="Wingdings" panose="05000000000000000000" pitchFamily="2" charset="2"/>
              <a:buChar char="Ø"/>
            </a:pPr>
            <a:r>
              <a:rPr kumimoji="0" lang="en-US" altLang="en-US" b="0" i="0" u="none" strike="noStrike" cap="none" normalizeH="0" baseline="0" dirty="0">
                <a:ln>
                  <a:noFill/>
                </a:ln>
                <a:solidFill>
                  <a:srgbClr val="FFFF00"/>
                </a:solidFill>
                <a:effectLst/>
                <a:latin typeface="Arial" panose="020B0604020202020204" pitchFamily="34" charset="0"/>
              </a:rPr>
              <a:t>Or is it an elite phenomenon?  </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rgbClr val="FFFF00"/>
                </a:solidFill>
                <a:effectLst/>
                <a:latin typeface="Arial" panose="020B0604020202020204" pitchFamily="34" charset="0"/>
              </a:rPr>
              <a:t>Discuss case studies: </a:t>
            </a:r>
          </a:p>
          <a:p>
            <a:pPr marL="742950" lvl="1" indent="-285750" eaLnBrk="0" fontAlgn="base" hangingPunct="0">
              <a:spcBef>
                <a:spcPct val="0"/>
              </a:spcBef>
              <a:spcAft>
                <a:spcPct val="0"/>
              </a:spcAft>
              <a:buFont typeface="Wingdings" panose="05000000000000000000" pitchFamily="2" charset="2"/>
              <a:buChar char="Ø"/>
            </a:pPr>
            <a:r>
              <a:rPr kumimoji="0" lang="en-US" altLang="en-US" b="0" i="0" u="none" strike="noStrike" cap="none" normalizeH="0" baseline="0" dirty="0">
                <a:ln>
                  <a:noFill/>
                </a:ln>
                <a:solidFill>
                  <a:srgbClr val="FFFF00"/>
                </a:solidFill>
                <a:effectLst/>
                <a:latin typeface="Arial" panose="020B0604020202020204" pitchFamily="34" charset="0"/>
              </a:rPr>
              <a:t>Focus on particular deities or cult places (sanctuaries) that can exemplify different examples or processes of "</a:t>
            </a:r>
            <a:r>
              <a:rPr kumimoji="0" lang="en-US" altLang="en-US" b="0" i="0" u="none" strike="noStrike" cap="none" normalizeH="0" baseline="0" dirty="0" err="1">
                <a:ln>
                  <a:noFill/>
                </a:ln>
                <a:solidFill>
                  <a:srgbClr val="FFFF00"/>
                </a:solidFill>
                <a:effectLst/>
                <a:latin typeface="Arial" panose="020B0604020202020204" pitchFamily="34" charset="0"/>
              </a:rPr>
              <a:t>interpretatio</a:t>
            </a:r>
            <a:r>
              <a:rPr kumimoji="0" lang="en-US" altLang="en-US" b="0" i="0" u="none" strike="noStrike" cap="none" normalizeH="0" baseline="0" dirty="0">
                <a:ln>
                  <a:noFill/>
                </a:ln>
                <a:solidFill>
                  <a:srgbClr val="FFFF00"/>
                </a:solidFill>
                <a:effectLst/>
                <a:latin typeface="Arial" panose="020B0604020202020204" pitchFamily="34" charset="0"/>
              </a:rPr>
              <a:t>". </a:t>
            </a:r>
          </a:p>
          <a:p>
            <a:pPr marL="742950" lvl="1" indent="-285750" eaLnBrk="0" fontAlgn="base" hangingPunct="0">
              <a:spcBef>
                <a:spcPct val="0"/>
              </a:spcBef>
              <a:spcAft>
                <a:spcPct val="0"/>
              </a:spcAft>
              <a:buFont typeface="Wingdings" panose="05000000000000000000" pitchFamily="2" charset="2"/>
              <a:buChar char="Ø"/>
            </a:pPr>
            <a:r>
              <a:rPr kumimoji="0" lang="en-US" altLang="en-US" b="0" i="0" u="none" strike="noStrike" cap="none" normalizeH="0" baseline="0" dirty="0">
                <a:ln>
                  <a:noFill/>
                </a:ln>
                <a:solidFill>
                  <a:srgbClr val="FFFF00"/>
                </a:solidFill>
                <a:effectLst/>
                <a:latin typeface="Arial" panose="020B0604020202020204" pitchFamily="34" charset="0"/>
              </a:rPr>
              <a:t>Can we understand these religious changes in the Roman empire: power relationships, subaltern resistance, cultural resistance, </a:t>
            </a:r>
            <a:r>
              <a:rPr kumimoji="0" lang="en-US" altLang="en-US" b="0" i="0" u="none" strike="noStrike" cap="none" normalizeH="0" baseline="0" dirty="0" err="1">
                <a:ln>
                  <a:noFill/>
                </a:ln>
                <a:solidFill>
                  <a:srgbClr val="FFFF00"/>
                </a:solidFill>
                <a:effectLst/>
                <a:latin typeface="Arial" panose="020B0604020202020204" pitchFamily="34" charset="0"/>
              </a:rPr>
              <a:t>creolisation</a:t>
            </a:r>
            <a:r>
              <a:rPr kumimoji="0" lang="en-US" altLang="en-US" b="0" i="0" u="none" strike="noStrike" cap="none" normalizeH="0" baseline="0" dirty="0">
                <a:ln>
                  <a:noFill/>
                </a:ln>
                <a:solidFill>
                  <a:srgbClr val="FFFF00"/>
                </a:solidFill>
                <a:effectLst/>
                <a:latin typeface="Arial" panose="020B0604020202020204" pitchFamily="34" charset="0"/>
              </a:rPr>
              <a:t>, bricolage, </a:t>
            </a:r>
            <a:r>
              <a:rPr kumimoji="0" lang="en-US" altLang="en-US" b="0" i="0" u="none" strike="noStrike" cap="none" normalizeH="0" baseline="0" dirty="0" err="1">
                <a:ln>
                  <a:noFill/>
                </a:ln>
                <a:solidFill>
                  <a:srgbClr val="FFFF00"/>
                </a:solidFill>
                <a:effectLst/>
                <a:latin typeface="Arial" panose="020B0604020202020204" pitchFamily="34" charset="0"/>
              </a:rPr>
              <a:t>globalisation</a:t>
            </a:r>
            <a:r>
              <a:rPr kumimoji="0" lang="en-US" altLang="en-US" b="0" i="0" u="none" strike="noStrike" cap="none" normalizeH="0" baseline="0" dirty="0">
                <a:ln>
                  <a:noFill/>
                </a:ln>
                <a:solidFill>
                  <a:srgbClr val="FFFF00"/>
                </a:solidFill>
                <a:effectLst/>
                <a:latin typeface="Arial" panose="020B0604020202020204" pitchFamily="34" charset="0"/>
              </a:rPr>
              <a:t>,...? </a:t>
            </a:r>
          </a:p>
        </p:txBody>
      </p:sp>
    </p:spTree>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1000"/>
                                        <p:tgtEl>
                                          <p:spTgt spid="2">
                                            <p:bg/>
                                          </p:spTgt>
                                        </p:tgtEl>
                                      </p:cBhvr>
                                    </p:animEffect>
                                    <p:anim calcmode="lin" valueType="num">
                                      <p:cBhvr>
                                        <p:cTn id="8" dur="1000" fill="hold"/>
                                        <p:tgtEl>
                                          <p:spTgt spid="2">
                                            <p:bg/>
                                          </p:spTgt>
                                        </p:tgtEl>
                                        <p:attrNameLst>
                                          <p:attrName>ppt_x</p:attrName>
                                        </p:attrNameLst>
                                      </p:cBhvr>
                                      <p:tavLst>
                                        <p:tav tm="0">
                                          <p:val>
                                            <p:strVal val="#ppt_x"/>
                                          </p:val>
                                        </p:tav>
                                        <p:tav tm="100000">
                                          <p:val>
                                            <p:strVal val="#ppt_x"/>
                                          </p:val>
                                        </p:tav>
                                      </p:tavLst>
                                    </p:anim>
                                    <p:anim calcmode="lin" valueType="num">
                                      <p:cBhvr>
                                        <p:cTn id="9" dur="1000" fill="hold"/>
                                        <p:tgtEl>
                                          <p:spTgt spid="2">
                                            <p:bg/>
                                          </p:spTgt>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42" presetClass="entr" presetSubtype="0" fill="hold" grpId="0" nodeType="afterEffect">
                                  <p:stCondLst>
                                    <p:cond delay="250"/>
                                  </p:stCondLst>
                                  <p:childTnLst>
                                    <p:set>
                                      <p:cBhvr>
                                        <p:cTn id="12" dur="1" fill="hold">
                                          <p:stCondLst>
                                            <p:cond delay="0"/>
                                          </p:stCondLst>
                                        </p:cTn>
                                        <p:tgtEl>
                                          <p:spTgt spid="2">
                                            <p:txEl>
                                              <p:pRg st="0" end="0"/>
                                            </p:txEl>
                                          </p:spTgt>
                                        </p:tgtEl>
                                        <p:attrNameLst>
                                          <p:attrName>style.visibility</p:attrName>
                                        </p:attrNameLst>
                                      </p:cBhvr>
                                      <p:to>
                                        <p:strVal val="visible"/>
                                      </p:to>
                                    </p:set>
                                    <p:animEffect transition="in" filter="fade">
                                      <p:cBhvr>
                                        <p:cTn id="13" dur="1000"/>
                                        <p:tgtEl>
                                          <p:spTgt spid="2">
                                            <p:txEl>
                                              <p:pRg st="0" end="0"/>
                                            </p:txEl>
                                          </p:spTgt>
                                        </p:tgtEl>
                                      </p:cBhvr>
                                    </p:animEffect>
                                    <p:anim calcmode="lin" valueType="num">
                                      <p:cBhvr>
                                        <p:cTn id="14"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500"/>
                            </p:stCondLst>
                            <p:childTnLst>
                              <p:par>
                                <p:cTn id="17" presetID="42" presetClass="entr" presetSubtype="0" fill="hold" grpId="0" nodeType="afterEffect">
                                  <p:stCondLst>
                                    <p:cond delay="500"/>
                                  </p:stCondLst>
                                  <p:childTnLst>
                                    <p:set>
                                      <p:cBhvr>
                                        <p:cTn id="18" dur="1" fill="hold">
                                          <p:stCondLst>
                                            <p:cond delay="0"/>
                                          </p:stCondLst>
                                        </p:cTn>
                                        <p:tgtEl>
                                          <p:spTgt spid="2">
                                            <p:txEl>
                                              <p:pRg st="1" end="1"/>
                                            </p:txEl>
                                          </p:spTgt>
                                        </p:tgtEl>
                                        <p:attrNameLst>
                                          <p:attrName>style.visibility</p:attrName>
                                        </p:attrNameLst>
                                      </p:cBhvr>
                                      <p:to>
                                        <p:strVal val="visible"/>
                                      </p:to>
                                    </p:set>
                                    <p:animEffect transition="in" filter="fade">
                                      <p:cBhvr>
                                        <p:cTn id="19" dur="1000"/>
                                        <p:tgtEl>
                                          <p:spTgt spid="2">
                                            <p:txEl>
                                              <p:pRg st="1" end="1"/>
                                            </p:txEl>
                                          </p:spTgt>
                                        </p:tgtEl>
                                      </p:cBhvr>
                                    </p:animEffect>
                                    <p:anim calcmode="lin" valueType="num">
                                      <p:cBhvr>
                                        <p:cTn id="20"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par>
                          <p:cTn id="22" fill="hold">
                            <p:stCondLst>
                              <p:cond delay="4000"/>
                            </p:stCondLst>
                            <p:childTnLst>
                              <p:par>
                                <p:cTn id="23" presetID="42" presetClass="entr" presetSubtype="0" fill="hold" grpId="0" nodeType="afterEffect">
                                  <p:stCondLst>
                                    <p:cond delay="1750"/>
                                  </p:stCondLst>
                                  <p:childTnLst>
                                    <p:set>
                                      <p:cBhvr>
                                        <p:cTn id="24" dur="1" fill="hold">
                                          <p:stCondLst>
                                            <p:cond delay="0"/>
                                          </p:stCondLst>
                                        </p:cTn>
                                        <p:tgtEl>
                                          <p:spTgt spid="2">
                                            <p:txEl>
                                              <p:pRg st="2" end="2"/>
                                            </p:txEl>
                                          </p:spTgt>
                                        </p:tgtEl>
                                        <p:attrNameLst>
                                          <p:attrName>style.visibility</p:attrName>
                                        </p:attrNameLst>
                                      </p:cBhvr>
                                      <p:to>
                                        <p:strVal val="visible"/>
                                      </p:to>
                                    </p:set>
                                    <p:animEffect transition="in" filter="fade">
                                      <p:cBhvr>
                                        <p:cTn id="25" dur="1000"/>
                                        <p:tgtEl>
                                          <p:spTgt spid="2">
                                            <p:txEl>
                                              <p:pRg st="2" end="2"/>
                                            </p:txEl>
                                          </p:spTgt>
                                        </p:tgtEl>
                                      </p:cBhvr>
                                    </p:animEffect>
                                    <p:anim calcmode="lin" valueType="num">
                                      <p:cBhvr>
                                        <p:cTn id="26"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par>
                          <p:cTn id="28" fill="hold">
                            <p:stCondLst>
                              <p:cond delay="6750"/>
                            </p:stCondLst>
                            <p:childTnLst>
                              <p:par>
                                <p:cTn id="29" presetID="42" presetClass="entr" presetSubtype="0" fill="hold" grpId="0" nodeType="afterEffect">
                                  <p:stCondLst>
                                    <p:cond delay="1750"/>
                                  </p:stCondLst>
                                  <p:childTnLst>
                                    <p:set>
                                      <p:cBhvr>
                                        <p:cTn id="30" dur="1" fill="hold">
                                          <p:stCondLst>
                                            <p:cond delay="0"/>
                                          </p:stCondLst>
                                        </p:cTn>
                                        <p:tgtEl>
                                          <p:spTgt spid="2">
                                            <p:txEl>
                                              <p:pRg st="3" end="3"/>
                                            </p:txEl>
                                          </p:spTgt>
                                        </p:tgtEl>
                                        <p:attrNameLst>
                                          <p:attrName>style.visibility</p:attrName>
                                        </p:attrNameLst>
                                      </p:cBhvr>
                                      <p:to>
                                        <p:strVal val="visible"/>
                                      </p:to>
                                    </p:set>
                                    <p:animEffect transition="in" filter="fade">
                                      <p:cBhvr>
                                        <p:cTn id="31" dur="1000"/>
                                        <p:tgtEl>
                                          <p:spTgt spid="2">
                                            <p:txEl>
                                              <p:pRg st="3" end="3"/>
                                            </p:txEl>
                                          </p:spTgt>
                                        </p:tgtEl>
                                      </p:cBhvr>
                                    </p:animEffect>
                                    <p:anim calcmode="lin" valueType="num">
                                      <p:cBhvr>
                                        <p:cTn id="32"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3"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2">
                                            <p:txEl>
                                              <p:pRg st="5" end="5"/>
                                            </p:txEl>
                                          </p:spTgt>
                                        </p:tgtEl>
                                        <p:attrNameLst>
                                          <p:attrName>style.visibility</p:attrName>
                                        </p:attrNameLst>
                                      </p:cBhvr>
                                      <p:to>
                                        <p:strVal val="visible"/>
                                      </p:to>
                                    </p:set>
                                    <p:animEffect transition="in" filter="fade">
                                      <p:cBhvr>
                                        <p:cTn id="38" dur="1000"/>
                                        <p:tgtEl>
                                          <p:spTgt spid="2">
                                            <p:txEl>
                                              <p:pRg st="5" end="5"/>
                                            </p:txEl>
                                          </p:spTgt>
                                        </p:tgtEl>
                                      </p:cBhvr>
                                    </p:animEffect>
                                    <p:anim calcmode="lin" valueType="num">
                                      <p:cBhvr>
                                        <p:cTn id="39"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2">
                                            <p:txEl>
                                              <p:pRg st="5" end="5"/>
                                            </p:txEl>
                                          </p:spTgt>
                                        </p:tgtEl>
                                        <p:attrNameLst>
                                          <p:attrName>ppt_y</p:attrName>
                                        </p:attrNameLst>
                                      </p:cBhvr>
                                      <p:tavLst>
                                        <p:tav tm="0">
                                          <p:val>
                                            <p:strVal val="#ppt_y+.1"/>
                                          </p:val>
                                        </p:tav>
                                        <p:tav tm="100000">
                                          <p:val>
                                            <p:strVal val="#ppt_y"/>
                                          </p:val>
                                        </p:tav>
                                      </p:tavLst>
                                    </p:anim>
                                  </p:childTnLst>
                                </p:cTn>
                              </p:par>
                              <p:par>
                                <p:cTn id="41" presetID="42" presetClass="entr" presetSubtype="0" fill="hold" grpId="0" nodeType="withEffect">
                                  <p:stCondLst>
                                    <p:cond delay="0"/>
                                  </p:stCondLst>
                                  <p:childTnLst>
                                    <p:set>
                                      <p:cBhvr>
                                        <p:cTn id="42" dur="1" fill="hold">
                                          <p:stCondLst>
                                            <p:cond delay="0"/>
                                          </p:stCondLst>
                                        </p:cTn>
                                        <p:tgtEl>
                                          <p:spTgt spid="2">
                                            <p:txEl>
                                              <p:pRg st="6" end="6"/>
                                            </p:txEl>
                                          </p:spTgt>
                                        </p:tgtEl>
                                        <p:attrNameLst>
                                          <p:attrName>style.visibility</p:attrName>
                                        </p:attrNameLst>
                                      </p:cBhvr>
                                      <p:to>
                                        <p:strVal val="visible"/>
                                      </p:to>
                                    </p:set>
                                    <p:animEffect transition="in" filter="fade">
                                      <p:cBhvr>
                                        <p:cTn id="43" dur="1000"/>
                                        <p:tgtEl>
                                          <p:spTgt spid="2">
                                            <p:txEl>
                                              <p:pRg st="6" end="6"/>
                                            </p:txEl>
                                          </p:spTgt>
                                        </p:tgtEl>
                                      </p:cBhvr>
                                    </p:animEffect>
                                    <p:anim calcmode="lin" valueType="num">
                                      <p:cBhvr>
                                        <p:cTn id="44"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2">
                                            <p:txEl>
                                              <p:pRg st="6" end="6"/>
                                            </p:txEl>
                                          </p:spTgt>
                                        </p:tgtEl>
                                        <p:attrNameLst>
                                          <p:attrName>ppt_y</p:attrName>
                                        </p:attrNameLst>
                                      </p:cBhvr>
                                      <p:tavLst>
                                        <p:tav tm="0">
                                          <p:val>
                                            <p:strVal val="#ppt_y+.1"/>
                                          </p:val>
                                        </p:tav>
                                        <p:tav tm="100000">
                                          <p:val>
                                            <p:strVal val="#ppt_y"/>
                                          </p:val>
                                        </p:tav>
                                      </p:tavLst>
                                    </p:anim>
                                  </p:childTnLst>
                                </p:cTn>
                              </p:par>
                              <p:par>
                                <p:cTn id="46" presetID="42" presetClass="entr" presetSubtype="0" fill="hold" grpId="0" nodeType="withEffect">
                                  <p:stCondLst>
                                    <p:cond delay="0"/>
                                  </p:stCondLst>
                                  <p:childTnLst>
                                    <p:set>
                                      <p:cBhvr>
                                        <p:cTn id="47" dur="1" fill="hold">
                                          <p:stCondLst>
                                            <p:cond delay="0"/>
                                          </p:stCondLst>
                                        </p:cTn>
                                        <p:tgtEl>
                                          <p:spTgt spid="2">
                                            <p:txEl>
                                              <p:pRg st="7" end="7"/>
                                            </p:txEl>
                                          </p:spTgt>
                                        </p:tgtEl>
                                        <p:attrNameLst>
                                          <p:attrName>style.visibility</p:attrName>
                                        </p:attrNameLst>
                                      </p:cBhvr>
                                      <p:to>
                                        <p:strVal val="visible"/>
                                      </p:to>
                                    </p:set>
                                    <p:animEffect transition="in" filter="fade">
                                      <p:cBhvr>
                                        <p:cTn id="48" dur="1000"/>
                                        <p:tgtEl>
                                          <p:spTgt spid="2">
                                            <p:txEl>
                                              <p:pRg st="7" end="7"/>
                                            </p:txEl>
                                          </p:spTgt>
                                        </p:tgtEl>
                                      </p:cBhvr>
                                    </p:animEffect>
                                    <p:anim calcmode="lin" valueType="num">
                                      <p:cBhvr>
                                        <p:cTn id="49" dur="10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50" dur="1000" fill="hold"/>
                                        <p:tgtEl>
                                          <p:spTgt spid="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2">
                                            <p:txEl>
                                              <p:pRg st="8" end="8"/>
                                            </p:txEl>
                                          </p:spTgt>
                                        </p:tgtEl>
                                        <p:attrNameLst>
                                          <p:attrName>style.visibility</p:attrName>
                                        </p:attrNameLst>
                                      </p:cBhvr>
                                      <p:to>
                                        <p:strVal val="visible"/>
                                      </p:to>
                                    </p:set>
                                    <p:animEffect transition="in" filter="fade">
                                      <p:cBhvr>
                                        <p:cTn id="55" dur="1000"/>
                                        <p:tgtEl>
                                          <p:spTgt spid="2">
                                            <p:txEl>
                                              <p:pRg st="8" end="8"/>
                                            </p:txEl>
                                          </p:spTgt>
                                        </p:tgtEl>
                                      </p:cBhvr>
                                    </p:animEffect>
                                    <p:anim calcmode="lin" valueType="num">
                                      <p:cBhvr>
                                        <p:cTn id="56" dur="1000" fill="hold"/>
                                        <p:tgtEl>
                                          <p:spTgt spid="2">
                                            <p:txEl>
                                              <p:pRg st="8" end="8"/>
                                            </p:txEl>
                                          </p:spTgt>
                                        </p:tgtEl>
                                        <p:attrNameLst>
                                          <p:attrName>ppt_x</p:attrName>
                                        </p:attrNameLst>
                                      </p:cBhvr>
                                      <p:tavLst>
                                        <p:tav tm="0">
                                          <p:val>
                                            <p:strVal val="#ppt_x"/>
                                          </p:val>
                                        </p:tav>
                                        <p:tav tm="100000">
                                          <p:val>
                                            <p:strVal val="#ppt_x"/>
                                          </p:val>
                                        </p:tav>
                                      </p:tavLst>
                                    </p:anim>
                                    <p:anim calcmode="lin" valueType="num">
                                      <p:cBhvr>
                                        <p:cTn id="57" dur="1000" fill="hold"/>
                                        <p:tgtEl>
                                          <p:spTgt spid="2">
                                            <p:txEl>
                                              <p:pRg st="8" end="8"/>
                                            </p:txEl>
                                          </p:spTgt>
                                        </p:tgtEl>
                                        <p:attrNameLst>
                                          <p:attrName>ppt_y</p:attrName>
                                        </p:attrNameLst>
                                      </p:cBhvr>
                                      <p:tavLst>
                                        <p:tav tm="0">
                                          <p:val>
                                            <p:strVal val="#ppt_y+.1"/>
                                          </p:val>
                                        </p:tav>
                                        <p:tav tm="100000">
                                          <p:val>
                                            <p:strVal val="#ppt_y"/>
                                          </p:val>
                                        </p:tav>
                                      </p:tavLst>
                                    </p:anim>
                                  </p:childTnLst>
                                </p:cTn>
                              </p:par>
                              <p:par>
                                <p:cTn id="58" presetID="42" presetClass="entr" presetSubtype="0" fill="hold" grpId="0" nodeType="withEffect">
                                  <p:stCondLst>
                                    <p:cond delay="0"/>
                                  </p:stCondLst>
                                  <p:childTnLst>
                                    <p:set>
                                      <p:cBhvr>
                                        <p:cTn id="59" dur="1" fill="hold">
                                          <p:stCondLst>
                                            <p:cond delay="0"/>
                                          </p:stCondLst>
                                        </p:cTn>
                                        <p:tgtEl>
                                          <p:spTgt spid="2">
                                            <p:txEl>
                                              <p:pRg st="9" end="9"/>
                                            </p:txEl>
                                          </p:spTgt>
                                        </p:tgtEl>
                                        <p:attrNameLst>
                                          <p:attrName>style.visibility</p:attrName>
                                        </p:attrNameLst>
                                      </p:cBhvr>
                                      <p:to>
                                        <p:strVal val="visible"/>
                                      </p:to>
                                    </p:set>
                                    <p:animEffect transition="in" filter="fade">
                                      <p:cBhvr>
                                        <p:cTn id="60" dur="1000"/>
                                        <p:tgtEl>
                                          <p:spTgt spid="2">
                                            <p:txEl>
                                              <p:pRg st="9" end="9"/>
                                            </p:txEl>
                                          </p:spTgt>
                                        </p:tgtEl>
                                      </p:cBhvr>
                                    </p:animEffect>
                                    <p:anim calcmode="lin" valueType="num">
                                      <p:cBhvr>
                                        <p:cTn id="61" dur="1000" fill="hold"/>
                                        <p:tgtEl>
                                          <p:spTgt spid="2">
                                            <p:txEl>
                                              <p:pRg st="9" end="9"/>
                                            </p:txEl>
                                          </p:spTgt>
                                        </p:tgtEl>
                                        <p:attrNameLst>
                                          <p:attrName>ppt_x</p:attrName>
                                        </p:attrNameLst>
                                      </p:cBhvr>
                                      <p:tavLst>
                                        <p:tav tm="0">
                                          <p:val>
                                            <p:strVal val="#ppt_x"/>
                                          </p:val>
                                        </p:tav>
                                        <p:tav tm="100000">
                                          <p:val>
                                            <p:strVal val="#ppt_x"/>
                                          </p:val>
                                        </p:tav>
                                      </p:tavLst>
                                    </p:anim>
                                    <p:anim calcmode="lin" valueType="num">
                                      <p:cBhvr>
                                        <p:cTn id="62" dur="1000" fill="hold"/>
                                        <p:tgtEl>
                                          <p:spTgt spid="2">
                                            <p:txEl>
                                              <p:pRg st="9" end="9"/>
                                            </p:txEl>
                                          </p:spTgt>
                                        </p:tgtEl>
                                        <p:attrNameLst>
                                          <p:attrName>ppt_y</p:attrName>
                                        </p:attrNameLst>
                                      </p:cBhvr>
                                      <p:tavLst>
                                        <p:tav tm="0">
                                          <p:val>
                                            <p:strVal val="#ppt_y+.1"/>
                                          </p:val>
                                        </p:tav>
                                        <p:tav tm="100000">
                                          <p:val>
                                            <p:strVal val="#ppt_y"/>
                                          </p:val>
                                        </p:tav>
                                      </p:tavLst>
                                    </p:anim>
                                  </p:childTnLst>
                                </p:cTn>
                              </p:par>
                            </p:childTnLst>
                          </p:cTn>
                        </p:par>
                        <p:par>
                          <p:cTn id="63" fill="hold">
                            <p:stCondLst>
                              <p:cond delay="1000"/>
                            </p:stCondLst>
                            <p:childTnLst>
                              <p:par>
                                <p:cTn id="64" presetID="42" presetClass="entr" presetSubtype="0" fill="hold" grpId="0" nodeType="afterEffect">
                                  <p:stCondLst>
                                    <p:cond delay="2500"/>
                                  </p:stCondLst>
                                  <p:childTnLst>
                                    <p:set>
                                      <p:cBhvr>
                                        <p:cTn id="65" dur="1" fill="hold">
                                          <p:stCondLst>
                                            <p:cond delay="0"/>
                                          </p:stCondLst>
                                        </p:cTn>
                                        <p:tgtEl>
                                          <p:spTgt spid="2">
                                            <p:txEl>
                                              <p:pRg st="10" end="10"/>
                                            </p:txEl>
                                          </p:spTgt>
                                        </p:tgtEl>
                                        <p:attrNameLst>
                                          <p:attrName>style.visibility</p:attrName>
                                        </p:attrNameLst>
                                      </p:cBhvr>
                                      <p:to>
                                        <p:strVal val="visible"/>
                                      </p:to>
                                    </p:set>
                                    <p:animEffect transition="in" filter="fade">
                                      <p:cBhvr>
                                        <p:cTn id="66" dur="1000"/>
                                        <p:tgtEl>
                                          <p:spTgt spid="2">
                                            <p:txEl>
                                              <p:pRg st="10" end="10"/>
                                            </p:txEl>
                                          </p:spTgt>
                                        </p:tgtEl>
                                      </p:cBhvr>
                                    </p:animEffect>
                                    <p:anim calcmode="lin" valueType="num">
                                      <p:cBhvr>
                                        <p:cTn id="67" dur="1000" fill="hold"/>
                                        <p:tgtEl>
                                          <p:spTgt spid="2">
                                            <p:txEl>
                                              <p:pRg st="10" end="10"/>
                                            </p:txEl>
                                          </p:spTgt>
                                        </p:tgtEl>
                                        <p:attrNameLst>
                                          <p:attrName>ppt_x</p:attrName>
                                        </p:attrNameLst>
                                      </p:cBhvr>
                                      <p:tavLst>
                                        <p:tav tm="0">
                                          <p:val>
                                            <p:strVal val="#ppt_x"/>
                                          </p:val>
                                        </p:tav>
                                        <p:tav tm="100000">
                                          <p:val>
                                            <p:strVal val="#ppt_x"/>
                                          </p:val>
                                        </p:tav>
                                      </p:tavLst>
                                    </p:anim>
                                    <p:anim calcmode="lin" valueType="num">
                                      <p:cBhvr>
                                        <p:cTn id="68" dur="1000" fill="hold"/>
                                        <p:tgtEl>
                                          <p:spTgt spid="2">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07504" y="65219"/>
            <a:ext cx="8277037" cy="6748157"/>
          </a:xfrm>
        </p:spPr>
      </p:pic>
      <p:sp>
        <p:nvSpPr>
          <p:cNvPr id="5" name="TextBox 4"/>
          <p:cNvSpPr txBox="1"/>
          <p:nvPr/>
        </p:nvSpPr>
        <p:spPr>
          <a:xfrm>
            <a:off x="3234519" y="2046"/>
            <a:ext cx="3456384" cy="1477328"/>
          </a:xfrm>
          <a:prstGeom prst="rect">
            <a:avLst/>
          </a:prstGeom>
          <a:solidFill>
            <a:schemeClr val="accent2"/>
          </a:solidFill>
        </p:spPr>
        <p:txBody>
          <a:bodyPr wrap="square" rtlCol="0">
            <a:spAutoFit/>
          </a:bodyPr>
          <a:lstStyle/>
          <a:p>
            <a:endParaRPr lang="de-DE" dirty="0"/>
          </a:p>
          <a:p>
            <a:endParaRPr lang="de-DE" dirty="0"/>
          </a:p>
          <a:p>
            <a:r>
              <a:rPr lang="de-DE" dirty="0" err="1">
                <a:solidFill>
                  <a:srgbClr val="FFFF00"/>
                </a:solidFill>
              </a:rPr>
              <a:t>Interconnectivity</a:t>
            </a:r>
            <a:endParaRPr lang="de-DE" dirty="0">
              <a:solidFill>
                <a:srgbClr val="FFFF00"/>
              </a:solidFill>
            </a:endParaRPr>
          </a:p>
          <a:p>
            <a:r>
              <a:rPr lang="de-DE" dirty="0">
                <a:solidFill>
                  <a:srgbClr val="FFFF00"/>
                </a:solidFill>
              </a:rPr>
              <a:t>Global Culture</a:t>
            </a:r>
            <a:br>
              <a:rPr lang="de-DE" dirty="0">
                <a:solidFill>
                  <a:srgbClr val="FFFF00"/>
                </a:solidFill>
              </a:rPr>
            </a:br>
            <a:r>
              <a:rPr lang="de-DE" dirty="0">
                <a:solidFill>
                  <a:srgbClr val="FFFF00"/>
                </a:solidFill>
              </a:rPr>
              <a:t>        </a:t>
            </a:r>
            <a:r>
              <a:rPr lang="de-DE" dirty="0" err="1">
                <a:solidFill>
                  <a:srgbClr val="FFFF00"/>
                </a:solidFill>
              </a:rPr>
              <a:t>Hellenism</a:t>
            </a:r>
            <a:r>
              <a:rPr lang="de-DE" dirty="0">
                <a:solidFill>
                  <a:srgbClr val="FFFF00"/>
                </a:solidFill>
              </a:rPr>
              <a:t>/Roman </a:t>
            </a:r>
            <a:r>
              <a:rPr lang="de-DE" dirty="0" err="1">
                <a:solidFill>
                  <a:srgbClr val="FFFF00"/>
                </a:solidFill>
              </a:rPr>
              <a:t>culture</a:t>
            </a:r>
            <a:r>
              <a:rPr lang="de-DE" dirty="0">
                <a:solidFill>
                  <a:srgbClr val="FFFF00"/>
                </a:solidFill>
              </a:rPr>
              <a:t>…</a:t>
            </a:r>
          </a:p>
        </p:txBody>
      </p:sp>
      <p:sp>
        <p:nvSpPr>
          <p:cNvPr id="6" name="Freeform 5"/>
          <p:cNvSpPr/>
          <p:nvPr/>
        </p:nvSpPr>
        <p:spPr>
          <a:xfrm>
            <a:off x="2749310" y="2688609"/>
            <a:ext cx="1678674" cy="2006221"/>
          </a:xfrm>
          <a:custGeom>
            <a:avLst/>
            <a:gdLst>
              <a:gd name="connsiteX0" fmla="*/ 805217 w 1678674"/>
              <a:gd name="connsiteY0" fmla="*/ 1003110 h 2006221"/>
              <a:gd name="connsiteX1" fmla="*/ 661916 w 1678674"/>
              <a:gd name="connsiteY1" fmla="*/ 873457 h 2006221"/>
              <a:gd name="connsiteX2" fmla="*/ 580029 w 1678674"/>
              <a:gd name="connsiteY2" fmla="*/ 716507 h 2006221"/>
              <a:gd name="connsiteX3" fmla="*/ 580029 w 1678674"/>
              <a:gd name="connsiteY3" fmla="*/ 614149 h 2006221"/>
              <a:gd name="connsiteX4" fmla="*/ 539086 w 1678674"/>
              <a:gd name="connsiteY4" fmla="*/ 532263 h 2006221"/>
              <a:gd name="connsiteX5" fmla="*/ 457200 w 1678674"/>
              <a:gd name="connsiteY5" fmla="*/ 450376 h 2006221"/>
              <a:gd name="connsiteX6" fmla="*/ 368489 w 1678674"/>
              <a:gd name="connsiteY6" fmla="*/ 443552 h 2006221"/>
              <a:gd name="connsiteX7" fmla="*/ 307074 w 1678674"/>
              <a:gd name="connsiteY7" fmla="*/ 511791 h 2006221"/>
              <a:gd name="connsiteX8" fmla="*/ 197892 w 1678674"/>
              <a:gd name="connsiteY8" fmla="*/ 580030 h 2006221"/>
              <a:gd name="connsiteX9" fmla="*/ 122829 w 1678674"/>
              <a:gd name="connsiteY9" fmla="*/ 607325 h 2006221"/>
              <a:gd name="connsiteX10" fmla="*/ 0 w 1678674"/>
              <a:gd name="connsiteY10" fmla="*/ 320722 h 2006221"/>
              <a:gd name="connsiteX11" fmla="*/ 88710 w 1678674"/>
              <a:gd name="connsiteY11" fmla="*/ 116006 h 2006221"/>
              <a:gd name="connsiteX12" fmla="*/ 348017 w 1678674"/>
              <a:gd name="connsiteY12" fmla="*/ 20472 h 2006221"/>
              <a:gd name="connsiteX13" fmla="*/ 696035 w 1678674"/>
              <a:gd name="connsiteY13" fmla="*/ 0 h 2006221"/>
              <a:gd name="connsiteX14" fmla="*/ 928047 w 1678674"/>
              <a:gd name="connsiteY14" fmla="*/ 6824 h 2006221"/>
              <a:gd name="connsiteX15" fmla="*/ 1057701 w 1678674"/>
              <a:gd name="connsiteY15" fmla="*/ 211540 h 2006221"/>
              <a:gd name="connsiteX16" fmla="*/ 1044053 w 1678674"/>
              <a:gd name="connsiteY16" fmla="*/ 286603 h 2006221"/>
              <a:gd name="connsiteX17" fmla="*/ 893928 w 1678674"/>
              <a:gd name="connsiteY17" fmla="*/ 293427 h 2006221"/>
              <a:gd name="connsiteX18" fmla="*/ 839337 w 1678674"/>
              <a:gd name="connsiteY18" fmla="*/ 327546 h 2006221"/>
              <a:gd name="connsiteX19" fmla="*/ 880280 w 1678674"/>
              <a:gd name="connsiteY19" fmla="*/ 491319 h 2006221"/>
              <a:gd name="connsiteX20" fmla="*/ 900752 w 1678674"/>
              <a:gd name="connsiteY20" fmla="*/ 552734 h 2006221"/>
              <a:gd name="connsiteX21" fmla="*/ 934871 w 1678674"/>
              <a:gd name="connsiteY21" fmla="*/ 607325 h 2006221"/>
              <a:gd name="connsiteX22" fmla="*/ 1037229 w 1678674"/>
              <a:gd name="connsiteY22" fmla="*/ 696036 h 2006221"/>
              <a:gd name="connsiteX23" fmla="*/ 1078173 w 1678674"/>
              <a:gd name="connsiteY23" fmla="*/ 880281 h 2006221"/>
              <a:gd name="connsiteX24" fmla="*/ 1214650 w 1678674"/>
              <a:gd name="connsiteY24" fmla="*/ 1016758 h 2006221"/>
              <a:gd name="connsiteX25" fmla="*/ 1378423 w 1678674"/>
              <a:gd name="connsiteY25" fmla="*/ 1023582 h 2006221"/>
              <a:gd name="connsiteX26" fmla="*/ 1323832 w 1678674"/>
              <a:gd name="connsiteY26" fmla="*/ 1112292 h 2006221"/>
              <a:gd name="connsiteX27" fmla="*/ 1542197 w 1678674"/>
              <a:gd name="connsiteY27" fmla="*/ 1187355 h 2006221"/>
              <a:gd name="connsiteX28" fmla="*/ 1651379 w 1678674"/>
              <a:gd name="connsiteY28" fmla="*/ 1289713 h 2006221"/>
              <a:gd name="connsiteX29" fmla="*/ 1678674 w 1678674"/>
              <a:gd name="connsiteY29" fmla="*/ 1433015 h 2006221"/>
              <a:gd name="connsiteX30" fmla="*/ 1678674 w 1678674"/>
              <a:gd name="connsiteY30" fmla="*/ 1433015 h 2006221"/>
              <a:gd name="connsiteX31" fmla="*/ 1569492 w 1678674"/>
              <a:gd name="connsiteY31" fmla="*/ 1317009 h 2006221"/>
              <a:gd name="connsiteX32" fmla="*/ 1542197 w 1678674"/>
              <a:gd name="connsiteY32" fmla="*/ 1289713 h 2006221"/>
              <a:gd name="connsiteX33" fmla="*/ 1487605 w 1678674"/>
              <a:gd name="connsiteY33" fmla="*/ 1289713 h 2006221"/>
              <a:gd name="connsiteX34" fmla="*/ 1433014 w 1678674"/>
              <a:gd name="connsiteY34" fmla="*/ 1330657 h 2006221"/>
              <a:gd name="connsiteX35" fmla="*/ 1433014 w 1678674"/>
              <a:gd name="connsiteY35" fmla="*/ 1405719 h 2006221"/>
              <a:gd name="connsiteX36" fmla="*/ 1392071 w 1678674"/>
              <a:gd name="connsiteY36" fmla="*/ 1426191 h 2006221"/>
              <a:gd name="connsiteX37" fmla="*/ 1501253 w 1678674"/>
              <a:gd name="connsiteY37" fmla="*/ 1514901 h 2006221"/>
              <a:gd name="connsiteX38" fmla="*/ 1480782 w 1678674"/>
              <a:gd name="connsiteY38" fmla="*/ 1576316 h 2006221"/>
              <a:gd name="connsiteX39" fmla="*/ 1398895 w 1678674"/>
              <a:gd name="connsiteY39" fmla="*/ 1596788 h 2006221"/>
              <a:gd name="connsiteX40" fmla="*/ 1371600 w 1678674"/>
              <a:gd name="connsiteY40" fmla="*/ 1665027 h 2006221"/>
              <a:gd name="connsiteX41" fmla="*/ 1337480 w 1678674"/>
              <a:gd name="connsiteY41" fmla="*/ 1740090 h 2006221"/>
              <a:gd name="connsiteX42" fmla="*/ 1248770 w 1678674"/>
              <a:gd name="connsiteY42" fmla="*/ 1828800 h 2006221"/>
              <a:gd name="connsiteX43" fmla="*/ 1187355 w 1678674"/>
              <a:gd name="connsiteY43" fmla="*/ 1815152 h 2006221"/>
              <a:gd name="connsiteX44" fmla="*/ 1187355 w 1678674"/>
              <a:gd name="connsiteY44" fmla="*/ 1958454 h 2006221"/>
              <a:gd name="connsiteX45" fmla="*/ 1146411 w 1678674"/>
              <a:gd name="connsiteY45" fmla="*/ 2006221 h 2006221"/>
              <a:gd name="connsiteX46" fmla="*/ 1084997 w 1678674"/>
              <a:gd name="connsiteY46" fmla="*/ 1972101 h 2006221"/>
              <a:gd name="connsiteX47" fmla="*/ 1023582 w 1678674"/>
              <a:gd name="connsiteY47" fmla="*/ 1903863 h 2006221"/>
              <a:gd name="connsiteX48" fmla="*/ 934871 w 1678674"/>
              <a:gd name="connsiteY48" fmla="*/ 1856095 h 2006221"/>
              <a:gd name="connsiteX49" fmla="*/ 812041 w 1678674"/>
              <a:gd name="connsiteY49" fmla="*/ 1787857 h 2006221"/>
              <a:gd name="connsiteX50" fmla="*/ 791570 w 1678674"/>
              <a:gd name="connsiteY50" fmla="*/ 1740090 h 2006221"/>
              <a:gd name="connsiteX51" fmla="*/ 825689 w 1678674"/>
              <a:gd name="connsiteY51" fmla="*/ 1685498 h 2006221"/>
              <a:gd name="connsiteX52" fmla="*/ 928047 w 1678674"/>
              <a:gd name="connsiteY52" fmla="*/ 1726442 h 2006221"/>
              <a:gd name="connsiteX53" fmla="*/ 1078173 w 1678674"/>
              <a:gd name="connsiteY53" fmla="*/ 1746913 h 2006221"/>
              <a:gd name="connsiteX54" fmla="*/ 1194179 w 1678674"/>
              <a:gd name="connsiteY54" fmla="*/ 1733266 h 2006221"/>
              <a:gd name="connsiteX55" fmla="*/ 1310185 w 1678674"/>
              <a:gd name="connsiteY55" fmla="*/ 1678675 h 2006221"/>
              <a:gd name="connsiteX56" fmla="*/ 1371600 w 1678674"/>
              <a:gd name="connsiteY56" fmla="*/ 1610436 h 2006221"/>
              <a:gd name="connsiteX57" fmla="*/ 1337480 w 1678674"/>
              <a:gd name="connsiteY57" fmla="*/ 1521725 h 2006221"/>
              <a:gd name="connsiteX58" fmla="*/ 1310185 w 1678674"/>
              <a:gd name="connsiteY58" fmla="*/ 1405719 h 2006221"/>
              <a:gd name="connsiteX59" fmla="*/ 1221474 w 1678674"/>
              <a:gd name="connsiteY59" fmla="*/ 1330657 h 2006221"/>
              <a:gd name="connsiteX60" fmla="*/ 1091820 w 1678674"/>
              <a:gd name="connsiteY60" fmla="*/ 1221475 h 2006221"/>
              <a:gd name="connsiteX61" fmla="*/ 989462 w 1678674"/>
              <a:gd name="connsiteY61" fmla="*/ 1119116 h 2006221"/>
              <a:gd name="connsiteX62" fmla="*/ 805217 w 1678674"/>
              <a:gd name="connsiteY62" fmla="*/ 1003110 h 200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678674" h="2006221">
                <a:moveTo>
                  <a:pt x="805217" y="1003110"/>
                </a:moveTo>
                <a:lnTo>
                  <a:pt x="661916" y="873457"/>
                </a:lnTo>
                <a:lnTo>
                  <a:pt x="580029" y="716507"/>
                </a:lnTo>
                <a:lnTo>
                  <a:pt x="580029" y="614149"/>
                </a:lnTo>
                <a:lnTo>
                  <a:pt x="539086" y="532263"/>
                </a:lnTo>
                <a:lnTo>
                  <a:pt x="457200" y="450376"/>
                </a:lnTo>
                <a:lnTo>
                  <a:pt x="368489" y="443552"/>
                </a:lnTo>
                <a:lnTo>
                  <a:pt x="307074" y="511791"/>
                </a:lnTo>
                <a:lnTo>
                  <a:pt x="197892" y="580030"/>
                </a:lnTo>
                <a:lnTo>
                  <a:pt x="122829" y="607325"/>
                </a:lnTo>
                <a:lnTo>
                  <a:pt x="0" y="320722"/>
                </a:lnTo>
                <a:lnTo>
                  <a:pt x="88710" y="116006"/>
                </a:lnTo>
                <a:lnTo>
                  <a:pt x="348017" y="20472"/>
                </a:lnTo>
                <a:lnTo>
                  <a:pt x="696035" y="0"/>
                </a:lnTo>
                <a:lnTo>
                  <a:pt x="928047" y="6824"/>
                </a:lnTo>
                <a:lnTo>
                  <a:pt x="1057701" y="211540"/>
                </a:lnTo>
                <a:lnTo>
                  <a:pt x="1044053" y="286603"/>
                </a:lnTo>
                <a:lnTo>
                  <a:pt x="893928" y="293427"/>
                </a:lnTo>
                <a:lnTo>
                  <a:pt x="839337" y="327546"/>
                </a:lnTo>
                <a:lnTo>
                  <a:pt x="880280" y="491319"/>
                </a:lnTo>
                <a:lnTo>
                  <a:pt x="900752" y="552734"/>
                </a:lnTo>
                <a:lnTo>
                  <a:pt x="934871" y="607325"/>
                </a:lnTo>
                <a:lnTo>
                  <a:pt x="1037229" y="696036"/>
                </a:lnTo>
                <a:lnTo>
                  <a:pt x="1078173" y="880281"/>
                </a:lnTo>
                <a:lnTo>
                  <a:pt x="1214650" y="1016758"/>
                </a:lnTo>
                <a:lnTo>
                  <a:pt x="1378423" y="1023582"/>
                </a:lnTo>
                <a:lnTo>
                  <a:pt x="1323832" y="1112292"/>
                </a:lnTo>
                <a:lnTo>
                  <a:pt x="1542197" y="1187355"/>
                </a:lnTo>
                <a:lnTo>
                  <a:pt x="1651379" y="1289713"/>
                </a:lnTo>
                <a:lnTo>
                  <a:pt x="1678674" y="1433015"/>
                </a:lnTo>
                <a:lnTo>
                  <a:pt x="1678674" y="1433015"/>
                </a:lnTo>
                <a:lnTo>
                  <a:pt x="1569492" y="1317009"/>
                </a:lnTo>
                <a:lnTo>
                  <a:pt x="1542197" y="1289713"/>
                </a:lnTo>
                <a:lnTo>
                  <a:pt x="1487605" y="1289713"/>
                </a:lnTo>
                <a:lnTo>
                  <a:pt x="1433014" y="1330657"/>
                </a:lnTo>
                <a:lnTo>
                  <a:pt x="1433014" y="1405719"/>
                </a:lnTo>
                <a:lnTo>
                  <a:pt x="1392071" y="1426191"/>
                </a:lnTo>
                <a:lnTo>
                  <a:pt x="1501253" y="1514901"/>
                </a:lnTo>
                <a:lnTo>
                  <a:pt x="1480782" y="1576316"/>
                </a:lnTo>
                <a:lnTo>
                  <a:pt x="1398895" y="1596788"/>
                </a:lnTo>
                <a:lnTo>
                  <a:pt x="1371600" y="1665027"/>
                </a:lnTo>
                <a:lnTo>
                  <a:pt x="1337480" y="1740090"/>
                </a:lnTo>
                <a:lnTo>
                  <a:pt x="1248770" y="1828800"/>
                </a:lnTo>
                <a:lnTo>
                  <a:pt x="1187355" y="1815152"/>
                </a:lnTo>
                <a:lnTo>
                  <a:pt x="1187355" y="1958454"/>
                </a:lnTo>
                <a:lnTo>
                  <a:pt x="1146411" y="2006221"/>
                </a:lnTo>
                <a:lnTo>
                  <a:pt x="1084997" y="1972101"/>
                </a:lnTo>
                <a:lnTo>
                  <a:pt x="1023582" y="1903863"/>
                </a:lnTo>
                <a:lnTo>
                  <a:pt x="934871" y="1856095"/>
                </a:lnTo>
                <a:lnTo>
                  <a:pt x="812041" y="1787857"/>
                </a:lnTo>
                <a:lnTo>
                  <a:pt x="791570" y="1740090"/>
                </a:lnTo>
                <a:lnTo>
                  <a:pt x="825689" y="1685498"/>
                </a:lnTo>
                <a:lnTo>
                  <a:pt x="928047" y="1726442"/>
                </a:lnTo>
                <a:lnTo>
                  <a:pt x="1078173" y="1746913"/>
                </a:lnTo>
                <a:lnTo>
                  <a:pt x="1194179" y="1733266"/>
                </a:lnTo>
                <a:lnTo>
                  <a:pt x="1310185" y="1678675"/>
                </a:lnTo>
                <a:lnTo>
                  <a:pt x="1371600" y="1610436"/>
                </a:lnTo>
                <a:lnTo>
                  <a:pt x="1337480" y="1521725"/>
                </a:lnTo>
                <a:lnTo>
                  <a:pt x="1310185" y="1405719"/>
                </a:lnTo>
                <a:lnTo>
                  <a:pt x="1221474" y="1330657"/>
                </a:lnTo>
                <a:lnTo>
                  <a:pt x="1091820" y="1221475"/>
                </a:lnTo>
                <a:lnTo>
                  <a:pt x="989462" y="1119116"/>
                </a:lnTo>
                <a:lnTo>
                  <a:pt x="805217" y="100311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6"/>
          <p:cNvSpPr/>
          <p:nvPr/>
        </p:nvSpPr>
        <p:spPr>
          <a:xfrm>
            <a:off x="409433" y="1665027"/>
            <a:ext cx="2415654" cy="2586251"/>
          </a:xfrm>
          <a:custGeom>
            <a:avLst/>
            <a:gdLst>
              <a:gd name="connsiteX0" fmla="*/ 2415654 w 2415654"/>
              <a:gd name="connsiteY0" fmla="*/ 1678674 h 2586251"/>
              <a:gd name="connsiteX1" fmla="*/ 2231409 w 2415654"/>
              <a:gd name="connsiteY1" fmla="*/ 1610436 h 2586251"/>
              <a:gd name="connsiteX2" fmla="*/ 2053988 w 2415654"/>
              <a:gd name="connsiteY2" fmla="*/ 1542197 h 2586251"/>
              <a:gd name="connsiteX3" fmla="*/ 1931158 w 2415654"/>
              <a:gd name="connsiteY3" fmla="*/ 1637731 h 2586251"/>
              <a:gd name="connsiteX4" fmla="*/ 1910686 w 2415654"/>
              <a:gd name="connsiteY4" fmla="*/ 1794680 h 2586251"/>
              <a:gd name="connsiteX5" fmla="*/ 1856095 w 2415654"/>
              <a:gd name="connsiteY5" fmla="*/ 1869743 h 2586251"/>
              <a:gd name="connsiteX6" fmla="*/ 1692322 w 2415654"/>
              <a:gd name="connsiteY6" fmla="*/ 1903863 h 2586251"/>
              <a:gd name="connsiteX7" fmla="*/ 1535373 w 2415654"/>
              <a:gd name="connsiteY7" fmla="*/ 1965277 h 2586251"/>
              <a:gd name="connsiteX8" fmla="*/ 1337480 w 2415654"/>
              <a:gd name="connsiteY8" fmla="*/ 2129051 h 2586251"/>
              <a:gd name="connsiteX9" fmla="*/ 1337480 w 2415654"/>
              <a:gd name="connsiteY9" fmla="*/ 2129051 h 2586251"/>
              <a:gd name="connsiteX10" fmla="*/ 1364776 w 2415654"/>
              <a:gd name="connsiteY10" fmla="*/ 2340591 h 2586251"/>
              <a:gd name="connsiteX11" fmla="*/ 1228298 w 2415654"/>
              <a:gd name="connsiteY11" fmla="*/ 2381534 h 2586251"/>
              <a:gd name="connsiteX12" fmla="*/ 1153236 w 2415654"/>
              <a:gd name="connsiteY12" fmla="*/ 2477069 h 2586251"/>
              <a:gd name="connsiteX13" fmla="*/ 1023582 w 2415654"/>
              <a:gd name="connsiteY13" fmla="*/ 2490716 h 2586251"/>
              <a:gd name="connsiteX14" fmla="*/ 975815 w 2415654"/>
              <a:gd name="connsiteY14" fmla="*/ 2586251 h 2586251"/>
              <a:gd name="connsiteX15" fmla="*/ 975815 w 2415654"/>
              <a:gd name="connsiteY15" fmla="*/ 2586251 h 2586251"/>
              <a:gd name="connsiteX16" fmla="*/ 859809 w 2415654"/>
              <a:gd name="connsiteY16" fmla="*/ 2579427 h 2586251"/>
              <a:gd name="connsiteX17" fmla="*/ 757451 w 2415654"/>
              <a:gd name="connsiteY17" fmla="*/ 2531660 h 2586251"/>
              <a:gd name="connsiteX18" fmla="*/ 614149 w 2415654"/>
              <a:gd name="connsiteY18" fmla="*/ 2497540 h 2586251"/>
              <a:gd name="connsiteX19" fmla="*/ 552734 w 2415654"/>
              <a:gd name="connsiteY19" fmla="*/ 2497540 h 2586251"/>
              <a:gd name="connsiteX20" fmla="*/ 491319 w 2415654"/>
              <a:gd name="connsiteY20" fmla="*/ 2538483 h 2586251"/>
              <a:gd name="connsiteX21" fmla="*/ 409433 w 2415654"/>
              <a:gd name="connsiteY21" fmla="*/ 2579427 h 2586251"/>
              <a:gd name="connsiteX22" fmla="*/ 409433 w 2415654"/>
              <a:gd name="connsiteY22" fmla="*/ 2579427 h 2586251"/>
              <a:gd name="connsiteX23" fmla="*/ 327546 w 2415654"/>
              <a:gd name="connsiteY23" fmla="*/ 2531660 h 2586251"/>
              <a:gd name="connsiteX24" fmla="*/ 334370 w 2415654"/>
              <a:gd name="connsiteY24" fmla="*/ 2436125 h 2586251"/>
              <a:gd name="connsiteX25" fmla="*/ 313898 w 2415654"/>
              <a:gd name="connsiteY25" fmla="*/ 2333767 h 2586251"/>
              <a:gd name="connsiteX26" fmla="*/ 170597 w 2415654"/>
              <a:gd name="connsiteY26" fmla="*/ 2265528 h 2586251"/>
              <a:gd name="connsiteX27" fmla="*/ 88710 w 2415654"/>
              <a:gd name="connsiteY27" fmla="*/ 2251880 h 2586251"/>
              <a:gd name="connsiteX28" fmla="*/ 0 w 2415654"/>
              <a:gd name="connsiteY28" fmla="*/ 2224585 h 2586251"/>
              <a:gd name="connsiteX29" fmla="*/ 88710 w 2415654"/>
              <a:gd name="connsiteY29" fmla="*/ 2094931 h 2586251"/>
              <a:gd name="connsiteX30" fmla="*/ 95534 w 2415654"/>
              <a:gd name="connsiteY30" fmla="*/ 1999397 h 2586251"/>
              <a:gd name="connsiteX31" fmla="*/ 95534 w 2415654"/>
              <a:gd name="connsiteY31" fmla="*/ 1999397 h 2586251"/>
              <a:gd name="connsiteX32" fmla="*/ 75063 w 2415654"/>
              <a:gd name="connsiteY32" fmla="*/ 1965277 h 2586251"/>
              <a:gd name="connsiteX33" fmla="*/ 54591 w 2415654"/>
              <a:gd name="connsiteY33" fmla="*/ 1897039 h 2586251"/>
              <a:gd name="connsiteX34" fmla="*/ 27295 w 2415654"/>
              <a:gd name="connsiteY34" fmla="*/ 1890215 h 2586251"/>
              <a:gd name="connsiteX35" fmla="*/ 143301 w 2415654"/>
              <a:gd name="connsiteY35" fmla="*/ 1712794 h 2586251"/>
              <a:gd name="connsiteX36" fmla="*/ 293427 w 2415654"/>
              <a:gd name="connsiteY36" fmla="*/ 1542197 h 2586251"/>
              <a:gd name="connsiteX37" fmla="*/ 286603 w 2415654"/>
              <a:gd name="connsiteY37" fmla="*/ 1357952 h 2586251"/>
              <a:gd name="connsiteX38" fmla="*/ 348018 w 2415654"/>
              <a:gd name="connsiteY38" fmla="*/ 1255594 h 2586251"/>
              <a:gd name="connsiteX39" fmla="*/ 348018 w 2415654"/>
              <a:gd name="connsiteY39" fmla="*/ 1105469 h 2586251"/>
              <a:gd name="connsiteX40" fmla="*/ 423080 w 2415654"/>
              <a:gd name="connsiteY40" fmla="*/ 1078173 h 2586251"/>
              <a:gd name="connsiteX41" fmla="*/ 532263 w 2415654"/>
              <a:gd name="connsiteY41" fmla="*/ 1064525 h 2586251"/>
              <a:gd name="connsiteX42" fmla="*/ 750627 w 2415654"/>
              <a:gd name="connsiteY42" fmla="*/ 1187355 h 2586251"/>
              <a:gd name="connsiteX43" fmla="*/ 866633 w 2415654"/>
              <a:gd name="connsiteY43" fmla="*/ 1255594 h 2586251"/>
              <a:gd name="connsiteX44" fmla="*/ 1023582 w 2415654"/>
              <a:gd name="connsiteY44" fmla="*/ 1310185 h 2586251"/>
              <a:gd name="connsiteX45" fmla="*/ 1139588 w 2415654"/>
              <a:gd name="connsiteY45" fmla="*/ 1337480 h 2586251"/>
              <a:gd name="connsiteX46" fmla="*/ 1241946 w 2415654"/>
              <a:gd name="connsiteY46" fmla="*/ 1385248 h 2586251"/>
              <a:gd name="connsiteX47" fmla="*/ 1351128 w 2415654"/>
              <a:gd name="connsiteY47" fmla="*/ 1385248 h 2586251"/>
              <a:gd name="connsiteX48" fmla="*/ 1412543 w 2415654"/>
              <a:gd name="connsiteY48" fmla="*/ 1276066 h 2586251"/>
              <a:gd name="connsiteX49" fmla="*/ 1514901 w 2415654"/>
              <a:gd name="connsiteY49" fmla="*/ 1050877 h 2586251"/>
              <a:gd name="connsiteX50" fmla="*/ 1542197 w 2415654"/>
              <a:gd name="connsiteY50" fmla="*/ 907576 h 2586251"/>
              <a:gd name="connsiteX51" fmla="*/ 1473958 w 2415654"/>
              <a:gd name="connsiteY51" fmla="*/ 825689 h 2586251"/>
              <a:gd name="connsiteX52" fmla="*/ 1439839 w 2415654"/>
              <a:gd name="connsiteY52" fmla="*/ 743803 h 2586251"/>
              <a:gd name="connsiteX53" fmla="*/ 1467134 w 2415654"/>
              <a:gd name="connsiteY53" fmla="*/ 675564 h 2586251"/>
              <a:gd name="connsiteX54" fmla="*/ 1378424 w 2415654"/>
              <a:gd name="connsiteY54" fmla="*/ 566382 h 2586251"/>
              <a:gd name="connsiteX55" fmla="*/ 1269242 w 2415654"/>
              <a:gd name="connsiteY55" fmla="*/ 484495 h 2586251"/>
              <a:gd name="connsiteX56" fmla="*/ 1194179 w 2415654"/>
              <a:gd name="connsiteY56" fmla="*/ 436728 h 2586251"/>
              <a:gd name="connsiteX57" fmla="*/ 1207827 w 2415654"/>
              <a:gd name="connsiteY57" fmla="*/ 354842 h 2586251"/>
              <a:gd name="connsiteX58" fmla="*/ 1269242 w 2415654"/>
              <a:gd name="connsiteY58" fmla="*/ 327546 h 2586251"/>
              <a:gd name="connsiteX59" fmla="*/ 1385248 w 2415654"/>
              <a:gd name="connsiteY59" fmla="*/ 334370 h 2586251"/>
              <a:gd name="connsiteX60" fmla="*/ 1467134 w 2415654"/>
              <a:gd name="connsiteY60" fmla="*/ 361666 h 2586251"/>
              <a:gd name="connsiteX61" fmla="*/ 1467134 w 2415654"/>
              <a:gd name="connsiteY61" fmla="*/ 361666 h 2586251"/>
              <a:gd name="connsiteX62" fmla="*/ 1678674 w 2415654"/>
              <a:gd name="connsiteY62" fmla="*/ 450376 h 2586251"/>
              <a:gd name="connsiteX63" fmla="*/ 1624083 w 2415654"/>
              <a:gd name="connsiteY63" fmla="*/ 293427 h 2586251"/>
              <a:gd name="connsiteX64" fmla="*/ 1617260 w 2415654"/>
              <a:gd name="connsiteY64" fmla="*/ 245660 h 2586251"/>
              <a:gd name="connsiteX65" fmla="*/ 1617260 w 2415654"/>
              <a:gd name="connsiteY65" fmla="*/ 245660 h 2586251"/>
              <a:gd name="connsiteX66" fmla="*/ 1719618 w 2415654"/>
              <a:gd name="connsiteY66" fmla="*/ 313898 h 2586251"/>
              <a:gd name="connsiteX67" fmla="*/ 1828800 w 2415654"/>
              <a:gd name="connsiteY67" fmla="*/ 348018 h 2586251"/>
              <a:gd name="connsiteX68" fmla="*/ 1999397 w 2415654"/>
              <a:gd name="connsiteY68" fmla="*/ 272955 h 2586251"/>
              <a:gd name="connsiteX69" fmla="*/ 2047164 w 2415654"/>
              <a:gd name="connsiteY69" fmla="*/ 218364 h 2586251"/>
              <a:gd name="connsiteX70" fmla="*/ 2094931 w 2415654"/>
              <a:gd name="connsiteY70" fmla="*/ 122830 h 2586251"/>
              <a:gd name="connsiteX71" fmla="*/ 2292824 w 2415654"/>
              <a:gd name="connsiteY71" fmla="*/ 61415 h 2586251"/>
              <a:gd name="connsiteX72" fmla="*/ 2415654 w 2415654"/>
              <a:gd name="connsiteY72" fmla="*/ 0 h 2586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2415654" h="2586251">
                <a:moveTo>
                  <a:pt x="2415654" y="1678674"/>
                </a:moveTo>
                <a:lnTo>
                  <a:pt x="2231409" y="1610436"/>
                </a:lnTo>
                <a:lnTo>
                  <a:pt x="2053988" y="1542197"/>
                </a:lnTo>
                <a:lnTo>
                  <a:pt x="1931158" y="1637731"/>
                </a:lnTo>
                <a:lnTo>
                  <a:pt x="1910686" y="1794680"/>
                </a:lnTo>
                <a:lnTo>
                  <a:pt x="1856095" y="1869743"/>
                </a:lnTo>
                <a:lnTo>
                  <a:pt x="1692322" y="1903863"/>
                </a:lnTo>
                <a:lnTo>
                  <a:pt x="1535373" y="1965277"/>
                </a:lnTo>
                <a:lnTo>
                  <a:pt x="1337480" y="2129051"/>
                </a:lnTo>
                <a:lnTo>
                  <a:pt x="1337480" y="2129051"/>
                </a:lnTo>
                <a:lnTo>
                  <a:pt x="1364776" y="2340591"/>
                </a:lnTo>
                <a:lnTo>
                  <a:pt x="1228298" y="2381534"/>
                </a:lnTo>
                <a:lnTo>
                  <a:pt x="1153236" y="2477069"/>
                </a:lnTo>
                <a:lnTo>
                  <a:pt x="1023582" y="2490716"/>
                </a:lnTo>
                <a:lnTo>
                  <a:pt x="975815" y="2586251"/>
                </a:lnTo>
                <a:lnTo>
                  <a:pt x="975815" y="2586251"/>
                </a:lnTo>
                <a:lnTo>
                  <a:pt x="859809" y="2579427"/>
                </a:lnTo>
                <a:lnTo>
                  <a:pt x="757451" y="2531660"/>
                </a:lnTo>
                <a:lnTo>
                  <a:pt x="614149" y="2497540"/>
                </a:lnTo>
                <a:lnTo>
                  <a:pt x="552734" y="2497540"/>
                </a:lnTo>
                <a:lnTo>
                  <a:pt x="491319" y="2538483"/>
                </a:lnTo>
                <a:lnTo>
                  <a:pt x="409433" y="2579427"/>
                </a:lnTo>
                <a:lnTo>
                  <a:pt x="409433" y="2579427"/>
                </a:lnTo>
                <a:lnTo>
                  <a:pt x="327546" y="2531660"/>
                </a:lnTo>
                <a:lnTo>
                  <a:pt x="334370" y="2436125"/>
                </a:lnTo>
                <a:lnTo>
                  <a:pt x="313898" y="2333767"/>
                </a:lnTo>
                <a:lnTo>
                  <a:pt x="170597" y="2265528"/>
                </a:lnTo>
                <a:lnTo>
                  <a:pt x="88710" y="2251880"/>
                </a:lnTo>
                <a:lnTo>
                  <a:pt x="0" y="2224585"/>
                </a:lnTo>
                <a:lnTo>
                  <a:pt x="88710" y="2094931"/>
                </a:lnTo>
                <a:lnTo>
                  <a:pt x="95534" y="1999397"/>
                </a:lnTo>
                <a:lnTo>
                  <a:pt x="95534" y="1999397"/>
                </a:lnTo>
                <a:lnTo>
                  <a:pt x="75063" y="1965277"/>
                </a:lnTo>
                <a:lnTo>
                  <a:pt x="54591" y="1897039"/>
                </a:lnTo>
                <a:lnTo>
                  <a:pt x="27295" y="1890215"/>
                </a:lnTo>
                <a:lnTo>
                  <a:pt x="143301" y="1712794"/>
                </a:lnTo>
                <a:lnTo>
                  <a:pt x="293427" y="1542197"/>
                </a:lnTo>
                <a:lnTo>
                  <a:pt x="286603" y="1357952"/>
                </a:lnTo>
                <a:lnTo>
                  <a:pt x="348018" y="1255594"/>
                </a:lnTo>
                <a:lnTo>
                  <a:pt x="348018" y="1105469"/>
                </a:lnTo>
                <a:lnTo>
                  <a:pt x="423080" y="1078173"/>
                </a:lnTo>
                <a:lnTo>
                  <a:pt x="532263" y="1064525"/>
                </a:lnTo>
                <a:lnTo>
                  <a:pt x="750627" y="1187355"/>
                </a:lnTo>
                <a:lnTo>
                  <a:pt x="866633" y="1255594"/>
                </a:lnTo>
                <a:lnTo>
                  <a:pt x="1023582" y="1310185"/>
                </a:lnTo>
                <a:lnTo>
                  <a:pt x="1139588" y="1337480"/>
                </a:lnTo>
                <a:lnTo>
                  <a:pt x="1241946" y="1385248"/>
                </a:lnTo>
                <a:lnTo>
                  <a:pt x="1351128" y="1385248"/>
                </a:lnTo>
                <a:lnTo>
                  <a:pt x="1412543" y="1276066"/>
                </a:lnTo>
                <a:lnTo>
                  <a:pt x="1514901" y="1050877"/>
                </a:lnTo>
                <a:lnTo>
                  <a:pt x="1542197" y="907576"/>
                </a:lnTo>
                <a:lnTo>
                  <a:pt x="1473958" y="825689"/>
                </a:lnTo>
                <a:lnTo>
                  <a:pt x="1439839" y="743803"/>
                </a:lnTo>
                <a:lnTo>
                  <a:pt x="1467134" y="675564"/>
                </a:lnTo>
                <a:lnTo>
                  <a:pt x="1378424" y="566382"/>
                </a:lnTo>
                <a:lnTo>
                  <a:pt x="1269242" y="484495"/>
                </a:lnTo>
                <a:lnTo>
                  <a:pt x="1194179" y="436728"/>
                </a:lnTo>
                <a:lnTo>
                  <a:pt x="1207827" y="354842"/>
                </a:lnTo>
                <a:lnTo>
                  <a:pt x="1269242" y="327546"/>
                </a:lnTo>
                <a:lnTo>
                  <a:pt x="1385248" y="334370"/>
                </a:lnTo>
                <a:lnTo>
                  <a:pt x="1467134" y="361666"/>
                </a:lnTo>
                <a:lnTo>
                  <a:pt x="1467134" y="361666"/>
                </a:lnTo>
                <a:lnTo>
                  <a:pt x="1678674" y="450376"/>
                </a:lnTo>
                <a:lnTo>
                  <a:pt x="1624083" y="293427"/>
                </a:lnTo>
                <a:lnTo>
                  <a:pt x="1617260" y="245660"/>
                </a:lnTo>
                <a:lnTo>
                  <a:pt x="1617260" y="245660"/>
                </a:lnTo>
                <a:lnTo>
                  <a:pt x="1719618" y="313898"/>
                </a:lnTo>
                <a:lnTo>
                  <a:pt x="1828800" y="348018"/>
                </a:lnTo>
                <a:lnTo>
                  <a:pt x="1999397" y="272955"/>
                </a:lnTo>
                <a:lnTo>
                  <a:pt x="2047164" y="218364"/>
                </a:lnTo>
                <a:lnTo>
                  <a:pt x="2094931" y="122830"/>
                </a:lnTo>
                <a:lnTo>
                  <a:pt x="2292824" y="61415"/>
                </a:lnTo>
                <a:lnTo>
                  <a:pt x="2415654" y="0"/>
                </a:lnTo>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7"/>
          <p:cNvSpPr/>
          <p:nvPr/>
        </p:nvSpPr>
        <p:spPr>
          <a:xfrm>
            <a:off x="2831910" y="1599807"/>
            <a:ext cx="3186753" cy="3125337"/>
          </a:xfrm>
          <a:custGeom>
            <a:avLst/>
            <a:gdLst>
              <a:gd name="connsiteX0" fmla="*/ 6824 w 3186753"/>
              <a:gd name="connsiteY0" fmla="*/ 0 h 3125337"/>
              <a:gd name="connsiteX1" fmla="*/ 0 w 3186753"/>
              <a:gd name="connsiteY1" fmla="*/ 313898 h 3125337"/>
              <a:gd name="connsiteX2" fmla="*/ 13648 w 3186753"/>
              <a:gd name="connsiteY2" fmla="*/ 1139588 h 3125337"/>
              <a:gd name="connsiteX3" fmla="*/ 518615 w 3186753"/>
              <a:gd name="connsiteY3" fmla="*/ 1078173 h 3125337"/>
              <a:gd name="connsiteX4" fmla="*/ 859809 w 3186753"/>
              <a:gd name="connsiteY4" fmla="*/ 1057701 h 3125337"/>
              <a:gd name="connsiteX5" fmla="*/ 907577 w 3186753"/>
              <a:gd name="connsiteY5" fmla="*/ 1105468 h 3125337"/>
              <a:gd name="connsiteX6" fmla="*/ 982639 w 3186753"/>
              <a:gd name="connsiteY6" fmla="*/ 1337480 h 3125337"/>
              <a:gd name="connsiteX7" fmla="*/ 1003111 w 3186753"/>
              <a:gd name="connsiteY7" fmla="*/ 1562668 h 3125337"/>
              <a:gd name="connsiteX8" fmla="*/ 1119117 w 3186753"/>
              <a:gd name="connsiteY8" fmla="*/ 1433015 h 3125337"/>
              <a:gd name="connsiteX9" fmla="*/ 1173708 w 3186753"/>
              <a:gd name="connsiteY9" fmla="*/ 1692322 h 3125337"/>
              <a:gd name="connsiteX10" fmla="*/ 1405720 w 3186753"/>
              <a:gd name="connsiteY10" fmla="*/ 1849271 h 3125337"/>
              <a:gd name="connsiteX11" fmla="*/ 1692323 w 3186753"/>
              <a:gd name="connsiteY11" fmla="*/ 2047164 h 3125337"/>
              <a:gd name="connsiteX12" fmla="*/ 1753738 w 3186753"/>
              <a:gd name="connsiteY12" fmla="*/ 2272352 h 3125337"/>
              <a:gd name="connsiteX13" fmla="*/ 1787857 w 3186753"/>
              <a:gd name="connsiteY13" fmla="*/ 2449773 h 3125337"/>
              <a:gd name="connsiteX14" fmla="*/ 1937983 w 3186753"/>
              <a:gd name="connsiteY14" fmla="*/ 2634018 h 3125337"/>
              <a:gd name="connsiteX15" fmla="*/ 2006221 w 3186753"/>
              <a:gd name="connsiteY15" fmla="*/ 2777319 h 3125337"/>
              <a:gd name="connsiteX16" fmla="*/ 2006221 w 3186753"/>
              <a:gd name="connsiteY16" fmla="*/ 2886501 h 3125337"/>
              <a:gd name="connsiteX17" fmla="*/ 2094932 w 3186753"/>
              <a:gd name="connsiteY17" fmla="*/ 2995683 h 3125337"/>
              <a:gd name="connsiteX18" fmla="*/ 2108580 w 3186753"/>
              <a:gd name="connsiteY18" fmla="*/ 3098042 h 3125337"/>
              <a:gd name="connsiteX19" fmla="*/ 2156347 w 3186753"/>
              <a:gd name="connsiteY19" fmla="*/ 3036627 h 3125337"/>
              <a:gd name="connsiteX20" fmla="*/ 2190466 w 3186753"/>
              <a:gd name="connsiteY20" fmla="*/ 3125337 h 3125337"/>
              <a:gd name="connsiteX21" fmla="*/ 2231409 w 3186753"/>
              <a:gd name="connsiteY21" fmla="*/ 3104865 h 3125337"/>
              <a:gd name="connsiteX22" fmla="*/ 2299648 w 3186753"/>
              <a:gd name="connsiteY22" fmla="*/ 3125337 h 3125337"/>
              <a:gd name="connsiteX23" fmla="*/ 2313296 w 3186753"/>
              <a:gd name="connsiteY23" fmla="*/ 3029803 h 3125337"/>
              <a:gd name="connsiteX24" fmla="*/ 2251881 w 3186753"/>
              <a:gd name="connsiteY24" fmla="*/ 2954740 h 3125337"/>
              <a:gd name="connsiteX25" fmla="*/ 2408830 w 3186753"/>
              <a:gd name="connsiteY25" fmla="*/ 2913797 h 3125337"/>
              <a:gd name="connsiteX26" fmla="*/ 2442950 w 3186753"/>
              <a:gd name="connsiteY26" fmla="*/ 2845558 h 3125337"/>
              <a:gd name="connsiteX27" fmla="*/ 2354239 w 3186753"/>
              <a:gd name="connsiteY27" fmla="*/ 2715904 h 3125337"/>
              <a:gd name="connsiteX28" fmla="*/ 2265529 w 3186753"/>
              <a:gd name="connsiteY28" fmla="*/ 2558955 h 3125337"/>
              <a:gd name="connsiteX29" fmla="*/ 2224586 w 3186753"/>
              <a:gd name="connsiteY29" fmla="*/ 2402006 h 3125337"/>
              <a:gd name="connsiteX30" fmla="*/ 2279177 w 3186753"/>
              <a:gd name="connsiteY30" fmla="*/ 2340591 h 3125337"/>
              <a:gd name="connsiteX31" fmla="*/ 2354239 w 3186753"/>
              <a:gd name="connsiteY31" fmla="*/ 2442949 h 3125337"/>
              <a:gd name="connsiteX32" fmla="*/ 2436126 w 3186753"/>
              <a:gd name="connsiteY32" fmla="*/ 2361063 h 3125337"/>
              <a:gd name="connsiteX33" fmla="*/ 2456597 w 3186753"/>
              <a:gd name="connsiteY33" fmla="*/ 2306471 h 3125337"/>
              <a:gd name="connsiteX34" fmla="*/ 2654490 w 3186753"/>
              <a:gd name="connsiteY34" fmla="*/ 2258704 h 3125337"/>
              <a:gd name="connsiteX35" fmla="*/ 2736377 w 3186753"/>
              <a:gd name="connsiteY35" fmla="*/ 2361063 h 3125337"/>
              <a:gd name="connsiteX36" fmla="*/ 2982036 w 3186753"/>
              <a:gd name="connsiteY36" fmla="*/ 2210937 h 3125337"/>
              <a:gd name="connsiteX37" fmla="*/ 3166281 w 3186753"/>
              <a:gd name="connsiteY37" fmla="*/ 2217761 h 3125337"/>
              <a:gd name="connsiteX38" fmla="*/ 3186753 w 3186753"/>
              <a:gd name="connsiteY38" fmla="*/ 2169994 h 3125337"/>
              <a:gd name="connsiteX39" fmla="*/ 3029803 w 3186753"/>
              <a:gd name="connsiteY39" fmla="*/ 2149522 h 3125337"/>
              <a:gd name="connsiteX40" fmla="*/ 2941093 w 3186753"/>
              <a:gd name="connsiteY40" fmla="*/ 2026692 h 3125337"/>
              <a:gd name="connsiteX41" fmla="*/ 2872854 w 3186753"/>
              <a:gd name="connsiteY41" fmla="*/ 1931158 h 3125337"/>
              <a:gd name="connsiteX42" fmla="*/ 3016156 w 3186753"/>
              <a:gd name="connsiteY42" fmla="*/ 1767385 h 3125337"/>
              <a:gd name="connsiteX43" fmla="*/ 3036627 w 3186753"/>
              <a:gd name="connsiteY43" fmla="*/ 1637731 h 3125337"/>
              <a:gd name="connsiteX44" fmla="*/ 3043451 w 3186753"/>
              <a:gd name="connsiteY44" fmla="*/ 1549021 h 3125337"/>
              <a:gd name="connsiteX45" fmla="*/ 2995684 w 3186753"/>
              <a:gd name="connsiteY45" fmla="*/ 1378424 h 3125337"/>
              <a:gd name="connsiteX46" fmla="*/ 2954741 w 3186753"/>
              <a:gd name="connsiteY46" fmla="*/ 1371600 h 3125337"/>
              <a:gd name="connsiteX47" fmla="*/ 2934269 w 3186753"/>
              <a:gd name="connsiteY47" fmla="*/ 1460310 h 3125337"/>
              <a:gd name="connsiteX48" fmla="*/ 2920621 w 3186753"/>
              <a:gd name="connsiteY48" fmla="*/ 1589964 h 3125337"/>
              <a:gd name="connsiteX49" fmla="*/ 2859206 w 3186753"/>
              <a:gd name="connsiteY49" fmla="*/ 1658203 h 3125337"/>
              <a:gd name="connsiteX50" fmla="*/ 2709081 w 3186753"/>
              <a:gd name="connsiteY50" fmla="*/ 1699146 h 3125337"/>
              <a:gd name="connsiteX51" fmla="*/ 2545308 w 3186753"/>
              <a:gd name="connsiteY51" fmla="*/ 1753737 h 3125337"/>
              <a:gd name="connsiteX52" fmla="*/ 2504365 w 3186753"/>
              <a:gd name="connsiteY52" fmla="*/ 1658203 h 3125337"/>
              <a:gd name="connsiteX53" fmla="*/ 2490717 w 3186753"/>
              <a:gd name="connsiteY53" fmla="*/ 1528549 h 3125337"/>
              <a:gd name="connsiteX54" fmla="*/ 2668138 w 3186753"/>
              <a:gd name="connsiteY54" fmla="*/ 1392071 h 3125337"/>
              <a:gd name="connsiteX55" fmla="*/ 2688609 w 3186753"/>
              <a:gd name="connsiteY55" fmla="*/ 1310185 h 3125337"/>
              <a:gd name="connsiteX56" fmla="*/ 2593075 w 3186753"/>
              <a:gd name="connsiteY56" fmla="*/ 1317009 h 3125337"/>
              <a:gd name="connsiteX57" fmla="*/ 2402006 w 3186753"/>
              <a:gd name="connsiteY57" fmla="*/ 1098645 h 3125337"/>
              <a:gd name="connsiteX58" fmla="*/ 2292824 w 3186753"/>
              <a:gd name="connsiteY58" fmla="*/ 1098645 h 3125337"/>
              <a:gd name="connsiteX59" fmla="*/ 2210938 w 3186753"/>
              <a:gd name="connsiteY59" fmla="*/ 1153236 h 3125337"/>
              <a:gd name="connsiteX60" fmla="*/ 2210938 w 3186753"/>
              <a:gd name="connsiteY60" fmla="*/ 1262418 h 3125337"/>
              <a:gd name="connsiteX61" fmla="*/ 2149523 w 3186753"/>
              <a:gd name="connsiteY61" fmla="*/ 1337480 h 3125337"/>
              <a:gd name="connsiteX62" fmla="*/ 2067636 w 3186753"/>
              <a:gd name="connsiteY62" fmla="*/ 1364776 h 3125337"/>
              <a:gd name="connsiteX63" fmla="*/ 2040341 w 3186753"/>
              <a:gd name="connsiteY63" fmla="*/ 1569492 h 3125337"/>
              <a:gd name="connsiteX64" fmla="*/ 2040341 w 3186753"/>
              <a:gd name="connsiteY64" fmla="*/ 1569492 h 3125337"/>
              <a:gd name="connsiteX65" fmla="*/ 1910687 w 3186753"/>
              <a:gd name="connsiteY65" fmla="*/ 1576316 h 3125337"/>
              <a:gd name="connsiteX66" fmla="*/ 1856096 w 3186753"/>
              <a:gd name="connsiteY66" fmla="*/ 1542197 h 3125337"/>
              <a:gd name="connsiteX67" fmla="*/ 1781033 w 3186753"/>
              <a:gd name="connsiteY67" fmla="*/ 1508077 h 3125337"/>
              <a:gd name="connsiteX68" fmla="*/ 1705971 w 3186753"/>
              <a:gd name="connsiteY68" fmla="*/ 1467134 h 3125337"/>
              <a:gd name="connsiteX69" fmla="*/ 1685499 w 3186753"/>
              <a:gd name="connsiteY69" fmla="*/ 1371600 h 3125337"/>
              <a:gd name="connsiteX70" fmla="*/ 1705971 w 3186753"/>
              <a:gd name="connsiteY70" fmla="*/ 1187355 h 3125337"/>
              <a:gd name="connsiteX71" fmla="*/ 1746914 w 3186753"/>
              <a:gd name="connsiteY71" fmla="*/ 1003110 h 3125337"/>
              <a:gd name="connsiteX72" fmla="*/ 1685499 w 3186753"/>
              <a:gd name="connsiteY72" fmla="*/ 1009934 h 3125337"/>
              <a:gd name="connsiteX73" fmla="*/ 1576317 w 3186753"/>
              <a:gd name="connsiteY73" fmla="*/ 1009934 h 3125337"/>
              <a:gd name="connsiteX74" fmla="*/ 1460311 w 3186753"/>
              <a:gd name="connsiteY74" fmla="*/ 948519 h 3125337"/>
              <a:gd name="connsiteX75" fmla="*/ 1364777 w 3186753"/>
              <a:gd name="connsiteY75" fmla="*/ 900752 h 3125337"/>
              <a:gd name="connsiteX76" fmla="*/ 1282890 w 3186753"/>
              <a:gd name="connsiteY76" fmla="*/ 887104 h 3125337"/>
              <a:gd name="connsiteX77" fmla="*/ 1119117 w 3186753"/>
              <a:gd name="connsiteY77" fmla="*/ 880280 h 3125337"/>
              <a:gd name="connsiteX78" fmla="*/ 1030406 w 3186753"/>
              <a:gd name="connsiteY78" fmla="*/ 846161 h 3125337"/>
              <a:gd name="connsiteX79" fmla="*/ 887105 w 3186753"/>
              <a:gd name="connsiteY79" fmla="*/ 716507 h 3125337"/>
              <a:gd name="connsiteX80" fmla="*/ 723332 w 3186753"/>
              <a:gd name="connsiteY80" fmla="*/ 689212 h 3125337"/>
              <a:gd name="connsiteX81" fmla="*/ 675565 w 3186753"/>
              <a:gd name="connsiteY81" fmla="*/ 675564 h 3125337"/>
              <a:gd name="connsiteX82" fmla="*/ 566383 w 3186753"/>
              <a:gd name="connsiteY82" fmla="*/ 702860 h 3125337"/>
              <a:gd name="connsiteX83" fmla="*/ 552735 w 3186753"/>
              <a:gd name="connsiteY83" fmla="*/ 648268 h 3125337"/>
              <a:gd name="connsiteX84" fmla="*/ 539087 w 3186753"/>
              <a:gd name="connsiteY84" fmla="*/ 539086 h 3125337"/>
              <a:gd name="connsiteX85" fmla="*/ 498144 w 3186753"/>
              <a:gd name="connsiteY85" fmla="*/ 388961 h 3125337"/>
              <a:gd name="connsiteX86" fmla="*/ 464024 w 3186753"/>
              <a:gd name="connsiteY86" fmla="*/ 388961 h 3125337"/>
              <a:gd name="connsiteX87" fmla="*/ 423081 w 3186753"/>
              <a:gd name="connsiteY87" fmla="*/ 423080 h 3125337"/>
              <a:gd name="connsiteX88" fmla="*/ 361666 w 3186753"/>
              <a:gd name="connsiteY88" fmla="*/ 423080 h 3125337"/>
              <a:gd name="connsiteX89" fmla="*/ 320723 w 3186753"/>
              <a:gd name="connsiteY89" fmla="*/ 388961 h 3125337"/>
              <a:gd name="connsiteX90" fmla="*/ 293427 w 3186753"/>
              <a:gd name="connsiteY90" fmla="*/ 245660 h 3125337"/>
              <a:gd name="connsiteX91" fmla="*/ 245660 w 3186753"/>
              <a:gd name="connsiteY91" fmla="*/ 122830 h 3125337"/>
              <a:gd name="connsiteX92" fmla="*/ 177421 w 3186753"/>
              <a:gd name="connsiteY92" fmla="*/ 88710 h 3125337"/>
              <a:gd name="connsiteX93" fmla="*/ 95535 w 3186753"/>
              <a:gd name="connsiteY93" fmla="*/ 27295 h 3125337"/>
              <a:gd name="connsiteX94" fmla="*/ 6824 w 3186753"/>
              <a:gd name="connsiteY94" fmla="*/ 0 h 31253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3186753" h="3125337">
                <a:moveTo>
                  <a:pt x="6824" y="0"/>
                </a:moveTo>
                <a:lnTo>
                  <a:pt x="0" y="313898"/>
                </a:lnTo>
                <a:lnTo>
                  <a:pt x="13648" y="1139588"/>
                </a:lnTo>
                <a:lnTo>
                  <a:pt x="518615" y="1078173"/>
                </a:lnTo>
                <a:lnTo>
                  <a:pt x="859809" y="1057701"/>
                </a:lnTo>
                <a:lnTo>
                  <a:pt x="907577" y="1105468"/>
                </a:lnTo>
                <a:lnTo>
                  <a:pt x="982639" y="1337480"/>
                </a:lnTo>
                <a:lnTo>
                  <a:pt x="1003111" y="1562668"/>
                </a:lnTo>
                <a:lnTo>
                  <a:pt x="1119117" y="1433015"/>
                </a:lnTo>
                <a:lnTo>
                  <a:pt x="1173708" y="1692322"/>
                </a:lnTo>
                <a:lnTo>
                  <a:pt x="1405720" y="1849271"/>
                </a:lnTo>
                <a:lnTo>
                  <a:pt x="1692323" y="2047164"/>
                </a:lnTo>
                <a:lnTo>
                  <a:pt x="1753738" y="2272352"/>
                </a:lnTo>
                <a:lnTo>
                  <a:pt x="1787857" y="2449773"/>
                </a:lnTo>
                <a:lnTo>
                  <a:pt x="1937983" y="2634018"/>
                </a:lnTo>
                <a:lnTo>
                  <a:pt x="2006221" y="2777319"/>
                </a:lnTo>
                <a:lnTo>
                  <a:pt x="2006221" y="2886501"/>
                </a:lnTo>
                <a:lnTo>
                  <a:pt x="2094932" y="2995683"/>
                </a:lnTo>
                <a:lnTo>
                  <a:pt x="2108580" y="3098042"/>
                </a:lnTo>
                <a:lnTo>
                  <a:pt x="2156347" y="3036627"/>
                </a:lnTo>
                <a:lnTo>
                  <a:pt x="2190466" y="3125337"/>
                </a:lnTo>
                <a:lnTo>
                  <a:pt x="2231409" y="3104865"/>
                </a:lnTo>
                <a:lnTo>
                  <a:pt x="2299648" y="3125337"/>
                </a:lnTo>
                <a:lnTo>
                  <a:pt x="2313296" y="3029803"/>
                </a:lnTo>
                <a:lnTo>
                  <a:pt x="2251881" y="2954740"/>
                </a:lnTo>
                <a:lnTo>
                  <a:pt x="2408830" y="2913797"/>
                </a:lnTo>
                <a:lnTo>
                  <a:pt x="2442950" y="2845558"/>
                </a:lnTo>
                <a:lnTo>
                  <a:pt x="2354239" y="2715904"/>
                </a:lnTo>
                <a:lnTo>
                  <a:pt x="2265529" y="2558955"/>
                </a:lnTo>
                <a:lnTo>
                  <a:pt x="2224586" y="2402006"/>
                </a:lnTo>
                <a:lnTo>
                  <a:pt x="2279177" y="2340591"/>
                </a:lnTo>
                <a:lnTo>
                  <a:pt x="2354239" y="2442949"/>
                </a:lnTo>
                <a:lnTo>
                  <a:pt x="2436126" y="2361063"/>
                </a:lnTo>
                <a:lnTo>
                  <a:pt x="2456597" y="2306471"/>
                </a:lnTo>
                <a:lnTo>
                  <a:pt x="2654490" y="2258704"/>
                </a:lnTo>
                <a:lnTo>
                  <a:pt x="2736377" y="2361063"/>
                </a:lnTo>
                <a:lnTo>
                  <a:pt x="2982036" y="2210937"/>
                </a:lnTo>
                <a:lnTo>
                  <a:pt x="3166281" y="2217761"/>
                </a:lnTo>
                <a:lnTo>
                  <a:pt x="3186753" y="2169994"/>
                </a:lnTo>
                <a:lnTo>
                  <a:pt x="3029803" y="2149522"/>
                </a:lnTo>
                <a:lnTo>
                  <a:pt x="2941093" y="2026692"/>
                </a:lnTo>
                <a:lnTo>
                  <a:pt x="2872854" y="1931158"/>
                </a:lnTo>
                <a:lnTo>
                  <a:pt x="3016156" y="1767385"/>
                </a:lnTo>
                <a:lnTo>
                  <a:pt x="3036627" y="1637731"/>
                </a:lnTo>
                <a:lnTo>
                  <a:pt x="3043451" y="1549021"/>
                </a:lnTo>
                <a:lnTo>
                  <a:pt x="2995684" y="1378424"/>
                </a:lnTo>
                <a:lnTo>
                  <a:pt x="2954741" y="1371600"/>
                </a:lnTo>
                <a:lnTo>
                  <a:pt x="2934269" y="1460310"/>
                </a:lnTo>
                <a:lnTo>
                  <a:pt x="2920621" y="1589964"/>
                </a:lnTo>
                <a:lnTo>
                  <a:pt x="2859206" y="1658203"/>
                </a:lnTo>
                <a:lnTo>
                  <a:pt x="2709081" y="1699146"/>
                </a:lnTo>
                <a:lnTo>
                  <a:pt x="2545308" y="1753737"/>
                </a:lnTo>
                <a:lnTo>
                  <a:pt x="2504365" y="1658203"/>
                </a:lnTo>
                <a:lnTo>
                  <a:pt x="2490717" y="1528549"/>
                </a:lnTo>
                <a:lnTo>
                  <a:pt x="2668138" y="1392071"/>
                </a:lnTo>
                <a:lnTo>
                  <a:pt x="2688609" y="1310185"/>
                </a:lnTo>
                <a:lnTo>
                  <a:pt x="2593075" y="1317009"/>
                </a:lnTo>
                <a:lnTo>
                  <a:pt x="2402006" y="1098645"/>
                </a:lnTo>
                <a:lnTo>
                  <a:pt x="2292824" y="1098645"/>
                </a:lnTo>
                <a:lnTo>
                  <a:pt x="2210938" y="1153236"/>
                </a:lnTo>
                <a:lnTo>
                  <a:pt x="2210938" y="1262418"/>
                </a:lnTo>
                <a:lnTo>
                  <a:pt x="2149523" y="1337480"/>
                </a:lnTo>
                <a:lnTo>
                  <a:pt x="2067636" y="1364776"/>
                </a:lnTo>
                <a:lnTo>
                  <a:pt x="2040341" y="1569492"/>
                </a:lnTo>
                <a:lnTo>
                  <a:pt x="2040341" y="1569492"/>
                </a:lnTo>
                <a:lnTo>
                  <a:pt x="1910687" y="1576316"/>
                </a:lnTo>
                <a:lnTo>
                  <a:pt x="1856096" y="1542197"/>
                </a:lnTo>
                <a:lnTo>
                  <a:pt x="1781033" y="1508077"/>
                </a:lnTo>
                <a:lnTo>
                  <a:pt x="1705971" y="1467134"/>
                </a:lnTo>
                <a:lnTo>
                  <a:pt x="1685499" y="1371600"/>
                </a:lnTo>
                <a:lnTo>
                  <a:pt x="1705971" y="1187355"/>
                </a:lnTo>
                <a:lnTo>
                  <a:pt x="1746914" y="1003110"/>
                </a:lnTo>
                <a:lnTo>
                  <a:pt x="1685499" y="1009934"/>
                </a:lnTo>
                <a:lnTo>
                  <a:pt x="1576317" y="1009934"/>
                </a:lnTo>
                <a:lnTo>
                  <a:pt x="1460311" y="948519"/>
                </a:lnTo>
                <a:lnTo>
                  <a:pt x="1364777" y="900752"/>
                </a:lnTo>
                <a:lnTo>
                  <a:pt x="1282890" y="887104"/>
                </a:lnTo>
                <a:lnTo>
                  <a:pt x="1119117" y="880280"/>
                </a:lnTo>
                <a:lnTo>
                  <a:pt x="1030406" y="846161"/>
                </a:lnTo>
                <a:lnTo>
                  <a:pt x="887105" y="716507"/>
                </a:lnTo>
                <a:lnTo>
                  <a:pt x="723332" y="689212"/>
                </a:lnTo>
                <a:lnTo>
                  <a:pt x="675565" y="675564"/>
                </a:lnTo>
                <a:lnTo>
                  <a:pt x="566383" y="702860"/>
                </a:lnTo>
                <a:lnTo>
                  <a:pt x="552735" y="648268"/>
                </a:lnTo>
                <a:lnTo>
                  <a:pt x="539087" y="539086"/>
                </a:lnTo>
                <a:lnTo>
                  <a:pt x="498144" y="388961"/>
                </a:lnTo>
                <a:lnTo>
                  <a:pt x="464024" y="388961"/>
                </a:lnTo>
                <a:lnTo>
                  <a:pt x="423081" y="423080"/>
                </a:lnTo>
                <a:lnTo>
                  <a:pt x="361666" y="423080"/>
                </a:lnTo>
                <a:lnTo>
                  <a:pt x="320723" y="388961"/>
                </a:lnTo>
                <a:lnTo>
                  <a:pt x="293427" y="245660"/>
                </a:lnTo>
                <a:lnTo>
                  <a:pt x="245660" y="122830"/>
                </a:lnTo>
                <a:lnTo>
                  <a:pt x="177421" y="88710"/>
                </a:lnTo>
                <a:lnTo>
                  <a:pt x="95535" y="27295"/>
                </a:lnTo>
                <a:lnTo>
                  <a:pt x="6824"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8"/>
          <p:cNvSpPr/>
          <p:nvPr/>
        </p:nvSpPr>
        <p:spPr>
          <a:xfrm>
            <a:off x="1611517" y="878186"/>
            <a:ext cx="991354" cy="878186"/>
          </a:xfrm>
          <a:custGeom>
            <a:avLst/>
            <a:gdLst>
              <a:gd name="connsiteX0" fmla="*/ 851026 w 991354"/>
              <a:gd name="connsiteY0" fmla="*/ 864606 h 878186"/>
              <a:gd name="connsiteX1" fmla="*/ 751437 w 991354"/>
              <a:gd name="connsiteY1" fmla="*/ 878186 h 878186"/>
              <a:gd name="connsiteX2" fmla="*/ 624689 w 991354"/>
              <a:gd name="connsiteY2" fmla="*/ 841972 h 878186"/>
              <a:gd name="connsiteX3" fmla="*/ 547734 w 991354"/>
              <a:gd name="connsiteY3" fmla="*/ 841972 h 878186"/>
              <a:gd name="connsiteX4" fmla="*/ 488887 w 991354"/>
              <a:gd name="connsiteY4" fmla="*/ 823865 h 878186"/>
              <a:gd name="connsiteX5" fmla="*/ 398352 w 991354"/>
              <a:gd name="connsiteY5" fmla="*/ 796705 h 878186"/>
              <a:gd name="connsiteX6" fmla="*/ 289711 w 991354"/>
              <a:gd name="connsiteY6" fmla="*/ 769545 h 878186"/>
              <a:gd name="connsiteX7" fmla="*/ 230863 w 991354"/>
              <a:gd name="connsiteY7" fmla="*/ 828392 h 878186"/>
              <a:gd name="connsiteX8" fmla="*/ 131275 w 991354"/>
              <a:gd name="connsiteY8" fmla="*/ 805759 h 878186"/>
              <a:gd name="connsiteX9" fmla="*/ 0 w 991354"/>
              <a:gd name="connsiteY9" fmla="*/ 819339 h 878186"/>
              <a:gd name="connsiteX10" fmla="*/ 104115 w 991354"/>
              <a:gd name="connsiteY10" fmla="*/ 765018 h 878186"/>
              <a:gd name="connsiteX11" fmla="*/ 253497 w 991354"/>
              <a:gd name="connsiteY11" fmla="*/ 669957 h 878186"/>
              <a:gd name="connsiteX12" fmla="*/ 380245 w 991354"/>
              <a:gd name="connsiteY12" fmla="*/ 697117 h 878186"/>
              <a:gd name="connsiteX13" fmla="*/ 434566 w 991354"/>
              <a:gd name="connsiteY13" fmla="*/ 620163 h 878186"/>
              <a:gd name="connsiteX14" fmla="*/ 276131 w 991354"/>
              <a:gd name="connsiteY14" fmla="*/ 606582 h 878186"/>
              <a:gd name="connsiteX15" fmla="*/ 230863 w 991354"/>
              <a:gd name="connsiteY15" fmla="*/ 552262 h 878186"/>
              <a:gd name="connsiteX16" fmla="*/ 176542 w 991354"/>
              <a:gd name="connsiteY16" fmla="*/ 543208 h 878186"/>
              <a:gd name="connsiteX17" fmla="*/ 172016 w 991354"/>
              <a:gd name="connsiteY17" fmla="*/ 493414 h 878186"/>
              <a:gd name="connsiteX18" fmla="*/ 298764 w 991354"/>
              <a:gd name="connsiteY18" fmla="*/ 475307 h 878186"/>
              <a:gd name="connsiteX19" fmla="*/ 357612 w 991354"/>
              <a:gd name="connsiteY19" fmla="*/ 443620 h 878186"/>
              <a:gd name="connsiteX20" fmla="*/ 348558 w 991354"/>
              <a:gd name="connsiteY20" fmla="*/ 325925 h 878186"/>
              <a:gd name="connsiteX21" fmla="*/ 357612 w 991354"/>
              <a:gd name="connsiteY21" fmla="*/ 262551 h 878186"/>
              <a:gd name="connsiteX22" fmla="*/ 502467 w 991354"/>
              <a:gd name="connsiteY22" fmla="*/ 312345 h 878186"/>
              <a:gd name="connsiteX23" fmla="*/ 534154 w 991354"/>
              <a:gd name="connsiteY23" fmla="*/ 235390 h 878186"/>
              <a:gd name="connsiteX24" fmla="*/ 565841 w 991354"/>
              <a:gd name="connsiteY24" fmla="*/ 153909 h 878186"/>
              <a:gd name="connsiteX25" fmla="*/ 520574 w 991354"/>
              <a:gd name="connsiteY25" fmla="*/ 126749 h 878186"/>
              <a:gd name="connsiteX26" fmla="*/ 488887 w 991354"/>
              <a:gd name="connsiteY26" fmla="*/ 9054 h 878186"/>
              <a:gd name="connsiteX27" fmla="*/ 769544 w 991354"/>
              <a:gd name="connsiteY27" fmla="*/ 0 h 878186"/>
              <a:gd name="connsiteX28" fmla="*/ 778598 w 991354"/>
              <a:gd name="connsiteY28" fmla="*/ 140329 h 878186"/>
              <a:gd name="connsiteX29" fmla="*/ 841972 w 991354"/>
              <a:gd name="connsiteY29" fmla="*/ 217283 h 878186"/>
              <a:gd name="connsiteX30" fmla="*/ 851026 w 991354"/>
              <a:gd name="connsiteY30" fmla="*/ 267077 h 878186"/>
              <a:gd name="connsiteX31" fmla="*/ 828392 w 991354"/>
              <a:gd name="connsiteY31" fmla="*/ 334978 h 878186"/>
              <a:gd name="connsiteX32" fmla="*/ 869133 w 991354"/>
              <a:gd name="connsiteY32" fmla="*/ 434566 h 878186"/>
              <a:gd name="connsiteX33" fmla="*/ 814812 w 991354"/>
              <a:gd name="connsiteY33" fmla="*/ 479834 h 878186"/>
              <a:gd name="connsiteX34" fmla="*/ 828392 w 991354"/>
              <a:gd name="connsiteY34" fmla="*/ 525101 h 878186"/>
              <a:gd name="connsiteX35" fmla="*/ 896293 w 991354"/>
              <a:gd name="connsiteY35" fmla="*/ 493414 h 878186"/>
              <a:gd name="connsiteX36" fmla="*/ 964194 w 991354"/>
              <a:gd name="connsiteY36" fmla="*/ 547735 h 878186"/>
              <a:gd name="connsiteX37" fmla="*/ 991354 w 991354"/>
              <a:gd name="connsiteY37" fmla="*/ 602056 h 878186"/>
              <a:gd name="connsiteX38" fmla="*/ 923453 w 991354"/>
              <a:gd name="connsiteY38" fmla="*/ 669957 h 878186"/>
              <a:gd name="connsiteX39" fmla="*/ 869133 w 991354"/>
              <a:gd name="connsiteY39" fmla="*/ 710697 h 878186"/>
              <a:gd name="connsiteX40" fmla="*/ 823865 w 991354"/>
              <a:gd name="connsiteY40" fmla="*/ 742384 h 878186"/>
              <a:gd name="connsiteX41" fmla="*/ 841972 w 991354"/>
              <a:gd name="connsiteY41" fmla="*/ 805759 h 878186"/>
              <a:gd name="connsiteX42" fmla="*/ 896293 w 991354"/>
              <a:gd name="connsiteY42" fmla="*/ 810285 h 878186"/>
              <a:gd name="connsiteX43" fmla="*/ 851026 w 991354"/>
              <a:gd name="connsiteY43" fmla="*/ 864606 h 87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991354" h="878186">
                <a:moveTo>
                  <a:pt x="851026" y="864606"/>
                </a:moveTo>
                <a:lnTo>
                  <a:pt x="751437" y="878186"/>
                </a:lnTo>
                <a:lnTo>
                  <a:pt x="624689" y="841972"/>
                </a:lnTo>
                <a:lnTo>
                  <a:pt x="547734" y="841972"/>
                </a:lnTo>
                <a:lnTo>
                  <a:pt x="488887" y="823865"/>
                </a:lnTo>
                <a:lnTo>
                  <a:pt x="398352" y="796705"/>
                </a:lnTo>
                <a:lnTo>
                  <a:pt x="289711" y="769545"/>
                </a:lnTo>
                <a:lnTo>
                  <a:pt x="230863" y="828392"/>
                </a:lnTo>
                <a:lnTo>
                  <a:pt x="131275" y="805759"/>
                </a:lnTo>
                <a:lnTo>
                  <a:pt x="0" y="819339"/>
                </a:lnTo>
                <a:lnTo>
                  <a:pt x="104115" y="765018"/>
                </a:lnTo>
                <a:lnTo>
                  <a:pt x="253497" y="669957"/>
                </a:lnTo>
                <a:lnTo>
                  <a:pt x="380245" y="697117"/>
                </a:lnTo>
                <a:lnTo>
                  <a:pt x="434566" y="620163"/>
                </a:lnTo>
                <a:lnTo>
                  <a:pt x="276131" y="606582"/>
                </a:lnTo>
                <a:lnTo>
                  <a:pt x="230863" y="552262"/>
                </a:lnTo>
                <a:lnTo>
                  <a:pt x="176542" y="543208"/>
                </a:lnTo>
                <a:lnTo>
                  <a:pt x="172016" y="493414"/>
                </a:lnTo>
                <a:lnTo>
                  <a:pt x="298764" y="475307"/>
                </a:lnTo>
                <a:lnTo>
                  <a:pt x="357612" y="443620"/>
                </a:lnTo>
                <a:lnTo>
                  <a:pt x="348558" y="325925"/>
                </a:lnTo>
                <a:lnTo>
                  <a:pt x="357612" y="262551"/>
                </a:lnTo>
                <a:lnTo>
                  <a:pt x="502467" y="312345"/>
                </a:lnTo>
                <a:lnTo>
                  <a:pt x="534154" y="235390"/>
                </a:lnTo>
                <a:lnTo>
                  <a:pt x="565841" y="153909"/>
                </a:lnTo>
                <a:lnTo>
                  <a:pt x="520574" y="126749"/>
                </a:lnTo>
                <a:lnTo>
                  <a:pt x="488887" y="9054"/>
                </a:lnTo>
                <a:lnTo>
                  <a:pt x="769544" y="0"/>
                </a:lnTo>
                <a:lnTo>
                  <a:pt x="778598" y="140329"/>
                </a:lnTo>
                <a:lnTo>
                  <a:pt x="841972" y="217283"/>
                </a:lnTo>
                <a:lnTo>
                  <a:pt x="851026" y="267077"/>
                </a:lnTo>
                <a:lnTo>
                  <a:pt x="828392" y="334978"/>
                </a:lnTo>
                <a:lnTo>
                  <a:pt x="869133" y="434566"/>
                </a:lnTo>
                <a:lnTo>
                  <a:pt x="814812" y="479834"/>
                </a:lnTo>
                <a:lnTo>
                  <a:pt x="828392" y="525101"/>
                </a:lnTo>
                <a:lnTo>
                  <a:pt x="896293" y="493414"/>
                </a:lnTo>
                <a:lnTo>
                  <a:pt x="964194" y="547735"/>
                </a:lnTo>
                <a:lnTo>
                  <a:pt x="991354" y="602056"/>
                </a:lnTo>
                <a:lnTo>
                  <a:pt x="923453" y="669957"/>
                </a:lnTo>
                <a:lnTo>
                  <a:pt x="869133" y="710697"/>
                </a:lnTo>
                <a:lnTo>
                  <a:pt x="823865" y="742384"/>
                </a:lnTo>
                <a:lnTo>
                  <a:pt x="841972" y="805759"/>
                </a:lnTo>
                <a:lnTo>
                  <a:pt x="896293" y="810285"/>
                </a:lnTo>
                <a:lnTo>
                  <a:pt x="851026" y="864606"/>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9"/>
          <p:cNvSpPr/>
          <p:nvPr/>
        </p:nvSpPr>
        <p:spPr>
          <a:xfrm>
            <a:off x="5576254" y="3314039"/>
            <a:ext cx="2811912" cy="1506382"/>
          </a:xfrm>
          <a:custGeom>
            <a:avLst/>
            <a:gdLst>
              <a:gd name="connsiteX0" fmla="*/ 0 w 2811912"/>
              <a:gd name="connsiteY0" fmla="*/ 729406 h 1506382"/>
              <a:gd name="connsiteX1" fmla="*/ 5286 w 2811912"/>
              <a:gd name="connsiteY1" fmla="*/ 835117 h 1506382"/>
              <a:gd name="connsiteX2" fmla="*/ 137425 w 2811912"/>
              <a:gd name="connsiteY2" fmla="*/ 924971 h 1506382"/>
              <a:gd name="connsiteX3" fmla="*/ 100426 w 2811912"/>
              <a:gd name="connsiteY3" fmla="*/ 1041253 h 1506382"/>
              <a:gd name="connsiteX4" fmla="*/ 47570 w 2811912"/>
              <a:gd name="connsiteY4" fmla="*/ 1035968 h 1506382"/>
              <a:gd name="connsiteX5" fmla="*/ 47570 w 2811912"/>
              <a:gd name="connsiteY5" fmla="*/ 1104680 h 1506382"/>
              <a:gd name="connsiteX6" fmla="*/ 184995 w 2811912"/>
              <a:gd name="connsiteY6" fmla="*/ 1131108 h 1506382"/>
              <a:gd name="connsiteX7" fmla="*/ 232564 w 2811912"/>
              <a:gd name="connsiteY7" fmla="*/ 1273818 h 1506382"/>
              <a:gd name="connsiteX8" fmla="*/ 232564 w 2811912"/>
              <a:gd name="connsiteY8" fmla="*/ 1326673 h 1506382"/>
              <a:gd name="connsiteX9" fmla="*/ 269563 w 2811912"/>
              <a:gd name="connsiteY9" fmla="*/ 1289674 h 1506382"/>
              <a:gd name="connsiteX10" fmla="*/ 385845 w 2811912"/>
              <a:gd name="connsiteY10" fmla="*/ 1284389 h 1506382"/>
              <a:gd name="connsiteX11" fmla="*/ 338275 w 2811912"/>
              <a:gd name="connsiteY11" fmla="*/ 1363672 h 1506382"/>
              <a:gd name="connsiteX12" fmla="*/ 454558 w 2811912"/>
              <a:gd name="connsiteY12" fmla="*/ 1310816 h 1506382"/>
              <a:gd name="connsiteX13" fmla="*/ 581411 w 2811912"/>
              <a:gd name="connsiteY13" fmla="*/ 1395385 h 1506382"/>
              <a:gd name="connsiteX14" fmla="*/ 681836 w 2811912"/>
              <a:gd name="connsiteY14" fmla="*/ 1384814 h 1506382"/>
              <a:gd name="connsiteX15" fmla="*/ 739977 w 2811912"/>
              <a:gd name="connsiteY15" fmla="*/ 1257961 h 1506382"/>
              <a:gd name="connsiteX16" fmla="*/ 930257 w 2811912"/>
              <a:gd name="connsiteY16" fmla="*/ 1294960 h 1506382"/>
              <a:gd name="connsiteX17" fmla="*/ 1057110 w 2811912"/>
              <a:gd name="connsiteY17" fmla="*/ 1358386 h 1506382"/>
              <a:gd name="connsiteX18" fmla="*/ 1231533 w 2811912"/>
              <a:gd name="connsiteY18" fmla="*/ 1300245 h 1506382"/>
              <a:gd name="connsiteX19" fmla="*/ 1300245 w 2811912"/>
              <a:gd name="connsiteY19" fmla="*/ 1215677 h 1506382"/>
              <a:gd name="connsiteX20" fmla="*/ 1432384 w 2811912"/>
              <a:gd name="connsiteY20" fmla="*/ 1173392 h 1506382"/>
              <a:gd name="connsiteX21" fmla="*/ 1474669 w 2811912"/>
              <a:gd name="connsiteY21" fmla="*/ 1183963 h 1506382"/>
              <a:gd name="connsiteX22" fmla="*/ 1548666 w 2811912"/>
              <a:gd name="connsiteY22" fmla="*/ 1109966 h 1506382"/>
              <a:gd name="connsiteX23" fmla="*/ 1559237 w 2811912"/>
              <a:gd name="connsiteY23" fmla="*/ 1194534 h 1506382"/>
              <a:gd name="connsiteX24" fmla="*/ 1527524 w 2811912"/>
              <a:gd name="connsiteY24" fmla="*/ 1252675 h 1506382"/>
              <a:gd name="connsiteX25" fmla="*/ 1728375 w 2811912"/>
              <a:gd name="connsiteY25" fmla="*/ 1390100 h 1506382"/>
              <a:gd name="connsiteX26" fmla="*/ 1913369 w 2811912"/>
              <a:gd name="connsiteY26" fmla="*/ 1485240 h 1506382"/>
              <a:gd name="connsiteX27" fmla="*/ 2341499 w 2811912"/>
              <a:gd name="connsiteY27" fmla="*/ 1400671 h 1506382"/>
              <a:gd name="connsiteX28" fmla="*/ 2537064 w 2811912"/>
              <a:gd name="connsiteY28" fmla="*/ 1363672 h 1506382"/>
              <a:gd name="connsiteX29" fmla="*/ 2811912 w 2811912"/>
              <a:gd name="connsiteY29" fmla="*/ 1506382 h 1506382"/>
              <a:gd name="connsiteX30" fmla="*/ 2806627 w 2811912"/>
              <a:gd name="connsiteY30" fmla="*/ 1173392 h 1506382"/>
              <a:gd name="connsiteX31" fmla="*/ 2256930 w 2811912"/>
              <a:gd name="connsiteY31" fmla="*/ 792833 h 1506382"/>
              <a:gd name="connsiteX32" fmla="*/ 2156504 w 2811912"/>
              <a:gd name="connsiteY32" fmla="*/ 232564 h 1506382"/>
              <a:gd name="connsiteX33" fmla="*/ 2114220 w 2811912"/>
              <a:gd name="connsiteY33" fmla="*/ 0 h 1506382"/>
              <a:gd name="connsiteX34" fmla="*/ 2087792 w 2811912"/>
              <a:gd name="connsiteY34" fmla="*/ 190280 h 1506382"/>
              <a:gd name="connsiteX35" fmla="*/ 1908084 w 2811912"/>
              <a:gd name="connsiteY35" fmla="*/ 264278 h 1506382"/>
              <a:gd name="connsiteX36" fmla="*/ 1723089 w 2811912"/>
              <a:gd name="connsiteY36" fmla="*/ 317133 h 1506382"/>
              <a:gd name="connsiteX37" fmla="*/ 1516953 w 2811912"/>
              <a:gd name="connsiteY37" fmla="*/ 311848 h 1506382"/>
              <a:gd name="connsiteX38" fmla="*/ 1342530 w 2811912"/>
              <a:gd name="connsiteY38" fmla="*/ 258992 h 1506382"/>
              <a:gd name="connsiteX39" fmla="*/ 1199820 w 2811912"/>
              <a:gd name="connsiteY39" fmla="*/ 227279 h 1506382"/>
              <a:gd name="connsiteX40" fmla="*/ 1041254 w 2811912"/>
              <a:gd name="connsiteY40" fmla="*/ 237850 h 1506382"/>
              <a:gd name="connsiteX41" fmla="*/ 940828 w 2811912"/>
              <a:gd name="connsiteY41" fmla="*/ 264278 h 1506382"/>
              <a:gd name="connsiteX42" fmla="*/ 792833 w 2811912"/>
              <a:gd name="connsiteY42" fmla="*/ 375274 h 1506382"/>
              <a:gd name="connsiteX43" fmla="*/ 665980 w 2811912"/>
              <a:gd name="connsiteY43" fmla="*/ 475700 h 1506382"/>
              <a:gd name="connsiteX44" fmla="*/ 486271 w 2811912"/>
              <a:gd name="connsiteY44" fmla="*/ 465129 h 1506382"/>
              <a:gd name="connsiteX45" fmla="*/ 385845 w 2811912"/>
              <a:gd name="connsiteY45" fmla="*/ 475700 h 1506382"/>
              <a:gd name="connsiteX46" fmla="*/ 512699 w 2811912"/>
              <a:gd name="connsiteY46" fmla="*/ 554983 h 1506382"/>
              <a:gd name="connsiteX47" fmla="*/ 396417 w 2811912"/>
              <a:gd name="connsiteY47" fmla="*/ 607838 h 1506382"/>
              <a:gd name="connsiteX48" fmla="*/ 258992 w 2811912"/>
              <a:gd name="connsiteY48" fmla="*/ 650123 h 1506382"/>
              <a:gd name="connsiteX49" fmla="*/ 126854 w 2811912"/>
              <a:gd name="connsiteY49" fmla="*/ 639552 h 1506382"/>
              <a:gd name="connsiteX50" fmla="*/ 47570 w 2811912"/>
              <a:gd name="connsiteY50" fmla="*/ 650123 h 1506382"/>
              <a:gd name="connsiteX51" fmla="*/ 0 w 2811912"/>
              <a:gd name="connsiteY51" fmla="*/ 729406 h 1506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2811912" h="1506382">
                <a:moveTo>
                  <a:pt x="0" y="729406"/>
                </a:moveTo>
                <a:lnTo>
                  <a:pt x="5286" y="835117"/>
                </a:lnTo>
                <a:lnTo>
                  <a:pt x="137425" y="924971"/>
                </a:lnTo>
                <a:lnTo>
                  <a:pt x="100426" y="1041253"/>
                </a:lnTo>
                <a:lnTo>
                  <a:pt x="47570" y="1035968"/>
                </a:lnTo>
                <a:lnTo>
                  <a:pt x="47570" y="1104680"/>
                </a:lnTo>
                <a:lnTo>
                  <a:pt x="184995" y="1131108"/>
                </a:lnTo>
                <a:lnTo>
                  <a:pt x="232564" y="1273818"/>
                </a:lnTo>
                <a:lnTo>
                  <a:pt x="232564" y="1326673"/>
                </a:lnTo>
                <a:lnTo>
                  <a:pt x="269563" y="1289674"/>
                </a:lnTo>
                <a:lnTo>
                  <a:pt x="385845" y="1284389"/>
                </a:lnTo>
                <a:lnTo>
                  <a:pt x="338275" y="1363672"/>
                </a:lnTo>
                <a:lnTo>
                  <a:pt x="454558" y="1310816"/>
                </a:lnTo>
                <a:lnTo>
                  <a:pt x="581411" y="1395385"/>
                </a:lnTo>
                <a:lnTo>
                  <a:pt x="681836" y="1384814"/>
                </a:lnTo>
                <a:lnTo>
                  <a:pt x="739977" y="1257961"/>
                </a:lnTo>
                <a:lnTo>
                  <a:pt x="930257" y="1294960"/>
                </a:lnTo>
                <a:lnTo>
                  <a:pt x="1057110" y="1358386"/>
                </a:lnTo>
                <a:lnTo>
                  <a:pt x="1231533" y="1300245"/>
                </a:lnTo>
                <a:lnTo>
                  <a:pt x="1300245" y="1215677"/>
                </a:lnTo>
                <a:lnTo>
                  <a:pt x="1432384" y="1173392"/>
                </a:lnTo>
                <a:lnTo>
                  <a:pt x="1474669" y="1183963"/>
                </a:lnTo>
                <a:lnTo>
                  <a:pt x="1548666" y="1109966"/>
                </a:lnTo>
                <a:lnTo>
                  <a:pt x="1559237" y="1194534"/>
                </a:lnTo>
                <a:lnTo>
                  <a:pt x="1527524" y="1252675"/>
                </a:lnTo>
                <a:lnTo>
                  <a:pt x="1728375" y="1390100"/>
                </a:lnTo>
                <a:lnTo>
                  <a:pt x="1913369" y="1485240"/>
                </a:lnTo>
                <a:lnTo>
                  <a:pt x="2341499" y="1400671"/>
                </a:lnTo>
                <a:lnTo>
                  <a:pt x="2537064" y="1363672"/>
                </a:lnTo>
                <a:lnTo>
                  <a:pt x="2811912" y="1506382"/>
                </a:lnTo>
                <a:cubicBezTo>
                  <a:pt x="2810150" y="1395385"/>
                  <a:pt x="2808389" y="1284389"/>
                  <a:pt x="2806627" y="1173392"/>
                </a:cubicBezTo>
                <a:lnTo>
                  <a:pt x="2256930" y="792833"/>
                </a:lnTo>
                <a:lnTo>
                  <a:pt x="2156504" y="232564"/>
                </a:lnTo>
                <a:lnTo>
                  <a:pt x="2114220" y="0"/>
                </a:lnTo>
                <a:lnTo>
                  <a:pt x="2087792" y="190280"/>
                </a:lnTo>
                <a:lnTo>
                  <a:pt x="1908084" y="264278"/>
                </a:lnTo>
                <a:lnTo>
                  <a:pt x="1723089" y="317133"/>
                </a:lnTo>
                <a:lnTo>
                  <a:pt x="1516953" y="311848"/>
                </a:lnTo>
                <a:lnTo>
                  <a:pt x="1342530" y="258992"/>
                </a:lnTo>
                <a:lnTo>
                  <a:pt x="1199820" y="227279"/>
                </a:lnTo>
                <a:lnTo>
                  <a:pt x="1041254" y="237850"/>
                </a:lnTo>
                <a:lnTo>
                  <a:pt x="940828" y="264278"/>
                </a:lnTo>
                <a:lnTo>
                  <a:pt x="792833" y="375274"/>
                </a:lnTo>
                <a:lnTo>
                  <a:pt x="665980" y="475700"/>
                </a:lnTo>
                <a:lnTo>
                  <a:pt x="486271" y="465129"/>
                </a:lnTo>
                <a:lnTo>
                  <a:pt x="385845" y="475700"/>
                </a:lnTo>
                <a:lnTo>
                  <a:pt x="512699" y="554983"/>
                </a:lnTo>
                <a:lnTo>
                  <a:pt x="396417" y="607838"/>
                </a:lnTo>
                <a:lnTo>
                  <a:pt x="258992" y="650123"/>
                </a:lnTo>
                <a:lnTo>
                  <a:pt x="126854" y="639552"/>
                </a:lnTo>
                <a:lnTo>
                  <a:pt x="47570" y="650123"/>
                </a:lnTo>
                <a:lnTo>
                  <a:pt x="0" y="729406"/>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10"/>
          <p:cNvSpPr/>
          <p:nvPr/>
        </p:nvSpPr>
        <p:spPr>
          <a:xfrm>
            <a:off x="4524430" y="4550858"/>
            <a:ext cx="3044476" cy="2082506"/>
          </a:xfrm>
          <a:custGeom>
            <a:avLst/>
            <a:gdLst>
              <a:gd name="connsiteX0" fmla="*/ 2595205 w 3044476"/>
              <a:gd name="connsiteY0" fmla="*/ 0 h 2082506"/>
              <a:gd name="connsiteX1" fmla="*/ 2589919 w 3044476"/>
              <a:gd name="connsiteY1" fmla="*/ 147995 h 2082506"/>
              <a:gd name="connsiteX2" fmla="*/ 2637489 w 3044476"/>
              <a:gd name="connsiteY2" fmla="*/ 306562 h 2082506"/>
              <a:gd name="connsiteX3" fmla="*/ 2579348 w 3044476"/>
              <a:gd name="connsiteY3" fmla="*/ 422844 h 2082506"/>
              <a:gd name="connsiteX4" fmla="*/ 2574062 w 3044476"/>
              <a:gd name="connsiteY4" fmla="*/ 560268 h 2082506"/>
              <a:gd name="connsiteX5" fmla="*/ 2547635 w 3044476"/>
              <a:gd name="connsiteY5" fmla="*/ 813974 h 2082506"/>
              <a:gd name="connsiteX6" fmla="*/ 2463066 w 3044476"/>
              <a:gd name="connsiteY6" fmla="*/ 972541 h 2082506"/>
              <a:gd name="connsiteX7" fmla="*/ 2357355 w 3044476"/>
              <a:gd name="connsiteY7" fmla="*/ 1067681 h 2082506"/>
              <a:gd name="connsiteX8" fmla="*/ 2172361 w 3044476"/>
              <a:gd name="connsiteY8" fmla="*/ 1062395 h 2082506"/>
              <a:gd name="connsiteX9" fmla="*/ 1992652 w 3044476"/>
              <a:gd name="connsiteY9" fmla="*/ 1004254 h 2082506"/>
              <a:gd name="connsiteX10" fmla="*/ 1908083 w 3044476"/>
              <a:gd name="connsiteY10" fmla="*/ 1035967 h 2082506"/>
              <a:gd name="connsiteX11" fmla="*/ 1770659 w 3044476"/>
              <a:gd name="connsiteY11" fmla="*/ 1104680 h 2082506"/>
              <a:gd name="connsiteX12" fmla="*/ 1638520 w 3044476"/>
              <a:gd name="connsiteY12" fmla="*/ 1178677 h 2082506"/>
              <a:gd name="connsiteX13" fmla="*/ 1501096 w 3044476"/>
              <a:gd name="connsiteY13" fmla="*/ 1162821 h 2082506"/>
              <a:gd name="connsiteX14" fmla="*/ 1242104 w 3044476"/>
              <a:gd name="connsiteY14" fmla="*/ 1104680 h 2082506"/>
              <a:gd name="connsiteX15" fmla="*/ 1020111 w 3044476"/>
              <a:gd name="connsiteY15" fmla="*/ 1115251 h 2082506"/>
              <a:gd name="connsiteX16" fmla="*/ 946113 w 3044476"/>
              <a:gd name="connsiteY16" fmla="*/ 1041253 h 2082506"/>
              <a:gd name="connsiteX17" fmla="*/ 824546 w 3044476"/>
              <a:gd name="connsiteY17" fmla="*/ 1041253 h 2082506"/>
              <a:gd name="connsiteX18" fmla="*/ 665979 w 3044476"/>
              <a:gd name="connsiteY18" fmla="*/ 1004254 h 2082506"/>
              <a:gd name="connsiteX19" fmla="*/ 618409 w 3044476"/>
              <a:gd name="connsiteY19" fmla="*/ 898543 h 2082506"/>
              <a:gd name="connsiteX20" fmla="*/ 475699 w 3044476"/>
              <a:gd name="connsiteY20" fmla="*/ 877401 h 2082506"/>
              <a:gd name="connsiteX21" fmla="*/ 295991 w 3044476"/>
              <a:gd name="connsiteY21" fmla="*/ 919685 h 2082506"/>
              <a:gd name="connsiteX22" fmla="*/ 147995 w 3044476"/>
              <a:gd name="connsiteY22" fmla="*/ 998969 h 2082506"/>
              <a:gd name="connsiteX23" fmla="*/ 184994 w 3044476"/>
              <a:gd name="connsiteY23" fmla="*/ 1173392 h 2082506"/>
              <a:gd name="connsiteX24" fmla="*/ 169138 w 3044476"/>
              <a:gd name="connsiteY24" fmla="*/ 1247389 h 2082506"/>
              <a:gd name="connsiteX25" fmla="*/ 47570 w 3044476"/>
              <a:gd name="connsiteY25" fmla="*/ 1374243 h 2082506"/>
              <a:gd name="connsiteX26" fmla="*/ 0 w 3044476"/>
              <a:gd name="connsiteY26" fmla="*/ 1379528 h 2082506"/>
              <a:gd name="connsiteX27" fmla="*/ 42284 w 3044476"/>
              <a:gd name="connsiteY27" fmla="*/ 1437669 h 2082506"/>
              <a:gd name="connsiteX28" fmla="*/ 121568 w 3044476"/>
              <a:gd name="connsiteY28" fmla="*/ 1437669 h 2082506"/>
              <a:gd name="connsiteX29" fmla="*/ 301276 w 3044476"/>
              <a:gd name="connsiteY29" fmla="*/ 1236818 h 2082506"/>
              <a:gd name="connsiteX30" fmla="*/ 401702 w 3044476"/>
              <a:gd name="connsiteY30" fmla="*/ 1152250 h 2082506"/>
              <a:gd name="connsiteX31" fmla="*/ 586696 w 3044476"/>
              <a:gd name="connsiteY31" fmla="*/ 1189248 h 2082506"/>
              <a:gd name="connsiteX32" fmla="*/ 755834 w 3044476"/>
              <a:gd name="connsiteY32" fmla="*/ 1321387 h 2082506"/>
              <a:gd name="connsiteX33" fmla="*/ 1051824 w 3044476"/>
              <a:gd name="connsiteY33" fmla="*/ 1532809 h 2082506"/>
              <a:gd name="connsiteX34" fmla="*/ 1395385 w 3044476"/>
              <a:gd name="connsiteY34" fmla="*/ 1659662 h 2082506"/>
              <a:gd name="connsiteX35" fmla="*/ 1659662 w 3044476"/>
              <a:gd name="connsiteY35" fmla="*/ 1744231 h 2082506"/>
              <a:gd name="connsiteX36" fmla="*/ 1844657 w 3044476"/>
              <a:gd name="connsiteY36" fmla="*/ 2056078 h 2082506"/>
              <a:gd name="connsiteX37" fmla="*/ 2700916 w 3044476"/>
              <a:gd name="connsiteY37" fmla="*/ 2082506 h 2082506"/>
              <a:gd name="connsiteX38" fmla="*/ 2510636 w 3044476"/>
              <a:gd name="connsiteY38" fmla="*/ 1823514 h 2082506"/>
              <a:gd name="connsiteX39" fmla="*/ 2452495 w 3044476"/>
              <a:gd name="connsiteY39" fmla="*/ 1728374 h 2082506"/>
              <a:gd name="connsiteX40" fmla="*/ 2378497 w 3044476"/>
              <a:gd name="connsiteY40" fmla="*/ 1606807 h 2082506"/>
              <a:gd name="connsiteX41" fmla="*/ 2225216 w 3044476"/>
              <a:gd name="connsiteY41" fmla="*/ 1437669 h 2082506"/>
              <a:gd name="connsiteX42" fmla="*/ 2214645 w 3044476"/>
              <a:gd name="connsiteY42" fmla="*/ 1279103 h 2082506"/>
              <a:gd name="connsiteX43" fmla="*/ 2309785 w 3044476"/>
              <a:gd name="connsiteY43" fmla="*/ 1416527 h 2082506"/>
              <a:gd name="connsiteX44" fmla="*/ 2378497 w 3044476"/>
              <a:gd name="connsiteY44" fmla="*/ 1511667 h 2082506"/>
              <a:gd name="connsiteX45" fmla="*/ 2547635 w 3044476"/>
              <a:gd name="connsiteY45" fmla="*/ 1643806 h 2082506"/>
              <a:gd name="connsiteX46" fmla="*/ 2568777 w 3044476"/>
              <a:gd name="connsiteY46" fmla="*/ 1580379 h 2082506"/>
              <a:gd name="connsiteX47" fmla="*/ 2611061 w 3044476"/>
              <a:gd name="connsiteY47" fmla="*/ 1257960 h 2082506"/>
              <a:gd name="connsiteX48" fmla="*/ 2642775 w 3044476"/>
              <a:gd name="connsiteY48" fmla="*/ 1538095 h 2082506"/>
              <a:gd name="connsiteX49" fmla="*/ 2695630 w 3044476"/>
              <a:gd name="connsiteY49" fmla="*/ 1548666 h 2082506"/>
              <a:gd name="connsiteX50" fmla="*/ 2737915 w 3044476"/>
              <a:gd name="connsiteY50" fmla="*/ 1321387 h 2082506"/>
              <a:gd name="connsiteX51" fmla="*/ 2801341 w 3044476"/>
              <a:gd name="connsiteY51" fmla="*/ 988397 h 2082506"/>
              <a:gd name="connsiteX52" fmla="*/ 2896481 w 3044476"/>
              <a:gd name="connsiteY52" fmla="*/ 560268 h 2082506"/>
              <a:gd name="connsiteX53" fmla="*/ 3044476 w 3044476"/>
              <a:gd name="connsiteY53" fmla="*/ 237850 h 2082506"/>
              <a:gd name="connsiteX54" fmla="*/ 2880624 w 3044476"/>
              <a:gd name="connsiteY54" fmla="*/ 227278 h 2082506"/>
              <a:gd name="connsiteX55" fmla="*/ 2780199 w 3044476"/>
              <a:gd name="connsiteY55" fmla="*/ 184994 h 2082506"/>
              <a:gd name="connsiteX56" fmla="*/ 2700916 w 3044476"/>
              <a:gd name="connsiteY56" fmla="*/ 73997 h 2082506"/>
              <a:gd name="connsiteX57" fmla="*/ 2595205 w 3044476"/>
              <a:gd name="connsiteY57" fmla="*/ 0 h 2082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3044476" h="2082506">
                <a:moveTo>
                  <a:pt x="2595205" y="0"/>
                </a:moveTo>
                <a:lnTo>
                  <a:pt x="2589919" y="147995"/>
                </a:lnTo>
                <a:lnTo>
                  <a:pt x="2637489" y="306562"/>
                </a:lnTo>
                <a:lnTo>
                  <a:pt x="2579348" y="422844"/>
                </a:lnTo>
                <a:lnTo>
                  <a:pt x="2574062" y="560268"/>
                </a:lnTo>
                <a:lnTo>
                  <a:pt x="2547635" y="813974"/>
                </a:lnTo>
                <a:lnTo>
                  <a:pt x="2463066" y="972541"/>
                </a:lnTo>
                <a:lnTo>
                  <a:pt x="2357355" y="1067681"/>
                </a:lnTo>
                <a:lnTo>
                  <a:pt x="2172361" y="1062395"/>
                </a:lnTo>
                <a:lnTo>
                  <a:pt x="1992652" y="1004254"/>
                </a:lnTo>
                <a:lnTo>
                  <a:pt x="1908083" y="1035967"/>
                </a:lnTo>
                <a:lnTo>
                  <a:pt x="1770659" y="1104680"/>
                </a:lnTo>
                <a:lnTo>
                  <a:pt x="1638520" y="1178677"/>
                </a:lnTo>
                <a:lnTo>
                  <a:pt x="1501096" y="1162821"/>
                </a:lnTo>
                <a:lnTo>
                  <a:pt x="1242104" y="1104680"/>
                </a:lnTo>
                <a:lnTo>
                  <a:pt x="1020111" y="1115251"/>
                </a:lnTo>
                <a:lnTo>
                  <a:pt x="946113" y="1041253"/>
                </a:lnTo>
                <a:lnTo>
                  <a:pt x="824546" y="1041253"/>
                </a:lnTo>
                <a:lnTo>
                  <a:pt x="665979" y="1004254"/>
                </a:lnTo>
                <a:lnTo>
                  <a:pt x="618409" y="898543"/>
                </a:lnTo>
                <a:lnTo>
                  <a:pt x="475699" y="877401"/>
                </a:lnTo>
                <a:lnTo>
                  <a:pt x="295991" y="919685"/>
                </a:lnTo>
                <a:lnTo>
                  <a:pt x="147995" y="998969"/>
                </a:lnTo>
                <a:lnTo>
                  <a:pt x="184994" y="1173392"/>
                </a:lnTo>
                <a:lnTo>
                  <a:pt x="169138" y="1247389"/>
                </a:lnTo>
                <a:lnTo>
                  <a:pt x="47570" y="1374243"/>
                </a:lnTo>
                <a:lnTo>
                  <a:pt x="0" y="1379528"/>
                </a:lnTo>
                <a:lnTo>
                  <a:pt x="42284" y="1437669"/>
                </a:lnTo>
                <a:lnTo>
                  <a:pt x="121568" y="1437669"/>
                </a:lnTo>
                <a:lnTo>
                  <a:pt x="301276" y="1236818"/>
                </a:lnTo>
                <a:lnTo>
                  <a:pt x="401702" y="1152250"/>
                </a:lnTo>
                <a:lnTo>
                  <a:pt x="586696" y="1189248"/>
                </a:lnTo>
                <a:lnTo>
                  <a:pt x="755834" y="1321387"/>
                </a:lnTo>
                <a:lnTo>
                  <a:pt x="1051824" y="1532809"/>
                </a:lnTo>
                <a:lnTo>
                  <a:pt x="1395385" y="1659662"/>
                </a:lnTo>
                <a:lnTo>
                  <a:pt x="1659662" y="1744231"/>
                </a:lnTo>
                <a:lnTo>
                  <a:pt x="1844657" y="2056078"/>
                </a:lnTo>
                <a:lnTo>
                  <a:pt x="2700916" y="2082506"/>
                </a:lnTo>
                <a:lnTo>
                  <a:pt x="2510636" y="1823514"/>
                </a:lnTo>
                <a:lnTo>
                  <a:pt x="2452495" y="1728374"/>
                </a:lnTo>
                <a:lnTo>
                  <a:pt x="2378497" y="1606807"/>
                </a:lnTo>
                <a:lnTo>
                  <a:pt x="2225216" y="1437669"/>
                </a:lnTo>
                <a:lnTo>
                  <a:pt x="2214645" y="1279103"/>
                </a:lnTo>
                <a:lnTo>
                  <a:pt x="2309785" y="1416527"/>
                </a:lnTo>
                <a:lnTo>
                  <a:pt x="2378497" y="1511667"/>
                </a:lnTo>
                <a:lnTo>
                  <a:pt x="2547635" y="1643806"/>
                </a:lnTo>
                <a:lnTo>
                  <a:pt x="2568777" y="1580379"/>
                </a:lnTo>
                <a:lnTo>
                  <a:pt x="2611061" y="1257960"/>
                </a:lnTo>
                <a:lnTo>
                  <a:pt x="2642775" y="1538095"/>
                </a:lnTo>
                <a:lnTo>
                  <a:pt x="2695630" y="1548666"/>
                </a:lnTo>
                <a:lnTo>
                  <a:pt x="2737915" y="1321387"/>
                </a:lnTo>
                <a:lnTo>
                  <a:pt x="2801341" y="988397"/>
                </a:lnTo>
                <a:lnTo>
                  <a:pt x="2896481" y="560268"/>
                </a:lnTo>
                <a:lnTo>
                  <a:pt x="3044476" y="237850"/>
                </a:lnTo>
                <a:lnTo>
                  <a:pt x="2880624" y="227278"/>
                </a:lnTo>
                <a:lnTo>
                  <a:pt x="2780199" y="184994"/>
                </a:lnTo>
                <a:lnTo>
                  <a:pt x="2700916" y="73997"/>
                </a:lnTo>
                <a:lnTo>
                  <a:pt x="2595205"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Freeform 11"/>
          <p:cNvSpPr/>
          <p:nvPr/>
        </p:nvSpPr>
        <p:spPr>
          <a:xfrm>
            <a:off x="514350" y="4279900"/>
            <a:ext cx="4006850" cy="1720850"/>
          </a:xfrm>
          <a:custGeom>
            <a:avLst/>
            <a:gdLst>
              <a:gd name="connsiteX0" fmla="*/ 0 w 4006850"/>
              <a:gd name="connsiteY0" fmla="*/ 247650 h 1720850"/>
              <a:gd name="connsiteX1" fmla="*/ 139700 w 4006850"/>
              <a:gd name="connsiteY1" fmla="*/ 158750 h 1720850"/>
              <a:gd name="connsiteX2" fmla="*/ 247650 w 4006850"/>
              <a:gd name="connsiteY2" fmla="*/ 0 h 1720850"/>
              <a:gd name="connsiteX3" fmla="*/ 311150 w 4006850"/>
              <a:gd name="connsiteY3" fmla="*/ 38100 h 1720850"/>
              <a:gd name="connsiteX4" fmla="*/ 387350 w 4006850"/>
              <a:gd name="connsiteY4" fmla="*/ 158750 h 1720850"/>
              <a:gd name="connsiteX5" fmla="*/ 558800 w 4006850"/>
              <a:gd name="connsiteY5" fmla="*/ 215900 h 1720850"/>
              <a:gd name="connsiteX6" fmla="*/ 641350 w 4006850"/>
              <a:gd name="connsiteY6" fmla="*/ 222250 h 1720850"/>
              <a:gd name="connsiteX7" fmla="*/ 723900 w 4006850"/>
              <a:gd name="connsiteY7" fmla="*/ 323850 h 1720850"/>
              <a:gd name="connsiteX8" fmla="*/ 984250 w 4006850"/>
              <a:gd name="connsiteY8" fmla="*/ 234950 h 1720850"/>
              <a:gd name="connsiteX9" fmla="*/ 1282700 w 4006850"/>
              <a:gd name="connsiteY9" fmla="*/ 177800 h 1720850"/>
              <a:gd name="connsiteX10" fmla="*/ 1511300 w 4006850"/>
              <a:gd name="connsiteY10" fmla="*/ 165100 h 1720850"/>
              <a:gd name="connsiteX11" fmla="*/ 1765300 w 4006850"/>
              <a:gd name="connsiteY11" fmla="*/ 190500 h 1720850"/>
              <a:gd name="connsiteX12" fmla="*/ 1917700 w 4006850"/>
              <a:gd name="connsiteY12" fmla="*/ 234950 h 1720850"/>
              <a:gd name="connsiteX13" fmla="*/ 2133600 w 4006850"/>
              <a:gd name="connsiteY13" fmla="*/ 234950 h 1720850"/>
              <a:gd name="connsiteX14" fmla="*/ 2298700 w 4006850"/>
              <a:gd name="connsiteY14" fmla="*/ 247650 h 1720850"/>
              <a:gd name="connsiteX15" fmla="*/ 2552700 w 4006850"/>
              <a:gd name="connsiteY15" fmla="*/ 266700 h 1720850"/>
              <a:gd name="connsiteX16" fmla="*/ 2641600 w 4006850"/>
              <a:gd name="connsiteY16" fmla="*/ 241300 h 1720850"/>
              <a:gd name="connsiteX17" fmla="*/ 2698750 w 4006850"/>
              <a:gd name="connsiteY17" fmla="*/ 323850 h 1720850"/>
              <a:gd name="connsiteX18" fmla="*/ 2832100 w 4006850"/>
              <a:gd name="connsiteY18" fmla="*/ 311150 h 1720850"/>
              <a:gd name="connsiteX19" fmla="*/ 2698750 w 4006850"/>
              <a:gd name="connsiteY19" fmla="*/ 425450 h 1720850"/>
              <a:gd name="connsiteX20" fmla="*/ 2736850 w 4006850"/>
              <a:gd name="connsiteY20" fmla="*/ 577850 h 1720850"/>
              <a:gd name="connsiteX21" fmla="*/ 2774950 w 4006850"/>
              <a:gd name="connsiteY21" fmla="*/ 654050 h 1720850"/>
              <a:gd name="connsiteX22" fmla="*/ 2609850 w 4006850"/>
              <a:gd name="connsiteY22" fmla="*/ 800100 h 1720850"/>
              <a:gd name="connsiteX23" fmla="*/ 2609850 w 4006850"/>
              <a:gd name="connsiteY23" fmla="*/ 882650 h 1720850"/>
              <a:gd name="connsiteX24" fmla="*/ 2717800 w 4006850"/>
              <a:gd name="connsiteY24" fmla="*/ 946150 h 1720850"/>
              <a:gd name="connsiteX25" fmla="*/ 2863850 w 4006850"/>
              <a:gd name="connsiteY25" fmla="*/ 1073150 h 1720850"/>
              <a:gd name="connsiteX26" fmla="*/ 3105150 w 4006850"/>
              <a:gd name="connsiteY26" fmla="*/ 1136650 h 1720850"/>
              <a:gd name="connsiteX27" fmla="*/ 3289300 w 4006850"/>
              <a:gd name="connsiteY27" fmla="*/ 1181100 h 1720850"/>
              <a:gd name="connsiteX28" fmla="*/ 3384550 w 4006850"/>
              <a:gd name="connsiteY28" fmla="*/ 1231900 h 1720850"/>
              <a:gd name="connsiteX29" fmla="*/ 3454400 w 4006850"/>
              <a:gd name="connsiteY29" fmla="*/ 1390650 h 1720850"/>
              <a:gd name="connsiteX30" fmla="*/ 3683000 w 4006850"/>
              <a:gd name="connsiteY30" fmla="*/ 1498600 h 1720850"/>
              <a:gd name="connsiteX31" fmla="*/ 3898900 w 4006850"/>
              <a:gd name="connsiteY31" fmla="*/ 1593850 h 1720850"/>
              <a:gd name="connsiteX32" fmla="*/ 4006850 w 4006850"/>
              <a:gd name="connsiteY32" fmla="*/ 1638300 h 1720850"/>
              <a:gd name="connsiteX33" fmla="*/ 4000500 w 4006850"/>
              <a:gd name="connsiteY33" fmla="*/ 1720850 h 1720850"/>
              <a:gd name="connsiteX34" fmla="*/ 3708400 w 4006850"/>
              <a:gd name="connsiteY34" fmla="*/ 1619250 h 1720850"/>
              <a:gd name="connsiteX35" fmla="*/ 3409950 w 4006850"/>
              <a:gd name="connsiteY35" fmla="*/ 1524000 h 1720850"/>
              <a:gd name="connsiteX36" fmla="*/ 3213100 w 4006850"/>
              <a:gd name="connsiteY36" fmla="*/ 1276350 h 1720850"/>
              <a:gd name="connsiteX37" fmla="*/ 2584450 w 4006850"/>
              <a:gd name="connsiteY37" fmla="*/ 1035050 h 1720850"/>
              <a:gd name="connsiteX38" fmla="*/ 2324100 w 4006850"/>
              <a:gd name="connsiteY38" fmla="*/ 920750 h 1720850"/>
              <a:gd name="connsiteX39" fmla="*/ 2165350 w 4006850"/>
              <a:gd name="connsiteY39" fmla="*/ 762000 h 1720850"/>
              <a:gd name="connsiteX40" fmla="*/ 1905000 w 4006850"/>
              <a:gd name="connsiteY40" fmla="*/ 565150 h 1720850"/>
              <a:gd name="connsiteX41" fmla="*/ 1644650 w 4006850"/>
              <a:gd name="connsiteY41" fmla="*/ 438150 h 1720850"/>
              <a:gd name="connsiteX42" fmla="*/ 1390650 w 4006850"/>
              <a:gd name="connsiteY42" fmla="*/ 361950 h 1720850"/>
              <a:gd name="connsiteX43" fmla="*/ 952500 w 4006850"/>
              <a:gd name="connsiteY43" fmla="*/ 425450 h 1720850"/>
              <a:gd name="connsiteX44" fmla="*/ 508000 w 4006850"/>
              <a:gd name="connsiteY44" fmla="*/ 438150 h 1720850"/>
              <a:gd name="connsiteX45" fmla="*/ 107950 w 4006850"/>
              <a:gd name="connsiteY45" fmla="*/ 393700 h 1720850"/>
              <a:gd name="connsiteX46" fmla="*/ 50800 w 4006850"/>
              <a:gd name="connsiteY46" fmla="*/ 336550 h 1720850"/>
              <a:gd name="connsiteX47" fmla="*/ 0 w 4006850"/>
              <a:gd name="connsiteY47" fmla="*/ 247650 h 172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06850" h="1720850">
                <a:moveTo>
                  <a:pt x="0" y="247650"/>
                </a:moveTo>
                <a:lnTo>
                  <a:pt x="139700" y="158750"/>
                </a:lnTo>
                <a:lnTo>
                  <a:pt x="247650" y="0"/>
                </a:lnTo>
                <a:lnTo>
                  <a:pt x="311150" y="38100"/>
                </a:lnTo>
                <a:lnTo>
                  <a:pt x="387350" y="158750"/>
                </a:lnTo>
                <a:lnTo>
                  <a:pt x="558800" y="215900"/>
                </a:lnTo>
                <a:lnTo>
                  <a:pt x="641350" y="222250"/>
                </a:lnTo>
                <a:lnTo>
                  <a:pt x="723900" y="323850"/>
                </a:lnTo>
                <a:lnTo>
                  <a:pt x="984250" y="234950"/>
                </a:lnTo>
                <a:lnTo>
                  <a:pt x="1282700" y="177800"/>
                </a:lnTo>
                <a:lnTo>
                  <a:pt x="1511300" y="165100"/>
                </a:lnTo>
                <a:lnTo>
                  <a:pt x="1765300" y="190500"/>
                </a:lnTo>
                <a:lnTo>
                  <a:pt x="1917700" y="234950"/>
                </a:lnTo>
                <a:lnTo>
                  <a:pt x="2133600" y="234950"/>
                </a:lnTo>
                <a:lnTo>
                  <a:pt x="2298700" y="247650"/>
                </a:lnTo>
                <a:lnTo>
                  <a:pt x="2552700" y="266700"/>
                </a:lnTo>
                <a:lnTo>
                  <a:pt x="2641600" y="241300"/>
                </a:lnTo>
                <a:lnTo>
                  <a:pt x="2698750" y="323850"/>
                </a:lnTo>
                <a:lnTo>
                  <a:pt x="2832100" y="311150"/>
                </a:lnTo>
                <a:lnTo>
                  <a:pt x="2698750" y="425450"/>
                </a:lnTo>
                <a:lnTo>
                  <a:pt x="2736850" y="577850"/>
                </a:lnTo>
                <a:lnTo>
                  <a:pt x="2774950" y="654050"/>
                </a:lnTo>
                <a:lnTo>
                  <a:pt x="2609850" y="800100"/>
                </a:lnTo>
                <a:lnTo>
                  <a:pt x="2609850" y="882650"/>
                </a:lnTo>
                <a:lnTo>
                  <a:pt x="2717800" y="946150"/>
                </a:lnTo>
                <a:lnTo>
                  <a:pt x="2863850" y="1073150"/>
                </a:lnTo>
                <a:lnTo>
                  <a:pt x="3105150" y="1136650"/>
                </a:lnTo>
                <a:lnTo>
                  <a:pt x="3289300" y="1181100"/>
                </a:lnTo>
                <a:lnTo>
                  <a:pt x="3384550" y="1231900"/>
                </a:lnTo>
                <a:lnTo>
                  <a:pt x="3454400" y="1390650"/>
                </a:lnTo>
                <a:lnTo>
                  <a:pt x="3683000" y="1498600"/>
                </a:lnTo>
                <a:lnTo>
                  <a:pt x="3898900" y="1593850"/>
                </a:lnTo>
                <a:lnTo>
                  <a:pt x="4006850" y="1638300"/>
                </a:lnTo>
                <a:lnTo>
                  <a:pt x="4000500" y="1720850"/>
                </a:lnTo>
                <a:lnTo>
                  <a:pt x="3708400" y="1619250"/>
                </a:lnTo>
                <a:lnTo>
                  <a:pt x="3409950" y="1524000"/>
                </a:lnTo>
                <a:lnTo>
                  <a:pt x="3213100" y="1276350"/>
                </a:lnTo>
                <a:lnTo>
                  <a:pt x="2584450" y="1035050"/>
                </a:lnTo>
                <a:lnTo>
                  <a:pt x="2324100" y="920750"/>
                </a:lnTo>
                <a:lnTo>
                  <a:pt x="2165350" y="762000"/>
                </a:lnTo>
                <a:lnTo>
                  <a:pt x="1905000" y="565150"/>
                </a:lnTo>
                <a:lnTo>
                  <a:pt x="1644650" y="438150"/>
                </a:lnTo>
                <a:lnTo>
                  <a:pt x="1390650" y="361950"/>
                </a:lnTo>
                <a:lnTo>
                  <a:pt x="952500" y="425450"/>
                </a:lnTo>
                <a:lnTo>
                  <a:pt x="508000" y="438150"/>
                </a:lnTo>
                <a:lnTo>
                  <a:pt x="107950" y="393700"/>
                </a:lnTo>
                <a:lnTo>
                  <a:pt x="50800" y="336550"/>
                </a:lnTo>
                <a:lnTo>
                  <a:pt x="0" y="24765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Freeform 12"/>
          <p:cNvSpPr/>
          <p:nvPr/>
        </p:nvSpPr>
        <p:spPr>
          <a:xfrm>
            <a:off x="6550925" y="4769893"/>
            <a:ext cx="300251" cy="197892"/>
          </a:xfrm>
          <a:custGeom>
            <a:avLst/>
            <a:gdLst>
              <a:gd name="connsiteX0" fmla="*/ 0 w 300251"/>
              <a:gd name="connsiteY0" fmla="*/ 102358 h 197892"/>
              <a:gd name="connsiteX1" fmla="*/ 109182 w 300251"/>
              <a:gd name="connsiteY1" fmla="*/ 34119 h 197892"/>
              <a:gd name="connsiteX2" fmla="*/ 279779 w 300251"/>
              <a:gd name="connsiteY2" fmla="*/ 0 h 197892"/>
              <a:gd name="connsiteX3" fmla="*/ 300251 w 300251"/>
              <a:gd name="connsiteY3" fmla="*/ 54591 h 197892"/>
              <a:gd name="connsiteX4" fmla="*/ 218365 w 300251"/>
              <a:gd name="connsiteY4" fmla="*/ 129653 h 197892"/>
              <a:gd name="connsiteX5" fmla="*/ 136478 w 300251"/>
              <a:gd name="connsiteY5" fmla="*/ 197892 h 197892"/>
              <a:gd name="connsiteX6" fmla="*/ 40944 w 300251"/>
              <a:gd name="connsiteY6" fmla="*/ 197892 h 197892"/>
              <a:gd name="connsiteX7" fmla="*/ 0 w 300251"/>
              <a:gd name="connsiteY7" fmla="*/ 102358 h 197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0251" h="197892">
                <a:moveTo>
                  <a:pt x="0" y="102358"/>
                </a:moveTo>
                <a:lnTo>
                  <a:pt x="109182" y="34119"/>
                </a:lnTo>
                <a:lnTo>
                  <a:pt x="279779" y="0"/>
                </a:lnTo>
                <a:lnTo>
                  <a:pt x="300251" y="54591"/>
                </a:lnTo>
                <a:lnTo>
                  <a:pt x="218365" y="129653"/>
                </a:lnTo>
                <a:lnTo>
                  <a:pt x="136478" y="197892"/>
                </a:lnTo>
                <a:lnTo>
                  <a:pt x="40944" y="197892"/>
                </a:lnTo>
                <a:lnTo>
                  <a:pt x="0" y="102358"/>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Freeform 13"/>
          <p:cNvSpPr/>
          <p:nvPr/>
        </p:nvSpPr>
        <p:spPr>
          <a:xfrm>
            <a:off x="5227093" y="4906370"/>
            <a:ext cx="361665" cy="109182"/>
          </a:xfrm>
          <a:custGeom>
            <a:avLst/>
            <a:gdLst>
              <a:gd name="connsiteX0" fmla="*/ 20471 w 361665"/>
              <a:gd name="connsiteY0" fmla="*/ 0 h 109182"/>
              <a:gd name="connsiteX1" fmla="*/ 197892 w 361665"/>
              <a:gd name="connsiteY1" fmla="*/ 20472 h 109182"/>
              <a:gd name="connsiteX2" fmla="*/ 361665 w 361665"/>
              <a:gd name="connsiteY2" fmla="*/ 34120 h 109182"/>
              <a:gd name="connsiteX3" fmla="*/ 361665 w 361665"/>
              <a:gd name="connsiteY3" fmla="*/ 34120 h 109182"/>
              <a:gd name="connsiteX4" fmla="*/ 252483 w 361665"/>
              <a:gd name="connsiteY4" fmla="*/ 109182 h 109182"/>
              <a:gd name="connsiteX5" fmla="*/ 150125 w 361665"/>
              <a:gd name="connsiteY5" fmla="*/ 102358 h 109182"/>
              <a:gd name="connsiteX6" fmla="*/ 61414 w 361665"/>
              <a:gd name="connsiteY6" fmla="*/ 75063 h 109182"/>
              <a:gd name="connsiteX7" fmla="*/ 0 w 361665"/>
              <a:gd name="connsiteY7" fmla="*/ 54591 h 109182"/>
              <a:gd name="connsiteX8" fmla="*/ 20471 w 361665"/>
              <a:gd name="connsiteY8" fmla="*/ 0 h 109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1665" h="109182">
                <a:moveTo>
                  <a:pt x="20471" y="0"/>
                </a:moveTo>
                <a:lnTo>
                  <a:pt x="197892" y="20472"/>
                </a:lnTo>
                <a:lnTo>
                  <a:pt x="361665" y="34120"/>
                </a:lnTo>
                <a:lnTo>
                  <a:pt x="361665" y="34120"/>
                </a:lnTo>
                <a:lnTo>
                  <a:pt x="252483" y="109182"/>
                </a:lnTo>
                <a:lnTo>
                  <a:pt x="150125" y="102358"/>
                </a:lnTo>
                <a:lnTo>
                  <a:pt x="61414" y="75063"/>
                </a:lnTo>
                <a:lnTo>
                  <a:pt x="0" y="54591"/>
                </a:lnTo>
                <a:lnTo>
                  <a:pt x="20471"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Freeform 14"/>
          <p:cNvSpPr/>
          <p:nvPr/>
        </p:nvSpPr>
        <p:spPr>
          <a:xfrm>
            <a:off x="2961564" y="3452884"/>
            <a:ext cx="272955" cy="750626"/>
          </a:xfrm>
          <a:custGeom>
            <a:avLst/>
            <a:gdLst>
              <a:gd name="connsiteX0" fmla="*/ 88711 w 272955"/>
              <a:gd name="connsiteY0" fmla="*/ 191068 h 750626"/>
              <a:gd name="connsiteX1" fmla="*/ 136478 w 272955"/>
              <a:gd name="connsiteY1" fmla="*/ 122829 h 750626"/>
              <a:gd name="connsiteX2" fmla="*/ 184245 w 272955"/>
              <a:gd name="connsiteY2" fmla="*/ 47767 h 750626"/>
              <a:gd name="connsiteX3" fmla="*/ 259308 w 272955"/>
              <a:gd name="connsiteY3" fmla="*/ 0 h 750626"/>
              <a:gd name="connsiteX4" fmla="*/ 272955 w 272955"/>
              <a:gd name="connsiteY4" fmla="*/ 88710 h 750626"/>
              <a:gd name="connsiteX5" fmla="*/ 232012 w 272955"/>
              <a:gd name="connsiteY5" fmla="*/ 197892 h 750626"/>
              <a:gd name="connsiteX6" fmla="*/ 184245 w 272955"/>
              <a:gd name="connsiteY6" fmla="*/ 286603 h 750626"/>
              <a:gd name="connsiteX7" fmla="*/ 184245 w 272955"/>
              <a:gd name="connsiteY7" fmla="*/ 348017 h 750626"/>
              <a:gd name="connsiteX8" fmla="*/ 252484 w 272955"/>
              <a:gd name="connsiteY8" fmla="*/ 375313 h 750626"/>
              <a:gd name="connsiteX9" fmla="*/ 232012 w 272955"/>
              <a:gd name="connsiteY9" fmla="*/ 498143 h 750626"/>
              <a:gd name="connsiteX10" fmla="*/ 191069 w 272955"/>
              <a:gd name="connsiteY10" fmla="*/ 648268 h 750626"/>
              <a:gd name="connsiteX11" fmla="*/ 163773 w 272955"/>
              <a:gd name="connsiteY11" fmla="*/ 702859 h 750626"/>
              <a:gd name="connsiteX12" fmla="*/ 102358 w 272955"/>
              <a:gd name="connsiteY12" fmla="*/ 702859 h 750626"/>
              <a:gd name="connsiteX13" fmla="*/ 61415 w 272955"/>
              <a:gd name="connsiteY13" fmla="*/ 750626 h 750626"/>
              <a:gd name="connsiteX14" fmla="*/ 0 w 272955"/>
              <a:gd name="connsiteY14" fmla="*/ 716507 h 750626"/>
              <a:gd name="connsiteX15" fmla="*/ 54591 w 272955"/>
              <a:gd name="connsiteY15" fmla="*/ 525438 h 750626"/>
              <a:gd name="connsiteX16" fmla="*/ 27296 w 272955"/>
              <a:gd name="connsiteY16" fmla="*/ 395785 h 750626"/>
              <a:gd name="connsiteX17" fmla="*/ 34120 w 272955"/>
              <a:gd name="connsiteY17" fmla="*/ 348017 h 750626"/>
              <a:gd name="connsiteX18" fmla="*/ 143302 w 272955"/>
              <a:gd name="connsiteY18" fmla="*/ 409432 h 750626"/>
              <a:gd name="connsiteX19" fmla="*/ 191069 w 272955"/>
              <a:gd name="connsiteY19" fmla="*/ 191068 h 750626"/>
              <a:gd name="connsiteX20" fmla="*/ 88711 w 272955"/>
              <a:gd name="connsiteY20" fmla="*/ 191068 h 750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72955" h="750626">
                <a:moveTo>
                  <a:pt x="88711" y="191068"/>
                </a:moveTo>
                <a:lnTo>
                  <a:pt x="136478" y="122829"/>
                </a:lnTo>
                <a:lnTo>
                  <a:pt x="184245" y="47767"/>
                </a:lnTo>
                <a:lnTo>
                  <a:pt x="259308" y="0"/>
                </a:lnTo>
                <a:lnTo>
                  <a:pt x="272955" y="88710"/>
                </a:lnTo>
                <a:lnTo>
                  <a:pt x="232012" y="197892"/>
                </a:lnTo>
                <a:lnTo>
                  <a:pt x="184245" y="286603"/>
                </a:lnTo>
                <a:lnTo>
                  <a:pt x="184245" y="348017"/>
                </a:lnTo>
                <a:lnTo>
                  <a:pt x="252484" y="375313"/>
                </a:lnTo>
                <a:lnTo>
                  <a:pt x="232012" y="498143"/>
                </a:lnTo>
                <a:lnTo>
                  <a:pt x="191069" y="648268"/>
                </a:lnTo>
                <a:lnTo>
                  <a:pt x="163773" y="702859"/>
                </a:lnTo>
                <a:lnTo>
                  <a:pt x="102358" y="702859"/>
                </a:lnTo>
                <a:lnTo>
                  <a:pt x="61415" y="750626"/>
                </a:lnTo>
                <a:lnTo>
                  <a:pt x="0" y="716507"/>
                </a:lnTo>
                <a:lnTo>
                  <a:pt x="54591" y="525438"/>
                </a:lnTo>
                <a:lnTo>
                  <a:pt x="27296" y="395785"/>
                </a:lnTo>
                <a:lnTo>
                  <a:pt x="34120" y="348017"/>
                </a:lnTo>
                <a:lnTo>
                  <a:pt x="143302" y="409432"/>
                </a:lnTo>
                <a:lnTo>
                  <a:pt x="191069" y="191068"/>
                </a:lnTo>
                <a:lnTo>
                  <a:pt x="88711" y="191068"/>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3275856" y="3429000"/>
            <a:ext cx="792088" cy="369332"/>
          </a:xfrm>
          <a:prstGeom prst="rect">
            <a:avLst/>
          </a:prstGeom>
          <a:noFill/>
        </p:spPr>
        <p:txBody>
          <a:bodyPr wrap="square" rtlCol="0">
            <a:spAutoFit/>
          </a:bodyPr>
          <a:lstStyle/>
          <a:p>
            <a:r>
              <a:rPr lang="de-DE" b="1" dirty="0">
                <a:solidFill>
                  <a:srgbClr val="C00000"/>
                </a:solidFill>
                <a:effectLst>
                  <a:outerShdw blurRad="38100" dist="38100" dir="2700000" algn="tl">
                    <a:srgbClr val="000000">
                      <a:alpha val="43137"/>
                    </a:srgbClr>
                  </a:outerShdw>
                </a:effectLst>
              </a:rPr>
              <a:t>Rom</a:t>
            </a:r>
            <a:endParaRPr lang="en-GB" b="1" dirty="0">
              <a:solidFill>
                <a:srgbClr val="C00000"/>
              </a:solidFill>
              <a:effectLst>
                <a:outerShdw blurRad="38100" dist="38100" dir="2700000" algn="tl">
                  <a:srgbClr val="000000">
                    <a:alpha val="43137"/>
                  </a:srgbClr>
                </a:outerShdw>
              </a:effectLst>
            </a:endParaRPr>
          </a:p>
        </p:txBody>
      </p:sp>
      <p:sp>
        <p:nvSpPr>
          <p:cNvPr id="17" name="Right Arrow 1"/>
          <p:cNvSpPr/>
          <p:nvPr/>
        </p:nvSpPr>
        <p:spPr>
          <a:xfrm rot="13948131">
            <a:off x="1849555" y="2024403"/>
            <a:ext cx="2192991" cy="754611"/>
          </a:xfrm>
          <a:prstGeom prst="rightArrow">
            <a:avLst/>
          </a:prstGeom>
          <a:solidFill>
            <a:srgbClr val="FFFF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ight Arrow 16"/>
          <p:cNvSpPr/>
          <p:nvPr/>
        </p:nvSpPr>
        <p:spPr>
          <a:xfrm rot="10800000">
            <a:off x="816427" y="3267718"/>
            <a:ext cx="2421235" cy="754611"/>
          </a:xfrm>
          <a:prstGeom prst="rightArrow">
            <a:avLst/>
          </a:prstGeom>
          <a:solidFill>
            <a:srgbClr val="FFFF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ight Arrow 17"/>
          <p:cNvSpPr/>
          <p:nvPr/>
        </p:nvSpPr>
        <p:spPr>
          <a:xfrm rot="6463440">
            <a:off x="2672604" y="4139377"/>
            <a:ext cx="1459618" cy="754611"/>
          </a:xfrm>
          <a:prstGeom prst="rightArrow">
            <a:avLst/>
          </a:prstGeom>
          <a:solidFill>
            <a:srgbClr val="FFFF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ight Arrow 18"/>
          <p:cNvSpPr/>
          <p:nvPr/>
        </p:nvSpPr>
        <p:spPr>
          <a:xfrm rot="567204">
            <a:off x="4086838" y="3599936"/>
            <a:ext cx="3249492" cy="754611"/>
          </a:xfrm>
          <a:prstGeom prst="rightArrow">
            <a:avLst/>
          </a:prstGeom>
          <a:solidFill>
            <a:srgbClr val="FFFF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ight Arrow 19"/>
          <p:cNvSpPr/>
          <p:nvPr/>
        </p:nvSpPr>
        <p:spPr>
          <a:xfrm rot="18294233">
            <a:off x="3754454" y="2674089"/>
            <a:ext cx="921175" cy="754611"/>
          </a:xfrm>
          <a:prstGeom prst="rightArrow">
            <a:avLst/>
          </a:prstGeom>
          <a:solidFill>
            <a:srgbClr val="FFFF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wipe(down)">
                                      <p:cBhvr>
                                        <p:cTn id="7" dur="3000"/>
                                        <p:tgtEl>
                                          <p:spTgt spid="17"/>
                                        </p:tgtEl>
                                      </p:cBhvr>
                                    </p:animEffect>
                                  </p:childTnLst>
                                </p:cTn>
                              </p:par>
                              <p:par>
                                <p:cTn id="8" presetID="22" presetClass="entr" presetSubtype="2" fill="hold" grpId="0"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wipe(right)">
                                      <p:cBhvr>
                                        <p:cTn id="10" dur="3000"/>
                                        <p:tgtEl>
                                          <p:spTgt spid="18"/>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21"/>
                                        </p:tgtEl>
                                        <p:attrNameLst>
                                          <p:attrName>style.visibility</p:attrName>
                                        </p:attrNameLst>
                                      </p:cBhvr>
                                      <p:to>
                                        <p:strVal val="visible"/>
                                      </p:to>
                                    </p:set>
                                    <p:animEffect transition="in" filter="wipe(down)">
                                      <p:cBhvr>
                                        <p:cTn id="13" dur="3000"/>
                                        <p:tgtEl>
                                          <p:spTgt spid="21"/>
                                        </p:tgtEl>
                                      </p:cBhvr>
                                    </p:animEffect>
                                  </p:childTnLst>
                                </p:cTn>
                              </p:par>
                              <p:par>
                                <p:cTn id="14" presetID="22" presetClass="entr" presetSubtype="1" fill="hold" grpId="0" nodeType="withEffect">
                                  <p:stCondLst>
                                    <p:cond delay="0"/>
                                  </p:stCondLst>
                                  <p:childTnLst>
                                    <p:set>
                                      <p:cBhvr>
                                        <p:cTn id="15" dur="1" fill="hold">
                                          <p:stCondLst>
                                            <p:cond delay="0"/>
                                          </p:stCondLst>
                                        </p:cTn>
                                        <p:tgtEl>
                                          <p:spTgt spid="19"/>
                                        </p:tgtEl>
                                        <p:attrNameLst>
                                          <p:attrName>style.visibility</p:attrName>
                                        </p:attrNameLst>
                                      </p:cBhvr>
                                      <p:to>
                                        <p:strVal val="visible"/>
                                      </p:to>
                                    </p:set>
                                    <p:animEffect transition="in" filter="wipe(up)">
                                      <p:cBhvr>
                                        <p:cTn id="16" dur="3000"/>
                                        <p:tgtEl>
                                          <p:spTgt spid="19"/>
                                        </p:tgtEl>
                                      </p:cBhvr>
                                    </p:animEffect>
                                  </p:childTnLst>
                                </p:cTn>
                              </p:par>
                              <p:par>
                                <p:cTn id="17" presetID="22" presetClass="entr" presetSubtype="8" fill="hold" grpId="0" nodeType="with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wipe(left)">
                                      <p:cBhvr>
                                        <p:cTn id="19" dur="3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19" grpId="0" animBg="1"/>
      <p:bldP spid="20" grpId="0" animBg="1"/>
      <p:bldP spid="21"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5"/>
          <p:cNvSpPr txBox="1"/>
          <p:nvPr/>
        </p:nvSpPr>
        <p:spPr>
          <a:xfrm>
            <a:off x="2951312" y="6211669"/>
            <a:ext cx="6192688" cy="646331"/>
          </a:xfrm>
          <a:prstGeom prst="rect">
            <a:avLst/>
          </a:prstGeom>
          <a:noFill/>
        </p:spPr>
        <p:txBody>
          <a:bodyPr wrap="square" rtlCol="0">
            <a:spAutoFit/>
          </a:bodyPr>
          <a:lstStyle/>
          <a:p>
            <a:pPr algn="r"/>
            <a:r>
              <a:rPr lang="en-GB" dirty="0">
                <a:solidFill>
                  <a:schemeClr val="accent4">
                    <a:lumMod val="20000"/>
                    <a:lumOff val="80000"/>
                  </a:schemeClr>
                </a:solidFill>
              </a:rPr>
              <a:t>Vedic </a:t>
            </a:r>
            <a:r>
              <a:rPr lang="en-GB" dirty="0" err="1">
                <a:solidFill>
                  <a:schemeClr val="accent4">
                    <a:lumMod val="20000"/>
                    <a:lumOff val="80000"/>
                  </a:schemeClr>
                </a:solidFill>
              </a:rPr>
              <a:t>Aśvins</a:t>
            </a:r>
            <a:endParaRPr lang="en-GB" dirty="0">
              <a:solidFill>
                <a:schemeClr val="accent4">
                  <a:lumMod val="20000"/>
                  <a:lumOff val="80000"/>
                </a:schemeClr>
              </a:solidFill>
            </a:endParaRPr>
          </a:p>
          <a:p>
            <a:pPr algn="r"/>
            <a:r>
              <a:rPr lang="en-GB" dirty="0">
                <a:solidFill>
                  <a:schemeClr val="accent4">
                    <a:lumMod val="20000"/>
                    <a:lumOff val="80000"/>
                  </a:schemeClr>
                </a:solidFill>
              </a:rPr>
              <a:t>Celtic </a:t>
            </a:r>
            <a:r>
              <a:rPr lang="en-GB" i="1" dirty="0">
                <a:solidFill>
                  <a:schemeClr val="accent4">
                    <a:lumMod val="20000"/>
                    <a:lumOff val="80000"/>
                  </a:schemeClr>
                </a:solidFill>
              </a:rPr>
              <a:t>Divannos</a:t>
            </a:r>
            <a:r>
              <a:rPr lang="en-GB" dirty="0">
                <a:solidFill>
                  <a:schemeClr val="accent4">
                    <a:lumMod val="20000"/>
                    <a:lumOff val="80000"/>
                  </a:schemeClr>
                </a:solidFill>
              </a:rPr>
              <a:t> and </a:t>
            </a:r>
            <a:r>
              <a:rPr lang="en-GB" i="1" dirty="0" err="1">
                <a:solidFill>
                  <a:schemeClr val="accent4">
                    <a:lumMod val="20000"/>
                    <a:lumOff val="80000"/>
                  </a:schemeClr>
                </a:solidFill>
              </a:rPr>
              <a:t>Dinomogetimaros</a:t>
            </a:r>
            <a:endParaRPr lang="en-GB" dirty="0">
              <a:solidFill>
                <a:schemeClr val="accent4">
                  <a:lumMod val="20000"/>
                  <a:lumOff val="80000"/>
                </a:schemeClr>
              </a:solidFill>
            </a:endParaRPr>
          </a:p>
        </p:txBody>
      </p:sp>
      <p:pic>
        <p:nvPicPr>
          <p:cNvPr id="9"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rcRect r="53891"/>
          <a:stretch>
            <a:fillRect/>
          </a:stretch>
        </p:blipFill>
        <p:spPr>
          <a:xfrm>
            <a:off x="107504" y="65219"/>
            <a:ext cx="3816424" cy="6748157"/>
          </a:xfrm>
        </p:spPr>
      </p:pic>
      <p:sp>
        <p:nvSpPr>
          <p:cNvPr id="10" name="Freeform 5"/>
          <p:cNvSpPr/>
          <p:nvPr/>
        </p:nvSpPr>
        <p:spPr>
          <a:xfrm>
            <a:off x="2749310" y="2688609"/>
            <a:ext cx="1678674" cy="2006221"/>
          </a:xfrm>
          <a:custGeom>
            <a:avLst/>
            <a:gdLst>
              <a:gd name="connsiteX0" fmla="*/ 805217 w 1678674"/>
              <a:gd name="connsiteY0" fmla="*/ 1003110 h 2006221"/>
              <a:gd name="connsiteX1" fmla="*/ 661916 w 1678674"/>
              <a:gd name="connsiteY1" fmla="*/ 873457 h 2006221"/>
              <a:gd name="connsiteX2" fmla="*/ 580029 w 1678674"/>
              <a:gd name="connsiteY2" fmla="*/ 716507 h 2006221"/>
              <a:gd name="connsiteX3" fmla="*/ 580029 w 1678674"/>
              <a:gd name="connsiteY3" fmla="*/ 614149 h 2006221"/>
              <a:gd name="connsiteX4" fmla="*/ 539086 w 1678674"/>
              <a:gd name="connsiteY4" fmla="*/ 532263 h 2006221"/>
              <a:gd name="connsiteX5" fmla="*/ 457200 w 1678674"/>
              <a:gd name="connsiteY5" fmla="*/ 450376 h 2006221"/>
              <a:gd name="connsiteX6" fmla="*/ 368489 w 1678674"/>
              <a:gd name="connsiteY6" fmla="*/ 443552 h 2006221"/>
              <a:gd name="connsiteX7" fmla="*/ 307074 w 1678674"/>
              <a:gd name="connsiteY7" fmla="*/ 511791 h 2006221"/>
              <a:gd name="connsiteX8" fmla="*/ 197892 w 1678674"/>
              <a:gd name="connsiteY8" fmla="*/ 580030 h 2006221"/>
              <a:gd name="connsiteX9" fmla="*/ 122829 w 1678674"/>
              <a:gd name="connsiteY9" fmla="*/ 607325 h 2006221"/>
              <a:gd name="connsiteX10" fmla="*/ 0 w 1678674"/>
              <a:gd name="connsiteY10" fmla="*/ 320722 h 2006221"/>
              <a:gd name="connsiteX11" fmla="*/ 88710 w 1678674"/>
              <a:gd name="connsiteY11" fmla="*/ 116006 h 2006221"/>
              <a:gd name="connsiteX12" fmla="*/ 348017 w 1678674"/>
              <a:gd name="connsiteY12" fmla="*/ 20472 h 2006221"/>
              <a:gd name="connsiteX13" fmla="*/ 696035 w 1678674"/>
              <a:gd name="connsiteY13" fmla="*/ 0 h 2006221"/>
              <a:gd name="connsiteX14" fmla="*/ 928047 w 1678674"/>
              <a:gd name="connsiteY14" fmla="*/ 6824 h 2006221"/>
              <a:gd name="connsiteX15" fmla="*/ 1057701 w 1678674"/>
              <a:gd name="connsiteY15" fmla="*/ 211540 h 2006221"/>
              <a:gd name="connsiteX16" fmla="*/ 1044053 w 1678674"/>
              <a:gd name="connsiteY16" fmla="*/ 286603 h 2006221"/>
              <a:gd name="connsiteX17" fmla="*/ 893928 w 1678674"/>
              <a:gd name="connsiteY17" fmla="*/ 293427 h 2006221"/>
              <a:gd name="connsiteX18" fmla="*/ 839337 w 1678674"/>
              <a:gd name="connsiteY18" fmla="*/ 327546 h 2006221"/>
              <a:gd name="connsiteX19" fmla="*/ 880280 w 1678674"/>
              <a:gd name="connsiteY19" fmla="*/ 491319 h 2006221"/>
              <a:gd name="connsiteX20" fmla="*/ 900752 w 1678674"/>
              <a:gd name="connsiteY20" fmla="*/ 552734 h 2006221"/>
              <a:gd name="connsiteX21" fmla="*/ 934871 w 1678674"/>
              <a:gd name="connsiteY21" fmla="*/ 607325 h 2006221"/>
              <a:gd name="connsiteX22" fmla="*/ 1037229 w 1678674"/>
              <a:gd name="connsiteY22" fmla="*/ 696036 h 2006221"/>
              <a:gd name="connsiteX23" fmla="*/ 1078173 w 1678674"/>
              <a:gd name="connsiteY23" fmla="*/ 880281 h 2006221"/>
              <a:gd name="connsiteX24" fmla="*/ 1214650 w 1678674"/>
              <a:gd name="connsiteY24" fmla="*/ 1016758 h 2006221"/>
              <a:gd name="connsiteX25" fmla="*/ 1378423 w 1678674"/>
              <a:gd name="connsiteY25" fmla="*/ 1023582 h 2006221"/>
              <a:gd name="connsiteX26" fmla="*/ 1323832 w 1678674"/>
              <a:gd name="connsiteY26" fmla="*/ 1112292 h 2006221"/>
              <a:gd name="connsiteX27" fmla="*/ 1542197 w 1678674"/>
              <a:gd name="connsiteY27" fmla="*/ 1187355 h 2006221"/>
              <a:gd name="connsiteX28" fmla="*/ 1651379 w 1678674"/>
              <a:gd name="connsiteY28" fmla="*/ 1289713 h 2006221"/>
              <a:gd name="connsiteX29" fmla="*/ 1678674 w 1678674"/>
              <a:gd name="connsiteY29" fmla="*/ 1433015 h 2006221"/>
              <a:gd name="connsiteX30" fmla="*/ 1678674 w 1678674"/>
              <a:gd name="connsiteY30" fmla="*/ 1433015 h 2006221"/>
              <a:gd name="connsiteX31" fmla="*/ 1569492 w 1678674"/>
              <a:gd name="connsiteY31" fmla="*/ 1317009 h 2006221"/>
              <a:gd name="connsiteX32" fmla="*/ 1542197 w 1678674"/>
              <a:gd name="connsiteY32" fmla="*/ 1289713 h 2006221"/>
              <a:gd name="connsiteX33" fmla="*/ 1487605 w 1678674"/>
              <a:gd name="connsiteY33" fmla="*/ 1289713 h 2006221"/>
              <a:gd name="connsiteX34" fmla="*/ 1433014 w 1678674"/>
              <a:gd name="connsiteY34" fmla="*/ 1330657 h 2006221"/>
              <a:gd name="connsiteX35" fmla="*/ 1433014 w 1678674"/>
              <a:gd name="connsiteY35" fmla="*/ 1405719 h 2006221"/>
              <a:gd name="connsiteX36" fmla="*/ 1392071 w 1678674"/>
              <a:gd name="connsiteY36" fmla="*/ 1426191 h 2006221"/>
              <a:gd name="connsiteX37" fmla="*/ 1501253 w 1678674"/>
              <a:gd name="connsiteY37" fmla="*/ 1514901 h 2006221"/>
              <a:gd name="connsiteX38" fmla="*/ 1480782 w 1678674"/>
              <a:gd name="connsiteY38" fmla="*/ 1576316 h 2006221"/>
              <a:gd name="connsiteX39" fmla="*/ 1398895 w 1678674"/>
              <a:gd name="connsiteY39" fmla="*/ 1596788 h 2006221"/>
              <a:gd name="connsiteX40" fmla="*/ 1371600 w 1678674"/>
              <a:gd name="connsiteY40" fmla="*/ 1665027 h 2006221"/>
              <a:gd name="connsiteX41" fmla="*/ 1337480 w 1678674"/>
              <a:gd name="connsiteY41" fmla="*/ 1740090 h 2006221"/>
              <a:gd name="connsiteX42" fmla="*/ 1248770 w 1678674"/>
              <a:gd name="connsiteY42" fmla="*/ 1828800 h 2006221"/>
              <a:gd name="connsiteX43" fmla="*/ 1187355 w 1678674"/>
              <a:gd name="connsiteY43" fmla="*/ 1815152 h 2006221"/>
              <a:gd name="connsiteX44" fmla="*/ 1187355 w 1678674"/>
              <a:gd name="connsiteY44" fmla="*/ 1958454 h 2006221"/>
              <a:gd name="connsiteX45" fmla="*/ 1146411 w 1678674"/>
              <a:gd name="connsiteY45" fmla="*/ 2006221 h 2006221"/>
              <a:gd name="connsiteX46" fmla="*/ 1084997 w 1678674"/>
              <a:gd name="connsiteY46" fmla="*/ 1972101 h 2006221"/>
              <a:gd name="connsiteX47" fmla="*/ 1023582 w 1678674"/>
              <a:gd name="connsiteY47" fmla="*/ 1903863 h 2006221"/>
              <a:gd name="connsiteX48" fmla="*/ 934871 w 1678674"/>
              <a:gd name="connsiteY48" fmla="*/ 1856095 h 2006221"/>
              <a:gd name="connsiteX49" fmla="*/ 812041 w 1678674"/>
              <a:gd name="connsiteY49" fmla="*/ 1787857 h 2006221"/>
              <a:gd name="connsiteX50" fmla="*/ 791570 w 1678674"/>
              <a:gd name="connsiteY50" fmla="*/ 1740090 h 2006221"/>
              <a:gd name="connsiteX51" fmla="*/ 825689 w 1678674"/>
              <a:gd name="connsiteY51" fmla="*/ 1685498 h 2006221"/>
              <a:gd name="connsiteX52" fmla="*/ 928047 w 1678674"/>
              <a:gd name="connsiteY52" fmla="*/ 1726442 h 2006221"/>
              <a:gd name="connsiteX53" fmla="*/ 1078173 w 1678674"/>
              <a:gd name="connsiteY53" fmla="*/ 1746913 h 2006221"/>
              <a:gd name="connsiteX54" fmla="*/ 1194179 w 1678674"/>
              <a:gd name="connsiteY54" fmla="*/ 1733266 h 2006221"/>
              <a:gd name="connsiteX55" fmla="*/ 1310185 w 1678674"/>
              <a:gd name="connsiteY55" fmla="*/ 1678675 h 2006221"/>
              <a:gd name="connsiteX56" fmla="*/ 1371600 w 1678674"/>
              <a:gd name="connsiteY56" fmla="*/ 1610436 h 2006221"/>
              <a:gd name="connsiteX57" fmla="*/ 1337480 w 1678674"/>
              <a:gd name="connsiteY57" fmla="*/ 1521725 h 2006221"/>
              <a:gd name="connsiteX58" fmla="*/ 1310185 w 1678674"/>
              <a:gd name="connsiteY58" fmla="*/ 1405719 h 2006221"/>
              <a:gd name="connsiteX59" fmla="*/ 1221474 w 1678674"/>
              <a:gd name="connsiteY59" fmla="*/ 1330657 h 2006221"/>
              <a:gd name="connsiteX60" fmla="*/ 1091820 w 1678674"/>
              <a:gd name="connsiteY60" fmla="*/ 1221475 h 2006221"/>
              <a:gd name="connsiteX61" fmla="*/ 989462 w 1678674"/>
              <a:gd name="connsiteY61" fmla="*/ 1119116 h 2006221"/>
              <a:gd name="connsiteX62" fmla="*/ 805217 w 1678674"/>
              <a:gd name="connsiteY62" fmla="*/ 1003110 h 200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678674" h="2006221">
                <a:moveTo>
                  <a:pt x="805217" y="1003110"/>
                </a:moveTo>
                <a:lnTo>
                  <a:pt x="661916" y="873457"/>
                </a:lnTo>
                <a:lnTo>
                  <a:pt x="580029" y="716507"/>
                </a:lnTo>
                <a:lnTo>
                  <a:pt x="580029" y="614149"/>
                </a:lnTo>
                <a:lnTo>
                  <a:pt x="539086" y="532263"/>
                </a:lnTo>
                <a:lnTo>
                  <a:pt x="457200" y="450376"/>
                </a:lnTo>
                <a:lnTo>
                  <a:pt x="368489" y="443552"/>
                </a:lnTo>
                <a:lnTo>
                  <a:pt x="307074" y="511791"/>
                </a:lnTo>
                <a:lnTo>
                  <a:pt x="197892" y="580030"/>
                </a:lnTo>
                <a:lnTo>
                  <a:pt x="122829" y="607325"/>
                </a:lnTo>
                <a:lnTo>
                  <a:pt x="0" y="320722"/>
                </a:lnTo>
                <a:lnTo>
                  <a:pt x="88710" y="116006"/>
                </a:lnTo>
                <a:lnTo>
                  <a:pt x="348017" y="20472"/>
                </a:lnTo>
                <a:lnTo>
                  <a:pt x="696035" y="0"/>
                </a:lnTo>
                <a:lnTo>
                  <a:pt x="928047" y="6824"/>
                </a:lnTo>
                <a:lnTo>
                  <a:pt x="1057701" y="211540"/>
                </a:lnTo>
                <a:lnTo>
                  <a:pt x="1044053" y="286603"/>
                </a:lnTo>
                <a:lnTo>
                  <a:pt x="893928" y="293427"/>
                </a:lnTo>
                <a:lnTo>
                  <a:pt x="839337" y="327546"/>
                </a:lnTo>
                <a:lnTo>
                  <a:pt x="880280" y="491319"/>
                </a:lnTo>
                <a:lnTo>
                  <a:pt x="900752" y="552734"/>
                </a:lnTo>
                <a:lnTo>
                  <a:pt x="934871" y="607325"/>
                </a:lnTo>
                <a:lnTo>
                  <a:pt x="1037229" y="696036"/>
                </a:lnTo>
                <a:lnTo>
                  <a:pt x="1078173" y="880281"/>
                </a:lnTo>
                <a:lnTo>
                  <a:pt x="1214650" y="1016758"/>
                </a:lnTo>
                <a:lnTo>
                  <a:pt x="1378423" y="1023582"/>
                </a:lnTo>
                <a:lnTo>
                  <a:pt x="1323832" y="1112292"/>
                </a:lnTo>
                <a:lnTo>
                  <a:pt x="1542197" y="1187355"/>
                </a:lnTo>
                <a:lnTo>
                  <a:pt x="1651379" y="1289713"/>
                </a:lnTo>
                <a:lnTo>
                  <a:pt x="1678674" y="1433015"/>
                </a:lnTo>
                <a:lnTo>
                  <a:pt x="1678674" y="1433015"/>
                </a:lnTo>
                <a:lnTo>
                  <a:pt x="1569492" y="1317009"/>
                </a:lnTo>
                <a:lnTo>
                  <a:pt x="1542197" y="1289713"/>
                </a:lnTo>
                <a:lnTo>
                  <a:pt x="1487605" y="1289713"/>
                </a:lnTo>
                <a:lnTo>
                  <a:pt x="1433014" y="1330657"/>
                </a:lnTo>
                <a:lnTo>
                  <a:pt x="1433014" y="1405719"/>
                </a:lnTo>
                <a:lnTo>
                  <a:pt x="1392071" y="1426191"/>
                </a:lnTo>
                <a:lnTo>
                  <a:pt x="1501253" y="1514901"/>
                </a:lnTo>
                <a:lnTo>
                  <a:pt x="1480782" y="1576316"/>
                </a:lnTo>
                <a:lnTo>
                  <a:pt x="1398895" y="1596788"/>
                </a:lnTo>
                <a:lnTo>
                  <a:pt x="1371600" y="1665027"/>
                </a:lnTo>
                <a:lnTo>
                  <a:pt x="1337480" y="1740090"/>
                </a:lnTo>
                <a:lnTo>
                  <a:pt x="1248770" y="1828800"/>
                </a:lnTo>
                <a:lnTo>
                  <a:pt x="1187355" y="1815152"/>
                </a:lnTo>
                <a:lnTo>
                  <a:pt x="1187355" y="1958454"/>
                </a:lnTo>
                <a:lnTo>
                  <a:pt x="1146411" y="2006221"/>
                </a:lnTo>
                <a:lnTo>
                  <a:pt x="1084997" y="1972101"/>
                </a:lnTo>
                <a:lnTo>
                  <a:pt x="1023582" y="1903863"/>
                </a:lnTo>
                <a:lnTo>
                  <a:pt x="934871" y="1856095"/>
                </a:lnTo>
                <a:lnTo>
                  <a:pt x="812041" y="1787857"/>
                </a:lnTo>
                <a:lnTo>
                  <a:pt x="791570" y="1740090"/>
                </a:lnTo>
                <a:lnTo>
                  <a:pt x="825689" y="1685498"/>
                </a:lnTo>
                <a:lnTo>
                  <a:pt x="928047" y="1726442"/>
                </a:lnTo>
                <a:lnTo>
                  <a:pt x="1078173" y="1746913"/>
                </a:lnTo>
                <a:lnTo>
                  <a:pt x="1194179" y="1733266"/>
                </a:lnTo>
                <a:lnTo>
                  <a:pt x="1310185" y="1678675"/>
                </a:lnTo>
                <a:lnTo>
                  <a:pt x="1371600" y="1610436"/>
                </a:lnTo>
                <a:lnTo>
                  <a:pt x="1337480" y="1521725"/>
                </a:lnTo>
                <a:lnTo>
                  <a:pt x="1310185" y="1405719"/>
                </a:lnTo>
                <a:lnTo>
                  <a:pt x="1221474" y="1330657"/>
                </a:lnTo>
                <a:lnTo>
                  <a:pt x="1091820" y="1221475"/>
                </a:lnTo>
                <a:lnTo>
                  <a:pt x="989462" y="1119116"/>
                </a:lnTo>
                <a:lnTo>
                  <a:pt x="805217" y="100311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6"/>
          <p:cNvSpPr/>
          <p:nvPr/>
        </p:nvSpPr>
        <p:spPr>
          <a:xfrm>
            <a:off x="409433" y="1665027"/>
            <a:ext cx="2415654" cy="2586251"/>
          </a:xfrm>
          <a:custGeom>
            <a:avLst/>
            <a:gdLst>
              <a:gd name="connsiteX0" fmla="*/ 2415654 w 2415654"/>
              <a:gd name="connsiteY0" fmla="*/ 1678674 h 2586251"/>
              <a:gd name="connsiteX1" fmla="*/ 2231409 w 2415654"/>
              <a:gd name="connsiteY1" fmla="*/ 1610436 h 2586251"/>
              <a:gd name="connsiteX2" fmla="*/ 2053988 w 2415654"/>
              <a:gd name="connsiteY2" fmla="*/ 1542197 h 2586251"/>
              <a:gd name="connsiteX3" fmla="*/ 1931158 w 2415654"/>
              <a:gd name="connsiteY3" fmla="*/ 1637731 h 2586251"/>
              <a:gd name="connsiteX4" fmla="*/ 1910686 w 2415654"/>
              <a:gd name="connsiteY4" fmla="*/ 1794680 h 2586251"/>
              <a:gd name="connsiteX5" fmla="*/ 1856095 w 2415654"/>
              <a:gd name="connsiteY5" fmla="*/ 1869743 h 2586251"/>
              <a:gd name="connsiteX6" fmla="*/ 1692322 w 2415654"/>
              <a:gd name="connsiteY6" fmla="*/ 1903863 h 2586251"/>
              <a:gd name="connsiteX7" fmla="*/ 1535373 w 2415654"/>
              <a:gd name="connsiteY7" fmla="*/ 1965277 h 2586251"/>
              <a:gd name="connsiteX8" fmla="*/ 1337480 w 2415654"/>
              <a:gd name="connsiteY8" fmla="*/ 2129051 h 2586251"/>
              <a:gd name="connsiteX9" fmla="*/ 1337480 w 2415654"/>
              <a:gd name="connsiteY9" fmla="*/ 2129051 h 2586251"/>
              <a:gd name="connsiteX10" fmla="*/ 1364776 w 2415654"/>
              <a:gd name="connsiteY10" fmla="*/ 2340591 h 2586251"/>
              <a:gd name="connsiteX11" fmla="*/ 1228298 w 2415654"/>
              <a:gd name="connsiteY11" fmla="*/ 2381534 h 2586251"/>
              <a:gd name="connsiteX12" fmla="*/ 1153236 w 2415654"/>
              <a:gd name="connsiteY12" fmla="*/ 2477069 h 2586251"/>
              <a:gd name="connsiteX13" fmla="*/ 1023582 w 2415654"/>
              <a:gd name="connsiteY13" fmla="*/ 2490716 h 2586251"/>
              <a:gd name="connsiteX14" fmla="*/ 975815 w 2415654"/>
              <a:gd name="connsiteY14" fmla="*/ 2586251 h 2586251"/>
              <a:gd name="connsiteX15" fmla="*/ 975815 w 2415654"/>
              <a:gd name="connsiteY15" fmla="*/ 2586251 h 2586251"/>
              <a:gd name="connsiteX16" fmla="*/ 859809 w 2415654"/>
              <a:gd name="connsiteY16" fmla="*/ 2579427 h 2586251"/>
              <a:gd name="connsiteX17" fmla="*/ 757451 w 2415654"/>
              <a:gd name="connsiteY17" fmla="*/ 2531660 h 2586251"/>
              <a:gd name="connsiteX18" fmla="*/ 614149 w 2415654"/>
              <a:gd name="connsiteY18" fmla="*/ 2497540 h 2586251"/>
              <a:gd name="connsiteX19" fmla="*/ 552734 w 2415654"/>
              <a:gd name="connsiteY19" fmla="*/ 2497540 h 2586251"/>
              <a:gd name="connsiteX20" fmla="*/ 491319 w 2415654"/>
              <a:gd name="connsiteY20" fmla="*/ 2538483 h 2586251"/>
              <a:gd name="connsiteX21" fmla="*/ 409433 w 2415654"/>
              <a:gd name="connsiteY21" fmla="*/ 2579427 h 2586251"/>
              <a:gd name="connsiteX22" fmla="*/ 409433 w 2415654"/>
              <a:gd name="connsiteY22" fmla="*/ 2579427 h 2586251"/>
              <a:gd name="connsiteX23" fmla="*/ 327546 w 2415654"/>
              <a:gd name="connsiteY23" fmla="*/ 2531660 h 2586251"/>
              <a:gd name="connsiteX24" fmla="*/ 334370 w 2415654"/>
              <a:gd name="connsiteY24" fmla="*/ 2436125 h 2586251"/>
              <a:gd name="connsiteX25" fmla="*/ 313898 w 2415654"/>
              <a:gd name="connsiteY25" fmla="*/ 2333767 h 2586251"/>
              <a:gd name="connsiteX26" fmla="*/ 170597 w 2415654"/>
              <a:gd name="connsiteY26" fmla="*/ 2265528 h 2586251"/>
              <a:gd name="connsiteX27" fmla="*/ 88710 w 2415654"/>
              <a:gd name="connsiteY27" fmla="*/ 2251880 h 2586251"/>
              <a:gd name="connsiteX28" fmla="*/ 0 w 2415654"/>
              <a:gd name="connsiteY28" fmla="*/ 2224585 h 2586251"/>
              <a:gd name="connsiteX29" fmla="*/ 88710 w 2415654"/>
              <a:gd name="connsiteY29" fmla="*/ 2094931 h 2586251"/>
              <a:gd name="connsiteX30" fmla="*/ 95534 w 2415654"/>
              <a:gd name="connsiteY30" fmla="*/ 1999397 h 2586251"/>
              <a:gd name="connsiteX31" fmla="*/ 95534 w 2415654"/>
              <a:gd name="connsiteY31" fmla="*/ 1999397 h 2586251"/>
              <a:gd name="connsiteX32" fmla="*/ 75063 w 2415654"/>
              <a:gd name="connsiteY32" fmla="*/ 1965277 h 2586251"/>
              <a:gd name="connsiteX33" fmla="*/ 54591 w 2415654"/>
              <a:gd name="connsiteY33" fmla="*/ 1897039 h 2586251"/>
              <a:gd name="connsiteX34" fmla="*/ 27295 w 2415654"/>
              <a:gd name="connsiteY34" fmla="*/ 1890215 h 2586251"/>
              <a:gd name="connsiteX35" fmla="*/ 143301 w 2415654"/>
              <a:gd name="connsiteY35" fmla="*/ 1712794 h 2586251"/>
              <a:gd name="connsiteX36" fmla="*/ 293427 w 2415654"/>
              <a:gd name="connsiteY36" fmla="*/ 1542197 h 2586251"/>
              <a:gd name="connsiteX37" fmla="*/ 286603 w 2415654"/>
              <a:gd name="connsiteY37" fmla="*/ 1357952 h 2586251"/>
              <a:gd name="connsiteX38" fmla="*/ 348018 w 2415654"/>
              <a:gd name="connsiteY38" fmla="*/ 1255594 h 2586251"/>
              <a:gd name="connsiteX39" fmla="*/ 348018 w 2415654"/>
              <a:gd name="connsiteY39" fmla="*/ 1105469 h 2586251"/>
              <a:gd name="connsiteX40" fmla="*/ 423080 w 2415654"/>
              <a:gd name="connsiteY40" fmla="*/ 1078173 h 2586251"/>
              <a:gd name="connsiteX41" fmla="*/ 532263 w 2415654"/>
              <a:gd name="connsiteY41" fmla="*/ 1064525 h 2586251"/>
              <a:gd name="connsiteX42" fmla="*/ 750627 w 2415654"/>
              <a:gd name="connsiteY42" fmla="*/ 1187355 h 2586251"/>
              <a:gd name="connsiteX43" fmla="*/ 866633 w 2415654"/>
              <a:gd name="connsiteY43" fmla="*/ 1255594 h 2586251"/>
              <a:gd name="connsiteX44" fmla="*/ 1023582 w 2415654"/>
              <a:gd name="connsiteY44" fmla="*/ 1310185 h 2586251"/>
              <a:gd name="connsiteX45" fmla="*/ 1139588 w 2415654"/>
              <a:gd name="connsiteY45" fmla="*/ 1337480 h 2586251"/>
              <a:gd name="connsiteX46" fmla="*/ 1241946 w 2415654"/>
              <a:gd name="connsiteY46" fmla="*/ 1385248 h 2586251"/>
              <a:gd name="connsiteX47" fmla="*/ 1351128 w 2415654"/>
              <a:gd name="connsiteY47" fmla="*/ 1385248 h 2586251"/>
              <a:gd name="connsiteX48" fmla="*/ 1412543 w 2415654"/>
              <a:gd name="connsiteY48" fmla="*/ 1276066 h 2586251"/>
              <a:gd name="connsiteX49" fmla="*/ 1514901 w 2415654"/>
              <a:gd name="connsiteY49" fmla="*/ 1050877 h 2586251"/>
              <a:gd name="connsiteX50" fmla="*/ 1542197 w 2415654"/>
              <a:gd name="connsiteY50" fmla="*/ 907576 h 2586251"/>
              <a:gd name="connsiteX51" fmla="*/ 1473958 w 2415654"/>
              <a:gd name="connsiteY51" fmla="*/ 825689 h 2586251"/>
              <a:gd name="connsiteX52" fmla="*/ 1439839 w 2415654"/>
              <a:gd name="connsiteY52" fmla="*/ 743803 h 2586251"/>
              <a:gd name="connsiteX53" fmla="*/ 1467134 w 2415654"/>
              <a:gd name="connsiteY53" fmla="*/ 675564 h 2586251"/>
              <a:gd name="connsiteX54" fmla="*/ 1378424 w 2415654"/>
              <a:gd name="connsiteY54" fmla="*/ 566382 h 2586251"/>
              <a:gd name="connsiteX55" fmla="*/ 1269242 w 2415654"/>
              <a:gd name="connsiteY55" fmla="*/ 484495 h 2586251"/>
              <a:gd name="connsiteX56" fmla="*/ 1194179 w 2415654"/>
              <a:gd name="connsiteY56" fmla="*/ 436728 h 2586251"/>
              <a:gd name="connsiteX57" fmla="*/ 1207827 w 2415654"/>
              <a:gd name="connsiteY57" fmla="*/ 354842 h 2586251"/>
              <a:gd name="connsiteX58" fmla="*/ 1269242 w 2415654"/>
              <a:gd name="connsiteY58" fmla="*/ 327546 h 2586251"/>
              <a:gd name="connsiteX59" fmla="*/ 1385248 w 2415654"/>
              <a:gd name="connsiteY59" fmla="*/ 334370 h 2586251"/>
              <a:gd name="connsiteX60" fmla="*/ 1467134 w 2415654"/>
              <a:gd name="connsiteY60" fmla="*/ 361666 h 2586251"/>
              <a:gd name="connsiteX61" fmla="*/ 1467134 w 2415654"/>
              <a:gd name="connsiteY61" fmla="*/ 361666 h 2586251"/>
              <a:gd name="connsiteX62" fmla="*/ 1678674 w 2415654"/>
              <a:gd name="connsiteY62" fmla="*/ 450376 h 2586251"/>
              <a:gd name="connsiteX63" fmla="*/ 1624083 w 2415654"/>
              <a:gd name="connsiteY63" fmla="*/ 293427 h 2586251"/>
              <a:gd name="connsiteX64" fmla="*/ 1617260 w 2415654"/>
              <a:gd name="connsiteY64" fmla="*/ 245660 h 2586251"/>
              <a:gd name="connsiteX65" fmla="*/ 1617260 w 2415654"/>
              <a:gd name="connsiteY65" fmla="*/ 245660 h 2586251"/>
              <a:gd name="connsiteX66" fmla="*/ 1719618 w 2415654"/>
              <a:gd name="connsiteY66" fmla="*/ 313898 h 2586251"/>
              <a:gd name="connsiteX67" fmla="*/ 1828800 w 2415654"/>
              <a:gd name="connsiteY67" fmla="*/ 348018 h 2586251"/>
              <a:gd name="connsiteX68" fmla="*/ 1999397 w 2415654"/>
              <a:gd name="connsiteY68" fmla="*/ 272955 h 2586251"/>
              <a:gd name="connsiteX69" fmla="*/ 2047164 w 2415654"/>
              <a:gd name="connsiteY69" fmla="*/ 218364 h 2586251"/>
              <a:gd name="connsiteX70" fmla="*/ 2094931 w 2415654"/>
              <a:gd name="connsiteY70" fmla="*/ 122830 h 2586251"/>
              <a:gd name="connsiteX71" fmla="*/ 2292824 w 2415654"/>
              <a:gd name="connsiteY71" fmla="*/ 61415 h 2586251"/>
              <a:gd name="connsiteX72" fmla="*/ 2415654 w 2415654"/>
              <a:gd name="connsiteY72" fmla="*/ 0 h 2586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2415654" h="2586251">
                <a:moveTo>
                  <a:pt x="2415654" y="1678674"/>
                </a:moveTo>
                <a:lnTo>
                  <a:pt x="2231409" y="1610436"/>
                </a:lnTo>
                <a:lnTo>
                  <a:pt x="2053988" y="1542197"/>
                </a:lnTo>
                <a:lnTo>
                  <a:pt x="1931158" y="1637731"/>
                </a:lnTo>
                <a:lnTo>
                  <a:pt x="1910686" y="1794680"/>
                </a:lnTo>
                <a:lnTo>
                  <a:pt x="1856095" y="1869743"/>
                </a:lnTo>
                <a:lnTo>
                  <a:pt x="1692322" y="1903863"/>
                </a:lnTo>
                <a:lnTo>
                  <a:pt x="1535373" y="1965277"/>
                </a:lnTo>
                <a:lnTo>
                  <a:pt x="1337480" y="2129051"/>
                </a:lnTo>
                <a:lnTo>
                  <a:pt x="1337480" y="2129051"/>
                </a:lnTo>
                <a:lnTo>
                  <a:pt x="1364776" y="2340591"/>
                </a:lnTo>
                <a:lnTo>
                  <a:pt x="1228298" y="2381534"/>
                </a:lnTo>
                <a:lnTo>
                  <a:pt x="1153236" y="2477069"/>
                </a:lnTo>
                <a:lnTo>
                  <a:pt x="1023582" y="2490716"/>
                </a:lnTo>
                <a:lnTo>
                  <a:pt x="975815" y="2586251"/>
                </a:lnTo>
                <a:lnTo>
                  <a:pt x="975815" y="2586251"/>
                </a:lnTo>
                <a:lnTo>
                  <a:pt x="859809" y="2579427"/>
                </a:lnTo>
                <a:lnTo>
                  <a:pt x="757451" y="2531660"/>
                </a:lnTo>
                <a:lnTo>
                  <a:pt x="614149" y="2497540"/>
                </a:lnTo>
                <a:lnTo>
                  <a:pt x="552734" y="2497540"/>
                </a:lnTo>
                <a:lnTo>
                  <a:pt x="491319" y="2538483"/>
                </a:lnTo>
                <a:lnTo>
                  <a:pt x="409433" y="2579427"/>
                </a:lnTo>
                <a:lnTo>
                  <a:pt x="409433" y="2579427"/>
                </a:lnTo>
                <a:lnTo>
                  <a:pt x="327546" y="2531660"/>
                </a:lnTo>
                <a:lnTo>
                  <a:pt x="334370" y="2436125"/>
                </a:lnTo>
                <a:lnTo>
                  <a:pt x="313898" y="2333767"/>
                </a:lnTo>
                <a:lnTo>
                  <a:pt x="170597" y="2265528"/>
                </a:lnTo>
                <a:lnTo>
                  <a:pt x="88710" y="2251880"/>
                </a:lnTo>
                <a:lnTo>
                  <a:pt x="0" y="2224585"/>
                </a:lnTo>
                <a:lnTo>
                  <a:pt x="88710" y="2094931"/>
                </a:lnTo>
                <a:lnTo>
                  <a:pt x="95534" y="1999397"/>
                </a:lnTo>
                <a:lnTo>
                  <a:pt x="95534" y="1999397"/>
                </a:lnTo>
                <a:lnTo>
                  <a:pt x="75063" y="1965277"/>
                </a:lnTo>
                <a:lnTo>
                  <a:pt x="54591" y="1897039"/>
                </a:lnTo>
                <a:lnTo>
                  <a:pt x="27295" y="1890215"/>
                </a:lnTo>
                <a:lnTo>
                  <a:pt x="143301" y="1712794"/>
                </a:lnTo>
                <a:lnTo>
                  <a:pt x="293427" y="1542197"/>
                </a:lnTo>
                <a:lnTo>
                  <a:pt x="286603" y="1357952"/>
                </a:lnTo>
                <a:lnTo>
                  <a:pt x="348018" y="1255594"/>
                </a:lnTo>
                <a:lnTo>
                  <a:pt x="348018" y="1105469"/>
                </a:lnTo>
                <a:lnTo>
                  <a:pt x="423080" y="1078173"/>
                </a:lnTo>
                <a:lnTo>
                  <a:pt x="532263" y="1064525"/>
                </a:lnTo>
                <a:lnTo>
                  <a:pt x="750627" y="1187355"/>
                </a:lnTo>
                <a:lnTo>
                  <a:pt x="866633" y="1255594"/>
                </a:lnTo>
                <a:lnTo>
                  <a:pt x="1023582" y="1310185"/>
                </a:lnTo>
                <a:lnTo>
                  <a:pt x="1139588" y="1337480"/>
                </a:lnTo>
                <a:lnTo>
                  <a:pt x="1241946" y="1385248"/>
                </a:lnTo>
                <a:lnTo>
                  <a:pt x="1351128" y="1385248"/>
                </a:lnTo>
                <a:lnTo>
                  <a:pt x="1412543" y="1276066"/>
                </a:lnTo>
                <a:lnTo>
                  <a:pt x="1514901" y="1050877"/>
                </a:lnTo>
                <a:lnTo>
                  <a:pt x="1542197" y="907576"/>
                </a:lnTo>
                <a:lnTo>
                  <a:pt x="1473958" y="825689"/>
                </a:lnTo>
                <a:lnTo>
                  <a:pt x="1439839" y="743803"/>
                </a:lnTo>
                <a:lnTo>
                  <a:pt x="1467134" y="675564"/>
                </a:lnTo>
                <a:lnTo>
                  <a:pt x="1378424" y="566382"/>
                </a:lnTo>
                <a:lnTo>
                  <a:pt x="1269242" y="484495"/>
                </a:lnTo>
                <a:lnTo>
                  <a:pt x="1194179" y="436728"/>
                </a:lnTo>
                <a:lnTo>
                  <a:pt x="1207827" y="354842"/>
                </a:lnTo>
                <a:lnTo>
                  <a:pt x="1269242" y="327546"/>
                </a:lnTo>
                <a:lnTo>
                  <a:pt x="1385248" y="334370"/>
                </a:lnTo>
                <a:lnTo>
                  <a:pt x="1467134" y="361666"/>
                </a:lnTo>
                <a:lnTo>
                  <a:pt x="1467134" y="361666"/>
                </a:lnTo>
                <a:lnTo>
                  <a:pt x="1678674" y="450376"/>
                </a:lnTo>
                <a:lnTo>
                  <a:pt x="1624083" y="293427"/>
                </a:lnTo>
                <a:lnTo>
                  <a:pt x="1617260" y="245660"/>
                </a:lnTo>
                <a:lnTo>
                  <a:pt x="1617260" y="245660"/>
                </a:lnTo>
                <a:lnTo>
                  <a:pt x="1719618" y="313898"/>
                </a:lnTo>
                <a:lnTo>
                  <a:pt x="1828800" y="348018"/>
                </a:lnTo>
                <a:lnTo>
                  <a:pt x="1999397" y="272955"/>
                </a:lnTo>
                <a:lnTo>
                  <a:pt x="2047164" y="218364"/>
                </a:lnTo>
                <a:lnTo>
                  <a:pt x="2094931" y="122830"/>
                </a:lnTo>
                <a:lnTo>
                  <a:pt x="2292824" y="61415"/>
                </a:lnTo>
                <a:lnTo>
                  <a:pt x="2415654" y="0"/>
                </a:lnTo>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Freeform 8"/>
          <p:cNvSpPr/>
          <p:nvPr/>
        </p:nvSpPr>
        <p:spPr>
          <a:xfrm>
            <a:off x="1611517" y="878186"/>
            <a:ext cx="991354" cy="878186"/>
          </a:xfrm>
          <a:custGeom>
            <a:avLst/>
            <a:gdLst>
              <a:gd name="connsiteX0" fmla="*/ 851026 w 991354"/>
              <a:gd name="connsiteY0" fmla="*/ 864606 h 878186"/>
              <a:gd name="connsiteX1" fmla="*/ 751437 w 991354"/>
              <a:gd name="connsiteY1" fmla="*/ 878186 h 878186"/>
              <a:gd name="connsiteX2" fmla="*/ 624689 w 991354"/>
              <a:gd name="connsiteY2" fmla="*/ 841972 h 878186"/>
              <a:gd name="connsiteX3" fmla="*/ 547734 w 991354"/>
              <a:gd name="connsiteY3" fmla="*/ 841972 h 878186"/>
              <a:gd name="connsiteX4" fmla="*/ 488887 w 991354"/>
              <a:gd name="connsiteY4" fmla="*/ 823865 h 878186"/>
              <a:gd name="connsiteX5" fmla="*/ 398352 w 991354"/>
              <a:gd name="connsiteY5" fmla="*/ 796705 h 878186"/>
              <a:gd name="connsiteX6" fmla="*/ 289711 w 991354"/>
              <a:gd name="connsiteY6" fmla="*/ 769545 h 878186"/>
              <a:gd name="connsiteX7" fmla="*/ 230863 w 991354"/>
              <a:gd name="connsiteY7" fmla="*/ 828392 h 878186"/>
              <a:gd name="connsiteX8" fmla="*/ 131275 w 991354"/>
              <a:gd name="connsiteY8" fmla="*/ 805759 h 878186"/>
              <a:gd name="connsiteX9" fmla="*/ 0 w 991354"/>
              <a:gd name="connsiteY9" fmla="*/ 819339 h 878186"/>
              <a:gd name="connsiteX10" fmla="*/ 104115 w 991354"/>
              <a:gd name="connsiteY10" fmla="*/ 765018 h 878186"/>
              <a:gd name="connsiteX11" fmla="*/ 253497 w 991354"/>
              <a:gd name="connsiteY11" fmla="*/ 669957 h 878186"/>
              <a:gd name="connsiteX12" fmla="*/ 380245 w 991354"/>
              <a:gd name="connsiteY12" fmla="*/ 697117 h 878186"/>
              <a:gd name="connsiteX13" fmla="*/ 434566 w 991354"/>
              <a:gd name="connsiteY13" fmla="*/ 620163 h 878186"/>
              <a:gd name="connsiteX14" fmla="*/ 276131 w 991354"/>
              <a:gd name="connsiteY14" fmla="*/ 606582 h 878186"/>
              <a:gd name="connsiteX15" fmla="*/ 230863 w 991354"/>
              <a:gd name="connsiteY15" fmla="*/ 552262 h 878186"/>
              <a:gd name="connsiteX16" fmla="*/ 176542 w 991354"/>
              <a:gd name="connsiteY16" fmla="*/ 543208 h 878186"/>
              <a:gd name="connsiteX17" fmla="*/ 172016 w 991354"/>
              <a:gd name="connsiteY17" fmla="*/ 493414 h 878186"/>
              <a:gd name="connsiteX18" fmla="*/ 298764 w 991354"/>
              <a:gd name="connsiteY18" fmla="*/ 475307 h 878186"/>
              <a:gd name="connsiteX19" fmla="*/ 357612 w 991354"/>
              <a:gd name="connsiteY19" fmla="*/ 443620 h 878186"/>
              <a:gd name="connsiteX20" fmla="*/ 348558 w 991354"/>
              <a:gd name="connsiteY20" fmla="*/ 325925 h 878186"/>
              <a:gd name="connsiteX21" fmla="*/ 357612 w 991354"/>
              <a:gd name="connsiteY21" fmla="*/ 262551 h 878186"/>
              <a:gd name="connsiteX22" fmla="*/ 502467 w 991354"/>
              <a:gd name="connsiteY22" fmla="*/ 312345 h 878186"/>
              <a:gd name="connsiteX23" fmla="*/ 534154 w 991354"/>
              <a:gd name="connsiteY23" fmla="*/ 235390 h 878186"/>
              <a:gd name="connsiteX24" fmla="*/ 565841 w 991354"/>
              <a:gd name="connsiteY24" fmla="*/ 153909 h 878186"/>
              <a:gd name="connsiteX25" fmla="*/ 520574 w 991354"/>
              <a:gd name="connsiteY25" fmla="*/ 126749 h 878186"/>
              <a:gd name="connsiteX26" fmla="*/ 488887 w 991354"/>
              <a:gd name="connsiteY26" fmla="*/ 9054 h 878186"/>
              <a:gd name="connsiteX27" fmla="*/ 769544 w 991354"/>
              <a:gd name="connsiteY27" fmla="*/ 0 h 878186"/>
              <a:gd name="connsiteX28" fmla="*/ 778598 w 991354"/>
              <a:gd name="connsiteY28" fmla="*/ 140329 h 878186"/>
              <a:gd name="connsiteX29" fmla="*/ 841972 w 991354"/>
              <a:gd name="connsiteY29" fmla="*/ 217283 h 878186"/>
              <a:gd name="connsiteX30" fmla="*/ 851026 w 991354"/>
              <a:gd name="connsiteY30" fmla="*/ 267077 h 878186"/>
              <a:gd name="connsiteX31" fmla="*/ 828392 w 991354"/>
              <a:gd name="connsiteY31" fmla="*/ 334978 h 878186"/>
              <a:gd name="connsiteX32" fmla="*/ 869133 w 991354"/>
              <a:gd name="connsiteY32" fmla="*/ 434566 h 878186"/>
              <a:gd name="connsiteX33" fmla="*/ 814812 w 991354"/>
              <a:gd name="connsiteY33" fmla="*/ 479834 h 878186"/>
              <a:gd name="connsiteX34" fmla="*/ 828392 w 991354"/>
              <a:gd name="connsiteY34" fmla="*/ 525101 h 878186"/>
              <a:gd name="connsiteX35" fmla="*/ 896293 w 991354"/>
              <a:gd name="connsiteY35" fmla="*/ 493414 h 878186"/>
              <a:gd name="connsiteX36" fmla="*/ 964194 w 991354"/>
              <a:gd name="connsiteY36" fmla="*/ 547735 h 878186"/>
              <a:gd name="connsiteX37" fmla="*/ 991354 w 991354"/>
              <a:gd name="connsiteY37" fmla="*/ 602056 h 878186"/>
              <a:gd name="connsiteX38" fmla="*/ 923453 w 991354"/>
              <a:gd name="connsiteY38" fmla="*/ 669957 h 878186"/>
              <a:gd name="connsiteX39" fmla="*/ 869133 w 991354"/>
              <a:gd name="connsiteY39" fmla="*/ 710697 h 878186"/>
              <a:gd name="connsiteX40" fmla="*/ 823865 w 991354"/>
              <a:gd name="connsiteY40" fmla="*/ 742384 h 878186"/>
              <a:gd name="connsiteX41" fmla="*/ 841972 w 991354"/>
              <a:gd name="connsiteY41" fmla="*/ 805759 h 878186"/>
              <a:gd name="connsiteX42" fmla="*/ 896293 w 991354"/>
              <a:gd name="connsiteY42" fmla="*/ 810285 h 878186"/>
              <a:gd name="connsiteX43" fmla="*/ 851026 w 991354"/>
              <a:gd name="connsiteY43" fmla="*/ 864606 h 87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991354" h="878186">
                <a:moveTo>
                  <a:pt x="851026" y="864606"/>
                </a:moveTo>
                <a:lnTo>
                  <a:pt x="751437" y="878186"/>
                </a:lnTo>
                <a:lnTo>
                  <a:pt x="624689" y="841972"/>
                </a:lnTo>
                <a:lnTo>
                  <a:pt x="547734" y="841972"/>
                </a:lnTo>
                <a:lnTo>
                  <a:pt x="488887" y="823865"/>
                </a:lnTo>
                <a:lnTo>
                  <a:pt x="398352" y="796705"/>
                </a:lnTo>
                <a:lnTo>
                  <a:pt x="289711" y="769545"/>
                </a:lnTo>
                <a:lnTo>
                  <a:pt x="230863" y="828392"/>
                </a:lnTo>
                <a:lnTo>
                  <a:pt x="131275" y="805759"/>
                </a:lnTo>
                <a:lnTo>
                  <a:pt x="0" y="819339"/>
                </a:lnTo>
                <a:lnTo>
                  <a:pt x="104115" y="765018"/>
                </a:lnTo>
                <a:lnTo>
                  <a:pt x="253497" y="669957"/>
                </a:lnTo>
                <a:lnTo>
                  <a:pt x="380245" y="697117"/>
                </a:lnTo>
                <a:lnTo>
                  <a:pt x="434566" y="620163"/>
                </a:lnTo>
                <a:lnTo>
                  <a:pt x="276131" y="606582"/>
                </a:lnTo>
                <a:lnTo>
                  <a:pt x="230863" y="552262"/>
                </a:lnTo>
                <a:lnTo>
                  <a:pt x="176542" y="543208"/>
                </a:lnTo>
                <a:lnTo>
                  <a:pt x="172016" y="493414"/>
                </a:lnTo>
                <a:lnTo>
                  <a:pt x="298764" y="475307"/>
                </a:lnTo>
                <a:lnTo>
                  <a:pt x="357612" y="443620"/>
                </a:lnTo>
                <a:lnTo>
                  <a:pt x="348558" y="325925"/>
                </a:lnTo>
                <a:lnTo>
                  <a:pt x="357612" y="262551"/>
                </a:lnTo>
                <a:lnTo>
                  <a:pt x="502467" y="312345"/>
                </a:lnTo>
                <a:lnTo>
                  <a:pt x="534154" y="235390"/>
                </a:lnTo>
                <a:lnTo>
                  <a:pt x="565841" y="153909"/>
                </a:lnTo>
                <a:lnTo>
                  <a:pt x="520574" y="126749"/>
                </a:lnTo>
                <a:lnTo>
                  <a:pt x="488887" y="9054"/>
                </a:lnTo>
                <a:lnTo>
                  <a:pt x="769544" y="0"/>
                </a:lnTo>
                <a:lnTo>
                  <a:pt x="778598" y="140329"/>
                </a:lnTo>
                <a:lnTo>
                  <a:pt x="841972" y="217283"/>
                </a:lnTo>
                <a:lnTo>
                  <a:pt x="851026" y="267077"/>
                </a:lnTo>
                <a:lnTo>
                  <a:pt x="828392" y="334978"/>
                </a:lnTo>
                <a:lnTo>
                  <a:pt x="869133" y="434566"/>
                </a:lnTo>
                <a:lnTo>
                  <a:pt x="814812" y="479834"/>
                </a:lnTo>
                <a:lnTo>
                  <a:pt x="828392" y="525101"/>
                </a:lnTo>
                <a:lnTo>
                  <a:pt x="896293" y="493414"/>
                </a:lnTo>
                <a:lnTo>
                  <a:pt x="964194" y="547735"/>
                </a:lnTo>
                <a:lnTo>
                  <a:pt x="991354" y="602056"/>
                </a:lnTo>
                <a:lnTo>
                  <a:pt x="923453" y="669957"/>
                </a:lnTo>
                <a:lnTo>
                  <a:pt x="869133" y="710697"/>
                </a:lnTo>
                <a:lnTo>
                  <a:pt x="823865" y="742384"/>
                </a:lnTo>
                <a:lnTo>
                  <a:pt x="841972" y="805759"/>
                </a:lnTo>
                <a:lnTo>
                  <a:pt x="896293" y="810285"/>
                </a:lnTo>
                <a:lnTo>
                  <a:pt x="851026" y="864606"/>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Freeform 11"/>
          <p:cNvSpPr/>
          <p:nvPr/>
        </p:nvSpPr>
        <p:spPr>
          <a:xfrm>
            <a:off x="514350" y="4279900"/>
            <a:ext cx="4006850" cy="1720850"/>
          </a:xfrm>
          <a:custGeom>
            <a:avLst/>
            <a:gdLst>
              <a:gd name="connsiteX0" fmla="*/ 0 w 4006850"/>
              <a:gd name="connsiteY0" fmla="*/ 247650 h 1720850"/>
              <a:gd name="connsiteX1" fmla="*/ 139700 w 4006850"/>
              <a:gd name="connsiteY1" fmla="*/ 158750 h 1720850"/>
              <a:gd name="connsiteX2" fmla="*/ 247650 w 4006850"/>
              <a:gd name="connsiteY2" fmla="*/ 0 h 1720850"/>
              <a:gd name="connsiteX3" fmla="*/ 311150 w 4006850"/>
              <a:gd name="connsiteY3" fmla="*/ 38100 h 1720850"/>
              <a:gd name="connsiteX4" fmla="*/ 387350 w 4006850"/>
              <a:gd name="connsiteY4" fmla="*/ 158750 h 1720850"/>
              <a:gd name="connsiteX5" fmla="*/ 558800 w 4006850"/>
              <a:gd name="connsiteY5" fmla="*/ 215900 h 1720850"/>
              <a:gd name="connsiteX6" fmla="*/ 641350 w 4006850"/>
              <a:gd name="connsiteY6" fmla="*/ 222250 h 1720850"/>
              <a:gd name="connsiteX7" fmla="*/ 723900 w 4006850"/>
              <a:gd name="connsiteY7" fmla="*/ 323850 h 1720850"/>
              <a:gd name="connsiteX8" fmla="*/ 984250 w 4006850"/>
              <a:gd name="connsiteY8" fmla="*/ 234950 h 1720850"/>
              <a:gd name="connsiteX9" fmla="*/ 1282700 w 4006850"/>
              <a:gd name="connsiteY9" fmla="*/ 177800 h 1720850"/>
              <a:gd name="connsiteX10" fmla="*/ 1511300 w 4006850"/>
              <a:gd name="connsiteY10" fmla="*/ 165100 h 1720850"/>
              <a:gd name="connsiteX11" fmla="*/ 1765300 w 4006850"/>
              <a:gd name="connsiteY11" fmla="*/ 190500 h 1720850"/>
              <a:gd name="connsiteX12" fmla="*/ 1917700 w 4006850"/>
              <a:gd name="connsiteY12" fmla="*/ 234950 h 1720850"/>
              <a:gd name="connsiteX13" fmla="*/ 2133600 w 4006850"/>
              <a:gd name="connsiteY13" fmla="*/ 234950 h 1720850"/>
              <a:gd name="connsiteX14" fmla="*/ 2298700 w 4006850"/>
              <a:gd name="connsiteY14" fmla="*/ 247650 h 1720850"/>
              <a:gd name="connsiteX15" fmla="*/ 2552700 w 4006850"/>
              <a:gd name="connsiteY15" fmla="*/ 266700 h 1720850"/>
              <a:gd name="connsiteX16" fmla="*/ 2641600 w 4006850"/>
              <a:gd name="connsiteY16" fmla="*/ 241300 h 1720850"/>
              <a:gd name="connsiteX17" fmla="*/ 2698750 w 4006850"/>
              <a:gd name="connsiteY17" fmla="*/ 323850 h 1720850"/>
              <a:gd name="connsiteX18" fmla="*/ 2832100 w 4006850"/>
              <a:gd name="connsiteY18" fmla="*/ 311150 h 1720850"/>
              <a:gd name="connsiteX19" fmla="*/ 2698750 w 4006850"/>
              <a:gd name="connsiteY19" fmla="*/ 425450 h 1720850"/>
              <a:gd name="connsiteX20" fmla="*/ 2736850 w 4006850"/>
              <a:gd name="connsiteY20" fmla="*/ 577850 h 1720850"/>
              <a:gd name="connsiteX21" fmla="*/ 2774950 w 4006850"/>
              <a:gd name="connsiteY21" fmla="*/ 654050 h 1720850"/>
              <a:gd name="connsiteX22" fmla="*/ 2609850 w 4006850"/>
              <a:gd name="connsiteY22" fmla="*/ 800100 h 1720850"/>
              <a:gd name="connsiteX23" fmla="*/ 2609850 w 4006850"/>
              <a:gd name="connsiteY23" fmla="*/ 882650 h 1720850"/>
              <a:gd name="connsiteX24" fmla="*/ 2717800 w 4006850"/>
              <a:gd name="connsiteY24" fmla="*/ 946150 h 1720850"/>
              <a:gd name="connsiteX25" fmla="*/ 2863850 w 4006850"/>
              <a:gd name="connsiteY25" fmla="*/ 1073150 h 1720850"/>
              <a:gd name="connsiteX26" fmla="*/ 3105150 w 4006850"/>
              <a:gd name="connsiteY26" fmla="*/ 1136650 h 1720850"/>
              <a:gd name="connsiteX27" fmla="*/ 3289300 w 4006850"/>
              <a:gd name="connsiteY27" fmla="*/ 1181100 h 1720850"/>
              <a:gd name="connsiteX28" fmla="*/ 3384550 w 4006850"/>
              <a:gd name="connsiteY28" fmla="*/ 1231900 h 1720850"/>
              <a:gd name="connsiteX29" fmla="*/ 3454400 w 4006850"/>
              <a:gd name="connsiteY29" fmla="*/ 1390650 h 1720850"/>
              <a:gd name="connsiteX30" fmla="*/ 3683000 w 4006850"/>
              <a:gd name="connsiteY30" fmla="*/ 1498600 h 1720850"/>
              <a:gd name="connsiteX31" fmla="*/ 3898900 w 4006850"/>
              <a:gd name="connsiteY31" fmla="*/ 1593850 h 1720850"/>
              <a:gd name="connsiteX32" fmla="*/ 4006850 w 4006850"/>
              <a:gd name="connsiteY32" fmla="*/ 1638300 h 1720850"/>
              <a:gd name="connsiteX33" fmla="*/ 4000500 w 4006850"/>
              <a:gd name="connsiteY33" fmla="*/ 1720850 h 1720850"/>
              <a:gd name="connsiteX34" fmla="*/ 3708400 w 4006850"/>
              <a:gd name="connsiteY34" fmla="*/ 1619250 h 1720850"/>
              <a:gd name="connsiteX35" fmla="*/ 3409950 w 4006850"/>
              <a:gd name="connsiteY35" fmla="*/ 1524000 h 1720850"/>
              <a:gd name="connsiteX36" fmla="*/ 3213100 w 4006850"/>
              <a:gd name="connsiteY36" fmla="*/ 1276350 h 1720850"/>
              <a:gd name="connsiteX37" fmla="*/ 2584450 w 4006850"/>
              <a:gd name="connsiteY37" fmla="*/ 1035050 h 1720850"/>
              <a:gd name="connsiteX38" fmla="*/ 2324100 w 4006850"/>
              <a:gd name="connsiteY38" fmla="*/ 920750 h 1720850"/>
              <a:gd name="connsiteX39" fmla="*/ 2165350 w 4006850"/>
              <a:gd name="connsiteY39" fmla="*/ 762000 h 1720850"/>
              <a:gd name="connsiteX40" fmla="*/ 1905000 w 4006850"/>
              <a:gd name="connsiteY40" fmla="*/ 565150 h 1720850"/>
              <a:gd name="connsiteX41" fmla="*/ 1644650 w 4006850"/>
              <a:gd name="connsiteY41" fmla="*/ 438150 h 1720850"/>
              <a:gd name="connsiteX42" fmla="*/ 1390650 w 4006850"/>
              <a:gd name="connsiteY42" fmla="*/ 361950 h 1720850"/>
              <a:gd name="connsiteX43" fmla="*/ 952500 w 4006850"/>
              <a:gd name="connsiteY43" fmla="*/ 425450 h 1720850"/>
              <a:gd name="connsiteX44" fmla="*/ 508000 w 4006850"/>
              <a:gd name="connsiteY44" fmla="*/ 438150 h 1720850"/>
              <a:gd name="connsiteX45" fmla="*/ 107950 w 4006850"/>
              <a:gd name="connsiteY45" fmla="*/ 393700 h 1720850"/>
              <a:gd name="connsiteX46" fmla="*/ 50800 w 4006850"/>
              <a:gd name="connsiteY46" fmla="*/ 336550 h 1720850"/>
              <a:gd name="connsiteX47" fmla="*/ 0 w 4006850"/>
              <a:gd name="connsiteY47" fmla="*/ 247650 h 172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06850" h="1720850">
                <a:moveTo>
                  <a:pt x="0" y="247650"/>
                </a:moveTo>
                <a:lnTo>
                  <a:pt x="139700" y="158750"/>
                </a:lnTo>
                <a:lnTo>
                  <a:pt x="247650" y="0"/>
                </a:lnTo>
                <a:lnTo>
                  <a:pt x="311150" y="38100"/>
                </a:lnTo>
                <a:lnTo>
                  <a:pt x="387350" y="158750"/>
                </a:lnTo>
                <a:lnTo>
                  <a:pt x="558800" y="215900"/>
                </a:lnTo>
                <a:lnTo>
                  <a:pt x="641350" y="222250"/>
                </a:lnTo>
                <a:lnTo>
                  <a:pt x="723900" y="323850"/>
                </a:lnTo>
                <a:lnTo>
                  <a:pt x="984250" y="234950"/>
                </a:lnTo>
                <a:lnTo>
                  <a:pt x="1282700" y="177800"/>
                </a:lnTo>
                <a:lnTo>
                  <a:pt x="1511300" y="165100"/>
                </a:lnTo>
                <a:lnTo>
                  <a:pt x="1765300" y="190500"/>
                </a:lnTo>
                <a:lnTo>
                  <a:pt x="1917700" y="234950"/>
                </a:lnTo>
                <a:lnTo>
                  <a:pt x="2133600" y="234950"/>
                </a:lnTo>
                <a:lnTo>
                  <a:pt x="2298700" y="247650"/>
                </a:lnTo>
                <a:lnTo>
                  <a:pt x="2552700" y="266700"/>
                </a:lnTo>
                <a:lnTo>
                  <a:pt x="2641600" y="241300"/>
                </a:lnTo>
                <a:lnTo>
                  <a:pt x="2698750" y="323850"/>
                </a:lnTo>
                <a:lnTo>
                  <a:pt x="2832100" y="311150"/>
                </a:lnTo>
                <a:lnTo>
                  <a:pt x="2698750" y="425450"/>
                </a:lnTo>
                <a:lnTo>
                  <a:pt x="2736850" y="577850"/>
                </a:lnTo>
                <a:lnTo>
                  <a:pt x="2774950" y="654050"/>
                </a:lnTo>
                <a:lnTo>
                  <a:pt x="2609850" y="800100"/>
                </a:lnTo>
                <a:lnTo>
                  <a:pt x="2609850" y="882650"/>
                </a:lnTo>
                <a:lnTo>
                  <a:pt x="2717800" y="946150"/>
                </a:lnTo>
                <a:lnTo>
                  <a:pt x="2863850" y="1073150"/>
                </a:lnTo>
                <a:lnTo>
                  <a:pt x="3105150" y="1136650"/>
                </a:lnTo>
                <a:lnTo>
                  <a:pt x="3289300" y="1181100"/>
                </a:lnTo>
                <a:lnTo>
                  <a:pt x="3384550" y="1231900"/>
                </a:lnTo>
                <a:lnTo>
                  <a:pt x="3454400" y="1390650"/>
                </a:lnTo>
                <a:lnTo>
                  <a:pt x="3683000" y="1498600"/>
                </a:lnTo>
                <a:lnTo>
                  <a:pt x="3898900" y="1593850"/>
                </a:lnTo>
                <a:lnTo>
                  <a:pt x="4006850" y="1638300"/>
                </a:lnTo>
                <a:lnTo>
                  <a:pt x="4000500" y="1720850"/>
                </a:lnTo>
                <a:lnTo>
                  <a:pt x="3708400" y="1619250"/>
                </a:lnTo>
                <a:lnTo>
                  <a:pt x="3409950" y="1524000"/>
                </a:lnTo>
                <a:lnTo>
                  <a:pt x="3213100" y="1276350"/>
                </a:lnTo>
                <a:lnTo>
                  <a:pt x="2584450" y="1035050"/>
                </a:lnTo>
                <a:lnTo>
                  <a:pt x="2324100" y="920750"/>
                </a:lnTo>
                <a:lnTo>
                  <a:pt x="2165350" y="762000"/>
                </a:lnTo>
                <a:lnTo>
                  <a:pt x="1905000" y="565150"/>
                </a:lnTo>
                <a:lnTo>
                  <a:pt x="1644650" y="438150"/>
                </a:lnTo>
                <a:lnTo>
                  <a:pt x="1390650" y="361950"/>
                </a:lnTo>
                <a:lnTo>
                  <a:pt x="952500" y="425450"/>
                </a:lnTo>
                <a:lnTo>
                  <a:pt x="508000" y="438150"/>
                </a:lnTo>
                <a:lnTo>
                  <a:pt x="107950" y="393700"/>
                </a:lnTo>
                <a:lnTo>
                  <a:pt x="50800" y="336550"/>
                </a:lnTo>
                <a:lnTo>
                  <a:pt x="0" y="24765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Freeform 14"/>
          <p:cNvSpPr/>
          <p:nvPr/>
        </p:nvSpPr>
        <p:spPr>
          <a:xfrm>
            <a:off x="2961564" y="3452884"/>
            <a:ext cx="272955" cy="750626"/>
          </a:xfrm>
          <a:custGeom>
            <a:avLst/>
            <a:gdLst>
              <a:gd name="connsiteX0" fmla="*/ 88711 w 272955"/>
              <a:gd name="connsiteY0" fmla="*/ 191068 h 750626"/>
              <a:gd name="connsiteX1" fmla="*/ 136478 w 272955"/>
              <a:gd name="connsiteY1" fmla="*/ 122829 h 750626"/>
              <a:gd name="connsiteX2" fmla="*/ 184245 w 272955"/>
              <a:gd name="connsiteY2" fmla="*/ 47767 h 750626"/>
              <a:gd name="connsiteX3" fmla="*/ 259308 w 272955"/>
              <a:gd name="connsiteY3" fmla="*/ 0 h 750626"/>
              <a:gd name="connsiteX4" fmla="*/ 272955 w 272955"/>
              <a:gd name="connsiteY4" fmla="*/ 88710 h 750626"/>
              <a:gd name="connsiteX5" fmla="*/ 232012 w 272955"/>
              <a:gd name="connsiteY5" fmla="*/ 197892 h 750626"/>
              <a:gd name="connsiteX6" fmla="*/ 184245 w 272955"/>
              <a:gd name="connsiteY6" fmla="*/ 286603 h 750626"/>
              <a:gd name="connsiteX7" fmla="*/ 184245 w 272955"/>
              <a:gd name="connsiteY7" fmla="*/ 348017 h 750626"/>
              <a:gd name="connsiteX8" fmla="*/ 252484 w 272955"/>
              <a:gd name="connsiteY8" fmla="*/ 375313 h 750626"/>
              <a:gd name="connsiteX9" fmla="*/ 232012 w 272955"/>
              <a:gd name="connsiteY9" fmla="*/ 498143 h 750626"/>
              <a:gd name="connsiteX10" fmla="*/ 191069 w 272955"/>
              <a:gd name="connsiteY10" fmla="*/ 648268 h 750626"/>
              <a:gd name="connsiteX11" fmla="*/ 163773 w 272955"/>
              <a:gd name="connsiteY11" fmla="*/ 702859 h 750626"/>
              <a:gd name="connsiteX12" fmla="*/ 102358 w 272955"/>
              <a:gd name="connsiteY12" fmla="*/ 702859 h 750626"/>
              <a:gd name="connsiteX13" fmla="*/ 61415 w 272955"/>
              <a:gd name="connsiteY13" fmla="*/ 750626 h 750626"/>
              <a:gd name="connsiteX14" fmla="*/ 0 w 272955"/>
              <a:gd name="connsiteY14" fmla="*/ 716507 h 750626"/>
              <a:gd name="connsiteX15" fmla="*/ 54591 w 272955"/>
              <a:gd name="connsiteY15" fmla="*/ 525438 h 750626"/>
              <a:gd name="connsiteX16" fmla="*/ 27296 w 272955"/>
              <a:gd name="connsiteY16" fmla="*/ 395785 h 750626"/>
              <a:gd name="connsiteX17" fmla="*/ 34120 w 272955"/>
              <a:gd name="connsiteY17" fmla="*/ 348017 h 750626"/>
              <a:gd name="connsiteX18" fmla="*/ 143302 w 272955"/>
              <a:gd name="connsiteY18" fmla="*/ 409432 h 750626"/>
              <a:gd name="connsiteX19" fmla="*/ 191069 w 272955"/>
              <a:gd name="connsiteY19" fmla="*/ 191068 h 750626"/>
              <a:gd name="connsiteX20" fmla="*/ 88711 w 272955"/>
              <a:gd name="connsiteY20" fmla="*/ 191068 h 750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72955" h="750626">
                <a:moveTo>
                  <a:pt x="88711" y="191068"/>
                </a:moveTo>
                <a:lnTo>
                  <a:pt x="136478" y="122829"/>
                </a:lnTo>
                <a:lnTo>
                  <a:pt x="184245" y="47767"/>
                </a:lnTo>
                <a:lnTo>
                  <a:pt x="259308" y="0"/>
                </a:lnTo>
                <a:lnTo>
                  <a:pt x="272955" y="88710"/>
                </a:lnTo>
                <a:lnTo>
                  <a:pt x="232012" y="197892"/>
                </a:lnTo>
                <a:lnTo>
                  <a:pt x="184245" y="286603"/>
                </a:lnTo>
                <a:lnTo>
                  <a:pt x="184245" y="348017"/>
                </a:lnTo>
                <a:lnTo>
                  <a:pt x="252484" y="375313"/>
                </a:lnTo>
                <a:lnTo>
                  <a:pt x="232012" y="498143"/>
                </a:lnTo>
                <a:lnTo>
                  <a:pt x="191069" y="648268"/>
                </a:lnTo>
                <a:lnTo>
                  <a:pt x="163773" y="702859"/>
                </a:lnTo>
                <a:lnTo>
                  <a:pt x="102358" y="702859"/>
                </a:lnTo>
                <a:lnTo>
                  <a:pt x="61415" y="750626"/>
                </a:lnTo>
                <a:lnTo>
                  <a:pt x="0" y="716507"/>
                </a:lnTo>
                <a:lnTo>
                  <a:pt x="54591" y="525438"/>
                </a:lnTo>
                <a:lnTo>
                  <a:pt x="27296" y="395785"/>
                </a:lnTo>
                <a:lnTo>
                  <a:pt x="34120" y="348017"/>
                </a:lnTo>
                <a:lnTo>
                  <a:pt x="143302" y="409432"/>
                </a:lnTo>
                <a:lnTo>
                  <a:pt x="191069" y="191068"/>
                </a:lnTo>
                <a:lnTo>
                  <a:pt x="88711" y="191068"/>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5"/>
          <p:cNvSpPr txBox="1"/>
          <p:nvPr/>
        </p:nvSpPr>
        <p:spPr>
          <a:xfrm>
            <a:off x="3275856" y="3429000"/>
            <a:ext cx="792088" cy="369332"/>
          </a:xfrm>
          <a:prstGeom prst="rect">
            <a:avLst/>
          </a:prstGeom>
          <a:noFill/>
        </p:spPr>
        <p:txBody>
          <a:bodyPr wrap="square" rtlCol="0">
            <a:spAutoFit/>
          </a:bodyPr>
          <a:lstStyle/>
          <a:p>
            <a:r>
              <a:rPr lang="de-DE" b="1" dirty="0">
                <a:solidFill>
                  <a:srgbClr val="FFC000"/>
                </a:solidFill>
                <a:effectLst>
                  <a:outerShdw blurRad="38100" dist="38100" dir="2700000" algn="tl">
                    <a:srgbClr val="000000">
                      <a:alpha val="43137"/>
                    </a:srgbClr>
                  </a:outerShdw>
                </a:effectLst>
              </a:rPr>
              <a:t>Rom</a:t>
            </a:r>
            <a:endParaRPr lang="en-GB" b="1" dirty="0">
              <a:solidFill>
                <a:srgbClr val="FFC000"/>
              </a:solidFill>
              <a:effectLst>
                <a:outerShdw blurRad="38100" dist="38100" dir="2700000" algn="tl">
                  <a:srgbClr val="000000">
                    <a:alpha val="43137"/>
                  </a:srgbClr>
                </a:outerShdw>
              </a:effectLst>
            </a:endParaRPr>
          </a:p>
        </p:txBody>
      </p:sp>
      <p:sp>
        <p:nvSpPr>
          <p:cNvPr id="17" name="Down Arrow 23"/>
          <p:cNvSpPr/>
          <p:nvPr/>
        </p:nvSpPr>
        <p:spPr>
          <a:xfrm rot="20141263">
            <a:off x="2046765" y="1379553"/>
            <a:ext cx="538063" cy="87403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ihandform 18"/>
          <p:cNvSpPr/>
          <p:nvPr/>
        </p:nvSpPr>
        <p:spPr>
          <a:xfrm>
            <a:off x="1547664" y="850900"/>
            <a:ext cx="1803400" cy="2628900"/>
          </a:xfrm>
          <a:custGeom>
            <a:avLst/>
            <a:gdLst>
              <a:gd name="connsiteX0" fmla="*/ 571500 w 1803400"/>
              <a:gd name="connsiteY0" fmla="*/ 50800 h 2628900"/>
              <a:gd name="connsiteX1" fmla="*/ 800100 w 1803400"/>
              <a:gd name="connsiteY1" fmla="*/ 0 h 2628900"/>
              <a:gd name="connsiteX2" fmla="*/ 825500 w 1803400"/>
              <a:gd name="connsiteY2" fmla="*/ 152400 h 2628900"/>
              <a:gd name="connsiteX3" fmla="*/ 889000 w 1803400"/>
              <a:gd name="connsiteY3" fmla="*/ 292100 h 2628900"/>
              <a:gd name="connsiteX4" fmla="*/ 876300 w 1803400"/>
              <a:gd name="connsiteY4" fmla="*/ 444500 h 2628900"/>
              <a:gd name="connsiteX5" fmla="*/ 952500 w 1803400"/>
              <a:gd name="connsiteY5" fmla="*/ 495300 h 2628900"/>
              <a:gd name="connsiteX6" fmla="*/ 965200 w 1803400"/>
              <a:gd name="connsiteY6" fmla="*/ 571500 h 2628900"/>
              <a:gd name="connsiteX7" fmla="*/ 1206500 w 1803400"/>
              <a:gd name="connsiteY7" fmla="*/ 762000 h 2628900"/>
              <a:gd name="connsiteX8" fmla="*/ 1371600 w 1803400"/>
              <a:gd name="connsiteY8" fmla="*/ 800100 h 2628900"/>
              <a:gd name="connsiteX9" fmla="*/ 1511300 w 1803400"/>
              <a:gd name="connsiteY9" fmla="*/ 977900 h 2628900"/>
              <a:gd name="connsiteX10" fmla="*/ 1600200 w 1803400"/>
              <a:gd name="connsiteY10" fmla="*/ 1143000 h 2628900"/>
              <a:gd name="connsiteX11" fmla="*/ 1752600 w 1803400"/>
              <a:gd name="connsiteY11" fmla="*/ 1143000 h 2628900"/>
              <a:gd name="connsiteX12" fmla="*/ 1778000 w 1803400"/>
              <a:gd name="connsiteY12" fmla="*/ 1447800 h 2628900"/>
              <a:gd name="connsiteX13" fmla="*/ 1803400 w 1803400"/>
              <a:gd name="connsiteY13" fmla="*/ 1651000 h 2628900"/>
              <a:gd name="connsiteX14" fmla="*/ 1752600 w 1803400"/>
              <a:gd name="connsiteY14" fmla="*/ 1727200 h 2628900"/>
              <a:gd name="connsiteX15" fmla="*/ 1638300 w 1803400"/>
              <a:gd name="connsiteY15" fmla="*/ 2273300 h 2628900"/>
              <a:gd name="connsiteX16" fmla="*/ 1270000 w 1803400"/>
              <a:gd name="connsiteY16" fmla="*/ 2400300 h 2628900"/>
              <a:gd name="connsiteX17" fmla="*/ 838200 w 1803400"/>
              <a:gd name="connsiteY17" fmla="*/ 2540000 h 2628900"/>
              <a:gd name="connsiteX18" fmla="*/ 685800 w 1803400"/>
              <a:gd name="connsiteY18" fmla="*/ 2628900 h 2628900"/>
              <a:gd name="connsiteX19" fmla="*/ 152400 w 1803400"/>
              <a:gd name="connsiteY19" fmla="*/ 2197100 h 2628900"/>
              <a:gd name="connsiteX20" fmla="*/ 355600 w 1803400"/>
              <a:gd name="connsiteY20" fmla="*/ 1739900 h 2628900"/>
              <a:gd name="connsiteX21" fmla="*/ 266700 w 1803400"/>
              <a:gd name="connsiteY21" fmla="*/ 1460500 h 2628900"/>
              <a:gd name="connsiteX22" fmla="*/ 88900 w 1803400"/>
              <a:gd name="connsiteY22" fmla="*/ 1244600 h 2628900"/>
              <a:gd name="connsiteX23" fmla="*/ 38100 w 1803400"/>
              <a:gd name="connsiteY23" fmla="*/ 1193800 h 2628900"/>
              <a:gd name="connsiteX24" fmla="*/ 101600 w 1803400"/>
              <a:gd name="connsiteY24" fmla="*/ 1079500 h 2628900"/>
              <a:gd name="connsiteX25" fmla="*/ 241300 w 1803400"/>
              <a:gd name="connsiteY25" fmla="*/ 1130300 h 2628900"/>
              <a:gd name="connsiteX26" fmla="*/ 381000 w 1803400"/>
              <a:gd name="connsiteY26" fmla="*/ 1143000 h 2628900"/>
              <a:gd name="connsiteX27" fmla="*/ 533400 w 1803400"/>
              <a:gd name="connsiteY27" fmla="*/ 990600 h 2628900"/>
              <a:gd name="connsiteX28" fmla="*/ 419100 w 1803400"/>
              <a:gd name="connsiteY28" fmla="*/ 889000 h 2628900"/>
              <a:gd name="connsiteX29" fmla="*/ 215900 w 1803400"/>
              <a:gd name="connsiteY29" fmla="*/ 889000 h 2628900"/>
              <a:gd name="connsiteX30" fmla="*/ 215900 w 1803400"/>
              <a:gd name="connsiteY30" fmla="*/ 749300 h 2628900"/>
              <a:gd name="connsiteX31" fmla="*/ 0 w 1803400"/>
              <a:gd name="connsiteY31" fmla="*/ 825500 h 2628900"/>
              <a:gd name="connsiteX32" fmla="*/ 228600 w 1803400"/>
              <a:gd name="connsiteY32" fmla="*/ 635000 h 2628900"/>
              <a:gd name="connsiteX33" fmla="*/ 165100 w 1803400"/>
              <a:gd name="connsiteY33" fmla="*/ 596900 h 2628900"/>
              <a:gd name="connsiteX34" fmla="*/ 228600 w 1803400"/>
              <a:gd name="connsiteY34" fmla="*/ 444500 h 2628900"/>
              <a:gd name="connsiteX35" fmla="*/ 355600 w 1803400"/>
              <a:gd name="connsiteY35" fmla="*/ 292100 h 2628900"/>
              <a:gd name="connsiteX36" fmla="*/ 355600 w 1803400"/>
              <a:gd name="connsiteY36" fmla="*/ 292100 h 2628900"/>
              <a:gd name="connsiteX37" fmla="*/ 546100 w 1803400"/>
              <a:gd name="connsiteY37" fmla="*/ 266700 h 2628900"/>
              <a:gd name="connsiteX38" fmla="*/ 558800 w 1803400"/>
              <a:gd name="connsiteY38" fmla="*/ 165100 h 2628900"/>
              <a:gd name="connsiteX39" fmla="*/ 508000 w 1803400"/>
              <a:gd name="connsiteY39" fmla="*/ 88900 h 262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803400" h="2628900">
                <a:moveTo>
                  <a:pt x="571500" y="50800"/>
                </a:moveTo>
                <a:lnTo>
                  <a:pt x="800100" y="0"/>
                </a:lnTo>
                <a:lnTo>
                  <a:pt x="825500" y="152400"/>
                </a:lnTo>
                <a:lnTo>
                  <a:pt x="889000" y="292100"/>
                </a:lnTo>
                <a:lnTo>
                  <a:pt x="876300" y="444500"/>
                </a:lnTo>
                <a:lnTo>
                  <a:pt x="952500" y="495300"/>
                </a:lnTo>
                <a:lnTo>
                  <a:pt x="965200" y="571500"/>
                </a:lnTo>
                <a:lnTo>
                  <a:pt x="1206500" y="762000"/>
                </a:lnTo>
                <a:lnTo>
                  <a:pt x="1371600" y="800100"/>
                </a:lnTo>
                <a:lnTo>
                  <a:pt x="1511300" y="977900"/>
                </a:lnTo>
                <a:lnTo>
                  <a:pt x="1600200" y="1143000"/>
                </a:lnTo>
                <a:lnTo>
                  <a:pt x="1752600" y="1143000"/>
                </a:lnTo>
                <a:lnTo>
                  <a:pt x="1778000" y="1447800"/>
                </a:lnTo>
                <a:lnTo>
                  <a:pt x="1803400" y="1651000"/>
                </a:lnTo>
                <a:lnTo>
                  <a:pt x="1752600" y="1727200"/>
                </a:lnTo>
                <a:lnTo>
                  <a:pt x="1638300" y="2273300"/>
                </a:lnTo>
                <a:lnTo>
                  <a:pt x="1270000" y="2400300"/>
                </a:lnTo>
                <a:lnTo>
                  <a:pt x="838200" y="2540000"/>
                </a:lnTo>
                <a:lnTo>
                  <a:pt x="685800" y="2628900"/>
                </a:lnTo>
                <a:lnTo>
                  <a:pt x="152400" y="2197100"/>
                </a:lnTo>
                <a:lnTo>
                  <a:pt x="355600" y="1739900"/>
                </a:lnTo>
                <a:lnTo>
                  <a:pt x="266700" y="1460500"/>
                </a:lnTo>
                <a:lnTo>
                  <a:pt x="88900" y="1244600"/>
                </a:lnTo>
                <a:lnTo>
                  <a:pt x="38100" y="1193800"/>
                </a:lnTo>
                <a:lnTo>
                  <a:pt x="101600" y="1079500"/>
                </a:lnTo>
                <a:lnTo>
                  <a:pt x="241300" y="1130300"/>
                </a:lnTo>
                <a:lnTo>
                  <a:pt x="381000" y="1143000"/>
                </a:lnTo>
                <a:lnTo>
                  <a:pt x="533400" y="990600"/>
                </a:lnTo>
                <a:lnTo>
                  <a:pt x="419100" y="889000"/>
                </a:lnTo>
                <a:lnTo>
                  <a:pt x="215900" y="889000"/>
                </a:lnTo>
                <a:lnTo>
                  <a:pt x="215900" y="749300"/>
                </a:lnTo>
                <a:lnTo>
                  <a:pt x="0" y="825500"/>
                </a:lnTo>
                <a:lnTo>
                  <a:pt x="228600" y="635000"/>
                </a:lnTo>
                <a:lnTo>
                  <a:pt x="165100" y="596900"/>
                </a:lnTo>
                <a:lnTo>
                  <a:pt x="228600" y="444500"/>
                </a:lnTo>
                <a:lnTo>
                  <a:pt x="355600" y="292100"/>
                </a:lnTo>
                <a:lnTo>
                  <a:pt x="355600" y="292100"/>
                </a:lnTo>
                <a:lnTo>
                  <a:pt x="546100" y="266700"/>
                </a:lnTo>
                <a:lnTo>
                  <a:pt x="558800" y="165100"/>
                </a:lnTo>
                <a:lnTo>
                  <a:pt x="508000" y="88900"/>
                </a:lnTo>
              </a:path>
            </a:pathLst>
          </a:custGeom>
          <a:solidFill>
            <a:srgbClr val="FFFF00">
              <a:alpha val="67000"/>
            </a:srgbClr>
          </a:solidFill>
          <a:ln>
            <a:solidFill>
              <a:schemeClr val="accent1">
                <a:shade val="95000"/>
                <a:satMod val="115000"/>
                <a:alpha val="39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 name="TextBox 4"/>
          <p:cNvSpPr txBox="1"/>
          <p:nvPr/>
        </p:nvSpPr>
        <p:spPr>
          <a:xfrm>
            <a:off x="683568" y="4509120"/>
            <a:ext cx="8136904" cy="1754326"/>
          </a:xfrm>
          <a:prstGeom prst="rect">
            <a:avLst/>
          </a:prstGeom>
          <a:solidFill>
            <a:schemeClr val="accent5">
              <a:alpha val="59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r>
              <a:rPr lang="en-GB" dirty="0"/>
              <a:t>Among the </a:t>
            </a:r>
            <a:r>
              <a:rPr lang="en-GB" dirty="0" err="1"/>
              <a:t>Naharvali</a:t>
            </a:r>
            <a:r>
              <a:rPr lang="en-GB" dirty="0"/>
              <a:t> is shown a </a:t>
            </a:r>
            <a:r>
              <a:rPr lang="en-GB" dirty="0">
                <a:solidFill>
                  <a:srgbClr val="FFC000"/>
                </a:solidFill>
              </a:rPr>
              <a:t>grove</a:t>
            </a:r>
            <a:r>
              <a:rPr lang="en-GB" dirty="0"/>
              <a:t>, the seat of a prehistoric </a:t>
            </a:r>
            <a:r>
              <a:rPr lang="en-GB" dirty="0">
                <a:solidFill>
                  <a:schemeClr val="accent6">
                    <a:lumMod val="40000"/>
                    <a:lumOff val="60000"/>
                  </a:schemeClr>
                </a:solidFill>
              </a:rPr>
              <a:t>ritual</a:t>
            </a:r>
            <a:r>
              <a:rPr lang="en-GB" dirty="0"/>
              <a:t>. A priest presides in female dress, but the gods commemorated there are, </a:t>
            </a:r>
            <a:r>
              <a:rPr lang="en-GB" dirty="0">
                <a:solidFill>
                  <a:srgbClr val="FFFF00"/>
                </a:solidFill>
              </a:rPr>
              <a:t>according to </a:t>
            </a:r>
            <a:r>
              <a:rPr lang="en-GB" i="1" dirty="0" err="1">
                <a:solidFill>
                  <a:srgbClr val="FFFF00"/>
                </a:solidFill>
              </a:rPr>
              <a:t>interpretatio</a:t>
            </a:r>
            <a:r>
              <a:rPr lang="en-GB" i="1" dirty="0">
                <a:solidFill>
                  <a:srgbClr val="FFFF00"/>
                </a:solidFill>
              </a:rPr>
              <a:t> </a:t>
            </a:r>
            <a:r>
              <a:rPr lang="en-GB" i="1" dirty="0" err="1">
                <a:solidFill>
                  <a:srgbClr val="FFFF00"/>
                </a:solidFill>
              </a:rPr>
              <a:t>Romana</a:t>
            </a:r>
            <a:r>
              <a:rPr lang="en-GB" i="1" dirty="0"/>
              <a:t>, </a:t>
            </a:r>
            <a:r>
              <a:rPr lang="en-GB" dirty="0"/>
              <a:t>Castor and </a:t>
            </a:r>
            <a:r>
              <a:rPr lang="en-GB" dirty="0" err="1"/>
              <a:t>Pollux</a:t>
            </a:r>
            <a:r>
              <a:rPr lang="en-GB" dirty="0"/>
              <a:t>. That, at least, is the power manifested by the godhead, whose name is </a:t>
            </a:r>
            <a:r>
              <a:rPr lang="en-GB" dirty="0" err="1"/>
              <a:t>Alcis</a:t>
            </a:r>
            <a:r>
              <a:rPr lang="en-GB" dirty="0"/>
              <a:t>. There are no images, no trace of any foreign superstition, but nevertheless, they worship these gods as brothers and young men.</a:t>
            </a:r>
          </a:p>
        </p:txBody>
      </p:sp>
      <p:sp>
        <p:nvSpPr>
          <p:cNvPr id="8" name="TextBox 4"/>
          <p:cNvSpPr txBox="1"/>
          <p:nvPr/>
        </p:nvSpPr>
        <p:spPr>
          <a:xfrm>
            <a:off x="3234519" y="2046"/>
            <a:ext cx="3456384" cy="1477328"/>
          </a:xfrm>
          <a:prstGeom prst="rect">
            <a:avLst/>
          </a:prstGeom>
          <a:solidFill>
            <a:schemeClr val="accent2"/>
          </a:solidFill>
        </p:spPr>
        <p:txBody>
          <a:bodyPr wrap="square" rtlCol="0">
            <a:spAutoFit/>
          </a:bodyPr>
          <a:lstStyle/>
          <a:p>
            <a:endParaRPr lang="de-DE" dirty="0"/>
          </a:p>
          <a:p>
            <a:endParaRPr lang="de-DE" dirty="0"/>
          </a:p>
          <a:p>
            <a:r>
              <a:rPr lang="de-DE" dirty="0">
                <a:solidFill>
                  <a:schemeClr val="accent5">
                    <a:lumMod val="60000"/>
                    <a:lumOff val="40000"/>
                  </a:schemeClr>
                </a:solidFill>
              </a:rPr>
              <a:t>„Diffusion“ </a:t>
            </a:r>
            <a:r>
              <a:rPr lang="de-DE" dirty="0" err="1">
                <a:solidFill>
                  <a:schemeClr val="accent5">
                    <a:lumMod val="60000"/>
                    <a:lumOff val="40000"/>
                  </a:schemeClr>
                </a:solidFill>
              </a:rPr>
              <a:t>of</a:t>
            </a:r>
            <a:r>
              <a:rPr lang="de-DE" dirty="0">
                <a:solidFill>
                  <a:schemeClr val="accent5">
                    <a:lumMod val="60000"/>
                    <a:lumOff val="40000"/>
                  </a:schemeClr>
                </a:solidFill>
              </a:rPr>
              <a:t> Roman </a:t>
            </a:r>
            <a:r>
              <a:rPr lang="de-DE" dirty="0" err="1">
                <a:solidFill>
                  <a:schemeClr val="accent5">
                    <a:lumMod val="60000"/>
                    <a:lumOff val="40000"/>
                  </a:schemeClr>
                </a:solidFill>
              </a:rPr>
              <a:t>deities</a:t>
            </a:r>
            <a:r>
              <a:rPr lang="de-DE" dirty="0">
                <a:solidFill>
                  <a:schemeClr val="accent5">
                    <a:lumMod val="60000"/>
                    <a:lumOff val="40000"/>
                  </a:schemeClr>
                </a:solidFill>
              </a:rPr>
              <a:t> ?</a:t>
            </a:r>
          </a:p>
          <a:p>
            <a:r>
              <a:rPr lang="de-DE" dirty="0">
                <a:solidFill>
                  <a:srgbClr val="FFFF00"/>
                </a:solidFill>
              </a:rPr>
              <a:t>INTERPRETATIO ROMANA  </a:t>
            </a:r>
            <a:br>
              <a:rPr lang="de-DE" dirty="0">
                <a:solidFill>
                  <a:srgbClr val="FFFF00"/>
                </a:solidFill>
              </a:rPr>
            </a:br>
            <a:r>
              <a:rPr lang="de-DE" dirty="0">
                <a:solidFill>
                  <a:srgbClr val="FFFF00"/>
                </a:solidFill>
              </a:rPr>
              <a:t>// INTERPRETATIO CELTICA</a:t>
            </a:r>
            <a:endParaRPr lang="en-GB" dirty="0">
              <a:solidFill>
                <a:srgbClr val="FF0000"/>
              </a:solidFill>
            </a:endParaRPr>
          </a:p>
        </p:txBody>
      </p:sp>
      <p:sp>
        <p:nvSpPr>
          <p:cNvPr id="20" name="Freeform 8"/>
          <p:cNvSpPr/>
          <p:nvPr/>
        </p:nvSpPr>
        <p:spPr>
          <a:xfrm>
            <a:off x="1611517" y="878186"/>
            <a:ext cx="991354" cy="878186"/>
          </a:xfrm>
          <a:custGeom>
            <a:avLst/>
            <a:gdLst>
              <a:gd name="connsiteX0" fmla="*/ 851026 w 991354"/>
              <a:gd name="connsiteY0" fmla="*/ 864606 h 878186"/>
              <a:gd name="connsiteX1" fmla="*/ 751437 w 991354"/>
              <a:gd name="connsiteY1" fmla="*/ 878186 h 878186"/>
              <a:gd name="connsiteX2" fmla="*/ 624689 w 991354"/>
              <a:gd name="connsiteY2" fmla="*/ 841972 h 878186"/>
              <a:gd name="connsiteX3" fmla="*/ 547734 w 991354"/>
              <a:gd name="connsiteY3" fmla="*/ 841972 h 878186"/>
              <a:gd name="connsiteX4" fmla="*/ 488887 w 991354"/>
              <a:gd name="connsiteY4" fmla="*/ 823865 h 878186"/>
              <a:gd name="connsiteX5" fmla="*/ 398352 w 991354"/>
              <a:gd name="connsiteY5" fmla="*/ 796705 h 878186"/>
              <a:gd name="connsiteX6" fmla="*/ 289711 w 991354"/>
              <a:gd name="connsiteY6" fmla="*/ 769545 h 878186"/>
              <a:gd name="connsiteX7" fmla="*/ 230863 w 991354"/>
              <a:gd name="connsiteY7" fmla="*/ 828392 h 878186"/>
              <a:gd name="connsiteX8" fmla="*/ 131275 w 991354"/>
              <a:gd name="connsiteY8" fmla="*/ 805759 h 878186"/>
              <a:gd name="connsiteX9" fmla="*/ 0 w 991354"/>
              <a:gd name="connsiteY9" fmla="*/ 819339 h 878186"/>
              <a:gd name="connsiteX10" fmla="*/ 104115 w 991354"/>
              <a:gd name="connsiteY10" fmla="*/ 765018 h 878186"/>
              <a:gd name="connsiteX11" fmla="*/ 253497 w 991354"/>
              <a:gd name="connsiteY11" fmla="*/ 669957 h 878186"/>
              <a:gd name="connsiteX12" fmla="*/ 380245 w 991354"/>
              <a:gd name="connsiteY12" fmla="*/ 697117 h 878186"/>
              <a:gd name="connsiteX13" fmla="*/ 434566 w 991354"/>
              <a:gd name="connsiteY13" fmla="*/ 620163 h 878186"/>
              <a:gd name="connsiteX14" fmla="*/ 276131 w 991354"/>
              <a:gd name="connsiteY14" fmla="*/ 606582 h 878186"/>
              <a:gd name="connsiteX15" fmla="*/ 230863 w 991354"/>
              <a:gd name="connsiteY15" fmla="*/ 552262 h 878186"/>
              <a:gd name="connsiteX16" fmla="*/ 176542 w 991354"/>
              <a:gd name="connsiteY16" fmla="*/ 543208 h 878186"/>
              <a:gd name="connsiteX17" fmla="*/ 172016 w 991354"/>
              <a:gd name="connsiteY17" fmla="*/ 493414 h 878186"/>
              <a:gd name="connsiteX18" fmla="*/ 298764 w 991354"/>
              <a:gd name="connsiteY18" fmla="*/ 475307 h 878186"/>
              <a:gd name="connsiteX19" fmla="*/ 357612 w 991354"/>
              <a:gd name="connsiteY19" fmla="*/ 443620 h 878186"/>
              <a:gd name="connsiteX20" fmla="*/ 348558 w 991354"/>
              <a:gd name="connsiteY20" fmla="*/ 325925 h 878186"/>
              <a:gd name="connsiteX21" fmla="*/ 357612 w 991354"/>
              <a:gd name="connsiteY21" fmla="*/ 262551 h 878186"/>
              <a:gd name="connsiteX22" fmla="*/ 502467 w 991354"/>
              <a:gd name="connsiteY22" fmla="*/ 312345 h 878186"/>
              <a:gd name="connsiteX23" fmla="*/ 534154 w 991354"/>
              <a:gd name="connsiteY23" fmla="*/ 235390 h 878186"/>
              <a:gd name="connsiteX24" fmla="*/ 565841 w 991354"/>
              <a:gd name="connsiteY24" fmla="*/ 153909 h 878186"/>
              <a:gd name="connsiteX25" fmla="*/ 520574 w 991354"/>
              <a:gd name="connsiteY25" fmla="*/ 126749 h 878186"/>
              <a:gd name="connsiteX26" fmla="*/ 488887 w 991354"/>
              <a:gd name="connsiteY26" fmla="*/ 9054 h 878186"/>
              <a:gd name="connsiteX27" fmla="*/ 769544 w 991354"/>
              <a:gd name="connsiteY27" fmla="*/ 0 h 878186"/>
              <a:gd name="connsiteX28" fmla="*/ 778598 w 991354"/>
              <a:gd name="connsiteY28" fmla="*/ 140329 h 878186"/>
              <a:gd name="connsiteX29" fmla="*/ 841972 w 991354"/>
              <a:gd name="connsiteY29" fmla="*/ 217283 h 878186"/>
              <a:gd name="connsiteX30" fmla="*/ 851026 w 991354"/>
              <a:gd name="connsiteY30" fmla="*/ 267077 h 878186"/>
              <a:gd name="connsiteX31" fmla="*/ 828392 w 991354"/>
              <a:gd name="connsiteY31" fmla="*/ 334978 h 878186"/>
              <a:gd name="connsiteX32" fmla="*/ 869133 w 991354"/>
              <a:gd name="connsiteY32" fmla="*/ 434566 h 878186"/>
              <a:gd name="connsiteX33" fmla="*/ 814812 w 991354"/>
              <a:gd name="connsiteY33" fmla="*/ 479834 h 878186"/>
              <a:gd name="connsiteX34" fmla="*/ 828392 w 991354"/>
              <a:gd name="connsiteY34" fmla="*/ 525101 h 878186"/>
              <a:gd name="connsiteX35" fmla="*/ 896293 w 991354"/>
              <a:gd name="connsiteY35" fmla="*/ 493414 h 878186"/>
              <a:gd name="connsiteX36" fmla="*/ 964194 w 991354"/>
              <a:gd name="connsiteY36" fmla="*/ 547735 h 878186"/>
              <a:gd name="connsiteX37" fmla="*/ 991354 w 991354"/>
              <a:gd name="connsiteY37" fmla="*/ 602056 h 878186"/>
              <a:gd name="connsiteX38" fmla="*/ 923453 w 991354"/>
              <a:gd name="connsiteY38" fmla="*/ 669957 h 878186"/>
              <a:gd name="connsiteX39" fmla="*/ 869133 w 991354"/>
              <a:gd name="connsiteY39" fmla="*/ 710697 h 878186"/>
              <a:gd name="connsiteX40" fmla="*/ 823865 w 991354"/>
              <a:gd name="connsiteY40" fmla="*/ 742384 h 878186"/>
              <a:gd name="connsiteX41" fmla="*/ 841972 w 991354"/>
              <a:gd name="connsiteY41" fmla="*/ 805759 h 878186"/>
              <a:gd name="connsiteX42" fmla="*/ 896293 w 991354"/>
              <a:gd name="connsiteY42" fmla="*/ 810285 h 878186"/>
              <a:gd name="connsiteX43" fmla="*/ 851026 w 991354"/>
              <a:gd name="connsiteY43" fmla="*/ 864606 h 87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991354" h="878186">
                <a:moveTo>
                  <a:pt x="851026" y="864606"/>
                </a:moveTo>
                <a:lnTo>
                  <a:pt x="751437" y="878186"/>
                </a:lnTo>
                <a:lnTo>
                  <a:pt x="624689" y="841972"/>
                </a:lnTo>
                <a:lnTo>
                  <a:pt x="547734" y="841972"/>
                </a:lnTo>
                <a:lnTo>
                  <a:pt x="488887" y="823865"/>
                </a:lnTo>
                <a:lnTo>
                  <a:pt x="398352" y="796705"/>
                </a:lnTo>
                <a:lnTo>
                  <a:pt x="289711" y="769545"/>
                </a:lnTo>
                <a:lnTo>
                  <a:pt x="230863" y="828392"/>
                </a:lnTo>
                <a:lnTo>
                  <a:pt x="131275" y="805759"/>
                </a:lnTo>
                <a:lnTo>
                  <a:pt x="0" y="819339"/>
                </a:lnTo>
                <a:lnTo>
                  <a:pt x="104115" y="765018"/>
                </a:lnTo>
                <a:lnTo>
                  <a:pt x="253497" y="669957"/>
                </a:lnTo>
                <a:lnTo>
                  <a:pt x="380245" y="697117"/>
                </a:lnTo>
                <a:lnTo>
                  <a:pt x="434566" y="620163"/>
                </a:lnTo>
                <a:lnTo>
                  <a:pt x="276131" y="606582"/>
                </a:lnTo>
                <a:lnTo>
                  <a:pt x="230863" y="552262"/>
                </a:lnTo>
                <a:lnTo>
                  <a:pt x="176542" y="543208"/>
                </a:lnTo>
                <a:lnTo>
                  <a:pt x="172016" y="493414"/>
                </a:lnTo>
                <a:lnTo>
                  <a:pt x="298764" y="475307"/>
                </a:lnTo>
                <a:lnTo>
                  <a:pt x="357612" y="443620"/>
                </a:lnTo>
                <a:lnTo>
                  <a:pt x="348558" y="325925"/>
                </a:lnTo>
                <a:lnTo>
                  <a:pt x="357612" y="262551"/>
                </a:lnTo>
                <a:lnTo>
                  <a:pt x="502467" y="312345"/>
                </a:lnTo>
                <a:lnTo>
                  <a:pt x="534154" y="235390"/>
                </a:lnTo>
                <a:lnTo>
                  <a:pt x="565841" y="153909"/>
                </a:lnTo>
                <a:lnTo>
                  <a:pt x="520574" y="126749"/>
                </a:lnTo>
                <a:lnTo>
                  <a:pt x="488887" y="9054"/>
                </a:lnTo>
                <a:lnTo>
                  <a:pt x="769544" y="0"/>
                </a:lnTo>
                <a:lnTo>
                  <a:pt x="778598" y="140329"/>
                </a:lnTo>
                <a:lnTo>
                  <a:pt x="841972" y="217283"/>
                </a:lnTo>
                <a:lnTo>
                  <a:pt x="851026" y="267077"/>
                </a:lnTo>
                <a:lnTo>
                  <a:pt x="828392" y="334978"/>
                </a:lnTo>
                <a:lnTo>
                  <a:pt x="869133" y="434566"/>
                </a:lnTo>
                <a:lnTo>
                  <a:pt x="814812" y="479834"/>
                </a:lnTo>
                <a:lnTo>
                  <a:pt x="828392" y="525101"/>
                </a:lnTo>
                <a:lnTo>
                  <a:pt x="896293" y="493414"/>
                </a:lnTo>
                <a:lnTo>
                  <a:pt x="964194" y="547735"/>
                </a:lnTo>
                <a:lnTo>
                  <a:pt x="991354" y="602056"/>
                </a:lnTo>
                <a:lnTo>
                  <a:pt x="923453" y="669957"/>
                </a:lnTo>
                <a:lnTo>
                  <a:pt x="869133" y="710697"/>
                </a:lnTo>
                <a:lnTo>
                  <a:pt x="823865" y="742384"/>
                </a:lnTo>
                <a:lnTo>
                  <a:pt x="841972" y="805759"/>
                </a:lnTo>
                <a:lnTo>
                  <a:pt x="896293" y="810285"/>
                </a:lnTo>
                <a:lnTo>
                  <a:pt x="851026" y="864606"/>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1" name="Picture 2" descr="http://www.romanbaths.co.uk/images/collection/large/batrm_1978_1.jpg"/>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180528" y="0"/>
            <a:ext cx="2123728" cy="2140719"/>
          </a:xfrm>
          <a:prstGeom prst="rect">
            <a:avLst/>
          </a:prstGeom>
          <a:noFill/>
        </p:spPr>
      </p:pic>
      <p:pic>
        <p:nvPicPr>
          <p:cNvPr id="22" name="Picture 6" descr="https://www.britishmuseum.org/images/ps311503_m.jpg"/>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1331640" y="-243408"/>
            <a:ext cx="2520280" cy="2520280"/>
          </a:xfrm>
          <a:prstGeom prst="rect">
            <a:avLst/>
          </a:prstGeom>
          <a:noFill/>
        </p:spPr>
      </p:pic>
      <p:sp>
        <p:nvSpPr>
          <p:cNvPr id="5" name="Content Placeholder 2"/>
          <p:cNvSpPr txBox="1">
            <a:spLocks/>
          </p:cNvSpPr>
          <p:nvPr/>
        </p:nvSpPr>
        <p:spPr>
          <a:xfrm>
            <a:off x="914400" y="2060848"/>
            <a:ext cx="8229600" cy="2304256"/>
          </a:xfrm>
          <a:prstGeom prst="rect">
            <a:avLst/>
          </a:prstGeom>
          <a:solidFill>
            <a:schemeClr val="accent1">
              <a:alpha val="55000"/>
            </a:schemeClr>
          </a:solidFill>
        </p:spPr>
        <p:style>
          <a:lnRef idx="3">
            <a:schemeClr val="lt1"/>
          </a:lnRef>
          <a:fillRef idx="1">
            <a:schemeClr val="accent1"/>
          </a:fillRef>
          <a:effectRef idx="1">
            <a:schemeClr val="accent1"/>
          </a:effectRef>
          <a:fontRef idx="minor">
            <a:schemeClr val="lt1"/>
          </a:fontRef>
        </p:style>
        <p:txBody>
          <a:bodyPr vert="horz" lIns="91440" tIns="45720" rIns="91440" bIns="45720" rtlCol="0">
            <a:normAutofit/>
          </a:bodyPr>
          <a:lstStyle/>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5"/>
              </a:buBlip>
              <a:tabLst/>
              <a:defRPr/>
            </a:pPr>
            <a:r>
              <a:rPr kumimoji="0" lang="en-GB" sz="2400" b="1" i="1" u="none" strike="noStrike" kern="1200" cap="none" spc="0" normalizeH="0" baseline="0" noProof="0" dirty="0">
                <a:ln>
                  <a:noFill/>
                </a:ln>
                <a:solidFill>
                  <a:schemeClr val="bg2"/>
                </a:solidFill>
                <a:effectLst/>
                <a:uLnTx/>
                <a:uFillTx/>
                <a:latin typeface="+mn-lt"/>
                <a:ea typeface="+mn-ea"/>
                <a:cs typeface="+mn-cs"/>
              </a:rPr>
              <a:t>Interpretatio Romana </a:t>
            </a:r>
          </a:p>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5"/>
              </a:buBlip>
              <a:tabLst/>
              <a:defRPr/>
            </a:pPr>
            <a:r>
              <a:rPr kumimoji="0" lang="en-GB" sz="2400" b="0" i="0" u="none" strike="noStrike" kern="1200" cap="none" spc="0" normalizeH="0" baseline="0" noProof="0" dirty="0">
                <a:ln>
                  <a:noFill/>
                </a:ln>
                <a:solidFill>
                  <a:schemeClr val="bg2"/>
                </a:solidFill>
                <a:effectLst/>
                <a:uLnTx/>
                <a:uFillTx/>
                <a:latin typeface="+mn-lt"/>
                <a:ea typeface="+mn-ea"/>
                <a:cs typeface="+mn-cs"/>
              </a:rPr>
              <a:t>Tacitus </a:t>
            </a:r>
            <a:r>
              <a:rPr kumimoji="0" lang="en-GB" sz="2400" b="0" i="1" u="none" strike="noStrike" kern="1200" cap="none" spc="0" normalizeH="0" baseline="0" noProof="0" dirty="0">
                <a:ln>
                  <a:noFill/>
                </a:ln>
                <a:solidFill>
                  <a:schemeClr val="bg2"/>
                </a:solidFill>
                <a:effectLst/>
                <a:uLnTx/>
                <a:uFillTx/>
                <a:latin typeface="+mn-lt"/>
                <a:ea typeface="+mn-ea"/>
                <a:cs typeface="+mn-cs"/>
              </a:rPr>
              <a:t>Germania</a:t>
            </a:r>
            <a:r>
              <a:rPr kumimoji="0" lang="en-GB" sz="2400" b="0" i="0" u="none" strike="noStrike" kern="1200" cap="none" spc="0" normalizeH="0" baseline="0" noProof="0" dirty="0">
                <a:ln>
                  <a:noFill/>
                </a:ln>
                <a:solidFill>
                  <a:schemeClr val="bg2"/>
                </a:solidFill>
                <a:effectLst/>
                <a:uLnTx/>
                <a:uFillTx/>
                <a:latin typeface="+mn-lt"/>
                <a:ea typeface="+mn-ea"/>
                <a:cs typeface="+mn-cs"/>
              </a:rPr>
              <a:t> 43.4: (AD 56 – 117)</a:t>
            </a:r>
            <a:br>
              <a:rPr kumimoji="0" lang="en-GB" sz="2400" b="0" i="0" u="none" strike="noStrike" kern="1200" cap="none" spc="0" normalizeH="0" baseline="0" noProof="0" dirty="0">
                <a:ln>
                  <a:noFill/>
                </a:ln>
                <a:solidFill>
                  <a:schemeClr val="bg2"/>
                </a:solidFill>
                <a:effectLst/>
                <a:uLnTx/>
                <a:uFillTx/>
                <a:latin typeface="+mn-lt"/>
                <a:ea typeface="+mn-ea"/>
                <a:cs typeface="+mn-cs"/>
              </a:rPr>
            </a:br>
            <a:r>
              <a:rPr kumimoji="0" lang="en-GB" sz="2000" b="0" i="1" u="none" strike="noStrike" kern="1200" cap="none" spc="0" normalizeH="0" baseline="0" noProof="0" dirty="0" err="1">
                <a:ln>
                  <a:noFill/>
                </a:ln>
                <a:solidFill>
                  <a:schemeClr val="bg2"/>
                </a:solidFill>
                <a:effectLst/>
                <a:uLnTx/>
                <a:uFillTx/>
                <a:latin typeface="+mn-lt"/>
                <a:ea typeface="+mn-ea"/>
                <a:cs typeface="+mn-cs"/>
              </a:rPr>
              <a:t>apud</a:t>
            </a:r>
            <a:r>
              <a:rPr kumimoji="0" lang="en-GB" sz="2000" b="0" i="1" u="none" strike="noStrike" kern="1200" cap="none" spc="0" normalizeH="0" baseline="0" noProof="0" dirty="0">
                <a:ln>
                  <a:noFill/>
                </a:ln>
                <a:solidFill>
                  <a:schemeClr val="bg2"/>
                </a:solidFill>
                <a:effectLst/>
                <a:uLnTx/>
                <a:uFillTx/>
                <a:latin typeface="+mn-lt"/>
                <a:ea typeface="+mn-ea"/>
                <a:cs typeface="+mn-cs"/>
              </a:rPr>
              <a:t> </a:t>
            </a:r>
            <a:r>
              <a:rPr kumimoji="0" lang="en-GB" sz="2000" b="0" i="1" u="none" strike="noStrike" kern="1200" cap="none" spc="0" normalizeH="0" baseline="0" noProof="0" dirty="0" err="1">
                <a:ln>
                  <a:noFill/>
                </a:ln>
                <a:solidFill>
                  <a:schemeClr val="bg2"/>
                </a:solidFill>
                <a:effectLst/>
                <a:uLnTx/>
                <a:uFillTx/>
                <a:latin typeface="+mn-lt"/>
                <a:ea typeface="+mn-ea"/>
                <a:cs typeface="+mn-cs"/>
              </a:rPr>
              <a:t>Naharvalos</a:t>
            </a:r>
            <a:r>
              <a:rPr kumimoji="0" lang="en-GB" sz="2000" b="0" i="1" u="none" strike="noStrike" kern="1200" cap="none" spc="0" normalizeH="0" baseline="0" noProof="0" dirty="0">
                <a:ln>
                  <a:noFill/>
                </a:ln>
                <a:solidFill>
                  <a:schemeClr val="bg2"/>
                </a:solidFill>
                <a:effectLst/>
                <a:uLnTx/>
                <a:uFillTx/>
                <a:latin typeface="+mn-lt"/>
                <a:ea typeface="+mn-ea"/>
                <a:cs typeface="+mn-cs"/>
              </a:rPr>
              <a:t> </a:t>
            </a:r>
            <a:r>
              <a:rPr kumimoji="0" lang="en-GB" sz="2000" b="0" i="1" u="none" strike="noStrike" kern="1200" cap="none" spc="0" normalizeH="0" baseline="0" noProof="0" dirty="0" err="1">
                <a:ln>
                  <a:noFill/>
                </a:ln>
                <a:solidFill>
                  <a:schemeClr val="bg2"/>
                </a:solidFill>
                <a:effectLst/>
                <a:uLnTx/>
                <a:uFillTx/>
                <a:latin typeface="+mn-lt"/>
                <a:ea typeface="+mn-ea"/>
                <a:cs typeface="+mn-cs"/>
              </a:rPr>
              <a:t>antiquae</a:t>
            </a:r>
            <a:r>
              <a:rPr kumimoji="0" lang="en-GB" sz="2000" b="0" i="1" u="none" strike="noStrike" kern="1200" cap="none" spc="0" normalizeH="0" baseline="0" noProof="0" dirty="0">
                <a:ln>
                  <a:noFill/>
                </a:ln>
                <a:solidFill>
                  <a:schemeClr val="bg2"/>
                </a:solidFill>
                <a:effectLst/>
                <a:uLnTx/>
                <a:uFillTx/>
                <a:latin typeface="+mn-lt"/>
                <a:ea typeface="+mn-ea"/>
                <a:cs typeface="+mn-cs"/>
              </a:rPr>
              <a:t> </a:t>
            </a:r>
            <a:r>
              <a:rPr kumimoji="0" lang="en-GB" sz="2000" b="1" i="1" u="none" strike="noStrike" kern="1200" cap="none" spc="0" normalizeH="0" baseline="0" noProof="0" dirty="0" err="1">
                <a:ln>
                  <a:noFill/>
                </a:ln>
                <a:solidFill>
                  <a:schemeClr val="bg2"/>
                </a:solidFill>
                <a:effectLst/>
                <a:uLnTx/>
                <a:uFillTx/>
                <a:latin typeface="+mn-lt"/>
                <a:ea typeface="+mn-ea"/>
                <a:cs typeface="+mn-cs"/>
              </a:rPr>
              <a:t>religionis</a:t>
            </a:r>
            <a:r>
              <a:rPr kumimoji="0" lang="en-GB" sz="2000" b="0" i="1" u="none" strike="noStrike" kern="1200" cap="none" spc="0" normalizeH="0" baseline="0" noProof="0" dirty="0">
                <a:ln>
                  <a:noFill/>
                </a:ln>
                <a:solidFill>
                  <a:schemeClr val="bg2"/>
                </a:solidFill>
                <a:effectLst/>
                <a:uLnTx/>
                <a:uFillTx/>
                <a:latin typeface="+mn-lt"/>
                <a:ea typeface="+mn-ea"/>
                <a:cs typeface="+mn-cs"/>
              </a:rPr>
              <a:t> </a:t>
            </a:r>
            <a:r>
              <a:rPr kumimoji="0" lang="en-GB" sz="2000" b="1" i="1" u="none" strike="noStrike" kern="1200" cap="none" spc="0" normalizeH="0" baseline="0" noProof="0" dirty="0" err="1">
                <a:ln>
                  <a:noFill/>
                </a:ln>
                <a:solidFill>
                  <a:schemeClr val="bg2"/>
                </a:solidFill>
                <a:effectLst/>
                <a:uLnTx/>
                <a:uFillTx/>
                <a:latin typeface="+mn-lt"/>
                <a:ea typeface="+mn-ea"/>
                <a:cs typeface="+mn-cs"/>
              </a:rPr>
              <a:t>lucus</a:t>
            </a:r>
            <a:r>
              <a:rPr kumimoji="0" lang="en-GB" sz="2000" b="0" i="1" u="none" strike="noStrike" kern="1200" cap="none" spc="0" normalizeH="0" baseline="0" noProof="0" dirty="0">
                <a:ln>
                  <a:noFill/>
                </a:ln>
                <a:solidFill>
                  <a:schemeClr val="bg2"/>
                </a:solidFill>
                <a:effectLst/>
                <a:uLnTx/>
                <a:uFillTx/>
                <a:latin typeface="+mn-lt"/>
                <a:ea typeface="+mn-ea"/>
                <a:cs typeface="+mn-cs"/>
              </a:rPr>
              <a:t> </a:t>
            </a:r>
            <a:r>
              <a:rPr kumimoji="0" lang="en-GB" sz="2000" b="0" i="1" u="none" strike="noStrike" kern="1200" cap="none" spc="0" normalizeH="0" baseline="0" noProof="0" dirty="0" err="1">
                <a:ln>
                  <a:noFill/>
                </a:ln>
                <a:solidFill>
                  <a:schemeClr val="bg2"/>
                </a:solidFill>
                <a:effectLst/>
                <a:uLnTx/>
                <a:uFillTx/>
                <a:latin typeface="+mn-lt"/>
                <a:ea typeface="+mn-ea"/>
                <a:cs typeface="+mn-cs"/>
              </a:rPr>
              <a:t>ostenditur</a:t>
            </a:r>
            <a:r>
              <a:rPr kumimoji="0" lang="en-GB" sz="2000" b="0" i="1" u="none" strike="noStrike" kern="1200" cap="none" spc="0" normalizeH="0" baseline="0" noProof="0" dirty="0">
                <a:ln>
                  <a:noFill/>
                </a:ln>
                <a:solidFill>
                  <a:schemeClr val="bg2"/>
                </a:solidFill>
                <a:effectLst/>
                <a:uLnTx/>
                <a:uFillTx/>
                <a:latin typeface="+mn-lt"/>
                <a:ea typeface="+mn-ea"/>
                <a:cs typeface="+mn-cs"/>
              </a:rPr>
              <a:t>. </a:t>
            </a:r>
            <a:r>
              <a:rPr kumimoji="0" lang="en-GB" sz="2000" b="0" i="1" u="none" strike="noStrike" kern="1200" cap="none" spc="0" normalizeH="0" baseline="0" noProof="0" dirty="0" err="1">
                <a:ln>
                  <a:noFill/>
                </a:ln>
                <a:solidFill>
                  <a:schemeClr val="bg2"/>
                </a:solidFill>
                <a:effectLst/>
                <a:uLnTx/>
                <a:uFillTx/>
                <a:latin typeface="+mn-lt"/>
                <a:ea typeface="+mn-ea"/>
                <a:cs typeface="+mn-cs"/>
              </a:rPr>
              <a:t>praesidet</a:t>
            </a:r>
            <a:r>
              <a:rPr kumimoji="0" lang="en-GB" sz="2000" b="0" i="1" u="none" strike="noStrike" kern="1200" cap="none" spc="0" normalizeH="0" baseline="0" noProof="0" dirty="0">
                <a:ln>
                  <a:noFill/>
                </a:ln>
                <a:solidFill>
                  <a:schemeClr val="bg2"/>
                </a:solidFill>
                <a:effectLst/>
                <a:uLnTx/>
                <a:uFillTx/>
                <a:latin typeface="+mn-lt"/>
                <a:ea typeface="+mn-ea"/>
                <a:cs typeface="+mn-cs"/>
              </a:rPr>
              <a:t> </a:t>
            </a:r>
            <a:r>
              <a:rPr kumimoji="0" lang="en-GB" sz="2000" b="0" i="1" u="none" strike="noStrike" kern="1200" cap="none" spc="0" normalizeH="0" baseline="0" noProof="0" dirty="0" err="1">
                <a:ln>
                  <a:noFill/>
                </a:ln>
                <a:solidFill>
                  <a:schemeClr val="bg2"/>
                </a:solidFill>
                <a:effectLst/>
                <a:uLnTx/>
                <a:uFillTx/>
                <a:latin typeface="+mn-lt"/>
                <a:ea typeface="+mn-ea"/>
                <a:cs typeface="+mn-cs"/>
              </a:rPr>
              <a:t>sacerdos</a:t>
            </a:r>
            <a:r>
              <a:rPr kumimoji="0" lang="en-GB" sz="2000" b="0" i="1" u="none" strike="noStrike" kern="1200" cap="none" spc="0" normalizeH="0" baseline="0" noProof="0" dirty="0">
                <a:ln>
                  <a:noFill/>
                </a:ln>
                <a:solidFill>
                  <a:schemeClr val="bg2"/>
                </a:solidFill>
                <a:effectLst/>
                <a:uLnTx/>
                <a:uFillTx/>
                <a:latin typeface="+mn-lt"/>
                <a:ea typeface="+mn-ea"/>
                <a:cs typeface="+mn-cs"/>
              </a:rPr>
              <a:t> </a:t>
            </a:r>
            <a:r>
              <a:rPr kumimoji="0" lang="en-GB" sz="2000" b="0" i="1" u="none" strike="noStrike" kern="1200" cap="none" spc="0" normalizeH="0" baseline="0" noProof="0" dirty="0" err="1">
                <a:ln>
                  <a:noFill/>
                </a:ln>
                <a:solidFill>
                  <a:schemeClr val="bg2"/>
                </a:solidFill>
                <a:effectLst/>
                <a:uLnTx/>
                <a:uFillTx/>
                <a:latin typeface="+mn-lt"/>
                <a:ea typeface="+mn-ea"/>
                <a:cs typeface="+mn-cs"/>
              </a:rPr>
              <a:t>muliebri</a:t>
            </a:r>
            <a:r>
              <a:rPr kumimoji="0" lang="en-GB" sz="2000" b="0" i="1" u="none" strike="noStrike" kern="1200" cap="none" spc="0" normalizeH="0" baseline="0" noProof="0" dirty="0">
                <a:ln>
                  <a:noFill/>
                </a:ln>
                <a:solidFill>
                  <a:schemeClr val="bg2"/>
                </a:solidFill>
                <a:effectLst/>
                <a:uLnTx/>
                <a:uFillTx/>
                <a:latin typeface="+mn-lt"/>
                <a:ea typeface="+mn-ea"/>
                <a:cs typeface="+mn-cs"/>
              </a:rPr>
              <a:t> </a:t>
            </a:r>
            <a:r>
              <a:rPr kumimoji="0" lang="en-GB" sz="2000" b="0" i="1" u="none" strike="noStrike" kern="1200" cap="none" spc="0" normalizeH="0" baseline="0" noProof="0" dirty="0" err="1">
                <a:ln>
                  <a:noFill/>
                </a:ln>
                <a:solidFill>
                  <a:schemeClr val="bg2"/>
                </a:solidFill>
                <a:effectLst/>
                <a:uLnTx/>
                <a:uFillTx/>
                <a:latin typeface="+mn-lt"/>
                <a:ea typeface="+mn-ea"/>
                <a:cs typeface="+mn-cs"/>
              </a:rPr>
              <a:t>ornatu</a:t>
            </a:r>
            <a:r>
              <a:rPr kumimoji="0" lang="en-GB" sz="2000" b="0" i="1" u="none" strike="noStrike" kern="1200" cap="none" spc="0" normalizeH="0" baseline="0" noProof="0" dirty="0">
                <a:ln>
                  <a:noFill/>
                </a:ln>
                <a:solidFill>
                  <a:schemeClr val="bg2"/>
                </a:solidFill>
                <a:effectLst/>
                <a:uLnTx/>
                <a:uFillTx/>
                <a:latin typeface="+mn-lt"/>
                <a:ea typeface="+mn-ea"/>
                <a:cs typeface="+mn-cs"/>
              </a:rPr>
              <a:t>, </a:t>
            </a:r>
            <a:r>
              <a:rPr kumimoji="0" lang="en-GB" sz="2000" b="0" i="1" u="none" strike="noStrike" kern="1200" cap="none" spc="0" normalizeH="0" baseline="0" noProof="0" dirty="0" err="1">
                <a:ln>
                  <a:noFill/>
                </a:ln>
                <a:solidFill>
                  <a:schemeClr val="bg2"/>
                </a:solidFill>
                <a:effectLst/>
                <a:uLnTx/>
                <a:uFillTx/>
                <a:latin typeface="+mn-lt"/>
                <a:ea typeface="+mn-ea"/>
                <a:cs typeface="+mn-cs"/>
              </a:rPr>
              <a:t>sed</a:t>
            </a:r>
            <a:r>
              <a:rPr kumimoji="0" lang="en-GB" sz="2000" b="0" i="1" u="none" strike="noStrike" kern="1200" cap="none" spc="0" normalizeH="0" baseline="0" noProof="0" dirty="0">
                <a:ln>
                  <a:noFill/>
                </a:ln>
                <a:solidFill>
                  <a:schemeClr val="bg2"/>
                </a:solidFill>
                <a:effectLst/>
                <a:uLnTx/>
                <a:uFillTx/>
                <a:latin typeface="+mn-lt"/>
                <a:ea typeface="+mn-ea"/>
                <a:cs typeface="+mn-cs"/>
              </a:rPr>
              <a:t> </a:t>
            </a:r>
            <a:r>
              <a:rPr kumimoji="0" lang="en-GB" sz="2000" b="0" i="1" u="none" strike="noStrike" kern="1200" cap="none" spc="0" normalizeH="0" baseline="0" noProof="0" dirty="0" err="1">
                <a:ln>
                  <a:noFill/>
                </a:ln>
                <a:solidFill>
                  <a:schemeClr val="bg2"/>
                </a:solidFill>
                <a:effectLst/>
                <a:uLnTx/>
                <a:uFillTx/>
                <a:latin typeface="+mn-lt"/>
                <a:ea typeface="+mn-ea"/>
                <a:cs typeface="+mn-cs"/>
              </a:rPr>
              <a:t>deos</a:t>
            </a:r>
            <a:r>
              <a:rPr kumimoji="0" lang="en-GB" sz="2000" b="0" i="1" u="none" strike="noStrike" kern="1200" cap="none" spc="0" normalizeH="0" baseline="0" noProof="0" dirty="0">
                <a:ln>
                  <a:noFill/>
                </a:ln>
                <a:solidFill>
                  <a:schemeClr val="bg2"/>
                </a:solidFill>
                <a:effectLst/>
                <a:uLnTx/>
                <a:uFillTx/>
                <a:latin typeface="+mn-lt"/>
                <a:ea typeface="+mn-ea"/>
                <a:cs typeface="+mn-cs"/>
              </a:rPr>
              <a:t> </a:t>
            </a:r>
            <a:r>
              <a:rPr kumimoji="0" lang="en-GB" sz="2000" b="1" i="1" u="none" strike="noStrike" kern="1200" cap="none" spc="0" normalizeH="0" baseline="0" noProof="0" dirty="0" err="1">
                <a:ln>
                  <a:noFill/>
                </a:ln>
                <a:solidFill>
                  <a:srgbClr val="FFFF00"/>
                </a:solidFill>
                <a:effectLst/>
                <a:uLnTx/>
                <a:uFillTx/>
                <a:latin typeface="+mn-lt"/>
                <a:ea typeface="+mn-ea"/>
                <a:cs typeface="+mn-cs"/>
              </a:rPr>
              <a:t>interpretatione</a:t>
            </a:r>
            <a:r>
              <a:rPr kumimoji="0" lang="en-GB" sz="2000" b="1" i="1" u="none" strike="noStrike" kern="1200" cap="none" spc="0" normalizeH="0" baseline="0" noProof="0" dirty="0">
                <a:ln>
                  <a:noFill/>
                </a:ln>
                <a:solidFill>
                  <a:srgbClr val="FFFF00"/>
                </a:solidFill>
                <a:effectLst/>
                <a:uLnTx/>
                <a:uFillTx/>
                <a:latin typeface="+mn-lt"/>
                <a:ea typeface="+mn-ea"/>
                <a:cs typeface="+mn-cs"/>
              </a:rPr>
              <a:t> Romana </a:t>
            </a:r>
            <a:r>
              <a:rPr kumimoji="0" lang="en-GB" sz="2000" b="0" i="1" u="none" strike="noStrike" kern="1200" cap="none" spc="0" normalizeH="0" baseline="0" noProof="0" dirty="0" err="1">
                <a:ln>
                  <a:noFill/>
                </a:ln>
                <a:solidFill>
                  <a:schemeClr val="bg2"/>
                </a:solidFill>
                <a:effectLst/>
                <a:uLnTx/>
                <a:uFillTx/>
                <a:latin typeface="+mn-lt"/>
                <a:ea typeface="+mn-ea"/>
                <a:cs typeface="+mn-cs"/>
              </a:rPr>
              <a:t>Castorem</a:t>
            </a:r>
            <a:r>
              <a:rPr kumimoji="0" lang="en-GB" sz="2000" b="0" i="1" u="none" strike="noStrike" kern="1200" cap="none" spc="0" normalizeH="0" baseline="0" noProof="0" dirty="0">
                <a:ln>
                  <a:noFill/>
                </a:ln>
                <a:solidFill>
                  <a:schemeClr val="bg2"/>
                </a:solidFill>
                <a:effectLst/>
                <a:uLnTx/>
                <a:uFillTx/>
                <a:latin typeface="+mn-lt"/>
                <a:ea typeface="+mn-ea"/>
                <a:cs typeface="+mn-cs"/>
              </a:rPr>
              <a:t> </a:t>
            </a:r>
            <a:r>
              <a:rPr kumimoji="0" lang="en-GB" sz="2000" b="0" i="1" u="none" strike="noStrike" kern="1200" cap="none" spc="0" normalizeH="0" baseline="0" noProof="0" dirty="0" err="1">
                <a:ln>
                  <a:noFill/>
                </a:ln>
                <a:solidFill>
                  <a:schemeClr val="bg2"/>
                </a:solidFill>
                <a:effectLst/>
                <a:uLnTx/>
                <a:uFillTx/>
                <a:latin typeface="+mn-lt"/>
                <a:ea typeface="+mn-ea"/>
                <a:cs typeface="+mn-cs"/>
              </a:rPr>
              <a:t>Pollucemque</a:t>
            </a:r>
            <a:r>
              <a:rPr kumimoji="0" lang="en-GB" sz="2000" b="0" i="1" u="none" strike="noStrike" kern="1200" cap="none" spc="0" normalizeH="0" baseline="0" noProof="0" dirty="0">
                <a:ln>
                  <a:noFill/>
                </a:ln>
                <a:solidFill>
                  <a:schemeClr val="bg2"/>
                </a:solidFill>
                <a:effectLst/>
                <a:uLnTx/>
                <a:uFillTx/>
                <a:latin typeface="+mn-lt"/>
                <a:ea typeface="+mn-ea"/>
                <a:cs typeface="+mn-cs"/>
              </a:rPr>
              <a:t> </a:t>
            </a:r>
            <a:r>
              <a:rPr kumimoji="0" lang="en-GB" sz="2000" b="0" i="1" u="none" strike="noStrike" kern="1200" cap="none" spc="0" normalizeH="0" baseline="0" noProof="0" dirty="0" err="1">
                <a:ln>
                  <a:noFill/>
                </a:ln>
                <a:solidFill>
                  <a:schemeClr val="bg2"/>
                </a:solidFill>
                <a:effectLst/>
                <a:uLnTx/>
                <a:uFillTx/>
                <a:latin typeface="+mn-lt"/>
                <a:ea typeface="+mn-ea"/>
                <a:cs typeface="+mn-cs"/>
              </a:rPr>
              <a:t>memorant</a:t>
            </a:r>
            <a:r>
              <a:rPr kumimoji="0" lang="en-GB" sz="2000" b="0" i="1" u="none" strike="noStrike" kern="1200" cap="none" spc="0" normalizeH="0" baseline="0" noProof="0" dirty="0">
                <a:ln>
                  <a:noFill/>
                </a:ln>
                <a:solidFill>
                  <a:schemeClr val="bg2"/>
                </a:solidFill>
                <a:effectLst/>
                <a:uLnTx/>
                <a:uFillTx/>
                <a:latin typeface="+mn-lt"/>
                <a:ea typeface="+mn-ea"/>
                <a:cs typeface="+mn-cs"/>
              </a:rPr>
              <a:t>. ea </a:t>
            </a:r>
            <a:r>
              <a:rPr kumimoji="0" lang="en-GB" sz="2000" b="0" i="1" u="none" strike="noStrike" kern="1200" cap="none" spc="0" normalizeH="0" baseline="0" noProof="0" dirty="0" err="1">
                <a:ln>
                  <a:noFill/>
                </a:ln>
                <a:solidFill>
                  <a:schemeClr val="bg2"/>
                </a:solidFill>
                <a:effectLst/>
                <a:uLnTx/>
                <a:uFillTx/>
                <a:latin typeface="+mn-lt"/>
                <a:ea typeface="+mn-ea"/>
                <a:cs typeface="+mn-cs"/>
              </a:rPr>
              <a:t>vis</a:t>
            </a:r>
            <a:r>
              <a:rPr kumimoji="0" lang="en-GB" sz="2000" b="0" i="1" u="none" strike="noStrike" kern="1200" cap="none" spc="0" normalizeH="0" baseline="0" noProof="0" dirty="0">
                <a:ln>
                  <a:noFill/>
                </a:ln>
                <a:solidFill>
                  <a:schemeClr val="bg2"/>
                </a:solidFill>
                <a:effectLst/>
                <a:uLnTx/>
                <a:uFillTx/>
                <a:latin typeface="+mn-lt"/>
                <a:ea typeface="+mn-ea"/>
                <a:cs typeface="+mn-cs"/>
              </a:rPr>
              <a:t> </a:t>
            </a:r>
            <a:r>
              <a:rPr kumimoji="0" lang="en-GB" sz="2000" b="0" i="1" u="none" strike="noStrike" kern="1200" cap="none" spc="0" normalizeH="0" baseline="0" noProof="0" dirty="0" err="1">
                <a:ln>
                  <a:noFill/>
                </a:ln>
                <a:solidFill>
                  <a:schemeClr val="bg2"/>
                </a:solidFill>
                <a:effectLst/>
                <a:uLnTx/>
                <a:uFillTx/>
                <a:latin typeface="+mn-lt"/>
                <a:ea typeface="+mn-ea"/>
                <a:cs typeface="+mn-cs"/>
              </a:rPr>
              <a:t>numini</a:t>
            </a:r>
            <a:r>
              <a:rPr kumimoji="0" lang="en-GB" sz="2000" b="0" i="1" u="none" strike="noStrike" kern="1200" cap="none" spc="0" normalizeH="0" baseline="0" noProof="0" dirty="0">
                <a:ln>
                  <a:noFill/>
                </a:ln>
                <a:solidFill>
                  <a:schemeClr val="bg2"/>
                </a:solidFill>
                <a:effectLst/>
                <a:uLnTx/>
                <a:uFillTx/>
                <a:latin typeface="+mn-lt"/>
                <a:ea typeface="+mn-ea"/>
                <a:cs typeface="+mn-cs"/>
              </a:rPr>
              <a:t>, </a:t>
            </a:r>
            <a:r>
              <a:rPr kumimoji="0" lang="en-GB" sz="2000" b="0" i="1" u="none" strike="noStrike" kern="1200" cap="none" spc="0" normalizeH="0" baseline="0" noProof="0" dirty="0" err="1">
                <a:ln>
                  <a:noFill/>
                </a:ln>
                <a:solidFill>
                  <a:schemeClr val="bg2"/>
                </a:solidFill>
                <a:effectLst/>
                <a:uLnTx/>
                <a:uFillTx/>
                <a:latin typeface="+mn-lt"/>
                <a:ea typeface="+mn-ea"/>
                <a:cs typeface="+mn-cs"/>
              </a:rPr>
              <a:t>nomen</a:t>
            </a:r>
            <a:r>
              <a:rPr kumimoji="0" lang="en-GB" sz="2000" b="0" i="1" u="none" strike="noStrike" kern="1200" cap="none" spc="0" normalizeH="0" baseline="0" noProof="0" dirty="0">
                <a:ln>
                  <a:noFill/>
                </a:ln>
                <a:solidFill>
                  <a:schemeClr val="bg2"/>
                </a:solidFill>
                <a:effectLst/>
                <a:uLnTx/>
                <a:uFillTx/>
                <a:latin typeface="+mn-lt"/>
                <a:ea typeface="+mn-ea"/>
                <a:cs typeface="+mn-cs"/>
              </a:rPr>
              <a:t> </a:t>
            </a:r>
            <a:r>
              <a:rPr kumimoji="0" lang="en-GB" sz="2000" b="0" i="1" u="none" strike="noStrike" kern="1200" cap="none" spc="0" normalizeH="0" baseline="0" noProof="0" dirty="0" err="1">
                <a:ln>
                  <a:noFill/>
                </a:ln>
                <a:solidFill>
                  <a:schemeClr val="bg2"/>
                </a:solidFill>
                <a:effectLst/>
                <a:uLnTx/>
                <a:uFillTx/>
                <a:latin typeface="+mn-lt"/>
                <a:ea typeface="+mn-ea"/>
                <a:cs typeface="+mn-cs"/>
              </a:rPr>
              <a:t>Alcis</a:t>
            </a:r>
            <a:r>
              <a:rPr kumimoji="0" lang="en-GB" sz="2000" b="0" i="1" u="none" strike="noStrike" kern="1200" cap="none" spc="0" normalizeH="0" baseline="0" noProof="0" dirty="0">
                <a:ln>
                  <a:noFill/>
                </a:ln>
                <a:solidFill>
                  <a:schemeClr val="bg2"/>
                </a:solidFill>
                <a:effectLst/>
                <a:uLnTx/>
                <a:uFillTx/>
                <a:latin typeface="+mn-lt"/>
                <a:ea typeface="+mn-ea"/>
                <a:cs typeface="+mn-cs"/>
              </a:rPr>
              <a:t>. </a:t>
            </a:r>
            <a:r>
              <a:rPr kumimoji="0" lang="en-GB" sz="2000" b="0" i="1" u="none" strike="noStrike" kern="1200" cap="none" spc="0" normalizeH="0" baseline="0" noProof="0" dirty="0" err="1">
                <a:ln>
                  <a:noFill/>
                </a:ln>
                <a:solidFill>
                  <a:schemeClr val="bg2"/>
                </a:solidFill>
                <a:effectLst/>
                <a:uLnTx/>
                <a:uFillTx/>
                <a:latin typeface="+mn-lt"/>
                <a:ea typeface="+mn-ea"/>
                <a:cs typeface="+mn-cs"/>
              </a:rPr>
              <a:t>nulla</a:t>
            </a:r>
            <a:r>
              <a:rPr kumimoji="0" lang="en-GB" sz="2000" b="0" i="1" u="none" strike="noStrike" kern="1200" cap="none" spc="0" normalizeH="0" baseline="0" noProof="0" dirty="0">
                <a:ln>
                  <a:noFill/>
                </a:ln>
                <a:solidFill>
                  <a:schemeClr val="bg2"/>
                </a:solidFill>
                <a:effectLst/>
                <a:uLnTx/>
                <a:uFillTx/>
                <a:latin typeface="+mn-lt"/>
                <a:ea typeface="+mn-ea"/>
                <a:cs typeface="+mn-cs"/>
              </a:rPr>
              <a:t> simulacra, </a:t>
            </a:r>
            <a:r>
              <a:rPr kumimoji="0" lang="en-GB" sz="2000" b="0" i="1" u="none" strike="noStrike" kern="1200" cap="none" spc="0" normalizeH="0" baseline="0" noProof="0" dirty="0" err="1">
                <a:ln>
                  <a:noFill/>
                </a:ln>
                <a:solidFill>
                  <a:schemeClr val="bg2"/>
                </a:solidFill>
                <a:effectLst/>
                <a:uLnTx/>
                <a:uFillTx/>
                <a:latin typeface="+mn-lt"/>
                <a:ea typeface="+mn-ea"/>
                <a:cs typeface="+mn-cs"/>
              </a:rPr>
              <a:t>nullum</a:t>
            </a:r>
            <a:r>
              <a:rPr kumimoji="0" lang="en-GB" sz="2000" b="0" i="1" u="none" strike="noStrike" kern="1200" cap="none" spc="0" normalizeH="0" baseline="0" noProof="0" dirty="0">
                <a:ln>
                  <a:noFill/>
                </a:ln>
                <a:solidFill>
                  <a:schemeClr val="bg2"/>
                </a:solidFill>
                <a:effectLst/>
                <a:uLnTx/>
                <a:uFillTx/>
                <a:latin typeface="+mn-lt"/>
                <a:ea typeface="+mn-ea"/>
                <a:cs typeface="+mn-cs"/>
              </a:rPr>
              <a:t> </a:t>
            </a:r>
            <a:r>
              <a:rPr kumimoji="0" lang="en-GB" sz="2000" b="0" i="1" u="none" strike="noStrike" kern="1200" cap="none" spc="0" normalizeH="0" baseline="0" noProof="0" dirty="0" err="1">
                <a:ln>
                  <a:noFill/>
                </a:ln>
                <a:solidFill>
                  <a:schemeClr val="bg2"/>
                </a:solidFill>
                <a:effectLst/>
                <a:uLnTx/>
                <a:uFillTx/>
                <a:latin typeface="+mn-lt"/>
                <a:ea typeface="+mn-ea"/>
                <a:cs typeface="+mn-cs"/>
              </a:rPr>
              <a:t>peregrinae</a:t>
            </a:r>
            <a:r>
              <a:rPr kumimoji="0" lang="en-GB" sz="2000" b="0" i="1" u="none" strike="noStrike" kern="1200" cap="none" spc="0" normalizeH="0" baseline="0" noProof="0" dirty="0">
                <a:ln>
                  <a:noFill/>
                </a:ln>
                <a:solidFill>
                  <a:schemeClr val="bg2"/>
                </a:solidFill>
                <a:effectLst/>
                <a:uLnTx/>
                <a:uFillTx/>
                <a:latin typeface="+mn-lt"/>
                <a:ea typeface="+mn-ea"/>
                <a:cs typeface="+mn-cs"/>
              </a:rPr>
              <a:t> </a:t>
            </a:r>
            <a:r>
              <a:rPr kumimoji="0" lang="en-GB" sz="2000" b="0" i="1" u="none" strike="noStrike" kern="1200" cap="none" spc="0" normalizeH="0" baseline="0" noProof="0" dirty="0" err="1">
                <a:ln>
                  <a:noFill/>
                </a:ln>
                <a:solidFill>
                  <a:schemeClr val="bg2"/>
                </a:solidFill>
                <a:effectLst/>
                <a:uLnTx/>
                <a:uFillTx/>
                <a:latin typeface="+mn-lt"/>
                <a:ea typeface="+mn-ea"/>
                <a:cs typeface="+mn-cs"/>
              </a:rPr>
              <a:t>superstitionis</a:t>
            </a:r>
            <a:r>
              <a:rPr kumimoji="0" lang="en-GB" sz="2000" b="0" i="1" u="none" strike="noStrike" kern="1200" cap="none" spc="0" normalizeH="0" baseline="0" noProof="0" dirty="0">
                <a:ln>
                  <a:noFill/>
                </a:ln>
                <a:solidFill>
                  <a:schemeClr val="bg2"/>
                </a:solidFill>
                <a:effectLst/>
                <a:uLnTx/>
                <a:uFillTx/>
                <a:latin typeface="+mn-lt"/>
                <a:ea typeface="+mn-ea"/>
                <a:cs typeface="+mn-cs"/>
              </a:rPr>
              <a:t>  </a:t>
            </a:r>
            <a:r>
              <a:rPr kumimoji="0" lang="en-GB" sz="2000" b="0" i="1" u="none" strike="noStrike" kern="1200" cap="none" spc="0" normalizeH="0" baseline="0" noProof="0" dirty="0" err="1">
                <a:ln>
                  <a:noFill/>
                </a:ln>
                <a:solidFill>
                  <a:schemeClr val="bg2"/>
                </a:solidFill>
                <a:effectLst/>
                <a:uLnTx/>
                <a:uFillTx/>
                <a:latin typeface="+mn-lt"/>
                <a:ea typeface="+mn-ea"/>
                <a:cs typeface="+mn-cs"/>
              </a:rPr>
              <a:t>vestigium</a:t>
            </a:r>
            <a:r>
              <a:rPr kumimoji="0" lang="en-GB" sz="2000" b="0" i="1" u="none" strike="noStrike" kern="1200" cap="none" spc="0" normalizeH="0" baseline="0" noProof="0" dirty="0">
                <a:ln>
                  <a:noFill/>
                </a:ln>
                <a:solidFill>
                  <a:schemeClr val="bg2"/>
                </a:solidFill>
                <a:effectLst/>
                <a:uLnTx/>
                <a:uFillTx/>
                <a:latin typeface="+mn-lt"/>
                <a:ea typeface="+mn-ea"/>
                <a:cs typeface="+mn-cs"/>
              </a:rPr>
              <a:t>; </a:t>
            </a:r>
            <a:r>
              <a:rPr kumimoji="0" lang="en-GB" sz="2000" b="0" i="1" u="none" strike="noStrike" kern="1200" cap="none" spc="0" normalizeH="0" baseline="0" noProof="0" dirty="0" err="1">
                <a:ln>
                  <a:noFill/>
                </a:ln>
                <a:solidFill>
                  <a:schemeClr val="bg2"/>
                </a:solidFill>
                <a:effectLst/>
                <a:uLnTx/>
                <a:uFillTx/>
                <a:latin typeface="+mn-lt"/>
                <a:ea typeface="+mn-ea"/>
                <a:cs typeface="+mn-cs"/>
              </a:rPr>
              <a:t>ut</a:t>
            </a:r>
            <a:r>
              <a:rPr kumimoji="0" lang="en-GB" sz="2000" b="0" i="1" u="none" strike="noStrike" kern="1200" cap="none" spc="0" normalizeH="0" baseline="0" noProof="0" dirty="0">
                <a:ln>
                  <a:noFill/>
                </a:ln>
                <a:solidFill>
                  <a:schemeClr val="bg2"/>
                </a:solidFill>
                <a:effectLst/>
                <a:uLnTx/>
                <a:uFillTx/>
                <a:latin typeface="+mn-lt"/>
                <a:ea typeface="+mn-ea"/>
                <a:cs typeface="+mn-cs"/>
              </a:rPr>
              <a:t> </a:t>
            </a:r>
            <a:r>
              <a:rPr kumimoji="0" lang="en-GB" sz="2000" b="0" i="1" u="none" strike="noStrike" kern="1200" cap="none" spc="0" normalizeH="0" baseline="0" noProof="0" dirty="0" err="1">
                <a:ln>
                  <a:noFill/>
                </a:ln>
                <a:solidFill>
                  <a:schemeClr val="bg2"/>
                </a:solidFill>
                <a:effectLst/>
                <a:uLnTx/>
                <a:uFillTx/>
                <a:latin typeface="+mn-lt"/>
                <a:ea typeface="+mn-ea"/>
                <a:cs typeface="+mn-cs"/>
              </a:rPr>
              <a:t>fratres</a:t>
            </a:r>
            <a:r>
              <a:rPr kumimoji="0" lang="en-GB" sz="2000" b="0" i="1" u="none" strike="noStrike" kern="1200" cap="none" spc="0" normalizeH="0" baseline="0" noProof="0" dirty="0">
                <a:ln>
                  <a:noFill/>
                </a:ln>
                <a:solidFill>
                  <a:schemeClr val="bg2"/>
                </a:solidFill>
                <a:effectLst/>
                <a:uLnTx/>
                <a:uFillTx/>
                <a:latin typeface="+mn-lt"/>
                <a:ea typeface="+mn-ea"/>
                <a:cs typeface="+mn-cs"/>
              </a:rPr>
              <a:t> </a:t>
            </a:r>
            <a:r>
              <a:rPr kumimoji="0" lang="en-GB" sz="2000" b="0" i="1" u="none" strike="noStrike" kern="1200" cap="none" spc="0" normalizeH="0" baseline="0" noProof="0" dirty="0" err="1">
                <a:ln>
                  <a:noFill/>
                </a:ln>
                <a:solidFill>
                  <a:schemeClr val="bg2"/>
                </a:solidFill>
                <a:effectLst/>
                <a:uLnTx/>
                <a:uFillTx/>
                <a:latin typeface="+mn-lt"/>
                <a:ea typeface="+mn-ea"/>
                <a:cs typeface="+mn-cs"/>
              </a:rPr>
              <a:t>tamen</a:t>
            </a:r>
            <a:r>
              <a:rPr kumimoji="0" lang="en-GB" sz="2000" b="0" i="1" u="none" strike="noStrike" kern="1200" cap="none" spc="0" normalizeH="0" baseline="0" noProof="0" dirty="0">
                <a:ln>
                  <a:noFill/>
                </a:ln>
                <a:solidFill>
                  <a:schemeClr val="bg2"/>
                </a:solidFill>
                <a:effectLst/>
                <a:uLnTx/>
                <a:uFillTx/>
                <a:latin typeface="+mn-lt"/>
                <a:ea typeface="+mn-ea"/>
                <a:cs typeface="+mn-cs"/>
              </a:rPr>
              <a:t>, </a:t>
            </a:r>
            <a:r>
              <a:rPr kumimoji="0" lang="en-GB" sz="2000" b="0" i="1" u="none" strike="noStrike" kern="1200" cap="none" spc="0" normalizeH="0" baseline="0" noProof="0" dirty="0" err="1">
                <a:ln>
                  <a:noFill/>
                </a:ln>
                <a:solidFill>
                  <a:schemeClr val="bg2"/>
                </a:solidFill>
                <a:effectLst/>
                <a:uLnTx/>
                <a:uFillTx/>
                <a:latin typeface="+mn-lt"/>
                <a:ea typeface="+mn-ea"/>
                <a:cs typeface="+mn-cs"/>
              </a:rPr>
              <a:t>ut</a:t>
            </a:r>
            <a:r>
              <a:rPr kumimoji="0" lang="en-GB" sz="2000" b="0" i="1" u="none" strike="noStrike" kern="1200" cap="none" spc="0" normalizeH="0" baseline="0" noProof="0" dirty="0">
                <a:ln>
                  <a:noFill/>
                </a:ln>
                <a:solidFill>
                  <a:schemeClr val="bg2"/>
                </a:solidFill>
                <a:effectLst/>
                <a:uLnTx/>
                <a:uFillTx/>
                <a:latin typeface="+mn-lt"/>
                <a:ea typeface="+mn-ea"/>
                <a:cs typeface="+mn-cs"/>
              </a:rPr>
              <a:t> </a:t>
            </a:r>
            <a:r>
              <a:rPr kumimoji="0" lang="en-GB" sz="2000" b="0" i="1" u="none" strike="noStrike" kern="1200" cap="none" spc="0" normalizeH="0" baseline="0" noProof="0" dirty="0" err="1">
                <a:ln>
                  <a:noFill/>
                </a:ln>
                <a:solidFill>
                  <a:schemeClr val="bg2"/>
                </a:solidFill>
                <a:effectLst/>
                <a:uLnTx/>
                <a:uFillTx/>
                <a:latin typeface="+mn-lt"/>
                <a:ea typeface="+mn-ea"/>
                <a:cs typeface="+mn-cs"/>
              </a:rPr>
              <a:t>iuvenes</a:t>
            </a:r>
            <a:r>
              <a:rPr kumimoji="0" lang="en-GB" sz="2000" b="0" i="1" u="none" strike="noStrike" kern="1200" cap="none" spc="0" normalizeH="0" baseline="0" noProof="0" dirty="0">
                <a:ln>
                  <a:noFill/>
                </a:ln>
                <a:solidFill>
                  <a:schemeClr val="bg2"/>
                </a:solidFill>
                <a:effectLst/>
                <a:uLnTx/>
                <a:uFillTx/>
                <a:latin typeface="+mn-lt"/>
                <a:ea typeface="+mn-ea"/>
                <a:cs typeface="+mn-cs"/>
              </a:rPr>
              <a:t> </a:t>
            </a:r>
            <a:r>
              <a:rPr kumimoji="0" lang="en-GB" sz="2000" b="0" i="1" u="none" strike="noStrike" kern="1200" cap="none" spc="0" normalizeH="0" baseline="0" noProof="0" dirty="0" err="1">
                <a:ln>
                  <a:noFill/>
                </a:ln>
                <a:solidFill>
                  <a:schemeClr val="bg2"/>
                </a:solidFill>
                <a:effectLst/>
                <a:uLnTx/>
                <a:uFillTx/>
                <a:latin typeface="+mn-lt"/>
                <a:ea typeface="+mn-ea"/>
                <a:cs typeface="+mn-cs"/>
              </a:rPr>
              <a:t>venerantur</a:t>
            </a:r>
            <a:r>
              <a:rPr kumimoji="0" lang="en-GB" sz="2000" b="0" i="1" u="none" strike="noStrike" kern="1200" cap="none" spc="0" normalizeH="0" baseline="0" noProof="0" dirty="0">
                <a:ln>
                  <a:noFill/>
                </a:ln>
                <a:solidFill>
                  <a:schemeClr val="bg2"/>
                </a:solidFill>
                <a:effectLst/>
                <a:uLnTx/>
                <a:uFillTx/>
                <a:latin typeface="+mn-lt"/>
                <a:ea typeface="+mn-ea"/>
                <a:cs typeface="+mn-cs"/>
              </a:rPr>
              <a:t>.</a:t>
            </a:r>
          </a:p>
        </p:txBody>
      </p:sp>
    </p:spTree>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fade">
                                      <p:cBhvr>
                                        <p:cTn id="7" dur="1000"/>
                                        <p:tgtEl>
                                          <p:spTgt spid="5">
                                            <p:bg/>
                                          </p:spTgt>
                                        </p:tgtEl>
                                      </p:cBhvr>
                                    </p:animEffect>
                                    <p:anim calcmode="lin" valueType="num">
                                      <p:cBhvr>
                                        <p:cTn id="8" dur="1000" fill="hold"/>
                                        <p:tgtEl>
                                          <p:spTgt spid="5">
                                            <p:bg/>
                                          </p:spTgt>
                                        </p:tgtEl>
                                        <p:attrNameLst>
                                          <p:attrName>ppt_x</p:attrName>
                                        </p:attrNameLst>
                                      </p:cBhvr>
                                      <p:tavLst>
                                        <p:tav tm="0">
                                          <p:val>
                                            <p:strVal val="#ppt_x"/>
                                          </p:val>
                                        </p:tav>
                                        <p:tav tm="100000">
                                          <p:val>
                                            <p:strVal val="#ppt_x"/>
                                          </p:val>
                                        </p:tav>
                                      </p:tavLst>
                                    </p:anim>
                                    <p:anim calcmode="lin" valueType="num">
                                      <p:cBhvr>
                                        <p:cTn id="9" dur="1000" fill="hold"/>
                                        <p:tgtEl>
                                          <p:spTgt spid="5">
                                            <p:bg/>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1000"/>
                                        <p:tgtEl>
                                          <p:spTgt spid="5">
                                            <p:txEl>
                                              <p:pRg st="0" end="0"/>
                                            </p:txEl>
                                          </p:spTgt>
                                        </p:tgtEl>
                                      </p:cBhvr>
                                    </p:animEffect>
                                    <p:anim calcmode="lin" valueType="num">
                                      <p:cBhvr>
                                        <p:cTn id="13"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animEffect transition="in" filter="fade">
                                      <p:cBhvr>
                                        <p:cTn id="17" dur="1000"/>
                                        <p:tgtEl>
                                          <p:spTgt spid="5">
                                            <p:txEl>
                                              <p:pRg st="1" end="1"/>
                                            </p:txEl>
                                          </p:spTgt>
                                        </p:tgtEl>
                                      </p:cBhvr>
                                    </p:animEffect>
                                    <p:anim calcmode="lin" valueType="num">
                                      <p:cBhvr>
                                        <p:cTn id="18"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 presetClass="entr" presetSubtype="16"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box(in)">
                                      <p:cBhvr>
                                        <p:cTn id="24" dur="2000"/>
                                        <p:tgtEl>
                                          <p:spTgt spid="6"/>
                                        </p:tgtEl>
                                      </p:cBhvr>
                                    </p:animEffect>
                                  </p:childTnLst>
                                </p:cTn>
                              </p:par>
                            </p:childTnLst>
                          </p:cTn>
                        </p:par>
                        <p:par>
                          <p:cTn id="25" fill="hold">
                            <p:stCondLst>
                              <p:cond delay="2000"/>
                            </p:stCondLst>
                            <p:childTnLst>
                              <p:par>
                                <p:cTn id="26" presetID="10" presetClass="entr" presetSubtype="0" fill="hold" grpId="0" nodeType="afterEffect">
                                  <p:stCondLst>
                                    <p:cond delay="50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500"/>
                                        <p:tgtEl>
                                          <p:spTgt spid="7"/>
                                        </p:tgtEl>
                                      </p:cBhvr>
                                    </p:animEffect>
                                  </p:childTnLst>
                                </p:cTn>
                              </p:par>
                            </p:childTnLst>
                          </p:cTn>
                        </p:par>
                        <p:par>
                          <p:cTn id="29" fill="hold">
                            <p:stCondLst>
                              <p:cond delay="3000"/>
                            </p:stCondLst>
                            <p:childTnLst>
                              <p:par>
                                <p:cTn id="30" presetID="20" presetClass="entr" presetSubtype="0" fill="hold" nodeType="afterEffect">
                                  <p:stCondLst>
                                    <p:cond delay="0"/>
                                  </p:stCondLst>
                                  <p:childTnLst>
                                    <p:set>
                                      <p:cBhvr>
                                        <p:cTn id="31" dur="1" fill="hold">
                                          <p:stCondLst>
                                            <p:cond delay="0"/>
                                          </p:stCondLst>
                                        </p:cTn>
                                        <p:tgtEl>
                                          <p:spTgt spid="21"/>
                                        </p:tgtEl>
                                        <p:attrNameLst>
                                          <p:attrName>style.visibility</p:attrName>
                                        </p:attrNameLst>
                                      </p:cBhvr>
                                      <p:to>
                                        <p:strVal val="visible"/>
                                      </p:to>
                                    </p:set>
                                    <p:animEffect transition="in" filter="wedge">
                                      <p:cBhvr>
                                        <p:cTn id="32" dur="2000"/>
                                        <p:tgtEl>
                                          <p:spTgt spid="21"/>
                                        </p:tgtEl>
                                      </p:cBhvr>
                                    </p:animEffect>
                                  </p:childTnLst>
                                </p:cTn>
                              </p:par>
                            </p:childTnLst>
                          </p:cTn>
                        </p:par>
                        <p:par>
                          <p:cTn id="33" fill="hold">
                            <p:stCondLst>
                              <p:cond delay="5000"/>
                            </p:stCondLst>
                            <p:childTnLst>
                              <p:par>
                                <p:cTn id="34" presetID="20" presetClass="entr" presetSubtype="0" fill="hold" nodeType="afterEffect">
                                  <p:stCondLst>
                                    <p:cond delay="0"/>
                                  </p:stCondLst>
                                  <p:childTnLst>
                                    <p:set>
                                      <p:cBhvr>
                                        <p:cTn id="35" dur="1" fill="hold">
                                          <p:stCondLst>
                                            <p:cond delay="0"/>
                                          </p:stCondLst>
                                        </p:cTn>
                                        <p:tgtEl>
                                          <p:spTgt spid="22"/>
                                        </p:tgtEl>
                                        <p:attrNameLst>
                                          <p:attrName>style.visibility</p:attrName>
                                        </p:attrNameLst>
                                      </p:cBhvr>
                                      <p:to>
                                        <p:strVal val="visible"/>
                                      </p:to>
                                    </p:set>
                                    <p:animEffect transition="in" filter="wedge">
                                      <p:cBhvr>
                                        <p:cTn id="36" dur="2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6" grpId="0" animBg="1"/>
      <p:bldP spid="5" grpId="0" uiExpand="1"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a:t>Objectives</a:t>
            </a:r>
          </a:p>
        </p:txBody>
      </p:sp>
      <p:sp>
        <p:nvSpPr>
          <p:cNvPr id="4" name="TextBox 4"/>
          <p:cNvSpPr txBox="1"/>
          <p:nvPr/>
        </p:nvSpPr>
        <p:spPr>
          <a:xfrm>
            <a:off x="3234519" y="2046"/>
            <a:ext cx="3456384" cy="1477328"/>
          </a:xfrm>
          <a:prstGeom prst="rect">
            <a:avLst/>
          </a:prstGeom>
          <a:solidFill>
            <a:schemeClr val="accent2"/>
          </a:solidFill>
        </p:spPr>
        <p:txBody>
          <a:bodyPr wrap="square" rtlCol="0">
            <a:spAutoFit/>
          </a:bodyPr>
          <a:lstStyle/>
          <a:p>
            <a:endParaRPr lang="de-DE" dirty="0"/>
          </a:p>
          <a:p>
            <a:endParaRPr lang="de-DE" dirty="0"/>
          </a:p>
          <a:p>
            <a:r>
              <a:rPr lang="de-DE" dirty="0">
                <a:solidFill>
                  <a:schemeClr val="accent5">
                    <a:lumMod val="60000"/>
                    <a:lumOff val="40000"/>
                  </a:schemeClr>
                </a:solidFill>
              </a:rPr>
              <a:t>„Diffusion“ </a:t>
            </a:r>
            <a:r>
              <a:rPr lang="de-DE" dirty="0" err="1">
                <a:solidFill>
                  <a:schemeClr val="accent5">
                    <a:lumMod val="60000"/>
                    <a:lumOff val="40000"/>
                  </a:schemeClr>
                </a:solidFill>
              </a:rPr>
              <a:t>of</a:t>
            </a:r>
            <a:r>
              <a:rPr lang="de-DE" dirty="0">
                <a:solidFill>
                  <a:schemeClr val="accent5">
                    <a:lumMod val="60000"/>
                    <a:lumOff val="40000"/>
                  </a:schemeClr>
                </a:solidFill>
              </a:rPr>
              <a:t> Roman </a:t>
            </a:r>
            <a:r>
              <a:rPr lang="de-DE" dirty="0" err="1">
                <a:solidFill>
                  <a:schemeClr val="accent5">
                    <a:lumMod val="60000"/>
                    <a:lumOff val="40000"/>
                  </a:schemeClr>
                </a:solidFill>
              </a:rPr>
              <a:t>deities</a:t>
            </a:r>
            <a:r>
              <a:rPr lang="de-DE" dirty="0">
                <a:solidFill>
                  <a:schemeClr val="accent5">
                    <a:lumMod val="60000"/>
                    <a:lumOff val="40000"/>
                  </a:schemeClr>
                </a:solidFill>
              </a:rPr>
              <a:t> ?</a:t>
            </a:r>
          </a:p>
          <a:p>
            <a:r>
              <a:rPr lang="de-DE" dirty="0">
                <a:solidFill>
                  <a:schemeClr val="accent2">
                    <a:lumMod val="20000"/>
                    <a:lumOff val="80000"/>
                  </a:schemeClr>
                </a:solidFill>
              </a:rPr>
              <a:t>INTERPRETATIO ROMANA  </a:t>
            </a:r>
            <a:br>
              <a:rPr lang="de-DE" dirty="0">
                <a:solidFill>
                  <a:srgbClr val="FFFF00"/>
                </a:solidFill>
              </a:rPr>
            </a:br>
            <a:r>
              <a:rPr lang="de-DE" dirty="0">
                <a:solidFill>
                  <a:srgbClr val="FFFF00"/>
                </a:solidFill>
              </a:rPr>
              <a:t>// INTERPRETATIO </a:t>
            </a:r>
            <a:r>
              <a:rPr lang="de-DE" b="1" dirty="0">
                <a:solidFill>
                  <a:srgbClr val="FFFF00"/>
                </a:solidFill>
              </a:rPr>
              <a:t>INDIGENA</a:t>
            </a:r>
            <a:endParaRPr lang="en-GB" b="1" dirty="0">
              <a:solidFill>
                <a:srgbClr val="FF0000"/>
              </a:solidFill>
            </a:endParaRPr>
          </a:p>
        </p:txBody>
      </p:sp>
      <p:pic>
        <p:nvPicPr>
          <p:cNvPr id="5" name="Picture 2" descr="http://www.romanbaths.co.uk/images/collection/large/batrm_1978_1.jpg"/>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180528" y="0"/>
            <a:ext cx="2123728" cy="2140719"/>
          </a:xfrm>
          <a:prstGeom prst="rect">
            <a:avLst/>
          </a:prstGeom>
          <a:noFill/>
        </p:spPr>
      </p:pic>
      <p:pic>
        <p:nvPicPr>
          <p:cNvPr id="6" name="Picture 6" descr="https://www.britishmuseum.org/images/ps311503_m.jpg"/>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1331640" y="-243408"/>
            <a:ext cx="2520280" cy="2520280"/>
          </a:xfrm>
          <a:prstGeom prst="rect">
            <a:avLst/>
          </a:prstGeom>
          <a:noFill/>
        </p:spPr>
      </p:pic>
      <p:sp>
        <p:nvSpPr>
          <p:cNvPr id="3" name="Inhaltsplatzhalter 2"/>
          <p:cNvSpPr>
            <a:spLocks noGrp="1"/>
          </p:cNvSpPr>
          <p:nvPr>
            <p:ph idx="1"/>
          </p:nvPr>
        </p:nvSpPr>
        <p:spPr>
          <a:xfrm>
            <a:off x="214282" y="1844824"/>
            <a:ext cx="8715436" cy="4968552"/>
          </a:xfrm>
        </p:spPr>
        <p:txBody>
          <a:bodyPr>
            <a:normAutofit lnSpcReduction="10000"/>
          </a:bodyPr>
          <a:lstStyle/>
          <a:p>
            <a:r>
              <a:rPr lang="en-GB" b="1" dirty="0">
                <a:solidFill>
                  <a:srgbClr val="FFC000"/>
                </a:solidFill>
              </a:rPr>
              <a:t>interpretatio indigena</a:t>
            </a:r>
            <a:r>
              <a:rPr lang="en-GB" dirty="0">
                <a:solidFill>
                  <a:srgbClr val="FFC000"/>
                </a:solidFill>
              </a:rPr>
              <a:t> – local population adopting, interpreting, re-interpreting Greco-Roman/alien cults and  employing new media to represent their local cults</a:t>
            </a:r>
          </a:p>
          <a:p>
            <a:r>
              <a:rPr lang="en-GB" dirty="0">
                <a:solidFill>
                  <a:srgbClr val="FFC000"/>
                </a:solidFill>
              </a:rPr>
              <a:t>Process of re-inventing local cults…</a:t>
            </a:r>
          </a:p>
          <a:p>
            <a:r>
              <a:rPr lang="en-GB" dirty="0">
                <a:solidFill>
                  <a:srgbClr val="FFC000"/>
                </a:solidFill>
              </a:rPr>
              <a:t>More than just a “mindless” adoption  of Greco-Roman deities, </a:t>
            </a:r>
            <a:br>
              <a:rPr lang="en-GB" dirty="0">
                <a:solidFill>
                  <a:srgbClr val="FFC000"/>
                </a:solidFill>
              </a:rPr>
            </a:br>
            <a:r>
              <a:rPr lang="en-GB" dirty="0">
                <a:solidFill>
                  <a:srgbClr val="FFC000"/>
                </a:solidFill>
              </a:rPr>
              <a:t>but careful adaptation by local people for local context</a:t>
            </a:r>
          </a:p>
          <a:p>
            <a:r>
              <a:rPr lang="en-GB" dirty="0">
                <a:solidFill>
                  <a:srgbClr val="FFC000"/>
                </a:solidFill>
              </a:rPr>
              <a:t>The new media (epigraphy, iconography,…) </a:t>
            </a:r>
            <a:br>
              <a:rPr lang="en-GB" dirty="0">
                <a:solidFill>
                  <a:srgbClr val="FFC000"/>
                </a:solidFill>
              </a:rPr>
            </a:br>
            <a:r>
              <a:rPr lang="en-GB" dirty="0">
                <a:solidFill>
                  <a:srgbClr val="FFC000"/>
                </a:solidFill>
              </a:rPr>
              <a:t>require people to re-think their local cults;</a:t>
            </a:r>
            <a:br>
              <a:rPr lang="en-GB" dirty="0">
                <a:solidFill>
                  <a:srgbClr val="FFC000"/>
                </a:solidFill>
              </a:rPr>
            </a:br>
            <a:r>
              <a:rPr lang="en-GB" dirty="0">
                <a:solidFill>
                  <a:srgbClr val="FFC000"/>
                </a:solidFill>
              </a:rPr>
              <a:t>e.g., catalysing the creation of iconographic/anthropomorphic representations</a:t>
            </a:r>
          </a:p>
          <a:p>
            <a:r>
              <a:rPr lang="en-GB" dirty="0">
                <a:solidFill>
                  <a:srgbClr val="FFC000"/>
                </a:solidFill>
              </a:rPr>
              <a:t>the adoption of a Greco-Roman theonym or image for a local deity </a:t>
            </a:r>
            <a:r>
              <a:rPr lang="en-GB" b="1" dirty="0">
                <a:solidFill>
                  <a:srgbClr val="FFC000"/>
                </a:solidFill>
              </a:rPr>
              <a:t>only sets in motion long-term processes</a:t>
            </a:r>
            <a:r>
              <a:rPr lang="en-GB" dirty="0">
                <a:solidFill>
                  <a:srgbClr val="FFC000"/>
                </a:solidFill>
              </a:rPr>
              <a:t> , fundamentally changing the nature / function of local deities</a:t>
            </a:r>
          </a:p>
        </p:txBody>
      </p:sp>
    </p:spTree>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1000"/>
                                        <p:tgtEl>
                                          <p:spTgt spid="3">
                                            <p:txEl>
                                              <p:pRg st="0" end="0"/>
                                            </p:txEl>
                                          </p:spTgt>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0" dur="1000"/>
                                        <p:tgtEl>
                                          <p:spTgt spid="3">
                                            <p:txEl>
                                              <p:pRg st="1" end="1"/>
                                            </p:txEl>
                                          </p:spTgt>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3" dur="1000"/>
                                        <p:tgtEl>
                                          <p:spTgt spid="3">
                                            <p:txEl>
                                              <p:pRg st="2" end="2"/>
                                            </p:txEl>
                                          </p:spTgt>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6" dur="1000"/>
                                        <p:tgtEl>
                                          <p:spTgt spid="3">
                                            <p:txEl>
                                              <p:pRg st="3" end="3"/>
                                            </p:txEl>
                                          </p:spTgt>
                                        </p:tgtEl>
                                      </p:cBhvr>
                                    </p:animEffect>
                                  </p:childTnLst>
                                </p:cTn>
                              </p:par>
                              <p:par>
                                <p:cTn id="17" presetID="14" presetClass="entr" presetSubtype="1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9" dur="1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nhaltsplatzhalter 2"/>
          <p:cNvSpPr>
            <a:spLocks noGrp="1"/>
          </p:cNvSpPr>
          <p:nvPr>
            <p:ph idx="1"/>
          </p:nvPr>
        </p:nvSpPr>
        <p:spPr>
          <a:xfrm>
            <a:off x="2286000" y="1981201"/>
            <a:ext cx="6500842" cy="4876799"/>
          </a:xfrm>
        </p:spPr>
        <p:txBody>
          <a:bodyPr>
            <a:normAutofit/>
          </a:bodyPr>
          <a:lstStyle/>
          <a:p>
            <a:pPr marL="228600" lvl="1">
              <a:buClr>
                <a:schemeClr val="bg2"/>
              </a:buClr>
              <a:buBlip>
                <a:blip r:embed="rId2"/>
              </a:buBlip>
            </a:pPr>
            <a:r>
              <a:rPr lang="fr-FR" sz="2200" b="1" i="1" dirty="0">
                <a:solidFill>
                  <a:srgbClr val="FFC000"/>
                </a:solidFill>
                <a:effectLst>
                  <a:outerShdw blurRad="38100" dist="38100" dir="2700000" algn="tl">
                    <a:srgbClr val="000000">
                      <a:alpha val="43137"/>
                    </a:srgbClr>
                  </a:outerShdw>
                </a:effectLst>
              </a:rPr>
              <a:t>Interpretatio</a:t>
            </a:r>
            <a:r>
              <a:rPr lang="fr-FR" sz="2200" b="1" dirty="0">
                <a:solidFill>
                  <a:srgbClr val="FFC000"/>
                </a:solidFill>
                <a:effectLst>
                  <a:outerShdw blurRad="38100" dist="38100" dir="2700000" algn="tl">
                    <a:srgbClr val="000000">
                      <a:alpha val="43137"/>
                    </a:srgbClr>
                  </a:outerShdw>
                </a:effectLst>
              </a:rPr>
              <a:t>: a  </a:t>
            </a:r>
            <a:r>
              <a:rPr lang="fr-FR" sz="2200" b="1" dirty="0" err="1">
                <a:solidFill>
                  <a:srgbClr val="FFC000"/>
                </a:solidFill>
                <a:effectLst>
                  <a:outerShdw blurRad="38100" dist="38100" dir="2700000" algn="tl">
                    <a:srgbClr val="000000">
                      <a:alpha val="43137"/>
                    </a:srgbClr>
                  </a:outerShdw>
                </a:effectLst>
              </a:rPr>
              <a:t>mechanism</a:t>
            </a:r>
            <a:r>
              <a:rPr lang="fr-FR" sz="2200" b="1" dirty="0">
                <a:solidFill>
                  <a:srgbClr val="FFC000"/>
                </a:solidFill>
                <a:effectLst>
                  <a:outerShdw blurRad="38100" dist="38100" dir="2700000" algn="tl">
                    <a:srgbClr val="000000">
                      <a:alpha val="43137"/>
                    </a:srgbClr>
                  </a:outerShdw>
                </a:effectLst>
              </a:rPr>
              <a:t> to </a:t>
            </a:r>
            <a:r>
              <a:rPr lang="fr-FR" sz="2200" b="1" dirty="0" err="1">
                <a:solidFill>
                  <a:srgbClr val="FFC000"/>
                </a:solidFill>
                <a:effectLst>
                  <a:outerShdw blurRad="38100" dist="38100" dir="2700000" algn="tl">
                    <a:srgbClr val="000000">
                      <a:alpha val="43137"/>
                    </a:srgbClr>
                  </a:outerShdw>
                </a:effectLst>
              </a:rPr>
              <a:t>overcome</a:t>
            </a:r>
            <a:r>
              <a:rPr lang="fr-FR" sz="2200" b="1" dirty="0">
                <a:solidFill>
                  <a:srgbClr val="FFC000"/>
                </a:solidFill>
                <a:effectLst>
                  <a:outerShdw blurRad="38100" dist="38100" dir="2700000" algn="tl">
                    <a:srgbClr val="000000">
                      <a:alpha val="43137"/>
                    </a:srgbClr>
                  </a:outerShdw>
                </a:effectLst>
              </a:rPr>
              <a:t> cultural and </a:t>
            </a:r>
            <a:r>
              <a:rPr lang="fr-FR" sz="2200" b="1" dirty="0" err="1">
                <a:solidFill>
                  <a:srgbClr val="FFC000"/>
                </a:solidFill>
                <a:effectLst>
                  <a:outerShdw blurRad="38100" dist="38100" dir="2700000" algn="tl">
                    <a:srgbClr val="000000">
                      <a:alpha val="43137"/>
                    </a:srgbClr>
                  </a:outerShdw>
                </a:effectLst>
              </a:rPr>
              <a:t>religious</a:t>
            </a:r>
            <a:r>
              <a:rPr lang="fr-FR" sz="2200" b="1" dirty="0">
                <a:solidFill>
                  <a:srgbClr val="FFC000"/>
                </a:solidFill>
                <a:effectLst>
                  <a:outerShdw blurRad="38100" dist="38100" dir="2700000" algn="tl">
                    <a:srgbClr val="000000">
                      <a:alpha val="43137"/>
                    </a:srgbClr>
                  </a:outerShdw>
                </a:effectLst>
              </a:rPr>
              <a:t> </a:t>
            </a:r>
            <a:r>
              <a:rPr lang="fr-FR" sz="2200" b="1" dirty="0" err="1">
                <a:solidFill>
                  <a:srgbClr val="FFC000"/>
                </a:solidFill>
                <a:effectLst>
                  <a:outerShdw blurRad="38100" dist="38100" dir="2700000" algn="tl">
                    <a:srgbClr val="000000">
                      <a:alpha val="43137"/>
                    </a:srgbClr>
                  </a:outerShdw>
                </a:effectLst>
              </a:rPr>
              <a:t>differences</a:t>
            </a:r>
            <a:r>
              <a:rPr lang="fr-FR" sz="2200" b="1" dirty="0">
                <a:solidFill>
                  <a:srgbClr val="FFC000"/>
                </a:solidFill>
                <a:effectLst>
                  <a:outerShdw blurRad="38100" dist="38100" dir="2700000" algn="tl">
                    <a:srgbClr val="000000">
                      <a:alpha val="43137"/>
                    </a:srgbClr>
                  </a:outerShdw>
                </a:effectLst>
              </a:rPr>
              <a:t> in the Roman empire…</a:t>
            </a:r>
          </a:p>
          <a:p>
            <a:pPr marL="457200" lvl="2">
              <a:buClr>
                <a:schemeClr val="bg2"/>
              </a:buClr>
              <a:buBlip>
                <a:blip r:embed="rId2"/>
              </a:buBlip>
            </a:pPr>
            <a:r>
              <a:rPr lang="fr-FR" sz="2200" b="1" dirty="0" err="1">
                <a:solidFill>
                  <a:srgbClr val="FFC000"/>
                </a:solidFill>
                <a:effectLst>
                  <a:outerShdw blurRad="38100" dist="38100" dir="2700000" algn="tl">
                    <a:srgbClr val="000000">
                      <a:alpha val="43137"/>
                    </a:srgbClr>
                  </a:outerShdw>
                </a:effectLst>
              </a:rPr>
              <a:t>providing</a:t>
            </a:r>
            <a:r>
              <a:rPr lang="fr-FR" sz="2200" b="1" dirty="0">
                <a:solidFill>
                  <a:srgbClr val="FFC000"/>
                </a:solidFill>
                <a:effectLst>
                  <a:outerShdw blurRad="38100" dist="38100" dir="2700000" algn="tl">
                    <a:srgbClr val="000000">
                      <a:alpha val="43137"/>
                    </a:srgbClr>
                  </a:outerShdw>
                </a:effectLst>
              </a:rPr>
              <a:t> a </a:t>
            </a:r>
            <a:r>
              <a:rPr lang="fr-FR" sz="2200" b="1" dirty="0" err="1">
                <a:solidFill>
                  <a:srgbClr val="FFC000"/>
                </a:solidFill>
                <a:effectLst>
                  <a:outerShdw blurRad="38100" dist="38100" dir="2700000" algn="tl">
                    <a:srgbClr val="000000">
                      <a:alpha val="43137"/>
                    </a:srgbClr>
                  </a:outerShdw>
                </a:effectLst>
              </a:rPr>
              <a:t>common</a:t>
            </a:r>
            <a:r>
              <a:rPr lang="fr-FR" sz="2200" b="1" dirty="0">
                <a:solidFill>
                  <a:srgbClr val="FFC000"/>
                </a:solidFill>
                <a:effectLst>
                  <a:outerShdw blurRad="38100" dist="38100" dir="2700000" algn="tl">
                    <a:srgbClr val="000000">
                      <a:alpha val="43137"/>
                    </a:srgbClr>
                  </a:outerShdw>
                </a:effectLst>
              </a:rPr>
              <a:t> </a:t>
            </a:r>
            <a:r>
              <a:rPr lang="fr-FR" sz="2200" b="1" dirty="0" err="1">
                <a:solidFill>
                  <a:srgbClr val="FFC000"/>
                </a:solidFill>
                <a:effectLst>
                  <a:outerShdw blurRad="38100" dist="38100" dir="2700000" algn="tl">
                    <a:srgbClr val="000000">
                      <a:alpha val="43137"/>
                    </a:srgbClr>
                  </a:outerShdw>
                </a:effectLst>
              </a:rPr>
              <a:t>language</a:t>
            </a:r>
            <a:endParaRPr lang="fr-FR" sz="2200" b="1" dirty="0">
              <a:solidFill>
                <a:srgbClr val="FFC000"/>
              </a:solidFill>
              <a:effectLst>
                <a:outerShdw blurRad="38100" dist="38100" dir="2700000" algn="tl">
                  <a:srgbClr val="000000">
                    <a:alpha val="43137"/>
                  </a:srgbClr>
                </a:outerShdw>
              </a:effectLst>
            </a:endParaRPr>
          </a:p>
          <a:p>
            <a:pPr marL="228600" lvl="1">
              <a:buClr>
                <a:schemeClr val="bg2"/>
              </a:buClr>
              <a:buBlip>
                <a:blip r:embed="rId2"/>
              </a:buBlip>
            </a:pPr>
            <a:r>
              <a:rPr lang="fr-FR" sz="2200" b="1" dirty="0">
                <a:solidFill>
                  <a:srgbClr val="FFC000"/>
                </a:solidFill>
                <a:effectLst>
                  <a:outerShdw blurRad="38100" dist="38100" dir="2700000" algn="tl">
                    <a:srgbClr val="000000">
                      <a:alpha val="43137"/>
                    </a:srgbClr>
                  </a:outerShdw>
                </a:effectLst>
              </a:rPr>
              <a:t>But the association </a:t>
            </a:r>
            <a:r>
              <a:rPr lang="fr-FR" sz="2200" b="1" dirty="0" err="1">
                <a:solidFill>
                  <a:srgbClr val="FFC000"/>
                </a:solidFill>
                <a:effectLst>
                  <a:outerShdw blurRad="38100" dist="38100" dir="2700000" algn="tl">
                    <a:srgbClr val="000000">
                      <a:alpha val="43137"/>
                    </a:srgbClr>
                  </a:outerShdw>
                </a:effectLst>
              </a:rPr>
              <a:t>between</a:t>
            </a:r>
            <a:r>
              <a:rPr lang="fr-FR" sz="2200" b="1" dirty="0">
                <a:solidFill>
                  <a:srgbClr val="FFC000"/>
                </a:solidFill>
                <a:effectLst>
                  <a:outerShdw blurRad="38100" dist="38100" dir="2700000" algn="tl">
                    <a:srgbClr val="000000">
                      <a:alpha val="43137"/>
                    </a:srgbClr>
                  </a:outerShdw>
                </a:effectLst>
              </a:rPr>
              <a:t> </a:t>
            </a:r>
            <a:r>
              <a:rPr lang="fr-FR" sz="2200" b="1" dirty="0" err="1">
                <a:solidFill>
                  <a:srgbClr val="FFC000"/>
                </a:solidFill>
                <a:effectLst>
                  <a:outerShdw blurRad="38100" dist="38100" dir="2700000" algn="tl">
                    <a:srgbClr val="000000">
                      <a:alpha val="43137"/>
                    </a:srgbClr>
                  </a:outerShdw>
                </a:effectLst>
              </a:rPr>
              <a:t>indigenous</a:t>
            </a:r>
            <a:r>
              <a:rPr lang="fr-FR" sz="2200" b="1" dirty="0">
                <a:solidFill>
                  <a:srgbClr val="FFC000"/>
                </a:solidFill>
                <a:effectLst>
                  <a:outerShdw blurRad="38100" dist="38100" dir="2700000" algn="tl">
                    <a:srgbClr val="000000">
                      <a:alpha val="43137"/>
                    </a:srgbClr>
                  </a:outerShdw>
                </a:effectLst>
              </a:rPr>
              <a:t>/local ‘</a:t>
            </a:r>
            <a:r>
              <a:rPr lang="fr-FR" sz="2200" b="1" i="1" dirty="0" err="1">
                <a:solidFill>
                  <a:srgbClr val="FFC000"/>
                </a:solidFill>
                <a:effectLst>
                  <a:outerShdw blurRad="38100" dist="38100" dir="2700000" algn="tl">
                    <a:srgbClr val="000000">
                      <a:alpha val="43137"/>
                    </a:srgbClr>
                  </a:outerShdw>
                </a:effectLst>
              </a:rPr>
              <a:t>deity</a:t>
            </a:r>
            <a:r>
              <a:rPr lang="fr-FR" sz="2200" b="1" dirty="0">
                <a:solidFill>
                  <a:srgbClr val="FFC000"/>
                </a:solidFill>
                <a:effectLst>
                  <a:outerShdw blurRad="38100" dist="38100" dir="2700000" algn="tl">
                    <a:srgbClr val="000000">
                      <a:alpha val="43137"/>
                    </a:srgbClr>
                  </a:outerShdw>
                </a:effectLst>
              </a:rPr>
              <a:t>’ and Roman </a:t>
            </a:r>
            <a:r>
              <a:rPr lang="fr-FR" sz="2200" b="1" dirty="0" err="1">
                <a:solidFill>
                  <a:srgbClr val="FFC000"/>
                </a:solidFill>
                <a:effectLst>
                  <a:outerShdw blurRad="38100" dist="38100" dir="2700000" algn="tl">
                    <a:srgbClr val="000000">
                      <a:alpha val="43137"/>
                    </a:srgbClr>
                  </a:outerShdw>
                </a:effectLst>
              </a:rPr>
              <a:t>deity</a:t>
            </a:r>
            <a:r>
              <a:rPr lang="fr-FR" sz="2200" b="1" dirty="0">
                <a:solidFill>
                  <a:srgbClr val="FFC000"/>
                </a:solidFill>
                <a:effectLst>
                  <a:outerShdw blurRad="38100" dist="38100" dir="2700000" algn="tl">
                    <a:srgbClr val="000000">
                      <a:alpha val="43137"/>
                    </a:srgbClr>
                  </a:outerShdw>
                </a:effectLst>
              </a:rPr>
              <a:t> </a:t>
            </a:r>
            <a:r>
              <a:rPr lang="fr-FR" sz="2200" b="1" dirty="0" err="1">
                <a:solidFill>
                  <a:srgbClr val="FFC000"/>
                </a:solidFill>
                <a:effectLst>
                  <a:outerShdw blurRad="38100" dist="38100" dir="2700000" algn="tl">
                    <a:srgbClr val="000000">
                      <a:alpha val="43137"/>
                    </a:srgbClr>
                  </a:outerShdw>
                </a:effectLst>
              </a:rPr>
              <a:t>is</a:t>
            </a:r>
            <a:r>
              <a:rPr lang="fr-FR" sz="2200" b="1" dirty="0">
                <a:solidFill>
                  <a:srgbClr val="FFC000"/>
                </a:solidFill>
                <a:effectLst>
                  <a:outerShdw blurRad="38100" dist="38100" dir="2700000" algn="tl">
                    <a:srgbClr val="000000">
                      <a:alpha val="43137"/>
                    </a:srgbClr>
                  </a:outerShdw>
                </a:effectLst>
              </a:rPr>
              <a:t> not </a:t>
            </a:r>
            <a:r>
              <a:rPr lang="fr-FR" sz="2200" b="1" dirty="0" err="1">
                <a:solidFill>
                  <a:srgbClr val="FFC000"/>
                </a:solidFill>
                <a:effectLst>
                  <a:outerShdw blurRad="38100" dist="38100" dir="2700000" algn="tl">
                    <a:srgbClr val="000000">
                      <a:alpha val="43137"/>
                    </a:srgbClr>
                  </a:outerShdw>
                </a:effectLst>
              </a:rPr>
              <a:t>superficial</a:t>
            </a:r>
            <a:endParaRPr lang="fr-FR" sz="2200" b="1" dirty="0">
              <a:solidFill>
                <a:srgbClr val="FFC000"/>
              </a:solidFill>
              <a:effectLst>
                <a:outerShdw blurRad="38100" dist="38100" dir="2700000" algn="tl">
                  <a:srgbClr val="000000">
                    <a:alpha val="43137"/>
                  </a:srgbClr>
                </a:outerShdw>
              </a:effectLst>
            </a:endParaRPr>
          </a:p>
          <a:p>
            <a:pPr marL="228600" lvl="1">
              <a:buClr>
                <a:schemeClr val="bg2"/>
              </a:buClr>
              <a:buBlip>
                <a:blip r:embed="rId2"/>
              </a:buBlip>
            </a:pPr>
            <a:r>
              <a:rPr lang="fr-FR" sz="2200" b="1" dirty="0" err="1">
                <a:solidFill>
                  <a:srgbClr val="FFC000"/>
                </a:solidFill>
                <a:effectLst>
                  <a:outerShdw blurRad="38100" dist="38100" dir="2700000" algn="tl">
                    <a:srgbClr val="000000">
                      <a:alpha val="43137"/>
                    </a:srgbClr>
                  </a:outerShdw>
                </a:effectLst>
              </a:rPr>
              <a:t>Beyond</a:t>
            </a:r>
            <a:r>
              <a:rPr lang="fr-FR" sz="2200" b="1" dirty="0">
                <a:solidFill>
                  <a:srgbClr val="FFC000"/>
                </a:solidFill>
                <a:effectLst>
                  <a:outerShdw blurRad="38100" dist="38100" dir="2700000" algn="tl">
                    <a:srgbClr val="000000">
                      <a:alpha val="43137"/>
                    </a:srgbClr>
                  </a:outerShdw>
                </a:effectLst>
              </a:rPr>
              <a:t> a </a:t>
            </a:r>
            <a:r>
              <a:rPr lang="fr-FR" sz="2200" b="1" dirty="0" err="1">
                <a:solidFill>
                  <a:srgbClr val="FFC000"/>
                </a:solidFill>
                <a:effectLst>
                  <a:outerShdw blurRad="38100" dist="38100" dir="2700000" algn="tl">
                    <a:srgbClr val="000000">
                      <a:alpha val="43137"/>
                    </a:srgbClr>
                  </a:outerShdw>
                </a:effectLst>
              </a:rPr>
              <a:t>purely</a:t>
            </a:r>
            <a:r>
              <a:rPr lang="fr-FR" sz="2200" b="1" dirty="0">
                <a:solidFill>
                  <a:srgbClr val="FFC000"/>
                </a:solidFill>
                <a:effectLst>
                  <a:outerShdw blurRad="38100" dist="38100" dir="2700000" algn="tl">
                    <a:srgbClr val="000000">
                      <a:alpha val="43137"/>
                    </a:srgbClr>
                  </a:outerShdw>
                </a:effectLst>
              </a:rPr>
              <a:t> </a:t>
            </a:r>
            <a:r>
              <a:rPr lang="fr-FR" sz="2200" b="1" dirty="0" err="1">
                <a:solidFill>
                  <a:srgbClr val="FFC000"/>
                </a:solidFill>
                <a:effectLst>
                  <a:outerShdw blurRad="38100" dist="38100" dir="2700000" algn="tl">
                    <a:srgbClr val="000000">
                      <a:alpha val="43137"/>
                    </a:srgbClr>
                  </a:outerShdw>
                </a:effectLst>
              </a:rPr>
              <a:t>linguistic</a:t>
            </a:r>
            <a:r>
              <a:rPr lang="fr-FR" sz="2200" b="1" dirty="0">
                <a:solidFill>
                  <a:srgbClr val="FFC000"/>
                </a:solidFill>
                <a:effectLst>
                  <a:outerShdw blurRad="38100" dist="38100" dir="2700000" algn="tl">
                    <a:srgbClr val="000000">
                      <a:alpha val="43137"/>
                    </a:srgbClr>
                  </a:outerShdw>
                </a:effectLst>
              </a:rPr>
              <a:t> </a:t>
            </a:r>
            <a:r>
              <a:rPr lang="fr-FR" sz="2200" b="1" dirty="0" err="1">
                <a:solidFill>
                  <a:srgbClr val="FFC000"/>
                </a:solidFill>
                <a:effectLst>
                  <a:outerShdw blurRad="38100" dist="38100" dir="2700000" algn="tl">
                    <a:srgbClr val="000000">
                      <a:alpha val="43137"/>
                    </a:srgbClr>
                  </a:outerShdw>
                </a:effectLst>
              </a:rPr>
              <a:t>interpretation</a:t>
            </a:r>
            <a:r>
              <a:rPr lang="fr-FR" sz="2200" b="1" dirty="0">
                <a:solidFill>
                  <a:srgbClr val="FFC000"/>
                </a:solidFill>
                <a:effectLst>
                  <a:outerShdw blurRad="38100" dist="38100" dir="2700000" algn="tl">
                    <a:srgbClr val="000000">
                      <a:alpha val="43137"/>
                    </a:srgbClr>
                  </a:outerShdw>
                </a:effectLst>
              </a:rPr>
              <a:t> (i.e. translation) : </a:t>
            </a:r>
          </a:p>
          <a:p>
            <a:pPr marL="457200" lvl="2">
              <a:buClr>
                <a:schemeClr val="bg2"/>
              </a:buClr>
              <a:buBlip>
                <a:blip r:embed="rId2"/>
              </a:buBlip>
            </a:pPr>
            <a:r>
              <a:rPr lang="fr-FR" sz="2200" b="1" dirty="0" err="1">
                <a:solidFill>
                  <a:srgbClr val="FFC000"/>
                </a:solidFill>
                <a:effectLst>
                  <a:outerShdw blurRad="38100" dist="38100" dir="2700000" algn="tl">
                    <a:srgbClr val="000000">
                      <a:alpha val="43137"/>
                    </a:srgbClr>
                  </a:outerShdw>
                </a:effectLst>
              </a:rPr>
              <a:t>Which</a:t>
            </a:r>
            <a:r>
              <a:rPr lang="fr-FR" sz="2200" b="1" dirty="0">
                <a:solidFill>
                  <a:srgbClr val="FFC000"/>
                </a:solidFill>
                <a:effectLst>
                  <a:outerShdw blurRad="38100" dist="38100" dir="2700000" algn="tl">
                    <a:srgbClr val="000000">
                      <a:alpha val="43137"/>
                    </a:srgbClr>
                  </a:outerShdw>
                </a:effectLst>
              </a:rPr>
              <a:t> </a:t>
            </a:r>
            <a:r>
              <a:rPr lang="fr-FR" sz="2200" b="1" dirty="0" err="1">
                <a:solidFill>
                  <a:srgbClr val="FFC000"/>
                </a:solidFill>
                <a:effectLst>
                  <a:outerShdw blurRad="38100" dist="38100" dir="2700000" algn="tl">
                    <a:srgbClr val="000000">
                      <a:alpha val="43137"/>
                    </a:srgbClr>
                  </a:outerShdw>
                </a:effectLst>
              </a:rPr>
              <a:t>name</a:t>
            </a:r>
            <a:r>
              <a:rPr lang="fr-FR" sz="2200" b="1" dirty="0">
                <a:solidFill>
                  <a:srgbClr val="FFC000"/>
                </a:solidFill>
                <a:effectLst>
                  <a:outerShdw blurRad="38100" dist="38100" dir="2700000" algn="tl">
                    <a:srgbClr val="000000">
                      <a:alpha val="43137"/>
                    </a:srgbClr>
                  </a:outerShdw>
                </a:effectLst>
              </a:rPr>
              <a:t> to </a:t>
            </a:r>
            <a:r>
              <a:rPr lang="fr-FR" sz="2200" b="1" dirty="0" err="1">
                <a:solidFill>
                  <a:srgbClr val="FFC000"/>
                </a:solidFill>
                <a:effectLst>
                  <a:outerShdw blurRad="38100" dist="38100" dir="2700000" algn="tl">
                    <a:srgbClr val="000000">
                      <a:alpha val="43137"/>
                    </a:srgbClr>
                  </a:outerShdw>
                </a:effectLst>
              </a:rPr>
              <a:t>give</a:t>
            </a:r>
            <a:r>
              <a:rPr lang="fr-FR" sz="2200" b="1" dirty="0">
                <a:solidFill>
                  <a:srgbClr val="FFC000"/>
                </a:solidFill>
                <a:effectLst>
                  <a:outerShdw blurRad="38100" dist="38100" dir="2700000" algn="tl">
                    <a:srgbClr val="000000">
                      <a:alpha val="43137"/>
                    </a:srgbClr>
                  </a:outerShdw>
                </a:effectLst>
              </a:rPr>
              <a:t> to a </a:t>
            </a:r>
            <a:r>
              <a:rPr lang="fr-FR" sz="2200" b="1" dirty="0" err="1">
                <a:solidFill>
                  <a:srgbClr val="FFC000"/>
                </a:solidFill>
                <a:effectLst>
                  <a:outerShdw blurRad="38100" dist="38100" dir="2700000" algn="tl">
                    <a:srgbClr val="000000">
                      <a:alpha val="43137"/>
                    </a:srgbClr>
                  </a:outerShdw>
                </a:effectLst>
              </a:rPr>
              <a:t>god</a:t>
            </a:r>
            <a:r>
              <a:rPr lang="fr-FR" sz="2200" b="1" dirty="0">
                <a:solidFill>
                  <a:srgbClr val="FFC000"/>
                </a:solidFill>
                <a:effectLst>
                  <a:outerShdw blurRad="38100" dist="38100" dir="2700000" algn="tl">
                    <a:srgbClr val="000000">
                      <a:alpha val="43137"/>
                    </a:srgbClr>
                  </a:outerShdw>
                </a:effectLst>
              </a:rPr>
              <a:t> ?  and </a:t>
            </a:r>
            <a:r>
              <a:rPr lang="fr-FR" sz="2200" b="1" dirty="0" err="1">
                <a:solidFill>
                  <a:srgbClr val="FFC000"/>
                </a:solidFill>
                <a:effectLst>
                  <a:outerShdw blurRad="38100" dist="38100" dir="2700000" algn="tl">
                    <a:srgbClr val="000000">
                      <a:alpha val="43137"/>
                    </a:srgbClr>
                  </a:outerShdw>
                </a:effectLst>
              </a:rPr>
              <a:t>why</a:t>
            </a:r>
            <a:r>
              <a:rPr lang="fr-FR" sz="2200" b="1" dirty="0">
                <a:solidFill>
                  <a:srgbClr val="FFC000"/>
                </a:solidFill>
                <a:effectLst>
                  <a:outerShdw blurRad="38100" dist="38100" dir="2700000" algn="tl">
                    <a:srgbClr val="000000">
                      <a:alpha val="43137"/>
                    </a:srgbClr>
                  </a:outerShdw>
                </a:effectLst>
              </a:rPr>
              <a:t>?</a:t>
            </a:r>
          </a:p>
          <a:p>
            <a:pPr marL="457200" lvl="2">
              <a:buClr>
                <a:schemeClr val="bg2"/>
              </a:buClr>
              <a:buBlip>
                <a:blip r:embed="rId2"/>
              </a:buBlip>
            </a:pPr>
            <a:r>
              <a:rPr lang="fr-FR" sz="2200" b="1" dirty="0" err="1">
                <a:solidFill>
                  <a:srgbClr val="FFC000"/>
                </a:solidFill>
                <a:effectLst>
                  <a:outerShdw blurRad="38100" dist="38100" dir="2700000" algn="tl">
                    <a:srgbClr val="000000">
                      <a:alpha val="43137"/>
                    </a:srgbClr>
                  </a:outerShdw>
                </a:effectLst>
              </a:rPr>
              <a:t>different</a:t>
            </a:r>
            <a:r>
              <a:rPr lang="fr-FR" sz="2200" b="1" dirty="0">
                <a:solidFill>
                  <a:srgbClr val="FFC000"/>
                </a:solidFill>
                <a:effectLst>
                  <a:outerShdw blurRad="38100" dist="38100" dir="2700000" algn="tl">
                    <a:srgbClr val="000000">
                      <a:alpha val="43137"/>
                    </a:srgbClr>
                  </a:outerShdw>
                </a:effectLst>
              </a:rPr>
              <a:t> </a:t>
            </a:r>
            <a:r>
              <a:rPr lang="fr-FR" sz="2200" b="1" dirty="0" err="1">
                <a:solidFill>
                  <a:srgbClr val="FFC000"/>
                </a:solidFill>
                <a:effectLst>
                  <a:outerShdw blurRad="38100" dist="38100" dir="2700000" algn="tl">
                    <a:srgbClr val="000000">
                      <a:alpha val="43137"/>
                    </a:srgbClr>
                  </a:outerShdw>
                </a:effectLst>
              </a:rPr>
              <a:t>names</a:t>
            </a:r>
            <a:r>
              <a:rPr lang="fr-FR" sz="2200" b="1" dirty="0">
                <a:solidFill>
                  <a:srgbClr val="FFC000"/>
                </a:solidFill>
                <a:effectLst>
                  <a:outerShdw blurRad="38100" dist="38100" dir="2700000" algn="tl">
                    <a:srgbClr val="000000">
                      <a:alpha val="43137"/>
                    </a:srgbClr>
                  </a:outerShdw>
                </a:effectLst>
              </a:rPr>
              <a:t> for the </a:t>
            </a:r>
            <a:r>
              <a:rPr lang="fr-FR" sz="2200" b="1" dirty="0" err="1">
                <a:solidFill>
                  <a:srgbClr val="FFC000"/>
                </a:solidFill>
                <a:effectLst>
                  <a:outerShdw blurRad="38100" dist="38100" dir="2700000" algn="tl">
                    <a:srgbClr val="000000">
                      <a:alpha val="43137"/>
                    </a:srgbClr>
                  </a:outerShdw>
                </a:effectLst>
              </a:rPr>
              <a:t>same</a:t>
            </a:r>
            <a:r>
              <a:rPr lang="fr-FR" sz="2200" b="1" dirty="0">
                <a:solidFill>
                  <a:srgbClr val="FFC000"/>
                </a:solidFill>
                <a:effectLst>
                  <a:outerShdw blurRad="38100" dist="38100" dir="2700000" algn="tl">
                    <a:srgbClr val="000000">
                      <a:alpha val="43137"/>
                    </a:srgbClr>
                  </a:outerShdw>
                </a:effectLst>
              </a:rPr>
              <a:t> </a:t>
            </a:r>
            <a:r>
              <a:rPr lang="fr-FR" sz="2200" b="1" dirty="0" err="1">
                <a:solidFill>
                  <a:srgbClr val="FFC000"/>
                </a:solidFill>
                <a:effectLst>
                  <a:outerShdw blurRad="38100" dist="38100" dir="2700000" algn="tl">
                    <a:srgbClr val="000000">
                      <a:alpha val="43137"/>
                    </a:srgbClr>
                  </a:outerShdw>
                </a:effectLst>
              </a:rPr>
              <a:t>god</a:t>
            </a:r>
            <a:r>
              <a:rPr lang="fr-FR" sz="2200" b="1" dirty="0">
                <a:solidFill>
                  <a:srgbClr val="FFC000"/>
                </a:solidFill>
                <a:effectLst>
                  <a:outerShdw blurRad="38100" dist="38100" dir="2700000" algn="tl">
                    <a:srgbClr val="000000">
                      <a:alpha val="43137"/>
                    </a:srgbClr>
                  </a:outerShdw>
                </a:effectLst>
              </a:rPr>
              <a:t>,…</a:t>
            </a:r>
          </a:p>
          <a:p>
            <a:endParaRPr lang="en-GB" b="1" dirty="0">
              <a:solidFill>
                <a:srgbClr val="FFC000"/>
              </a:solidFill>
              <a:effectLst>
                <a:outerShdw blurRad="38100" dist="38100" dir="2700000" algn="tl">
                  <a:srgbClr val="000000">
                    <a:alpha val="43137"/>
                  </a:srgbClr>
                </a:outerShdw>
              </a:effectLst>
            </a:endParaRPr>
          </a:p>
        </p:txBody>
      </p:sp>
      <p:sp>
        <p:nvSpPr>
          <p:cNvPr id="5" name="Titel 1"/>
          <p:cNvSpPr>
            <a:spLocks noGrp="1"/>
          </p:cNvSpPr>
          <p:nvPr>
            <p:ph type="title"/>
          </p:nvPr>
        </p:nvSpPr>
        <p:spPr>
          <a:xfrm>
            <a:off x="2285984" y="285728"/>
            <a:ext cx="6668884" cy="808038"/>
          </a:xfrm>
        </p:spPr>
        <p:txBody>
          <a:bodyPr/>
          <a:lstStyle/>
          <a:p>
            <a:r>
              <a:rPr lang="en-GB" dirty="0"/>
              <a:t>Objectives</a:t>
            </a:r>
          </a:p>
        </p:txBody>
      </p:sp>
      <p:pic>
        <p:nvPicPr>
          <p:cNvPr id="4" name="Picture 2" descr="http://www.romanbaths.co.uk/images/collection/large/batrm_1978_1.jpg"/>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180528" y="0"/>
            <a:ext cx="2123728" cy="2140719"/>
          </a:xfrm>
          <a:prstGeom prst="rect">
            <a:avLst/>
          </a:prstGeom>
          <a:noFill/>
        </p:spPr>
      </p:pic>
      <p:pic>
        <p:nvPicPr>
          <p:cNvPr id="6" name="Picture 6" descr="https://www.britishmuseum.org/images/ps311503_m.jpg"/>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1331640" y="-243408"/>
            <a:ext cx="2520280" cy="2520280"/>
          </a:xfrm>
          <a:prstGeom prst="rect">
            <a:avLst/>
          </a:prstGeom>
          <a:noFill/>
        </p:spPr>
      </p:pic>
    </p:spTree>
  </p:cSld>
  <p:clrMapOvr>
    <a:masterClrMapping/>
  </p:clrMapOvr>
  <p:transition>
    <p:randomBa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nhaltsplatzhalter 2"/>
          <p:cNvSpPr>
            <a:spLocks noGrp="1"/>
          </p:cNvSpPr>
          <p:nvPr>
            <p:ph idx="1"/>
          </p:nvPr>
        </p:nvSpPr>
        <p:spPr>
          <a:xfrm>
            <a:off x="2286000" y="1981201"/>
            <a:ext cx="6678488" cy="4876799"/>
          </a:xfrm>
        </p:spPr>
        <p:txBody>
          <a:bodyPr>
            <a:normAutofit lnSpcReduction="10000"/>
          </a:bodyPr>
          <a:lstStyle/>
          <a:p>
            <a:pPr lvl="1"/>
            <a:r>
              <a:rPr lang="fr-FR" sz="2200" b="1" i="1" dirty="0">
                <a:solidFill>
                  <a:srgbClr val="FFC000"/>
                </a:solidFill>
                <a:effectLst>
                  <a:outerShdw blurRad="38100" dist="38100" dir="2700000" algn="tl">
                    <a:srgbClr val="000000">
                      <a:alpha val="43137"/>
                    </a:srgbClr>
                  </a:outerShdw>
                </a:effectLst>
              </a:rPr>
              <a:t>Interpretatio indigena </a:t>
            </a:r>
            <a:br>
              <a:rPr lang="fr-FR" sz="2200" b="1" i="1" dirty="0">
                <a:solidFill>
                  <a:srgbClr val="FFC000"/>
                </a:solidFill>
                <a:effectLst>
                  <a:outerShdw blurRad="38100" dist="38100" dir="2700000" algn="tl">
                    <a:srgbClr val="000000">
                      <a:alpha val="43137"/>
                    </a:srgbClr>
                  </a:outerShdw>
                </a:effectLst>
              </a:rPr>
            </a:br>
            <a:r>
              <a:rPr lang="fr-FR" sz="2200" b="1" dirty="0">
                <a:solidFill>
                  <a:srgbClr val="FFC000"/>
                </a:solidFill>
                <a:effectLst>
                  <a:outerShdw blurRad="38100" dist="38100" dir="2700000" algn="tl">
                    <a:srgbClr val="000000">
                      <a:alpha val="43137"/>
                    </a:srgbClr>
                  </a:outerShdw>
                </a:effectLst>
              </a:rPr>
              <a:t>   </a:t>
            </a:r>
            <a:r>
              <a:rPr lang="fr-FR" sz="2200" b="1" dirty="0" err="1">
                <a:solidFill>
                  <a:srgbClr val="FFC000"/>
                </a:solidFill>
                <a:effectLst>
                  <a:outerShdw blurRad="38100" dist="38100" dir="2700000" algn="tl">
                    <a:srgbClr val="000000">
                      <a:alpha val="43137"/>
                    </a:srgbClr>
                  </a:outerShdw>
                </a:effectLst>
              </a:rPr>
              <a:t>rejuventating</a:t>
            </a:r>
            <a:r>
              <a:rPr lang="fr-FR" sz="2200" b="1" dirty="0">
                <a:solidFill>
                  <a:srgbClr val="FFC000"/>
                </a:solidFill>
                <a:effectLst>
                  <a:outerShdw blurRad="38100" dist="38100" dir="2700000" algn="tl">
                    <a:srgbClr val="000000">
                      <a:alpha val="43137"/>
                    </a:srgbClr>
                  </a:outerShdw>
                </a:effectLst>
              </a:rPr>
              <a:t> and </a:t>
            </a:r>
            <a:r>
              <a:rPr lang="fr-FR" sz="2200" b="1" dirty="0" err="1">
                <a:solidFill>
                  <a:srgbClr val="FFC000"/>
                </a:solidFill>
                <a:effectLst>
                  <a:outerShdw blurRad="38100" dist="38100" dir="2700000" algn="tl">
                    <a:srgbClr val="000000">
                      <a:alpha val="43137"/>
                    </a:srgbClr>
                  </a:outerShdw>
                </a:effectLst>
              </a:rPr>
              <a:t>revitalising</a:t>
            </a:r>
            <a:r>
              <a:rPr lang="fr-FR" sz="2200" b="1" dirty="0">
                <a:solidFill>
                  <a:srgbClr val="FFC000"/>
                </a:solidFill>
                <a:effectLst>
                  <a:outerShdw blurRad="38100" dist="38100" dir="2700000" algn="tl">
                    <a:srgbClr val="000000">
                      <a:alpha val="43137"/>
                    </a:srgbClr>
                  </a:outerShdw>
                </a:effectLst>
              </a:rPr>
              <a:t> local </a:t>
            </a:r>
            <a:r>
              <a:rPr lang="fr-FR" sz="2200" b="1" dirty="0" err="1">
                <a:solidFill>
                  <a:srgbClr val="FFC000"/>
                </a:solidFill>
                <a:effectLst>
                  <a:outerShdw blurRad="38100" dist="38100" dir="2700000" algn="tl">
                    <a:srgbClr val="000000">
                      <a:alpha val="43137"/>
                    </a:srgbClr>
                  </a:outerShdw>
                </a:effectLst>
              </a:rPr>
              <a:t>cults</a:t>
            </a:r>
            <a:br>
              <a:rPr lang="fr-FR" sz="2200" b="1" dirty="0">
                <a:solidFill>
                  <a:srgbClr val="FFC000"/>
                </a:solidFill>
                <a:effectLst>
                  <a:outerShdw blurRad="38100" dist="38100" dir="2700000" algn="tl">
                    <a:srgbClr val="000000">
                      <a:alpha val="43137"/>
                    </a:srgbClr>
                  </a:outerShdw>
                </a:effectLst>
              </a:rPr>
            </a:br>
            <a:br>
              <a:rPr lang="fr-FR" sz="2200" b="1" dirty="0">
                <a:solidFill>
                  <a:srgbClr val="FFC000"/>
                </a:solidFill>
                <a:effectLst>
                  <a:outerShdw blurRad="38100" dist="38100" dir="2700000" algn="tl">
                    <a:srgbClr val="000000">
                      <a:alpha val="43137"/>
                    </a:srgbClr>
                  </a:outerShdw>
                </a:effectLst>
              </a:rPr>
            </a:br>
            <a:r>
              <a:rPr lang="fr-FR" sz="2200" b="1" i="1" dirty="0">
                <a:solidFill>
                  <a:srgbClr val="FFC000"/>
                </a:solidFill>
                <a:effectLst>
                  <a:outerShdw blurRad="38100" dist="38100" dir="2700000" algn="tl">
                    <a:srgbClr val="000000">
                      <a:alpha val="43137"/>
                    </a:srgbClr>
                  </a:outerShdw>
                </a:effectLst>
              </a:rPr>
              <a:t>Interpretatio indigena</a:t>
            </a:r>
            <a:r>
              <a:rPr lang="fr-FR" sz="2200" b="1" dirty="0">
                <a:solidFill>
                  <a:srgbClr val="FFC000"/>
                </a:solidFill>
                <a:effectLst>
                  <a:outerShdw blurRad="38100" dist="38100" dir="2700000" algn="tl">
                    <a:srgbClr val="000000">
                      <a:alpha val="43137"/>
                    </a:srgbClr>
                  </a:outerShdw>
                </a:effectLst>
              </a:rPr>
              <a:t>: </a:t>
            </a:r>
            <a:br>
              <a:rPr lang="fr-FR" sz="2200" b="1" dirty="0">
                <a:solidFill>
                  <a:srgbClr val="FFC000"/>
                </a:solidFill>
                <a:effectLst>
                  <a:outerShdw blurRad="38100" dist="38100" dir="2700000" algn="tl">
                    <a:srgbClr val="000000">
                      <a:alpha val="43137"/>
                    </a:srgbClr>
                  </a:outerShdw>
                </a:effectLst>
              </a:rPr>
            </a:br>
            <a:r>
              <a:rPr lang="fr-FR" sz="2200" b="1" dirty="0">
                <a:solidFill>
                  <a:srgbClr val="FFC000"/>
                </a:solidFill>
                <a:effectLst>
                  <a:outerShdw blurRad="38100" dist="38100" dir="2700000" algn="tl">
                    <a:srgbClr val="000000">
                      <a:alpha val="43137"/>
                    </a:srgbClr>
                  </a:outerShdw>
                </a:effectLst>
              </a:rPr>
              <a:t>:= </a:t>
            </a:r>
            <a:r>
              <a:rPr lang="fr-FR" sz="2200" b="1" dirty="0" err="1">
                <a:solidFill>
                  <a:srgbClr val="FFC000"/>
                </a:solidFill>
                <a:effectLst>
                  <a:outerShdw blurRad="38100" dist="38100" dir="2700000" algn="tl">
                    <a:srgbClr val="000000">
                      <a:alpha val="43137"/>
                    </a:srgbClr>
                  </a:outerShdw>
                </a:effectLst>
              </a:rPr>
              <a:t>interpretation</a:t>
            </a:r>
            <a:r>
              <a:rPr lang="fr-FR" sz="2200" b="1" dirty="0">
                <a:solidFill>
                  <a:srgbClr val="FFC000"/>
                </a:solidFill>
                <a:effectLst>
                  <a:outerShdw blurRad="38100" dist="38100" dir="2700000" algn="tl">
                    <a:srgbClr val="000000">
                      <a:alpha val="43137"/>
                    </a:srgbClr>
                  </a:outerShdw>
                </a:effectLst>
              </a:rPr>
              <a:t> by the local population</a:t>
            </a:r>
            <a:br>
              <a:rPr lang="fr-FR" sz="2200" b="1" dirty="0">
                <a:solidFill>
                  <a:srgbClr val="FFC000"/>
                </a:solidFill>
                <a:effectLst>
                  <a:outerShdw blurRad="38100" dist="38100" dir="2700000" algn="tl">
                    <a:srgbClr val="000000">
                      <a:alpha val="43137"/>
                    </a:srgbClr>
                  </a:outerShdw>
                </a:effectLst>
              </a:rPr>
            </a:br>
            <a:r>
              <a:rPr lang="fr-FR" sz="2200" dirty="0">
                <a:solidFill>
                  <a:srgbClr val="FFC000"/>
                </a:solidFill>
                <a:effectLst>
                  <a:outerShdw blurRad="38100" dist="38100" dir="2700000" algn="tl">
                    <a:srgbClr val="000000">
                      <a:alpha val="43137"/>
                    </a:srgbClr>
                  </a:outerShdw>
                </a:effectLst>
              </a:rPr>
              <a:t>       (</a:t>
            </a:r>
            <a:r>
              <a:rPr lang="fr-FR" sz="2200" dirty="0" err="1">
                <a:solidFill>
                  <a:srgbClr val="FFC000"/>
                </a:solidFill>
                <a:effectLst>
                  <a:outerShdw blurRad="38100" dist="38100" dir="2700000" algn="tl">
                    <a:srgbClr val="000000">
                      <a:alpha val="43137"/>
                    </a:srgbClr>
                  </a:outerShdw>
                </a:effectLst>
              </a:rPr>
              <a:t>who</a:t>
            </a:r>
            <a:r>
              <a:rPr lang="fr-FR" sz="2200" dirty="0">
                <a:solidFill>
                  <a:srgbClr val="FFC000"/>
                </a:solidFill>
                <a:effectLst>
                  <a:outerShdw blurRad="38100" dist="38100" dir="2700000" algn="tl">
                    <a:srgbClr val="000000">
                      <a:alpha val="43137"/>
                    </a:srgbClr>
                  </a:outerShdw>
                </a:effectLst>
              </a:rPr>
              <a:t> </a:t>
            </a:r>
            <a:r>
              <a:rPr lang="fr-FR" sz="2200" dirty="0" err="1">
                <a:solidFill>
                  <a:srgbClr val="FFC000"/>
                </a:solidFill>
                <a:effectLst>
                  <a:outerShdw blurRad="38100" dist="38100" dir="2700000" algn="tl">
                    <a:srgbClr val="000000">
                      <a:alpha val="43137"/>
                    </a:srgbClr>
                  </a:outerShdw>
                </a:effectLst>
              </a:rPr>
              <a:t>is</a:t>
            </a:r>
            <a:r>
              <a:rPr lang="fr-FR" sz="2200" dirty="0">
                <a:solidFill>
                  <a:srgbClr val="FFC000"/>
                </a:solidFill>
                <a:effectLst>
                  <a:outerShdw blurRad="38100" dist="38100" dir="2700000" algn="tl">
                    <a:srgbClr val="000000">
                      <a:alpha val="43137"/>
                    </a:srgbClr>
                  </a:outerShdw>
                </a:effectLst>
              </a:rPr>
              <a:t> </a:t>
            </a:r>
            <a:r>
              <a:rPr lang="fr-FR" sz="2200" dirty="0" err="1">
                <a:solidFill>
                  <a:srgbClr val="FFC000"/>
                </a:solidFill>
                <a:effectLst>
                  <a:outerShdw blurRad="38100" dist="38100" dir="2700000" algn="tl">
                    <a:srgbClr val="000000">
                      <a:alpha val="43137"/>
                    </a:srgbClr>
                  </a:outerShdw>
                </a:effectLst>
              </a:rPr>
              <a:t>doing</a:t>
            </a:r>
            <a:r>
              <a:rPr lang="fr-FR" sz="2200" dirty="0">
                <a:solidFill>
                  <a:srgbClr val="FFC000"/>
                </a:solidFill>
                <a:effectLst>
                  <a:outerShdw blurRad="38100" dist="38100" dir="2700000" algn="tl">
                    <a:srgbClr val="000000">
                      <a:alpha val="43137"/>
                    </a:srgbClr>
                  </a:outerShdw>
                </a:effectLst>
              </a:rPr>
              <a:t> </a:t>
            </a:r>
            <a:r>
              <a:rPr lang="fr-FR" sz="2200" dirty="0" err="1">
                <a:solidFill>
                  <a:srgbClr val="FFC000"/>
                </a:solidFill>
                <a:effectLst>
                  <a:outerShdw blurRad="38100" dist="38100" dir="2700000" algn="tl">
                    <a:srgbClr val="000000">
                      <a:alpha val="43137"/>
                    </a:srgbClr>
                  </a:outerShdw>
                </a:effectLst>
              </a:rPr>
              <a:t>it</a:t>
            </a:r>
            <a:r>
              <a:rPr lang="fr-FR" sz="2200" dirty="0">
                <a:solidFill>
                  <a:srgbClr val="FFC000"/>
                </a:solidFill>
                <a:effectLst>
                  <a:outerShdw blurRad="38100" dist="38100" dir="2700000" algn="tl">
                    <a:srgbClr val="000000">
                      <a:alpha val="43137"/>
                    </a:srgbClr>
                  </a:outerShdw>
                </a:effectLst>
              </a:rPr>
              <a:t>… -</a:t>
            </a:r>
            <a:br>
              <a:rPr lang="fr-FR" sz="2200" dirty="0">
                <a:solidFill>
                  <a:srgbClr val="FFC000"/>
                </a:solidFill>
                <a:effectLst>
                  <a:outerShdw blurRad="38100" dist="38100" dir="2700000" algn="tl">
                    <a:srgbClr val="000000">
                      <a:alpha val="43137"/>
                    </a:srgbClr>
                  </a:outerShdw>
                </a:effectLst>
              </a:rPr>
            </a:br>
            <a:r>
              <a:rPr lang="fr-FR" sz="2200" dirty="0">
                <a:solidFill>
                  <a:srgbClr val="FFC000"/>
                </a:solidFill>
                <a:effectLst>
                  <a:outerShdw blurRad="38100" dist="38100" dir="2700000" algn="tl">
                    <a:srgbClr val="000000">
                      <a:alpha val="43137"/>
                    </a:srgbClr>
                  </a:outerShdw>
                </a:effectLst>
              </a:rPr>
              <a:t>            not the </a:t>
            </a:r>
            <a:r>
              <a:rPr lang="fr-FR" sz="2200" dirty="0" err="1">
                <a:solidFill>
                  <a:srgbClr val="FFC000"/>
                </a:solidFill>
                <a:effectLst>
                  <a:outerShdw blurRad="38100" dist="38100" dir="2700000" algn="tl">
                    <a:srgbClr val="000000">
                      <a:alpha val="43137"/>
                    </a:srgbClr>
                  </a:outerShdw>
                </a:effectLst>
              </a:rPr>
              <a:t>outcome</a:t>
            </a:r>
            <a:r>
              <a:rPr lang="fr-FR" sz="2200" dirty="0">
                <a:solidFill>
                  <a:srgbClr val="FFC000"/>
                </a:solidFill>
                <a:effectLst>
                  <a:outerShdw blurRad="38100" dist="38100" dir="2700000" algn="tl">
                    <a:srgbClr val="000000">
                      <a:alpha val="43137"/>
                    </a:srgbClr>
                  </a:outerShdw>
                </a:effectLst>
              </a:rPr>
              <a:t>, </a:t>
            </a:r>
            <a:br>
              <a:rPr lang="fr-FR" sz="2200" dirty="0">
                <a:solidFill>
                  <a:srgbClr val="FFC000"/>
                </a:solidFill>
                <a:effectLst>
                  <a:outerShdw blurRad="38100" dist="38100" dir="2700000" algn="tl">
                    <a:srgbClr val="000000">
                      <a:alpha val="43137"/>
                    </a:srgbClr>
                  </a:outerShdw>
                </a:effectLst>
              </a:rPr>
            </a:br>
            <a:r>
              <a:rPr lang="fr-FR" sz="2200" dirty="0">
                <a:solidFill>
                  <a:srgbClr val="FFC000"/>
                </a:solidFill>
                <a:effectLst>
                  <a:outerShdw blurRad="38100" dist="38100" dir="2700000" algn="tl">
                    <a:srgbClr val="000000">
                      <a:alpha val="43137"/>
                    </a:srgbClr>
                  </a:outerShdw>
                </a:effectLst>
              </a:rPr>
              <a:t>   		i.e. not </a:t>
            </a:r>
            <a:r>
              <a:rPr lang="fr-FR" sz="2200" dirty="0" err="1">
                <a:solidFill>
                  <a:srgbClr val="FFC000"/>
                </a:solidFill>
                <a:effectLst>
                  <a:outerShdw blurRad="38100" dist="38100" dir="2700000" algn="tl">
                    <a:srgbClr val="000000">
                      <a:alpha val="43137"/>
                    </a:srgbClr>
                  </a:outerShdw>
                </a:effectLst>
              </a:rPr>
              <a:t>gods</a:t>
            </a:r>
            <a:r>
              <a:rPr lang="fr-FR" sz="2200" dirty="0">
                <a:solidFill>
                  <a:srgbClr val="FFC000"/>
                </a:solidFill>
                <a:effectLst>
                  <a:outerShdw blurRad="38100" dist="38100" dir="2700000" algn="tl">
                    <a:srgbClr val="000000">
                      <a:alpha val="43137"/>
                    </a:srgbClr>
                  </a:outerShdw>
                </a:effectLst>
              </a:rPr>
              <a:t> </a:t>
            </a:r>
            <a:r>
              <a:rPr lang="fr-FR" sz="2200" dirty="0" err="1">
                <a:solidFill>
                  <a:srgbClr val="FFC000"/>
                </a:solidFill>
                <a:effectLst>
                  <a:outerShdw blurRad="38100" dist="38100" dir="2700000" algn="tl">
                    <a:srgbClr val="000000">
                      <a:alpha val="43137"/>
                    </a:srgbClr>
                  </a:outerShdw>
                </a:effectLst>
              </a:rPr>
              <a:t>turning</a:t>
            </a:r>
            <a:r>
              <a:rPr lang="fr-FR" sz="2200" dirty="0">
                <a:solidFill>
                  <a:srgbClr val="FFC000"/>
                </a:solidFill>
                <a:effectLst>
                  <a:outerShdw blurRad="38100" dist="38100" dir="2700000" algn="tl">
                    <a:srgbClr val="000000">
                      <a:alpha val="43137"/>
                    </a:srgbClr>
                  </a:outerShdw>
                </a:effectLst>
              </a:rPr>
              <a:t> natives…)	</a:t>
            </a:r>
          </a:p>
          <a:p>
            <a:pPr lvl="2"/>
            <a:r>
              <a:rPr lang="fr-FR" sz="2200" b="1" dirty="0" err="1">
                <a:solidFill>
                  <a:srgbClr val="FFC000"/>
                </a:solidFill>
                <a:effectLst>
                  <a:outerShdw blurRad="38100" dist="38100" dir="2700000" algn="tl">
                    <a:srgbClr val="000000">
                      <a:alpha val="43137"/>
                    </a:srgbClr>
                  </a:outerShdw>
                </a:effectLst>
              </a:rPr>
              <a:t>their</a:t>
            </a:r>
            <a:r>
              <a:rPr lang="fr-FR" sz="2200" b="1" dirty="0">
                <a:solidFill>
                  <a:srgbClr val="FFC000"/>
                </a:solidFill>
                <a:effectLst>
                  <a:outerShdw blurRad="38100" dist="38100" dir="2700000" algn="tl">
                    <a:srgbClr val="000000">
                      <a:alpha val="43137"/>
                    </a:srgbClr>
                  </a:outerShdw>
                </a:effectLst>
              </a:rPr>
              <a:t> </a:t>
            </a:r>
            <a:r>
              <a:rPr lang="fr-FR" sz="2200" b="1" dirty="0" err="1">
                <a:solidFill>
                  <a:srgbClr val="FFC000"/>
                </a:solidFill>
                <a:effectLst>
                  <a:outerShdw blurRad="38100" dist="38100" dir="2700000" algn="tl">
                    <a:srgbClr val="000000">
                      <a:alpha val="43137"/>
                    </a:srgbClr>
                  </a:outerShdw>
                </a:effectLst>
              </a:rPr>
              <a:t>interpretation</a:t>
            </a:r>
            <a:r>
              <a:rPr lang="fr-FR" sz="2200" b="1" dirty="0">
                <a:solidFill>
                  <a:srgbClr val="FFC000"/>
                </a:solidFill>
                <a:effectLst>
                  <a:outerShdw blurRad="38100" dist="38100" dir="2700000" algn="tl">
                    <a:srgbClr val="000000">
                      <a:alpha val="43137"/>
                    </a:srgbClr>
                  </a:outerShdw>
                </a:effectLst>
              </a:rPr>
              <a:t> of </a:t>
            </a:r>
            <a:r>
              <a:rPr lang="fr-FR" sz="2200" b="1" dirty="0" err="1">
                <a:solidFill>
                  <a:srgbClr val="FFC000"/>
                </a:solidFill>
                <a:effectLst>
                  <a:outerShdw blurRad="38100" dist="38100" dir="2700000" algn="tl">
                    <a:srgbClr val="000000">
                      <a:alpha val="43137"/>
                    </a:srgbClr>
                  </a:outerShdw>
                </a:effectLst>
              </a:rPr>
              <a:t>Mediterranean</a:t>
            </a:r>
            <a:r>
              <a:rPr lang="fr-FR" sz="2200" b="1" dirty="0">
                <a:solidFill>
                  <a:srgbClr val="FFC000"/>
                </a:solidFill>
                <a:effectLst>
                  <a:outerShdw blurRad="38100" dist="38100" dir="2700000" algn="tl">
                    <a:srgbClr val="000000">
                      <a:alpha val="43137"/>
                    </a:srgbClr>
                  </a:outerShdw>
                </a:effectLst>
              </a:rPr>
              <a:t> </a:t>
            </a:r>
            <a:r>
              <a:rPr lang="fr-FR" sz="2200" b="1" dirty="0" err="1">
                <a:solidFill>
                  <a:srgbClr val="FFC000"/>
                </a:solidFill>
                <a:effectLst>
                  <a:outerShdw blurRad="38100" dist="38100" dir="2700000" algn="tl">
                    <a:srgbClr val="000000">
                      <a:alpha val="43137"/>
                    </a:srgbClr>
                  </a:outerShdw>
                </a:effectLst>
              </a:rPr>
              <a:t>deities</a:t>
            </a:r>
            <a:endParaRPr lang="fr-FR" sz="2200" b="1" dirty="0">
              <a:solidFill>
                <a:srgbClr val="FFC000"/>
              </a:solidFill>
              <a:effectLst>
                <a:outerShdw blurRad="38100" dist="38100" dir="2700000" algn="tl">
                  <a:srgbClr val="000000">
                    <a:alpha val="43137"/>
                  </a:srgbClr>
                </a:outerShdw>
              </a:effectLst>
            </a:endParaRPr>
          </a:p>
          <a:p>
            <a:pPr lvl="2"/>
            <a:r>
              <a:rPr lang="fr-FR" sz="2200" b="1" dirty="0" err="1">
                <a:solidFill>
                  <a:srgbClr val="FFC000"/>
                </a:solidFill>
                <a:effectLst>
                  <a:outerShdw blurRad="38100" dist="38100" dir="2700000" algn="tl">
                    <a:srgbClr val="000000">
                      <a:alpha val="43137"/>
                    </a:srgbClr>
                  </a:outerShdw>
                </a:effectLst>
              </a:rPr>
              <a:t>their</a:t>
            </a:r>
            <a:r>
              <a:rPr lang="fr-FR" sz="2200" b="1" dirty="0">
                <a:solidFill>
                  <a:srgbClr val="FFC000"/>
                </a:solidFill>
                <a:effectLst>
                  <a:outerShdw blurRad="38100" dist="38100" dir="2700000" algn="tl">
                    <a:srgbClr val="000000">
                      <a:alpha val="43137"/>
                    </a:srgbClr>
                  </a:outerShdw>
                </a:effectLst>
              </a:rPr>
              <a:t> </a:t>
            </a:r>
            <a:r>
              <a:rPr lang="fr-FR" sz="2200" b="1" dirty="0" err="1">
                <a:solidFill>
                  <a:srgbClr val="FFC000"/>
                </a:solidFill>
                <a:effectLst>
                  <a:outerShdw blurRad="38100" dist="38100" dir="2700000" algn="tl">
                    <a:srgbClr val="000000">
                      <a:alpha val="43137"/>
                    </a:srgbClr>
                  </a:outerShdw>
                </a:effectLst>
              </a:rPr>
              <a:t>choices</a:t>
            </a:r>
            <a:r>
              <a:rPr lang="fr-FR" sz="2200" b="1" dirty="0">
                <a:solidFill>
                  <a:srgbClr val="FFC000"/>
                </a:solidFill>
                <a:effectLst>
                  <a:outerShdw blurRad="38100" dist="38100" dir="2700000" algn="tl">
                    <a:srgbClr val="000000">
                      <a:alpha val="43137"/>
                    </a:srgbClr>
                  </a:outerShdw>
                </a:effectLst>
              </a:rPr>
              <a:t> of Latin theonyms</a:t>
            </a:r>
            <a:br>
              <a:rPr lang="fr-FR" sz="2200" b="1" dirty="0">
                <a:solidFill>
                  <a:srgbClr val="FFC000"/>
                </a:solidFill>
                <a:effectLst>
                  <a:outerShdw blurRad="38100" dist="38100" dir="2700000" algn="tl">
                    <a:srgbClr val="000000">
                      <a:alpha val="43137"/>
                    </a:srgbClr>
                  </a:outerShdw>
                </a:effectLst>
              </a:rPr>
            </a:br>
            <a:r>
              <a:rPr lang="fr-FR" sz="2200" b="1" dirty="0">
                <a:solidFill>
                  <a:srgbClr val="FFC000"/>
                </a:solidFill>
                <a:effectLst>
                  <a:outerShdw blurRad="38100" dist="38100" dir="2700000" algn="tl">
                    <a:srgbClr val="000000">
                      <a:alpha val="43137"/>
                    </a:srgbClr>
                  </a:outerShdw>
                </a:effectLst>
              </a:rPr>
              <a:t>or </a:t>
            </a:r>
            <a:r>
              <a:rPr lang="fr-FR" sz="2200" b="1" dirty="0" err="1">
                <a:solidFill>
                  <a:srgbClr val="FFC000"/>
                </a:solidFill>
                <a:effectLst>
                  <a:outerShdw blurRad="38100" dist="38100" dir="2700000" algn="tl">
                    <a:srgbClr val="000000">
                      <a:alpha val="43137"/>
                    </a:srgbClr>
                  </a:outerShdw>
                </a:effectLst>
              </a:rPr>
              <a:t>Greco-Roman</a:t>
            </a:r>
            <a:r>
              <a:rPr lang="fr-FR" sz="2200" b="1" dirty="0">
                <a:solidFill>
                  <a:srgbClr val="FFC000"/>
                </a:solidFill>
                <a:effectLst>
                  <a:outerShdw blurRad="38100" dist="38100" dir="2700000" algn="tl">
                    <a:srgbClr val="000000">
                      <a:alpha val="43137"/>
                    </a:srgbClr>
                  </a:outerShdw>
                </a:effectLst>
              </a:rPr>
              <a:t> </a:t>
            </a:r>
            <a:r>
              <a:rPr lang="fr-FR" sz="2200" b="1" dirty="0" err="1">
                <a:solidFill>
                  <a:srgbClr val="FFC000"/>
                </a:solidFill>
                <a:effectLst>
                  <a:outerShdw blurRad="38100" dist="38100" dir="2700000" algn="tl">
                    <a:srgbClr val="000000">
                      <a:alpha val="43137"/>
                    </a:srgbClr>
                  </a:outerShdw>
                </a:effectLst>
              </a:rPr>
              <a:t>representations</a:t>
            </a:r>
            <a:r>
              <a:rPr lang="fr-FR" sz="2200" b="1" dirty="0">
                <a:solidFill>
                  <a:srgbClr val="FFC000"/>
                </a:solidFill>
                <a:effectLst>
                  <a:outerShdw blurRad="38100" dist="38100" dir="2700000" algn="tl">
                    <a:srgbClr val="000000">
                      <a:alpha val="43137"/>
                    </a:srgbClr>
                  </a:outerShdw>
                </a:effectLst>
              </a:rPr>
              <a:t>/sculptures for a local </a:t>
            </a:r>
            <a:r>
              <a:rPr lang="fr-FR" sz="2200" b="1" dirty="0" err="1">
                <a:solidFill>
                  <a:srgbClr val="FFC000"/>
                </a:solidFill>
                <a:effectLst>
                  <a:outerShdw blurRad="38100" dist="38100" dir="2700000" algn="tl">
                    <a:srgbClr val="000000">
                      <a:alpha val="43137"/>
                    </a:srgbClr>
                  </a:outerShdw>
                </a:effectLst>
              </a:rPr>
              <a:t>deity</a:t>
            </a:r>
            <a:endParaRPr lang="fr-FR" sz="2200" b="1" dirty="0">
              <a:solidFill>
                <a:srgbClr val="FFC000"/>
              </a:solidFill>
              <a:effectLst>
                <a:outerShdw blurRad="38100" dist="38100" dir="2700000" algn="tl">
                  <a:srgbClr val="000000">
                    <a:alpha val="43137"/>
                  </a:srgbClr>
                </a:outerShdw>
              </a:effectLst>
            </a:endParaRPr>
          </a:p>
          <a:p>
            <a:pPr lvl="1"/>
            <a:r>
              <a:rPr lang="fr-FR" sz="2200" b="1" dirty="0" err="1">
                <a:solidFill>
                  <a:srgbClr val="FFC000"/>
                </a:solidFill>
                <a:effectLst>
                  <a:outerShdw blurRad="38100" dist="38100" dir="2700000" algn="tl">
                    <a:srgbClr val="000000">
                      <a:alpha val="43137"/>
                    </a:srgbClr>
                  </a:outerShdw>
                </a:effectLst>
              </a:rPr>
              <a:t>our</a:t>
            </a:r>
            <a:r>
              <a:rPr lang="fr-FR" sz="2200" b="1" dirty="0">
                <a:solidFill>
                  <a:srgbClr val="FFC000"/>
                </a:solidFill>
                <a:effectLst>
                  <a:outerShdw blurRad="38100" dist="38100" dir="2700000" algn="tl">
                    <a:srgbClr val="000000">
                      <a:alpha val="43137"/>
                    </a:srgbClr>
                  </a:outerShdw>
                </a:effectLst>
              </a:rPr>
              <a:t> </a:t>
            </a:r>
            <a:r>
              <a:rPr lang="fr-FR" sz="2200" b="1" dirty="0" err="1">
                <a:solidFill>
                  <a:srgbClr val="FFC000"/>
                </a:solidFill>
                <a:effectLst>
                  <a:outerShdw blurRad="38100" dist="38100" dir="2700000" algn="tl">
                    <a:srgbClr val="000000">
                      <a:alpha val="43137"/>
                    </a:srgbClr>
                  </a:outerShdw>
                </a:effectLst>
              </a:rPr>
              <a:t>aim</a:t>
            </a:r>
            <a:r>
              <a:rPr lang="fr-FR" sz="2200" b="1" dirty="0">
                <a:solidFill>
                  <a:srgbClr val="FFC000"/>
                </a:solidFill>
                <a:effectLst>
                  <a:outerShdw blurRad="38100" dist="38100" dir="2700000" algn="tl">
                    <a:srgbClr val="000000">
                      <a:alpha val="43137"/>
                    </a:srgbClr>
                  </a:outerShdw>
                </a:effectLst>
              </a:rPr>
              <a:t>: </a:t>
            </a:r>
            <a:r>
              <a:rPr lang="fr-FR" sz="2200" b="1" dirty="0" err="1">
                <a:solidFill>
                  <a:srgbClr val="FFC000"/>
                </a:solidFill>
                <a:effectLst>
                  <a:outerShdw blurRad="38100" dist="38100" dir="2700000" algn="tl">
                    <a:srgbClr val="000000">
                      <a:alpha val="43137"/>
                    </a:srgbClr>
                  </a:outerShdw>
                </a:effectLst>
              </a:rPr>
              <a:t>Bottom</a:t>
            </a:r>
            <a:r>
              <a:rPr lang="fr-FR" sz="2200" b="1" dirty="0">
                <a:solidFill>
                  <a:srgbClr val="FFC000"/>
                </a:solidFill>
                <a:effectLst>
                  <a:outerShdw blurRad="38100" dist="38100" dir="2700000" algn="tl">
                    <a:srgbClr val="000000">
                      <a:alpha val="43137"/>
                    </a:srgbClr>
                  </a:outerShdw>
                </a:effectLst>
              </a:rPr>
              <a:t>-up </a:t>
            </a:r>
            <a:r>
              <a:rPr lang="fr-FR" sz="2200" b="1" dirty="0" err="1">
                <a:solidFill>
                  <a:srgbClr val="FFC000"/>
                </a:solidFill>
                <a:effectLst>
                  <a:outerShdw blurRad="38100" dist="38100" dir="2700000" algn="tl">
                    <a:srgbClr val="000000">
                      <a:alpha val="43137"/>
                    </a:srgbClr>
                  </a:outerShdw>
                </a:effectLst>
              </a:rPr>
              <a:t>approach</a:t>
            </a:r>
            <a:br>
              <a:rPr lang="fr-FR" sz="2200" dirty="0">
                <a:solidFill>
                  <a:srgbClr val="FFC000"/>
                </a:solidFill>
                <a:effectLst>
                  <a:outerShdw blurRad="38100" dist="38100" dir="2700000" algn="tl">
                    <a:srgbClr val="000000">
                      <a:alpha val="43137"/>
                    </a:srgbClr>
                  </a:outerShdw>
                </a:effectLst>
              </a:rPr>
            </a:br>
            <a:r>
              <a:rPr lang="fr-FR" sz="2200" dirty="0">
                <a:solidFill>
                  <a:srgbClr val="FFC000"/>
                </a:solidFill>
                <a:effectLst>
                  <a:outerShdw blurRad="38100" dist="38100" dir="2700000" algn="tl">
                    <a:srgbClr val="000000">
                      <a:alpha val="43137"/>
                    </a:srgbClr>
                  </a:outerShdw>
                </a:effectLst>
              </a:rPr>
              <a:t>to </a:t>
            </a:r>
            <a:r>
              <a:rPr lang="fr-FR" sz="2200" dirty="0" err="1">
                <a:solidFill>
                  <a:srgbClr val="FFC000"/>
                </a:solidFill>
                <a:effectLst>
                  <a:outerShdw blurRad="38100" dist="38100" dir="2700000" algn="tl">
                    <a:srgbClr val="000000">
                      <a:alpha val="43137"/>
                    </a:srgbClr>
                  </a:outerShdw>
                </a:effectLst>
              </a:rPr>
              <a:t>religious</a:t>
            </a:r>
            <a:r>
              <a:rPr lang="fr-FR" sz="2200" dirty="0">
                <a:solidFill>
                  <a:srgbClr val="FFC000"/>
                </a:solidFill>
                <a:effectLst>
                  <a:outerShdw blurRad="38100" dist="38100" dir="2700000" algn="tl">
                    <a:srgbClr val="000000">
                      <a:alpha val="43137"/>
                    </a:srgbClr>
                  </a:outerShdw>
                </a:effectLst>
              </a:rPr>
              <a:t> change in the Roman Empire</a:t>
            </a:r>
            <a:endParaRPr lang="en-GB" b="1" dirty="0">
              <a:solidFill>
                <a:srgbClr val="FFC000"/>
              </a:solidFill>
              <a:effectLst>
                <a:outerShdw blurRad="38100" dist="38100" dir="2700000" algn="tl">
                  <a:srgbClr val="000000">
                    <a:alpha val="43137"/>
                  </a:srgbClr>
                </a:outerShdw>
              </a:effectLst>
            </a:endParaRPr>
          </a:p>
        </p:txBody>
      </p:sp>
      <p:sp>
        <p:nvSpPr>
          <p:cNvPr id="5" name="Titel 1"/>
          <p:cNvSpPr>
            <a:spLocks noGrp="1"/>
          </p:cNvSpPr>
          <p:nvPr>
            <p:ph type="title"/>
          </p:nvPr>
        </p:nvSpPr>
        <p:spPr>
          <a:xfrm>
            <a:off x="2285984" y="285728"/>
            <a:ext cx="6668884" cy="808038"/>
          </a:xfrm>
        </p:spPr>
        <p:txBody>
          <a:bodyPr/>
          <a:lstStyle/>
          <a:p>
            <a:r>
              <a:rPr lang="en-GB" dirty="0"/>
              <a:t>Objectives</a:t>
            </a:r>
          </a:p>
        </p:txBody>
      </p:sp>
      <p:pic>
        <p:nvPicPr>
          <p:cNvPr id="4" name="Picture 2" descr="http://www.romanbaths.co.uk/images/collection/large/batrm_1978_1.jpg"/>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180528" y="0"/>
            <a:ext cx="2123728" cy="2140719"/>
          </a:xfrm>
          <a:prstGeom prst="rect">
            <a:avLst/>
          </a:prstGeom>
          <a:noFill/>
        </p:spPr>
      </p:pic>
      <p:pic>
        <p:nvPicPr>
          <p:cNvPr id="6" name="Picture 6" descr="https://www.britishmuseum.org/images/ps311503_m.jpg"/>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1331640" y="-243408"/>
            <a:ext cx="2520280" cy="2520280"/>
          </a:xfrm>
          <a:prstGeom prst="rect">
            <a:avLst/>
          </a:prstGeom>
          <a:noFill/>
        </p:spPr>
      </p:pic>
    </p:spTree>
  </p:cSld>
  <p:clrMapOvr>
    <a:masterClrMapping/>
  </p:clrMapOvr>
  <p:transition>
    <p:randomBa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nhaltsplatzhalter 2"/>
          <p:cNvSpPr>
            <a:spLocks noGrp="1"/>
          </p:cNvSpPr>
          <p:nvPr>
            <p:ph idx="1"/>
          </p:nvPr>
        </p:nvSpPr>
        <p:spPr>
          <a:xfrm>
            <a:off x="1763688" y="2321284"/>
            <a:ext cx="7087471" cy="4536716"/>
          </a:xfrm>
        </p:spPr>
        <p:txBody>
          <a:bodyPr>
            <a:normAutofit/>
          </a:bodyPr>
          <a:lstStyle/>
          <a:p>
            <a:pPr lvl="1"/>
            <a:r>
              <a:rPr lang="fr-FR" sz="2200" b="1" dirty="0">
                <a:solidFill>
                  <a:srgbClr val="FFC000"/>
                </a:solidFill>
                <a:effectLst>
                  <a:outerShdw blurRad="38100" dist="38100" dir="2700000" algn="tl">
                    <a:srgbClr val="000000">
                      <a:alpha val="43137"/>
                    </a:srgbClr>
                  </a:outerShdw>
                </a:effectLst>
              </a:rPr>
              <a:t>The </a:t>
            </a:r>
            <a:r>
              <a:rPr lang="fr-FR" sz="2200" b="1" dirty="0" err="1">
                <a:solidFill>
                  <a:srgbClr val="FFC000"/>
                </a:solidFill>
                <a:effectLst>
                  <a:outerShdw blurRad="38100" dist="38100" dir="2700000" algn="tl">
                    <a:srgbClr val="000000">
                      <a:alpha val="43137"/>
                    </a:srgbClr>
                  </a:outerShdw>
                </a:effectLst>
              </a:rPr>
              <a:t>act</a:t>
            </a:r>
            <a:r>
              <a:rPr lang="fr-FR" sz="2200" b="1" dirty="0">
                <a:solidFill>
                  <a:srgbClr val="FFC000"/>
                </a:solidFill>
                <a:effectLst>
                  <a:outerShdw blurRad="38100" dist="38100" dir="2700000" algn="tl">
                    <a:srgbClr val="000000">
                      <a:alpha val="43137"/>
                    </a:srgbClr>
                  </a:outerShdw>
                </a:effectLst>
              </a:rPr>
              <a:t> of </a:t>
            </a:r>
            <a:r>
              <a:rPr lang="fr-FR" sz="2200" b="1" dirty="0" err="1">
                <a:solidFill>
                  <a:srgbClr val="FFC000"/>
                </a:solidFill>
                <a:effectLst>
                  <a:outerShdw blurRad="38100" dist="38100" dir="2700000" algn="tl">
                    <a:srgbClr val="000000">
                      <a:alpha val="43137"/>
                    </a:srgbClr>
                  </a:outerShdw>
                </a:effectLst>
              </a:rPr>
              <a:t>adopting</a:t>
            </a:r>
            <a:r>
              <a:rPr lang="fr-FR" sz="2200" b="1" dirty="0">
                <a:solidFill>
                  <a:srgbClr val="FFC000"/>
                </a:solidFill>
                <a:effectLst>
                  <a:outerShdw blurRad="38100" dist="38100" dir="2700000" algn="tl">
                    <a:srgbClr val="000000">
                      <a:alpha val="43137"/>
                    </a:srgbClr>
                  </a:outerShdw>
                </a:effectLst>
              </a:rPr>
              <a:t> a Latin theonym</a:t>
            </a:r>
            <a:br>
              <a:rPr lang="fr-FR" sz="2200" b="1" dirty="0">
                <a:solidFill>
                  <a:srgbClr val="FFC000"/>
                </a:solidFill>
                <a:effectLst>
                  <a:outerShdw blurRad="38100" dist="38100" dir="2700000" algn="tl">
                    <a:srgbClr val="000000">
                      <a:alpha val="43137"/>
                    </a:srgbClr>
                  </a:outerShdw>
                </a:effectLst>
              </a:rPr>
            </a:br>
            <a:r>
              <a:rPr lang="fr-FR" sz="2200" b="1" dirty="0">
                <a:solidFill>
                  <a:srgbClr val="FFC000"/>
                </a:solidFill>
                <a:effectLst>
                  <a:outerShdw blurRad="38100" dist="38100" dir="2700000" algn="tl">
                    <a:srgbClr val="000000">
                      <a:alpha val="43137"/>
                    </a:srgbClr>
                  </a:outerShdw>
                </a:effectLst>
              </a:rPr>
              <a:t>or </a:t>
            </a:r>
            <a:r>
              <a:rPr lang="fr-FR" sz="2200" b="1" dirty="0" err="1">
                <a:solidFill>
                  <a:srgbClr val="FFC000"/>
                </a:solidFill>
                <a:effectLst>
                  <a:outerShdw blurRad="38100" dist="38100" dir="2700000" algn="tl">
                    <a:srgbClr val="000000">
                      <a:alpha val="43137"/>
                    </a:srgbClr>
                  </a:outerShdw>
                </a:effectLst>
              </a:rPr>
              <a:t>Greco-Roman</a:t>
            </a:r>
            <a:r>
              <a:rPr lang="fr-FR" sz="2200" b="1" dirty="0">
                <a:solidFill>
                  <a:srgbClr val="FFC000"/>
                </a:solidFill>
                <a:effectLst>
                  <a:outerShdw blurRad="38100" dist="38100" dir="2700000" algn="tl">
                    <a:srgbClr val="000000">
                      <a:alpha val="43137"/>
                    </a:srgbClr>
                  </a:outerShdw>
                </a:effectLst>
              </a:rPr>
              <a:t> </a:t>
            </a:r>
            <a:r>
              <a:rPr lang="fr-FR" sz="2200" b="1" dirty="0" err="1">
                <a:solidFill>
                  <a:srgbClr val="FFC000"/>
                </a:solidFill>
                <a:effectLst>
                  <a:outerShdw blurRad="38100" dist="38100" dir="2700000" algn="tl">
                    <a:srgbClr val="000000">
                      <a:alpha val="43137"/>
                    </a:srgbClr>
                  </a:outerShdw>
                </a:effectLst>
              </a:rPr>
              <a:t>representations</a:t>
            </a:r>
            <a:br>
              <a:rPr lang="fr-FR" sz="2200" b="1" dirty="0">
                <a:solidFill>
                  <a:srgbClr val="FFC000"/>
                </a:solidFill>
                <a:effectLst>
                  <a:outerShdw blurRad="38100" dist="38100" dir="2700000" algn="tl">
                    <a:srgbClr val="000000">
                      <a:alpha val="43137"/>
                    </a:srgbClr>
                  </a:outerShdw>
                </a:effectLst>
              </a:rPr>
            </a:br>
            <a:r>
              <a:rPr lang="fr-FR" sz="2200" b="1" dirty="0" err="1">
                <a:solidFill>
                  <a:srgbClr val="FFC000"/>
                </a:solidFill>
                <a:effectLst>
                  <a:outerShdw blurRad="38100" dist="38100" dir="2700000" algn="tl">
                    <a:srgbClr val="000000">
                      <a:alpha val="43137"/>
                    </a:srgbClr>
                  </a:outerShdw>
                </a:effectLst>
              </a:rPr>
              <a:t>will</a:t>
            </a:r>
            <a:r>
              <a:rPr lang="fr-FR" sz="2200" b="1" dirty="0">
                <a:solidFill>
                  <a:srgbClr val="FFC000"/>
                </a:solidFill>
                <a:effectLst>
                  <a:outerShdw blurRad="38100" dist="38100" dir="2700000" algn="tl">
                    <a:srgbClr val="000000">
                      <a:alpha val="43137"/>
                    </a:srgbClr>
                  </a:outerShdw>
                </a:effectLst>
              </a:rPr>
              <a:t> set in motion long-</a:t>
            </a:r>
            <a:r>
              <a:rPr lang="fr-FR" sz="2200" b="1" dirty="0" err="1">
                <a:solidFill>
                  <a:srgbClr val="FFC000"/>
                </a:solidFill>
                <a:effectLst>
                  <a:outerShdw blurRad="38100" dist="38100" dir="2700000" algn="tl">
                    <a:srgbClr val="000000">
                      <a:alpha val="43137"/>
                    </a:srgbClr>
                  </a:outerShdw>
                </a:effectLst>
              </a:rPr>
              <a:t>term</a:t>
            </a:r>
            <a:r>
              <a:rPr lang="fr-FR" sz="2200" b="1" dirty="0">
                <a:solidFill>
                  <a:srgbClr val="FFC000"/>
                </a:solidFill>
                <a:effectLst>
                  <a:outerShdw blurRad="38100" dist="38100" dir="2700000" algn="tl">
                    <a:srgbClr val="000000">
                      <a:alpha val="43137"/>
                    </a:srgbClr>
                  </a:outerShdw>
                </a:effectLst>
              </a:rPr>
              <a:t> </a:t>
            </a:r>
            <a:r>
              <a:rPr lang="fr-FR" sz="2200" b="1" dirty="0" err="1">
                <a:solidFill>
                  <a:srgbClr val="FFC000"/>
                </a:solidFill>
                <a:effectLst>
                  <a:outerShdw blurRad="38100" dist="38100" dir="2700000" algn="tl">
                    <a:srgbClr val="000000">
                      <a:alpha val="43137"/>
                    </a:srgbClr>
                  </a:outerShdw>
                </a:effectLst>
              </a:rPr>
              <a:t>processes</a:t>
            </a:r>
            <a:r>
              <a:rPr lang="fr-FR" sz="2200" b="1" dirty="0">
                <a:solidFill>
                  <a:srgbClr val="FFC000"/>
                </a:solidFill>
                <a:effectLst>
                  <a:outerShdw blurRad="38100" dist="38100" dir="2700000" algn="tl">
                    <a:srgbClr val="000000">
                      <a:alpha val="43137"/>
                    </a:srgbClr>
                  </a:outerShdw>
                </a:effectLst>
              </a:rPr>
              <a:t> : </a:t>
            </a:r>
          </a:p>
          <a:p>
            <a:pPr lvl="2"/>
            <a:r>
              <a:rPr lang="fr-FR" sz="2200" b="1" dirty="0">
                <a:solidFill>
                  <a:srgbClr val="FFC000"/>
                </a:solidFill>
                <a:effectLst>
                  <a:outerShdw blurRad="38100" dist="38100" dir="2700000" algn="tl">
                    <a:srgbClr val="000000">
                      <a:alpha val="43137"/>
                    </a:srgbClr>
                  </a:outerShdw>
                </a:effectLst>
              </a:rPr>
              <a:t>…</a:t>
            </a:r>
            <a:r>
              <a:rPr lang="fr-FR" sz="2200" b="1" dirty="0" err="1">
                <a:solidFill>
                  <a:srgbClr val="FFC000"/>
                </a:solidFill>
                <a:effectLst>
                  <a:outerShdw blurRad="38100" dist="38100" dir="2700000" algn="tl">
                    <a:srgbClr val="000000">
                      <a:alpha val="43137"/>
                    </a:srgbClr>
                  </a:outerShdw>
                </a:effectLst>
              </a:rPr>
              <a:t>after</a:t>
            </a:r>
            <a:r>
              <a:rPr lang="fr-FR" sz="2200" b="1" dirty="0">
                <a:solidFill>
                  <a:srgbClr val="FFC000"/>
                </a:solidFill>
                <a:effectLst>
                  <a:outerShdw blurRad="38100" dist="38100" dir="2700000" algn="tl">
                    <a:srgbClr val="000000">
                      <a:alpha val="43137"/>
                    </a:srgbClr>
                  </a:outerShdw>
                </a:effectLst>
              </a:rPr>
              <a:t> </a:t>
            </a:r>
            <a:r>
              <a:rPr lang="fr-FR" sz="2200" b="1" dirty="0" err="1">
                <a:solidFill>
                  <a:srgbClr val="FFC000"/>
                </a:solidFill>
                <a:effectLst>
                  <a:outerShdw blurRad="38100" dist="38100" dir="2700000" algn="tl">
                    <a:srgbClr val="000000">
                      <a:alpha val="43137"/>
                    </a:srgbClr>
                  </a:outerShdw>
                </a:effectLst>
              </a:rPr>
              <a:t>several</a:t>
            </a:r>
            <a:r>
              <a:rPr lang="fr-FR" sz="2200" b="1" dirty="0">
                <a:solidFill>
                  <a:srgbClr val="FFC000"/>
                </a:solidFill>
                <a:effectLst>
                  <a:outerShdw blurRad="38100" dist="38100" dir="2700000" algn="tl">
                    <a:srgbClr val="000000">
                      <a:alpha val="43137"/>
                    </a:srgbClr>
                  </a:outerShdw>
                </a:effectLst>
              </a:rPr>
              <a:t> </a:t>
            </a:r>
            <a:r>
              <a:rPr lang="fr-FR" sz="2200" b="1" dirty="0" err="1">
                <a:solidFill>
                  <a:srgbClr val="FFC000"/>
                </a:solidFill>
                <a:effectLst>
                  <a:outerShdw blurRad="38100" dist="38100" dir="2700000" algn="tl">
                    <a:srgbClr val="000000">
                      <a:alpha val="43137"/>
                    </a:srgbClr>
                  </a:outerShdw>
                </a:effectLst>
              </a:rPr>
              <a:t>generations</a:t>
            </a:r>
            <a:r>
              <a:rPr lang="fr-FR" sz="2200" b="1" dirty="0">
                <a:solidFill>
                  <a:srgbClr val="FFC000"/>
                </a:solidFill>
                <a:effectLst>
                  <a:outerShdw blurRad="38100" dist="38100" dir="2700000" algn="tl">
                    <a:srgbClr val="000000">
                      <a:alpha val="43137"/>
                    </a:srgbClr>
                  </a:outerShdw>
                </a:effectLst>
              </a:rPr>
              <a:t>, a local </a:t>
            </a:r>
            <a:r>
              <a:rPr lang="fr-FR" sz="2200" b="1" dirty="0" err="1">
                <a:solidFill>
                  <a:srgbClr val="FFC000"/>
                </a:solidFill>
                <a:effectLst>
                  <a:outerShdw blurRad="38100" dist="38100" dir="2700000" algn="tl">
                    <a:srgbClr val="000000">
                      <a:alpha val="43137"/>
                    </a:srgbClr>
                  </a:outerShdw>
                </a:effectLst>
              </a:rPr>
              <a:t>deity</a:t>
            </a:r>
            <a:r>
              <a:rPr lang="fr-FR" sz="2200" b="1" dirty="0">
                <a:solidFill>
                  <a:srgbClr val="FFC000"/>
                </a:solidFill>
                <a:effectLst>
                  <a:outerShdw blurRad="38100" dist="38100" dir="2700000" algn="tl">
                    <a:srgbClr val="000000">
                      <a:alpha val="43137"/>
                    </a:srgbClr>
                  </a:outerShdw>
                </a:effectLst>
              </a:rPr>
              <a:t> </a:t>
            </a:r>
            <a:r>
              <a:rPr lang="fr-FR" sz="2200" b="1" dirty="0" err="1">
                <a:solidFill>
                  <a:srgbClr val="FFC000"/>
                </a:solidFill>
                <a:effectLst>
                  <a:outerShdw blurRad="38100" dist="38100" dir="2700000" algn="tl">
                    <a:srgbClr val="000000">
                      <a:alpha val="43137"/>
                    </a:srgbClr>
                  </a:outerShdw>
                </a:effectLst>
              </a:rPr>
              <a:t>may</a:t>
            </a:r>
            <a:r>
              <a:rPr lang="fr-FR" sz="2200" b="1" dirty="0">
                <a:solidFill>
                  <a:srgbClr val="FFC000"/>
                </a:solidFill>
                <a:effectLst>
                  <a:outerShdw blurRad="38100" dist="38100" dir="2700000" algn="tl">
                    <a:srgbClr val="000000">
                      <a:alpha val="43137"/>
                    </a:srgbClr>
                  </a:outerShdw>
                </a:effectLst>
              </a:rPr>
              <a:t> have </a:t>
            </a:r>
            <a:r>
              <a:rPr lang="fr-FR" sz="2200" b="1" dirty="0" err="1">
                <a:solidFill>
                  <a:srgbClr val="FFC000"/>
                </a:solidFill>
                <a:effectLst>
                  <a:outerShdw blurRad="38100" dist="38100" dir="2700000" algn="tl">
                    <a:srgbClr val="000000">
                      <a:alpha val="43137"/>
                    </a:srgbClr>
                  </a:outerShdw>
                </a:effectLst>
              </a:rPr>
              <a:t>acquired</a:t>
            </a:r>
            <a:r>
              <a:rPr lang="fr-FR" sz="2200" b="1" dirty="0">
                <a:solidFill>
                  <a:srgbClr val="FFC000"/>
                </a:solidFill>
                <a:effectLst>
                  <a:outerShdw blurRad="38100" dist="38100" dir="2700000" algn="tl">
                    <a:srgbClr val="000000">
                      <a:alpha val="43137"/>
                    </a:srgbClr>
                  </a:outerShdw>
                </a:effectLst>
              </a:rPr>
              <a:t> more and more </a:t>
            </a:r>
            <a:r>
              <a:rPr lang="fr-FR" sz="2200" b="1" dirty="0" err="1">
                <a:solidFill>
                  <a:srgbClr val="FFC000"/>
                </a:solidFill>
                <a:effectLst>
                  <a:outerShdw blurRad="38100" dist="38100" dir="2700000" algn="tl">
                    <a:srgbClr val="000000">
                      <a:alpha val="43137"/>
                    </a:srgbClr>
                  </a:outerShdw>
                </a:effectLst>
              </a:rPr>
              <a:t>characteristics</a:t>
            </a:r>
            <a:r>
              <a:rPr lang="fr-FR" sz="2200" b="1" dirty="0">
                <a:solidFill>
                  <a:srgbClr val="FFC000"/>
                </a:solidFill>
                <a:effectLst>
                  <a:outerShdw blurRad="38100" dist="38100" dir="2700000" algn="tl">
                    <a:srgbClr val="000000">
                      <a:alpha val="43137"/>
                    </a:srgbClr>
                  </a:outerShdw>
                </a:effectLst>
              </a:rPr>
              <a:t> of the </a:t>
            </a:r>
            <a:r>
              <a:rPr lang="fr-FR" sz="2200" b="1" dirty="0" err="1">
                <a:solidFill>
                  <a:srgbClr val="FFC000"/>
                </a:solidFill>
                <a:effectLst>
                  <a:outerShdw blurRad="38100" dist="38100" dir="2700000" algn="tl">
                    <a:srgbClr val="000000">
                      <a:alpha val="43137"/>
                    </a:srgbClr>
                  </a:outerShdw>
                </a:effectLst>
              </a:rPr>
              <a:t>corresponding</a:t>
            </a:r>
            <a:r>
              <a:rPr lang="fr-FR" sz="2200" b="1" dirty="0">
                <a:solidFill>
                  <a:srgbClr val="FFC000"/>
                </a:solidFill>
                <a:effectLst>
                  <a:outerShdw blurRad="38100" dist="38100" dir="2700000" algn="tl">
                    <a:srgbClr val="000000">
                      <a:alpha val="43137"/>
                    </a:srgbClr>
                  </a:outerShdw>
                </a:effectLst>
              </a:rPr>
              <a:t> </a:t>
            </a:r>
            <a:r>
              <a:rPr lang="fr-FR" sz="2200" b="1" dirty="0" err="1">
                <a:solidFill>
                  <a:srgbClr val="FFC000"/>
                </a:solidFill>
                <a:effectLst>
                  <a:outerShdw blurRad="38100" dist="38100" dir="2700000" algn="tl">
                    <a:srgbClr val="000000">
                      <a:alpha val="43137"/>
                    </a:srgbClr>
                  </a:outerShdw>
                </a:effectLst>
              </a:rPr>
              <a:t>Greco-Roman</a:t>
            </a:r>
            <a:r>
              <a:rPr lang="fr-FR" sz="2200" b="1" dirty="0">
                <a:solidFill>
                  <a:srgbClr val="FFC000"/>
                </a:solidFill>
                <a:effectLst>
                  <a:outerShdw blurRad="38100" dist="38100" dir="2700000" algn="tl">
                    <a:srgbClr val="000000">
                      <a:alpha val="43137"/>
                    </a:srgbClr>
                  </a:outerShdw>
                </a:effectLst>
              </a:rPr>
              <a:t> </a:t>
            </a:r>
            <a:r>
              <a:rPr lang="fr-FR" sz="2200" b="1" dirty="0" err="1">
                <a:solidFill>
                  <a:srgbClr val="FFC000"/>
                </a:solidFill>
                <a:effectLst>
                  <a:outerShdw blurRad="38100" dist="38100" dir="2700000" algn="tl">
                    <a:srgbClr val="000000">
                      <a:alpha val="43137"/>
                    </a:srgbClr>
                  </a:outerShdw>
                </a:effectLst>
              </a:rPr>
              <a:t>deity</a:t>
            </a:r>
            <a:endParaRPr lang="fr-FR" sz="2200" b="1" dirty="0">
              <a:solidFill>
                <a:srgbClr val="FFC000"/>
              </a:solidFill>
              <a:effectLst>
                <a:outerShdw blurRad="38100" dist="38100" dir="2700000" algn="tl">
                  <a:srgbClr val="000000">
                    <a:alpha val="43137"/>
                  </a:srgbClr>
                </a:outerShdw>
              </a:effectLst>
            </a:endParaRPr>
          </a:p>
          <a:p>
            <a:pPr lvl="3"/>
            <a:r>
              <a:rPr lang="fr-FR" sz="2200" b="1" dirty="0" err="1">
                <a:solidFill>
                  <a:srgbClr val="FFC000"/>
                </a:solidFill>
                <a:effectLst>
                  <a:outerShdw blurRad="38100" dist="38100" dir="2700000" algn="tl">
                    <a:srgbClr val="000000">
                      <a:alpha val="43137"/>
                    </a:srgbClr>
                  </a:outerShdw>
                </a:effectLst>
              </a:rPr>
              <a:t>while</a:t>
            </a:r>
            <a:r>
              <a:rPr lang="fr-FR" sz="2200" b="1" dirty="0">
                <a:solidFill>
                  <a:srgbClr val="FFC000"/>
                </a:solidFill>
                <a:effectLst>
                  <a:outerShdw blurRad="38100" dist="38100" dir="2700000" algn="tl">
                    <a:srgbClr val="000000">
                      <a:alpha val="43137"/>
                    </a:srgbClr>
                  </a:outerShdw>
                </a:effectLst>
              </a:rPr>
              <a:t> </a:t>
            </a:r>
            <a:r>
              <a:rPr lang="fr-FR" sz="2200" b="1" dirty="0" err="1">
                <a:solidFill>
                  <a:srgbClr val="FFC000"/>
                </a:solidFill>
                <a:effectLst>
                  <a:outerShdw blurRad="38100" dist="38100" dir="2700000" algn="tl">
                    <a:srgbClr val="000000">
                      <a:alpha val="43137"/>
                    </a:srgbClr>
                  </a:outerShdw>
                </a:effectLst>
              </a:rPr>
              <a:t>preserving</a:t>
            </a:r>
            <a:r>
              <a:rPr lang="fr-FR" sz="2200" b="1" dirty="0">
                <a:solidFill>
                  <a:srgbClr val="FFC000"/>
                </a:solidFill>
                <a:effectLst>
                  <a:outerShdw blurRad="38100" dist="38100" dir="2700000" algn="tl">
                    <a:srgbClr val="000000">
                      <a:alpha val="43137"/>
                    </a:srgbClr>
                  </a:outerShdw>
                </a:effectLst>
              </a:rPr>
              <a:t> </a:t>
            </a:r>
            <a:r>
              <a:rPr lang="fr-FR" sz="2200" b="1" dirty="0" err="1">
                <a:solidFill>
                  <a:srgbClr val="FFC000"/>
                </a:solidFill>
                <a:effectLst>
                  <a:outerShdw blurRad="38100" dist="38100" dir="2700000" algn="tl">
                    <a:srgbClr val="000000">
                      <a:alpha val="43137"/>
                    </a:srgbClr>
                  </a:outerShdw>
                </a:effectLst>
              </a:rPr>
              <a:t>his</a:t>
            </a:r>
            <a:r>
              <a:rPr lang="fr-FR" sz="2200" b="1" dirty="0">
                <a:solidFill>
                  <a:srgbClr val="FFC000"/>
                </a:solidFill>
                <a:effectLst>
                  <a:outerShdw blurRad="38100" dist="38100" dir="2700000" algn="tl">
                    <a:srgbClr val="000000">
                      <a:alpha val="43137"/>
                    </a:srgbClr>
                  </a:outerShdw>
                </a:effectLst>
              </a:rPr>
              <a:t>/</a:t>
            </a:r>
            <a:r>
              <a:rPr lang="fr-FR" sz="2200" b="1" dirty="0" err="1">
                <a:solidFill>
                  <a:srgbClr val="FFC000"/>
                </a:solidFill>
                <a:effectLst>
                  <a:outerShdw blurRad="38100" dist="38100" dir="2700000" algn="tl">
                    <a:srgbClr val="000000">
                      <a:alpha val="43137"/>
                    </a:srgbClr>
                  </a:outerShdw>
                </a:effectLst>
              </a:rPr>
              <a:t>her</a:t>
            </a:r>
            <a:r>
              <a:rPr lang="fr-FR" sz="2200" b="1" dirty="0">
                <a:solidFill>
                  <a:srgbClr val="FFC000"/>
                </a:solidFill>
                <a:effectLst>
                  <a:outerShdw blurRad="38100" dist="38100" dir="2700000" algn="tl">
                    <a:srgbClr val="000000">
                      <a:alpha val="43137"/>
                    </a:srgbClr>
                  </a:outerShdw>
                </a:effectLst>
              </a:rPr>
              <a:t> local </a:t>
            </a:r>
            <a:r>
              <a:rPr lang="fr-FR" sz="2200" b="1" dirty="0" err="1">
                <a:solidFill>
                  <a:srgbClr val="FFC000"/>
                </a:solidFill>
                <a:effectLst>
                  <a:outerShdw blurRad="38100" dist="38100" dir="2700000" algn="tl">
                    <a:srgbClr val="000000">
                      <a:alpha val="43137"/>
                    </a:srgbClr>
                  </a:outerShdw>
                </a:effectLst>
              </a:rPr>
              <a:t>character</a:t>
            </a:r>
            <a:endParaRPr lang="en-GB" b="1" dirty="0">
              <a:solidFill>
                <a:srgbClr val="FFC000"/>
              </a:solidFill>
              <a:effectLst>
                <a:outerShdw blurRad="38100" dist="38100" dir="2700000" algn="tl">
                  <a:srgbClr val="000000">
                    <a:alpha val="43137"/>
                  </a:srgbClr>
                </a:outerShdw>
              </a:effectLst>
            </a:endParaRPr>
          </a:p>
        </p:txBody>
      </p:sp>
      <p:sp>
        <p:nvSpPr>
          <p:cNvPr id="5" name="Titel 1"/>
          <p:cNvSpPr>
            <a:spLocks noGrp="1"/>
          </p:cNvSpPr>
          <p:nvPr>
            <p:ph type="title"/>
          </p:nvPr>
        </p:nvSpPr>
        <p:spPr>
          <a:xfrm>
            <a:off x="2285984" y="285728"/>
            <a:ext cx="6668884" cy="808038"/>
          </a:xfrm>
        </p:spPr>
        <p:txBody>
          <a:bodyPr/>
          <a:lstStyle/>
          <a:p>
            <a:r>
              <a:rPr lang="en-GB" dirty="0"/>
              <a:t>Objectives</a:t>
            </a:r>
          </a:p>
        </p:txBody>
      </p:sp>
      <p:pic>
        <p:nvPicPr>
          <p:cNvPr id="4" name="Picture 2" descr="http://www.romanbaths.co.uk/images/collection/large/batrm_1978_1.jpg"/>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180528" y="0"/>
            <a:ext cx="2123728" cy="2140719"/>
          </a:xfrm>
          <a:prstGeom prst="rect">
            <a:avLst/>
          </a:prstGeom>
          <a:noFill/>
        </p:spPr>
      </p:pic>
      <p:pic>
        <p:nvPicPr>
          <p:cNvPr id="6" name="Picture 6" descr="https://www.britishmuseum.org/images/ps311503_m.jpg"/>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1331640" y="-243408"/>
            <a:ext cx="2520280" cy="2520280"/>
          </a:xfrm>
          <a:prstGeom prst="rect">
            <a:avLst/>
          </a:prstGeom>
          <a:noFill/>
        </p:spPr>
      </p:pic>
    </p:spTree>
  </p:cSld>
  <p:clrMapOvr>
    <a:masterClrMapping/>
  </p:clrMapOvr>
  <p:transition>
    <p:randomBa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a:t>Multiple </a:t>
            </a:r>
            <a:r>
              <a:rPr lang="en-GB" i="1" dirty="0" err="1"/>
              <a:t>interpretationes</a:t>
            </a:r>
            <a:endParaRPr lang="en-GB" dirty="0"/>
          </a:p>
        </p:txBody>
      </p:sp>
      <p:sp>
        <p:nvSpPr>
          <p:cNvPr id="3" name="Inhaltsplatzhalter 2"/>
          <p:cNvSpPr>
            <a:spLocks noGrp="1"/>
          </p:cNvSpPr>
          <p:nvPr>
            <p:ph idx="1"/>
          </p:nvPr>
        </p:nvSpPr>
        <p:spPr>
          <a:xfrm>
            <a:off x="0" y="3429000"/>
            <a:ext cx="2428892" cy="2786082"/>
          </a:xfrm>
        </p:spPr>
        <p:txBody>
          <a:bodyPr>
            <a:normAutofit/>
          </a:bodyPr>
          <a:lstStyle/>
          <a:p>
            <a:r>
              <a:rPr lang="en-GB" b="1" dirty="0" err="1"/>
              <a:t>Sucellos</a:t>
            </a:r>
            <a:endParaRPr lang="en-GB" b="1" dirty="0"/>
          </a:p>
          <a:p>
            <a:r>
              <a:rPr lang="en-GB" dirty="0" err="1"/>
              <a:t>Silvanus</a:t>
            </a:r>
            <a:endParaRPr lang="en-GB" dirty="0"/>
          </a:p>
          <a:p>
            <a:r>
              <a:rPr lang="en-GB" dirty="0" err="1"/>
              <a:t>Dispater</a:t>
            </a:r>
            <a:endParaRPr lang="en-GB" dirty="0"/>
          </a:p>
          <a:p>
            <a:r>
              <a:rPr lang="en-GB" dirty="0" err="1"/>
              <a:t>Vulcanus</a:t>
            </a:r>
            <a:endParaRPr lang="en-GB" dirty="0"/>
          </a:p>
          <a:p>
            <a:r>
              <a:rPr lang="en-GB" dirty="0"/>
              <a:t>and many </a:t>
            </a:r>
            <a:br>
              <a:rPr lang="en-GB" dirty="0"/>
            </a:br>
            <a:r>
              <a:rPr lang="en-GB" dirty="0"/>
              <a:t>more</a:t>
            </a:r>
          </a:p>
        </p:txBody>
      </p:sp>
      <p:sp>
        <p:nvSpPr>
          <p:cNvPr id="4" name="Inhaltsplatzhalter 2"/>
          <p:cNvSpPr txBox="1">
            <a:spLocks/>
          </p:cNvSpPr>
          <p:nvPr/>
        </p:nvSpPr>
        <p:spPr>
          <a:xfrm>
            <a:off x="2286000" y="1981201"/>
            <a:ext cx="6246440" cy="4591071"/>
          </a:xfrm>
          <a:prstGeom prst="rect">
            <a:avLst/>
          </a:prstGeom>
        </p:spPr>
        <p:txBody>
          <a:bodyPr vert="horz" lIns="91440" tIns="45720" rIns="91440" bIns="45720" rtlCol="0">
            <a:normAutofit/>
          </a:bodyPr>
          <a:lstStyle/>
          <a:p>
            <a:pPr marL="6858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fr-FR"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Cultural</a:t>
            </a:r>
            <a:r>
              <a:rPr kumimoji="0" lang="fr-FR" sz="2200" b="1" i="0" u="none" strike="noStrike" kern="1200" cap="none" spc="0" normalizeH="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fr-FR" sz="2200" b="1" i="0" u="none" strike="noStrike" kern="1200" cap="none" spc="0" normalizeH="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differences</a:t>
            </a:r>
            <a:r>
              <a:rPr kumimoji="0" lang="fr-FR"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p>
          <a:p>
            <a:pPr marL="914400" marR="0" lvl="1" indent="-228600" algn="l" defTabSz="914400" rtl="0" eaLnBrk="1" fontAlgn="auto" latinLnBrk="0" hangingPunct="1">
              <a:lnSpc>
                <a:spcPct val="100000"/>
              </a:lnSpc>
              <a:spcBef>
                <a:spcPts val="1200"/>
              </a:spcBef>
              <a:spcAft>
                <a:spcPts val="0"/>
              </a:spcAft>
              <a:buClrTx/>
              <a:buSzTx/>
              <a:buFontTx/>
              <a:buBlip>
                <a:blip r:embed="rId3"/>
              </a:buBlip>
              <a:tabLst/>
              <a:defRPr/>
            </a:pPr>
            <a:r>
              <a:rPr kumimoji="0" lang="fr-FR"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problem</a:t>
            </a:r>
            <a:r>
              <a:rPr kumimoji="0" lang="fr-FR"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of </a:t>
            </a:r>
            <a:r>
              <a:rPr kumimoji="0" lang="fr-FR" sz="2200" b="1" i="0" u="sng" strike="noStrike" kern="1200" cap="none" spc="0" normalizeH="0" baseline="0" noProof="0" dirty="0" err="1">
                <a:ln>
                  <a:noFill/>
                </a:ln>
                <a:solidFill>
                  <a:srgbClr val="FFFF00"/>
                </a:solidFill>
                <a:effectLst>
                  <a:outerShdw blurRad="38100" dist="38100" dir="2700000" algn="tl">
                    <a:srgbClr val="000000">
                      <a:alpha val="43137"/>
                    </a:srgbClr>
                  </a:outerShdw>
                </a:effectLst>
                <a:uLnTx/>
                <a:uFillTx/>
                <a:latin typeface="+mn-lt"/>
                <a:ea typeface="+mn-ea"/>
                <a:cs typeface="+mn-cs"/>
              </a:rPr>
              <a:t>translatability</a:t>
            </a:r>
            <a:br>
              <a:rPr kumimoji="0" lang="fr-FR"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br>
            <a:r>
              <a:rPr kumimoji="0" lang="fr-FR"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i.e.</a:t>
            </a:r>
            <a:r>
              <a:rPr kumimoji="0" lang="fr-FR" sz="2200" b="1" i="0" u="none" strike="noStrike" kern="1200" cap="none" spc="0" normalizeH="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fr-FR" sz="2200" b="1" i="0" u="none" strike="noStrike" kern="1200" cap="none" spc="0" normalizeH="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there</a:t>
            </a:r>
            <a:r>
              <a:rPr kumimoji="0" lang="fr-FR" sz="2200" b="1" i="0" u="none" strike="noStrike" kern="1200" cap="none" spc="0" normalizeH="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are </a:t>
            </a:r>
            <a:r>
              <a:rPr kumimoji="0" lang="fr-FR"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no one-to-one </a:t>
            </a:r>
            <a:r>
              <a:rPr kumimoji="0" lang="fr-FR"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equivalents</a:t>
            </a:r>
            <a:endParaRPr kumimoji="0" lang="fr-FR"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p:txBody>
      </p:sp>
      <p:pic>
        <p:nvPicPr>
          <p:cNvPr id="5" name="Picture 5" descr="C:\Eigene Dateien\FERCAN\Glanum Sucellus statue white backgr.JPG"/>
          <p:cNvPicPr>
            <a:picLocks noChangeAspect="1" noChangeArrowheads="1"/>
          </p:cNvPicPr>
          <p:nvPr/>
        </p:nvPicPr>
        <p:blipFill>
          <a:blip r:embed="rId4" cstate="print"/>
          <a:srcRect l="8276" b="6757"/>
          <a:stretch>
            <a:fillRect/>
          </a:stretch>
        </p:blipFill>
        <p:spPr bwMode="auto">
          <a:xfrm>
            <a:off x="1571604" y="3429000"/>
            <a:ext cx="1780238" cy="2890039"/>
          </a:xfrm>
          <a:prstGeom prst="rect">
            <a:avLst/>
          </a:prstGeom>
          <a:noFill/>
          <a:ln w="9525">
            <a:solidFill>
              <a:srgbClr val="000000"/>
            </a:solidFill>
            <a:miter lim="800000"/>
            <a:headEnd/>
            <a:tailEnd/>
          </a:ln>
        </p:spPr>
      </p:pic>
      <p:sp>
        <p:nvSpPr>
          <p:cNvPr id="6" name="Inhaltsplatzhalter 2"/>
          <p:cNvSpPr txBox="1">
            <a:spLocks/>
          </p:cNvSpPr>
          <p:nvPr/>
        </p:nvSpPr>
        <p:spPr>
          <a:xfrm>
            <a:off x="3500430" y="3429000"/>
            <a:ext cx="2428892" cy="3143248"/>
          </a:xfrm>
          <a:prstGeom prst="rect">
            <a:avLst/>
          </a:prstGeom>
        </p:spPr>
        <p:txBody>
          <a:bodyPr vert="horz" lIns="91440" tIns="45720" rIns="91440" bIns="45720" rtlCol="0">
            <a:normAutofit lnSpcReduction="10000"/>
          </a:bodyPr>
          <a:lstStyle/>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en-GB" sz="2200" b="0" i="0" u="none" strike="noStrike" kern="1200" cap="none" spc="0" normalizeH="0" baseline="0" noProof="0" dirty="0">
                <a:ln>
                  <a:noFill/>
                </a:ln>
                <a:gradFill>
                  <a:gsLst>
                    <a:gs pos="0">
                      <a:schemeClr val="bg1"/>
                    </a:gs>
                    <a:gs pos="90000">
                      <a:schemeClr val="bg2">
                        <a:lumMod val="90000"/>
                      </a:schemeClr>
                    </a:gs>
                  </a:gsLst>
                  <a:lin ang="5400000" scaled="0"/>
                </a:gradFill>
                <a:effectLst/>
                <a:uLnTx/>
                <a:uFillTx/>
                <a:latin typeface="+mn-lt"/>
                <a:ea typeface="+mn-ea"/>
                <a:cs typeface="+mn-cs"/>
              </a:rPr>
              <a:t>Minerva</a:t>
            </a:r>
          </a:p>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lang="en-GB" sz="2200" dirty="0" err="1">
                <a:gradFill>
                  <a:gsLst>
                    <a:gs pos="0">
                      <a:schemeClr val="bg1"/>
                    </a:gs>
                    <a:gs pos="90000">
                      <a:schemeClr val="bg2">
                        <a:lumMod val="90000"/>
                      </a:schemeClr>
                    </a:gs>
                  </a:gsLst>
                  <a:lin ang="5400000" scaled="0"/>
                </a:gradFill>
              </a:rPr>
              <a:t>Iuno</a:t>
            </a:r>
            <a:r>
              <a:rPr lang="en-GB" sz="2200" dirty="0">
                <a:gradFill>
                  <a:gsLst>
                    <a:gs pos="0">
                      <a:schemeClr val="bg1"/>
                    </a:gs>
                    <a:gs pos="90000">
                      <a:schemeClr val="bg2">
                        <a:lumMod val="90000"/>
                      </a:schemeClr>
                    </a:gs>
                  </a:gsLst>
                  <a:lin ang="5400000" scaled="0"/>
                </a:gradFill>
              </a:rPr>
              <a:t> Regina</a:t>
            </a:r>
          </a:p>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lang="en-GB" sz="2200" dirty="0">
                <a:gradFill>
                  <a:gsLst>
                    <a:gs pos="0">
                      <a:schemeClr val="bg1"/>
                    </a:gs>
                    <a:gs pos="90000">
                      <a:schemeClr val="bg2">
                        <a:lumMod val="90000"/>
                      </a:schemeClr>
                    </a:gs>
                  </a:gsLst>
                  <a:lin ang="5400000" scaled="0"/>
                </a:gradFill>
              </a:rPr>
              <a:t>Venus</a:t>
            </a:r>
          </a:p>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lang="en-GB" sz="2200" dirty="0" err="1">
                <a:gradFill>
                  <a:gsLst>
                    <a:gs pos="0">
                      <a:schemeClr val="bg1"/>
                    </a:gs>
                    <a:gs pos="90000">
                      <a:schemeClr val="bg2">
                        <a:lumMod val="90000"/>
                      </a:schemeClr>
                    </a:gs>
                  </a:gsLst>
                  <a:lin ang="5400000" scaled="0"/>
                </a:gradFill>
              </a:rPr>
              <a:t>Epona</a:t>
            </a:r>
            <a:endParaRPr lang="en-GB" sz="2200" dirty="0">
              <a:gradFill>
                <a:gsLst>
                  <a:gs pos="0">
                    <a:schemeClr val="bg1"/>
                  </a:gs>
                  <a:gs pos="90000">
                    <a:schemeClr val="bg2">
                      <a:lumMod val="90000"/>
                    </a:schemeClr>
                  </a:gs>
                </a:gsLst>
                <a:lin ang="5400000" scaled="0"/>
              </a:gradFill>
            </a:endParaRPr>
          </a:p>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lang="en-GB" sz="2200" dirty="0">
                <a:gradFill>
                  <a:gsLst>
                    <a:gs pos="0">
                      <a:schemeClr val="bg1"/>
                    </a:gs>
                    <a:gs pos="90000">
                      <a:schemeClr val="bg2">
                        <a:lumMod val="90000"/>
                      </a:schemeClr>
                    </a:gs>
                  </a:gsLst>
                  <a:lin ang="5400000" scaled="0"/>
                </a:gradFill>
              </a:rPr>
              <a:t>Terra Mater</a:t>
            </a:r>
          </a:p>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lang="en-GB" sz="2200" dirty="0" err="1">
                <a:gradFill>
                  <a:gsLst>
                    <a:gs pos="0">
                      <a:schemeClr val="bg1"/>
                    </a:gs>
                    <a:gs pos="90000">
                      <a:schemeClr val="bg2">
                        <a:lumMod val="90000"/>
                      </a:schemeClr>
                    </a:gs>
                  </a:gsLst>
                  <a:lin ang="5400000" scaled="0"/>
                </a:gradFill>
              </a:rPr>
              <a:t>Aerecura</a:t>
            </a:r>
            <a:endParaRPr lang="en-GB" sz="2200" dirty="0">
              <a:gradFill>
                <a:gsLst>
                  <a:gs pos="0">
                    <a:schemeClr val="bg1"/>
                  </a:gs>
                  <a:gs pos="90000">
                    <a:schemeClr val="bg2">
                      <a:lumMod val="90000"/>
                    </a:schemeClr>
                  </a:gs>
                </a:gsLst>
                <a:lin ang="5400000" scaled="0"/>
              </a:gradFill>
            </a:endParaRPr>
          </a:p>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lang="en-GB" sz="2200" dirty="0" err="1">
                <a:gradFill>
                  <a:gsLst>
                    <a:gs pos="0">
                      <a:schemeClr val="bg1"/>
                    </a:gs>
                    <a:gs pos="90000">
                      <a:schemeClr val="bg2">
                        <a:lumMod val="90000"/>
                      </a:schemeClr>
                    </a:gs>
                  </a:gsLst>
                  <a:lin ang="5400000" scaled="0"/>
                </a:gradFill>
              </a:rPr>
              <a:t>Matres</a:t>
            </a:r>
            <a:r>
              <a:rPr lang="en-GB" sz="2200" dirty="0">
                <a:gradFill>
                  <a:gsLst>
                    <a:gs pos="0">
                      <a:schemeClr val="bg1"/>
                    </a:gs>
                    <a:gs pos="90000">
                      <a:schemeClr val="bg2">
                        <a:lumMod val="90000"/>
                      </a:schemeClr>
                    </a:gs>
                  </a:gsLst>
                  <a:lin ang="5400000" scaled="0"/>
                </a:gradFill>
              </a:rPr>
              <a:t>…</a:t>
            </a:r>
          </a:p>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endParaRPr kumimoji="0" lang="en-GB" sz="2200" b="0" i="0" u="none" strike="noStrike" kern="1200" cap="none" spc="0" normalizeH="0" baseline="0" noProof="0" dirty="0">
              <a:ln>
                <a:noFill/>
              </a:ln>
              <a:gradFill>
                <a:gsLst>
                  <a:gs pos="0">
                    <a:schemeClr val="bg1"/>
                  </a:gs>
                  <a:gs pos="90000">
                    <a:schemeClr val="bg2">
                      <a:lumMod val="90000"/>
                    </a:schemeClr>
                  </a:gs>
                </a:gsLst>
                <a:lin ang="5400000" scaled="0"/>
              </a:gradFill>
              <a:effectLst/>
              <a:uLnTx/>
              <a:uFillTx/>
              <a:latin typeface="+mn-lt"/>
              <a:ea typeface="+mn-ea"/>
              <a:cs typeface="+mn-cs"/>
            </a:endParaRPr>
          </a:p>
        </p:txBody>
      </p:sp>
      <p:pic>
        <p:nvPicPr>
          <p:cNvPr id="7" name="Picture 5" descr="C:\Eigene Dateien\FERCAN\RIB FERCAN\Venus - white pipeclay figurine from London.JPG"/>
          <p:cNvPicPr>
            <a:picLocks noChangeAspect="1" noChangeArrowheads="1"/>
          </p:cNvPicPr>
          <p:nvPr/>
        </p:nvPicPr>
        <p:blipFill>
          <a:blip r:embed="rId5" cstate="print"/>
          <a:srcRect/>
          <a:stretch>
            <a:fillRect/>
          </a:stretch>
        </p:blipFill>
        <p:spPr bwMode="auto">
          <a:xfrm>
            <a:off x="5286381" y="3429024"/>
            <a:ext cx="1314158" cy="3286124"/>
          </a:xfrm>
          <a:prstGeom prst="rect">
            <a:avLst/>
          </a:prstGeom>
          <a:noFill/>
        </p:spPr>
      </p:pic>
      <p:sp>
        <p:nvSpPr>
          <p:cNvPr id="8" name="Inhaltsplatzhalter 2"/>
          <p:cNvSpPr txBox="1">
            <a:spLocks/>
          </p:cNvSpPr>
          <p:nvPr/>
        </p:nvSpPr>
        <p:spPr>
          <a:xfrm>
            <a:off x="6715108" y="3429000"/>
            <a:ext cx="2428892" cy="3143248"/>
          </a:xfrm>
          <a:prstGeom prst="rect">
            <a:avLst/>
          </a:prstGeom>
        </p:spPr>
        <p:txBody>
          <a:bodyPr vert="horz" lIns="91440" tIns="45720" rIns="91440" bIns="45720" rtlCol="0">
            <a:normAutofit/>
          </a:bodyPr>
          <a:lstStyle/>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lang="en-GB" sz="2200" dirty="0">
                <a:gradFill>
                  <a:gsLst>
                    <a:gs pos="0">
                      <a:schemeClr val="bg1"/>
                    </a:gs>
                    <a:gs pos="90000">
                      <a:schemeClr val="bg2">
                        <a:lumMod val="90000"/>
                      </a:schemeClr>
                    </a:gs>
                  </a:gsLst>
                  <a:lin ang="5400000" scaled="0"/>
                </a:gradFill>
              </a:rPr>
              <a:t>“</a:t>
            </a:r>
            <a:r>
              <a:rPr lang="en-GB" sz="2200" dirty="0" err="1">
                <a:gradFill>
                  <a:gsLst>
                    <a:gs pos="0">
                      <a:schemeClr val="bg1"/>
                    </a:gs>
                    <a:gs pos="90000">
                      <a:schemeClr val="bg2">
                        <a:lumMod val="90000"/>
                      </a:schemeClr>
                    </a:gs>
                  </a:gsLst>
                  <a:lin ang="5400000" scaled="0"/>
                </a:gradFill>
              </a:rPr>
              <a:t>Toutatis</a:t>
            </a:r>
            <a:r>
              <a:rPr lang="en-GB" sz="2200" dirty="0">
                <a:gradFill>
                  <a:gsLst>
                    <a:gs pos="0">
                      <a:schemeClr val="bg1"/>
                    </a:gs>
                    <a:gs pos="90000">
                      <a:schemeClr val="bg2">
                        <a:lumMod val="90000"/>
                      </a:schemeClr>
                    </a:gs>
                  </a:gsLst>
                  <a:lin ang="5400000" scaled="0"/>
                </a:gradFill>
              </a:rPr>
              <a:t>”</a:t>
            </a:r>
          </a:p>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en-GB" sz="2200" b="0" i="0" u="none" strike="noStrike" kern="1200" cap="none" spc="0" normalizeH="0" baseline="0" noProof="0" dirty="0">
                <a:ln>
                  <a:noFill/>
                </a:ln>
                <a:gradFill>
                  <a:gsLst>
                    <a:gs pos="0">
                      <a:schemeClr val="bg1"/>
                    </a:gs>
                    <a:gs pos="90000">
                      <a:schemeClr val="bg2">
                        <a:lumMod val="90000"/>
                      </a:schemeClr>
                    </a:gs>
                  </a:gsLst>
                  <a:lin ang="5400000" scaled="0"/>
                </a:gradFill>
                <a:effectLst/>
                <a:uLnTx/>
                <a:uFillTx/>
                <a:latin typeface="+mn-lt"/>
                <a:ea typeface="+mn-ea"/>
                <a:cs typeface="+mn-cs"/>
              </a:rPr>
              <a:t>Mars</a:t>
            </a:r>
          </a:p>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lang="en-GB" sz="2200" dirty="0">
                <a:gradFill>
                  <a:gsLst>
                    <a:gs pos="0">
                      <a:schemeClr val="bg1"/>
                    </a:gs>
                    <a:gs pos="90000">
                      <a:schemeClr val="bg2">
                        <a:lumMod val="90000"/>
                      </a:schemeClr>
                    </a:gs>
                  </a:gsLst>
                  <a:lin ang="5400000" scaled="0"/>
                </a:gradFill>
              </a:rPr>
              <a:t>Mercury</a:t>
            </a:r>
            <a:endParaRPr kumimoji="0" lang="en-GB" sz="2200" b="0" i="0" u="none" strike="noStrike" kern="1200" cap="none" spc="0" normalizeH="0" baseline="0" noProof="0" dirty="0">
              <a:ln>
                <a:noFill/>
              </a:ln>
              <a:gradFill>
                <a:gsLst>
                  <a:gs pos="0">
                    <a:schemeClr val="bg1"/>
                  </a:gs>
                  <a:gs pos="90000">
                    <a:schemeClr val="bg2">
                      <a:lumMod val="90000"/>
                    </a:schemeClr>
                  </a:gs>
                </a:gsLst>
                <a:lin ang="5400000" scaled="0"/>
              </a:gradFill>
              <a:effectLst/>
              <a:uLnTx/>
              <a:uFillTx/>
              <a:latin typeface="+mn-lt"/>
              <a:ea typeface="+mn-ea"/>
              <a:cs typeface="+mn-cs"/>
            </a:endParaRPr>
          </a:p>
        </p:txBody>
      </p:sp>
      <p:pic>
        <p:nvPicPr>
          <p:cNvPr id="9" name="Picture 2" descr="http://www.romanbaths.co.uk/images/collection/large/batrm_1978_1.jpg"/>
          <p:cNvPicPr>
            <a:picLocks noChangeAspect="1" noChangeArrowheads="1"/>
          </p:cNvPicPr>
          <p:nvPr/>
        </p:nvPicPr>
        <p:blipFill>
          <a:blip r:embed="rId6" cstate="print">
            <a:clrChange>
              <a:clrFrom>
                <a:srgbClr val="FFFFFF"/>
              </a:clrFrom>
              <a:clrTo>
                <a:srgbClr val="FFFFFF">
                  <a:alpha val="0"/>
                </a:srgbClr>
              </a:clrTo>
            </a:clrChange>
          </a:blip>
          <a:srcRect/>
          <a:stretch>
            <a:fillRect/>
          </a:stretch>
        </p:blipFill>
        <p:spPr bwMode="auto">
          <a:xfrm>
            <a:off x="-180528" y="0"/>
            <a:ext cx="2123728" cy="2140719"/>
          </a:xfrm>
          <a:prstGeom prst="rect">
            <a:avLst/>
          </a:prstGeom>
          <a:noFill/>
        </p:spPr>
      </p:pic>
      <p:pic>
        <p:nvPicPr>
          <p:cNvPr id="10" name="Picture 6" descr="https://www.britishmuseum.org/images/ps311503_m.jpg"/>
          <p:cNvPicPr>
            <a:picLocks noChangeAspect="1" noChangeArrowheads="1"/>
          </p:cNvPicPr>
          <p:nvPr/>
        </p:nvPicPr>
        <p:blipFill>
          <a:blip r:embed="rId7" cstate="print">
            <a:clrChange>
              <a:clrFrom>
                <a:srgbClr val="FFFFFF"/>
              </a:clrFrom>
              <a:clrTo>
                <a:srgbClr val="FFFFFF">
                  <a:alpha val="0"/>
                </a:srgbClr>
              </a:clrTo>
            </a:clrChange>
          </a:blip>
          <a:srcRect/>
          <a:stretch>
            <a:fillRect/>
          </a:stretch>
        </p:blipFill>
        <p:spPr bwMode="auto">
          <a:xfrm>
            <a:off x="1331640" y="-243408"/>
            <a:ext cx="2520280" cy="2520280"/>
          </a:xfrm>
          <a:prstGeom prst="rect">
            <a:avLst/>
          </a:prstGeom>
          <a:noFill/>
        </p:spPr>
      </p:pic>
    </p:spTree>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2000"/>
                                        <p:tgtEl>
                                          <p:spTgt spid="5"/>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checkerboard(across)">
                                      <p:cBhvr>
                                        <p:cTn id="10" dur="2000"/>
                                        <p:tgtEl>
                                          <p:spTgt spid="3">
                                            <p:txEl>
                                              <p:pRg st="0" end="0"/>
                                            </p:txEl>
                                          </p:spTgt>
                                        </p:tgtEl>
                                      </p:cBhvr>
                                    </p:animEffect>
                                  </p:childTnLst>
                                </p:cTn>
                              </p:par>
                              <p:par>
                                <p:cTn id="11" presetID="5" presetClass="entr" presetSubtype="1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checkerboard(across)">
                                      <p:cBhvr>
                                        <p:cTn id="13" dur="2000"/>
                                        <p:tgtEl>
                                          <p:spTgt spid="3">
                                            <p:txEl>
                                              <p:pRg st="1" end="1"/>
                                            </p:txEl>
                                          </p:spTgt>
                                        </p:tgtEl>
                                      </p:cBhvr>
                                    </p:animEffect>
                                  </p:childTnLst>
                                </p:cTn>
                              </p:par>
                              <p:par>
                                <p:cTn id="14" presetID="5" presetClass="entr" presetSubtype="10" fill="hold" grpId="0" nodeType="with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checkerboard(across)">
                                      <p:cBhvr>
                                        <p:cTn id="16" dur="2000"/>
                                        <p:tgtEl>
                                          <p:spTgt spid="3">
                                            <p:txEl>
                                              <p:pRg st="2" end="2"/>
                                            </p:txEl>
                                          </p:spTgt>
                                        </p:tgtEl>
                                      </p:cBhvr>
                                    </p:animEffect>
                                  </p:childTnLst>
                                </p:cTn>
                              </p:par>
                              <p:par>
                                <p:cTn id="17" presetID="5" presetClass="entr" presetSubtype="10"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checkerboard(across)">
                                      <p:cBhvr>
                                        <p:cTn id="19" dur="2000"/>
                                        <p:tgtEl>
                                          <p:spTgt spid="3">
                                            <p:txEl>
                                              <p:pRg st="3" end="3"/>
                                            </p:txEl>
                                          </p:spTgt>
                                        </p:tgtEl>
                                      </p:cBhvr>
                                    </p:animEffect>
                                  </p:childTnLst>
                                </p:cTn>
                              </p:par>
                              <p:par>
                                <p:cTn id="20" presetID="5" presetClass="entr" presetSubtype="10" fill="hold" grpId="0"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checkerboard(across)">
                                      <p:cBhvr>
                                        <p:cTn id="22" dur="2000"/>
                                        <p:tgtEl>
                                          <p:spTgt spid="3">
                                            <p:txEl>
                                              <p:pRg st="4" end="4"/>
                                            </p:txEl>
                                          </p:spTgt>
                                        </p:tgtEl>
                                      </p:cBhvr>
                                    </p:animEffect>
                                  </p:childTnLst>
                                </p:cTn>
                              </p:par>
                              <p:par>
                                <p:cTn id="23" presetID="5" presetClass="entr" presetSubtype="10" fill="hold" nodeType="with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checkerboard(across)">
                                      <p:cBhvr>
                                        <p:cTn id="25" dur="2000"/>
                                        <p:tgtEl>
                                          <p:spTgt spid="5"/>
                                        </p:tgtEl>
                                      </p:cBhvr>
                                    </p:animEffect>
                                  </p:childTnLst>
                                </p:cTn>
                              </p:par>
                              <p:par>
                                <p:cTn id="26" presetID="5" presetClass="entr" presetSubtype="10" fill="hold" nodeType="with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checkerboard(across)">
                                      <p:cBhvr>
                                        <p:cTn id="28" dur="2000"/>
                                        <p:tgtEl>
                                          <p:spTgt spid="6"/>
                                        </p:tgtEl>
                                      </p:cBhvr>
                                    </p:animEffect>
                                  </p:childTnLst>
                                </p:cTn>
                              </p:par>
                              <p:par>
                                <p:cTn id="29" presetID="5" presetClass="entr" presetSubtype="10" fill="hold" nodeType="with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checkerboard(across)">
                                      <p:cBhvr>
                                        <p:cTn id="31" dur="2000"/>
                                        <p:tgtEl>
                                          <p:spTgt spid="7"/>
                                        </p:tgtEl>
                                      </p:cBhvr>
                                    </p:animEffect>
                                  </p:childTnLst>
                                </p:cTn>
                              </p:par>
                              <p:par>
                                <p:cTn id="32" presetID="5" presetClass="entr" presetSubtype="10" fill="hold" nodeType="withEffect">
                                  <p:stCondLst>
                                    <p:cond delay="0"/>
                                  </p:stCondLst>
                                  <p:childTnLst>
                                    <p:set>
                                      <p:cBhvr>
                                        <p:cTn id="33" dur="1" fill="hold">
                                          <p:stCondLst>
                                            <p:cond delay="0"/>
                                          </p:stCondLst>
                                        </p:cTn>
                                        <p:tgtEl>
                                          <p:spTgt spid="8"/>
                                        </p:tgtEl>
                                        <p:attrNameLst>
                                          <p:attrName>style.visibility</p:attrName>
                                        </p:attrNameLst>
                                      </p:cBhvr>
                                      <p:to>
                                        <p:strVal val="visible"/>
                                      </p:to>
                                    </p:set>
                                    <p:animEffect transition="in" filter="checkerboard(across)">
                                      <p:cBhvr>
                                        <p:cTn id="34"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9092" name="Picture 4" descr="Serapis the Chrestos"/>
          <p:cNvPicPr>
            <a:picLocks noChangeAspect="1" noChangeArrowheads="1"/>
          </p:cNvPicPr>
          <p:nvPr/>
        </p:nvPicPr>
        <p:blipFill>
          <a:blip r:embed="rId2" cstate="print"/>
          <a:srcRect/>
          <a:stretch>
            <a:fillRect/>
          </a:stretch>
        </p:blipFill>
        <p:spPr bwMode="auto">
          <a:xfrm>
            <a:off x="6858000" y="4221088"/>
            <a:ext cx="2106488" cy="3854202"/>
          </a:xfrm>
          <a:prstGeom prst="rect">
            <a:avLst/>
          </a:prstGeom>
          <a:noFill/>
        </p:spPr>
      </p:pic>
      <p:pic>
        <p:nvPicPr>
          <p:cNvPr id="89090" name="Picture 2" descr="https://www.forumancientcoins.com/moonmoth/museum_pics/serapis_bm_001.jpg"/>
          <p:cNvPicPr>
            <a:picLocks noChangeAspect="1" noChangeArrowheads="1"/>
          </p:cNvPicPr>
          <p:nvPr/>
        </p:nvPicPr>
        <p:blipFill>
          <a:blip r:embed="rId3" cstate="print"/>
          <a:srcRect/>
          <a:stretch>
            <a:fillRect/>
          </a:stretch>
        </p:blipFill>
        <p:spPr bwMode="auto">
          <a:xfrm>
            <a:off x="0" y="332656"/>
            <a:ext cx="2635943" cy="5229200"/>
          </a:xfrm>
          <a:prstGeom prst="rect">
            <a:avLst/>
          </a:prstGeom>
          <a:noFill/>
        </p:spPr>
      </p:pic>
      <p:sp>
        <p:nvSpPr>
          <p:cNvPr id="6" name="Inhaltsplatzhalter 2"/>
          <p:cNvSpPr txBox="1">
            <a:spLocks/>
          </p:cNvSpPr>
          <p:nvPr/>
        </p:nvSpPr>
        <p:spPr>
          <a:xfrm rot="273547">
            <a:off x="649626" y="3483382"/>
            <a:ext cx="7929602" cy="2422508"/>
          </a:xfrm>
          <a:prstGeom prst="rect">
            <a:avLst/>
          </a:prstGeom>
          <a:solidFill>
            <a:schemeClr val="bg2">
              <a:lumMod val="50000"/>
              <a:alpha val="56000"/>
            </a:schemeClr>
          </a:solidFill>
          <a:ln>
            <a:solidFill>
              <a:schemeClr val="bg2"/>
            </a:solidFill>
          </a:ln>
        </p:spPr>
        <p:txBody>
          <a:bodyPr vert="horz" lIns="91440" tIns="45720" rIns="91440" bIns="45720" rtlCol="0">
            <a:normAutofit/>
          </a:bodyPr>
          <a:lstStyle/>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4"/>
              </a:buBlip>
              <a:tabLst/>
              <a:defRPr/>
            </a:pPr>
            <a:r>
              <a:rPr kumimoji="0" lang="en-GB"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Tacitus</a:t>
            </a:r>
            <a:r>
              <a:rPr kumimoji="0" lang="en-GB"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en-GB"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Hist</a:t>
            </a:r>
            <a:r>
              <a:rPr kumimoji="0" lang="en-GB"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4.84.5 on </a:t>
            </a:r>
            <a:r>
              <a:rPr kumimoji="0" lang="en-GB" sz="2200" b="1" i="0" u="none" strike="noStrike" kern="1200" cap="none" spc="0" normalizeH="0" baseline="0" noProof="0" dirty="0" err="1">
                <a:ln>
                  <a:noFill/>
                </a:ln>
                <a:solidFill>
                  <a:srgbClr val="FFC000"/>
                </a:solidFill>
                <a:effectLst>
                  <a:outerShdw blurRad="38100" dist="38100" dir="2700000" algn="tl">
                    <a:srgbClr val="000000">
                      <a:alpha val="43137"/>
                    </a:srgbClr>
                  </a:outerShdw>
                </a:effectLst>
                <a:uLnTx/>
                <a:uFillTx/>
                <a:latin typeface="+mn-lt"/>
                <a:ea typeface="+mn-ea"/>
                <a:cs typeface="+mn-cs"/>
              </a:rPr>
              <a:t>Serapis</a:t>
            </a:r>
            <a:r>
              <a:rPr kumimoji="0" lang="en-GB"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t>
            </a:r>
          </a:p>
          <a:p>
            <a:pPr marL="457200" marR="0" lvl="1" indent="-228600" algn="l" defTabSz="914400" rtl="0" eaLnBrk="1" fontAlgn="auto" latinLnBrk="0" hangingPunct="1">
              <a:lnSpc>
                <a:spcPct val="100000"/>
              </a:lnSpc>
              <a:spcBef>
                <a:spcPts val="1200"/>
              </a:spcBef>
              <a:spcAft>
                <a:spcPts val="0"/>
              </a:spcAft>
              <a:buClrTx/>
              <a:buSzTx/>
              <a:buFontTx/>
              <a:buBlip>
                <a:blip r:embed="rId5"/>
              </a:buBlip>
              <a:tabLst/>
              <a:defRPr/>
            </a:pPr>
            <a:r>
              <a:rPr kumimoji="0" lang="en-GB" sz="2000" b="1" i="1"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Many identify the god himself with </a:t>
            </a:r>
            <a:r>
              <a:rPr kumimoji="0" lang="en-GB" sz="2000" b="1" i="1" u="none" strike="noStrike" kern="1200" cap="none" spc="0" normalizeH="0" baseline="0" noProof="0" dirty="0" err="1">
                <a:ln>
                  <a:noFill/>
                </a:ln>
                <a:solidFill>
                  <a:srgbClr val="FFC000"/>
                </a:solidFill>
                <a:effectLst>
                  <a:outerShdw blurRad="38100" dist="38100" dir="2700000" algn="tl">
                    <a:srgbClr val="000000">
                      <a:alpha val="43137"/>
                    </a:srgbClr>
                  </a:outerShdw>
                </a:effectLst>
                <a:uLnTx/>
                <a:uFillTx/>
                <a:latin typeface="+mn-lt"/>
                <a:ea typeface="+mn-ea"/>
                <a:cs typeface="+mn-cs"/>
              </a:rPr>
              <a:t>Aesculapius</a:t>
            </a:r>
            <a:r>
              <a:rPr kumimoji="0" lang="en-GB" sz="2000" b="1" i="1"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because he </a:t>
            </a:r>
            <a:r>
              <a:rPr kumimoji="0" lang="en-GB" sz="2000" b="1" i="1"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mn-lt"/>
                <a:ea typeface="+mn-ea"/>
                <a:cs typeface="+mn-cs"/>
              </a:rPr>
              <a:t>heals</a:t>
            </a:r>
            <a:r>
              <a:rPr kumimoji="0" lang="en-GB" sz="2000" b="1" i="1"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the sick, some with </a:t>
            </a:r>
            <a:r>
              <a:rPr kumimoji="0" lang="en-GB" sz="2000" b="1" i="1" u="none" strike="noStrike" kern="1200" cap="none" spc="0" normalizeH="0" baseline="0" noProof="0" dirty="0" err="1">
                <a:ln>
                  <a:noFill/>
                </a:ln>
                <a:solidFill>
                  <a:srgbClr val="FFC000"/>
                </a:solidFill>
                <a:effectLst>
                  <a:outerShdw blurRad="38100" dist="38100" dir="2700000" algn="tl">
                    <a:srgbClr val="000000">
                      <a:alpha val="43137"/>
                    </a:srgbClr>
                  </a:outerShdw>
                </a:effectLst>
                <a:uLnTx/>
                <a:uFillTx/>
                <a:latin typeface="+mn-lt"/>
                <a:ea typeface="+mn-ea"/>
                <a:cs typeface="+mn-cs"/>
              </a:rPr>
              <a:t>Osiris</a:t>
            </a:r>
            <a:r>
              <a:rPr kumimoji="0" lang="en-GB" sz="2000" b="1" i="1"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 very ancient divinity of those people; </a:t>
            </a:r>
            <a:br>
              <a:rPr kumimoji="0" lang="en-GB" sz="2000" b="1" i="1"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br>
            <a:r>
              <a:rPr kumimoji="0" lang="en-GB" sz="2000" b="1" i="1"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many again identify him with </a:t>
            </a:r>
            <a:r>
              <a:rPr kumimoji="0" lang="en-GB" sz="2000" b="1" i="1"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mn-lt"/>
                <a:ea typeface="+mn-ea"/>
                <a:cs typeface="+mn-cs"/>
              </a:rPr>
              <a:t>Jupiter</a:t>
            </a:r>
            <a:r>
              <a:rPr kumimoji="0" lang="en-GB" sz="2000" b="1" i="1"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for his </a:t>
            </a:r>
            <a:r>
              <a:rPr kumimoji="0" lang="en-GB" sz="2000" b="1" i="1"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mn-lt"/>
                <a:ea typeface="+mn-ea"/>
                <a:cs typeface="+mn-cs"/>
              </a:rPr>
              <a:t>powers</a:t>
            </a:r>
            <a:r>
              <a:rPr kumimoji="0" lang="en-GB" sz="2000" b="1" i="1" u="none" strike="noStrike" kern="1200" cap="none" spc="0" normalizeH="0" noProof="0" dirty="0">
                <a:ln>
                  <a:noFill/>
                </a:ln>
                <a:solidFill>
                  <a:srgbClr val="FFC000"/>
                </a:solidFill>
                <a:effectLst>
                  <a:outerShdw blurRad="38100" dist="38100" dir="2700000" algn="tl">
                    <a:srgbClr val="000000">
                      <a:alpha val="43137"/>
                    </a:srgbClr>
                  </a:outerShdw>
                </a:effectLst>
                <a:uLnTx/>
                <a:uFillTx/>
                <a:latin typeface="+mn-lt"/>
                <a:ea typeface="+mn-ea"/>
                <a:cs typeface="+mn-cs"/>
              </a:rPr>
              <a:t> over all things</a:t>
            </a:r>
            <a:r>
              <a:rPr kumimoji="0" lang="en-GB" sz="2000" b="1" i="1" u="none" strike="noStrike" kern="1200" cap="none" spc="0" normalizeH="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but most identify him with </a:t>
            </a:r>
            <a:r>
              <a:rPr kumimoji="0" lang="en-GB" sz="2000" b="1" i="1" u="none" strike="noStrike" kern="1200" cap="none" spc="0" normalizeH="0" noProof="0" dirty="0" err="1">
                <a:ln>
                  <a:noFill/>
                </a:ln>
                <a:solidFill>
                  <a:srgbClr val="FFC000"/>
                </a:solidFill>
                <a:effectLst>
                  <a:outerShdw blurRad="38100" dist="38100" dir="2700000" algn="tl">
                    <a:srgbClr val="000000">
                      <a:alpha val="43137"/>
                    </a:srgbClr>
                  </a:outerShdw>
                </a:effectLst>
                <a:uLnTx/>
                <a:uFillTx/>
                <a:latin typeface="+mn-lt"/>
                <a:ea typeface="+mn-ea"/>
                <a:cs typeface="+mn-cs"/>
              </a:rPr>
              <a:t>Dispater</a:t>
            </a:r>
            <a:r>
              <a:rPr kumimoji="0" lang="en-GB" sz="2000" b="1" i="1" u="none" strike="noStrike" kern="1200" cap="none" spc="0" normalizeH="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from the </a:t>
            </a:r>
            <a:r>
              <a:rPr kumimoji="0" lang="en-GB" sz="2000" b="1" i="1" u="none" strike="noStrike" kern="1200" cap="none" spc="0" normalizeH="0" noProof="0" dirty="0">
                <a:ln>
                  <a:noFill/>
                </a:ln>
                <a:solidFill>
                  <a:srgbClr val="FFC000"/>
                </a:solidFill>
                <a:effectLst>
                  <a:outerShdw blurRad="38100" dist="38100" dir="2700000" algn="tl">
                    <a:srgbClr val="000000">
                      <a:alpha val="43137"/>
                    </a:srgbClr>
                  </a:outerShdw>
                </a:effectLst>
                <a:uLnTx/>
                <a:uFillTx/>
                <a:latin typeface="+mn-lt"/>
                <a:ea typeface="+mn-ea"/>
                <a:cs typeface="+mn-cs"/>
              </a:rPr>
              <a:t>emblems</a:t>
            </a:r>
            <a:r>
              <a:rPr kumimoji="0" lang="en-GB" sz="2000" b="1" i="1" u="none" strike="noStrike" kern="1200" cap="none" spc="0" normalizeH="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that are manifest in him, or through arcane reasoning.</a:t>
            </a:r>
            <a:endParaRPr kumimoji="0" lang="en-GB"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p:txBody>
      </p:sp>
      <p:sp>
        <p:nvSpPr>
          <p:cNvPr id="8" name="Titel 1"/>
          <p:cNvSpPr>
            <a:spLocks noGrp="1"/>
          </p:cNvSpPr>
          <p:nvPr>
            <p:ph type="title"/>
          </p:nvPr>
        </p:nvSpPr>
        <p:spPr>
          <a:xfrm>
            <a:off x="2285984" y="285728"/>
            <a:ext cx="6668884" cy="808038"/>
          </a:xfrm>
        </p:spPr>
        <p:txBody>
          <a:bodyPr/>
          <a:lstStyle/>
          <a:p>
            <a:r>
              <a:rPr lang="en-GB" dirty="0"/>
              <a:t>Multiple </a:t>
            </a:r>
            <a:r>
              <a:rPr lang="en-GB" i="1" dirty="0" err="1"/>
              <a:t>interpretationes</a:t>
            </a:r>
            <a:endParaRPr lang="en-GB" dirty="0"/>
          </a:p>
        </p:txBody>
      </p:sp>
      <p:sp>
        <p:nvSpPr>
          <p:cNvPr id="9" name="Inhaltsplatzhalter 2"/>
          <p:cNvSpPr txBox="1">
            <a:spLocks/>
          </p:cNvSpPr>
          <p:nvPr/>
        </p:nvSpPr>
        <p:spPr>
          <a:xfrm>
            <a:off x="2286000" y="1981201"/>
            <a:ext cx="6246440" cy="4591071"/>
          </a:xfrm>
          <a:prstGeom prst="rect">
            <a:avLst/>
          </a:prstGeom>
        </p:spPr>
        <p:txBody>
          <a:bodyPr vert="horz" lIns="91440" tIns="45720" rIns="91440" bIns="45720" rtlCol="0">
            <a:normAutofit/>
          </a:bodyPr>
          <a:lstStyle/>
          <a:p>
            <a:pPr marL="685800" marR="0" lvl="0" indent="-228600" algn="l" defTabSz="914400" rtl="0" eaLnBrk="1" fontAlgn="auto" latinLnBrk="0" hangingPunct="1">
              <a:lnSpc>
                <a:spcPct val="100000"/>
              </a:lnSpc>
              <a:spcBef>
                <a:spcPts val="1200"/>
              </a:spcBef>
              <a:spcAft>
                <a:spcPts val="0"/>
              </a:spcAft>
              <a:buClr>
                <a:schemeClr val="bg2"/>
              </a:buClr>
              <a:buSzTx/>
              <a:buFontTx/>
              <a:buBlip>
                <a:blip r:embed="rId4"/>
              </a:buBlip>
              <a:tabLst/>
              <a:defRPr/>
            </a:pPr>
            <a:r>
              <a:rPr kumimoji="0" lang="fr-FR"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Cultural</a:t>
            </a:r>
            <a:r>
              <a:rPr kumimoji="0" lang="fr-FR" sz="2200" b="1" i="0" u="none" strike="noStrike" kern="1200" cap="none" spc="0" normalizeH="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fr-FR" sz="2200" b="1" i="0" u="none" strike="noStrike" kern="1200" cap="none" spc="0" normalizeH="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differences</a:t>
            </a:r>
            <a:r>
              <a:rPr kumimoji="0" lang="fr-FR"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p>
          <a:p>
            <a:pPr marL="914400" marR="0" lvl="1" indent="-228600" algn="l" defTabSz="914400" rtl="0" eaLnBrk="1" fontAlgn="auto" latinLnBrk="0" hangingPunct="1">
              <a:lnSpc>
                <a:spcPct val="100000"/>
              </a:lnSpc>
              <a:spcBef>
                <a:spcPts val="1200"/>
              </a:spcBef>
              <a:spcAft>
                <a:spcPts val="0"/>
              </a:spcAft>
              <a:buClrTx/>
              <a:buSzTx/>
              <a:buFontTx/>
              <a:buBlip>
                <a:blip r:embed="rId5"/>
              </a:buBlip>
              <a:tabLst/>
              <a:defRPr/>
            </a:pPr>
            <a:r>
              <a:rPr kumimoji="0" lang="fr-FR"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problem</a:t>
            </a:r>
            <a:r>
              <a:rPr kumimoji="0" lang="fr-FR"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of </a:t>
            </a:r>
            <a:r>
              <a:rPr kumimoji="0" lang="fr-FR" sz="2200" b="1" i="0" u="sng" strike="noStrike" kern="1200" cap="none" spc="0" normalizeH="0" baseline="0" noProof="0" dirty="0" err="1">
                <a:ln>
                  <a:noFill/>
                </a:ln>
                <a:solidFill>
                  <a:srgbClr val="FFFF00"/>
                </a:solidFill>
                <a:effectLst>
                  <a:outerShdw blurRad="38100" dist="38100" dir="2700000" algn="tl">
                    <a:srgbClr val="000000">
                      <a:alpha val="43137"/>
                    </a:srgbClr>
                  </a:outerShdw>
                </a:effectLst>
                <a:uLnTx/>
                <a:uFillTx/>
                <a:latin typeface="+mn-lt"/>
                <a:ea typeface="+mn-ea"/>
                <a:cs typeface="+mn-cs"/>
              </a:rPr>
              <a:t>translatability</a:t>
            </a:r>
            <a:br>
              <a:rPr kumimoji="0" lang="fr-FR"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br>
            <a:r>
              <a:rPr kumimoji="0" lang="fr-FR"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i.e.</a:t>
            </a:r>
            <a:r>
              <a:rPr kumimoji="0" lang="fr-FR" sz="2200" b="1" i="0" u="none" strike="noStrike" kern="1200" cap="none" spc="0" normalizeH="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fr-FR" sz="2200" b="1" i="0" u="none" strike="noStrike" kern="1200" cap="none" spc="0" normalizeH="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there</a:t>
            </a:r>
            <a:r>
              <a:rPr kumimoji="0" lang="fr-FR" sz="2200" b="1" i="0" u="none" strike="noStrike" kern="1200" cap="none" spc="0" normalizeH="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are </a:t>
            </a:r>
            <a:r>
              <a:rPr kumimoji="0" lang="fr-FR"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no one-to-one </a:t>
            </a:r>
            <a:r>
              <a:rPr kumimoji="0" lang="fr-FR"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equivalents</a:t>
            </a:r>
            <a:endParaRPr kumimoji="0" lang="fr-FR"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p:txBody>
      </p:sp>
      <p:sp>
        <p:nvSpPr>
          <p:cNvPr id="7" name="Textfeld 6"/>
          <p:cNvSpPr txBox="1"/>
          <p:nvPr/>
        </p:nvSpPr>
        <p:spPr>
          <a:xfrm>
            <a:off x="251520" y="6453336"/>
            <a:ext cx="2160240" cy="369332"/>
          </a:xfrm>
          <a:prstGeom prst="rect">
            <a:avLst/>
          </a:prstGeom>
          <a:noFill/>
        </p:spPr>
        <p:txBody>
          <a:bodyPr wrap="square" rtlCol="0">
            <a:spAutoFit/>
          </a:bodyPr>
          <a:lstStyle/>
          <a:p>
            <a:r>
              <a:rPr lang="en-GB" dirty="0" err="1"/>
              <a:t>Serapis</a:t>
            </a:r>
            <a:r>
              <a:rPr lang="en-GB" dirty="0"/>
              <a:t>, B.M</a:t>
            </a:r>
          </a:p>
        </p:txBody>
      </p:sp>
    </p:spTree>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89090"/>
                                        </p:tgtEl>
                                        <p:attrNameLst>
                                          <p:attrName>style.visibility</p:attrName>
                                        </p:attrNameLst>
                                      </p:cBhvr>
                                      <p:to>
                                        <p:strVal val="visible"/>
                                      </p:to>
                                    </p:set>
                                    <p:animEffect transition="in" filter="wheel(1)">
                                      <p:cBhvr>
                                        <p:cTn id="12" dur="2000"/>
                                        <p:tgtEl>
                                          <p:spTgt spid="890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066" name="Picture 2" descr="http://www.sourcememory.net/veleda/wp-content/uploads/2011/07/AtargatisHadadDuraEuropos100ce.jpg"/>
          <p:cNvPicPr>
            <a:picLocks noChangeAspect="1" noChangeArrowheads="1"/>
          </p:cNvPicPr>
          <p:nvPr/>
        </p:nvPicPr>
        <p:blipFill>
          <a:blip r:embed="rId2" cstate="print"/>
          <a:srcRect l="8039" t="4183" r="4505" b="6388"/>
          <a:stretch>
            <a:fillRect/>
          </a:stretch>
        </p:blipFill>
        <p:spPr bwMode="auto">
          <a:xfrm>
            <a:off x="323528" y="44624"/>
            <a:ext cx="2736304" cy="4032448"/>
          </a:xfrm>
          <a:prstGeom prst="rect">
            <a:avLst/>
          </a:prstGeom>
          <a:noFill/>
        </p:spPr>
      </p:pic>
      <p:sp>
        <p:nvSpPr>
          <p:cNvPr id="7" name="Inhaltsplatzhalter 2"/>
          <p:cNvSpPr txBox="1">
            <a:spLocks/>
          </p:cNvSpPr>
          <p:nvPr/>
        </p:nvSpPr>
        <p:spPr>
          <a:xfrm>
            <a:off x="2286000" y="1981201"/>
            <a:ext cx="6246440" cy="4591071"/>
          </a:xfrm>
          <a:prstGeom prst="rect">
            <a:avLst/>
          </a:prstGeom>
        </p:spPr>
        <p:txBody>
          <a:bodyPr vert="horz" lIns="91440" tIns="45720" rIns="91440" bIns="45720" rtlCol="0">
            <a:normAutofit/>
          </a:bodyPr>
          <a:lstStyle/>
          <a:p>
            <a:pPr marL="685800" marR="0" lvl="0" indent="-228600" algn="l" defTabSz="914400" rtl="0" eaLnBrk="1" fontAlgn="auto" latinLnBrk="0" hangingPunct="1">
              <a:lnSpc>
                <a:spcPct val="100000"/>
              </a:lnSpc>
              <a:spcBef>
                <a:spcPts val="1200"/>
              </a:spcBef>
              <a:spcAft>
                <a:spcPts val="0"/>
              </a:spcAft>
              <a:buClr>
                <a:schemeClr val="bg2"/>
              </a:buClr>
              <a:buSzTx/>
              <a:buFontTx/>
              <a:buBlip>
                <a:blip r:embed="rId3"/>
              </a:buBlip>
              <a:tabLst/>
              <a:defRPr/>
            </a:pPr>
            <a:r>
              <a:rPr kumimoji="0" lang="fr-FR"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Cultural</a:t>
            </a:r>
            <a:r>
              <a:rPr kumimoji="0" lang="fr-FR" sz="2200" b="1" i="0" u="none" strike="noStrike" kern="1200" cap="none" spc="0" normalizeH="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fr-FR" sz="2200" b="1" i="0" u="none" strike="noStrike" kern="1200" cap="none" spc="0" normalizeH="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differences</a:t>
            </a:r>
            <a:r>
              <a:rPr kumimoji="0" lang="fr-FR"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p>
          <a:p>
            <a:pPr marL="914400" marR="0" lvl="1" indent="-228600" algn="l" defTabSz="914400" rtl="0" eaLnBrk="1" fontAlgn="auto" latinLnBrk="0" hangingPunct="1">
              <a:lnSpc>
                <a:spcPct val="100000"/>
              </a:lnSpc>
              <a:spcBef>
                <a:spcPts val="1200"/>
              </a:spcBef>
              <a:spcAft>
                <a:spcPts val="0"/>
              </a:spcAft>
              <a:buClrTx/>
              <a:buSzTx/>
              <a:buFontTx/>
              <a:buBlip>
                <a:blip r:embed="rId4"/>
              </a:buBlip>
              <a:tabLst/>
              <a:defRPr/>
            </a:pPr>
            <a:r>
              <a:rPr kumimoji="0" lang="fr-FR"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problem</a:t>
            </a:r>
            <a:r>
              <a:rPr kumimoji="0" lang="fr-FR"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of </a:t>
            </a:r>
            <a:r>
              <a:rPr kumimoji="0" lang="fr-FR" sz="2200" b="1" i="0" u="sng" strike="noStrike" kern="1200" cap="none" spc="0" normalizeH="0" baseline="0" noProof="0" dirty="0" err="1">
                <a:ln>
                  <a:noFill/>
                </a:ln>
                <a:solidFill>
                  <a:srgbClr val="FFFF00"/>
                </a:solidFill>
                <a:effectLst>
                  <a:outerShdw blurRad="38100" dist="38100" dir="2700000" algn="tl">
                    <a:srgbClr val="000000">
                      <a:alpha val="43137"/>
                    </a:srgbClr>
                  </a:outerShdw>
                </a:effectLst>
                <a:uLnTx/>
                <a:uFillTx/>
                <a:latin typeface="+mn-lt"/>
                <a:ea typeface="+mn-ea"/>
                <a:cs typeface="+mn-cs"/>
              </a:rPr>
              <a:t>translatability</a:t>
            </a:r>
            <a:br>
              <a:rPr kumimoji="0" lang="fr-FR"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br>
            <a:r>
              <a:rPr kumimoji="0" lang="fr-FR"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i.e.</a:t>
            </a:r>
            <a:r>
              <a:rPr kumimoji="0" lang="fr-FR" sz="2200" b="1" i="0" u="none" strike="noStrike" kern="1200" cap="none" spc="0" normalizeH="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fr-FR" sz="2200" b="1" i="0" u="none" strike="noStrike" kern="1200" cap="none" spc="0" normalizeH="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there</a:t>
            </a:r>
            <a:r>
              <a:rPr kumimoji="0" lang="fr-FR" sz="2200" b="1" i="0" u="none" strike="noStrike" kern="1200" cap="none" spc="0" normalizeH="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are </a:t>
            </a:r>
            <a:r>
              <a:rPr kumimoji="0" lang="fr-FR"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no one-to-one </a:t>
            </a:r>
            <a:r>
              <a:rPr kumimoji="0" lang="fr-FR"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equivalents</a:t>
            </a:r>
            <a:endParaRPr kumimoji="0" lang="fr-FR"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p:txBody>
      </p:sp>
      <p:sp>
        <p:nvSpPr>
          <p:cNvPr id="6" name="Titel 1"/>
          <p:cNvSpPr>
            <a:spLocks noGrp="1"/>
          </p:cNvSpPr>
          <p:nvPr>
            <p:ph type="title"/>
          </p:nvPr>
        </p:nvSpPr>
        <p:spPr>
          <a:xfrm>
            <a:off x="2285984" y="285728"/>
            <a:ext cx="6668884" cy="808038"/>
          </a:xfrm>
        </p:spPr>
        <p:txBody>
          <a:bodyPr/>
          <a:lstStyle/>
          <a:p>
            <a:r>
              <a:rPr lang="en-GB" dirty="0"/>
              <a:t>Multiple </a:t>
            </a:r>
            <a:r>
              <a:rPr lang="en-GB" i="1" dirty="0" err="1"/>
              <a:t>interpretationes</a:t>
            </a:r>
            <a:endParaRPr lang="en-GB" dirty="0"/>
          </a:p>
        </p:txBody>
      </p:sp>
      <p:pic>
        <p:nvPicPr>
          <p:cNvPr id="88068" name="Picture 4" descr="http://upload.wikimedia.org/wikipedia/commons/thumb/0/0e/Derketo.jpg/200px-Derketo.jpg"/>
          <p:cNvPicPr>
            <a:picLocks noChangeAspect="1" noChangeArrowheads="1"/>
          </p:cNvPicPr>
          <p:nvPr/>
        </p:nvPicPr>
        <p:blipFill>
          <a:blip r:embed="rId5" cstate="print">
            <a:clrChange>
              <a:clrFrom>
                <a:srgbClr val="FFFFFF"/>
              </a:clrFrom>
              <a:clrTo>
                <a:srgbClr val="FFFFFF">
                  <a:alpha val="0"/>
                </a:srgbClr>
              </a:clrTo>
            </a:clrChange>
          </a:blip>
          <a:srcRect/>
          <a:stretch>
            <a:fillRect/>
          </a:stretch>
        </p:blipFill>
        <p:spPr bwMode="auto">
          <a:xfrm>
            <a:off x="-684584" y="4077072"/>
            <a:ext cx="3214946" cy="2780928"/>
          </a:xfrm>
          <a:prstGeom prst="rect">
            <a:avLst/>
          </a:prstGeom>
          <a:noFill/>
        </p:spPr>
      </p:pic>
      <p:sp>
        <p:nvSpPr>
          <p:cNvPr id="4" name="Inhaltsplatzhalter 2"/>
          <p:cNvSpPr txBox="1">
            <a:spLocks/>
          </p:cNvSpPr>
          <p:nvPr/>
        </p:nvSpPr>
        <p:spPr>
          <a:xfrm rot="21334866">
            <a:off x="1492341" y="3313598"/>
            <a:ext cx="7506228" cy="3143272"/>
          </a:xfrm>
          <a:prstGeom prst="rect">
            <a:avLst/>
          </a:prstGeom>
          <a:solidFill>
            <a:schemeClr val="bg2">
              <a:lumMod val="50000"/>
              <a:alpha val="47000"/>
            </a:schemeClr>
          </a:solidFill>
          <a:ln>
            <a:solidFill>
              <a:schemeClr val="bg2"/>
            </a:solidFill>
          </a:ln>
        </p:spPr>
        <p:txBody>
          <a:bodyPr vert="horz" lIns="91440" tIns="45720" rIns="91440" bIns="45720" rtlCol="0">
            <a:normAutofit lnSpcReduction="10000"/>
          </a:bodyPr>
          <a:lstStyle/>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3"/>
              </a:buBlip>
              <a:tabLst/>
              <a:defRPr/>
            </a:pPr>
            <a:r>
              <a:rPr kumimoji="0" lang="en-GB"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Lucian, De  </a:t>
            </a:r>
            <a:r>
              <a:rPr kumimoji="0" lang="en-GB"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dea</a:t>
            </a:r>
            <a:r>
              <a:rPr kumimoji="0" lang="en-GB"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en-GB"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Syriae</a:t>
            </a:r>
            <a:r>
              <a:rPr kumimoji="0" lang="en-GB"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31-32 on the temple of </a:t>
            </a:r>
            <a:r>
              <a:rPr kumimoji="0" lang="en-GB" sz="2200" b="1" i="0" u="none" strike="noStrike" kern="1200" cap="none" spc="0" normalizeH="0" baseline="0" noProof="0" dirty="0" err="1">
                <a:ln>
                  <a:noFill/>
                </a:ln>
                <a:solidFill>
                  <a:srgbClr val="FFC000"/>
                </a:solidFill>
                <a:effectLst>
                  <a:outerShdw blurRad="38100" dist="38100" dir="2700000" algn="tl">
                    <a:srgbClr val="000000">
                      <a:alpha val="43137"/>
                    </a:srgbClr>
                  </a:outerShdw>
                </a:effectLst>
                <a:uLnTx/>
                <a:uFillTx/>
                <a:latin typeface="+mn-lt"/>
                <a:ea typeface="+mn-ea"/>
                <a:cs typeface="+mn-cs"/>
              </a:rPr>
              <a:t>Atargatis</a:t>
            </a:r>
            <a:r>
              <a:rPr kumimoji="0" lang="en-GB"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en-GB"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Hieropolis</a:t>
            </a:r>
            <a:r>
              <a:rPr kumimoji="0" lang="en-GB"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t>
            </a:r>
          </a:p>
          <a:p>
            <a:pPr marL="457200" marR="0" lvl="1" indent="-228600" algn="l" defTabSz="914400" rtl="0" eaLnBrk="1" fontAlgn="auto" latinLnBrk="0" hangingPunct="1">
              <a:lnSpc>
                <a:spcPct val="100000"/>
              </a:lnSpc>
              <a:spcBef>
                <a:spcPts val="1200"/>
              </a:spcBef>
              <a:spcAft>
                <a:spcPts val="0"/>
              </a:spcAft>
              <a:buClrTx/>
              <a:buSzTx/>
              <a:buFontTx/>
              <a:buBlip>
                <a:blip r:embed="rId4"/>
              </a:buBlip>
              <a:tabLst/>
              <a:defRPr/>
            </a:pPr>
            <a:r>
              <a:rPr kumimoji="0" lang="en-GB" sz="2000" b="1" i="1"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In it are two images, one </a:t>
            </a:r>
            <a:r>
              <a:rPr kumimoji="0" lang="en-GB" sz="2000" b="1" i="1" u="none" strike="noStrike" kern="1200" cap="none" spc="0" normalizeH="0" baseline="0" noProof="0" dirty="0" err="1">
                <a:ln>
                  <a:noFill/>
                </a:ln>
                <a:solidFill>
                  <a:srgbClr val="FFC000"/>
                </a:solidFill>
                <a:effectLst>
                  <a:outerShdw blurRad="38100" dist="38100" dir="2700000" algn="tl">
                    <a:srgbClr val="000000">
                      <a:alpha val="43137"/>
                    </a:srgbClr>
                  </a:outerShdw>
                </a:effectLst>
                <a:uLnTx/>
                <a:uFillTx/>
                <a:latin typeface="+mn-lt"/>
                <a:ea typeface="+mn-ea"/>
                <a:cs typeface="+mn-cs"/>
              </a:rPr>
              <a:t>Hera</a:t>
            </a:r>
            <a:r>
              <a:rPr kumimoji="0" lang="en-GB" sz="2000" b="1" i="1"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the other </a:t>
            </a:r>
            <a:r>
              <a:rPr kumimoji="0" lang="en-GB" sz="2000" b="1" i="1"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mn-lt"/>
                <a:ea typeface="+mn-ea"/>
                <a:cs typeface="+mn-cs"/>
              </a:rPr>
              <a:t>Zeus</a:t>
            </a:r>
            <a:r>
              <a:rPr kumimoji="0" lang="en-GB" sz="2000" b="1" i="1"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whom they call </a:t>
            </a:r>
            <a:r>
              <a:rPr kumimoji="0" lang="en-GB" sz="2000" b="1" i="1"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mn-lt"/>
                <a:ea typeface="+mn-ea"/>
                <a:cs typeface="+mn-cs"/>
              </a:rPr>
              <a:t>by another name</a:t>
            </a:r>
            <a:r>
              <a:rPr kumimoji="0" lang="en-GB" sz="2000" b="1" i="1"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 Certainly the image of Zeus </a:t>
            </a:r>
            <a:r>
              <a:rPr kumimoji="0" lang="en-GB" sz="2000" b="1" i="1"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mn-lt"/>
                <a:ea typeface="+mn-ea"/>
                <a:cs typeface="+mn-cs"/>
              </a:rPr>
              <a:t>resembles Zeus </a:t>
            </a:r>
            <a:r>
              <a:rPr kumimoji="0" lang="en-GB" sz="2000" b="1" i="1"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in all respects – his head and cloak and throne – so that you would not willingly liken him to anyone else.</a:t>
            </a:r>
            <a:br>
              <a:rPr kumimoji="0" lang="en-GB" sz="2000" b="1" i="1"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br>
            <a:r>
              <a:rPr kumimoji="0" lang="en-GB" sz="2000" b="1" i="1"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But </a:t>
            </a:r>
            <a:r>
              <a:rPr kumimoji="0" lang="en-GB" sz="2000" b="1" i="1" u="none" strike="noStrike" kern="1200" cap="none" spc="0" normalizeH="0" baseline="0" noProof="0" dirty="0" err="1">
                <a:ln>
                  <a:noFill/>
                </a:ln>
                <a:solidFill>
                  <a:srgbClr val="FFC000"/>
                </a:solidFill>
                <a:effectLst>
                  <a:outerShdw blurRad="38100" dist="38100" dir="2700000" algn="tl">
                    <a:srgbClr val="000000">
                      <a:alpha val="43137"/>
                    </a:srgbClr>
                  </a:outerShdw>
                </a:effectLst>
                <a:uLnTx/>
                <a:uFillTx/>
                <a:latin typeface="+mn-lt"/>
                <a:ea typeface="+mn-ea"/>
                <a:cs typeface="+mn-cs"/>
              </a:rPr>
              <a:t>Hera</a:t>
            </a:r>
            <a:r>
              <a:rPr kumimoji="0" lang="en-GB" sz="2000" b="1" i="1"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will reveal to you as you as you look at her a form of diverse appearances. Taken all together, to be sure, she is </a:t>
            </a:r>
            <a:r>
              <a:rPr kumimoji="0" lang="en-GB" sz="2000" b="1" i="1"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Hera</a:t>
            </a:r>
            <a:r>
              <a:rPr kumimoji="0" lang="en-GB" sz="2000" b="1" i="1"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but she also has something of </a:t>
            </a:r>
            <a:r>
              <a:rPr kumimoji="0" lang="en-GB" sz="2000" b="1" i="1"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mn-lt"/>
                <a:ea typeface="+mn-ea"/>
                <a:cs typeface="+mn-cs"/>
              </a:rPr>
              <a:t>Athena</a:t>
            </a:r>
            <a:r>
              <a:rPr kumimoji="0" lang="en-GB" sz="2000" b="1" i="1"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and </a:t>
            </a:r>
            <a:r>
              <a:rPr kumimoji="0" lang="en-GB" sz="2000" b="1" i="1"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mn-lt"/>
                <a:ea typeface="+mn-ea"/>
                <a:cs typeface="+mn-cs"/>
              </a:rPr>
              <a:t>Aphrodite</a:t>
            </a:r>
            <a:r>
              <a:rPr kumimoji="0" lang="en-GB" sz="2000" b="1" i="1"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and </a:t>
            </a:r>
            <a:r>
              <a:rPr kumimoji="0" lang="en-GB" sz="2000" b="1" i="1" u="none" strike="noStrike" kern="1200" cap="none" spc="0" normalizeH="0" baseline="0" noProof="0" dirty="0" err="1">
                <a:ln>
                  <a:noFill/>
                </a:ln>
                <a:solidFill>
                  <a:srgbClr val="FFC000"/>
                </a:solidFill>
                <a:effectLst>
                  <a:outerShdw blurRad="38100" dist="38100" dir="2700000" algn="tl">
                    <a:srgbClr val="000000">
                      <a:alpha val="43137"/>
                    </a:srgbClr>
                  </a:outerShdw>
                </a:effectLst>
                <a:uLnTx/>
                <a:uFillTx/>
                <a:latin typeface="+mn-lt"/>
                <a:ea typeface="+mn-ea"/>
                <a:cs typeface="+mn-cs"/>
              </a:rPr>
              <a:t>Selene</a:t>
            </a:r>
            <a:r>
              <a:rPr kumimoji="0" lang="en-GB" sz="2000" b="1" i="1"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and </a:t>
            </a:r>
            <a:r>
              <a:rPr kumimoji="0" lang="en-GB" sz="2000" b="1" i="1"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mn-lt"/>
                <a:ea typeface="+mn-ea"/>
                <a:cs typeface="+mn-cs"/>
              </a:rPr>
              <a:t>Rhea</a:t>
            </a:r>
            <a:r>
              <a:rPr kumimoji="0" lang="en-GB" sz="2000" b="1" i="1"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and </a:t>
            </a:r>
            <a:r>
              <a:rPr kumimoji="0" lang="en-GB" sz="2000" b="1" i="1"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mn-lt"/>
                <a:ea typeface="+mn-ea"/>
                <a:cs typeface="+mn-cs"/>
              </a:rPr>
              <a:t>Artemis</a:t>
            </a:r>
            <a:r>
              <a:rPr kumimoji="0" lang="en-GB" sz="2000" b="1" i="1"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and </a:t>
            </a:r>
            <a:r>
              <a:rPr kumimoji="0" lang="en-GB" sz="2000" b="1" i="1"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mn-lt"/>
                <a:ea typeface="+mn-ea"/>
                <a:cs typeface="+mn-cs"/>
              </a:rPr>
              <a:t>Nemesis</a:t>
            </a:r>
            <a:r>
              <a:rPr kumimoji="0" lang="en-GB" sz="2000" b="1" i="1"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and the </a:t>
            </a:r>
            <a:r>
              <a:rPr kumimoji="0" lang="en-GB" sz="2000" b="1" i="1" u="none" strike="noStrike" kern="1200" cap="none" spc="0" normalizeH="0" baseline="0" noProof="0" dirty="0" err="1">
                <a:ln>
                  <a:noFill/>
                </a:ln>
                <a:solidFill>
                  <a:srgbClr val="FFC000"/>
                </a:solidFill>
                <a:effectLst>
                  <a:outerShdw blurRad="38100" dist="38100" dir="2700000" algn="tl">
                    <a:srgbClr val="000000">
                      <a:alpha val="43137"/>
                    </a:srgbClr>
                  </a:outerShdw>
                </a:effectLst>
                <a:uLnTx/>
                <a:uFillTx/>
                <a:latin typeface="+mn-lt"/>
                <a:ea typeface="+mn-ea"/>
                <a:cs typeface="+mn-cs"/>
              </a:rPr>
              <a:t>Parcae</a:t>
            </a:r>
            <a:r>
              <a:rPr kumimoji="0" lang="en-GB"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t>
            </a:r>
          </a:p>
        </p:txBody>
      </p:sp>
      <p:sp>
        <p:nvSpPr>
          <p:cNvPr id="8" name="Rechteck 7"/>
          <p:cNvSpPr/>
          <p:nvPr/>
        </p:nvSpPr>
        <p:spPr>
          <a:xfrm rot="16200000">
            <a:off x="-1694214" y="1930015"/>
            <a:ext cx="3757760" cy="338554"/>
          </a:xfrm>
          <a:prstGeom prst="rect">
            <a:avLst/>
          </a:prstGeom>
        </p:spPr>
        <p:txBody>
          <a:bodyPr wrap="none">
            <a:spAutoFit/>
          </a:bodyPr>
          <a:lstStyle/>
          <a:p>
            <a:r>
              <a:rPr lang="en-GB" sz="1600" dirty="0" err="1">
                <a:solidFill>
                  <a:schemeClr val="tx2">
                    <a:lumMod val="20000"/>
                    <a:lumOff val="80000"/>
                  </a:schemeClr>
                </a:solidFill>
              </a:rPr>
              <a:t>Atargatis</a:t>
            </a:r>
            <a:r>
              <a:rPr lang="en-GB" sz="1600" dirty="0">
                <a:solidFill>
                  <a:schemeClr val="tx2">
                    <a:lumMod val="20000"/>
                    <a:lumOff val="80000"/>
                  </a:schemeClr>
                </a:solidFill>
              </a:rPr>
              <a:t> with </a:t>
            </a:r>
            <a:r>
              <a:rPr lang="en-GB" sz="1600" dirty="0" err="1">
                <a:solidFill>
                  <a:schemeClr val="tx2">
                    <a:lumMod val="20000"/>
                    <a:lumOff val="80000"/>
                  </a:schemeClr>
                </a:solidFill>
              </a:rPr>
              <a:t>Hadad</a:t>
            </a:r>
            <a:r>
              <a:rPr lang="en-GB" sz="1600" dirty="0">
                <a:solidFill>
                  <a:schemeClr val="tx2">
                    <a:lumMod val="20000"/>
                    <a:lumOff val="80000"/>
                  </a:schemeClr>
                </a:solidFill>
              </a:rPr>
              <a:t> from Dura </a:t>
            </a:r>
            <a:r>
              <a:rPr lang="en-GB" sz="1600" dirty="0" err="1">
                <a:solidFill>
                  <a:schemeClr val="tx2">
                    <a:lumMod val="20000"/>
                    <a:lumOff val="80000"/>
                  </a:schemeClr>
                </a:solidFill>
              </a:rPr>
              <a:t>Europos</a:t>
            </a:r>
            <a:r>
              <a:rPr lang="en-GB" sz="1600" dirty="0">
                <a:solidFill>
                  <a:schemeClr val="tx2">
                    <a:lumMod val="20000"/>
                    <a:lumOff val="80000"/>
                  </a:schemeClr>
                </a:solidFill>
              </a:rPr>
              <a:t>,</a:t>
            </a:r>
          </a:p>
        </p:txBody>
      </p:sp>
    </p:spTree>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4" fill="hold" nodeType="clickEffect">
                                  <p:stCondLst>
                                    <p:cond delay="0"/>
                                  </p:stCondLst>
                                  <p:childTnLst>
                                    <p:set>
                                      <p:cBhvr>
                                        <p:cTn id="11" dur="1" fill="hold">
                                          <p:stCondLst>
                                            <p:cond delay="0"/>
                                          </p:stCondLst>
                                        </p:cTn>
                                        <p:tgtEl>
                                          <p:spTgt spid="88066"/>
                                        </p:tgtEl>
                                        <p:attrNameLst>
                                          <p:attrName>style.visibility</p:attrName>
                                        </p:attrNameLst>
                                      </p:cBhvr>
                                      <p:to>
                                        <p:strVal val="visible"/>
                                      </p:to>
                                    </p:set>
                                    <p:animEffect transition="in" filter="wheel(4)">
                                      <p:cBhvr>
                                        <p:cTn id="12" dur="2000"/>
                                        <p:tgtEl>
                                          <p:spTgt spid="88066"/>
                                        </p:tgtEl>
                                      </p:cBhvr>
                                    </p:animEffect>
                                  </p:childTnLst>
                                </p:cTn>
                              </p:par>
                              <p:par>
                                <p:cTn id="13" presetID="21" presetClass="entr" presetSubtype="4" fill="hold" nodeType="withEffect">
                                  <p:stCondLst>
                                    <p:cond delay="0"/>
                                  </p:stCondLst>
                                  <p:childTnLst>
                                    <p:set>
                                      <p:cBhvr>
                                        <p:cTn id="14" dur="1" fill="hold">
                                          <p:stCondLst>
                                            <p:cond delay="0"/>
                                          </p:stCondLst>
                                        </p:cTn>
                                        <p:tgtEl>
                                          <p:spTgt spid="88068"/>
                                        </p:tgtEl>
                                        <p:attrNameLst>
                                          <p:attrName>style.visibility</p:attrName>
                                        </p:attrNameLst>
                                      </p:cBhvr>
                                      <p:to>
                                        <p:strVal val="visible"/>
                                      </p:to>
                                    </p:set>
                                    <p:animEffect transition="in" filter="wheel(4)">
                                      <p:cBhvr>
                                        <p:cTn id="15" dur="2000"/>
                                        <p:tgtEl>
                                          <p:spTgt spid="88068"/>
                                        </p:tgtEl>
                                      </p:cBhvr>
                                    </p:animEffect>
                                  </p:childTnLst>
                                </p:cTn>
                              </p:par>
                              <p:par>
                                <p:cTn id="16" presetID="21" presetClass="entr" presetSubtype="4" fill="hold" grpId="0"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wheel(4)">
                                      <p:cBhvr>
                                        <p:cTn id="18"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sourcememory.net/veleda/wp-content/uploads/2011/07/AtargatisHadadDuraEuropos100ce.jpg"/>
          <p:cNvPicPr>
            <a:picLocks noChangeAspect="1" noChangeArrowheads="1"/>
          </p:cNvPicPr>
          <p:nvPr/>
        </p:nvPicPr>
        <p:blipFill>
          <a:blip r:embed="rId2" cstate="print"/>
          <a:srcRect l="8039" t="4183" r="4505" b="6388"/>
          <a:stretch>
            <a:fillRect/>
          </a:stretch>
        </p:blipFill>
        <p:spPr bwMode="auto">
          <a:xfrm>
            <a:off x="323528" y="11731"/>
            <a:ext cx="2736304" cy="4032448"/>
          </a:xfrm>
          <a:prstGeom prst="rect">
            <a:avLst/>
          </a:prstGeom>
          <a:noFill/>
        </p:spPr>
      </p:pic>
      <p:sp>
        <p:nvSpPr>
          <p:cNvPr id="5" name="Inhaltsplatzhalter 2"/>
          <p:cNvSpPr txBox="1">
            <a:spLocks/>
          </p:cNvSpPr>
          <p:nvPr/>
        </p:nvSpPr>
        <p:spPr>
          <a:xfrm>
            <a:off x="2286000" y="1981201"/>
            <a:ext cx="6246440" cy="4591071"/>
          </a:xfrm>
          <a:prstGeom prst="rect">
            <a:avLst/>
          </a:prstGeom>
        </p:spPr>
        <p:txBody>
          <a:bodyPr vert="horz" lIns="91440" tIns="45720" rIns="91440" bIns="45720" rtlCol="0">
            <a:normAutofit/>
          </a:bodyPr>
          <a:lstStyle/>
          <a:p>
            <a:pPr marL="685800" marR="0" lvl="0" indent="-228600" algn="l" defTabSz="914400" rtl="0" eaLnBrk="1" fontAlgn="auto" latinLnBrk="0" hangingPunct="1">
              <a:lnSpc>
                <a:spcPct val="100000"/>
              </a:lnSpc>
              <a:spcBef>
                <a:spcPts val="1200"/>
              </a:spcBef>
              <a:spcAft>
                <a:spcPts val="0"/>
              </a:spcAft>
              <a:buClr>
                <a:schemeClr val="bg2"/>
              </a:buClr>
              <a:buSzTx/>
              <a:buFontTx/>
              <a:buBlip>
                <a:blip r:embed="rId3"/>
              </a:buBlip>
              <a:tabLst/>
              <a:defRPr/>
            </a:pPr>
            <a:r>
              <a:rPr kumimoji="0" lang="fr-FR"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Cultural</a:t>
            </a:r>
            <a:r>
              <a:rPr kumimoji="0" lang="fr-FR" sz="2200" b="1" i="0" u="none" strike="noStrike" kern="1200" cap="none" spc="0" normalizeH="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fr-FR" sz="2200" b="1" i="0" u="none" strike="noStrike" kern="1200" cap="none" spc="0" normalizeH="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differences</a:t>
            </a:r>
            <a:r>
              <a:rPr kumimoji="0" lang="fr-FR"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p>
          <a:p>
            <a:pPr marL="914400" marR="0" lvl="1" indent="-228600" algn="l" defTabSz="914400" rtl="0" eaLnBrk="1" fontAlgn="auto" latinLnBrk="0" hangingPunct="1">
              <a:lnSpc>
                <a:spcPct val="100000"/>
              </a:lnSpc>
              <a:spcBef>
                <a:spcPts val="1200"/>
              </a:spcBef>
              <a:spcAft>
                <a:spcPts val="0"/>
              </a:spcAft>
              <a:buClrTx/>
              <a:buSzTx/>
              <a:buFontTx/>
              <a:buBlip>
                <a:blip r:embed="rId4"/>
              </a:buBlip>
              <a:tabLst/>
              <a:defRPr/>
            </a:pPr>
            <a:r>
              <a:rPr kumimoji="0" lang="fr-FR"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problem</a:t>
            </a:r>
            <a:r>
              <a:rPr kumimoji="0" lang="fr-FR"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of </a:t>
            </a:r>
            <a:r>
              <a:rPr kumimoji="0" lang="fr-FR" sz="2200" b="1" i="0" u="sng" strike="noStrike" kern="1200" cap="none" spc="0" normalizeH="0" baseline="0" noProof="0" dirty="0" err="1">
                <a:ln>
                  <a:noFill/>
                </a:ln>
                <a:solidFill>
                  <a:srgbClr val="FFFF00"/>
                </a:solidFill>
                <a:effectLst>
                  <a:outerShdw blurRad="38100" dist="38100" dir="2700000" algn="tl">
                    <a:srgbClr val="000000">
                      <a:alpha val="43137"/>
                    </a:srgbClr>
                  </a:outerShdw>
                </a:effectLst>
                <a:uLnTx/>
                <a:uFillTx/>
                <a:latin typeface="+mn-lt"/>
                <a:ea typeface="+mn-ea"/>
                <a:cs typeface="+mn-cs"/>
              </a:rPr>
              <a:t>translatability</a:t>
            </a:r>
            <a:br>
              <a:rPr kumimoji="0" lang="fr-FR"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br>
            <a:r>
              <a:rPr kumimoji="0" lang="fr-FR"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i.e.</a:t>
            </a:r>
            <a:r>
              <a:rPr kumimoji="0" lang="fr-FR" sz="2200" b="1" i="0" u="none" strike="noStrike" kern="1200" cap="none" spc="0" normalizeH="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fr-FR" sz="2200" b="1" i="0" u="none" strike="noStrike" kern="1200" cap="none" spc="0" normalizeH="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there</a:t>
            </a:r>
            <a:r>
              <a:rPr kumimoji="0" lang="fr-FR" sz="2200" b="1" i="0" u="none" strike="noStrike" kern="1200" cap="none" spc="0" normalizeH="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are </a:t>
            </a:r>
            <a:r>
              <a:rPr kumimoji="0" lang="fr-FR"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no one-to-one </a:t>
            </a:r>
            <a:r>
              <a:rPr kumimoji="0" lang="fr-FR"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equivalents</a:t>
            </a:r>
            <a:endParaRPr kumimoji="0" lang="fr-FR"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p:txBody>
      </p:sp>
      <p:sp>
        <p:nvSpPr>
          <p:cNvPr id="6" name="Titel 1"/>
          <p:cNvSpPr>
            <a:spLocks noGrp="1"/>
          </p:cNvSpPr>
          <p:nvPr>
            <p:ph type="title"/>
          </p:nvPr>
        </p:nvSpPr>
        <p:spPr>
          <a:xfrm>
            <a:off x="2285984" y="285728"/>
            <a:ext cx="6668884" cy="808038"/>
          </a:xfrm>
        </p:spPr>
        <p:txBody>
          <a:bodyPr/>
          <a:lstStyle/>
          <a:p>
            <a:r>
              <a:rPr lang="en-GB" dirty="0"/>
              <a:t>Multiple </a:t>
            </a:r>
            <a:r>
              <a:rPr lang="en-GB" i="1" dirty="0" err="1"/>
              <a:t>interpretationes</a:t>
            </a:r>
            <a:endParaRPr lang="en-GB" dirty="0"/>
          </a:p>
        </p:txBody>
      </p:sp>
      <p:sp>
        <p:nvSpPr>
          <p:cNvPr id="9" name="Rechteck 7"/>
          <p:cNvSpPr/>
          <p:nvPr/>
        </p:nvSpPr>
        <p:spPr>
          <a:xfrm rot="16200000">
            <a:off x="-1694214" y="1930015"/>
            <a:ext cx="3757760" cy="338554"/>
          </a:xfrm>
          <a:prstGeom prst="rect">
            <a:avLst/>
          </a:prstGeom>
        </p:spPr>
        <p:txBody>
          <a:bodyPr wrap="none">
            <a:spAutoFit/>
          </a:bodyPr>
          <a:lstStyle/>
          <a:p>
            <a:r>
              <a:rPr lang="en-GB" sz="1600" dirty="0" err="1">
                <a:solidFill>
                  <a:schemeClr val="tx2">
                    <a:lumMod val="20000"/>
                    <a:lumOff val="80000"/>
                  </a:schemeClr>
                </a:solidFill>
              </a:rPr>
              <a:t>Atargatis</a:t>
            </a:r>
            <a:r>
              <a:rPr lang="en-GB" sz="1600" dirty="0">
                <a:solidFill>
                  <a:schemeClr val="tx2">
                    <a:lumMod val="20000"/>
                    <a:lumOff val="80000"/>
                  </a:schemeClr>
                </a:solidFill>
              </a:rPr>
              <a:t> with </a:t>
            </a:r>
            <a:r>
              <a:rPr lang="en-GB" sz="1600" dirty="0" err="1">
                <a:solidFill>
                  <a:schemeClr val="tx2">
                    <a:lumMod val="20000"/>
                    <a:lumOff val="80000"/>
                  </a:schemeClr>
                </a:solidFill>
              </a:rPr>
              <a:t>Hadad</a:t>
            </a:r>
            <a:r>
              <a:rPr lang="en-GB" sz="1600" dirty="0">
                <a:solidFill>
                  <a:schemeClr val="tx2">
                    <a:lumMod val="20000"/>
                    <a:lumOff val="80000"/>
                  </a:schemeClr>
                </a:solidFill>
              </a:rPr>
              <a:t> from Dura </a:t>
            </a:r>
            <a:r>
              <a:rPr lang="en-GB" sz="1600" dirty="0" err="1">
                <a:solidFill>
                  <a:schemeClr val="tx2">
                    <a:lumMod val="20000"/>
                    <a:lumOff val="80000"/>
                  </a:schemeClr>
                </a:solidFill>
              </a:rPr>
              <a:t>Europos</a:t>
            </a:r>
            <a:r>
              <a:rPr lang="en-GB" sz="1600" dirty="0">
                <a:solidFill>
                  <a:schemeClr val="tx2">
                    <a:lumMod val="20000"/>
                    <a:lumOff val="80000"/>
                  </a:schemeClr>
                </a:solidFill>
              </a:rPr>
              <a:t>,</a:t>
            </a:r>
          </a:p>
        </p:txBody>
      </p:sp>
      <p:pic>
        <p:nvPicPr>
          <p:cNvPr id="11" name="Picture 1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388" y="3344189"/>
            <a:ext cx="2359539" cy="3573016"/>
          </a:xfrm>
          <a:prstGeom prst="rect">
            <a:avLst/>
          </a:prstGeom>
        </p:spPr>
      </p:pic>
      <p:sp>
        <p:nvSpPr>
          <p:cNvPr id="10" name="Rectangle 9"/>
          <p:cNvSpPr/>
          <p:nvPr/>
        </p:nvSpPr>
        <p:spPr>
          <a:xfrm>
            <a:off x="3131840" y="922920"/>
            <a:ext cx="6072012" cy="590931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b="1" dirty="0">
                <a:latin typeface="Times New Roman" panose="02020603050405020304" pitchFamily="18" charset="0"/>
                <a:ea typeface="Calibri" panose="020F0502020204030204" pitchFamily="34" charset="0"/>
              </a:rPr>
              <a:t>Apuleius, Metamorphoses (XVII) - a dream in which Isis is revealed in all her manifestations.</a:t>
            </a:r>
            <a:br>
              <a:rPr lang="en-GB" b="1" dirty="0">
                <a:latin typeface="Times New Roman" panose="02020603050405020304" pitchFamily="18" charset="0"/>
                <a:ea typeface="Calibri" panose="020F0502020204030204" pitchFamily="34" charset="0"/>
              </a:rPr>
            </a:br>
            <a:r>
              <a:rPr lang="en-GB" dirty="0">
                <a:latin typeface="Times New Roman" panose="02020603050405020304" pitchFamily="18" charset="0"/>
                <a:ea typeface="Calibri" panose="020F0502020204030204" pitchFamily="34" charset="0"/>
              </a:rPr>
              <a:t>"All the perfumes of Arabia floated into my nostrils as the Goddess deigned to address me: 'You see me here, Lucius, in answer to your prayer. I am Nature, the universal Mother, mistress of all the elements, primordial child of time, sovereign of all things spiritual, queen of the dead, queen also of the immortals, the single manifestation of all gods and goddesses that are...Though I am worshipped in many aspects, known by countless names, and propitiated with all manner of different rites, yet the whole round earth venerates me. The Phrygians, earliest of humans, call me the </a:t>
            </a:r>
            <a:r>
              <a:rPr lang="en-GB" dirty="0" err="1">
                <a:latin typeface="Times New Roman" panose="02020603050405020304" pitchFamily="18" charset="0"/>
                <a:ea typeface="Calibri" panose="020F0502020204030204" pitchFamily="34" charset="0"/>
              </a:rPr>
              <a:t>Pessinuntian</a:t>
            </a:r>
            <a:r>
              <a:rPr lang="en-GB" dirty="0">
                <a:latin typeface="Times New Roman" panose="02020603050405020304" pitchFamily="18" charset="0"/>
                <a:ea typeface="Calibri" panose="020F0502020204030204" pitchFamily="34" charset="0"/>
              </a:rPr>
              <a:t> Mother of the Gods; the Athenians, sprung from their own soil, call me </a:t>
            </a:r>
            <a:r>
              <a:rPr lang="en-GB" dirty="0" err="1">
                <a:latin typeface="Times New Roman" panose="02020603050405020304" pitchFamily="18" charset="0"/>
                <a:ea typeface="Calibri" panose="020F0502020204030204" pitchFamily="34" charset="0"/>
              </a:rPr>
              <a:t>Cecropian</a:t>
            </a:r>
            <a:r>
              <a:rPr lang="en-GB" dirty="0">
                <a:latin typeface="Times New Roman" panose="02020603050405020304" pitchFamily="18" charset="0"/>
                <a:ea typeface="Calibri" panose="020F0502020204030204" pitchFamily="34" charset="0"/>
              </a:rPr>
              <a:t> Minerva; the </a:t>
            </a:r>
            <a:r>
              <a:rPr lang="en-GB" dirty="0" err="1">
                <a:latin typeface="Times New Roman" panose="02020603050405020304" pitchFamily="18" charset="0"/>
                <a:ea typeface="Calibri" panose="020F0502020204030204" pitchFamily="34" charset="0"/>
              </a:rPr>
              <a:t>seatossed</a:t>
            </a:r>
            <a:r>
              <a:rPr lang="en-GB" dirty="0">
                <a:latin typeface="Times New Roman" panose="02020603050405020304" pitchFamily="18" charset="0"/>
                <a:ea typeface="Calibri" panose="020F0502020204030204" pitchFamily="34" charset="0"/>
              </a:rPr>
              <a:t> Cyprians call me Venus of </a:t>
            </a:r>
            <a:r>
              <a:rPr lang="en-GB" dirty="0" err="1">
                <a:latin typeface="Times New Roman" panose="02020603050405020304" pitchFamily="18" charset="0"/>
                <a:ea typeface="Calibri" panose="020F0502020204030204" pitchFamily="34" charset="0"/>
              </a:rPr>
              <a:t>Paphus</a:t>
            </a:r>
            <a:r>
              <a:rPr lang="en-GB" dirty="0">
                <a:latin typeface="Times New Roman" panose="02020603050405020304" pitchFamily="18" charset="0"/>
                <a:ea typeface="Calibri" panose="020F0502020204030204" pitchFamily="34" charset="0"/>
              </a:rPr>
              <a:t>, the arrow-bearing Cretans </a:t>
            </a:r>
            <a:r>
              <a:rPr lang="en-GB" dirty="0" err="1">
                <a:latin typeface="Times New Roman" panose="02020603050405020304" pitchFamily="18" charset="0"/>
                <a:ea typeface="Calibri" panose="020F0502020204030204" pitchFamily="34" charset="0"/>
              </a:rPr>
              <a:t>Dictynna</a:t>
            </a:r>
            <a:r>
              <a:rPr lang="en-GB" dirty="0">
                <a:latin typeface="Times New Roman" panose="02020603050405020304" pitchFamily="18" charset="0"/>
                <a:ea typeface="Calibri" panose="020F0502020204030204" pitchFamily="34" charset="0"/>
              </a:rPr>
              <a:t>, the trilingual Sicilians </a:t>
            </a:r>
            <a:r>
              <a:rPr lang="en-GB" dirty="0" err="1">
                <a:latin typeface="Times New Roman" panose="02020603050405020304" pitchFamily="18" charset="0"/>
                <a:ea typeface="Calibri" panose="020F0502020204030204" pitchFamily="34" charset="0"/>
              </a:rPr>
              <a:t>Ortygian</a:t>
            </a:r>
            <a:r>
              <a:rPr lang="en-GB" dirty="0">
                <a:latin typeface="Times New Roman" panose="02020603050405020304" pitchFamily="18" charset="0"/>
                <a:ea typeface="Calibri" panose="020F0502020204030204" pitchFamily="34" charset="0"/>
              </a:rPr>
              <a:t> Proserpina; to the </a:t>
            </a:r>
            <a:r>
              <a:rPr lang="en-GB" dirty="0" err="1">
                <a:latin typeface="Times New Roman" panose="02020603050405020304" pitchFamily="18" charset="0"/>
                <a:ea typeface="Calibri" panose="020F0502020204030204" pitchFamily="34" charset="0"/>
              </a:rPr>
              <a:t>Eleusinians</a:t>
            </a:r>
            <a:r>
              <a:rPr lang="en-GB" dirty="0">
                <a:latin typeface="Times New Roman" panose="02020603050405020304" pitchFamily="18" charset="0"/>
                <a:ea typeface="Calibri" panose="020F0502020204030204" pitchFamily="34" charset="0"/>
              </a:rPr>
              <a:t> I am the ancient goddess Ceres, to others Juno, to yet others Bellona, Hecate, or the </a:t>
            </a:r>
            <a:r>
              <a:rPr lang="en-GB" dirty="0" err="1">
                <a:latin typeface="Times New Roman" panose="02020603050405020304" pitchFamily="18" charset="0"/>
                <a:ea typeface="Calibri" panose="020F0502020204030204" pitchFamily="34" charset="0"/>
              </a:rPr>
              <a:t>Rhamnusian</a:t>
            </a:r>
            <a:r>
              <a:rPr lang="en-GB" dirty="0">
                <a:latin typeface="Times New Roman" panose="02020603050405020304" pitchFamily="18" charset="0"/>
                <a:ea typeface="Calibri" panose="020F0502020204030204" pitchFamily="34" charset="0"/>
              </a:rPr>
              <a:t> Goddess; and the Ethiopians who are illuminated by the first rays of the sun, the Africans, and the Egyptians full of ancient lore and wisdom honour me with the true rites and call me with the true name: Queen Isis." </a:t>
            </a:r>
            <a:endParaRPr lang="en-GB" dirty="0"/>
          </a:p>
        </p:txBody>
      </p:sp>
    </p:spTree>
    <p:extLst>
      <p:ext uri="{BB962C8B-B14F-4D97-AF65-F5344CB8AC3E}">
        <p14:creationId xmlns:p14="http://schemas.microsoft.com/office/powerpoint/2010/main" val="3221418181"/>
      </p:ext>
    </p:extLst>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4)">
                                      <p:cBhvr>
                                        <p:cTn id="7" dur="2000"/>
                                        <p:tgtEl>
                                          <p:spTgt spid="4"/>
                                        </p:tgtEl>
                                      </p:cBhvr>
                                    </p:animEffect>
                                  </p:childTnLst>
                                </p:cTn>
                              </p:par>
                              <p:par>
                                <p:cTn id="8" presetID="21" presetClass="entr" presetSubtype="4"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wheel(4)">
                                      <p:cBhvr>
                                        <p:cTn id="10" dur="2000"/>
                                        <p:tgtEl>
                                          <p:spTgt spid="9"/>
                                        </p:tgtEl>
                                      </p:cBhvr>
                                    </p:animEffect>
                                  </p:childTnLst>
                                </p:cTn>
                              </p:par>
                            </p:childTnLst>
                          </p:cTn>
                        </p:par>
                        <p:par>
                          <p:cTn id="11" fill="hold">
                            <p:stCondLst>
                              <p:cond delay="2000"/>
                            </p:stCondLst>
                            <p:childTnLst>
                              <p:par>
                                <p:cTn id="12" presetID="42" presetClass="entr" presetSubtype="0" fill="hold" grpId="0" nodeType="afterEffect">
                                  <p:stCondLst>
                                    <p:cond delay="75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1000"/>
                                        <p:tgtEl>
                                          <p:spTgt spid="10"/>
                                        </p:tgtEl>
                                      </p:cBhvr>
                                    </p:animEffect>
                                    <p:anim calcmode="lin" valueType="num">
                                      <p:cBhvr>
                                        <p:cTn id="15" dur="1000" fill="hold"/>
                                        <p:tgtEl>
                                          <p:spTgt spid="10"/>
                                        </p:tgtEl>
                                        <p:attrNameLst>
                                          <p:attrName>ppt_x</p:attrName>
                                        </p:attrNameLst>
                                      </p:cBhvr>
                                      <p:tavLst>
                                        <p:tav tm="0">
                                          <p:val>
                                            <p:strVal val="#ppt_x"/>
                                          </p:val>
                                        </p:tav>
                                        <p:tav tm="100000">
                                          <p:val>
                                            <p:strVal val="#ppt_x"/>
                                          </p:val>
                                        </p:tav>
                                      </p:tavLst>
                                    </p:anim>
                                    <p:anim calcmode="lin" valueType="num">
                                      <p:cBhvr>
                                        <p:cTn id="16" dur="1000" fill="hold"/>
                                        <p:tgtEl>
                                          <p:spTgt spid="10"/>
                                        </p:tgtEl>
                                        <p:attrNameLst>
                                          <p:attrName>ppt_y</p:attrName>
                                        </p:attrNameLst>
                                      </p:cBhvr>
                                      <p:tavLst>
                                        <p:tav tm="0">
                                          <p:val>
                                            <p:strVal val="#ppt_y+.1"/>
                                          </p:val>
                                        </p:tav>
                                        <p:tav tm="100000">
                                          <p:val>
                                            <p:strVal val="#ppt_y"/>
                                          </p:val>
                                        </p:tav>
                                      </p:tavLst>
                                    </p:anim>
                                  </p:childTnLst>
                                </p:cTn>
                              </p:par>
                            </p:childTnLst>
                          </p:cTn>
                        </p:par>
                        <p:par>
                          <p:cTn id="17" fill="hold">
                            <p:stCondLst>
                              <p:cond delay="3750"/>
                            </p:stCondLst>
                            <p:childTnLst>
                              <p:par>
                                <p:cTn id="18" presetID="42" presetClass="entr" presetSubtype="0" fill="hold" nodeType="afterEffect">
                                  <p:stCondLst>
                                    <p:cond delay="500"/>
                                  </p:stCondLst>
                                  <p:childTnLst>
                                    <p:set>
                                      <p:cBhvr>
                                        <p:cTn id="19" dur="1" fill="hold">
                                          <p:stCondLst>
                                            <p:cond delay="0"/>
                                          </p:stCondLst>
                                        </p:cTn>
                                        <p:tgtEl>
                                          <p:spTgt spid="11"/>
                                        </p:tgtEl>
                                        <p:attrNameLst>
                                          <p:attrName>style.visibility</p:attrName>
                                        </p:attrNameLst>
                                      </p:cBhvr>
                                      <p:to>
                                        <p:strVal val="visible"/>
                                      </p:to>
                                    </p:set>
                                    <p:animEffect transition="in" filter="fade">
                                      <p:cBhvr>
                                        <p:cTn id="20" dur="1000"/>
                                        <p:tgtEl>
                                          <p:spTgt spid="11"/>
                                        </p:tgtEl>
                                      </p:cBhvr>
                                    </p:animEffect>
                                    <p:anim calcmode="lin" valueType="num">
                                      <p:cBhvr>
                                        <p:cTn id="21" dur="1000" fill="hold"/>
                                        <p:tgtEl>
                                          <p:spTgt spid="11"/>
                                        </p:tgtEl>
                                        <p:attrNameLst>
                                          <p:attrName>ppt_x</p:attrName>
                                        </p:attrNameLst>
                                      </p:cBhvr>
                                      <p:tavLst>
                                        <p:tav tm="0">
                                          <p:val>
                                            <p:strVal val="#ppt_x"/>
                                          </p:val>
                                        </p:tav>
                                        <p:tav tm="100000">
                                          <p:val>
                                            <p:strVal val="#ppt_x"/>
                                          </p:val>
                                        </p:tav>
                                      </p:tavLst>
                                    </p:anim>
                                    <p:anim calcmode="lin" valueType="num">
                                      <p:cBhvr>
                                        <p:cTn id="22"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www.sourcememory.net/veleda/wp-content/uploads/2011/07/AtargatisHadadDuraEuropos100ce.jpg"/>
          <p:cNvPicPr>
            <a:picLocks noChangeAspect="1" noChangeArrowheads="1"/>
          </p:cNvPicPr>
          <p:nvPr/>
        </p:nvPicPr>
        <p:blipFill>
          <a:blip r:embed="rId2" cstate="print"/>
          <a:srcRect l="8039" t="4183" r="4505" b="6388"/>
          <a:stretch>
            <a:fillRect/>
          </a:stretch>
        </p:blipFill>
        <p:spPr bwMode="auto">
          <a:xfrm>
            <a:off x="323528" y="44624"/>
            <a:ext cx="2736304" cy="4032448"/>
          </a:xfrm>
          <a:prstGeom prst="rect">
            <a:avLst/>
          </a:prstGeom>
          <a:noFill/>
        </p:spPr>
      </p:pic>
      <p:sp>
        <p:nvSpPr>
          <p:cNvPr id="8" name="Rechteck 7"/>
          <p:cNvSpPr/>
          <p:nvPr/>
        </p:nvSpPr>
        <p:spPr>
          <a:xfrm rot="16200000">
            <a:off x="-1694214" y="1930015"/>
            <a:ext cx="3757760" cy="338554"/>
          </a:xfrm>
          <a:prstGeom prst="rect">
            <a:avLst/>
          </a:prstGeom>
        </p:spPr>
        <p:txBody>
          <a:bodyPr wrap="none">
            <a:spAutoFit/>
          </a:bodyPr>
          <a:lstStyle/>
          <a:p>
            <a:r>
              <a:rPr lang="en-GB" sz="1600" dirty="0" err="1">
                <a:solidFill>
                  <a:schemeClr val="tx2">
                    <a:lumMod val="20000"/>
                    <a:lumOff val="80000"/>
                  </a:schemeClr>
                </a:solidFill>
              </a:rPr>
              <a:t>Atargatis</a:t>
            </a:r>
            <a:r>
              <a:rPr lang="en-GB" sz="1600" dirty="0">
                <a:solidFill>
                  <a:schemeClr val="tx2">
                    <a:lumMod val="20000"/>
                    <a:lumOff val="80000"/>
                  </a:schemeClr>
                </a:solidFill>
              </a:rPr>
              <a:t> with </a:t>
            </a:r>
            <a:r>
              <a:rPr lang="en-GB" sz="1600" dirty="0" err="1">
                <a:solidFill>
                  <a:schemeClr val="tx2">
                    <a:lumMod val="20000"/>
                    <a:lumOff val="80000"/>
                  </a:schemeClr>
                </a:solidFill>
              </a:rPr>
              <a:t>Hadad</a:t>
            </a:r>
            <a:r>
              <a:rPr lang="en-GB" sz="1600" dirty="0">
                <a:solidFill>
                  <a:schemeClr val="tx2">
                    <a:lumMod val="20000"/>
                    <a:lumOff val="80000"/>
                  </a:schemeClr>
                </a:solidFill>
              </a:rPr>
              <a:t> from Dura </a:t>
            </a:r>
            <a:r>
              <a:rPr lang="en-GB" sz="1600" dirty="0" err="1">
                <a:solidFill>
                  <a:schemeClr val="tx2">
                    <a:lumMod val="20000"/>
                    <a:lumOff val="80000"/>
                  </a:schemeClr>
                </a:solidFill>
              </a:rPr>
              <a:t>Europos</a:t>
            </a:r>
            <a:r>
              <a:rPr lang="en-GB" sz="1600" dirty="0">
                <a:solidFill>
                  <a:schemeClr val="tx2">
                    <a:lumMod val="20000"/>
                    <a:lumOff val="80000"/>
                  </a:schemeClr>
                </a:solidFill>
              </a:rPr>
              <a:t>,</a:t>
            </a:r>
          </a:p>
        </p:txBody>
      </p:sp>
      <p:sp>
        <p:nvSpPr>
          <p:cNvPr id="7" name="Titel 1"/>
          <p:cNvSpPr>
            <a:spLocks noGrp="1"/>
          </p:cNvSpPr>
          <p:nvPr>
            <p:ph type="title"/>
          </p:nvPr>
        </p:nvSpPr>
        <p:spPr>
          <a:xfrm>
            <a:off x="2285984" y="285728"/>
            <a:ext cx="6668884" cy="808038"/>
          </a:xfrm>
        </p:spPr>
        <p:txBody>
          <a:bodyPr/>
          <a:lstStyle/>
          <a:p>
            <a:r>
              <a:rPr lang="en-GB" dirty="0"/>
              <a:t>Multiple </a:t>
            </a:r>
            <a:r>
              <a:rPr lang="en-GB" i="1" dirty="0" err="1"/>
              <a:t>interpretationes</a:t>
            </a:r>
            <a:endParaRPr lang="en-GB" dirty="0"/>
          </a:p>
        </p:txBody>
      </p:sp>
      <p:sp>
        <p:nvSpPr>
          <p:cNvPr id="4" name="Inhaltsplatzhalter 2"/>
          <p:cNvSpPr txBox="1">
            <a:spLocks/>
          </p:cNvSpPr>
          <p:nvPr/>
        </p:nvSpPr>
        <p:spPr>
          <a:xfrm>
            <a:off x="2286000" y="1981201"/>
            <a:ext cx="6246440" cy="4591071"/>
          </a:xfrm>
          <a:prstGeom prst="rect">
            <a:avLst/>
          </a:prstGeom>
        </p:spPr>
        <p:txBody>
          <a:bodyPr vert="horz" lIns="91440" tIns="45720" rIns="91440" bIns="45720" rtlCol="0">
            <a:normAutofit/>
          </a:bodyPr>
          <a:lstStyle/>
          <a:p>
            <a:pPr marL="685800" marR="0" lvl="0" indent="-228600" algn="l" defTabSz="914400" rtl="0" eaLnBrk="1" fontAlgn="auto" latinLnBrk="0" hangingPunct="1">
              <a:lnSpc>
                <a:spcPct val="100000"/>
              </a:lnSpc>
              <a:spcBef>
                <a:spcPts val="1200"/>
              </a:spcBef>
              <a:spcAft>
                <a:spcPts val="0"/>
              </a:spcAft>
              <a:buClr>
                <a:schemeClr val="bg2"/>
              </a:buClr>
              <a:buSzTx/>
              <a:buFontTx/>
              <a:buBlip>
                <a:blip r:embed="rId3"/>
              </a:buBlip>
              <a:tabLst/>
              <a:defRPr/>
            </a:pPr>
            <a:r>
              <a:rPr kumimoji="0" lang="fr-FR"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Cultural</a:t>
            </a:r>
            <a:r>
              <a:rPr kumimoji="0" lang="fr-FR" sz="2200" b="1" i="0" u="none" strike="noStrike" kern="1200" cap="none" spc="0" normalizeH="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fr-FR" sz="2200" b="1" i="0" u="none" strike="noStrike" kern="1200" cap="none" spc="0" normalizeH="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differences</a:t>
            </a:r>
            <a:r>
              <a:rPr kumimoji="0" lang="fr-FR"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p>
          <a:p>
            <a:pPr marL="914400" marR="0" lvl="1" indent="-228600" algn="l" defTabSz="914400" rtl="0" eaLnBrk="1" fontAlgn="auto" latinLnBrk="0" hangingPunct="1">
              <a:lnSpc>
                <a:spcPct val="100000"/>
              </a:lnSpc>
              <a:spcBef>
                <a:spcPts val="1200"/>
              </a:spcBef>
              <a:spcAft>
                <a:spcPts val="0"/>
              </a:spcAft>
              <a:buClrTx/>
              <a:buSzTx/>
              <a:buFontTx/>
              <a:buBlip>
                <a:blip r:embed="rId4"/>
              </a:buBlip>
              <a:tabLst/>
              <a:defRPr/>
            </a:pPr>
            <a:r>
              <a:rPr kumimoji="0" lang="fr-FR"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problem</a:t>
            </a:r>
            <a:r>
              <a:rPr kumimoji="0" lang="fr-FR"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of </a:t>
            </a:r>
            <a:r>
              <a:rPr kumimoji="0" lang="fr-FR" sz="2200" b="1" i="0" u="sng" strike="noStrike" kern="1200" cap="none" spc="0" normalizeH="0" baseline="0" noProof="0" dirty="0" err="1">
                <a:ln>
                  <a:noFill/>
                </a:ln>
                <a:solidFill>
                  <a:srgbClr val="FFFF00"/>
                </a:solidFill>
                <a:effectLst>
                  <a:outerShdw blurRad="38100" dist="38100" dir="2700000" algn="tl">
                    <a:srgbClr val="000000">
                      <a:alpha val="43137"/>
                    </a:srgbClr>
                  </a:outerShdw>
                </a:effectLst>
                <a:uLnTx/>
                <a:uFillTx/>
                <a:latin typeface="+mn-lt"/>
                <a:ea typeface="+mn-ea"/>
                <a:cs typeface="+mn-cs"/>
              </a:rPr>
              <a:t>translatability</a:t>
            </a:r>
            <a:br>
              <a:rPr kumimoji="0" lang="fr-FR"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br>
            <a:r>
              <a:rPr kumimoji="0" lang="fr-FR"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i.e.</a:t>
            </a:r>
            <a:r>
              <a:rPr kumimoji="0" lang="fr-FR" sz="2200" b="1" i="0" u="none" strike="noStrike" kern="1200" cap="none" spc="0" normalizeH="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fr-FR" sz="2200" b="1" i="0" u="none" strike="noStrike" kern="1200" cap="none" spc="0" normalizeH="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there</a:t>
            </a:r>
            <a:r>
              <a:rPr kumimoji="0" lang="fr-FR" sz="2200" b="1" i="0" u="none" strike="noStrike" kern="1200" cap="none" spc="0" normalizeH="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are </a:t>
            </a:r>
            <a:r>
              <a:rPr kumimoji="0" lang="fr-FR"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no one-to-one </a:t>
            </a:r>
            <a:r>
              <a:rPr kumimoji="0" lang="fr-FR"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equivalents</a:t>
            </a:r>
            <a:endParaRPr kumimoji="0" lang="fr-FR"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a:p>
            <a:pPr marL="914400" lvl="1" indent="-228600">
              <a:spcBef>
                <a:spcPts val="1200"/>
              </a:spcBef>
              <a:buBlip>
                <a:blip r:embed="rId4"/>
              </a:buBlip>
              <a:defRPr/>
            </a:pPr>
            <a:r>
              <a:rPr lang="fr-FR" sz="22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This </a:t>
            </a:r>
            <a:r>
              <a:rPr lang="fr-FR" sz="22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will</a:t>
            </a:r>
            <a:r>
              <a:rPr lang="fr-FR" sz="22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a:t>
            </a:r>
            <a:r>
              <a:rPr lang="fr-FR" sz="22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stimulate</a:t>
            </a:r>
            <a:r>
              <a:rPr lang="fr-FR" sz="22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the </a:t>
            </a:r>
            <a:r>
              <a:rPr lang="fr-FR" sz="22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creation</a:t>
            </a:r>
            <a:r>
              <a:rPr lang="fr-FR" sz="22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of new </a:t>
            </a:r>
            <a:r>
              <a:rPr lang="fr-FR" sz="22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interpretations</a:t>
            </a:r>
            <a:r>
              <a:rPr lang="fr-FR" sz="22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of local </a:t>
            </a:r>
            <a:r>
              <a:rPr lang="fr-FR" sz="22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deities</a:t>
            </a:r>
            <a:r>
              <a:rPr lang="fr-FR" sz="22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a:t>
            </a:r>
          </a:p>
          <a:p>
            <a:pPr marL="1371600" lvl="2" indent="-228600" algn="r">
              <a:spcBef>
                <a:spcPts val="1200"/>
              </a:spcBef>
              <a:buFontTx/>
              <a:buBlip>
                <a:blip r:embed="rId4"/>
              </a:buBlip>
            </a:pPr>
            <a:r>
              <a:rPr lang="fr-FR" sz="22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they</a:t>
            </a:r>
            <a:r>
              <a:rPr lang="fr-FR" sz="22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a:t>
            </a:r>
            <a:r>
              <a:rPr lang="fr-FR" sz="22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will</a:t>
            </a:r>
            <a:r>
              <a:rPr lang="fr-FR" sz="22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a:t>
            </a:r>
            <a:r>
              <a:rPr lang="fr-FR" sz="22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acquire</a:t>
            </a:r>
            <a:r>
              <a:rPr lang="fr-FR" sz="22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new </a:t>
            </a:r>
            <a:r>
              <a:rPr lang="fr-FR" sz="22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attributes</a:t>
            </a:r>
            <a:r>
              <a:rPr lang="fr-FR" sz="22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new </a:t>
            </a:r>
            <a:r>
              <a:rPr lang="fr-FR" sz="2200" b="1" dirty="0" err="1">
                <a:solidFill>
                  <a:srgbClr val="FFC000"/>
                </a:solidFill>
                <a:effectLst>
                  <a:outerShdw blurRad="38100" dist="38100" dir="2700000" algn="tl">
                    <a:srgbClr val="000000">
                      <a:alpha val="43137"/>
                    </a:srgbClr>
                  </a:outerShdw>
                </a:effectLst>
              </a:rPr>
              <a:t>functions</a:t>
            </a:r>
            <a:r>
              <a:rPr lang="fr-FR" sz="22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new </a:t>
            </a:r>
            <a:r>
              <a:rPr lang="fr-FR" sz="22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sur</a:t>
            </a:r>
            <a:r>
              <a:rPr lang="fr-FR" sz="2200" b="1" dirty="0" err="1">
                <a:solidFill>
                  <a:srgbClr val="FFC000"/>
                </a:solidFill>
                <a:effectLst>
                  <a:outerShdw blurRad="38100" dist="38100" dir="2700000" algn="tl">
                    <a:srgbClr val="000000">
                      <a:alpha val="43137"/>
                    </a:srgbClr>
                  </a:outerShdw>
                </a:effectLst>
              </a:rPr>
              <a:t>names</a:t>
            </a:r>
            <a:r>
              <a:rPr lang="fr-FR" sz="2200" b="1" dirty="0">
                <a:solidFill>
                  <a:srgbClr val="FFC000"/>
                </a:solidFill>
                <a:effectLst>
                  <a:outerShdw blurRad="38100" dist="38100" dir="2700000" algn="tl">
                    <a:srgbClr val="000000">
                      <a:alpha val="43137"/>
                    </a:srgbClr>
                  </a:outerShdw>
                </a:effectLst>
              </a:rPr>
              <a:t>/</a:t>
            </a:r>
            <a:r>
              <a:rPr lang="fr-FR" sz="2200" b="1" dirty="0" err="1">
                <a:solidFill>
                  <a:srgbClr val="FFC000"/>
                </a:solidFill>
                <a:effectLst>
                  <a:outerShdw blurRad="38100" dist="38100" dir="2700000" algn="tl">
                    <a:srgbClr val="000000">
                      <a:alpha val="43137"/>
                    </a:srgbClr>
                  </a:outerShdw>
                </a:effectLst>
              </a:rPr>
              <a:t>epithets</a:t>
            </a:r>
            <a:r>
              <a:rPr lang="fr-FR" sz="22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etc.</a:t>
            </a:r>
          </a:p>
          <a:p>
            <a:pPr marL="1371600" lvl="2" indent="-228600">
              <a:spcBef>
                <a:spcPts val="1200"/>
              </a:spcBef>
              <a:buFontTx/>
              <a:buBlip>
                <a:blip r:embed="rId4"/>
              </a:buBlip>
            </a:pPr>
            <a:r>
              <a:rPr lang="fr-FR" sz="22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e.g., the </a:t>
            </a:r>
            <a:r>
              <a:rPr lang="fr-FR" sz="22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necessity</a:t>
            </a:r>
            <a:r>
              <a:rPr lang="fr-FR" sz="22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to </a:t>
            </a:r>
            <a:r>
              <a:rPr lang="fr-FR" sz="22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create</a:t>
            </a:r>
            <a:r>
              <a:rPr lang="fr-FR" sz="22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a </a:t>
            </a:r>
            <a:r>
              <a:rPr lang="fr-FR" sz="22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name</a:t>
            </a:r>
            <a:r>
              <a:rPr lang="fr-FR" sz="22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for a </a:t>
            </a:r>
            <a:r>
              <a:rPr lang="fr-FR" sz="22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god</a:t>
            </a:r>
            <a:r>
              <a:rPr lang="fr-FR" sz="22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or to imagine a figurative </a:t>
            </a:r>
            <a:r>
              <a:rPr lang="fr-FR" sz="22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representation</a:t>
            </a:r>
            <a:r>
              <a:rPr lang="fr-FR" sz="22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for a local </a:t>
            </a:r>
            <a:r>
              <a:rPr lang="fr-FR" sz="22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god</a:t>
            </a:r>
            <a:endParaRPr kumimoji="0" lang="fr-FR"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p:txBody>
      </p:sp>
      <p:pic>
        <p:nvPicPr>
          <p:cNvPr id="3" name="Picture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388" y="3284984"/>
            <a:ext cx="2359539" cy="3573016"/>
          </a:xfrm>
          <a:prstGeom prst="rect">
            <a:avLst/>
          </a:prstGeom>
        </p:spPr>
      </p:pic>
    </p:spTree>
  </p:cSld>
  <p:clrMapOvr>
    <a:masterClrMapping/>
  </p:clrMapOvr>
  <p:transition>
    <p:randomBa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39952" y="3645024"/>
            <a:ext cx="4862842" cy="3558177"/>
          </a:xfrm>
          <a:prstGeom prst="rect">
            <a:avLst/>
          </a:prstGeom>
        </p:spPr>
      </p:pic>
      <p:sp>
        <p:nvSpPr>
          <p:cNvPr id="3" name="Inhaltsplatzhalter 2"/>
          <p:cNvSpPr>
            <a:spLocks noGrp="1"/>
          </p:cNvSpPr>
          <p:nvPr>
            <p:ph idx="1"/>
          </p:nvPr>
        </p:nvSpPr>
        <p:spPr>
          <a:xfrm>
            <a:off x="214282" y="1285861"/>
            <a:ext cx="4861773" cy="4536716"/>
          </a:xfrm>
        </p:spPr>
        <p:txBody>
          <a:bodyPr>
            <a:normAutofit/>
          </a:bodyPr>
          <a:lstStyle/>
          <a:p>
            <a:r>
              <a:rPr lang="de-DE" b="1" dirty="0">
                <a:effectLst>
                  <a:outerShdw blurRad="38100" dist="38100" dir="2700000" algn="tl">
                    <a:srgbClr val="000000">
                      <a:alpha val="43137"/>
                    </a:srgbClr>
                  </a:outerShdw>
                </a:effectLst>
              </a:rPr>
              <a:t>Cultural </a:t>
            </a:r>
            <a:r>
              <a:rPr lang="de-DE" b="1" dirty="0" err="1">
                <a:effectLst>
                  <a:outerShdw blurRad="38100" dist="38100" dir="2700000" algn="tl">
                    <a:srgbClr val="000000">
                      <a:alpha val="43137"/>
                    </a:srgbClr>
                  </a:outerShdw>
                </a:effectLst>
              </a:rPr>
              <a:t>differences</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catalyse</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innovations</a:t>
            </a:r>
            <a:endParaRPr lang="de-DE" b="1" dirty="0">
              <a:effectLst>
                <a:outerShdw blurRad="38100" dist="38100" dir="2700000" algn="tl">
                  <a:srgbClr val="000000">
                    <a:alpha val="43137"/>
                  </a:srgbClr>
                </a:outerShdw>
              </a:effectLst>
            </a:endParaRPr>
          </a:p>
          <a:p>
            <a:r>
              <a:rPr lang="de-DE" b="1" dirty="0">
                <a:effectLst>
                  <a:outerShdw blurRad="38100" dist="38100" dir="2700000" algn="tl">
                    <a:srgbClr val="000000">
                      <a:alpha val="43137"/>
                    </a:srgbClr>
                  </a:outerShdw>
                </a:effectLst>
              </a:rPr>
              <a:t>E.g. </a:t>
            </a:r>
            <a:r>
              <a:rPr lang="de-DE" b="1" dirty="0" err="1">
                <a:effectLst>
                  <a:outerShdw blurRad="38100" dist="38100" dir="2700000" algn="tl">
                    <a:srgbClr val="000000">
                      <a:alpha val="43137"/>
                    </a:srgbClr>
                  </a:outerShdw>
                </a:effectLst>
              </a:rPr>
              <a:t>knowledge</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of</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anthropomorphic</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representations</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of</a:t>
            </a:r>
            <a:r>
              <a:rPr lang="de-DE" b="1" dirty="0">
                <a:effectLst>
                  <a:outerShdw blurRad="38100" dist="38100" dir="2700000" algn="tl">
                    <a:srgbClr val="000000">
                      <a:alpha val="43137"/>
                    </a:srgbClr>
                  </a:outerShdw>
                </a:effectLst>
              </a:rPr>
              <a:t> Greco-Roman </a:t>
            </a:r>
            <a:r>
              <a:rPr lang="de-DE" b="1" dirty="0" err="1">
                <a:effectLst>
                  <a:outerShdw blurRad="38100" dist="38100" dir="2700000" algn="tl">
                    <a:srgbClr val="000000">
                      <a:alpha val="43137"/>
                    </a:srgbClr>
                  </a:outerShdw>
                </a:effectLst>
              </a:rPr>
              <a:t>deities</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might</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motivate</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the</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creation</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of</a:t>
            </a:r>
            <a:r>
              <a:rPr lang="de-DE" b="1" dirty="0">
                <a:effectLst>
                  <a:outerShdw blurRad="38100" dist="38100" dir="2700000" algn="tl">
                    <a:srgbClr val="000000">
                      <a:alpha val="43137"/>
                    </a:srgbClr>
                  </a:outerShdw>
                </a:effectLst>
              </a:rPr>
              <a:t> an </a:t>
            </a:r>
            <a:r>
              <a:rPr lang="de-DE" b="1" dirty="0" err="1">
                <a:effectLst>
                  <a:outerShdw blurRad="38100" dist="38100" dir="2700000" algn="tl">
                    <a:srgbClr val="000000">
                      <a:alpha val="43137"/>
                    </a:srgbClr>
                  </a:outerShdw>
                </a:effectLst>
              </a:rPr>
              <a:t>image</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for</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local</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deities</a:t>
            </a:r>
            <a:endParaRPr lang="de-DE" b="1" dirty="0">
              <a:effectLst>
                <a:outerShdw blurRad="38100" dist="38100" dir="2700000" algn="tl">
                  <a:srgbClr val="000000">
                    <a:alpha val="43137"/>
                  </a:srgbClr>
                </a:outerShdw>
              </a:effectLst>
            </a:endParaRPr>
          </a:p>
          <a:p>
            <a:r>
              <a:rPr lang="de-DE" i="1" dirty="0" err="1">
                <a:effectLst>
                  <a:outerShdw blurRad="38100" dist="38100" dir="2700000" algn="tl">
                    <a:srgbClr val="000000">
                      <a:alpha val="43137"/>
                    </a:srgbClr>
                  </a:outerShdw>
                </a:effectLst>
              </a:rPr>
              <a:t>For</a:t>
            </a:r>
            <a:r>
              <a:rPr lang="de-DE" i="1" dirty="0">
                <a:effectLst>
                  <a:outerShdw blurRad="38100" dist="38100" dir="2700000" algn="tl">
                    <a:srgbClr val="000000">
                      <a:alpha val="43137"/>
                    </a:srgbClr>
                  </a:outerShdw>
                </a:effectLst>
              </a:rPr>
              <a:t> </a:t>
            </a:r>
            <a:r>
              <a:rPr lang="de-DE" i="1" dirty="0" err="1">
                <a:effectLst>
                  <a:outerShdw blurRad="38100" dist="38100" dir="2700000" algn="tl">
                    <a:srgbClr val="000000">
                      <a:alpha val="43137"/>
                    </a:srgbClr>
                  </a:outerShdw>
                </a:effectLst>
              </a:rPr>
              <a:t>example</a:t>
            </a:r>
            <a:r>
              <a:rPr lang="de-DE" i="1" dirty="0">
                <a:effectLst>
                  <a:outerShdw blurRad="38100" dist="38100" dir="2700000" algn="tl">
                    <a:srgbClr val="000000">
                      <a:alpha val="43137"/>
                    </a:srgbClr>
                  </a:outerShdw>
                </a:effectLst>
              </a:rPr>
              <a:t>, </a:t>
            </a:r>
            <a:r>
              <a:rPr lang="de-DE" i="1" dirty="0" err="1">
                <a:effectLst>
                  <a:outerShdw blurRad="38100" dist="38100" dir="2700000" algn="tl">
                    <a:srgbClr val="000000">
                      <a:alpha val="43137"/>
                    </a:srgbClr>
                  </a:outerShdw>
                </a:effectLst>
              </a:rPr>
              <a:t>Glanum</a:t>
            </a:r>
            <a:r>
              <a:rPr lang="de-DE" i="1" dirty="0">
                <a:effectLst>
                  <a:outerShdw blurRad="38100" dist="38100" dir="2700000" algn="tl">
                    <a:srgbClr val="000000">
                      <a:alpha val="43137"/>
                    </a:srgbClr>
                  </a:outerShdw>
                </a:effectLst>
              </a:rPr>
              <a:t>, </a:t>
            </a:r>
            <a:br>
              <a:rPr lang="de-DE" i="1" dirty="0">
                <a:effectLst>
                  <a:outerShdw blurRad="38100" dist="38100" dir="2700000" algn="tl">
                    <a:srgbClr val="000000">
                      <a:alpha val="43137"/>
                    </a:srgbClr>
                  </a:outerShdw>
                </a:effectLst>
              </a:rPr>
            </a:br>
            <a:r>
              <a:rPr lang="de-DE" i="1" dirty="0" err="1">
                <a:effectLst>
                  <a:outerShdw blurRad="38100" dist="38100" dir="2700000" algn="tl">
                    <a:srgbClr val="000000">
                      <a:alpha val="43137"/>
                    </a:srgbClr>
                  </a:outerShdw>
                </a:effectLst>
              </a:rPr>
              <a:t>late</a:t>
            </a:r>
            <a:r>
              <a:rPr lang="de-DE" i="1" dirty="0">
                <a:effectLst>
                  <a:outerShdw blurRad="38100" dist="38100" dir="2700000" algn="tl">
                    <a:srgbClr val="000000">
                      <a:alpha val="43137"/>
                    </a:srgbClr>
                  </a:outerShdw>
                </a:effectLst>
              </a:rPr>
              <a:t> 2nd c. BC</a:t>
            </a:r>
          </a:p>
        </p:txBody>
      </p:sp>
      <p:sp>
        <p:nvSpPr>
          <p:cNvPr id="4" name="Titel 1"/>
          <p:cNvSpPr txBox="1">
            <a:spLocks/>
          </p:cNvSpPr>
          <p:nvPr/>
        </p:nvSpPr>
        <p:spPr>
          <a:xfrm>
            <a:off x="1285852" y="285728"/>
            <a:ext cx="7669016" cy="808038"/>
          </a:xfrm>
          <a:prstGeom prst="rect">
            <a:avLst/>
          </a:prstGeom>
        </p:spPr>
        <p:txBody>
          <a:bodyPr vert="horz" lIns="91440" tIns="45720" rIns="91440" bIns="45720" rtlCol="0" anchor="ctr">
            <a:normAutofit/>
          </a:bodyPr>
          <a:lstStyle/>
          <a:p>
            <a:pPr lvl="0" algn="r">
              <a:spcBef>
                <a:spcPct val="0"/>
              </a:spcBef>
            </a:pPr>
            <a:r>
              <a:rPr lang="en-GB" sz="3600" dirty="0">
                <a:solidFill>
                  <a:schemeClr val="bg1">
                    <a:lumMod val="95000"/>
                  </a:schemeClr>
                </a:solidFill>
              </a:rPr>
              <a:t>Cultural differences &amp; innovation</a:t>
            </a:r>
            <a:endParaRPr kumimoji="0" lang="en-GB" sz="3600" b="0" i="0" u="none" strike="noStrike" kern="1200" cap="none" spc="0" normalizeH="0" baseline="0" noProof="0" dirty="0">
              <a:ln>
                <a:noFill/>
              </a:ln>
              <a:solidFill>
                <a:schemeClr val="bg1">
                  <a:lumMod val="95000"/>
                </a:schemeClr>
              </a:solidFill>
              <a:effectLst>
                <a:reflection blurRad="6350" stA="55000" endA="300" endPos="25500" dir="5400000" sy="-100000" algn="bl" rotWithShape="0"/>
              </a:effectLst>
              <a:uLnTx/>
              <a:uFillTx/>
              <a:latin typeface="+mj-lt"/>
              <a:ea typeface="+mj-ea"/>
              <a:cs typeface="+mj-cs"/>
            </a:endParaRPr>
          </a:p>
        </p:txBody>
      </p:sp>
    </p:spTree>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10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Inhaltsplatzhalter 2"/>
          <p:cNvSpPr txBox="1">
            <a:spLocks/>
          </p:cNvSpPr>
          <p:nvPr/>
        </p:nvSpPr>
        <p:spPr>
          <a:xfrm>
            <a:off x="214282" y="1285861"/>
            <a:ext cx="4861773" cy="4536716"/>
          </a:xfrm>
          <a:prstGeom prst="rect">
            <a:avLst/>
          </a:prstGeom>
        </p:spPr>
        <p:txBody>
          <a:bodyPr vert="horz" lIns="91440" tIns="45720" rIns="91440" bIns="45720" rtlCol="0">
            <a:normAutofit/>
          </a:bodyPr>
          <a:lstStyle/>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Cultural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differences</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catalyse</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innovations</a:t>
            </a:r>
            <a:endPar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E.g.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knowledge</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of</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anthropomorphic</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representations</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of</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Greco-Roman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deities</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might</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motivate</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the</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creation</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of</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an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image</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for</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local</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deities</a:t>
            </a:r>
            <a:endPar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For</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example</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Glanum</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late</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2nd c. BC</a:t>
            </a:r>
          </a:p>
        </p:txBody>
      </p:sp>
      <p:pic>
        <p:nvPicPr>
          <p:cNvPr id="4" name="Picture 3" descr="c:\users\ralph\documents\fercan\glanum reco prytaneion temple.jpg"/>
          <p:cNvPicPr>
            <a:picLocks noChangeAspect="1" noChangeArrowheads="1"/>
          </p:cNvPicPr>
          <p:nvPr/>
        </p:nvPicPr>
        <p:blipFill>
          <a:blip r:embed="rId3" cstate="print"/>
          <a:srcRect/>
          <a:stretch>
            <a:fillRect/>
          </a:stretch>
        </p:blipFill>
        <p:spPr bwMode="auto">
          <a:xfrm>
            <a:off x="3344162" y="2428868"/>
            <a:ext cx="5799838" cy="4000504"/>
          </a:xfrm>
          <a:prstGeom prst="rect">
            <a:avLst/>
          </a:prstGeom>
          <a:noFill/>
        </p:spPr>
      </p:pic>
      <p:pic>
        <p:nvPicPr>
          <p:cNvPr id="8" name="Picture 4" descr="c:\users\ralph\documents\fercan\glanum figkap evtl africa.jpg"/>
          <p:cNvPicPr>
            <a:picLocks noChangeAspect="1" noChangeArrowheads="1"/>
          </p:cNvPicPr>
          <p:nvPr/>
        </p:nvPicPr>
        <p:blipFill>
          <a:blip r:embed="rId4" cstate="print"/>
          <a:srcRect/>
          <a:stretch>
            <a:fillRect/>
          </a:stretch>
        </p:blipFill>
        <p:spPr bwMode="auto">
          <a:xfrm>
            <a:off x="0" y="2786058"/>
            <a:ext cx="2207574" cy="2857520"/>
          </a:xfrm>
          <a:prstGeom prst="rect">
            <a:avLst/>
          </a:prstGeom>
          <a:noFill/>
        </p:spPr>
      </p:pic>
      <p:pic>
        <p:nvPicPr>
          <p:cNvPr id="9" name="Picture 1035" descr="C:\Eigene Dateien\FERCAN\Glanum Fig Kap Zyklop CAG 13 1.JPG"/>
          <p:cNvPicPr>
            <a:picLocks noChangeAspect="1" noChangeArrowheads="1"/>
          </p:cNvPicPr>
          <p:nvPr/>
        </p:nvPicPr>
        <p:blipFill>
          <a:blip r:embed="rId5" cstate="print"/>
          <a:srcRect/>
          <a:stretch>
            <a:fillRect/>
          </a:stretch>
        </p:blipFill>
        <p:spPr bwMode="auto">
          <a:xfrm>
            <a:off x="2214546" y="2741018"/>
            <a:ext cx="1888461" cy="3259750"/>
          </a:xfrm>
          <a:prstGeom prst="rect">
            <a:avLst/>
          </a:prstGeom>
          <a:noFill/>
          <a:ln w="19050">
            <a:solidFill>
              <a:srgbClr val="000000"/>
            </a:solidFill>
            <a:miter lim="800000"/>
            <a:headEnd/>
            <a:tailEnd/>
          </a:ln>
        </p:spPr>
      </p:pic>
      <p:sp>
        <p:nvSpPr>
          <p:cNvPr id="13" name="Titel 1"/>
          <p:cNvSpPr txBox="1">
            <a:spLocks/>
          </p:cNvSpPr>
          <p:nvPr/>
        </p:nvSpPr>
        <p:spPr>
          <a:xfrm>
            <a:off x="1285852" y="285728"/>
            <a:ext cx="7669016" cy="808038"/>
          </a:xfrm>
          <a:prstGeom prst="rect">
            <a:avLst/>
          </a:prstGeom>
        </p:spPr>
        <p:txBody>
          <a:bodyPr vert="horz" lIns="91440" tIns="45720" rIns="91440" bIns="45720" rtlCol="0" anchor="ctr">
            <a:normAutofit/>
          </a:bodyPr>
          <a:lstStyle/>
          <a:p>
            <a:pPr lvl="0" algn="r">
              <a:spcBef>
                <a:spcPct val="0"/>
              </a:spcBef>
            </a:pPr>
            <a:r>
              <a:rPr lang="en-GB" sz="3600" dirty="0">
                <a:solidFill>
                  <a:schemeClr val="bg1">
                    <a:lumMod val="95000"/>
                  </a:schemeClr>
                </a:solidFill>
              </a:rPr>
              <a:t>Cultural differences &amp; innovation</a:t>
            </a:r>
            <a:endParaRPr kumimoji="0" lang="en-GB" sz="3600" b="0" i="0" u="none" strike="noStrike" kern="1200" cap="none" spc="0" normalizeH="0" baseline="0" noProof="0" dirty="0">
              <a:ln>
                <a:noFill/>
              </a:ln>
              <a:solidFill>
                <a:schemeClr val="bg1">
                  <a:lumMod val="95000"/>
                </a:schemeClr>
              </a:solidFill>
              <a:effectLst>
                <a:reflection blurRad="6350" stA="55000" endA="300" endPos="25500" dir="5400000" sy="-100000" algn="bl" rotWithShape="0"/>
              </a:effectLst>
              <a:uLnTx/>
              <a:uFillTx/>
              <a:latin typeface="+mj-lt"/>
              <a:ea typeface="+mj-ea"/>
              <a:cs typeface="+mj-cs"/>
            </a:endParaRPr>
          </a:p>
        </p:txBody>
      </p:sp>
    </p:spTree>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randombar(horizontal)">
                                      <p:cBhvr>
                                        <p:cTn id="11" dur="500"/>
                                        <p:tgtEl>
                                          <p:spTgt spid="9"/>
                                        </p:tgtEl>
                                      </p:cBhvr>
                                    </p:animEffect>
                                  </p:childTnLst>
                                </p:cTn>
                              </p:par>
                            </p:childTnLst>
                          </p:cTn>
                        </p:par>
                        <p:par>
                          <p:cTn id="12" fill="hold">
                            <p:stCondLst>
                              <p:cond delay="1000"/>
                            </p:stCondLst>
                            <p:childTnLst>
                              <p:par>
                                <p:cTn id="13" presetID="14" presetClass="entr" presetSubtype="10" fill="hold" nodeType="after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randombar(horizontal)">
                                      <p:cBhvr>
                                        <p:cTn id="1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Inhaltsplatzhalter 2"/>
          <p:cNvSpPr txBox="1">
            <a:spLocks/>
          </p:cNvSpPr>
          <p:nvPr/>
        </p:nvSpPr>
        <p:spPr>
          <a:xfrm>
            <a:off x="214282" y="1285861"/>
            <a:ext cx="4933781" cy="4536716"/>
          </a:xfrm>
          <a:prstGeom prst="rect">
            <a:avLst/>
          </a:prstGeom>
        </p:spPr>
        <p:txBody>
          <a:bodyPr vert="horz" lIns="91440" tIns="45720" rIns="91440" bIns="45720" rtlCol="0">
            <a:normAutofit/>
          </a:bodyPr>
          <a:lstStyle/>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Cultural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differences</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catalyse</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innovations</a:t>
            </a:r>
            <a:endPar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E.g.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knowledge</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of</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anthropomorphic</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representations</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of</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Greco-Roman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deities</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might</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motivate</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the</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creation</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of</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an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image</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for</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local</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deities</a:t>
            </a:r>
            <a:endPar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For</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example</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Glanum</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late</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2nd c. BC</a:t>
            </a:r>
          </a:p>
        </p:txBody>
      </p:sp>
      <p:pic>
        <p:nvPicPr>
          <p:cNvPr id="7" name="Picture 1035" descr="C:\Eigene Dateien\FERCAN\Glanum Fig Kap Zyklop CAG 13 1.JPG"/>
          <p:cNvPicPr>
            <a:picLocks noChangeAspect="1" noChangeArrowheads="1"/>
          </p:cNvPicPr>
          <p:nvPr/>
        </p:nvPicPr>
        <p:blipFill>
          <a:blip r:embed="rId3" cstate="print"/>
          <a:srcRect/>
          <a:stretch>
            <a:fillRect/>
          </a:stretch>
        </p:blipFill>
        <p:spPr bwMode="auto">
          <a:xfrm>
            <a:off x="2214546" y="2741018"/>
            <a:ext cx="1888461" cy="3259750"/>
          </a:xfrm>
          <a:prstGeom prst="rect">
            <a:avLst/>
          </a:prstGeom>
          <a:noFill/>
          <a:ln w="19050">
            <a:solidFill>
              <a:srgbClr val="000000"/>
            </a:solidFill>
            <a:miter lim="800000"/>
            <a:headEnd/>
            <a:tailEnd/>
          </a:ln>
        </p:spPr>
      </p:pic>
      <p:pic>
        <p:nvPicPr>
          <p:cNvPr id="8" name="Picture 4" descr="c:\users\ralph\documents\fercan\glanum figkap evtl africa.jpg"/>
          <p:cNvPicPr>
            <a:picLocks noChangeAspect="1" noChangeArrowheads="1"/>
          </p:cNvPicPr>
          <p:nvPr/>
        </p:nvPicPr>
        <p:blipFill>
          <a:blip r:embed="rId4" cstate="print"/>
          <a:srcRect/>
          <a:stretch>
            <a:fillRect/>
          </a:stretch>
        </p:blipFill>
        <p:spPr bwMode="auto">
          <a:xfrm>
            <a:off x="0" y="2786058"/>
            <a:ext cx="2207574" cy="2857520"/>
          </a:xfrm>
          <a:prstGeom prst="rect">
            <a:avLst/>
          </a:prstGeom>
          <a:noFill/>
        </p:spPr>
      </p:pic>
      <p:pic>
        <p:nvPicPr>
          <p:cNvPr id="9" name="Picture 2" descr="c:\users\ralph\documents\fercan\glanum fig kap 2männer bärtig und jung.jpg"/>
          <p:cNvPicPr>
            <a:picLocks noChangeAspect="1" noChangeArrowheads="1"/>
          </p:cNvPicPr>
          <p:nvPr/>
        </p:nvPicPr>
        <p:blipFill>
          <a:blip r:embed="rId5" cstate="print"/>
          <a:srcRect/>
          <a:stretch>
            <a:fillRect/>
          </a:stretch>
        </p:blipFill>
        <p:spPr bwMode="auto">
          <a:xfrm>
            <a:off x="4143371" y="2857496"/>
            <a:ext cx="5017539" cy="3143272"/>
          </a:xfrm>
          <a:prstGeom prst="rect">
            <a:avLst/>
          </a:prstGeom>
          <a:noFill/>
        </p:spPr>
      </p:pic>
      <p:pic>
        <p:nvPicPr>
          <p:cNvPr id="10" name="Picture 1032" descr="C:\Eigene Dateien\FERCAN\GLANUM FigKap einheimisch.JPG"/>
          <p:cNvPicPr>
            <a:picLocks noChangeAspect="1" noChangeArrowheads="1"/>
          </p:cNvPicPr>
          <p:nvPr/>
        </p:nvPicPr>
        <p:blipFill>
          <a:blip r:embed="rId6" cstate="print"/>
          <a:srcRect/>
          <a:stretch>
            <a:fillRect/>
          </a:stretch>
        </p:blipFill>
        <p:spPr bwMode="auto">
          <a:xfrm>
            <a:off x="1214414" y="3333877"/>
            <a:ext cx="3357586" cy="3524123"/>
          </a:xfrm>
          <a:prstGeom prst="rect">
            <a:avLst/>
          </a:prstGeom>
          <a:noFill/>
        </p:spPr>
      </p:pic>
      <p:sp>
        <p:nvSpPr>
          <p:cNvPr id="13" name="Textfeld 12"/>
          <p:cNvSpPr txBox="1"/>
          <p:nvPr/>
        </p:nvSpPr>
        <p:spPr>
          <a:xfrm>
            <a:off x="4714876" y="6072206"/>
            <a:ext cx="3929090" cy="646331"/>
          </a:xfrm>
          <a:prstGeom prst="rect">
            <a:avLst/>
          </a:prstGeom>
          <a:noFill/>
        </p:spPr>
        <p:txBody>
          <a:bodyPr wrap="square" rtlCol="0">
            <a:spAutoFit/>
          </a:bodyPr>
          <a:lstStyle/>
          <a:p>
            <a:r>
              <a:rPr lang="en-GB" dirty="0" err="1">
                <a:solidFill>
                  <a:schemeClr val="bg2">
                    <a:lumMod val="75000"/>
                  </a:schemeClr>
                </a:solidFill>
                <a:effectLst>
                  <a:outerShdw blurRad="38100" dist="38100" dir="2700000" algn="tl">
                    <a:srgbClr val="000000">
                      <a:alpha val="43137"/>
                    </a:srgbClr>
                  </a:outerShdw>
                </a:effectLst>
              </a:rPr>
              <a:t>divinités</a:t>
            </a:r>
            <a:r>
              <a:rPr lang="en-GB" dirty="0">
                <a:solidFill>
                  <a:schemeClr val="bg2">
                    <a:lumMod val="75000"/>
                  </a:schemeClr>
                </a:solidFill>
                <a:effectLst>
                  <a:outerShdw blurRad="38100" dist="38100" dir="2700000" algn="tl">
                    <a:srgbClr val="000000">
                      <a:alpha val="43137"/>
                    </a:srgbClr>
                  </a:outerShdw>
                </a:effectLst>
              </a:rPr>
              <a:t> </a:t>
            </a:r>
            <a:r>
              <a:rPr lang="en-GB" dirty="0" err="1">
                <a:solidFill>
                  <a:schemeClr val="bg2">
                    <a:lumMod val="75000"/>
                  </a:schemeClr>
                </a:solidFill>
                <a:effectLst>
                  <a:outerShdw blurRad="38100" dist="38100" dir="2700000" algn="tl">
                    <a:srgbClr val="000000">
                      <a:alpha val="43137"/>
                    </a:srgbClr>
                  </a:outerShdw>
                </a:effectLst>
              </a:rPr>
              <a:t>indigènes</a:t>
            </a:r>
            <a:r>
              <a:rPr lang="en-GB" dirty="0">
                <a:solidFill>
                  <a:schemeClr val="bg2">
                    <a:lumMod val="75000"/>
                  </a:schemeClr>
                </a:solidFill>
                <a:effectLst>
                  <a:outerShdw blurRad="38100" dist="38100" dir="2700000" algn="tl">
                    <a:srgbClr val="000000">
                      <a:alpha val="43137"/>
                    </a:srgbClr>
                  </a:outerShdw>
                </a:effectLst>
              </a:rPr>
              <a:t> ? </a:t>
            </a:r>
            <a:r>
              <a:rPr lang="en-GB" dirty="0" err="1">
                <a:solidFill>
                  <a:schemeClr val="bg2">
                    <a:lumMod val="75000"/>
                  </a:schemeClr>
                </a:solidFill>
                <a:effectLst>
                  <a:outerShdw blurRad="38100" dist="38100" dir="2700000" algn="tl">
                    <a:srgbClr val="000000">
                      <a:alpha val="43137"/>
                    </a:srgbClr>
                  </a:outerShdw>
                </a:effectLst>
              </a:rPr>
              <a:t>Esus</a:t>
            </a:r>
            <a:r>
              <a:rPr lang="en-GB" dirty="0">
                <a:solidFill>
                  <a:schemeClr val="bg2">
                    <a:lumMod val="75000"/>
                  </a:schemeClr>
                </a:solidFill>
                <a:effectLst>
                  <a:outerShdw blurRad="38100" dist="38100" dir="2700000" algn="tl">
                    <a:srgbClr val="000000">
                      <a:alpha val="43137"/>
                    </a:srgbClr>
                  </a:outerShdw>
                </a:effectLst>
              </a:rPr>
              <a:t>, </a:t>
            </a:r>
            <a:r>
              <a:rPr lang="en-GB" dirty="0" err="1">
                <a:solidFill>
                  <a:schemeClr val="bg2">
                    <a:lumMod val="75000"/>
                  </a:schemeClr>
                </a:solidFill>
                <a:effectLst>
                  <a:outerShdw blurRad="38100" dist="38100" dir="2700000" algn="tl">
                    <a:srgbClr val="000000">
                      <a:alpha val="43137"/>
                    </a:srgbClr>
                  </a:outerShdw>
                </a:effectLst>
              </a:rPr>
              <a:t>Taranis</a:t>
            </a:r>
            <a:r>
              <a:rPr lang="en-GB" dirty="0">
                <a:solidFill>
                  <a:schemeClr val="bg2">
                    <a:lumMod val="75000"/>
                  </a:schemeClr>
                </a:solidFill>
                <a:effectLst>
                  <a:outerShdw blurRad="38100" dist="38100" dir="2700000" algn="tl">
                    <a:srgbClr val="000000">
                      <a:alpha val="43137"/>
                    </a:srgbClr>
                  </a:outerShdw>
                </a:effectLst>
              </a:rPr>
              <a:t>…</a:t>
            </a:r>
            <a:br>
              <a:rPr lang="en-GB" dirty="0">
                <a:solidFill>
                  <a:schemeClr val="bg2">
                    <a:lumMod val="75000"/>
                  </a:schemeClr>
                </a:solidFill>
                <a:effectLst>
                  <a:outerShdw blurRad="38100" dist="38100" dir="2700000" algn="tl">
                    <a:srgbClr val="000000">
                      <a:alpha val="43137"/>
                    </a:srgbClr>
                  </a:outerShdw>
                </a:effectLst>
              </a:rPr>
            </a:br>
            <a:r>
              <a:rPr lang="en-GB" dirty="0" err="1">
                <a:solidFill>
                  <a:schemeClr val="bg2">
                    <a:lumMod val="75000"/>
                  </a:schemeClr>
                </a:solidFill>
                <a:effectLst>
                  <a:outerShdw blurRad="38100" dist="38100" dir="2700000" algn="tl">
                    <a:srgbClr val="000000">
                      <a:alpha val="43137"/>
                    </a:srgbClr>
                  </a:outerShdw>
                </a:effectLst>
              </a:rPr>
              <a:t>ou</a:t>
            </a:r>
            <a:r>
              <a:rPr lang="en-GB" dirty="0">
                <a:solidFill>
                  <a:schemeClr val="bg2">
                    <a:lumMod val="75000"/>
                  </a:schemeClr>
                </a:solidFill>
                <a:effectLst>
                  <a:outerShdw blurRad="38100" dist="38100" dir="2700000" algn="tl">
                    <a:srgbClr val="000000">
                      <a:alpha val="43137"/>
                    </a:srgbClr>
                  </a:outerShdw>
                </a:effectLst>
              </a:rPr>
              <a:t> </a:t>
            </a:r>
            <a:r>
              <a:rPr lang="en-GB" dirty="0" err="1">
                <a:solidFill>
                  <a:schemeClr val="bg2">
                    <a:lumMod val="75000"/>
                  </a:schemeClr>
                </a:solidFill>
                <a:effectLst>
                  <a:outerShdw blurRad="38100" dist="38100" dir="2700000" algn="tl">
                    <a:srgbClr val="000000">
                      <a:alpha val="43137"/>
                    </a:srgbClr>
                  </a:outerShdw>
                </a:effectLst>
              </a:rPr>
              <a:t>héros-ancêtres</a:t>
            </a:r>
            <a:r>
              <a:rPr lang="en-GB" dirty="0">
                <a:solidFill>
                  <a:schemeClr val="bg2">
                    <a:lumMod val="75000"/>
                  </a:schemeClr>
                </a:solidFill>
                <a:effectLst>
                  <a:outerShdw blurRad="38100" dist="38100" dir="2700000" algn="tl">
                    <a:srgbClr val="000000">
                      <a:alpha val="43137"/>
                    </a:srgbClr>
                  </a:outerShdw>
                </a:effectLst>
              </a:rPr>
              <a:t> ?</a:t>
            </a:r>
          </a:p>
        </p:txBody>
      </p:sp>
      <p:sp>
        <p:nvSpPr>
          <p:cNvPr id="16" name="Titel 1"/>
          <p:cNvSpPr txBox="1">
            <a:spLocks/>
          </p:cNvSpPr>
          <p:nvPr/>
        </p:nvSpPr>
        <p:spPr>
          <a:xfrm>
            <a:off x="1285852" y="285728"/>
            <a:ext cx="7669016" cy="808038"/>
          </a:xfrm>
          <a:prstGeom prst="rect">
            <a:avLst/>
          </a:prstGeom>
        </p:spPr>
        <p:txBody>
          <a:bodyPr vert="horz" lIns="91440" tIns="45720" rIns="91440" bIns="45720" rtlCol="0" anchor="ctr">
            <a:normAutofit/>
          </a:bodyPr>
          <a:lstStyle/>
          <a:p>
            <a:pPr lvl="0" algn="r">
              <a:spcBef>
                <a:spcPct val="0"/>
              </a:spcBef>
            </a:pPr>
            <a:r>
              <a:rPr lang="en-GB" sz="3600" dirty="0">
                <a:solidFill>
                  <a:schemeClr val="bg1">
                    <a:lumMod val="95000"/>
                  </a:schemeClr>
                </a:solidFill>
              </a:rPr>
              <a:t>Cultural differences &amp; innovation</a:t>
            </a:r>
            <a:endParaRPr kumimoji="0" lang="en-GB" sz="3600" b="0" i="0" u="none" strike="noStrike" kern="1200" cap="none" spc="0" normalizeH="0" baseline="0" noProof="0" dirty="0">
              <a:ln>
                <a:noFill/>
              </a:ln>
              <a:solidFill>
                <a:schemeClr val="bg1">
                  <a:lumMod val="95000"/>
                </a:schemeClr>
              </a:solidFill>
              <a:effectLst>
                <a:reflection blurRad="6350" stA="55000" endA="300" endPos="25500" dir="5400000" sy="-100000" algn="bl" rotWithShape="0"/>
              </a:effectLst>
              <a:uLnTx/>
              <a:uFillTx/>
              <a:latin typeface="+mj-lt"/>
              <a:ea typeface="+mj-ea"/>
              <a:cs typeface="+mj-cs"/>
            </a:endParaRPr>
          </a:p>
        </p:txBody>
      </p:sp>
    </p:spTree>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randombar(horizontal)">
                                      <p:cBhvr>
                                        <p:cTn id="7" dur="500"/>
                                        <p:tgtEl>
                                          <p:spTgt spid="10"/>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randombar(horizontal)">
                                      <p:cBhvr>
                                        <p:cTn id="11" dur="500"/>
                                        <p:tgtEl>
                                          <p:spTgt spid="9"/>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randombar(horizontal)">
                                      <p:cBhvr>
                                        <p:cTn id="1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Inhaltsplatzhalter 2"/>
          <p:cNvSpPr txBox="1">
            <a:spLocks/>
          </p:cNvSpPr>
          <p:nvPr/>
        </p:nvSpPr>
        <p:spPr>
          <a:xfrm>
            <a:off x="214283" y="1285861"/>
            <a:ext cx="4714908" cy="4536716"/>
          </a:xfrm>
          <a:prstGeom prst="rect">
            <a:avLst/>
          </a:prstGeom>
        </p:spPr>
        <p:txBody>
          <a:bodyPr vert="horz" lIns="91440" tIns="45720" rIns="91440" bIns="45720" rtlCol="0">
            <a:normAutofit/>
          </a:bodyPr>
          <a:lstStyle/>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Cultural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differences</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catalyse</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innovations</a:t>
            </a:r>
            <a:endPar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E.g.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knowledge</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of</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anthropomorph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representations</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of</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Greco-Roman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deities</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might</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motivate</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the</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creation</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of</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an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image</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for</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local</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deities</a:t>
            </a:r>
            <a:endPar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For</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example</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Glanum</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late</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2nd c. BC</a:t>
            </a:r>
          </a:p>
        </p:txBody>
      </p:sp>
      <p:pic>
        <p:nvPicPr>
          <p:cNvPr id="8" name="Picture 2" descr="c:\users\ralph\documents\fercan\glanum fig kap 2männer bärtig und jung.jpg"/>
          <p:cNvPicPr>
            <a:picLocks noChangeAspect="1" noChangeArrowheads="1"/>
          </p:cNvPicPr>
          <p:nvPr/>
        </p:nvPicPr>
        <p:blipFill>
          <a:blip r:embed="rId3" cstate="print"/>
          <a:srcRect/>
          <a:stretch>
            <a:fillRect/>
          </a:stretch>
        </p:blipFill>
        <p:spPr bwMode="auto">
          <a:xfrm>
            <a:off x="4143371" y="2857496"/>
            <a:ext cx="5017539" cy="3143272"/>
          </a:xfrm>
          <a:prstGeom prst="rect">
            <a:avLst/>
          </a:prstGeom>
          <a:noFill/>
        </p:spPr>
      </p:pic>
      <p:sp>
        <p:nvSpPr>
          <p:cNvPr id="10" name="Textfeld 9"/>
          <p:cNvSpPr txBox="1"/>
          <p:nvPr/>
        </p:nvSpPr>
        <p:spPr>
          <a:xfrm>
            <a:off x="4714876" y="6072206"/>
            <a:ext cx="3929090" cy="646331"/>
          </a:xfrm>
          <a:prstGeom prst="rect">
            <a:avLst/>
          </a:prstGeom>
          <a:noFill/>
        </p:spPr>
        <p:txBody>
          <a:bodyPr wrap="square" rtlCol="0">
            <a:spAutoFit/>
          </a:bodyPr>
          <a:lstStyle/>
          <a:p>
            <a:r>
              <a:rPr lang="en-GB" dirty="0">
                <a:solidFill>
                  <a:schemeClr val="bg2">
                    <a:lumMod val="75000"/>
                  </a:schemeClr>
                </a:solidFill>
                <a:effectLst>
                  <a:outerShdw blurRad="38100" dist="38100" dir="2700000" algn="tl">
                    <a:srgbClr val="000000">
                      <a:alpha val="43137"/>
                    </a:srgbClr>
                  </a:outerShdw>
                </a:effectLst>
              </a:rPr>
              <a:t>Indigenous deities? </a:t>
            </a:r>
            <a:r>
              <a:rPr lang="en-GB" dirty="0" err="1">
                <a:solidFill>
                  <a:schemeClr val="bg2">
                    <a:lumMod val="75000"/>
                  </a:schemeClr>
                </a:solidFill>
                <a:effectLst>
                  <a:outerShdw blurRad="38100" dist="38100" dir="2700000" algn="tl">
                    <a:srgbClr val="000000">
                      <a:alpha val="43137"/>
                    </a:srgbClr>
                  </a:outerShdw>
                </a:effectLst>
              </a:rPr>
              <a:t>Esus</a:t>
            </a:r>
            <a:r>
              <a:rPr lang="en-GB" dirty="0">
                <a:solidFill>
                  <a:schemeClr val="bg2">
                    <a:lumMod val="75000"/>
                  </a:schemeClr>
                </a:solidFill>
                <a:effectLst>
                  <a:outerShdw blurRad="38100" dist="38100" dir="2700000" algn="tl">
                    <a:srgbClr val="000000">
                      <a:alpha val="43137"/>
                    </a:srgbClr>
                  </a:outerShdw>
                </a:effectLst>
              </a:rPr>
              <a:t>, Taranis,…</a:t>
            </a:r>
            <a:br>
              <a:rPr lang="en-GB" dirty="0">
                <a:solidFill>
                  <a:schemeClr val="bg2">
                    <a:lumMod val="75000"/>
                  </a:schemeClr>
                </a:solidFill>
                <a:effectLst>
                  <a:outerShdw blurRad="38100" dist="38100" dir="2700000" algn="tl">
                    <a:srgbClr val="000000">
                      <a:alpha val="43137"/>
                    </a:srgbClr>
                  </a:outerShdw>
                </a:effectLst>
              </a:rPr>
            </a:br>
            <a:r>
              <a:rPr lang="en-GB" dirty="0">
                <a:solidFill>
                  <a:schemeClr val="bg2">
                    <a:lumMod val="75000"/>
                  </a:schemeClr>
                </a:solidFill>
                <a:effectLst>
                  <a:outerShdw blurRad="38100" dist="38100" dir="2700000" algn="tl">
                    <a:srgbClr val="000000">
                      <a:alpha val="43137"/>
                    </a:srgbClr>
                  </a:outerShdw>
                </a:effectLst>
              </a:rPr>
              <a:t>Or heroes/</a:t>
            </a:r>
            <a:r>
              <a:rPr lang="en-GB" dirty="0" err="1">
                <a:solidFill>
                  <a:schemeClr val="bg2">
                    <a:lumMod val="75000"/>
                  </a:schemeClr>
                </a:solidFill>
                <a:effectLst>
                  <a:outerShdw blurRad="38100" dist="38100" dir="2700000" algn="tl">
                    <a:srgbClr val="000000">
                      <a:alpha val="43137"/>
                    </a:srgbClr>
                  </a:outerShdw>
                </a:effectLst>
              </a:rPr>
              <a:t>ancestres</a:t>
            </a:r>
            <a:r>
              <a:rPr lang="en-GB" dirty="0">
                <a:solidFill>
                  <a:schemeClr val="bg2">
                    <a:lumMod val="75000"/>
                  </a:schemeClr>
                </a:solidFill>
                <a:effectLst>
                  <a:outerShdw blurRad="38100" dist="38100" dir="2700000" algn="tl">
                    <a:srgbClr val="000000">
                      <a:alpha val="43137"/>
                    </a:srgbClr>
                  </a:outerShdw>
                </a:effectLst>
              </a:rPr>
              <a:t>?</a:t>
            </a:r>
          </a:p>
        </p:txBody>
      </p:sp>
      <p:pic>
        <p:nvPicPr>
          <p:cNvPr id="64514" name="Picture 2" descr="D:\Glanum accroupi CAG 13 2 fig 243.JPG"/>
          <p:cNvPicPr>
            <a:picLocks noChangeAspect="1" noChangeArrowheads="1"/>
          </p:cNvPicPr>
          <p:nvPr/>
        </p:nvPicPr>
        <p:blipFill>
          <a:blip r:embed="rId4" cstate="print"/>
          <a:srcRect/>
          <a:stretch>
            <a:fillRect/>
          </a:stretch>
        </p:blipFill>
        <p:spPr bwMode="auto">
          <a:xfrm>
            <a:off x="101564" y="2143116"/>
            <a:ext cx="6542106" cy="3500462"/>
          </a:xfrm>
          <a:prstGeom prst="rect">
            <a:avLst/>
          </a:prstGeom>
          <a:noFill/>
        </p:spPr>
      </p:pic>
      <p:sp>
        <p:nvSpPr>
          <p:cNvPr id="12" name="Textfeld 11"/>
          <p:cNvSpPr txBox="1"/>
          <p:nvPr/>
        </p:nvSpPr>
        <p:spPr>
          <a:xfrm>
            <a:off x="285720" y="5715016"/>
            <a:ext cx="2643206" cy="646331"/>
          </a:xfrm>
          <a:prstGeom prst="rect">
            <a:avLst/>
          </a:prstGeom>
          <a:noFill/>
        </p:spPr>
        <p:txBody>
          <a:bodyPr wrap="square" rtlCol="0">
            <a:spAutoFit/>
          </a:bodyPr>
          <a:lstStyle/>
          <a:p>
            <a:r>
              <a:rPr lang="en-GB" dirty="0">
                <a:solidFill>
                  <a:schemeClr val="bg2">
                    <a:lumMod val="90000"/>
                  </a:schemeClr>
                </a:solidFill>
                <a:effectLst>
                  <a:outerShdw blurRad="38100" dist="38100" dir="2700000" algn="tl">
                    <a:srgbClr val="000000">
                      <a:alpha val="43137"/>
                    </a:srgbClr>
                  </a:outerShdw>
                </a:effectLst>
              </a:rPr>
              <a:t>“</a:t>
            </a:r>
            <a:r>
              <a:rPr lang="en-GB" dirty="0" err="1">
                <a:solidFill>
                  <a:schemeClr val="bg2">
                    <a:lumMod val="90000"/>
                  </a:schemeClr>
                </a:solidFill>
                <a:effectLst>
                  <a:outerShdw blurRad="38100" dist="38100" dir="2700000" algn="tl">
                    <a:srgbClr val="000000">
                      <a:alpha val="43137"/>
                    </a:srgbClr>
                  </a:outerShdw>
                </a:effectLst>
              </a:rPr>
              <a:t>accroupis</a:t>
            </a:r>
            <a:r>
              <a:rPr lang="en-GB" dirty="0">
                <a:solidFill>
                  <a:schemeClr val="bg2">
                    <a:lumMod val="90000"/>
                  </a:schemeClr>
                </a:solidFill>
                <a:effectLst>
                  <a:outerShdw blurRad="38100" dist="38100" dir="2700000" algn="tl">
                    <a:srgbClr val="000000">
                      <a:alpha val="43137"/>
                    </a:srgbClr>
                  </a:outerShdw>
                </a:effectLst>
              </a:rPr>
              <a:t>” going back to </a:t>
            </a:r>
            <a:r>
              <a:rPr lang="en-GB" i="1" dirty="0">
                <a:solidFill>
                  <a:schemeClr val="bg2">
                    <a:lumMod val="90000"/>
                  </a:schemeClr>
                </a:solidFill>
                <a:effectLst>
                  <a:outerShdw blurRad="38100" dist="38100" dir="2700000" algn="tl">
                    <a:srgbClr val="000000">
                      <a:alpha val="43137"/>
                    </a:srgbClr>
                  </a:outerShdw>
                </a:effectLst>
              </a:rPr>
              <a:t>c</a:t>
            </a:r>
            <a:r>
              <a:rPr lang="en-GB" dirty="0">
                <a:solidFill>
                  <a:schemeClr val="bg2">
                    <a:lumMod val="90000"/>
                  </a:schemeClr>
                </a:solidFill>
                <a:effectLst>
                  <a:outerShdw blurRad="38100" dist="38100" dir="2700000" algn="tl">
                    <a:srgbClr val="000000">
                      <a:alpha val="43137"/>
                    </a:srgbClr>
                  </a:outerShdw>
                </a:effectLst>
              </a:rPr>
              <a:t>. 6</a:t>
            </a:r>
            <a:r>
              <a:rPr lang="en-GB" baseline="30000" dirty="0">
                <a:solidFill>
                  <a:schemeClr val="bg2">
                    <a:lumMod val="90000"/>
                  </a:schemeClr>
                </a:solidFill>
                <a:effectLst>
                  <a:outerShdw blurRad="38100" dist="38100" dir="2700000" algn="tl">
                    <a:srgbClr val="000000">
                      <a:alpha val="43137"/>
                    </a:srgbClr>
                  </a:outerShdw>
                </a:effectLst>
              </a:rPr>
              <a:t>th</a:t>
            </a:r>
            <a:r>
              <a:rPr lang="en-GB" dirty="0">
                <a:solidFill>
                  <a:schemeClr val="bg2">
                    <a:lumMod val="90000"/>
                  </a:schemeClr>
                </a:solidFill>
                <a:effectLst>
                  <a:outerShdw blurRad="38100" dist="38100" dir="2700000" algn="tl">
                    <a:srgbClr val="000000">
                      <a:alpha val="43137"/>
                    </a:srgbClr>
                  </a:outerShdw>
                </a:effectLst>
              </a:rPr>
              <a:t> century BC !</a:t>
            </a:r>
          </a:p>
        </p:txBody>
      </p:sp>
      <p:sp>
        <p:nvSpPr>
          <p:cNvPr id="14" name="Titel 1"/>
          <p:cNvSpPr txBox="1">
            <a:spLocks/>
          </p:cNvSpPr>
          <p:nvPr/>
        </p:nvSpPr>
        <p:spPr>
          <a:xfrm>
            <a:off x="1285852" y="285728"/>
            <a:ext cx="7669016" cy="808038"/>
          </a:xfrm>
          <a:prstGeom prst="rect">
            <a:avLst/>
          </a:prstGeom>
        </p:spPr>
        <p:txBody>
          <a:bodyPr vert="horz" lIns="91440" tIns="45720" rIns="91440" bIns="45720" rtlCol="0" anchor="ctr">
            <a:normAutofit/>
          </a:bodyPr>
          <a:lstStyle/>
          <a:p>
            <a:pPr lvl="0" algn="r">
              <a:spcBef>
                <a:spcPct val="0"/>
              </a:spcBef>
            </a:pPr>
            <a:r>
              <a:rPr lang="en-GB" sz="3600" dirty="0">
                <a:solidFill>
                  <a:schemeClr val="bg1">
                    <a:lumMod val="95000"/>
                  </a:schemeClr>
                </a:solidFill>
              </a:rPr>
              <a:t>Cultural differences &amp; innovation</a:t>
            </a:r>
            <a:endParaRPr kumimoji="0" lang="en-GB" sz="3600" b="0" i="0" u="none" strike="noStrike" kern="1200" cap="none" spc="0" normalizeH="0" baseline="0" noProof="0" dirty="0">
              <a:ln>
                <a:noFill/>
              </a:ln>
              <a:solidFill>
                <a:schemeClr val="bg1">
                  <a:lumMod val="95000"/>
                </a:schemeClr>
              </a:solidFill>
              <a:effectLst>
                <a:reflection blurRad="6350" stA="55000" endA="300" endPos="25500" dir="5400000" sy="-100000" algn="bl" rotWithShape="0"/>
              </a:effectLst>
              <a:uLnTx/>
              <a:uFillTx/>
              <a:latin typeface="+mj-lt"/>
              <a:ea typeface="+mj-ea"/>
              <a:cs typeface="+mj-cs"/>
            </a:endParaRPr>
          </a:p>
        </p:txBody>
      </p:sp>
    </p:spTree>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afterEffect">
                                  <p:stCondLst>
                                    <p:cond delay="0"/>
                                  </p:stCondLst>
                                  <p:childTnLst>
                                    <p:set>
                                      <p:cBhvr>
                                        <p:cTn id="6" dur="1" fill="hold">
                                          <p:stCondLst>
                                            <p:cond delay="0"/>
                                          </p:stCondLst>
                                        </p:cTn>
                                        <p:tgtEl>
                                          <p:spTgt spid="64514"/>
                                        </p:tgtEl>
                                        <p:attrNameLst>
                                          <p:attrName>style.visibility</p:attrName>
                                        </p:attrNameLst>
                                      </p:cBhvr>
                                      <p:to>
                                        <p:strVal val="visible"/>
                                      </p:to>
                                    </p:set>
                                    <p:animEffect transition="in" filter="checkerboard(across)">
                                      <p:cBhvr>
                                        <p:cTn id="7" dur="1000"/>
                                        <p:tgtEl>
                                          <p:spTgt spid="64514"/>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checkerboard(across)">
                                      <p:cBhvr>
                                        <p:cTn id="1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Inhaltsplatzhalter 2"/>
          <p:cNvSpPr>
            <a:spLocks noGrp="1"/>
          </p:cNvSpPr>
          <p:nvPr>
            <p:ph idx="1"/>
          </p:nvPr>
        </p:nvSpPr>
        <p:spPr>
          <a:xfrm>
            <a:off x="285720" y="1071546"/>
            <a:ext cx="5857900" cy="4250964"/>
          </a:xfrm>
        </p:spPr>
        <p:txBody>
          <a:bodyPr>
            <a:normAutofit/>
          </a:bodyPr>
          <a:lstStyle/>
          <a:p>
            <a:r>
              <a:rPr lang="de-DE" b="1" dirty="0" err="1">
                <a:effectLst>
                  <a:outerShdw blurRad="38100" dist="38100" dir="2700000" algn="tl">
                    <a:srgbClr val="000000">
                      <a:alpha val="43137"/>
                    </a:srgbClr>
                  </a:outerShdw>
                </a:effectLst>
              </a:rPr>
              <a:t>Continued</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evolution</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of</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representations</a:t>
            </a:r>
            <a:r>
              <a:rPr lang="de-DE" b="1" dirty="0">
                <a:effectLst>
                  <a:outerShdw blurRad="38100" dist="38100" dir="2700000" algn="tl">
                    <a:srgbClr val="000000">
                      <a:alpha val="43137"/>
                    </a:srgbClr>
                  </a:outerShdw>
                </a:effectLst>
              </a:rPr>
              <a:t>...</a:t>
            </a:r>
          </a:p>
        </p:txBody>
      </p:sp>
      <p:pic>
        <p:nvPicPr>
          <p:cNvPr id="8" name="Picture 2" descr="c:\users\ralph\documents\fercan\glanum fig kap 2männer bärtig und jung.jpg"/>
          <p:cNvPicPr>
            <a:picLocks noChangeAspect="1" noChangeArrowheads="1"/>
          </p:cNvPicPr>
          <p:nvPr/>
        </p:nvPicPr>
        <p:blipFill>
          <a:blip r:embed="rId2" cstate="print"/>
          <a:srcRect/>
          <a:stretch>
            <a:fillRect/>
          </a:stretch>
        </p:blipFill>
        <p:spPr bwMode="auto">
          <a:xfrm>
            <a:off x="4143371" y="2857496"/>
            <a:ext cx="5017539" cy="3143272"/>
          </a:xfrm>
          <a:prstGeom prst="rect">
            <a:avLst/>
          </a:prstGeom>
          <a:noFill/>
        </p:spPr>
      </p:pic>
      <p:pic>
        <p:nvPicPr>
          <p:cNvPr id="11" name="Picture 7" descr="c:\users\ralph\documents\fercan\glanum sucellus statue white backgr.jpg"/>
          <p:cNvPicPr>
            <a:picLocks noChangeAspect="1" noChangeArrowheads="1"/>
          </p:cNvPicPr>
          <p:nvPr/>
        </p:nvPicPr>
        <p:blipFill>
          <a:blip r:embed="rId3" cstate="print"/>
          <a:srcRect l="5007" r="5208" b="10417"/>
          <a:stretch>
            <a:fillRect/>
          </a:stretch>
        </p:blipFill>
        <p:spPr bwMode="auto">
          <a:xfrm>
            <a:off x="4023734" y="2428868"/>
            <a:ext cx="2691406" cy="4286280"/>
          </a:xfrm>
          <a:prstGeom prst="rect">
            <a:avLst/>
          </a:prstGeom>
          <a:noFill/>
        </p:spPr>
      </p:pic>
      <p:sp>
        <p:nvSpPr>
          <p:cNvPr id="15" name="Textfeld 14"/>
          <p:cNvSpPr txBox="1"/>
          <p:nvPr/>
        </p:nvSpPr>
        <p:spPr>
          <a:xfrm>
            <a:off x="642910" y="1500174"/>
            <a:ext cx="5643570" cy="400110"/>
          </a:xfrm>
          <a:prstGeom prst="rect">
            <a:avLst/>
          </a:prstGeom>
          <a:noFill/>
        </p:spPr>
        <p:txBody>
          <a:bodyPr wrap="square" rtlCol="0">
            <a:spAutoFit/>
          </a:bodyPr>
          <a:lstStyle/>
          <a:p>
            <a:r>
              <a:rPr lang="en-GB" sz="2000" b="1" dirty="0">
                <a:solidFill>
                  <a:schemeClr val="bg1">
                    <a:lumMod val="95000"/>
                  </a:schemeClr>
                </a:solidFill>
                <a:effectLst>
                  <a:outerShdw blurRad="38100" dist="38100" dir="2700000" algn="tl">
                    <a:srgbClr val="000000">
                      <a:alpha val="43137"/>
                    </a:srgbClr>
                  </a:outerShdw>
                </a:effectLst>
              </a:rPr>
              <a:t>Religious choices in the </a:t>
            </a:r>
            <a:r>
              <a:rPr lang="en-GB" sz="2000" b="1" dirty="0" err="1">
                <a:solidFill>
                  <a:schemeClr val="bg1">
                    <a:lumMod val="95000"/>
                  </a:schemeClr>
                </a:solidFill>
                <a:effectLst>
                  <a:outerShdw blurRad="38100" dist="38100" dir="2700000" algn="tl">
                    <a:srgbClr val="000000">
                      <a:alpha val="43137"/>
                    </a:srgbClr>
                  </a:outerShdw>
                </a:effectLst>
              </a:rPr>
              <a:t>Principate</a:t>
            </a:r>
            <a:r>
              <a:rPr lang="en-GB" sz="2000" b="1" dirty="0">
                <a:solidFill>
                  <a:schemeClr val="bg1">
                    <a:lumMod val="95000"/>
                  </a:schemeClr>
                </a:solidFill>
                <a:effectLst>
                  <a:outerShdw blurRad="38100" dist="38100" dir="2700000" algn="tl">
                    <a:srgbClr val="000000">
                      <a:alpha val="43137"/>
                    </a:srgbClr>
                  </a:outerShdw>
                </a:effectLst>
              </a:rPr>
              <a:t> are different !</a:t>
            </a:r>
          </a:p>
        </p:txBody>
      </p:sp>
      <p:sp>
        <p:nvSpPr>
          <p:cNvPr id="16" name="Textfeld 15"/>
          <p:cNvSpPr txBox="1"/>
          <p:nvPr/>
        </p:nvSpPr>
        <p:spPr>
          <a:xfrm rot="20846360">
            <a:off x="84158" y="5351488"/>
            <a:ext cx="1357290" cy="923330"/>
          </a:xfrm>
          <a:prstGeom prst="rect">
            <a:avLst/>
          </a:prstGeom>
          <a:noFill/>
        </p:spPr>
        <p:txBody>
          <a:bodyPr wrap="square" rtlCol="0">
            <a:spAutoFit/>
          </a:bodyPr>
          <a:lstStyle/>
          <a:p>
            <a:pPr algn="r"/>
            <a:r>
              <a:rPr lang="en-GB" b="1" dirty="0" err="1">
                <a:solidFill>
                  <a:schemeClr val="bg1">
                    <a:lumMod val="95000"/>
                  </a:schemeClr>
                </a:solidFill>
                <a:effectLst>
                  <a:outerShdw blurRad="38100" dist="38100" dir="2700000" algn="tl">
                    <a:srgbClr val="000000">
                      <a:alpha val="43137"/>
                    </a:srgbClr>
                  </a:outerShdw>
                </a:effectLst>
              </a:rPr>
              <a:t>Silvanus</a:t>
            </a:r>
            <a:r>
              <a:rPr lang="en-GB" b="1" dirty="0">
                <a:solidFill>
                  <a:schemeClr val="bg1">
                    <a:lumMod val="95000"/>
                  </a:schemeClr>
                </a:solidFill>
                <a:effectLst>
                  <a:outerShdw blurRad="38100" dist="38100" dir="2700000" algn="tl">
                    <a:srgbClr val="000000">
                      <a:alpha val="43137"/>
                    </a:srgbClr>
                  </a:outerShdw>
                </a:effectLst>
              </a:rPr>
              <a:t> / </a:t>
            </a:r>
            <a:r>
              <a:rPr lang="en-GB" b="1" dirty="0" err="1">
                <a:solidFill>
                  <a:schemeClr val="bg1">
                    <a:lumMod val="95000"/>
                  </a:schemeClr>
                </a:solidFill>
                <a:effectLst>
                  <a:outerShdw blurRad="38100" dist="38100" dir="2700000" algn="tl">
                    <a:srgbClr val="000000">
                      <a:alpha val="43137"/>
                    </a:srgbClr>
                  </a:outerShdw>
                </a:effectLst>
              </a:rPr>
              <a:t>Sucellos</a:t>
            </a:r>
            <a:r>
              <a:rPr lang="en-GB" b="1" dirty="0">
                <a:solidFill>
                  <a:schemeClr val="bg1">
                    <a:lumMod val="95000"/>
                  </a:schemeClr>
                </a:solidFill>
                <a:effectLst>
                  <a:outerShdw blurRad="38100" dist="38100" dir="2700000" algn="tl">
                    <a:srgbClr val="000000">
                      <a:alpha val="43137"/>
                    </a:srgbClr>
                  </a:outerShdw>
                </a:effectLst>
              </a:rPr>
              <a:t> </a:t>
            </a:r>
            <a:br>
              <a:rPr lang="en-GB" b="1" dirty="0">
                <a:solidFill>
                  <a:schemeClr val="bg1">
                    <a:lumMod val="95000"/>
                  </a:schemeClr>
                </a:solidFill>
                <a:effectLst>
                  <a:outerShdw blurRad="38100" dist="38100" dir="2700000" algn="tl">
                    <a:srgbClr val="000000">
                      <a:alpha val="43137"/>
                    </a:srgbClr>
                  </a:outerShdw>
                </a:effectLst>
              </a:rPr>
            </a:br>
            <a:r>
              <a:rPr lang="en-GB" b="1" dirty="0">
                <a:solidFill>
                  <a:schemeClr val="bg1">
                    <a:lumMod val="95000"/>
                  </a:schemeClr>
                </a:solidFill>
                <a:effectLst>
                  <a:outerShdw blurRad="38100" dist="38100" dir="2700000" algn="tl">
                    <a:srgbClr val="000000">
                      <a:alpha val="43137"/>
                    </a:srgbClr>
                  </a:outerShdw>
                </a:effectLst>
              </a:rPr>
              <a:t>&amp; Hercules</a:t>
            </a:r>
          </a:p>
        </p:txBody>
      </p:sp>
      <p:pic>
        <p:nvPicPr>
          <p:cNvPr id="17" name="Picture 1031" descr="C:\Eigene Dateien\FERCAN\GLANUM Hercules Statue.JPG"/>
          <p:cNvPicPr>
            <a:picLocks noChangeAspect="1" noChangeArrowheads="1"/>
          </p:cNvPicPr>
          <p:nvPr/>
        </p:nvPicPr>
        <p:blipFill>
          <a:blip r:embed="rId4" cstate="print">
            <a:clrChange>
              <a:clrFrom>
                <a:srgbClr val="010101"/>
              </a:clrFrom>
              <a:clrTo>
                <a:srgbClr val="010101">
                  <a:alpha val="0"/>
                </a:srgbClr>
              </a:clrTo>
            </a:clrChange>
          </a:blip>
          <a:srcRect/>
          <a:stretch>
            <a:fillRect/>
          </a:stretch>
        </p:blipFill>
        <p:spPr bwMode="auto">
          <a:xfrm>
            <a:off x="1785918" y="2186554"/>
            <a:ext cx="2214578" cy="4671470"/>
          </a:xfrm>
          <a:prstGeom prst="rect">
            <a:avLst/>
          </a:prstGeom>
          <a:noFill/>
        </p:spPr>
      </p:pic>
      <p:sp>
        <p:nvSpPr>
          <p:cNvPr id="13" name="Titel 1"/>
          <p:cNvSpPr txBox="1">
            <a:spLocks/>
          </p:cNvSpPr>
          <p:nvPr/>
        </p:nvSpPr>
        <p:spPr>
          <a:xfrm>
            <a:off x="1285852" y="285728"/>
            <a:ext cx="7669016" cy="808038"/>
          </a:xfrm>
          <a:prstGeom prst="rect">
            <a:avLst/>
          </a:prstGeom>
        </p:spPr>
        <p:txBody>
          <a:bodyPr vert="horz" lIns="91440" tIns="45720" rIns="91440" bIns="45720" rtlCol="0" anchor="ctr">
            <a:normAutofit/>
          </a:bodyPr>
          <a:lstStyle/>
          <a:p>
            <a:pPr lvl="0" algn="r">
              <a:spcBef>
                <a:spcPct val="0"/>
              </a:spcBef>
            </a:pPr>
            <a:r>
              <a:rPr lang="en-GB" sz="3600" dirty="0">
                <a:solidFill>
                  <a:schemeClr val="bg1">
                    <a:lumMod val="95000"/>
                  </a:schemeClr>
                </a:solidFill>
              </a:rPr>
              <a:t>Cultural differences &amp; innovation</a:t>
            </a:r>
            <a:endParaRPr kumimoji="0" lang="en-GB" sz="3600" b="0" i="0" u="none" strike="noStrike" kern="1200" cap="none" spc="0" normalizeH="0" baseline="0" noProof="0" dirty="0">
              <a:ln>
                <a:noFill/>
              </a:ln>
              <a:solidFill>
                <a:schemeClr val="bg1">
                  <a:lumMod val="95000"/>
                </a:schemeClr>
              </a:solidFill>
              <a:effectLst>
                <a:reflection blurRad="6350" stA="55000" endA="300" endPos="25500" dir="5400000" sy="-100000" algn="bl" rotWithShape="0"/>
              </a:effectLst>
              <a:uLnTx/>
              <a:uFillTx/>
              <a:latin typeface="+mj-lt"/>
              <a:ea typeface="+mj-ea"/>
              <a:cs typeface="+mj-cs"/>
            </a:endParaRPr>
          </a:p>
        </p:txBody>
      </p:sp>
    </p:spTree>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randombar(horizontal)">
                                      <p:cBhvr>
                                        <p:cTn id="7" dur="500"/>
                                        <p:tgtEl>
                                          <p:spTgt spid="15"/>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randombar(horizontal)">
                                      <p:cBhvr>
                                        <p:cTn id="11" dur="500"/>
                                        <p:tgtEl>
                                          <p:spTgt spid="11"/>
                                        </p:tgtEl>
                                      </p:cBhvr>
                                    </p:animEffect>
                                  </p:childTnLst>
                                </p:cTn>
                              </p:par>
                            </p:childTnLst>
                          </p:cTn>
                        </p:par>
                        <p:par>
                          <p:cTn id="12" fill="hold">
                            <p:stCondLst>
                              <p:cond delay="1000"/>
                            </p:stCondLst>
                            <p:childTnLst>
                              <p:par>
                                <p:cTn id="13" presetID="14" presetClass="entr" presetSubtype="10" fill="hold" nodeType="afterEffect">
                                  <p:stCondLst>
                                    <p:cond delay="0"/>
                                  </p:stCondLst>
                                  <p:childTnLst>
                                    <p:set>
                                      <p:cBhvr>
                                        <p:cTn id="14" dur="1" fill="hold">
                                          <p:stCondLst>
                                            <p:cond delay="0"/>
                                          </p:stCondLst>
                                        </p:cTn>
                                        <p:tgtEl>
                                          <p:spTgt spid="17"/>
                                        </p:tgtEl>
                                        <p:attrNameLst>
                                          <p:attrName>style.visibility</p:attrName>
                                        </p:attrNameLst>
                                      </p:cBhvr>
                                      <p:to>
                                        <p:strVal val="visible"/>
                                      </p:to>
                                    </p:set>
                                    <p:animEffect transition="in" filter="randombar(horizontal)">
                                      <p:cBhvr>
                                        <p:cTn id="15" dur="500"/>
                                        <p:tgtEl>
                                          <p:spTgt spid="17"/>
                                        </p:tgtEl>
                                      </p:cBhvr>
                                    </p:animEffect>
                                  </p:childTnLst>
                                </p:cTn>
                              </p:par>
                              <p:par>
                                <p:cTn id="16" presetID="14" presetClass="entr" presetSubtype="10" fill="hold" grpId="0" nodeType="withEffect">
                                  <p:stCondLst>
                                    <p:cond delay="0"/>
                                  </p:stCondLst>
                                  <p:childTnLst>
                                    <p:set>
                                      <p:cBhvr>
                                        <p:cTn id="17" dur="1" fill="hold">
                                          <p:stCondLst>
                                            <p:cond delay="0"/>
                                          </p:stCondLst>
                                        </p:cTn>
                                        <p:tgtEl>
                                          <p:spTgt spid="16"/>
                                        </p:tgtEl>
                                        <p:attrNameLst>
                                          <p:attrName>style.visibility</p:attrName>
                                        </p:attrNameLst>
                                      </p:cBhvr>
                                      <p:to>
                                        <p:strVal val="visible"/>
                                      </p:to>
                                    </p:set>
                                    <p:animEffect transition="in" filter="randombar(horizontal)">
                                      <p:cBhvr>
                                        <p:cTn id="18"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sers\ralph\documents\transfer\Pilier des nautes 03-007047 Smertrios RMN.jpg"/>
          <p:cNvPicPr>
            <a:picLocks noChangeAspect="1" noChangeArrowheads="1"/>
          </p:cNvPicPr>
          <p:nvPr/>
        </p:nvPicPr>
        <p:blipFill>
          <a:blip r:embed="rId2" cstate="print"/>
          <a:srcRect t="12767" b="17020"/>
          <a:stretch>
            <a:fillRect/>
          </a:stretch>
        </p:blipFill>
        <p:spPr bwMode="auto">
          <a:xfrm>
            <a:off x="1857356" y="3643314"/>
            <a:ext cx="6153363" cy="3214686"/>
          </a:xfrm>
          <a:prstGeom prst="rect">
            <a:avLst/>
          </a:prstGeom>
          <a:noFill/>
        </p:spPr>
      </p:pic>
      <p:sp>
        <p:nvSpPr>
          <p:cNvPr id="3" name="Inhaltsplatzhalter 2"/>
          <p:cNvSpPr>
            <a:spLocks noGrp="1"/>
          </p:cNvSpPr>
          <p:nvPr>
            <p:ph idx="1"/>
          </p:nvPr>
        </p:nvSpPr>
        <p:spPr>
          <a:xfrm>
            <a:off x="2286000" y="1142985"/>
            <a:ext cx="6858000" cy="2286016"/>
          </a:xfrm>
        </p:spPr>
        <p:txBody>
          <a:bodyPr>
            <a:noAutofit/>
          </a:bodyPr>
          <a:lstStyle/>
          <a:p>
            <a:r>
              <a:rPr lang="en-GB" b="1" dirty="0">
                <a:effectLst>
                  <a:outerShdw blurRad="38100" dist="38100" dir="2700000" algn="tl">
                    <a:srgbClr val="000000">
                      <a:alpha val="43137"/>
                    </a:srgbClr>
                  </a:outerShdw>
                </a:effectLst>
              </a:rPr>
              <a:t>Just an ‘accidental’, ‘arbitrary’ mix of deities…??</a:t>
            </a:r>
          </a:p>
          <a:p>
            <a:pPr lvl="1"/>
            <a:r>
              <a:rPr lang="en-GB" sz="2200" b="1" dirty="0">
                <a:effectLst>
                  <a:outerShdw blurRad="38100" dist="38100" dir="2700000" algn="tl">
                    <a:srgbClr val="000000">
                      <a:alpha val="43137"/>
                    </a:srgbClr>
                  </a:outerShdw>
                </a:effectLst>
              </a:rPr>
              <a:t>Above all a sign of loyalty to the emperor Tiberius  by auxiliary soldiers ? (cf. Peter </a:t>
            </a:r>
            <a:r>
              <a:rPr lang="en-GB" sz="2200" b="1" dirty="0" err="1">
                <a:effectLst>
                  <a:outerShdw blurRad="38100" dist="38100" dir="2700000" algn="tl">
                    <a:srgbClr val="000000">
                      <a:alpha val="43137"/>
                    </a:srgbClr>
                  </a:outerShdw>
                </a:effectLst>
              </a:rPr>
              <a:t>Scherrer</a:t>
            </a:r>
            <a:r>
              <a:rPr lang="en-GB" sz="2200" b="1" dirty="0">
                <a:effectLst>
                  <a:outerShdw blurRad="38100" dist="38100" dir="2700000" algn="tl">
                    <a:srgbClr val="000000">
                      <a:alpha val="43137"/>
                    </a:srgbClr>
                  </a:outerShdw>
                </a:effectLst>
              </a:rPr>
              <a:t>) </a:t>
            </a:r>
          </a:p>
          <a:p>
            <a:pPr lvl="1"/>
            <a:r>
              <a:rPr lang="en-GB" sz="2200" b="1" dirty="0">
                <a:effectLst>
                  <a:outerShdw blurRad="38100" dist="38100" dir="2700000" algn="tl">
                    <a:srgbClr val="000000">
                      <a:alpha val="43137"/>
                    </a:srgbClr>
                  </a:outerShdw>
                </a:effectLst>
              </a:rPr>
              <a:t>pragmatic choices: e.g. </a:t>
            </a:r>
            <a:r>
              <a:rPr lang="en-GB" sz="2200" b="1" dirty="0" err="1">
                <a:effectLst>
                  <a:outerShdw blurRad="38100" dist="38100" dir="2700000" algn="tl">
                    <a:srgbClr val="000000">
                      <a:alpha val="43137"/>
                    </a:srgbClr>
                  </a:outerShdw>
                </a:effectLst>
              </a:rPr>
              <a:t>Vulcanus</a:t>
            </a:r>
            <a:r>
              <a:rPr lang="en-GB" sz="2200" b="1" dirty="0">
                <a:effectLst>
                  <a:outerShdw blurRad="38100" dist="38100" dir="2700000" algn="tl">
                    <a:srgbClr val="000000">
                      <a:alpha val="43137"/>
                    </a:srgbClr>
                  </a:outerShdw>
                </a:effectLst>
              </a:rPr>
              <a:t> -&gt; blacksmith</a:t>
            </a:r>
          </a:p>
          <a:p>
            <a:pPr lvl="1"/>
            <a:r>
              <a:rPr lang="en-GB" sz="2200" b="1" dirty="0">
                <a:effectLst>
                  <a:outerShdw blurRad="38100" dist="38100" dir="2700000" algn="tl">
                    <a:srgbClr val="000000">
                      <a:alpha val="43137"/>
                    </a:srgbClr>
                  </a:outerShdw>
                </a:effectLst>
              </a:rPr>
              <a:t>Celtic </a:t>
            </a:r>
            <a:r>
              <a:rPr lang="en-GB" sz="2200" b="1" dirty="0" err="1">
                <a:effectLst>
                  <a:outerShdw blurRad="38100" dist="38100" dir="2700000" algn="tl">
                    <a:srgbClr val="000000">
                      <a:alpha val="43137"/>
                    </a:srgbClr>
                  </a:outerShdw>
                </a:effectLst>
              </a:rPr>
              <a:t>theonyms</a:t>
            </a:r>
            <a:r>
              <a:rPr lang="en-GB" sz="2200" b="1" dirty="0">
                <a:effectLst>
                  <a:outerShdw blurRad="38100" dist="38100" dir="2700000" algn="tl">
                    <a:srgbClr val="000000">
                      <a:alpha val="43137"/>
                    </a:srgbClr>
                  </a:outerShdw>
                </a:effectLst>
              </a:rPr>
              <a:t>: merely a notion of local identity</a:t>
            </a:r>
            <a:endParaRPr lang="en-GB" b="1" dirty="0">
              <a:effectLst>
                <a:outerShdw blurRad="38100" dist="38100" dir="2700000" algn="tl">
                  <a:srgbClr val="000000">
                    <a:alpha val="43137"/>
                  </a:srgbClr>
                </a:outerShdw>
              </a:effectLst>
            </a:endParaRPr>
          </a:p>
        </p:txBody>
      </p:sp>
      <p:pic>
        <p:nvPicPr>
          <p:cNvPr id="7" name="Picture 2" descr="H:\Documents\CIVITAS VANGIONUM Religion\pilier_3d2_fond.gif"/>
          <p:cNvPicPr>
            <a:picLocks noChangeAspect="1" noChangeArrowheads="1"/>
          </p:cNvPicPr>
          <p:nvPr/>
        </p:nvPicPr>
        <p:blipFill>
          <a:blip r:embed="rId3" cstate="print">
            <a:clrChange>
              <a:clrFrom>
                <a:srgbClr val="FFFFFF"/>
              </a:clrFrom>
              <a:clrTo>
                <a:srgbClr val="FFFFFF">
                  <a:alpha val="0"/>
                </a:srgbClr>
              </a:clrTo>
            </a:clrChange>
          </a:blip>
          <a:srcRect b="14454"/>
          <a:stretch>
            <a:fillRect/>
          </a:stretch>
        </p:blipFill>
        <p:spPr bwMode="auto">
          <a:xfrm>
            <a:off x="-32" y="516028"/>
            <a:ext cx="2143108" cy="6341996"/>
          </a:xfrm>
          <a:prstGeom prst="rect">
            <a:avLst/>
          </a:prstGeom>
          <a:noFill/>
        </p:spPr>
      </p:pic>
      <p:sp>
        <p:nvSpPr>
          <p:cNvPr id="6" name="Titel 1"/>
          <p:cNvSpPr txBox="1">
            <a:spLocks/>
          </p:cNvSpPr>
          <p:nvPr/>
        </p:nvSpPr>
        <p:spPr>
          <a:xfrm>
            <a:off x="1285852" y="285728"/>
            <a:ext cx="7669016" cy="808038"/>
          </a:xfrm>
          <a:prstGeom prst="rect">
            <a:avLst/>
          </a:prstGeom>
        </p:spPr>
        <p:txBody>
          <a:bodyPr vert="horz" lIns="91440" tIns="45720" rIns="91440" bIns="45720" rtlCol="0" anchor="ctr">
            <a:normAutofit/>
          </a:bodyPr>
          <a:lstStyle/>
          <a:p>
            <a:pPr lvl="0" algn="r">
              <a:spcBef>
                <a:spcPct val="0"/>
              </a:spcBef>
            </a:pPr>
            <a:r>
              <a:rPr lang="de-DE" sz="3600" dirty="0">
                <a:solidFill>
                  <a:schemeClr val="bg1">
                    <a:lumMod val="95000"/>
                  </a:schemeClr>
                </a:solidFill>
              </a:rPr>
              <a:t>Pilier des </a:t>
            </a:r>
            <a:r>
              <a:rPr lang="de-DE" sz="3600" dirty="0" err="1">
                <a:solidFill>
                  <a:schemeClr val="bg1">
                    <a:lumMod val="95000"/>
                  </a:schemeClr>
                </a:solidFill>
              </a:rPr>
              <a:t>nautes</a:t>
            </a:r>
            <a:r>
              <a:rPr lang="de-DE" sz="3600" dirty="0">
                <a:solidFill>
                  <a:schemeClr val="bg1">
                    <a:lumMod val="95000"/>
                  </a:schemeClr>
                </a:solidFill>
              </a:rPr>
              <a:t> &amp; </a:t>
            </a:r>
            <a:r>
              <a:rPr lang="de-DE" sz="3600" i="1" dirty="0" err="1">
                <a:solidFill>
                  <a:schemeClr val="bg1">
                    <a:lumMod val="95000"/>
                  </a:schemeClr>
                </a:solidFill>
              </a:rPr>
              <a:t>interpretatio</a:t>
            </a:r>
            <a:endParaRPr kumimoji="0" lang="en-GB" sz="3600" b="0" i="0" u="none" strike="noStrike" kern="1200" cap="none" spc="0" normalizeH="0" baseline="0" noProof="0" dirty="0">
              <a:ln>
                <a:noFill/>
              </a:ln>
              <a:solidFill>
                <a:schemeClr val="bg1">
                  <a:lumMod val="95000"/>
                </a:schemeClr>
              </a:solidFill>
              <a:effectLst>
                <a:reflection blurRad="6350" stA="55000" endA="300" endPos="25500" dir="5400000" sy="-100000" algn="bl" rotWithShape="0"/>
              </a:effectLst>
              <a:uLnTx/>
              <a:uFillTx/>
              <a:latin typeface="+mj-lt"/>
              <a:ea typeface="+mj-ea"/>
              <a:cs typeface="+mj-cs"/>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2" descr="H:\Documents\CIVITAS VANGIONUM Religion\pilier_3d2_fond.gif"/>
          <p:cNvPicPr>
            <a:picLocks noChangeAspect="1" noChangeArrowheads="1"/>
          </p:cNvPicPr>
          <p:nvPr/>
        </p:nvPicPr>
        <p:blipFill>
          <a:blip r:embed="rId2" cstate="print">
            <a:clrChange>
              <a:clrFrom>
                <a:srgbClr val="FFFFFF"/>
              </a:clrFrom>
              <a:clrTo>
                <a:srgbClr val="FFFFFF">
                  <a:alpha val="0"/>
                </a:srgbClr>
              </a:clrTo>
            </a:clrChange>
          </a:blip>
          <a:srcRect b="14454"/>
          <a:stretch>
            <a:fillRect/>
          </a:stretch>
        </p:blipFill>
        <p:spPr bwMode="auto">
          <a:xfrm>
            <a:off x="-32" y="516028"/>
            <a:ext cx="2143108" cy="6341996"/>
          </a:xfrm>
          <a:prstGeom prst="rect">
            <a:avLst/>
          </a:prstGeom>
          <a:noFill/>
        </p:spPr>
      </p:pic>
      <p:sp>
        <p:nvSpPr>
          <p:cNvPr id="3" name="Inhaltsplatzhalter 2"/>
          <p:cNvSpPr>
            <a:spLocks noGrp="1"/>
          </p:cNvSpPr>
          <p:nvPr>
            <p:ph idx="1"/>
          </p:nvPr>
        </p:nvSpPr>
        <p:spPr>
          <a:xfrm>
            <a:off x="2357422" y="1571613"/>
            <a:ext cx="4429139" cy="5286388"/>
          </a:xfrm>
        </p:spPr>
        <p:txBody>
          <a:bodyPr>
            <a:normAutofit/>
          </a:bodyPr>
          <a:lstStyle/>
          <a:p>
            <a:r>
              <a:rPr lang="de-DE" b="1" dirty="0">
                <a:effectLst>
                  <a:outerShdw blurRad="38100" dist="38100" dir="2700000" algn="tl">
                    <a:srgbClr val="000000">
                      <a:alpha val="43137"/>
                    </a:srgbClr>
                  </a:outerShdw>
                </a:effectLst>
              </a:rPr>
              <a:t>But </a:t>
            </a:r>
            <a:r>
              <a:rPr lang="de-DE" b="1" dirty="0" err="1">
                <a:effectLst>
                  <a:outerShdw blurRad="38100" dist="38100" dir="2700000" algn="tl">
                    <a:srgbClr val="000000">
                      <a:alpha val="43137"/>
                    </a:srgbClr>
                  </a:outerShdw>
                </a:effectLst>
              </a:rPr>
              <a:t>is</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this</a:t>
            </a:r>
            <a:r>
              <a:rPr lang="de-DE" b="1" dirty="0">
                <a:effectLst>
                  <a:outerShdw blurRad="38100" dist="38100" dir="2700000" algn="tl">
                    <a:srgbClr val="000000">
                      <a:alpha val="43137"/>
                    </a:srgbClr>
                  </a:outerShdw>
                </a:effectLst>
              </a:rPr>
              <a:t> all </a:t>
            </a:r>
            <a:r>
              <a:rPr lang="de-DE" b="1" dirty="0" err="1">
                <a:effectLst>
                  <a:outerShdw blurRad="38100" dist="38100" dir="2700000" algn="tl">
                    <a:srgbClr val="000000">
                      <a:alpha val="43137"/>
                    </a:srgbClr>
                  </a:outerShdw>
                </a:effectLst>
              </a:rPr>
              <a:t>there</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is</a:t>
            </a:r>
            <a:r>
              <a:rPr lang="de-DE" b="1" dirty="0">
                <a:effectLst>
                  <a:outerShdw blurRad="38100" dist="38100" dir="2700000" algn="tl">
                    <a:srgbClr val="000000">
                      <a:alpha val="43137"/>
                    </a:srgbClr>
                  </a:outerShdw>
                </a:effectLst>
              </a:rPr>
              <a:t>?</a:t>
            </a:r>
          </a:p>
          <a:p>
            <a:pPr lvl="1"/>
            <a:r>
              <a:rPr lang="de-DE" b="1" dirty="0">
                <a:effectLst>
                  <a:outerShdw blurRad="38100" dist="38100" dir="2700000" algn="tl">
                    <a:srgbClr val="000000">
                      <a:alpha val="43137"/>
                    </a:srgbClr>
                  </a:outerShdw>
                </a:effectLst>
              </a:rPr>
              <a:t>Is not </a:t>
            </a:r>
            <a:r>
              <a:rPr lang="de-DE" b="1" dirty="0" err="1">
                <a:effectLst>
                  <a:outerShdw blurRad="38100" dist="38100" dir="2700000" algn="tl">
                    <a:srgbClr val="000000">
                      <a:alpha val="43137"/>
                    </a:srgbClr>
                  </a:outerShdw>
                </a:effectLst>
              </a:rPr>
              <a:t>there</a:t>
            </a:r>
            <a:r>
              <a:rPr lang="de-DE" b="1" dirty="0">
                <a:effectLst>
                  <a:outerShdw blurRad="38100" dist="38100" dir="2700000" algn="tl">
                    <a:srgbClr val="000000">
                      <a:alpha val="43137"/>
                    </a:srgbClr>
                  </a:outerShdw>
                </a:effectLst>
              </a:rPr>
              <a:t> a plan </a:t>
            </a:r>
            <a:r>
              <a:rPr lang="de-DE" b="1" dirty="0" err="1">
                <a:effectLst>
                  <a:outerShdw blurRad="38100" dist="38100" dir="2700000" algn="tl">
                    <a:srgbClr val="000000">
                      <a:alpha val="43137"/>
                    </a:srgbClr>
                  </a:outerShdw>
                </a:effectLst>
              </a:rPr>
              <a:t>behind</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it</a:t>
            </a:r>
            <a:r>
              <a:rPr lang="de-DE" b="1" dirty="0">
                <a:effectLst>
                  <a:outerShdw blurRad="38100" dist="38100" dir="2700000" algn="tl">
                    <a:srgbClr val="000000">
                      <a:alpha val="43137"/>
                    </a:srgbClr>
                  </a:outerShdw>
                </a:effectLst>
              </a:rPr>
              <a:t>?</a:t>
            </a:r>
          </a:p>
          <a:p>
            <a:pPr lvl="1"/>
            <a:r>
              <a:rPr lang="de-DE" b="1" dirty="0" err="1">
                <a:effectLst>
                  <a:outerShdw blurRad="38100" dist="38100" dir="2700000" algn="tl">
                    <a:srgbClr val="000000">
                      <a:alpha val="43137"/>
                    </a:srgbClr>
                  </a:outerShdw>
                </a:effectLst>
              </a:rPr>
              <a:t>Should</a:t>
            </a:r>
            <a:r>
              <a:rPr lang="de-DE" b="1" dirty="0">
                <a:effectLst>
                  <a:outerShdw blurRad="38100" dist="38100" dir="2700000" algn="tl">
                    <a:srgbClr val="000000">
                      <a:alpha val="43137"/>
                    </a:srgbClr>
                  </a:outerShdw>
                </a:effectLst>
              </a:rPr>
              <a:t> not </a:t>
            </a:r>
            <a:r>
              <a:rPr lang="de-DE" b="1" dirty="0" err="1">
                <a:effectLst>
                  <a:outerShdw blurRad="38100" dist="38100" dir="2700000" algn="tl">
                    <a:srgbClr val="000000">
                      <a:alpha val="43137"/>
                    </a:srgbClr>
                  </a:outerShdw>
                </a:effectLst>
              </a:rPr>
              <a:t>we</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ask</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instead</a:t>
            </a:r>
            <a:r>
              <a:rPr lang="de-DE" b="1" dirty="0">
                <a:effectLst>
                  <a:outerShdw blurRad="38100" dist="38100" dir="2700000" algn="tl">
                    <a:srgbClr val="000000">
                      <a:alpha val="43137"/>
                    </a:srgbClr>
                  </a:outerShdw>
                </a:effectLst>
              </a:rPr>
              <a:t>: </a:t>
            </a:r>
          </a:p>
          <a:p>
            <a:pPr lvl="2"/>
            <a:r>
              <a:rPr lang="de-DE" b="1" dirty="0" err="1">
                <a:effectLst>
                  <a:outerShdw blurRad="38100" dist="38100" dir="2700000" algn="tl">
                    <a:srgbClr val="000000">
                      <a:alpha val="43137"/>
                    </a:srgbClr>
                  </a:outerShdw>
                </a:effectLst>
              </a:rPr>
              <a:t>Which</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deities</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were</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chosen</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to</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be</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represented</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as</a:t>
            </a:r>
            <a:r>
              <a:rPr lang="de-DE" b="1" dirty="0">
                <a:effectLst>
                  <a:outerShdw blurRad="38100" dist="38100" dir="2700000" algn="tl">
                    <a:srgbClr val="000000">
                      <a:alpha val="43137"/>
                    </a:srgbClr>
                  </a:outerShdw>
                </a:effectLst>
              </a:rPr>
              <a:t> ‚Roman‘ </a:t>
            </a:r>
            <a:r>
              <a:rPr lang="de-DE" b="1" dirty="0" err="1">
                <a:effectLst>
                  <a:outerShdw blurRad="38100" dist="38100" dir="2700000" algn="tl">
                    <a:srgbClr val="000000">
                      <a:alpha val="43137"/>
                    </a:srgbClr>
                  </a:outerShdw>
                </a:effectLst>
              </a:rPr>
              <a:t>deities</a:t>
            </a:r>
            <a:r>
              <a:rPr lang="de-DE" b="1" dirty="0">
                <a:effectLst>
                  <a:outerShdw blurRad="38100" dist="38100" dir="2700000" algn="tl">
                    <a:srgbClr val="000000">
                      <a:alpha val="43137"/>
                    </a:srgbClr>
                  </a:outerShdw>
                </a:effectLst>
              </a:rPr>
              <a:t> </a:t>
            </a:r>
          </a:p>
          <a:p>
            <a:pPr lvl="2"/>
            <a:r>
              <a:rPr lang="de-DE" b="1" dirty="0" err="1">
                <a:effectLst>
                  <a:outerShdw blurRad="38100" dist="38100" dir="2700000" algn="tl">
                    <a:srgbClr val="000000">
                      <a:alpha val="43137"/>
                    </a:srgbClr>
                  </a:outerShdw>
                </a:effectLst>
              </a:rPr>
              <a:t>and</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which</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are</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represented</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by</a:t>
            </a:r>
            <a:r>
              <a:rPr lang="de-DE" b="1" dirty="0">
                <a:effectLst>
                  <a:outerShdw blurRad="38100" dist="38100" dir="2700000" algn="tl">
                    <a:srgbClr val="000000">
                      <a:alpha val="43137"/>
                    </a:srgbClr>
                  </a:outerShdw>
                </a:effectLst>
              </a:rPr>
              <a:t> non-Roman </a:t>
            </a:r>
            <a:r>
              <a:rPr lang="de-DE" b="1" dirty="0" err="1">
                <a:effectLst>
                  <a:outerShdw blurRad="38100" dist="38100" dir="2700000" algn="tl">
                    <a:srgbClr val="000000">
                      <a:alpha val="43137"/>
                    </a:srgbClr>
                  </a:outerShdw>
                </a:effectLst>
              </a:rPr>
              <a:t>names</a:t>
            </a:r>
            <a:r>
              <a:rPr lang="de-DE" b="1" dirty="0">
                <a:effectLst>
                  <a:outerShdw blurRad="38100" dist="38100" dir="2700000" algn="tl">
                    <a:srgbClr val="000000">
                      <a:alpha val="43137"/>
                    </a:srgbClr>
                  </a:outerShdw>
                </a:effectLst>
              </a:rPr>
              <a:t>/</a:t>
            </a:r>
            <a:r>
              <a:rPr lang="de-DE" b="1" dirty="0" err="1">
                <a:effectLst>
                  <a:outerShdw blurRad="38100" dist="38100" dir="2700000" algn="tl">
                    <a:srgbClr val="000000">
                      <a:alpha val="43137"/>
                    </a:srgbClr>
                  </a:outerShdw>
                </a:effectLst>
              </a:rPr>
              <a:t>figures</a:t>
            </a:r>
            <a:r>
              <a:rPr lang="de-DE" b="1" dirty="0">
                <a:effectLst>
                  <a:outerShdw blurRad="38100" dist="38100" dir="2700000" algn="tl">
                    <a:srgbClr val="000000">
                      <a:alpha val="43137"/>
                    </a:srgbClr>
                  </a:outerShdw>
                </a:effectLst>
              </a:rPr>
              <a:t>…? </a:t>
            </a:r>
          </a:p>
          <a:p>
            <a:pPr lvl="2"/>
            <a:r>
              <a:rPr lang="de-DE" b="1" dirty="0" err="1">
                <a:effectLst>
                  <a:outerShdw blurRad="38100" dist="38100" dir="2700000" algn="tl">
                    <a:srgbClr val="000000">
                      <a:alpha val="43137"/>
                    </a:srgbClr>
                  </a:outerShdw>
                </a:effectLst>
              </a:rPr>
              <a:t>Notable</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absence</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of</a:t>
            </a:r>
            <a:r>
              <a:rPr lang="de-DE" b="1" dirty="0">
                <a:effectLst>
                  <a:outerShdw blurRad="38100" dist="38100" dir="2700000" algn="tl">
                    <a:srgbClr val="000000">
                      <a:alpha val="43137"/>
                    </a:srgbClr>
                  </a:outerShdw>
                </a:effectLst>
              </a:rPr>
              <a:t> Mercury </a:t>
            </a:r>
            <a:r>
              <a:rPr lang="de-DE" b="1" dirty="0" err="1">
                <a:effectLst>
                  <a:outerShdw blurRad="38100" dist="38100" dir="2700000" algn="tl">
                    <a:srgbClr val="000000">
                      <a:alpha val="43137"/>
                    </a:srgbClr>
                  </a:outerShdw>
                </a:effectLst>
              </a:rPr>
              <a:t>among</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the</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major</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deities</a:t>
            </a:r>
            <a:r>
              <a:rPr lang="de-DE" b="1" dirty="0">
                <a:effectLst>
                  <a:outerShdw blurRad="38100" dist="38100" dir="2700000" algn="tl">
                    <a:srgbClr val="000000">
                      <a:alpha val="43137"/>
                    </a:srgbClr>
                  </a:outerShdw>
                </a:effectLst>
              </a:rPr>
              <a:t> on </a:t>
            </a:r>
            <a:r>
              <a:rPr lang="de-DE" b="1" dirty="0" err="1">
                <a:effectLst>
                  <a:outerShdw blurRad="38100" dist="38100" dir="2700000" algn="tl">
                    <a:srgbClr val="000000">
                      <a:alpha val="43137"/>
                    </a:srgbClr>
                  </a:outerShdw>
                </a:effectLst>
              </a:rPr>
              <a:t>the</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pillar</a:t>
            </a:r>
            <a:endParaRPr lang="de-DE" b="1" dirty="0">
              <a:effectLst>
                <a:outerShdw blurRad="38100" dist="38100" dir="2700000" algn="tl">
                  <a:srgbClr val="000000">
                    <a:alpha val="43137"/>
                  </a:srgbClr>
                </a:outerShdw>
              </a:effectLst>
            </a:endParaRPr>
          </a:p>
          <a:p>
            <a:pPr lvl="2"/>
            <a:r>
              <a:rPr lang="de-DE" b="1" dirty="0">
                <a:effectLst>
                  <a:outerShdw blurRad="38100" dist="38100" dir="2700000" algn="tl">
                    <a:srgbClr val="000000">
                      <a:alpha val="43137"/>
                    </a:srgbClr>
                  </a:outerShdw>
                </a:effectLst>
              </a:rPr>
              <a:t>Innovation</a:t>
            </a:r>
          </a:p>
          <a:p>
            <a:pPr lvl="2"/>
            <a:r>
              <a:rPr lang="de-DE" b="1" i="1" dirty="0" err="1">
                <a:effectLst>
                  <a:outerShdw blurRad="38100" dist="38100" dir="2700000" algn="tl">
                    <a:srgbClr val="000000">
                      <a:alpha val="43137"/>
                    </a:srgbClr>
                  </a:outerShdw>
                </a:effectLst>
              </a:rPr>
              <a:t>Interpretatio</a:t>
            </a:r>
            <a:r>
              <a:rPr lang="de-DE" b="1" dirty="0">
                <a:effectLst>
                  <a:outerShdw blurRad="38100" dist="38100" dir="2700000" algn="tl">
                    <a:srgbClr val="000000">
                      <a:alpha val="43137"/>
                    </a:srgbClr>
                  </a:outerShdw>
                </a:effectLst>
              </a:rPr>
              <a:t> </a:t>
            </a:r>
            <a:endParaRPr lang="en-GB" b="1" dirty="0">
              <a:effectLst>
                <a:outerShdw blurRad="38100" dist="38100" dir="2700000" algn="tl">
                  <a:srgbClr val="000000">
                    <a:alpha val="43137"/>
                  </a:srgbClr>
                </a:outerShdw>
              </a:effectLst>
            </a:endParaRPr>
          </a:p>
        </p:txBody>
      </p:sp>
      <p:pic>
        <p:nvPicPr>
          <p:cNvPr id="4" name="Picture 3" descr="C:\Eigene Dateien\CIVITAS VANGIONUM Religion\Abbildungen\CSIR 2 1 no 18 AZ Hercules und Hydra.JPG"/>
          <p:cNvPicPr>
            <a:picLocks noChangeAspect="1" noChangeArrowheads="1"/>
          </p:cNvPicPr>
          <p:nvPr/>
        </p:nvPicPr>
        <p:blipFill>
          <a:blip r:embed="rId3" cstate="print"/>
          <a:srcRect/>
          <a:stretch>
            <a:fillRect/>
          </a:stretch>
        </p:blipFill>
        <p:spPr bwMode="auto">
          <a:xfrm>
            <a:off x="-1" y="2571744"/>
            <a:ext cx="2633499" cy="3786214"/>
          </a:xfrm>
          <a:prstGeom prst="rect">
            <a:avLst/>
          </a:prstGeom>
          <a:noFill/>
        </p:spPr>
      </p:pic>
      <p:pic>
        <p:nvPicPr>
          <p:cNvPr id="5" name="Picture 3" descr="c:\Users\Ralph\Documents\CIVITAS VANGIONUM Religion\pilier_4b L’inscription « SMER[…] » permet d’identifier le dieu gaulois Smertrios levant une massue pour écraser un serpent..gif"/>
          <p:cNvPicPr>
            <a:picLocks noChangeAspect="1" noChangeArrowheads="1"/>
          </p:cNvPicPr>
          <p:nvPr/>
        </p:nvPicPr>
        <p:blipFill>
          <a:blip r:embed="rId4" cstate="print"/>
          <a:srcRect l="4526" r="5615"/>
          <a:stretch>
            <a:fillRect/>
          </a:stretch>
        </p:blipFill>
        <p:spPr bwMode="auto">
          <a:xfrm>
            <a:off x="6634177" y="2643182"/>
            <a:ext cx="2438417" cy="3429024"/>
          </a:xfrm>
          <a:prstGeom prst="rect">
            <a:avLst/>
          </a:prstGeom>
          <a:noFill/>
        </p:spPr>
      </p:pic>
      <p:sp>
        <p:nvSpPr>
          <p:cNvPr id="8" name="Textfeld 7"/>
          <p:cNvSpPr txBox="1"/>
          <p:nvPr/>
        </p:nvSpPr>
        <p:spPr>
          <a:xfrm>
            <a:off x="0" y="6286520"/>
            <a:ext cx="2214546" cy="646331"/>
          </a:xfrm>
          <a:prstGeom prst="rect">
            <a:avLst/>
          </a:prstGeom>
          <a:noFill/>
        </p:spPr>
        <p:txBody>
          <a:bodyPr wrap="square" rtlCol="0">
            <a:spAutoFit/>
          </a:bodyPr>
          <a:lstStyle/>
          <a:p>
            <a:pPr algn="ctr"/>
            <a:r>
              <a:rPr lang="es-ES" dirty="0">
                <a:solidFill>
                  <a:srgbClr val="FFC000"/>
                </a:solidFill>
                <a:effectLst>
                  <a:outerShdw blurRad="38100" dist="38100" dir="2700000" algn="tl">
                    <a:srgbClr val="000000">
                      <a:alpha val="43137"/>
                    </a:srgbClr>
                  </a:outerShdw>
                </a:effectLst>
              </a:rPr>
              <a:t>Alzey:</a:t>
            </a:r>
            <a:br>
              <a:rPr lang="es-ES" dirty="0">
                <a:solidFill>
                  <a:srgbClr val="FFC000"/>
                </a:solidFill>
                <a:effectLst>
                  <a:outerShdw blurRad="38100" dist="38100" dir="2700000" algn="tl">
                    <a:srgbClr val="000000">
                      <a:alpha val="43137"/>
                    </a:srgbClr>
                  </a:outerShdw>
                </a:effectLst>
              </a:rPr>
            </a:br>
            <a:r>
              <a:rPr lang="es-ES" dirty="0">
                <a:solidFill>
                  <a:srgbClr val="FFC000"/>
                </a:solidFill>
                <a:effectLst>
                  <a:outerShdw blurRad="38100" dist="38100" dir="2700000" algn="tl">
                    <a:srgbClr val="000000">
                      <a:alpha val="43137"/>
                    </a:srgbClr>
                  </a:outerShdw>
                </a:effectLst>
              </a:rPr>
              <a:t>Hercules &amp; hydra</a:t>
            </a:r>
            <a:endParaRPr lang="en-GB" dirty="0">
              <a:solidFill>
                <a:srgbClr val="FFC000"/>
              </a:solidFill>
              <a:effectLst>
                <a:outerShdw blurRad="38100" dist="38100" dir="2700000" algn="tl">
                  <a:srgbClr val="000000">
                    <a:alpha val="43137"/>
                  </a:srgbClr>
                </a:outerShdw>
              </a:effectLst>
            </a:endParaRPr>
          </a:p>
        </p:txBody>
      </p:sp>
      <p:sp>
        <p:nvSpPr>
          <p:cNvPr id="9" name="Textfeld 8"/>
          <p:cNvSpPr txBox="1"/>
          <p:nvPr/>
        </p:nvSpPr>
        <p:spPr>
          <a:xfrm>
            <a:off x="6357950" y="6211669"/>
            <a:ext cx="2786050" cy="646331"/>
          </a:xfrm>
          <a:prstGeom prst="rect">
            <a:avLst/>
          </a:prstGeom>
          <a:noFill/>
        </p:spPr>
        <p:txBody>
          <a:bodyPr wrap="square" rtlCol="0">
            <a:spAutoFit/>
          </a:bodyPr>
          <a:lstStyle/>
          <a:p>
            <a:pPr algn="ctr"/>
            <a:r>
              <a:rPr lang="es-ES" dirty="0">
                <a:solidFill>
                  <a:srgbClr val="FFC000"/>
                </a:solidFill>
                <a:effectLst>
                  <a:outerShdw blurRad="38100" dist="38100" dir="2700000" algn="tl">
                    <a:srgbClr val="000000">
                      <a:alpha val="43137"/>
                    </a:srgbClr>
                  </a:outerShdw>
                </a:effectLst>
              </a:rPr>
              <a:t>Paris: </a:t>
            </a:r>
            <a:br>
              <a:rPr lang="es-ES" dirty="0">
                <a:solidFill>
                  <a:srgbClr val="FFC000"/>
                </a:solidFill>
                <a:effectLst>
                  <a:outerShdw blurRad="38100" dist="38100" dir="2700000" algn="tl">
                    <a:srgbClr val="000000">
                      <a:alpha val="43137"/>
                    </a:srgbClr>
                  </a:outerShdw>
                </a:effectLst>
              </a:rPr>
            </a:br>
            <a:r>
              <a:rPr lang="es-ES" dirty="0">
                <a:solidFill>
                  <a:srgbClr val="FFC000"/>
                </a:solidFill>
                <a:effectLst>
                  <a:outerShdw blurRad="38100" dist="38100" dir="2700000" algn="tl">
                    <a:srgbClr val="000000">
                      <a:alpha val="43137"/>
                    </a:srgbClr>
                  </a:outerShdw>
                </a:effectLst>
              </a:rPr>
              <a:t>Smert[rios] &amp; serpent</a:t>
            </a:r>
            <a:endParaRPr lang="en-GB" dirty="0">
              <a:solidFill>
                <a:srgbClr val="FFC000"/>
              </a:solidFill>
              <a:effectLst>
                <a:outerShdw blurRad="38100" dist="38100" dir="2700000" algn="tl">
                  <a:srgbClr val="000000">
                    <a:alpha val="43137"/>
                  </a:srgbClr>
                </a:outerShdw>
              </a:effectLst>
            </a:endParaRPr>
          </a:p>
        </p:txBody>
      </p:sp>
      <p:sp>
        <p:nvSpPr>
          <p:cNvPr id="12" name="Titel 1"/>
          <p:cNvSpPr txBox="1">
            <a:spLocks/>
          </p:cNvSpPr>
          <p:nvPr/>
        </p:nvSpPr>
        <p:spPr>
          <a:xfrm>
            <a:off x="1285852" y="285728"/>
            <a:ext cx="7669016" cy="808038"/>
          </a:xfrm>
          <a:prstGeom prst="rect">
            <a:avLst/>
          </a:prstGeom>
        </p:spPr>
        <p:txBody>
          <a:bodyPr vert="horz" lIns="91440" tIns="45720" rIns="91440" bIns="45720" rtlCol="0" anchor="ctr">
            <a:normAutofit/>
          </a:bodyPr>
          <a:lstStyle/>
          <a:p>
            <a:pPr lvl="0" algn="r">
              <a:spcBef>
                <a:spcPct val="0"/>
              </a:spcBef>
            </a:pPr>
            <a:r>
              <a:rPr lang="de-DE" sz="3600" dirty="0">
                <a:solidFill>
                  <a:schemeClr val="bg1">
                    <a:lumMod val="95000"/>
                  </a:schemeClr>
                </a:solidFill>
              </a:rPr>
              <a:t>Pilier des </a:t>
            </a:r>
            <a:r>
              <a:rPr lang="de-DE" sz="3600" dirty="0" err="1">
                <a:solidFill>
                  <a:schemeClr val="bg1">
                    <a:lumMod val="95000"/>
                  </a:schemeClr>
                </a:solidFill>
              </a:rPr>
              <a:t>nautes</a:t>
            </a:r>
            <a:r>
              <a:rPr lang="de-DE" sz="3600" dirty="0">
                <a:solidFill>
                  <a:schemeClr val="bg1">
                    <a:lumMod val="95000"/>
                  </a:schemeClr>
                </a:solidFill>
              </a:rPr>
              <a:t> &amp; </a:t>
            </a:r>
            <a:r>
              <a:rPr lang="de-DE" sz="3600" i="1" dirty="0" err="1">
                <a:solidFill>
                  <a:schemeClr val="bg1">
                    <a:lumMod val="95000"/>
                  </a:schemeClr>
                </a:solidFill>
              </a:rPr>
              <a:t>interpretatio</a:t>
            </a:r>
            <a:endParaRPr kumimoji="0" lang="en-GB" sz="3600" b="0" i="0" u="none" strike="noStrike" kern="1200" cap="none" spc="0" normalizeH="0" baseline="0" noProof="0" dirty="0">
              <a:ln>
                <a:noFill/>
              </a:ln>
              <a:solidFill>
                <a:schemeClr val="bg1">
                  <a:lumMod val="95000"/>
                </a:schemeClr>
              </a:solidFill>
              <a:effectLst>
                <a:reflection blurRad="6350" stA="55000" endA="300" endPos="25500" dir="5400000" sy="-100000" algn="bl" rotWithShape="0"/>
              </a:effectLst>
              <a:uLnTx/>
              <a:uFillTx/>
              <a:latin typeface="+mj-lt"/>
              <a:ea typeface="+mj-ea"/>
              <a:cs typeface="+mj-cs"/>
            </a:endParaRPr>
          </a:p>
        </p:txBody>
      </p:sp>
    </p:spTree>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randombar(horizontal)">
                                      <p:cBhvr>
                                        <p:cTn id="10" dur="500"/>
                                        <p:tgtEl>
                                          <p:spTgt spid="8"/>
                                        </p:tgtEl>
                                      </p:cBhvr>
                                    </p:animEffect>
                                  </p:childTnLst>
                                </p:cTn>
                              </p:par>
                            </p:childTnLst>
                          </p:cTn>
                        </p:par>
                        <p:par>
                          <p:cTn id="11" fill="hold">
                            <p:stCondLst>
                              <p:cond delay="500"/>
                            </p:stCondLst>
                            <p:childTnLst>
                              <p:par>
                                <p:cTn id="12" presetID="14" presetClass="entr" presetSubtype="10" fill="hold" nodeType="after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randombar(horizontal)">
                                      <p:cBhvr>
                                        <p:cTn id="14" dur="500"/>
                                        <p:tgtEl>
                                          <p:spTgt spid="5"/>
                                        </p:tgtEl>
                                      </p:cBhvr>
                                    </p:animEffect>
                                  </p:childTnLst>
                                </p:cTn>
                              </p:par>
                            </p:childTnLst>
                          </p:cTn>
                        </p:par>
                        <p:par>
                          <p:cTn id="15" fill="hold">
                            <p:stCondLst>
                              <p:cond delay="1000"/>
                            </p:stCondLst>
                            <p:childTnLst>
                              <p:par>
                                <p:cTn id="16" presetID="14" presetClass="entr" presetSubtype="10" fill="hold" grpId="0" nodeType="after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randombar(horizontal)">
                                      <p:cBhvr>
                                        <p:cTn id="1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Documents\CIVITAS VANGIONUM Religion\pilier_3d2_fond.gif"/>
          <p:cNvPicPr>
            <a:picLocks noChangeAspect="1" noChangeArrowheads="1"/>
          </p:cNvPicPr>
          <p:nvPr/>
        </p:nvPicPr>
        <p:blipFill>
          <a:blip r:embed="rId2" cstate="print">
            <a:clrChange>
              <a:clrFrom>
                <a:srgbClr val="FFFFFF"/>
              </a:clrFrom>
              <a:clrTo>
                <a:srgbClr val="FFFFFF">
                  <a:alpha val="0"/>
                </a:srgbClr>
              </a:clrTo>
            </a:clrChange>
          </a:blip>
          <a:srcRect b="14454"/>
          <a:stretch>
            <a:fillRect/>
          </a:stretch>
        </p:blipFill>
        <p:spPr bwMode="auto">
          <a:xfrm>
            <a:off x="-32" y="516028"/>
            <a:ext cx="2143108" cy="6341996"/>
          </a:xfrm>
          <a:prstGeom prst="rect">
            <a:avLst/>
          </a:prstGeom>
          <a:noFill/>
        </p:spPr>
      </p:pic>
      <p:sp>
        <p:nvSpPr>
          <p:cNvPr id="5" name="Inhaltsplatzhalter 2"/>
          <p:cNvSpPr>
            <a:spLocks noGrp="1"/>
          </p:cNvSpPr>
          <p:nvPr>
            <p:ph idx="1"/>
          </p:nvPr>
        </p:nvSpPr>
        <p:spPr>
          <a:xfrm>
            <a:off x="2357422" y="1571613"/>
            <a:ext cx="4429139" cy="5286388"/>
          </a:xfrm>
        </p:spPr>
        <p:txBody>
          <a:bodyPr>
            <a:normAutofit/>
          </a:bodyPr>
          <a:lstStyle/>
          <a:p>
            <a:r>
              <a:rPr lang="de-DE" b="1" dirty="0">
                <a:effectLst>
                  <a:outerShdw blurRad="38100" dist="38100" dir="2700000" algn="tl">
                    <a:srgbClr val="000000">
                      <a:alpha val="43137"/>
                    </a:srgbClr>
                  </a:outerShdw>
                </a:effectLst>
              </a:rPr>
              <a:t>But </a:t>
            </a:r>
            <a:r>
              <a:rPr lang="de-DE" b="1" dirty="0" err="1">
                <a:effectLst>
                  <a:outerShdw blurRad="38100" dist="38100" dir="2700000" algn="tl">
                    <a:srgbClr val="000000">
                      <a:alpha val="43137"/>
                    </a:srgbClr>
                  </a:outerShdw>
                </a:effectLst>
              </a:rPr>
              <a:t>is</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this</a:t>
            </a:r>
            <a:r>
              <a:rPr lang="de-DE" b="1" dirty="0">
                <a:effectLst>
                  <a:outerShdw blurRad="38100" dist="38100" dir="2700000" algn="tl">
                    <a:srgbClr val="000000">
                      <a:alpha val="43137"/>
                    </a:srgbClr>
                  </a:outerShdw>
                </a:effectLst>
              </a:rPr>
              <a:t> all </a:t>
            </a:r>
            <a:r>
              <a:rPr lang="de-DE" b="1" dirty="0" err="1">
                <a:effectLst>
                  <a:outerShdw blurRad="38100" dist="38100" dir="2700000" algn="tl">
                    <a:srgbClr val="000000">
                      <a:alpha val="43137"/>
                    </a:srgbClr>
                  </a:outerShdw>
                </a:effectLst>
              </a:rPr>
              <a:t>there</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is</a:t>
            </a:r>
            <a:r>
              <a:rPr lang="de-DE" b="1" dirty="0">
                <a:effectLst>
                  <a:outerShdw blurRad="38100" dist="38100" dir="2700000" algn="tl">
                    <a:srgbClr val="000000">
                      <a:alpha val="43137"/>
                    </a:srgbClr>
                  </a:outerShdw>
                </a:effectLst>
              </a:rPr>
              <a:t>?</a:t>
            </a:r>
          </a:p>
          <a:p>
            <a:pPr lvl="1"/>
            <a:r>
              <a:rPr lang="de-DE" b="1" dirty="0">
                <a:effectLst>
                  <a:outerShdw blurRad="38100" dist="38100" dir="2700000" algn="tl">
                    <a:srgbClr val="000000">
                      <a:alpha val="43137"/>
                    </a:srgbClr>
                  </a:outerShdw>
                </a:effectLst>
              </a:rPr>
              <a:t>Is not </a:t>
            </a:r>
            <a:r>
              <a:rPr lang="de-DE" b="1" dirty="0" err="1">
                <a:effectLst>
                  <a:outerShdw blurRad="38100" dist="38100" dir="2700000" algn="tl">
                    <a:srgbClr val="000000">
                      <a:alpha val="43137"/>
                    </a:srgbClr>
                  </a:outerShdw>
                </a:effectLst>
              </a:rPr>
              <a:t>there</a:t>
            </a:r>
            <a:r>
              <a:rPr lang="de-DE" b="1" dirty="0">
                <a:effectLst>
                  <a:outerShdw blurRad="38100" dist="38100" dir="2700000" algn="tl">
                    <a:srgbClr val="000000">
                      <a:alpha val="43137"/>
                    </a:srgbClr>
                  </a:outerShdw>
                </a:effectLst>
              </a:rPr>
              <a:t> a plan </a:t>
            </a:r>
            <a:r>
              <a:rPr lang="de-DE" b="1" dirty="0" err="1">
                <a:effectLst>
                  <a:outerShdw blurRad="38100" dist="38100" dir="2700000" algn="tl">
                    <a:srgbClr val="000000">
                      <a:alpha val="43137"/>
                    </a:srgbClr>
                  </a:outerShdw>
                </a:effectLst>
              </a:rPr>
              <a:t>behind</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it</a:t>
            </a:r>
            <a:r>
              <a:rPr lang="de-DE" b="1" dirty="0">
                <a:effectLst>
                  <a:outerShdw blurRad="38100" dist="38100" dir="2700000" algn="tl">
                    <a:srgbClr val="000000">
                      <a:alpha val="43137"/>
                    </a:srgbClr>
                  </a:outerShdw>
                </a:effectLst>
              </a:rPr>
              <a:t>?</a:t>
            </a:r>
          </a:p>
          <a:p>
            <a:pPr lvl="1"/>
            <a:r>
              <a:rPr lang="de-DE" b="1" dirty="0" err="1">
                <a:effectLst>
                  <a:outerShdw blurRad="38100" dist="38100" dir="2700000" algn="tl">
                    <a:srgbClr val="000000">
                      <a:alpha val="43137"/>
                    </a:srgbClr>
                  </a:outerShdw>
                </a:effectLst>
              </a:rPr>
              <a:t>Should</a:t>
            </a:r>
            <a:r>
              <a:rPr lang="de-DE" b="1" dirty="0">
                <a:effectLst>
                  <a:outerShdw blurRad="38100" dist="38100" dir="2700000" algn="tl">
                    <a:srgbClr val="000000">
                      <a:alpha val="43137"/>
                    </a:srgbClr>
                  </a:outerShdw>
                </a:effectLst>
              </a:rPr>
              <a:t> not </a:t>
            </a:r>
            <a:r>
              <a:rPr lang="de-DE" b="1" dirty="0" err="1">
                <a:effectLst>
                  <a:outerShdw blurRad="38100" dist="38100" dir="2700000" algn="tl">
                    <a:srgbClr val="000000">
                      <a:alpha val="43137"/>
                    </a:srgbClr>
                  </a:outerShdw>
                </a:effectLst>
              </a:rPr>
              <a:t>we</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ask</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instead</a:t>
            </a:r>
            <a:r>
              <a:rPr lang="de-DE" b="1" dirty="0">
                <a:effectLst>
                  <a:outerShdw blurRad="38100" dist="38100" dir="2700000" algn="tl">
                    <a:srgbClr val="000000">
                      <a:alpha val="43137"/>
                    </a:srgbClr>
                  </a:outerShdw>
                </a:effectLst>
              </a:rPr>
              <a:t>: </a:t>
            </a:r>
          </a:p>
          <a:p>
            <a:pPr lvl="2"/>
            <a:r>
              <a:rPr lang="de-DE" b="1" dirty="0" err="1">
                <a:effectLst>
                  <a:outerShdw blurRad="38100" dist="38100" dir="2700000" algn="tl">
                    <a:srgbClr val="000000">
                      <a:alpha val="43137"/>
                    </a:srgbClr>
                  </a:outerShdw>
                </a:effectLst>
              </a:rPr>
              <a:t>Which</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deities</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were</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chosen</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to</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be</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represented</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as</a:t>
            </a:r>
            <a:r>
              <a:rPr lang="de-DE" b="1" dirty="0">
                <a:effectLst>
                  <a:outerShdw blurRad="38100" dist="38100" dir="2700000" algn="tl">
                    <a:srgbClr val="000000">
                      <a:alpha val="43137"/>
                    </a:srgbClr>
                  </a:outerShdw>
                </a:effectLst>
              </a:rPr>
              <a:t> ‚Roman‘ </a:t>
            </a:r>
            <a:r>
              <a:rPr lang="de-DE" b="1" dirty="0" err="1">
                <a:effectLst>
                  <a:outerShdw blurRad="38100" dist="38100" dir="2700000" algn="tl">
                    <a:srgbClr val="000000">
                      <a:alpha val="43137"/>
                    </a:srgbClr>
                  </a:outerShdw>
                </a:effectLst>
              </a:rPr>
              <a:t>deities</a:t>
            </a:r>
            <a:r>
              <a:rPr lang="de-DE" b="1" dirty="0">
                <a:effectLst>
                  <a:outerShdw blurRad="38100" dist="38100" dir="2700000" algn="tl">
                    <a:srgbClr val="000000">
                      <a:alpha val="43137"/>
                    </a:srgbClr>
                  </a:outerShdw>
                </a:effectLst>
              </a:rPr>
              <a:t> </a:t>
            </a:r>
          </a:p>
          <a:p>
            <a:pPr lvl="2"/>
            <a:r>
              <a:rPr lang="de-DE" b="1" dirty="0" err="1">
                <a:effectLst>
                  <a:outerShdw blurRad="38100" dist="38100" dir="2700000" algn="tl">
                    <a:srgbClr val="000000">
                      <a:alpha val="43137"/>
                    </a:srgbClr>
                  </a:outerShdw>
                </a:effectLst>
              </a:rPr>
              <a:t>and</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which</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are</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represented</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by</a:t>
            </a:r>
            <a:r>
              <a:rPr lang="de-DE" b="1" dirty="0">
                <a:effectLst>
                  <a:outerShdw blurRad="38100" dist="38100" dir="2700000" algn="tl">
                    <a:srgbClr val="000000">
                      <a:alpha val="43137"/>
                    </a:srgbClr>
                  </a:outerShdw>
                </a:effectLst>
              </a:rPr>
              <a:t> non-Roman </a:t>
            </a:r>
            <a:r>
              <a:rPr lang="de-DE" b="1" dirty="0" err="1">
                <a:effectLst>
                  <a:outerShdw blurRad="38100" dist="38100" dir="2700000" algn="tl">
                    <a:srgbClr val="000000">
                      <a:alpha val="43137"/>
                    </a:srgbClr>
                  </a:outerShdw>
                </a:effectLst>
              </a:rPr>
              <a:t>names</a:t>
            </a:r>
            <a:r>
              <a:rPr lang="de-DE" b="1" dirty="0">
                <a:effectLst>
                  <a:outerShdw blurRad="38100" dist="38100" dir="2700000" algn="tl">
                    <a:srgbClr val="000000">
                      <a:alpha val="43137"/>
                    </a:srgbClr>
                  </a:outerShdw>
                </a:effectLst>
              </a:rPr>
              <a:t>/</a:t>
            </a:r>
            <a:r>
              <a:rPr lang="de-DE" b="1" dirty="0" err="1">
                <a:effectLst>
                  <a:outerShdw blurRad="38100" dist="38100" dir="2700000" algn="tl">
                    <a:srgbClr val="000000">
                      <a:alpha val="43137"/>
                    </a:srgbClr>
                  </a:outerShdw>
                </a:effectLst>
              </a:rPr>
              <a:t>figures</a:t>
            </a:r>
            <a:r>
              <a:rPr lang="de-DE" b="1" dirty="0">
                <a:effectLst>
                  <a:outerShdw blurRad="38100" dist="38100" dir="2700000" algn="tl">
                    <a:srgbClr val="000000">
                      <a:alpha val="43137"/>
                    </a:srgbClr>
                  </a:outerShdw>
                </a:effectLst>
              </a:rPr>
              <a:t>…? </a:t>
            </a:r>
          </a:p>
          <a:p>
            <a:pPr lvl="2"/>
            <a:r>
              <a:rPr lang="de-DE" b="1" dirty="0" err="1">
                <a:effectLst>
                  <a:outerShdw blurRad="38100" dist="38100" dir="2700000" algn="tl">
                    <a:srgbClr val="000000">
                      <a:alpha val="43137"/>
                    </a:srgbClr>
                  </a:outerShdw>
                </a:effectLst>
              </a:rPr>
              <a:t>Notable</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absence</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of</a:t>
            </a:r>
            <a:r>
              <a:rPr lang="de-DE" b="1" dirty="0">
                <a:effectLst>
                  <a:outerShdw blurRad="38100" dist="38100" dir="2700000" algn="tl">
                    <a:srgbClr val="000000">
                      <a:alpha val="43137"/>
                    </a:srgbClr>
                  </a:outerShdw>
                </a:effectLst>
              </a:rPr>
              <a:t> Mercury </a:t>
            </a:r>
            <a:r>
              <a:rPr lang="de-DE" b="1" dirty="0" err="1">
                <a:effectLst>
                  <a:outerShdw blurRad="38100" dist="38100" dir="2700000" algn="tl">
                    <a:srgbClr val="000000">
                      <a:alpha val="43137"/>
                    </a:srgbClr>
                  </a:outerShdw>
                </a:effectLst>
              </a:rPr>
              <a:t>among</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the</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major</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deities</a:t>
            </a:r>
            <a:r>
              <a:rPr lang="de-DE" b="1" dirty="0">
                <a:effectLst>
                  <a:outerShdw blurRad="38100" dist="38100" dir="2700000" algn="tl">
                    <a:srgbClr val="000000">
                      <a:alpha val="43137"/>
                    </a:srgbClr>
                  </a:outerShdw>
                </a:effectLst>
              </a:rPr>
              <a:t> on </a:t>
            </a:r>
            <a:r>
              <a:rPr lang="de-DE" b="1" dirty="0" err="1">
                <a:effectLst>
                  <a:outerShdw blurRad="38100" dist="38100" dir="2700000" algn="tl">
                    <a:srgbClr val="000000">
                      <a:alpha val="43137"/>
                    </a:srgbClr>
                  </a:outerShdw>
                </a:effectLst>
              </a:rPr>
              <a:t>the</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pillar</a:t>
            </a:r>
            <a:endParaRPr lang="de-DE" b="1" dirty="0">
              <a:effectLst>
                <a:outerShdw blurRad="38100" dist="38100" dir="2700000" algn="tl">
                  <a:srgbClr val="000000">
                    <a:alpha val="43137"/>
                  </a:srgbClr>
                </a:outerShdw>
              </a:effectLst>
            </a:endParaRPr>
          </a:p>
          <a:p>
            <a:pPr lvl="2"/>
            <a:r>
              <a:rPr lang="de-DE" b="1" dirty="0">
                <a:effectLst>
                  <a:outerShdw blurRad="38100" dist="38100" dir="2700000" algn="tl">
                    <a:srgbClr val="000000">
                      <a:alpha val="43137"/>
                    </a:srgbClr>
                  </a:outerShdw>
                </a:effectLst>
              </a:rPr>
              <a:t>Innovation</a:t>
            </a:r>
          </a:p>
          <a:p>
            <a:pPr lvl="2"/>
            <a:r>
              <a:rPr lang="de-DE" b="1" i="1" dirty="0" err="1">
                <a:effectLst>
                  <a:outerShdw blurRad="38100" dist="38100" dir="2700000" algn="tl">
                    <a:srgbClr val="000000">
                      <a:alpha val="43137"/>
                    </a:srgbClr>
                  </a:outerShdw>
                </a:effectLst>
              </a:rPr>
              <a:t>Interpretatio</a:t>
            </a:r>
            <a:r>
              <a:rPr lang="de-DE" b="1" dirty="0">
                <a:effectLst>
                  <a:outerShdw blurRad="38100" dist="38100" dir="2700000" algn="tl">
                    <a:srgbClr val="000000">
                      <a:alpha val="43137"/>
                    </a:srgbClr>
                  </a:outerShdw>
                </a:effectLst>
              </a:rPr>
              <a:t> </a:t>
            </a:r>
            <a:endParaRPr lang="en-GB" b="1" dirty="0">
              <a:effectLst>
                <a:outerShdw blurRad="38100" dist="38100" dir="2700000" algn="tl">
                  <a:srgbClr val="000000">
                    <a:alpha val="43137"/>
                  </a:srgbClr>
                </a:outerShdw>
              </a:effectLst>
            </a:endParaRPr>
          </a:p>
        </p:txBody>
      </p:sp>
      <p:pic>
        <p:nvPicPr>
          <p:cNvPr id="6" name="Picture 3" descr="C:\Eigene Dateien\CIVITAS VANGIONUM Religion\Abbildungen\CSIR 2 1 no 18 AZ Hercules und Hydra.JPG"/>
          <p:cNvPicPr>
            <a:picLocks noChangeAspect="1" noChangeArrowheads="1"/>
          </p:cNvPicPr>
          <p:nvPr/>
        </p:nvPicPr>
        <p:blipFill>
          <a:blip r:embed="rId3" cstate="print"/>
          <a:srcRect/>
          <a:stretch>
            <a:fillRect/>
          </a:stretch>
        </p:blipFill>
        <p:spPr bwMode="auto">
          <a:xfrm>
            <a:off x="-1" y="2571744"/>
            <a:ext cx="2633499" cy="3786214"/>
          </a:xfrm>
          <a:prstGeom prst="rect">
            <a:avLst/>
          </a:prstGeom>
          <a:noFill/>
        </p:spPr>
      </p:pic>
      <p:pic>
        <p:nvPicPr>
          <p:cNvPr id="7" name="Picture 3" descr="c:\Users\Ralph\Documents\CIVITAS VANGIONUM Religion\pilier_4b L’inscription « SMER[…] » permet d’identifier le dieu gaulois Smertrios levant une massue pour écraser un serpent..gif"/>
          <p:cNvPicPr>
            <a:picLocks noChangeAspect="1" noChangeArrowheads="1"/>
          </p:cNvPicPr>
          <p:nvPr/>
        </p:nvPicPr>
        <p:blipFill>
          <a:blip r:embed="rId4" cstate="print"/>
          <a:srcRect l="4526" r="5615"/>
          <a:stretch>
            <a:fillRect/>
          </a:stretch>
        </p:blipFill>
        <p:spPr bwMode="auto">
          <a:xfrm>
            <a:off x="6634177" y="2643182"/>
            <a:ext cx="2438417" cy="3429024"/>
          </a:xfrm>
          <a:prstGeom prst="rect">
            <a:avLst/>
          </a:prstGeom>
          <a:noFill/>
        </p:spPr>
      </p:pic>
      <p:sp>
        <p:nvSpPr>
          <p:cNvPr id="9" name="Textfeld 8"/>
          <p:cNvSpPr txBox="1"/>
          <p:nvPr/>
        </p:nvSpPr>
        <p:spPr>
          <a:xfrm>
            <a:off x="0" y="6286520"/>
            <a:ext cx="2214546" cy="646331"/>
          </a:xfrm>
          <a:prstGeom prst="rect">
            <a:avLst/>
          </a:prstGeom>
          <a:noFill/>
        </p:spPr>
        <p:txBody>
          <a:bodyPr wrap="square" rtlCol="0">
            <a:spAutoFit/>
          </a:bodyPr>
          <a:lstStyle/>
          <a:p>
            <a:pPr algn="ctr"/>
            <a:r>
              <a:rPr lang="es-ES" dirty="0">
                <a:solidFill>
                  <a:srgbClr val="FFC000"/>
                </a:solidFill>
                <a:effectLst>
                  <a:outerShdw blurRad="38100" dist="38100" dir="2700000" algn="tl">
                    <a:srgbClr val="000000">
                      <a:alpha val="43137"/>
                    </a:srgbClr>
                  </a:outerShdw>
                </a:effectLst>
              </a:rPr>
              <a:t>Alzey:</a:t>
            </a:r>
            <a:br>
              <a:rPr lang="es-ES" dirty="0">
                <a:solidFill>
                  <a:srgbClr val="FFC000"/>
                </a:solidFill>
                <a:effectLst>
                  <a:outerShdw blurRad="38100" dist="38100" dir="2700000" algn="tl">
                    <a:srgbClr val="000000">
                      <a:alpha val="43137"/>
                    </a:srgbClr>
                  </a:outerShdw>
                </a:effectLst>
              </a:rPr>
            </a:br>
            <a:r>
              <a:rPr lang="es-ES" dirty="0">
                <a:solidFill>
                  <a:srgbClr val="FFC000"/>
                </a:solidFill>
                <a:effectLst>
                  <a:outerShdw blurRad="38100" dist="38100" dir="2700000" algn="tl">
                    <a:srgbClr val="000000">
                      <a:alpha val="43137"/>
                    </a:srgbClr>
                  </a:outerShdw>
                </a:effectLst>
              </a:rPr>
              <a:t>Hercules &amp; hydra</a:t>
            </a:r>
            <a:endParaRPr lang="en-GB" dirty="0">
              <a:solidFill>
                <a:srgbClr val="FFC000"/>
              </a:solidFill>
              <a:effectLst>
                <a:outerShdw blurRad="38100" dist="38100" dir="2700000" algn="tl">
                  <a:srgbClr val="000000">
                    <a:alpha val="43137"/>
                  </a:srgbClr>
                </a:outerShdw>
              </a:effectLst>
            </a:endParaRPr>
          </a:p>
        </p:txBody>
      </p:sp>
      <p:sp>
        <p:nvSpPr>
          <p:cNvPr id="10" name="Textfeld 9"/>
          <p:cNvSpPr txBox="1"/>
          <p:nvPr/>
        </p:nvSpPr>
        <p:spPr>
          <a:xfrm>
            <a:off x="6357950" y="6211669"/>
            <a:ext cx="2786050" cy="646331"/>
          </a:xfrm>
          <a:prstGeom prst="rect">
            <a:avLst/>
          </a:prstGeom>
          <a:noFill/>
        </p:spPr>
        <p:txBody>
          <a:bodyPr wrap="square" rtlCol="0">
            <a:spAutoFit/>
          </a:bodyPr>
          <a:lstStyle/>
          <a:p>
            <a:pPr algn="ctr"/>
            <a:r>
              <a:rPr lang="es-ES" dirty="0">
                <a:solidFill>
                  <a:srgbClr val="FFC000"/>
                </a:solidFill>
                <a:effectLst>
                  <a:outerShdw blurRad="38100" dist="38100" dir="2700000" algn="tl">
                    <a:srgbClr val="000000">
                      <a:alpha val="43137"/>
                    </a:srgbClr>
                  </a:outerShdw>
                </a:effectLst>
              </a:rPr>
              <a:t>Paris: </a:t>
            </a:r>
            <a:br>
              <a:rPr lang="es-ES" dirty="0">
                <a:solidFill>
                  <a:srgbClr val="FFC000"/>
                </a:solidFill>
                <a:effectLst>
                  <a:outerShdw blurRad="38100" dist="38100" dir="2700000" algn="tl">
                    <a:srgbClr val="000000">
                      <a:alpha val="43137"/>
                    </a:srgbClr>
                  </a:outerShdw>
                </a:effectLst>
              </a:rPr>
            </a:br>
            <a:r>
              <a:rPr lang="es-ES" dirty="0">
                <a:solidFill>
                  <a:srgbClr val="FFC000"/>
                </a:solidFill>
                <a:effectLst>
                  <a:outerShdw blurRad="38100" dist="38100" dir="2700000" algn="tl">
                    <a:srgbClr val="000000">
                      <a:alpha val="43137"/>
                    </a:srgbClr>
                  </a:outerShdw>
                </a:effectLst>
              </a:rPr>
              <a:t>Smert[rios] &amp; serpent</a:t>
            </a:r>
            <a:endParaRPr lang="en-GB" dirty="0">
              <a:solidFill>
                <a:srgbClr val="FFC000"/>
              </a:solidFill>
              <a:effectLst>
                <a:outerShdw blurRad="38100" dist="38100" dir="2700000" algn="tl">
                  <a:srgbClr val="000000">
                    <a:alpha val="43137"/>
                  </a:srgbClr>
                </a:outerShdw>
              </a:effectLst>
            </a:endParaRPr>
          </a:p>
        </p:txBody>
      </p:sp>
      <p:pic>
        <p:nvPicPr>
          <p:cNvPr id="58370" name="Picture 2" descr="C:\Dokumente und Einstellungen\Ralph\Eigene Dateien\GLANUM Hercules 387047197_710c1d0963.jpg"/>
          <p:cNvPicPr>
            <a:picLocks noChangeAspect="1" noChangeArrowheads="1"/>
          </p:cNvPicPr>
          <p:nvPr/>
        </p:nvPicPr>
        <p:blipFill>
          <a:blip r:embed="rId5" cstate="print"/>
          <a:srcRect/>
          <a:stretch>
            <a:fillRect/>
          </a:stretch>
        </p:blipFill>
        <p:spPr bwMode="auto">
          <a:xfrm>
            <a:off x="3500430" y="1875224"/>
            <a:ext cx="4000528" cy="3000396"/>
          </a:xfrm>
          <a:prstGeom prst="rect">
            <a:avLst/>
          </a:prstGeom>
          <a:noFill/>
          <a:ln>
            <a:solidFill>
              <a:schemeClr val="accent1"/>
            </a:solidFill>
          </a:ln>
        </p:spPr>
      </p:pic>
      <p:sp>
        <p:nvSpPr>
          <p:cNvPr id="12" name="Textfeld 11"/>
          <p:cNvSpPr txBox="1"/>
          <p:nvPr/>
        </p:nvSpPr>
        <p:spPr>
          <a:xfrm>
            <a:off x="3786182" y="4586125"/>
            <a:ext cx="3429024" cy="2031325"/>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pPr algn="ctr"/>
            <a:r>
              <a:rPr lang="en-GB" dirty="0">
                <a:solidFill>
                  <a:schemeClr val="bg2"/>
                </a:solidFill>
              </a:rPr>
              <a:t>HERCULES in </a:t>
            </a:r>
            <a:r>
              <a:rPr lang="en-GB" dirty="0" err="1">
                <a:solidFill>
                  <a:schemeClr val="bg2"/>
                </a:solidFill>
              </a:rPr>
              <a:t>Glanum</a:t>
            </a:r>
            <a:endParaRPr lang="en-GB" dirty="0">
              <a:solidFill>
                <a:schemeClr val="bg2"/>
              </a:solidFill>
            </a:endParaRPr>
          </a:p>
          <a:p>
            <a:pPr algn="ctr">
              <a:buFontTx/>
              <a:buChar char="-"/>
            </a:pPr>
            <a:r>
              <a:rPr lang="en-GB" dirty="0">
                <a:solidFill>
                  <a:schemeClr val="bg2"/>
                </a:solidFill>
              </a:rPr>
              <a:t>a healing deity </a:t>
            </a:r>
            <a:br>
              <a:rPr lang="en-GB" dirty="0">
                <a:solidFill>
                  <a:schemeClr val="bg2"/>
                </a:solidFill>
              </a:rPr>
            </a:br>
            <a:r>
              <a:rPr lang="en-GB" dirty="0">
                <a:solidFill>
                  <a:schemeClr val="bg2"/>
                </a:solidFill>
              </a:rPr>
              <a:t>(since 2</a:t>
            </a:r>
            <a:r>
              <a:rPr lang="en-GB" baseline="30000" dirty="0">
                <a:solidFill>
                  <a:schemeClr val="bg2"/>
                </a:solidFill>
              </a:rPr>
              <a:t>nd</a:t>
            </a:r>
            <a:r>
              <a:rPr lang="en-GB" dirty="0">
                <a:solidFill>
                  <a:schemeClr val="bg2"/>
                </a:solidFill>
              </a:rPr>
              <a:t> century BC)</a:t>
            </a:r>
            <a:br>
              <a:rPr lang="en-GB" dirty="0">
                <a:solidFill>
                  <a:schemeClr val="bg2"/>
                </a:solidFill>
              </a:rPr>
            </a:br>
            <a:r>
              <a:rPr lang="en-GB" dirty="0">
                <a:solidFill>
                  <a:schemeClr val="bg2"/>
                </a:solidFill>
              </a:rPr>
              <a:t>together with </a:t>
            </a:r>
            <a:br>
              <a:rPr lang="en-GB" dirty="0">
                <a:solidFill>
                  <a:schemeClr val="bg2"/>
                </a:solidFill>
              </a:rPr>
            </a:br>
            <a:r>
              <a:rPr lang="en-GB" dirty="0" err="1">
                <a:solidFill>
                  <a:schemeClr val="bg2"/>
                </a:solidFill>
              </a:rPr>
              <a:t>Silvanus-Sucellos</a:t>
            </a:r>
            <a:endParaRPr lang="en-GB" dirty="0">
              <a:solidFill>
                <a:schemeClr val="bg2"/>
              </a:solidFill>
            </a:endParaRPr>
          </a:p>
          <a:p>
            <a:pPr algn="ctr">
              <a:buFontTx/>
              <a:buChar char="-"/>
            </a:pPr>
            <a:r>
              <a:rPr lang="de-DE" dirty="0"/>
              <a:t> Also cf. </a:t>
            </a:r>
            <a:r>
              <a:rPr lang="de-DE" i="1" dirty="0" err="1"/>
              <a:t>Hercules</a:t>
            </a:r>
            <a:r>
              <a:rPr lang="de-DE" i="1" dirty="0"/>
              <a:t> </a:t>
            </a:r>
            <a:r>
              <a:rPr lang="de-DE" i="1" dirty="0" err="1"/>
              <a:t>Gallicus</a:t>
            </a:r>
            <a:r>
              <a:rPr lang="de-DE" dirty="0"/>
              <a:t> (</a:t>
            </a:r>
            <a:r>
              <a:rPr lang="de-DE" i="1" dirty="0"/>
              <a:t>CIL</a:t>
            </a:r>
            <a:r>
              <a:rPr lang="de-DE" dirty="0"/>
              <a:t> IX 2322, </a:t>
            </a:r>
            <a:r>
              <a:rPr lang="de-DE" dirty="0" err="1"/>
              <a:t>Samnium</a:t>
            </a:r>
            <a:r>
              <a:rPr lang="de-DE" dirty="0"/>
              <a:t>)</a:t>
            </a:r>
            <a:endParaRPr lang="en-GB" dirty="0">
              <a:solidFill>
                <a:schemeClr val="bg2"/>
              </a:solidFill>
            </a:endParaRPr>
          </a:p>
        </p:txBody>
      </p:sp>
      <p:sp>
        <p:nvSpPr>
          <p:cNvPr id="14" name="Titel 1"/>
          <p:cNvSpPr txBox="1">
            <a:spLocks/>
          </p:cNvSpPr>
          <p:nvPr/>
        </p:nvSpPr>
        <p:spPr>
          <a:xfrm>
            <a:off x="1285852" y="285728"/>
            <a:ext cx="7669016" cy="808038"/>
          </a:xfrm>
          <a:prstGeom prst="rect">
            <a:avLst/>
          </a:prstGeom>
        </p:spPr>
        <p:txBody>
          <a:bodyPr vert="horz" lIns="91440" tIns="45720" rIns="91440" bIns="45720" rtlCol="0" anchor="ctr">
            <a:normAutofit/>
          </a:bodyPr>
          <a:lstStyle/>
          <a:p>
            <a:pPr lvl="0" algn="r">
              <a:spcBef>
                <a:spcPct val="0"/>
              </a:spcBef>
            </a:pPr>
            <a:r>
              <a:rPr lang="de-DE" sz="3600" dirty="0">
                <a:solidFill>
                  <a:schemeClr val="bg1">
                    <a:lumMod val="95000"/>
                  </a:schemeClr>
                </a:solidFill>
              </a:rPr>
              <a:t>Pilier des </a:t>
            </a:r>
            <a:r>
              <a:rPr lang="de-DE" sz="3600" dirty="0" err="1">
                <a:solidFill>
                  <a:schemeClr val="bg1">
                    <a:lumMod val="95000"/>
                  </a:schemeClr>
                </a:solidFill>
              </a:rPr>
              <a:t>nautes</a:t>
            </a:r>
            <a:r>
              <a:rPr lang="de-DE" sz="3600" dirty="0">
                <a:solidFill>
                  <a:schemeClr val="bg1">
                    <a:lumMod val="95000"/>
                  </a:schemeClr>
                </a:solidFill>
              </a:rPr>
              <a:t> &amp; </a:t>
            </a:r>
            <a:r>
              <a:rPr lang="de-DE" sz="3600" i="1" dirty="0" err="1">
                <a:solidFill>
                  <a:schemeClr val="bg1">
                    <a:lumMod val="95000"/>
                  </a:schemeClr>
                </a:solidFill>
              </a:rPr>
              <a:t>interpretatio</a:t>
            </a:r>
            <a:endParaRPr kumimoji="0" lang="en-GB" sz="3600" b="0" i="0" u="none" strike="noStrike" kern="1200" cap="none" spc="0" normalizeH="0" baseline="0" noProof="0" dirty="0">
              <a:ln>
                <a:noFill/>
              </a:ln>
              <a:solidFill>
                <a:schemeClr val="bg1">
                  <a:lumMod val="95000"/>
                </a:schemeClr>
              </a:solidFill>
              <a:effectLst>
                <a:reflection blurRad="6350" stA="55000" endA="300" endPos="25500" dir="5400000" sy="-100000" algn="bl" rotWithShape="0"/>
              </a:effectLst>
              <a:uLnTx/>
              <a:uFillTx/>
              <a:latin typeface="+mj-lt"/>
              <a:ea typeface="+mj-ea"/>
              <a:cs typeface="+mj-cs"/>
            </a:endParaRPr>
          </a:p>
        </p:txBody>
      </p:sp>
    </p:spTree>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58370"/>
                                        </p:tgtEl>
                                        <p:attrNameLst>
                                          <p:attrName>style.visibility</p:attrName>
                                        </p:attrNameLst>
                                      </p:cBhvr>
                                      <p:to>
                                        <p:strVal val="visible"/>
                                      </p:to>
                                    </p:set>
                                    <p:animEffect transition="in" filter="randombar(horizontal)">
                                      <p:cBhvr>
                                        <p:cTn id="7" dur="500"/>
                                        <p:tgtEl>
                                          <p:spTgt spid="58370"/>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randombar(horizontal)">
                                      <p:cBhvr>
                                        <p:cTn id="1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Documents\CIVITAS VANGIONUM Religion\pilier_3d2_fond.gif"/>
          <p:cNvPicPr>
            <a:picLocks noChangeAspect="1" noChangeArrowheads="1"/>
          </p:cNvPicPr>
          <p:nvPr/>
        </p:nvPicPr>
        <p:blipFill>
          <a:blip r:embed="rId2" cstate="print">
            <a:clrChange>
              <a:clrFrom>
                <a:srgbClr val="FFFFFF"/>
              </a:clrFrom>
              <a:clrTo>
                <a:srgbClr val="FFFFFF">
                  <a:alpha val="0"/>
                </a:srgbClr>
              </a:clrTo>
            </a:clrChange>
          </a:blip>
          <a:srcRect b="14454"/>
          <a:stretch>
            <a:fillRect/>
          </a:stretch>
        </p:blipFill>
        <p:spPr bwMode="auto">
          <a:xfrm>
            <a:off x="-32" y="516028"/>
            <a:ext cx="2143108" cy="6341996"/>
          </a:xfrm>
          <a:prstGeom prst="rect">
            <a:avLst/>
          </a:prstGeom>
          <a:noFill/>
        </p:spPr>
      </p:pic>
      <p:sp>
        <p:nvSpPr>
          <p:cNvPr id="5" name="Inhaltsplatzhalter 2"/>
          <p:cNvSpPr>
            <a:spLocks noGrp="1"/>
          </p:cNvSpPr>
          <p:nvPr>
            <p:ph idx="1"/>
          </p:nvPr>
        </p:nvSpPr>
        <p:spPr>
          <a:xfrm>
            <a:off x="2357422" y="1571613"/>
            <a:ext cx="4429139" cy="5286388"/>
          </a:xfrm>
        </p:spPr>
        <p:txBody>
          <a:bodyPr>
            <a:normAutofit/>
          </a:bodyPr>
          <a:lstStyle/>
          <a:p>
            <a:r>
              <a:rPr lang="de-DE" b="1" dirty="0">
                <a:effectLst>
                  <a:outerShdw blurRad="38100" dist="38100" dir="2700000" algn="tl">
                    <a:srgbClr val="000000">
                      <a:alpha val="43137"/>
                    </a:srgbClr>
                  </a:outerShdw>
                </a:effectLst>
              </a:rPr>
              <a:t>But </a:t>
            </a:r>
            <a:r>
              <a:rPr lang="de-DE" b="1" dirty="0" err="1">
                <a:effectLst>
                  <a:outerShdw blurRad="38100" dist="38100" dir="2700000" algn="tl">
                    <a:srgbClr val="000000">
                      <a:alpha val="43137"/>
                    </a:srgbClr>
                  </a:outerShdw>
                </a:effectLst>
              </a:rPr>
              <a:t>is</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this</a:t>
            </a:r>
            <a:r>
              <a:rPr lang="de-DE" b="1" dirty="0">
                <a:effectLst>
                  <a:outerShdw blurRad="38100" dist="38100" dir="2700000" algn="tl">
                    <a:srgbClr val="000000">
                      <a:alpha val="43137"/>
                    </a:srgbClr>
                  </a:outerShdw>
                </a:effectLst>
              </a:rPr>
              <a:t> all </a:t>
            </a:r>
            <a:r>
              <a:rPr lang="de-DE" b="1" dirty="0" err="1">
                <a:effectLst>
                  <a:outerShdw blurRad="38100" dist="38100" dir="2700000" algn="tl">
                    <a:srgbClr val="000000">
                      <a:alpha val="43137"/>
                    </a:srgbClr>
                  </a:outerShdw>
                </a:effectLst>
              </a:rPr>
              <a:t>there</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is</a:t>
            </a:r>
            <a:r>
              <a:rPr lang="de-DE" b="1" dirty="0">
                <a:effectLst>
                  <a:outerShdw blurRad="38100" dist="38100" dir="2700000" algn="tl">
                    <a:srgbClr val="000000">
                      <a:alpha val="43137"/>
                    </a:srgbClr>
                  </a:outerShdw>
                </a:effectLst>
              </a:rPr>
              <a:t>?</a:t>
            </a:r>
          </a:p>
          <a:p>
            <a:pPr lvl="1"/>
            <a:r>
              <a:rPr lang="de-DE" b="1" dirty="0">
                <a:effectLst>
                  <a:outerShdw blurRad="38100" dist="38100" dir="2700000" algn="tl">
                    <a:srgbClr val="000000">
                      <a:alpha val="43137"/>
                    </a:srgbClr>
                  </a:outerShdw>
                </a:effectLst>
              </a:rPr>
              <a:t>Is not </a:t>
            </a:r>
            <a:r>
              <a:rPr lang="de-DE" b="1" dirty="0" err="1">
                <a:effectLst>
                  <a:outerShdw blurRad="38100" dist="38100" dir="2700000" algn="tl">
                    <a:srgbClr val="000000">
                      <a:alpha val="43137"/>
                    </a:srgbClr>
                  </a:outerShdw>
                </a:effectLst>
              </a:rPr>
              <a:t>there</a:t>
            </a:r>
            <a:r>
              <a:rPr lang="de-DE" b="1" dirty="0">
                <a:effectLst>
                  <a:outerShdw blurRad="38100" dist="38100" dir="2700000" algn="tl">
                    <a:srgbClr val="000000">
                      <a:alpha val="43137"/>
                    </a:srgbClr>
                  </a:outerShdw>
                </a:effectLst>
              </a:rPr>
              <a:t> a plan </a:t>
            </a:r>
            <a:r>
              <a:rPr lang="de-DE" b="1" dirty="0" err="1">
                <a:effectLst>
                  <a:outerShdw blurRad="38100" dist="38100" dir="2700000" algn="tl">
                    <a:srgbClr val="000000">
                      <a:alpha val="43137"/>
                    </a:srgbClr>
                  </a:outerShdw>
                </a:effectLst>
              </a:rPr>
              <a:t>behind</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it</a:t>
            </a:r>
            <a:r>
              <a:rPr lang="de-DE" b="1" dirty="0">
                <a:effectLst>
                  <a:outerShdw blurRad="38100" dist="38100" dir="2700000" algn="tl">
                    <a:srgbClr val="000000">
                      <a:alpha val="43137"/>
                    </a:srgbClr>
                  </a:outerShdw>
                </a:effectLst>
              </a:rPr>
              <a:t>?</a:t>
            </a:r>
          </a:p>
          <a:p>
            <a:pPr lvl="1"/>
            <a:r>
              <a:rPr lang="de-DE" b="1" dirty="0" err="1">
                <a:effectLst>
                  <a:outerShdw blurRad="38100" dist="38100" dir="2700000" algn="tl">
                    <a:srgbClr val="000000">
                      <a:alpha val="43137"/>
                    </a:srgbClr>
                  </a:outerShdw>
                </a:effectLst>
              </a:rPr>
              <a:t>Should</a:t>
            </a:r>
            <a:r>
              <a:rPr lang="de-DE" b="1" dirty="0">
                <a:effectLst>
                  <a:outerShdw blurRad="38100" dist="38100" dir="2700000" algn="tl">
                    <a:srgbClr val="000000">
                      <a:alpha val="43137"/>
                    </a:srgbClr>
                  </a:outerShdw>
                </a:effectLst>
              </a:rPr>
              <a:t> not </a:t>
            </a:r>
            <a:r>
              <a:rPr lang="de-DE" b="1" dirty="0" err="1">
                <a:effectLst>
                  <a:outerShdw blurRad="38100" dist="38100" dir="2700000" algn="tl">
                    <a:srgbClr val="000000">
                      <a:alpha val="43137"/>
                    </a:srgbClr>
                  </a:outerShdw>
                </a:effectLst>
              </a:rPr>
              <a:t>we</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ask</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instead</a:t>
            </a:r>
            <a:r>
              <a:rPr lang="de-DE" b="1" dirty="0">
                <a:effectLst>
                  <a:outerShdw blurRad="38100" dist="38100" dir="2700000" algn="tl">
                    <a:srgbClr val="000000">
                      <a:alpha val="43137"/>
                    </a:srgbClr>
                  </a:outerShdw>
                </a:effectLst>
              </a:rPr>
              <a:t>: </a:t>
            </a:r>
          </a:p>
          <a:p>
            <a:pPr lvl="2"/>
            <a:r>
              <a:rPr lang="de-DE" b="1" dirty="0" err="1">
                <a:effectLst>
                  <a:outerShdw blurRad="38100" dist="38100" dir="2700000" algn="tl">
                    <a:srgbClr val="000000">
                      <a:alpha val="43137"/>
                    </a:srgbClr>
                  </a:outerShdw>
                </a:effectLst>
              </a:rPr>
              <a:t>Which</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deities</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were</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chosen</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to</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be</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represented</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as</a:t>
            </a:r>
            <a:r>
              <a:rPr lang="de-DE" b="1" dirty="0">
                <a:effectLst>
                  <a:outerShdw blurRad="38100" dist="38100" dir="2700000" algn="tl">
                    <a:srgbClr val="000000">
                      <a:alpha val="43137"/>
                    </a:srgbClr>
                  </a:outerShdw>
                </a:effectLst>
              </a:rPr>
              <a:t> ‚Roman‘ </a:t>
            </a:r>
            <a:r>
              <a:rPr lang="de-DE" b="1" dirty="0" err="1">
                <a:effectLst>
                  <a:outerShdw blurRad="38100" dist="38100" dir="2700000" algn="tl">
                    <a:srgbClr val="000000">
                      <a:alpha val="43137"/>
                    </a:srgbClr>
                  </a:outerShdw>
                </a:effectLst>
              </a:rPr>
              <a:t>deities</a:t>
            </a:r>
            <a:r>
              <a:rPr lang="de-DE" b="1" dirty="0">
                <a:effectLst>
                  <a:outerShdw blurRad="38100" dist="38100" dir="2700000" algn="tl">
                    <a:srgbClr val="000000">
                      <a:alpha val="43137"/>
                    </a:srgbClr>
                  </a:outerShdw>
                </a:effectLst>
              </a:rPr>
              <a:t> </a:t>
            </a:r>
          </a:p>
          <a:p>
            <a:pPr lvl="2"/>
            <a:r>
              <a:rPr lang="de-DE" b="1" dirty="0" err="1">
                <a:effectLst>
                  <a:outerShdw blurRad="38100" dist="38100" dir="2700000" algn="tl">
                    <a:srgbClr val="000000">
                      <a:alpha val="43137"/>
                    </a:srgbClr>
                  </a:outerShdw>
                </a:effectLst>
              </a:rPr>
              <a:t>and</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which</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are</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represented</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by</a:t>
            </a:r>
            <a:r>
              <a:rPr lang="de-DE" b="1" dirty="0">
                <a:effectLst>
                  <a:outerShdw blurRad="38100" dist="38100" dir="2700000" algn="tl">
                    <a:srgbClr val="000000">
                      <a:alpha val="43137"/>
                    </a:srgbClr>
                  </a:outerShdw>
                </a:effectLst>
              </a:rPr>
              <a:t> non-Roman </a:t>
            </a:r>
            <a:r>
              <a:rPr lang="de-DE" b="1" dirty="0" err="1">
                <a:effectLst>
                  <a:outerShdw blurRad="38100" dist="38100" dir="2700000" algn="tl">
                    <a:srgbClr val="000000">
                      <a:alpha val="43137"/>
                    </a:srgbClr>
                  </a:outerShdw>
                </a:effectLst>
              </a:rPr>
              <a:t>names</a:t>
            </a:r>
            <a:r>
              <a:rPr lang="de-DE" b="1" dirty="0">
                <a:effectLst>
                  <a:outerShdw blurRad="38100" dist="38100" dir="2700000" algn="tl">
                    <a:srgbClr val="000000">
                      <a:alpha val="43137"/>
                    </a:srgbClr>
                  </a:outerShdw>
                </a:effectLst>
              </a:rPr>
              <a:t>/</a:t>
            </a:r>
            <a:r>
              <a:rPr lang="de-DE" b="1" dirty="0" err="1">
                <a:effectLst>
                  <a:outerShdw blurRad="38100" dist="38100" dir="2700000" algn="tl">
                    <a:srgbClr val="000000">
                      <a:alpha val="43137"/>
                    </a:srgbClr>
                  </a:outerShdw>
                </a:effectLst>
              </a:rPr>
              <a:t>figures</a:t>
            </a:r>
            <a:r>
              <a:rPr lang="de-DE" b="1" dirty="0">
                <a:effectLst>
                  <a:outerShdw blurRad="38100" dist="38100" dir="2700000" algn="tl">
                    <a:srgbClr val="000000">
                      <a:alpha val="43137"/>
                    </a:srgbClr>
                  </a:outerShdw>
                </a:effectLst>
              </a:rPr>
              <a:t>…? </a:t>
            </a:r>
          </a:p>
          <a:p>
            <a:pPr lvl="2"/>
            <a:r>
              <a:rPr lang="de-DE" b="1" dirty="0" err="1">
                <a:effectLst>
                  <a:outerShdw blurRad="38100" dist="38100" dir="2700000" algn="tl">
                    <a:srgbClr val="000000">
                      <a:alpha val="43137"/>
                    </a:srgbClr>
                  </a:outerShdw>
                </a:effectLst>
              </a:rPr>
              <a:t>Notable</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absence</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of</a:t>
            </a:r>
            <a:r>
              <a:rPr lang="de-DE" b="1" dirty="0">
                <a:effectLst>
                  <a:outerShdw blurRad="38100" dist="38100" dir="2700000" algn="tl">
                    <a:srgbClr val="000000">
                      <a:alpha val="43137"/>
                    </a:srgbClr>
                  </a:outerShdw>
                </a:effectLst>
              </a:rPr>
              <a:t> Mercury </a:t>
            </a:r>
            <a:r>
              <a:rPr lang="de-DE" b="1" dirty="0" err="1">
                <a:effectLst>
                  <a:outerShdw blurRad="38100" dist="38100" dir="2700000" algn="tl">
                    <a:srgbClr val="000000">
                      <a:alpha val="43137"/>
                    </a:srgbClr>
                  </a:outerShdw>
                </a:effectLst>
              </a:rPr>
              <a:t>among</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the</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major</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deities</a:t>
            </a:r>
            <a:r>
              <a:rPr lang="de-DE" b="1" dirty="0">
                <a:effectLst>
                  <a:outerShdw blurRad="38100" dist="38100" dir="2700000" algn="tl">
                    <a:srgbClr val="000000">
                      <a:alpha val="43137"/>
                    </a:srgbClr>
                  </a:outerShdw>
                </a:effectLst>
              </a:rPr>
              <a:t> on </a:t>
            </a:r>
            <a:r>
              <a:rPr lang="de-DE" b="1" dirty="0" err="1">
                <a:effectLst>
                  <a:outerShdw blurRad="38100" dist="38100" dir="2700000" algn="tl">
                    <a:srgbClr val="000000">
                      <a:alpha val="43137"/>
                    </a:srgbClr>
                  </a:outerShdw>
                </a:effectLst>
              </a:rPr>
              <a:t>the</a:t>
            </a:r>
            <a:r>
              <a:rPr lang="de-DE" b="1" dirty="0">
                <a:effectLst>
                  <a:outerShdw blurRad="38100" dist="38100" dir="2700000" algn="tl">
                    <a:srgbClr val="000000">
                      <a:alpha val="43137"/>
                    </a:srgbClr>
                  </a:outerShdw>
                </a:effectLst>
              </a:rPr>
              <a:t> </a:t>
            </a:r>
            <a:r>
              <a:rPr lang="de-DE" b="1" dirty="0" err="1">
                <a:effectLst>
                  <a:outerShdw blurRad="38100" dist="38100" dir="2700000" algn="tl">
                    <a:srgbClr val="000000">
                      <a:alpha val="43137"/>
                    </a:srgbClr>
                  </a:outerShdw>
                </a:effectLst>
              </a:rPr>
              <a:t>pillar</a:t>
            </a:r>
            <a:endParaRPr lang="de-DE" b="1" dirty="0">
              <a:effectLst>
                <a:outerShdw blurRad="38100" dist="38100" dir="2700000" algn="tl">
                  <a:srgbClr val="000000">
                    <a:alpha val="43137"/>
                  </a:srgbClr>
                </a:outerShdw>
              </a:effectLst>
            </a:endParaRPr>
          </a:p>
          <a:p>
            <a:pPr lvl="2"/>
            <a:r>
              <a:rPr lang="de-DE" b="1" dirty="0">
                <a:effectLst>
                  <a:outerShdw blurRad="38100" dist="38100" dir="2700000" algn="tl">
                    <a:srgbClr val="000000">
                      <a:alpha val="43137"/>
                    </a:srgbClr>
                  </a:outerShdw>
                </a:effectLst>
              </a:rPr>
              <a:t>Innovation</a:t>
            </a:r>
          </a:p>
          <a:p>
            <a:pPr lvl="2"/>
            <a:r>
              <a:rPr lang="de-DE" b="1" i="1" dirty="0" err="1">
                <a:effectLst>
                  <a:outerShdw blurRad="38100" dist="38100" dir="2700000" algn="tl">
                    <a:srgbClr val="000000">
                      <a:alpha val="43137"/>
                    </a:srgbClr>
                  </a:outerShdw>
                </a:effectLst>
              </a:rPr>
              <a:t>Interpretatio</a:t>
            </a:r>
            <a:r>
              <a:rPr lang="de-DE" b="1" dirty="0">
                <a:effectLst>
                  <a:outerShdw blurRad="38100" dist="38100" dir="2700000" algn="tl">
                    <a:srgbClr val="000000">
                      <a:alpha val="43137"/>
                    </a:srgbClr>
                  </a:outerShdw>
                </a:effectLst>
              </a:rPr>
              <a:t> </a:t>
            </a:r>
            <a:endParaRPr lang="en-GB" b="1" dirty="0">
              <a:effectLst>
                <a:outerShdw blurRad="38100" dist="38100" dir="2700000" algn="tl">
                  <a:srgbClr val="000000">
                    <a:alpha val="43137"/>
                  </a:srgbClr>
                </a:outerShdw>
              </a:effectLst>
            </a:endParaRPr>
          </a:p>
        </p:txBody>
      </p:sp>
      <p:pic>
        <p:nvPicPr>
          <p:cNvPr id="7" name="Picture 3" descr="c:\Users\Ralph\Documents\CIVITAS VANGIONUM Religion\pilier_4b L’inscription « SMER[…] » permet d’identifier le dieu gaulois Smertrios levant une massue pour écraser un serpent..gif"/>
          <p:cNvPicPr>
            <a:picLocks noChangeAspect="1" noChangeArrowheads="1"/>
          </p:cNvPicPr>
          <p:nvPr/>
        </p:nvPicPr>
        <p:blipFill>
          <a:blip r:embed="rId3" cstate="print"/>
          <a:srcRect l="4526" r="5615"/>
          <a:stretch>
            <a:fillRect/>
          </a:stretch>
        </p:blipFill>
        <p:spPr bwMode="auto">
          <a:xfrm>
            <a:off x="6634177" y="2643182"/>
            <a:ext cx="2438417" cy="3429024"/>
          </a:xfrm>
          <a:prstGeom prst="rect">
            <a:avLst/>
          </a:prstGeom>
          <a:noFill/>
        </p:spPr>
      </p:pic>
      <p:sp>
        <p:nvSpPr>
          <p:cNvPr id="10" name="Textfeld 9"/>
          <p:cNvSpPr txBox="1"/>
          <p:nvPr/>
        </p:nvSpPr>
        <p:spPr>
          <a:xfrm>
            <a:off x="6357950" y="6211669"/>
            <a:ext cx="2786050" cy="646331"/>
          </a:xfrm>
          <a:prstGeom prst="rect">
            <a:avLst/>
          </a:prstGeom>
          <a:noFill/>
        </p:spPr>
        <p:txBody>
          <a:bodyPr wrap="square" rtlCol="0">
            <a:spAutoFit/>
          </a:bodyPr>
          <a:lstStyle/>
          <a:p>
            <a:pPr algn="ctr"/>
            <a:r>
              <a:rPr lang="es-ES" dirty="0">
                <a:solidFill>
                  <a:srgbClr val="FFC000"/>
                </a:solidFill>
                <a:effectLst>
                  <a:outerShdw blurRad="38100" dist="38100" dir="2700000" algn="tl">
                    <a:srgbClr val="000000">
                      <a:alpha val="43137"/>
                    </a:srgbClr>
                  </a:outerShdw>
                </a:effectLst>
              </a:rPr>
              <a:t>Paris: </a:t>
            </a:r>
            <a:br>
              <a:rPr lang="es-ES" dirty="0">
                <a:solidFill>
                  <a:srgbClr val="FFC000"/>
                </a:solidFill>
                <a:effectLst>
                  <a:outerShdw blurRad="38100" dist="38100" dir="2700000" algn="tl">
                    <a:srgbClr val="000000">
                      <a:alpha val="43137"/>
                    </a:srgbClr>
                  </a:outerShdw>
                </a:effectLst>
              </a:rPr>
            </a:br>
            <a:r>
              <a:rPr lang="es-ES" dirty="0">
                <a:solidFill>
                  <a:srgbClr val="FFC000"/>
                </a:solidFill>
                <a:effectLst>
                  <a:outerShdw blurRad="38100" dist="38100" dir="2700000" algn="tl">
                    <a:srgbClr val="000000">
                      <a:alpha val="43137"/>
                    </a:srgbClr>
                  </a:outerShdw>
                </a:effectLst>
              </a:rPr>
              <a:t>Smert[rios] &amp; serpent</a:t>
            </a:r>
            <a:endParaRPr lang="en-GB" dirty="0">
              <a:solidFill>
                <a:srgbClr val="FFC000"/>
              </a:solidFill>
              <a:effectLst>
                <a:outerShdw blurRad="38100" dist="38100" dir="2700000" algn="tl">
                  <a:srgbClr val="000000">
                    <a:alpha val="43137"/>
                  </a:srgbClr>
                </a:outerShdw>
              </a:effectLst>
            </a:endParaRPr>
          </a:p>
        </p:txBody>
      </p:sp>
      <p:sp>
        <p:nvSpPr>
          <p:cNvPr id="14" name="Titel 1"/>
          <p:cNvSpPr txBox="1">
            <a:spLocks/>
          </p:cNvSpPr>
          <p:nvPr/>
        </p:nvSpPr>
        <p:spPr>
          <a:xfrm>
            <a:off x="1285852" y="285728"/>
            <a:ext cx="7669016" cy="808038"/>
          </a:xfrm>
          <a:prstGeom prst="rect">
            <a:avLst/>
          </a:prstGeom>
        </p:spPr>
        <p:txBody>
          <a:bodyPr vert="horz" lIns="91440" tIns="45720" rIns="91440" bIns="45720" rtlCol="0" anchor="ctr">
            <a:normAutofit/>
          </a:bodyPr>
          <a:lstStyle/>
          <a:p>
            <a:pPr lvl="0" algn="r">
              <a:spcBef>
                <a:spcPct val="0"/>
              </a:spcBef>
            </a:pPr>
            <a:r>
              <a:rPr lang="de-DE" sz="3600" dirty="0">
                <a:solidFill>
                  <a:schemeClr val="bg1">
                    <a:lumMod val="95000"/>
                  </a:schemeClr>
                </a:solidFill>
              </a:rPr>
              <a:t>Pilier des </a:t>
            </a:r>
            <a:r>
              <a:rPr lang="de-DE" sz="3600" dirty="0" err="1">
                <a:solidFill>
                  <a:schemeClr val="bg1">
                    <a:lumMod val="95000"/>
                  </a:schemeClr>
                </a:solidFill>
              </a:rPr>
              <a:t>nautes</a:t>
            </a:r>
            <a:r>
              <a:rPr lang="de-DE" sz="3600" dirty="0">
                <a:solidFill>
                  <a:schemeClr val="bg1">
                    <a:lumMod val="95000"/>
                  </a:schemeClr>
                </a:solidFill>
              </a:rPr>
              <a:t> &amp; </a:t>
            </a:r>
            <a:r>
              <a:rPr lang="de-DE" sz="3600" i="1" dirty="0" err="1">
                <a:solidFill>
                  <a:schemeClr val="bg1">
                    <a:lumMod val="95000"/>
                  </a:schemeClr>
                </a:solidFill>
              </a:rPr>
              <a:t>interpretatio</a:t>
            </a:r>
            <a:endParaRPr kumimoji="0" lang="en-GB" sz="3600" b="0" i="0" u="none" strike="noStrike" kern="1200" cap="none" spc="0" normalizeH="0" baseline="0" noProof="0" dirty="0">
              <a:ln>
                <a:noFill/>
              </a:ln>
              <a:solidFill>
                <a:schemeClr val="bg1">
                  <a:lumMod val="95000"/>
                </a:schemeClr>
              </a:solidFill>
              <a:effectLst>
                <a:reflection blurRad="6350" stA="55000" endA="300" endPos="25500" dir="5400000" sy="-100000" algn="bl" rotWithShape="0"/>
              </a:effectLst>
              <a:uLnTx/>
              <a:uFillTx/>
              <a:latin typeface="+mj-lt"/>
              <a:ea typeface="+mj-ea"/>
              <a:cs typeface="+mj-cs"/>
            </a:endParaRPr>
          </a:p>
        </p:txBody>
      </p:sp>
    </p:spTree>
  </p:cSld>
  <p:clrMapOvr>
    <a:masterClrMapping/>
  </p:clrMapOvr>
  <p:transition>
    <p:randomBa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Inhaltsplatzhalter 2"/>
          <p:cNvSpPr txBox="1">
            <a:spLocks/>
          </p:cNvSpPr>
          <p:nvPr/>
        </p:nvSpPr>
        <p:spPr>
          <a:xfrm>
            <a:off x="2357422" y="1981201"/>
            <a:ext cx="4429139" cy="4876799"/>
          </a:xfrm>
          <a:prstGeom prst="rect">
            <a:avLst/>
          </a:prstGeom>
        </p:spPr>
        <p:txBody>
          <a:bodyPr vert="horz" lIns="91440" tIns="45720" rIns="91440" bIns="45720" rtlCol="0">
            <a:normAutofit/>
          </a:bodyPr>
          <a:lstStyle/>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But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is</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this</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all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there</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is</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t>
            </a:r>
          </a:p>
          <a:p>
            <a:pPr marL="457200" marR="0" lvl="1" indent="-228600" algn="l" defTabSz="914400" rtl="0" eaLnBrk="1" fontAlgn="auto" latinLnBrk="0" hangingPunct="1">
              <a:lnSpc>
                <a:spcPct val="100000"/>
              </a:lnSpc>
              <a:spcBef>
                <a:spcPts val="1200"/>
              </a:spcBef>
              <a:spcAft>
                <a:spcPts val="0"/>
              </a:spcAft>
              <a:buClrTx/>
              <a:buSzTx/>
              <a:buFontTx/>
              <a:buBlip>
                <a:blip r:embed="rId3"/>
              </a:buBlip>
              <a:tabLst/>
              <a:defRPr/>
            </a:pP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Is not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there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 plan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behind</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it</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t>
            </a:r>
          </a:p>
          <a:p>
            <a:pPr marL="457200" marR="0" lvl="1" indent="-228600" algn="l" defTabSz="914400" rtl="0" eaLnBrk="1" fontAlgn="auto" latinLnBrk="0" hangingPunct="1">
              <a:lnSpc>
                <a:spcPct val="100000"/>
              </a:lnSpc>
              <a:spcBef>
                <a:spcPts val="1200"/>
              </a:spcBef>
              <a:spcAft>
                <a:spcPts val="0"/>
              </a:spcAft>
              <a:buClrTx/>
              <a:buSzTx/>
              <a:buFontTx/>
              <a:buBlip>
                <a:blip r:embed="rId3"/>
              </a:buBlip>
              <a:tabLst/>
              <a:defRPr/>
            </a:pP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Should</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not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we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ask</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instead</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p>
          <a:p>
            <a:pPr marL="685800" marR="0" lvl="2" indent="-228600" algn="l" defTabSz="914400" rtl="0" eaLnBrk="1" fontAlgn="auto" latinLnBrk="0" hangingPunct="1">
              <a:lnSpc>
                <a:spcPct val="100000"/>
              </a:lnSpc>
              <a:spcBef>
                <a:spcPts val="1200"/>
              </a:spcBef>
              <a:spcAft>
                <a:spcPts val="0"/>
              </a:spcAft>
              <a:buClrTx/>
              <a:buSzTx/>
              <a:buFontTx/>
              <a:buBlip>
                <a:blip r:embed="rId3"/>
              </a:buBlip>
              <a:tabLst/>
              <a:defRPr/>
            </a:pP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Which</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deities</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were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chosen</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to</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be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represented</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as</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‚Roman‘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deities</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p>
          <a:p>
            <a:pPr marL="685800" marR="0" lvl="2" indent="-228600" algn="l" defTabSz="914400" rtl="0" eaLnBrk="1" fontAlgn="auto" latinLnBrk="0" hangingPunct="1">
              <a:lnSpc>
                <a:spcPct val="100000"/>
              </a:lnSpc>
              <a:spcBef>
                <a:spcPts val="1200"/>
              </a:spcBef>
              <a:spcAft>
                <a:spcPts val="0"/>
              </a:spcAft>
              <a:buClrTx/>
              <a:buSzTx/>
              <a:buFontTx/>
              <a:buBlip>
                <a:blip r:embed="rId3"/>
              </a:buBlip>
              <a:tabLst/>
              <a:defRPr/>
            </a:pP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and</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which</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are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represented</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by</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non-Roman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names</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figures</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p>
          <a:p>
            <a:pPr marL="685800" marR="0" lvl="2" indent="-228600" algn="l" defTabSz="914400" rtl="0" eaLnBrk="1" fontAlgn="auto" latinLnBrk="0" hangingPunct="1">
              <a:lnSpc>
                <a:spcPct val="100000"/>
              </a:lnSpc>
              <a:spcBef>
                <a:spcPts val="1200"/>
              </a:spcBef>
              <a:spcAft>
                <a:spcPts val="0"/>
              </a:spcAft>
              <a:buClrTx/>
              <a:buSzTx/>
              <a:buFontTx/>
              <a:buBlip>
                <a:blip r:embed="rId3"/>
              </a:buBlip>
              <a:tabLst/>
              <a:defRPr/>
            </a:pP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Notable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absence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of</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Mercury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among</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the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important</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local</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deities</a:t>
            </a:r>
            <a:endPar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a:p>
            <a:pPr marL="685800" marR="0" lvl="2" indent="-228600" algn="l" defTabSz="914400" rtl="0" eaLnBrk="1" fontAlgn="auto" latinLnBrk="0" hangingPunct="1">
              <a:lnSpc>
                <a:spcPct val="100000"/>
              </a:lnSpc>
              <a:spcBef>
                <a:spcPts val="1200"/>
              </a:spcBef>
              <a:spcAft>
                <a:spcPts val="0"/>
              </a:spcAft>
              <a:buClrTx/>
              <a:buSzTx/>
              <a:buFontTx/>
              <a:buBlip>
                <a:blip r:embed="rId3"/>
              </a:buBlip>
              <a:tabLst/>
              <a:defRPr/>
            </a:pP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Innovation</a:t>
            </a:r>
          </a:p>
          <a:p>
            <a:pPr marL="685800" marR="0" lvl="2" indent="-228600" algn="l" defTabSz="914400" rtl="0" eaLnBrk="1" fontAlgn="auto" latinLnBrk="0" hangingPunct="1">
              <a:lnSpc>
                <a:spcPct val="100000"/>
              </a:lnSpc>
              <a:spcBef>
                <a:spcPts val="1200"/>
              </a:spcBef>
              <a:spcAft>
                <a:spcPts val="0"/>
              </a:spcAft>
              <a:buClrTx/>
              <a:buSzTx/>
              <a:buFontTx/>
              <a:buBlip>
                <a:blip r:embed="rId3"/>
              </a:buBlip>
              <a:tabLst/>
              <a:defRPr/>
            </a:pPr>
            <a:r>
              <a:rPr kumimoji="0" lang="de-DE" sz="2000" b="1" i="1"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Interpretatio</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endParaRPr kumimoji="0" lang="en-GB"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p:txBody>
      </p:sp>
      <p:pic>
        <p:nvPicPr>
          <p:cNvPr id="5" name="Inhaltsplatzhalter 4" descr="Alzey VENUS Relief.JPG"/>
          <p:cNvPicPr>
            <a:picLocks noGrp="1" noChangeAspect="1"/>
          </p:cNvPicPr>
          <p:nvPr>
            <p:ph idx="1"/>
          </p:nvPr>
        </p:nvPicPr>
        <p:blipFill>
          <a:blip r:embed="rId4" cstate="print"/>
          <a:srcRect l="3918"/>
          <a:stretch>
            <a:fillRect/>
          </a:stretch>
        </p:blipFill>
        <p:spPr>
          <a:xfrm>
            <a:off x="123708" y="2357430"/>
            <a:ext cx="2876655" cy="3929090"/>
          </a:xfrm>
        </p:spPr>
      </p:pic>
      <p:pic>
        <p:nvPicPr>
          <p:cNvPr id="4" name="Picture 4" descr="c:\Users\Ralph\Documents\CIVITAS VANGIONUM Religion\pilier_3d vulcan.gif"/>
          <p:cNvPicPr>
            <a:picLocks noChangeAspect="1" noChangeArrowheads="1"/>
          </p:cNvPicPr>
          <p:nvPr/>
        </p:nvPicPr>
        <p:blipFill>
          <a:blip r:embed="rId5" cstate="print"/>
          <a:srcRect/>
          <a:stretch>
            <a:fillRect/>
          </a:stretch>
        </p:blipFill>
        <p:spPr bwMode="auto">
          <a:xfrm>
            <a:off x="5929321" y="2312944"/>
            <a:ext cx="3099171" cy="3902138"/>
          </a:xfrm>
          <a:prstGeom prst="rect">
            <a:avLst/>
          </a:prstGeom>
          <a:noFill/>
        </p:spPr>
      </p:pic>
      <p:pic>
        <p:nvPicPr>
          <p:cNvPr id="4098" name="Picture 2" descr="C:\Users\Ralph\Documents\CIVITAS VANGIONUM Religion\Abbildungen\CSIR 2 1 no 28 AZ VULCAN.JPG"/>
          <p:cNvPicPr>
            <a:picLocks noChangeAspect="1" noChangeArrowheads="1"/>
          </p:cNvPicPr>
          <p:nvPr/>
        </p:nvPicPr>
        <p:blipFill>
          <a:blip r:embed="rId6" cstate="print"/>
          <a:srcRect/>
          <a:stretch>
            <a:fillRect/>
          </a:stretch>
        </p:blipFill>
        <p:spPr bwMode="auto">
          <a:xfrm>
            <a:off x="3071802" y="2322532"/>
            <a:ext cx="2786082" cy="3963988"/>
          </a:xfrm>
          <a:prstGeom prst="rect">
            <a:avLst/>
          </a:prstGeom>
          <a:noFill/>
        </p:spPr>
      </p:pic>
      <p:sp>
        <p:nvSpPr>
          <p:cNvPr id="7" name="Textfeld 6"/>
          <p:cNvSpPr txBox="1"/>
          <p:nvPr/>
        </p:nvSpPr>
        <p:spPr>
          <a:xfrm>
            <a:off x="0" y="6286520"/>
            <a:ext cx="2786050" cy="646331"/>
          </a:xfrm>
          <a:prstGeom prst="rect">
            <a:avLst/>
          </a:prstGeom>
          <a:noFill/>
        </p:spPr>
        <p:txBody>
          <a:bodyPr wrap="square" rtlCol="0">
            <a:spAutoFit/>
          </a:bodyPr>
          <a:lstStyle/>
          <a:p>
            <a:r>
              <a:rPr lang="es-ES" dirty="0">
                <a:solidFill>
                  <a:srgbClr val="FFC000"/>
                </a:solidFill>
              </a:rPr>
              <a:t>CSIR 2.1 no. 28 Alzey:</a:t>
            </a:r>
            <a:br>
              <a:rPr lang="es-ES" dirty="0">
                <a:solidFill>
                  <a:srgbClr val="FFC000"/>
                </a:solidFill>
              </a:rPr>
            </a:br>
            <a:r>
              <a:rPr lang="es-ES" dirty="0">
                <a:solidFill>
                  <a:srgbClr val="FFC000"/>
                </a:solidFill>
              </a:rPr>
              <a:t>Vulcanus &amp; Venus</a:t>
            </a:r>
            <a:endParaRPr lang="en-GB" dirty="0">
              <a:solidFill>
                <a:srgbClr val="FFC000"/>
              </a:solidFill>
            </a:endParaRPr>
          </a:p>
        </p:txBody>
      </p:sp>
      <p:sp>
        <p:nvSpPr>
          <p:cNvPr id="11" name="Textfeld 10"/>
          <p:cNvSpPr txBox="1"/>
          <p:nvPr/>
        </p:nvSpPr>
        <p:spPr>
          <a:xfrm>
            <a:off x="5072066" y="6286520"/>
            <a:ext cx="3857652" cy="369332"/>
          </a:xfrm>
          <a:prstGeom prst="rect">
            <a:avLst/>
          </a:prstGeom>
          <a:noFill/>
        </p:spPr>
        <p:txBody>
          <a:bodyPr wrap="square" rtlCol="0">
            <a:spAutoFit/>
          </a:bodyPr>
          <a:lstStyle/>
          <a:p>
            <a:pPr algn="r"/>
            <a:r>
              <a:rPr lang="en-GB" dirty="0" err="1">
                <a:solidFill>
                  <a:schemeClr val="bg1">
                    <a:lumMod val="95000"/>
                  </a:schemeClr>
                </a:solidFill>
              </a:rPr>
              <a:t>Interpretatio</a:t>
            </a:r>
            <a:r>
              <a:rPr lang="en-GB" dirty="0">
                <a:solidFill>
                  <a:schemeClr val="bg1">
                    <a:lumMod val="95000"/>
                  </a:schemeClr>
                </a:solidFill>
              </a:rPr>
              <a:t> ‘</a:t>
            </a:r>
            <a:r>
              <a:rPr lang="en-GB" dirty="0" err="1">
                <a:solidFill>
                  <a:schemeClr val="bg1">
                    <a:lumMod val="95000"/>
                  </a:schemeClr>
                </a:solidFill>
              </a:rPr>
              <a:t>indigena</a:t>
            </a:r>
            <a:r>
              <a:rPr lang="en-GB" dirty="0">
                <a:solidFill>
                  <a:schemeClr val="bg1">
                    <a:lumMod val="95000"/>
                  </a:schemeClr>
                </a:solidFill>
              </a:rPr>
              <a:t>’</a:t>
            </a:r>
          </a:p>
        </p:txBody>
      </p:sp>
      <p:sp>
        <p:nvSpPr>
          <p:cNvPr id="10" name="Titel 1"/>
          <p:cNvSpPr txBox="1">
            <a:spLocks/>
          </p:cNvSpPr>
          <p:nvPr/>
        </p:nvSpPr>
        <p:spPr>
          <a:xfrm>
            <a:off x="1285852" y="285728"/>
            <a:ext cx="7669016" cy="808038"/>
          </a:xfrm>
          <a:prstGeom prst="rect">
            <a:avLst/>
          </a:prstGeom>
        </p:spPr>
        <p:txBody>
          <a:bodyPr vert="horz" lIns="91440" tIns="45720" rIns="91440" bIns="45720" rtlCol="0" anchor="ctr">
            <a:normAutofit/>
          </a:bodyPr>
          <a:lstStyle/>
          <a:p>
            <a:pPr lvl="0" algn="r">
              <a:spcBef>
                <a:spcPct val="0"/>
              </a:spcBef>
            </a:pPr>
            <a:r>
              <a:rPr lang="de-DE" sz="3600" dirty="0">
                <a:solidFill>
                  <a:schemeClr val="bg1">
                    <a:lumMod val="95000"/>
                  </a:schemeClr>
                </a:solidFill>
              </a:rPr>
              <a:t>Pilier des </a:t>
            </a:r>
            <a:r>
              <a:rPr lang="de-DE" sz="3600" dirty="0" err="1">
                <a:solidFill>
                  <a:schemeClr val="bg1">
                    <a:lumMod val="95000"/>
                  </a:schemeClr>
                </a:solidFill>
              </a:rPr>
              <a:t>nautes</a:t>
            </a:r>
            <a:r>
              <a:rPr lang="de-DE" sz="3600" dirty="0">
                <a:solidFill>
                  <a:schemeClr val="bg1">
                    <a:lumMod val="95000"/>
                  </a:schemeClr>
                </a:solidFill>
              </a:rPr>
              <a:t> &amp; </a:t>
            </a:r>
            <a:r>
              <a:rPr lang="de-DE" sz="3600" i="1" dirty="0" err="1">
                <a:solidFill>
                  <a:schemeClr val="bg1">
                    <a:lumMod val="95000"/>
                  </a:schemeClr>
                </a:solidFill>
              </a:rPr>
              <a:t>interpretatio</a:t>
            </a:r>
            <a:endParaRPr kumimoji="0" lang="en-GB" sz="3600" b="0" i="0" u="none" strike="noStrike" kern="1200" cap="none" spc="0" normalizeH="0" baseline="0" noProof="0" dirty="0">
              <a:ln>
                <a:noFill/>
              </a:ln>
              <a:solidFill>
                <a:schemeClr val="bg1">
                  <a:lumMod val="95000"/>
                </a:schemeClr>
              </a:solidFill>
              <a:effectLst>
                <a:reflection blurRad="6350" stA="55000" endA="300" endPos="25500" dir="5400000" sy="-100000" algn="bl" rotWithShape="0"/>
              </a:effectLst>
              <a:uLnTx/>
              <a:uFillTx/>
              <a:latin typeface="+mj-lt"/>
              <a:ea typeface="+mj-ea"/>
              <a:cs typeface="+mj-cs"/>
            </a:endParaRPr>
          </a:p>
        </p:txBody>
      </p:sp>
    </p:spTree>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098"/>
                                        </p:tgtEl>
                                        <p:attrNameLst>
                                          <p:attrName>style.visibility</p:attrName>
                                        </p:attrNameLst>
                                      </p:cBhvr>
                                      <p:to>
                                        <p:strVal val="visible"/>
                                      </p:to>
                                    </p:set>
                                    <p:animEffect transition="in" filter="randombar(horizontal)">
                                      <p:cBhvr>
                                        <p:cTn id="12" dur="500"/>
                                        <p:tgtEl>
                                          <p:spTgt spid="4098"/>
                                        </p:tgtEl>
                                      </p:cBhvr>
                                    </p:animEffect>
                                  </p:childTnLst>
                                </p:cTn>
                              </p:par>
                            </p:childTnLst>
                          </p:cTn>
                        </p:par>
                        <p:par>
                          <p:cTn id="13" fill="hold">
                            <p:stCondLst>
                              <p:cond delay="500"/>
                            </p:stCondLst>
                            <p:childTnLst>
                              <p:par>
                                <p:cTn id="14" presetID="14" presetClass="entr" presetSubtype="10" fill="hold" nodeType="after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randombar(horizontal)">
                                      <p:cBhvr>
                                        <p:cTn id="16" dur="500"/>
                                        <p:tgtEl>
                                          <p:spTgt spid="5"/>
                                        </p:tgtEl>
                                      </p:cBhvr>
                                    </p:animEffect>
                                  </p:childTnLst>
                                </p:cTn>
                              </p:par>
                              <p:par>
                                <p:cTn id="17" presetID="14" presetClass="entr" presetSubtype="1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randombar(horizontal)">
                                      <p:cBhvr>
                                        <p:cTn id="1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Inhaltsplatzhalter 2"/>
          <p:cNvSpPr txBox="1">
            <a:spLocks/>
          </p:cNvSpPr>
          <p:nvPr/>
        </p:nvSpPr>
        <p:spPr>
          <a:xfrm>
            <a:off x="2357422" y="1981225"/>
            <a:ext cx="4429139" cy="4876799"/>
          </a:xfrm>
          <a:prstGeom prst="rect">
            <a:avLst/>
          </a:prstGeom>
        </p:spPr>
        <p:txBody>
          <a:bodyPr vert="horz" lIns="91440" tIns="45720" rIns="91440" bIns="45720" rtlCol="0">
            <a:normAutofit/>
          </a:bodyPr>
          <a:lstStyle/>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But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is</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this</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all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there</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is</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t>
            </a:r>
          </a:p>
          <a:p>
            <a:pPr marL="457200" marR="0" lvl="1" indent="-228600" algn="l" defTabSz="914400" rtl="0" eaLnBrk="1" fontAlgn="auto" latinLnBrk="0" hangingPunct="1">
              <a:lnSpc>
                <a:spcPct val="100000"/>
              </a:lnSpc>
              <a:spcBef>
                <a:spcPts val="1200"/>
              </a:spcBef>
              <a:spcAft>
                <a:spcPts val="0"/>
              </a:spcAft>
              <a:buClrTx/>
              <a:buSzTx/>
              <a:buFontTx/>
              <a:buBlip>
                <a:blip r:embed="rId3"/>
              </a:buBlip>
              <a:tabLst/>
              <a:defRPr/>
            </a:pP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Is not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there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 plan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behind</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it</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t>
            </a:r>
          </a:p>
          <a:p>
            <a:pPr marL="457200" marR="0" lvl="1" indent="-228600" algn="l" defTabSz="914400" rtl="0" eaLnBrk="1" fontAlgn="auto" latinLnBrk="0" hangingPunct="1">
              <a:lnSpc>
                <a:spcPct val="100000"/>
              </a:lnSpc>
              <a:spcBef>
                <a:spcPts val="1200"/>
              </a:spcBef>
              <a:spcAft>
                <a:spcPts val="0"/>
              </a:spcAft>
              <a:buClrTx/>
              <a:buSzTx/>
              <a:buFontTx/>
              <a:buBlip>
                <a:blip r:embed="rId3"/>
              </a:buBlip>
              <a:tabLst/>
              <a:defRPr/>
            </a:pP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Should</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not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we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ask</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instead</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p>
          <a:p>
            <a:pPr marL="685800" marR="0" lvl="2" indent="-228600" algn="l" defTabSz="914400" rtl="0" eaLnBrk="1" fontAlgn="auto" latinLnBrk="0" hangingPunct="1">
              <a:lnSpc>
                <a:spcPct val="100000"/>
              </a:lnSpc>
              <a:spcBef>
                <a:spcPts val="1200"/>
              </a:spcBef>
              <a:spcAft>
                <a:spcPts val="0"/>
              </a:spcAft>
              <a:buClrTx/>
              <a:buSzTx/>
              <a:buFontTx/>
              <a:buBlip>
                <a:blip r:embed="rId3"/>
              </a:buBlip>
              <a:tabLst/>
              <a:defRPr/>
            </a:pP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Which</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deities</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were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chosen</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to</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be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represented</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as</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‚Roman‘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deities</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p>
          <a:p>
            <a:pPr marL="685800" marR="0" lvl="2" indent="-228600" algn="l" defTabSz="914400" rtl="0" eaLnBrk="1" fontAlgn="auto" latinLnBrk="0" hangingPunct="1">
              <a:lnSpc>
                <a:spcPct val="100000"/>
              </a:lnSpc>
              <a:spcBef>
                <a:spcPts val="1200"/>
              </a:spcBef>
              <a:spcAft>
                <a:spcPts val="0"/>
              </a:spcAft>
              <a:buClrTx/>
              <a:buSzTx/>
              <a:buFontTx/>
              <a:buBlip>
                <a:blip r:embed="rId3"/>
              </a:buBlip>
              <a:tabLst/>
              <a:defRPr/>
            </a:pP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and</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which</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are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represented</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by</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non-Roman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names</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figures</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p>
          <a:p>
            <a:pPr marL="685800" marR="0" lvl="2" indent="-228600" algn="l" defTabSz="914400" rtl="0" eaLnBrk="1" fontAlgn="auto" latinLnBrk="0" hangingPunct="1">
              <a:lnSpc>
                <a:spcPct val="100000"/>
              </a:lnSpc>
              <a:spcBef>
                <a:spcPts val="1200"/>
              </a:spcBef>
              <a:spcAft>
                <a:spcPts val="0"/>
              </a:spcAft>
              <a:buClrTx/>
              <a:buSzTx/>
              <a:buFontTx/>
              <a:buBlip>
                <a:blip r:embed="rId3"/>
              </a:buBlip>
              <a:tabLst/>
              <a:defRPr/>
            </a:pP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Notable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absence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of</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Mercury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among</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the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important</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local</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deities</a:t>
            </a:r>
            <a:endPar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a:p>
            <a:pPr marL="685800" marR="0" lvl="2" indent="-228600" algn="l" defTabSz="914400" rtl="0" eaLnBrk="1" fontAlgn="auto" latinLnBrk="0" hangingPunct="1">
              <a:lnSpc>
                <a:spcPct val="100000"/>
              </a:lnSpc>
              <a:spcBef>
                <a:spcPts val="1200"/>
              </a:spcBef>
              <a:spcAft>
                <a:spcPts val="0"/>
              </a:spcAft>
              <a:buClrTx/>
              <a:buSzTx/>
              <a:buFontTx/>
              <a:buBlip>
                <a:blip r:embed="rId3"/>
              </a:buBlip>
              <a:tabLst/>
              <a:defRPr/>
            </a:pP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Innovation</a:t>
            </a:r>
          </a:p>
          <a:p>
            <a:pPr marL="685800" marR="0" lvl="2" indent="-228600" algn="l" defTabSz="914400" rtl="0" eaLnBrk="1" fontAlgn="auto" latinLnBrk="0" hangingPunct="1">
              <a:lnSpc>
                <a:spcPct val="100000"/>
              </a:lnSpc>
              <a:spcBef>
                <a:spcPts val="1200"/>
              </a:spcBef>
              <a:spcAft>
                <a:spcPts val="0"/>
              </a:spcAft>
              <a:buClrTx/>
              <a:buSzTx/>
              <a:buFontTx/>
              <a:buBlip>
                <a:blip r:embed="rId3"/>
              </a:buBlip>
              <a:tabLst/>
              <a:defRPr/>
            </a:pPr>
            <a:r>
              <a:rPr kumimoji="0" lang="de-DE" sz="2000" b="1" i="1"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Interpretatio</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endParaRPr kumimoji="0" lang="en-GB"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p:txBody>
      </p:sp>
      <p:pic>
        <p:nvPicPr>
          <p:cNvPr id="4" name="Picture 4" descr="H:\Documents\CIVITAS VANGIONUM Religion\CSIR II 1 no 1 Alzey 4Götter Vulcan.JPG"/>
          <p:cNvPicPr>
            <a:picLocks noChangeAspect="1" noChangeArrowheads="1"/>
          </p:cNvPicPr>
          <p:nvPr/>
        </p:nvPicPr>
        <p:blipFill>
          <a:blip r:embed="rId4" cstate="print"/>
          <a:srcRect/>
          <a:stretch>
            <a:fillRect/>
          </a:stretch>
        </p:blipFill>
        <p:spPr bwMode="auto">
          <a:xfrm>
            <a:off x="5929321" y="1500174"/>
            <a:ext cx="3071835" cy="5127386"/>
          </a:xfrm>
          <a:prstGeom prst="rect">
            <a:avLst/>
          </a:prstGeom>
          <a:noFill/>
        </p:spPr>
      </p:pic>
      <p:pic>
        <p:nvPicPr>
          <p:cNvPr id="5" name="Picture 5" descr="H:\Documents\CIVITAS VANGIONUM Religion\CSIR II 9 no 62 KH Vulcan.JPG"/>
          <p:cNvPicPr>
            <a:picLocks noChangeAspect="1" noChangeArrowheads="1"/>
          </p:cNvPicPr>
          <p:nvPr/>
        </p:nvPicPr>
        <p:blipFill>
          <a:blip r:embed="rId5" cstate="print">
            <a:lum bright="10000"/>
          </a:blip>
          <a:srcRect/>
          <a:stretch>
            <a:fillRect/>
          </a:stretch>
        </p:blipFill>
        <p:spPr bwMode="auto">
          <a:xfrm>
            <a:off x="428596" y="2357430"/>
            <a:ext cx="2458026" cy="3900646"/>
          </a:xfrm>
          <a:prstGeom prst="rect">
            <a:avLst/>
          </a:prstGeom>
          <a:noFill/>
        </p:spPr>
      </p:pic>
      <p:pic>
        <p:nvPicPr>
          <p:cNvPr id="9" name="Picture 2" descr="C:\Users\Ralph\Documents\CIVITAS VANGIONUM Religion\Abbildungen\CSIR 2 1 no 28 AZ VULCAN.JPG"/>
          <p:cNvPicPr>
            <a:picLocks noChangeAspect="1" noChangeArrowheads="1"/>
          </p:cNvPicPr>
          <p:nvPr/>
        </p:nvPicPr>
        <p:blipFill>
          <a:blip r:embed="rId6" cstate="print"/>
          <a:srcRect/>
          <a:stretch>
            <a:fillRect/>
          </a:stretch>
        </p:blipFill>
        <p:spPr bwMode="auto">
          <a:xfrm>
            <a:off x="3071802" y="2322532"/>
            <a:ext cx="2786082" cy="3963988"/>
          </a:xfrm>
          <a:prstGeom prst="rect">
            <a:avLst/>
          </a:prstGeom>
          <a:noFill/>
        </p:spPr>
      </p:pic>
      <p:sp>
        <p:nvSpPr>
          <p:cNvPr id="14" name="Textfeld 13"/>
          <p:cNvSpPr txBox="1"/>
          <p:nvPr/>
        </p:nvSpPr>
        <p:spPr>
          <a:xfrm>
            <a:off x="142844" y="6357958"/>
            <a:ext cx="2786082" cy="369332"/>
          </a:xfrm>
          <a:prstGeom prst="rect">
            <a:avLst/>
          </a:prstGeom>
          <a:noFill/>
        </p:spPr>
        <p:txBody>
          <a:bodyPr wrap="square" rtlCol="0">
            <a:spAutoFit/>
          </a:bodyPr>
          <a:lstStyle/>
          <a:p>
            <a:r>
              <a:rPr lang="en-GB" b="1" dirty="0">
                <a:solidFill>
                  <a:srgbClr val="FFC000"/>
                </a:solidFill>
                <a:effectLst>
                  <a:outerShdw blurRad="38100" dist="38100" dir="2700000" algn="tl">
                    <a:srgbClr val="000000">
                      <a:alpha val="43137"/>
                    </a:srgbClr>
                  </a:outerShdw>
                </a:effectLst>
              </a:rPr>
              <a:t>cf. civitas </a:t>
            </a:r>
            <a:r>
              <a:rPr lang="en-GB" b="1" dirty="0" err="1">
                <a:solidFill>
                  <a:srgbClr val="FFC000"/>
                </a:solidFill>
                <a:effectLst>
                  <a:outerShdw blurRad="38100" dist="38100" dir="2700000" algn="tl">
                    <a:srgbClr val="000000">
                      <a:alpha val="43137"/>
                    </a:srgbClr>
                  </a:outerShdw>
                </a:effectLst>
              </a:rPr>
              <a:t>Vangionum</a:t>
            </a:r>
            <a:endParaRPr lang="en-GB" b="1" dirty="0">
              <a:solidFill>
                <a:srgbClr val="FFC000"/>
              </a:solidFill>
              <a:effectLst>
                <a:outerShdw blurRad="38100" dist="38100" dir="2700000" algn="tl">
                  <a:srgbClr val="000000">
                    <a:alpha val="43137"/>
                  </a:srgbClr>
                </a:outerShdw>
              </a:effectLst>
            </a:endParaRPr>
          </a:p>
        </p:txBody>
      </p:sp>
      <p:sp>
        <p:nvSpPr>
          <p:cNvPr id="10" name="Textfeld 9"/>
          <p:cNvSpPr txBox="1"/>
          <p:nvPr/>
        </p:nvSpPr>
        <p:spPr>
          <a:xfrm>
            <a:off x="6000760" y="6072206"/>
            <a:ext cx="3143240" cy="830997"/>
          </a:xfrm>
          <a:prstGeom prst="rect">
            <a:avLst/>
          </a:prstGeom>
          <a:noFill/>
        </p:spPr>
        <p:txBody>
          <a:bodyPr wrap="square" rtlCol="0">
            <a:spAutoFit/>
          </a:bodyPr>
          <a:lstStyle/>
          <a:p>
            <a:r>
              <a:rPr lang="en-GB" sz="1600" dirty="0" err="1">
                <a:solidFill>
                  <a:srgbClr val="FFC000"/>
                </a:solidFill>
                <a:effectLst>
                  <a:outerShdw blurRad="38100" dist="38100" dir="2700000" algn="tl">
                    <a:srgbClr val="000000">
                      <a:alpha val="43137"/>
                    </a:srgbClr>
                  </a:outerShdw>
                </a:effectLst>
              </a:rPr>
              <a:t>Vulcanus</a:t>
            </a:r>
            <a:r>
              <a:rPr lang="en-GB" sz="1600" dirty="0">
                <a:solidFill>
                  <a:srgbClr val="FFC000"/>
                </a:solidFill>
                <a:effectLst>
                  <a:outerShdw blurRad="38100" dist="38100" dir="2700000" algn="tl">
                    <a:srgbClr val="000000">
                      <a:alpha val="43137"/>
                    </a:srgbClr>
                  </a:outerShdw>
                </a:effectLst>
              </a:rPr>
              <a:t> with stag</a:t>
            </a:r>
            <a:br>
              <a:rPr lang="en-GB" sz="1600" dirty="0">
                <a:solidFill>
                  <a:srgbClr val="FFC000"/>
                </a:solidFill>
                <a:effectLst>
                  <a:outerShdw blurRad="38100" dist="38100" dir="2700000" algn="tl">
                    <a:srgbClr val="000000">
                      <a:alpha val="43137"/>
                    </a:srgbClr>
                  </a:outerShdw>
                </a:effectLst>
              </a:rPr>
            </a:br>
            <a:r>
              <a:rPr lang="en-GB" sz="1600" dirty="0" err="1">
                <a:solidFill>
                  <a:srgbClr val="FFC000"/>
                </a:solidFill>
                <a:effectLst>
                  <a:outerShdw blurRad="38100" dist="38100" dir="2700000" algn="tl">
                    <a:srgbClr val="000000">
                      <a:alpha val="43137"/>
                    </a:srgbClr>
                  </a:outerShdw>
                </a:effectLst>
              </a:rPr>
              <a:t>stag</a:t>
            </a:r>
            <a:r>
              <a:rPr lang="en-GB" sz="1600" dirty="0">
                <a:solidFill>
                  <a:srgbClr val="FFC000"/>
                </a:solidFill>
                <a:effectLst>
                  <a:outerShdw blurRad="38100" dist="38100" dir="2700000" algn="tl">
                    <a:srgbClr val="000000">
                      <a:alpha val="43137"/>
                    </a:srgbClr>
                  </a:outerShdw>
                </a:effectLst>
              </a:rPr>
              <a:t>: symbolising annual cycles </a:t>
            </a:r>
            <a:br>
              <a:rPr lang="en-GB" sz="1600" dirty="0">
                <a:solidFill>
                  <a:srgbClr val="FFC000"/>
                </a:solidFill>
                <a:effectLst>
                  <a:outerShdw blurRad="38100" dist="38100" dir="2700000" algn="tl">
                    <a:srgbClr val="000000">
                      <a:alpha val="43137"/>
                    </a:srgbClr>
                  </a:outerShdw>
                </a:effectLst>
              </a:rPr>
            </a:br>
            <a:r>
              <a:rPr lang="en-GB" sz="1600" dirty="0">
                <a:solidFill>
                  <a:srgbClr val="FFC000"/>
                </a:solidFill>
                <a:effectLst>
                  <a:outerShdw blurRad="38100" dist="38100" dir="2700000" algn="tl">
                    <a:srgbClr val="000000">
                      <a:alpha val="43137"/>
                    </a:srgbClr>
                  </a:outerShdw>
                </a:effectLst>
              </a:rPr>
              <a:t>of re-birth</a:t>
            </a:r>
          </a:p>
        </p:txBody>
      </p:sp>
      <p:sp>
        <p:nvSpPr>
          <p:cNvPr id="16" name="Titel 1"/>
          <p:cNvSpPr txBox="1">
            <a:spLocks/>
          </p:cNvSpPr>
          <p:nvPr/>
        </p:nvSpPr>
        <p:spPr>
          <a:xfrm>
            <a:off x="1285852" y="285728"/>
            <a:ext cx="7669016" cy="808038"/>
          </a:xfrm>
          <a:prstGeom prst="rect">
            <a:avLst/>
          </a:prstGeom>
        </p:spPr>
        <p:txBody>
          <a:bodyPr vert="horz" lIns="91440" tIns="45720" rIns="91440" bIns="45720" rtlCol="0" anchor="ctr">
            <a:normAutofit/>
          </a:bodyPr>
          <a:lstStyle/>
          <a:p>
            <a:pPr lvl="0" algn="r">
              <a:spcBef>
                <a:spcPct val="0"/>
              </a:spcBef>
            </a:pPr>
            <a:r>
              <a:rPr lang="de-DE" sz="3600" dirty="0">
                <a:solidFill>
                  <a:schemeClr val="bg1">
                    <a:lumMod val="95000"/>
                  </a:schemeClr>
                </a:solidFill>
              </a:rPr>
              <a:t>Pilier des </a:t>
            </a:r>
            <a:r>
              <a:rPr lang="de-DE" sz="3600" dirty="0" err="1">
                <a:solidFill>
                  <a:schemeClr val="bg1">
                    <a:lumMod val="95000"/>
                  </a:schemeClr>
                </a:solidFill>
              </a:rPr>
              <a:t>nautes</a:t>
            </a:r>
            <a:r>
              <a:rPr lang="de-DE" sz="3600" dirty="0">
                <a:solidFill>
                  <a:schemeClr val="bg1">
                    <a:lumMod val="95000"/>
                  </a:schemeClr>
                </a:solidFill>
              </a:rPr>
              <a:t> &amp; </a:t>
            </a:r>
            <a:r>
              <a:rPr lang="de-DE" sz="3600" i="1" dirty="0" err="1">
                <a:solidFill>
                  <a:schemeClr val="bg1">
                    <a:lumMod val="95000"/>
                  </a:schemeClr>
                </a:solidFill>
              </a:rPr>
              <a:t>interpretatio</a:t>
            </a:r>
            <a:endParaRPr kumimoji="0" lang="en-GB" sz="3600" b="0" i="0" u="none" strike="noStrike" kern="1200" cap="none" spc="0" normalizeH="0" baseline="0" noProof="0" dirty="0">
              <a:ln>
                <a:noFill/>
              </a:ln>
              <a:solidFill>
                <a:schemeClr val="bg1">
                  <a:lumMod val="95000"/>
                </a:schemeClr>
              </a:solidFill>
              <a:effectLst>
                <a:reflection blurRad="6350" stA="55000" endA="300" endPos="25500" dir="5400000" sy="-100000" algn="bl" rotWithShape="0"/>
              </a:effectLst>
              <a:uLnTx/>
              <a:uFillTx/>
              <a:latin typeface="+mj-lt"/>
              <a:ea typeface="+mj-ea"/>
              <a:cs typeface="+mj-cs"/>
            </a:endParaRPr>
          </a:p>
        </p:txBody>
      </p:sp>
    </p:spTree>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randombar(horizontal)">
                                      <p:cBhvr>
                                        <p:cTn id="11" dur="500"/>
                                        <p:tgtEl>
                                          <p:spTgt spid="5"/>
                                        </p:tgtEl>
                                      </p:cBhvr>
                                    </p:animEffect>
                                  </p:childTnLst>
                                </p:cTn>
                              </p:par>
                              <p:par>
                                <p:cTn id="12" presetID="14" presetClass="entr" presetSubtype="10" fill="hold" grpId="0" nodeType="with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randombar(horizontal)">
                                      <p:cBhvr>
                                        <p:cTn id="14" dur="500"/>
                                        <p:tgtEl>
                                          <p:spTgt spid="10"/>
                                        </p:tgtEl>
                                      </p:cBhvr>
                                    </p:animEffect>
                                  </p:childTnLst>
                                </p:cTn>
                              </p:par>
                              <p:par>
                                <p:cTn id="15" presetID="14" presetClass="entr" presetSubtype="10"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randombar(horizontal)">
                                      <p:cBhvr>
                                        <p:cTn id="1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0"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Inhaltsplatzhalter 2"/>
          <p:cNvSpPr txBox="1">
            <a:spLocks/>
          </p:cNvSpPr>
          <p:nvPr/>
        </p:nvSpPr>
        <p:spPr>
          <a:xfrm>
            <a:off x="2357422" y="1981225"/>
            <a:ext cx="4429139" cy="4876799"/>
          </a:xfrm>
          <a:prstGeom prst="rect">
            <a:avLst/>
          </a:prstGeom>
        </p:spPr>
        <p:txBody>
          <a:bodyPr vert="horz" lIns="91440" tIns="45720" rIns="91440" bIns="45720" rtlCol="0">
            <a:normAutofit/>
          </a:bodyPr>
          <a:lstStyle/>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But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is</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this</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all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there</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is</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t>
            </a:r>
          </a:p>
          <a:p>
            <a:pPr marL="457200" marR="0" lvl="1" indent="-228600" algn="l" defTabSz="914400" rtl="0" eaLnBrk="1" fontAlgn="auto" latinLnBrk="0" hangingPunct="1">
              <a:lnSpc>
                <a:spcPct val="100000"/>
              </a:lnSpc>
              <a:spcBef>
                <a:spcPts val="1200"/>
              </a:spcBef>
              <a:spcAft>
                <a:spcPts val="0"/>
              </a:spcAft>
              <a:buClrTx/>
              <a:buSzTx/>
              <a:buFontTx/>
              <a:buBlip>
                <a:blip r:embed="rId3"/>
              </a:buBlip>
              <a:tabLst/>
              <a:defRPr/>
            </a:pP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Is not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there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 plan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behind</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it</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t>
            </a:r>
          </a:p>
          <a:p>
            <a:pPr marL="457200" marR="0" lvl="1" indent="-228600" algn="l" defTabSz="914400" rtl="0" eaLnBrk="1" fontAlgn="auto" latinLnBrk="0" hangingPunct="1">
              <a:lnSpc>
                <a:spcPct val="100000"/>
              </a:lnSpc>
              <a:spcBef>
                <a:spcPts val="1200"/>
              </a:spcBef>
              <a:spcAft>
                <a:spcPts val="0"/>
              </a:spcAft>
              <a:buClrTx/>
              <a:buSzTx/>
              <a:buFontTx/>
              <a:buBlip>
                <a:blip r:embed="rId3"/>
              </a:buBlip>
              <a:tabLst/>
              <a:defRPr/>
            </a:pP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Should</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not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we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ask</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instead</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p>
          <a:p>
            <a:pPr marL="685800" marR="0" lvl="2" indent="-228600" algn="l" defTabSz="914400" rtl="0" eaLnBrk="1" fontAlgn="auto" latinLnBrk="0" hangingPunct="1">
              <a:lnSpc>
                <a:spcPct val="100000"/>
              </a:lnSpc>
              <a:spcBef>
                <a:spcPts val="1200"/>
              </a:spcBef>
              <a:spcAft>
                <a:spcPts val="0"/>
              </a:spcAft>
              <a:buClrTx/>
              <a:buSzTx/>
              <a:buFontTx/>
              <a:buBlip>
                <a:blip r:embed="rId3"/>
              </a:buBlip>
              <a:tabLst/>
              <a:defRPr/>
            </a:pP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Which</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deities</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were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chosen</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to</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be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represented</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as</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‚Roman‘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deities</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p>
          <a:p>
            <a:pPr marL="685800" marR="0" lvl="2" indent="-228600" algn="l" defTabSz="914400" rtl="0" eaLnBrk="1" fontAlgn="auto" latinLnBrk="0" hangingPunct="1">
              <a:lnSpc>
                <a:spcPct val="100000"/>
              </a:lnSpc>
              <a:spcBef>
                <a:spcPts val="1200"/>
              </a:spcBef>
              <a:spcAft>
                <a:spcPts val="0"/>
              </a:spcAft>
              <a:buClrTx/>
              <a:buSzTx/>
              <a:buFontTx/>
              <a:buBlip>
                <a:blip r:embed="rId3"/>
              </a:buBlip>
              <a:tabLst/>
              <a:defRPr/>
            </a:pP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and</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which</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are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represented</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by</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non-Roman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names</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figures</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p>
          <a:p>
            <a:pPr marL="685800" marR="0" lvl="2" indent="-228600" algn="l" defTabSz="914400" rtl="0" eaLnBrk="1" fontAlgn="auto" latinLnBrk="0" hangingPunct="1">
              <a:lnSpc>
                <a:spcPct val="100000"/>
              </a:lnSpc>
              <a:spcBef>
                <a:spcPts val="1200"/>
              </a:spcBef>
              <a:spcAft>
                <a:spcPts val="0"/>
              </a:spcAft>
              <a:buClrTx/>
              <a:buSzTx/>
              <a:buFontTx/>
              <a:buBlip>
                <a:blip r:embed="rId3"/>
              </a:buBlip>
              <a:tabLst/>
              <a:defRPr/>
            </a:pP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Notable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absence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of</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Mercury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among</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the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important</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local</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deities</a:t>
            </a:r>
            <a:endPar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a:p>
            <a:pPr marL="685800" marR="0" lvl="2" indent="-228600" algn="l" defTabSz="914400" rtl="0" eaLnBrk="1" fontAlgn="auto" latinLnBrk="0" hangingPunct="1">
              <a:lnSpc>
                <a:spcPct val="100000"/>
              </a:lnSpc>
              <a:spcBef>
                <a:spcPts val="1200"/>
              </a:spcBef>
              <a:spcAft>
                <a:spcPts val="0"/>
              </a:spcAft>
              <a:buClrTx/>
              <a:buSzTx/>
              <a:buFontTx/>
              <a:buBlip>
                <a:blip r:embed="rId3"/>
              </a:buBlip>
              <a:tabLst/>
              <a:defRPr/>
            </a:pP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Innovation</a:t>
            </a:r>
          </a:p>
          <a:p>
            <a:pPr marL="685800" marR="0" lvl="2" indent="-228600" algn="l" defTabSz="914400" rtl="0" eaLnBrk="1" fontAlgn="auto" latinLnBrk="0" hangingPunct="1">
              <a:lnSpc>
                <a:spcPct val="100000"/>
              </a:lnSpc>
              <a:spcBef>
                <a:spcPts val="1200"/>
              </a:spcBef>
              <a:spcAft>
                <a:spcPts val="0"/>
              </a:spcAft>
              <a:buClrTx/>
              <a:buSzTx/>
              <a:buFontTx/>
              <a:buBlip>
                <a:blip r:embed="rId3"/>
              </a:buBlip>
              <a:tabLst/>
              <a:defRPr/>
            </a:pPr>
            <a:r>
              <a:rPr kumimoji="0" lang="de-DE" sz="2000" b="1" i="1"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Interpretatio</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endParaRPr kumimoji="0" lang="en-GB"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p:txBody>
      </p:sp>
      <p:pic>
        <p:nvPicPr>
          <p:cNvPr id="7" name="Picture 5" descr="H:\Documents\CIVITAS VANGIONUM Religion\CSIR II 9 no 62 KH Vulcan.JPG"/>
          <p:cNvPicPr>
            <a:picLocks noChangeAspect="1" noChangeArrowheads="1"/>
          </p:cNvPicPr>
          <p:nvPr/>
        </p:nvPicPr>
        <p:blipFill>
          <a:blip r:embed="rId4" cstate="print">
            <a:lum bright="10000"/>
          </a:blip>
          <a:srcRect/>
          <a:stretch>
            <a:fillRect/>
          </a:stretch>
        </p:blipFill>
        <p:spPr bwMode="auto">
          <a:xfrm>
            <a:off x="428596" y="2357430"/>
            <a:ext cx="2458026" cy="3900646"/>
          </a:xfrm>
          <a:prstGeom prst="rect">
            <a:avLst/>
          </a:prstGeom>
          <a:noFill/>
        </p:spPr>
      </p:pic>
      <p:pic>
        <p:nvPicPr>
          <p:cNvPr id="11" name="Picture 3" descr="H:\Documents\CIVITAS VANGIONUM Religion\ILN-4 142 Silvano Goult.JPG"/>
          <p:cNvPicPr>
            <a:picLocks noChangeAspect="1" noChangeArrowheads="1"/>
          </p:cNvPicPr>
          <p:nvPr/>
        </p:nvPicPr>
        <p:blipFill>
          <a:blip r:embed="rId5" cstate="print">
            <a:clrChange>
              <a:clrFrom>
                <a:srgbClr val="F6F6F6"/>
              </a:clrFrom>
              <a:clrTo>
                <a:srgbClr val="F6F6F6">
                  <a:alpha val="0"/>
                </a:srgbClr>
              </a:clrTo>
            </a:clrChange>
          </a:blip>
          <a:srcRect/>
          <a:stretch>
            <a:fillRect/>
          </a:stretch>
        </p:blipFill>
        <p:spPr bwMode="auto">
          <a:xfrm>
            <a:off x="2312714" y="1714488"/>
            <a:ext cx="3545170" cy="5143512"/>
          </a:xfrm>
          <a:prstGeom prst="rect">
            <a:avLst/>
          </a:prstGeom>
          <a:noFill/>
        </p:spPr>
      </p:pic>
      <p:sp>
        <p:nvSpPr>
          <p:cNvPr id="10" name="Textfeld 9"/>
          <p:cNvSpPr txBox="1"/>
          <p:nvPr/>
        </p:nvSpPr>
        <p:spPr>
          <a:xfrm>
            <a:off x="3214678" y="6286520"/>
            <a:ext cx="2071702" cy="369332"/>
          </a:xfrm>
          <a:prstGeom prst="rect">
            <a:avLst/>
          </a:prstGeom>
          <a:noFill/>
        </p:spPr>
        <p:txBody>
          <a:bodyPr wrap="square" rtlCol="0">
            <a:spAutoFit/>
          </a:bodyPr>
          <a:lstStyle/>
          <a:p>
            <a:r>
              <a:rPr lang="en-GB" b="1" dirty="0" err="1">
                <a:solidFill>
                  <a:srgbClr val="FFC000"/>
                </a:solidFill>
                <a:effectLst>
                  <a:outerShdw blurRad="38100" dist="38100" dir="2700000" algn="tl">
                    <a:srgbClr val="000000">
                      <a:alpha val="43137"/>
                    </a:srgbClr>
                  </a:outerShdw>
                </a:effectLst>
              </a:rPr>
              <a:t>Goult</a:t>
            </a:r>
            <a:endParaRPr lang="en-GB" b="1" dirty="0">
              <a:solidFill>
                <a:srgbClr val="FFC000"/>
              </a:solidFill>
              <a:effectLst>
                <a:outerShdw blurRad="38100" dist="38100" dir="2700000" algn="tl">
                  <a:srgbClr val="000000">
                    <a:alpha val="43137"/>
                  </a:srgbClr>
                </a:outerShdw>
              </a:effectLst>
            </a:endParaRPr>
          </a:p>
        </p:txBody>
      </p:sp>
      <p:sp>
        <p:nvSpPr>
          <p:cNvPr id="12" name="Textfeld 11"/>
          <p:cNvSpPr txBox="1"/>
          <p:nvPr/>
        </p:nvSpPr>
        <p:spPr>
          <a:xfrm>
            <a:off x="5786446" y="1500174"/>
            <a:ext cx="3071834" cy="1477328"/>
          </a:xfrm>
          <a:prstGeom prst="rect">
            <a:avLst/>
          </a:prstGeom>
          <a:noFill/>
        </p:spPr>
        <p:txBody>
          <a:bodyPr wrap="square" rtlCol="0">
            <a:spAutoFit/>
          </a:bodyPr>
          <a:lstStyle/>
          <a:p>
            <a:pPr algn="r"/>
            <a:r>
              <a:rPr lang="en-GB" b="1" dirty="0">
                <a:solidFill>
                  <a:srgbClr val="FFC000"/>
                </a:solidFill>
                <a:effectLst>
                  <a:outerShdw blurRad="38100" dist="38100" dir="2700000" algn="tl">
                    <a:srgbClr val="000000">
                      <a:alpha val="43137"/>
                    </a:srgbClr>
                  </a:outerShdw>
                </a:effectLst>
              </a:rPr>
              <a:t>hammer god / </a:t>
            </a:r>
            <a:r>
              <a:rPr lang="en-GB" b="1" dirty="0" err="1">
                <a:solidFill>
                  <a:srgbClr val="FFC000"/>
                </a:solidFill>
                <a:effectLst>
                  <a:outerShdw blurRad="38100" dist="38100" dir="2700000" algn="tl">
                    <a:srgbClr val="000000">
                      <a:alpha val="43137"/>
                    </a:srgbClr>
                  </a:outerShdw>
                </a:effectLst>
              </a:rPr>
              <a:t>dieu</a:t>
            </a:r>
            <a:r>
              <a:rPr lang="en-GB" b="1" dirty="0">
                <a:solidFill>
                  <a:srgbClr val="FFC000"/>
                </a:solidFill>
                <a:effectLst>
                  <a:outerShdw blurRad="38100" dist="38100" dir="2700000" algn="tl">
                    <a:srgbClr val="000000">
                      <a:alpha val="43137"/>
                    </a:srgbClr>
                  </a:outerShdw>
                </a:effectLst>
              </a:rPr>
              <a:t> au </a:t>
            </a:r>
            <a:r>
              <a:rPr lang="en-GB" b="1" dirty="0" err="1">
                <a:solidFill>
                  <a:srgbClr val="FFC000"/>
                </a:solidFill>
                <a:effectLst>
                  <a:outerShdw blurRad="38100" dist="38100" dir="2700000" algn="tl">
                    <a:srgbClr val="000000">
                      <a:alpha val="43137"/>
                    </a:srgbClr>
                  </a:outerShdw>
                </a:effectLst>
              </a:rPr>
              <a:t>maillet</a:t>
            </a:r>
            <a:endParaRPr lang="en-GB" b="1" dirty="0">
              <a:solidFill>
                <a:srgbClr val="FFC000"/>
              </a:solidFill>
              <a:effectLst>
                <a:outerShdw blurRad="38100" dist="38100" dir="2700000" algn="tl">
                  <a:srgbClr val="000000">
                    <a:alpha val="43137"/>
                  </a:srgbClr>
                </a:outerShdw>
              </a:effectLst>
            </a:endParaRPr>
          </a:p>
          <a:p>
            <a:pPr algn="r"/>
            <a:r>
              <a:rPr lang="en-GB" b="1" dirty="0" err="1">
                <a:solidFill>
                  <a:srgbClr val="FFC000"/>
                </a:solidFill>
                <a:effectLst>
                  <a:outerShdw blurRad="38100" dist="38100" dir="2700000" algn="tl">
                    <a:srgbClr val="000000">
                      <a:alpha val="43137"/>
                    </a:srgbClr>
                  </a:outerShdw>
                </a:effectLst>
              </a:rPr>
              <a:t>Sucellos</a:t>
            </a:r>
            <a:r>
              <a:rPr lang="en-GB" b="1" dirty="0">
                <a:solidFill>
                  <a:srgbClr val="FFC000"/>
                </a:solidFill>
                <a:effectLst>
                  <a:outerShdw blurRad="38100" dist="38100" dir="2700000" algn="tl">
                    <a:srgbClr val="000000">
                      <a:alpha val="43137"/>
                    </a:srgbClr>
                  </a:outerShdw>
                </a:effectLst>
              </a:rPr>
              <a:t> “le bon </a:t>
            </a:r>
            <a:r>
              <a:rPr lang="en-GB" b="1" dirty="0" err="1">
                <a:solidFill>
                  <a:srgbClr val="FFC000"/>
                </a:solidFill>
                <a:effectLst>
                  <a:outerShdw blurRad="38100" dist="38100" dir="2700000" algn="tl">
                    <a:srgbClr val="000000">
                      <a:alpha val="43137"/>
                    </a:srgbClr>
                  </a:outerShdw>
                </a:effectLst>
              </a:rPr>
              <a:t>frappeur</a:t>
            </a:r>
            <a:r>
              <a:rPr lang="en-GB" b="1" dirty="0">
                <a:solidFill>
                  <a:srgbClr val="FFC000"/>
                </a:solidFill>
                <a:effectLst>
                  <a:outerShdw blurRad="38100" dist="38100" dir="2700000" algn="tl">
                    <a:srgbClr val="000000">
                      <a:alpha val="43137"/>
                    </a:srgbClr>
                  </a:outerShdw>
                </a:effectLst>
              </a:rPr>
              <a:t>”</a:t>
            </a:r>
            <a:br>
              <a:rPr lang="en-GB" b="1" dirty="0">
                <a:solidFill>
                  <a:srgbClr val="FFC000"/>
                </a:solidFill>
                <a:effectLst>
                  <a:outerShdw blurRad="38100" dist="38100" dir="2700000" algn="tl">
                    <a:srgbClr val="000000">
                      <a:alpha val="43137"/>
                    </a:srgbClr>
                  </a:outerShdw>
                </a:effectLst>
              </a:rPr>
            </a:br>
            <a:r>
              <a:rPr lang="en-GB" b="1" dirty="0">
                <a:solidFill>
                  <a:srgbClr val="FFC000"/>
                </a:solidFill>
                <a:effectLst>
                  <a:outerShdw blurRad="38100" dist="38100" dir="2700000" algn="tl">
                    <a:srgbClr val="000000">
                      <a:alpha val="43137"/>
                    </a:srgbClr>
                  </a:outerShdw>
                </a:effectLst>
              </a:rPr>
              <a:t>= </a:t>
            </a:r>
            <a:r>
              <a:rPr lang="en-GB" b="1" dirty="0" err="1">
                <a:solidFill>
                  <a:srgbClr val="FFC000"/>
                </a:solidFill>
                <a:effectLst>
                  <a:outerShdw blurRad="38100" dist="38100" dir="2700000" algn="tl">
                    <a:srgbClr val="000000">
                      <a:alpha val="43137"/>
                    </a:srgbClr>
                  </a:outerShdw>
                </a:effectLst>
              </a:rPr>
              <a:t>Silvanus</a:t>
            </a:r>
            <a:endParaRPr lang="en-GB" b="1" dirty="0">
              <a:solidFill>
                <a:srgbClr val="FFC000"/>
              </a:solidFill>
              <a:effectLst>
                <a:outerShdw blurRad="38100" dist="38100" dir="2700000" algn="tl">
                  <a:srgbClr val="000000">
                    <a:alpha val="43137"/>
                  </a:srgbClr>
                </a:outerShdw>
              </a:effectLst>
            </a:endParaRPr>
          </a:p>
          <a:p>
            <a:pPr algn="r"/>
            <a:r>
              <a:rPr lang="en-GB" b="1" dirty="0">
                <a:solidFill>
                  <a:srgbClr val="FFC000"/>
                </a:solidFill>
                <a:effectLst>
                  <a:outerShdw blurRad="38100" dist="38100" dir="2700000" algn="tl">
                    <a:srgbClr val="000000">
                      <a:alpha val="43137"/>
                    </a:srgbClr>
                  </a:outerShdw>
                </a:effectLst>
              </a:rPr>
              <a:t>= </a:t>
            </a:r>
            <a:r>
              <a:rPr lang="en-GB" b="1" dirty="0" err="1">
                <a:solidFill>
                  <a:srgbClr val="FFC000"/>
                </a:solidFill>
                <a:effectLst>
                  <a:outerShdw blurRad="38100" dist="38100" dir="2700000" algn="tl">
                    <a:srgbClr val="000000">
                      <a:alpha val="43137"/>
                    </a:srgbClr>
                  </a:outerShdw>
                </a:effectLst>
              </a:rPr>
              <a:t>Vulcanus</a:t>
            </a:r>
            <a:endParaRPr lang="en-GB" b="1" dirty="0">
              <a:solidFill>
                <a:srgbClr val="FFC000"/>
              </a:solidFill>
              <a:effectLst>
                <a:outerShdw blurRad="38100" dist="38100" dir="2700000" algn="tl">
                  <a:srgbClr val="000000">
                    <a:alpha val="43137"/>
                  </a:srgbClr>
                </a:outerShdw>
              </a:effectLst>
            </a:endParaRPr>
          </a:p>
          <a:p>
            <a:pPr algn="r"/>
            <a:r>
              <a:rPr lang="en-GB" b="1" dirty="0">
                <a:solidFill>
                  <a:srgbClr val="FFC000"/>
                </a:solidFill>
                <a:effectLst>
                  <a:outerShdw blurRad="38100" dist="38100" dir="2700000" algn="tl">
                    <a:srgbClr val="000000">
                      <a:alpha val="43137"/>
                    </a:srgbClr>
                  </a:outerShdw>
                </a:effectLst>
              </a:rPr>
              <a:t>= </a:t>
            </a:r>
            <a:r>
              <a:rPr lang="en-GB" b="1" dirty="0" err="1">
                <a:solidFill>
                  <a:srgbClr val="FFC000"/>
                </a:solidFill>
                <a:effectLst>
                  <a:outerShdw blurRad="38100" dist="38100" dir="2700000" algn="tl">
                    <a:srgbClr val="000000">
                      <a:alpha val="43137"/>
                    </a:srgbClr>
                  </a:outerShdw>
                </a:effectLst>
              </a:rPr>
              <a:t>Dispater</a:t>
            </a:r>
            <a:r>
              <a:rPr lang="en-GB" b="1" dirty="0">
                <a:solidFill>
                  <a:srgbClr val="FFC000"/>
                </a:solidFill>
                <a:effectLst>
                  <a:outerShdw blurRad="38100" dist="38100" dir="2700000" algn="tl">
                    <a:srgbClr val="000000">
                      <a:alpha val="43137"/>
                    </a:srgbClr>
                  </a:outerShdw>
                </a:effectLst>
              </a:rPr>
              <a:t> ?</a:t>
            </a:r>
          </a:p>
        </p:txBody>
      </p:sp>
      <p:pic>
        <p:nvPicPr>
          <p:cNvPr id="13" name="Picture 6" descr="C:\Eigene Dateien\NARBONENSIS Habil\ESPERANDIEU Scans\Esp 437 Nîmes - dieu gaulois MAILLET.JPG"/>
          <p:cNvPicPr>
            <a:picLocks noChangeAspect="1" noChangeArrowheads="1"/>
          </p:cNvPicPr>
          <p:nvPr/>
        </p:nvPicPr>
        <p:blipFill>
          <a:blip r:embed="rId6" cstate="print">
            <a:lum contrast="10000"/>
          </a:blip>
          <a:srcRect l="7317" t="6529" r="9756" b="16150"/>
          <a:stretch>
            <a:fillRect/>
          </a:stretch>
        </p:blipFill>
        <p:spPr bwMode="auto">
          <a:xfrm>
            <a:off x="5857884" y="2928934"/>
            <a:ext cx="3000396" cy="3882865"/>
          </a:xfrm>
          <a:prstGeom prst="rect">
            <a:avLst/>
          </a:prstGeom>
          <a:noFill/>
        </p:spPr>
      </p:pic>
      <p:sp>
        <p:nvSpPr>
          <p:cNvPr id="14" name="Text Box 9"/>
          <p:cNvSpPr txBox="1">
            <a:spLocks noChangeArrowheads="1"/>
          </p:cNvSpPr>
          <p:nvPr/>
        </p:nvSpPr>
        <p:spPr bwMode="auto">
          <a:xfrm>
            <a:off x="7072330" y="6357958"/>
            <a:ext cx="1828800" cy="307777"/>
          </a:xfrm>
          <a:prstGeom prst="rect">
            <a:avLst/>
          </a:prstGeom>
          <a:noFill/>
          <a:ln w="9525">
            <a:noFill/>
            <a:miter lim="800000"/>
            <a:headEnd/>
            <a:tailEnd/>
          </a:ln>
          <a:effectLst/>
        </p:spPr>
        <p:txBody>
          <a:bodyPr>
            <a:spAutoFit/>
          </a:bodyPr>
          <a:lstStyle/>
          <a:p>
            <a:pPr algn="r">
              <a:spcBef>
                <a:spcPct val="50000"/>
              </a:spcBef>
            </a:pPr>
            <a:r>
              <a:rPr lang="en-US" sz="1400" dirty="0" err="1">
                <a:solidFill>
                  <a:schemeClr val="bg2"/>
                </a:solidFill>
                <a:latin typeface="GoudyOlSt BT" pitchFamily="18" charset="0"/>
              </a:rPr>
              <a:t>Esp</a:t>
            </a:r>
            <a:r>
              <a:rPr lang="en-US" sz="1400" dirty="0">
                <a:solidFill>
                  <a:schemeClr val="bg2"/>
                </a:solidFill>
                <a:latin typeface="GoudyOlSt BT" pitchFamily="18" charset="0"/>
              </a:rPr>
              <a:t> 437 </a:t>
            </a:r>
            <a:r>
              <a:rPr lang="en-US" sz="1400" dirty="0" err="1">
                <a:solidFill>
                  <a:schemeClr val="bg2"/>
                </a:solidFill>
                <a:latin typeface="GoudyOlSt BT" pitchFamily="18" charset="0"/>
              </a:rPr>
              <a:t>Nîmes</a:t>
            </a:r>
            <a:r>
              <a:rPr lang="en-US" sz="1400" dirty="0">
                <a:solidFill>
                  <a:schemeClr val="bg2"/>
                </a:solidFill>
                <a:latin typeface="GoudyOlSt BT" pitchFamily="18" charset="0"/>
              </a:rPr>
              <a:t> </a:t>
            </a:r>
          </a:p>
        </p:txBody>
      </p:sp>
      <p:sp>
        <p:nvSpPr>
          <p:cNvPr id="19" name="Textfeld 18"/>
          <p:cNvSpPr txBox="1"/>
          <p:nvPr/>
        </p:nvSpPr>
        <p:spPr>
          <a:xfrm>
            <a:off x="214282" y="5214950"/>
            <a:ext cx="4643470" cy="1477328"/>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dirty="0" err="1">
                <a:solidFill>
                  <a:schemeClr val="bg1"/>
                </a:solidFill>
                <a:effectLst>
                  <a:outerShdw blurRad="38100" dist="38100" dir="2700000" algn="tl">
                    <a:srgbClr val="000000">
                      <a:alpha val="43137"/>
                    </a:srgbClr>
                  </a:outerShdw>
                </a:effectLst>
              </a:rPr>
              <a:t>Caes</a:t>
            </a:r>
            <a:r>
              <a:rPr lang="en-US" dirty="0">
                <a:solidFill>
                  <a:schemeClr val="bg1"/>
                </a:solidFill>
                <a:effectLst>
                  <a:outerShdw blurRad="38100" dist="38100" dir="2700000" algn="tl">
                    <a:srgbClr val="000000">
                      <a:alpha val="43137"/>
                    </a:srgbClr>
                  </a:outerShdw>
                </a:effectLst>
              </a:rPr>
              <a:t>. BG 6.18:</a:t>
            </a:r>
            <a:br>
              <a:rPr lang="en-US" dirty="0">
                <a:solidFill>
                  <a:schemeClr val="bg1"/>
                </a:solidFill>
                <a:effectLst>
                  <a:outerShdw blurRad="38100" dist="38100" dir="2700000" algn="tl">
                    <a:srgbClr val="000000">
                      <a:alpha val="43137"/>
                    </a:srgbClr>
                  </a:outerShdw>
                </a:effectLst>
              </a:rPr>
            </a:br>
            <a:r>
              <a:rPr lang="en-US" i="1" dirty="0">
                <a:solidFill>
                  <a:schemeClr val="bg1"/>
                </a:solidFill>
                <a:effectLst>
                  <a:outerShdw blurRad="38100" dist="38100" dir="2700000" algn="tl">
                    <a:srgbClr val="000000">
                      <a:alpha val="43137"/>
                    </a:srgbClr>
                  </a:outerShdw>
                </a:effectLst>
              </a:rPr>
              <a:t>All the </a:t>
            </a:r>
            <a:r>
              <a:rPr lang="en-US" i="1" dirty="0" err="1">
                <a:solidFill>
                  <a:schemeClr val="bg1"/>
                </a:solidFill>
                <a:effectLst>
                  <a:outerShdw blurRad="38100" dist="38100" dir="2700000" algn="tl">
                    <a:srgbClr val="000000">
                      <a:alpha val="43137"/>
                    </a:srgbClr>
                  </a:outerShdw>
                </a:effectLst>
              </a:rPr>
              <a:t>Gauls</a:t>
            </a:r>
            <a:r>
              <a:rPr lang="en-US" i="1" dirty="0">
                <a:solidFill>
                  <a:schemeClr val="bg1"/>
                </a:solidFill>
                <a:effectLst>
                  <a:outerShdw blurRad="38100" dist="38100" dir="2700000" algn="tl">
                    <a:srgbClr val="000000">
                      <a:alpha val="43137"/>
                    </a:srgbClr>
                  </a:outerShdw>
                </a:effectLst>
              </a:rPr>
              <a:t> assert that they are descended from the god </a:t>
            </a:r>
            <a:r>
              <a:rPr lang="en-US" i="1" dirty="0" err="1">
                <a:solidFill>
                  <a:schemeClr val="bg1"/>
                </a:solidFill>
                <a:effectLst>
                  <a:outerShdw blurRad="38100" dist="38100" dir="2700000" algn="tl">
                    <a:srgbClr val="000000">
                      <a:alpha val="43137"/>
                    </a:srgbClr>
                  </a:outerShdw>
                </a:effectLst>
              </a:rPr>
              <a:t>Dis</a:t>
            </a:r>
            <a:r>
              <a:rPr lang="en-US" i="1" dirty="0">
                <a:solidFill>
                  <a:schemeClr val="bg1"/>
                </a:solidFill>
                <a:effectLst>
                  <a:outerShdw blurRad="38100" dist="38100" dir="2700000" algn="tl">
                    <a:srgbClr val="000000">
                      <a:alpha val="43137"/>
                    </a:srgbClr>
                  </a:outerShdw>
                </a:effectLst>
              </a:rPr>
              <a:t> </a:t>
            </a:r>
            <a:r>
              <a:rPr lang="en-US" i="1" dirty="0" err="1">
                <a:solidFill>
                  <a:schemeClr val="bg1"/>
                </a:solidFill>
                <a:effectLst>
                  <a:outerShdw blurRad="38100" dist="38100" dir="2700000" algn="tl">
                    <a:srgbClr val="000000">
                      <a:alpha val="43137"/>
                    </a:srgbClr>
                  </a:outerShdw>
                </a:effectLst>
              </a:rPr>
              <a:t>pater</a:t>
            </a:r>
            <a:r>
              <a:rPr lang="en-US" i="1" dirty="0">
                <a:solidFill>
                  <a:schemeClr val="bg1"/>
                </a:solidFill>
                <a:effectLst>
                  <a:outerShdw blurRad="38100" dist="38100" dir="2700000" algn="tl">
                    <a:srgbClr val="000000">
                      <a:alpha val="43137"/>
                    </a:srgbClr>
                  </a:outerShdw>
                </a:effectLst>
              </a:rPr>
              <a:t>, and say that this tradition has been handed down by the Druids.</a:t>
            </a:r>
            <a:br>
              <a:rPr lang="en-US" dirty="0">
                <a:solidFill>
                  <a:schemeClr val="bg1"/>
                </a:solidFill>
                <a:effectLst>
                  <a:outerShdw blurRad="38100" dist="38100" dir="2700000" algn="tl">
                    <a:srgbClr val="000000">
                      <a:alpha val="43137"/>
                    </a:srgbClr>
                  </a:outerShdw>
                </a:effectLst>
              </a:rPr>
            </a:br>
            <a:endParaRPr lang="en-GB" dirty="0">
              <a:solidFill>
                <a:schemeClr val="bg1"/>
              </a:solidFill>
              <a:effectLst>
                <a:outerShdw blurRad="38100" dist="38100" dir="2700000" algn="tl">
                  <a:srgbClr val="000000">
                    <a:alpha val="43137"/>
                  </a:srgbClr>
                </a:outerShdw>
              </a:effectLst>
            </a:endParaRPr>
          </a:p>
        </p:txBody>
      </p:sp>
      <p:sp>
        <p:nvSpPr>
          <p:cNvPr id="21" name="Titel 1"/>
          <p:cNvSpPr txBox="1">
            <a:spLocks/>
          </p:cNvSpPr>
          <p:nvPr/>
        </p:nvSpPr>
        <p:spPr>
          <a:xfrm>
            <a:off x="1285852" y="285728"/>
            <a:ext cx="7669016" cy="808038"/>
          </a:xfrm>
          <a:prstGeom prst="rect">
            <a:avLst/>
          </a:prstGeom>
        </p:spPr>
        <p:txBody>
          <a:bodyPr vert="horz" lIns="91440" tIns="45720" rIns="91440" bIns="45720" rtlCol="0" anchor="ctr">
            <a:normAutofit/>
          </a:bodyPr>
          <a:lstStyle/>
          <a:p>
            <a:pPr lvl="0" algn="r">
              <a:spcBef>
                <a:spcPct val="0"/>
              </a:spcBef>
            </a:pPr>
            <a:r>
              <a:rPr lang="de-DE" sz="3600" dirty="0">
                <a:solidFill>
                  <a:schemeClr val="bg1">
                    <a:lumMod val="95000"/>
                  </a:schemeClr>
                </a:solidFill>
              </a:rPr>
              <a:t>Pilier des </a:t>
            </a:r>
            <a:r>
              <a:rPr lang="de-DE" sz="3600" dirty="0" err="1">
                <a:solidFill>
                  <a:schemeClr val="bg1">
                    <a:lumMod val="95000"/>
                  </a:schemeClr>
                </a:solidFill>
              </a:rPr>
              <a:t>nautes</a:t>
            </a:r>
            <a:r>
              <a:rPr lang="de-DE" sz="3600" dirty="0">
                <a:solidFill>
                  <a:schemeClr val="bg1">
                    <a:lumMod val="95000"/>
                  </a:schemeClr>
                </a:solidFill>
              </a:rPr>
              <a:t> &amp; </a:t>
            </a:r>
            <a:r>
              <a:rPr lang="de-DE" sz="3600" i="1" dirty="0" err="1">
                <a:solidFill>
                  <a:schemeClr val="bg1">
                    <a:lumMod val="95000"/>
                  </a:schemeClr>
                </a:solidFill>
              </a:rPr>
              <a:t>interpretatio</a:t>
            </a:r>
            <a:endParaRPr kumimoji="0" lang="en-GB" sz="3600" b="0" i="0" u="none" strike="noStrike" kern="1200" cap="none" spc="0" normalizeH="0" baseline="0" noProof="0" dirty="0">
              <a:ln>
                <a:noFill/>
              </a:ln>
              <a:solidFill>
                <a:schemeClr val="bg1">
                  <a:lumMod val="95000"/>
                </a:schemeClr>
              </a:solidFill>
              <a:effectLst>
                <a:reflection blurRad="6350" stA="55000" endA="300" endPos="25500" dir="5400000" sy="-100000" algn="bl" rotWithShape="0"/>
              </a:effectLst>
              <a:uLnTx/>
              <a:uFillTx/>
              <a:latin typeface="+mj-lt"/>
              <a:ea typeface="+mj-ea"/>
              <a:cs typeface="+mj-cs"/>
            </a:endParaRPr>
          </a:p>
        </p:txBody>
      </p:sp>
    </p:spTree>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randombar(horizontal)">
                                      <p:cBhvr>
                                        <p:cTn id="7" dur="500"/>
                                        <p:tgtEl>
                                          <p:spTgt spid="11"/>
                                        </p:tgtEl>
                                      </p:cBhvr>
                                    </p:animEffect>
                                  </p:childTnLst>
                                </p:cTn>
                              </p:par>
                            </p:childTnLst>
                          </p:cTn>
                        </p:par>
                        <p:par>
                          <p:cTn id="8" fill="hold">
                            <p:stCondLst>
                              <p:cond delay="500"/>
                            </p:stCondLst>
                            <p:childTnLst>
                              <p:par>
                                <p:cTn id="9" presetID="14" presetClass="entr" presetSubtype="5" fill="hold"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randombar(vertical)">
                                      <p:cBhvr>
                                        <p:cTn id="11" dur="500"/>
                                        <p:tgtEl>
                                          <p:spTgt spid="13"/>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randombar(horizontal)">
                                      <p:cBhvr>
                                        <p:cTn id="15" dur="500"/>
                                        <p:tgtEl>
                                          <p:spTgt spid="14"/>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grpId="0" nodeType="click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randombar(horizontal)">
                                      <p:cBhvr>
                                        <p:cTn id="20" dur="500"/>
                                        <p:tgtEl>
                                          <p:spTgt spid="12"/>
                                        </p:tgtEl>
                                      </p:cBhvr>
                                    </p:animEffect>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grpId="0" nodeType="clickEffect">
                                  <p:stCondLst>
                                    <p:cond delay="0"/>
                                  </p:stCondLst>
                                  <p:childTnLst>
                                    <p:set>
                                      <p:cBhvr>
                                        <p:cTn id="24" dur="1" fill="hold">
                                          <p:stCondLst>
                                            <p:cond delay="0"/>
                                          </p:stCondLst>
                                        </p:cTn>
                                        <p:tgtEl>
                                          <p:spTgt spid="19"/>
                                        </p:tgtEl>
                                        <p:attrNameLst>
                                          <p:attrName>style.visibility</p:attrName>
                                        </p:attrNameLst>
                                      </p:cBhvr>
                                      <p:to>
                                        <p:strVal val="visible"/>
                                      </p:to>
                                    </p:set>
                                    <p:animEffect transition="in" filter="randombar(horizontal)">
                                      <p:cBhvr>
                                        <p:cTn id="25"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autoUpdateAnimBg="0"/>
      <p:bldP spid="19"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Inhaltsplatzhalter 2"/>
          <p:cNvSpPr txBox="1">
            <a:spLocks/>
          </p:cNvSpPr>
          <p:nvPr/>
        </p:nvSpPr>
        <p:spPr>
          <a:xfrm>
            <a:off x="2357422" y="1981225"/>
            <a:ext cx="4429139" cy="4876799"/>
          </a:xfrm>
          <a:prstGeom prst="rect">
            <a:avLst/>
          </a:prstGeom>
        </p:spPr>
        <p:txBody>
          <a:bodyPr vert="horz" lIns="91440" tIns="45720" rIns="91440" bIns="45720" rtlCol="0">
            <a:normAutofit/>
          </a:bodyPr>
          <a:lstStyle/>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But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is</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this</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all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there</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is</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t>
            </a:r>
          </a:p>
          <a:p>
            <a:pPr marL="457200" marR="0" lvl="1" indent="-228600" algn="l" defTabSz="914400" rtl="0" eaLnBrk="1" fontAlgn="auto" latinLnBrk="0" hangingPunct="1">
              <a:lnSpc>
                <a:spcPct val="100000"/>
              </a:lnSpc>
              <a:spcBef>
                <a:spcPts val="1200"/>
              </a:spcBef>
              <a:spcAft>
                <a:spcPts val="0"/>
              </a:spcAft>
              <a:buClrTx/>
              <a:buSzTx/>
              <a:buFontTx/>
              <a:buBlip>
                <a:blip r:embed="rId3"/>
              </a:buBlip>
              <a:tabLst/>
              <a:defRPr/>
            </a:pP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Is not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there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 plan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behind</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it</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t>
            </a:r>
          </a:p>
          <a:p>
            <a:pPr marL="457200" marR="0" lvl="1" indent="-228600" algn="l" defTabSz="914400" rtl="0" eaLnBrk="1" fontAlgn="auto" latinLnBrk="0" hangingPunct="1">
              <a:lnSpc>
                <a:spcPct val="100000"/>
              </a:lnSpc>
              <a:spcBef>
                <a:spcPts val="1200"/>
              </a:spcBef>
              <a:spcAft>
                <a:spcPts val="0"/>
              </a:spcAft>
              <a:buClrTx/>
              <a:buSzTx/>
              <a:buFontTx/>
              <a:buBlip>
                <a:blip r:embed="rId3"/>
              </a:buBlip>
              <a:tabLst/>
              <a:defRPr/>
            </a:pP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Should</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not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we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ask</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instead</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p>
          <a:p>
            <a:pPr marL="685800" marR="0" lvl="2" indent="-228600" algn="l" defTabSz="914400" rtl="0" eaLnBrk="1" fontAlgn="auto" latinLnBrk="0" hangingPunct="1">
              <a:lnSpc>
                <a:spcPct val="100000"/>
              </a:lnSpc>
              <a:spcBef>
                <a:spcPts val="1200"/>
              </a:spcBef>
              <a:spcAft>
                <a:spcPts val="0"/>
              </a:spcAft>
              <a:buClrTx/>
              <a:buSzTx/>
              <a:buFontTx/>
              <a:buBlip>
                <a:blip r:embed="rId3"/>
              </a:buBlip>
              <a:tabLst/>
              <a:defRPr/>
            </a:pP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Which</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deities</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were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chosen</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to</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be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represented</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as</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‚Roman‘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deities</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p>
          <a:p>
            <a:pPr marL="685800" marR="0" lvl="2" indent="-228600" algn="l" defTabSz="914400" rtl="0" eaLnBrk="1" fontAlgn="auto" latinLnBrk="0" hangingPunct="1">
              <a:lnSpc>
                <a:spcPct val="100000"/>
              </a:lnSpc>
              <a:spcBef>
                <a:spcPts val="1200"/>
              </a:spcBef>
              <a:spcAft>
                <a:spcPts val="0"/>
              </a:spcAft>
              <a:buClrTx/>
              <a:buSzTx/>
              <a:buFontTx/>
              <a:buBlip>
                <a:blip r:embed="rId3"/>
              </a:buBlip>
              <a:tabLst/>
              <a:defRPr/>
            </a:pP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and</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which</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are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represented</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by</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non-Roman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names</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figures</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p>
          <a:p>
            <a:pPr marL="685800" marR="0" lvl="2" indent="-228600" algn="l" defTabSz="914400" rtl="0" eaLnBrk="1" fontAlgn="auto" latinLnBrk="0" hangingPunct="1">
              <a:lnSpc>
                <a:spcPct val="100000"/>
              </a:lnSpc>
              <a:spcBef>
                <a:spcPts val="1200"/>
              </a:spcBef>
              <a:spcAft>
                <a:spcPts val="0"/>
              </a:spcAft>
              <a:buClrTx/>
              <a:buSzTx/>
              <a:buFontTx/>
              <a:buBlip>
                <a:blip r:embed="rId3"/>
              </a:buBlip>
              <a:tabLst/>
              <a:defRPr/>
            </a:pP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Notable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absence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of</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Mercury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among</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the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important</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local</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deities</a:t>
            </a:r>
            <a:endPar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a:p>
            <a:pPr marL="685800" marR="0" lvl="2" indent="-228600" algn="l" defTabSz="914400" rtl="0" eaLnBrk="1" fontAlgn="auto" latinLnBrk="0" hangingPunct="1">
              <a:lnSpc>
                <a:spcPct val="100000"/>
              </a:lnSpc>
              <a:spcBef>
                <a:spcPts val="1200"/>
              </a:spcBef>
              <a:spcAft>
                <a:spcPts val="0"/>
              </a:spcAft>
              <a:buClrTx/>
              <a:buSzTx/>
              <a:buFontTx/>
              <a:buBlip>
                <a:blip r:embed="rId3"/>
              </a:buBlip>
              <a:tabLst/>
              <a:defRPr/>
            </a:pP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Innovation</a:t>
            </a:r>
          </a:p>
          <a:p>
            <a:pPr marL="685800" marR="0" lvl="2" indent="-228600" algn="l" defTabSz="914400" rtl="0" eaLnBrk="1" fontAlgn="auto" latinLnBrk="0" hangingPunct="1">
              <a:lnSpc>
                <a:spcPct val="100000"/>
              </a:lnSpc>
              <a:spcBef>
                <a:spcPts val="1200"/>
              </a:spcBef>
              <a:spcAft>
                <a:spcPts val="0"/>
              </a:spcAft>
              <a:buClrTx/>
              <a:buSzTx/>
              <a:buFontTx/>
              <a:buBlip>
                <a:blip r:embed="rId3"/>
              </a:buBlip>
              <a:tabLst/>
              <a:defRPr/>
            </a:pPr>
            <a:r>
              <a:rPr kumimoji="0" lang="de-DE" sz="2000" b="1" i="1"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Interpretatio</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endParaRPr kumimoji="0" lang="en-GB"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p:txBody>
      </p:sp>
      <p:sp>
        <p:nvSpPr>
          <p:cNvPr id="9" name="Textfeld 8"/>
          <p:cNvSpPr txBox="1"/>
          <p:nvPr/>
        </p:nvSpPr>
        <p:spPr>
          <a:xfrm>
            <a:off x="3214678" y="6286520"/>
            <a:ext cx="2071702" cy="369332"/>
          </a:xfrm>
          <a:prstGeom prst="rect">
            <a:avLst/>
          </a:prstGeom>
          <a:noFill/>
        </p:spPr>
        <p:txBody>
          <a:bodyPr wrap="square" rtlCol="0">
            <a:spAutoFit/>
          </a:bodyPr>
          <a:lstStyle/>
          <a:p>
            <a:r>
              <a:rPr lang="en-GB" b="1" dirty="0" err="1">
                <a:solidFill>
                  <a:srgbClr val="FFC000"/>
                </a:solidFill>
                <a:effectLst>
                  <a:outerShdw blurRad="38100" dist="38100" dir="2700000" algn="tl">
                    <a:srgbClr val="000000">
                      <a:alpha val="43137"/>
                    </a:srgbClr>
                  </a:outerShdw>
                </a:effectLst>
              </a:rPr>
              <a:t>Goult</a:t>
            </a:r>
            <a:endParaRPr lang="en-GB" b="1" dirty="0">
              <a:solidFill>
                <a:srgbClr val="FFC000"/>
              </a:solidFill>
              <a:effectLst>
                <a:outerShdw blurRad="38100" dist="38100" dir="2700000" algn="tl">
                  <a:srgbClr val="000000">
                    <a:alpha val="43137"/>
                  </a:srgbClr>
                </a:outerShdw>
              </a:effectLst>
            </a:endParaRPr>
          </a:p>
        </p:txBody>
      </p:sp>
      <p:pic>
        <p:nvPicPr>
          <p:cNvPr id="11" name="Picture 6" descr="C:\Eigene Dateien\NARBONENSIS Habil\ESPERANDIEU Scans\Esp 437 Nîmes - dieu gaulois MAILLET.JPG"/>
          <p:cNvPicPr>
            <a:picLocks noChangeAspect="1" noChangeArrowheads="1"/>
          </p:cNvPicPr>
          <p:nvPr/>
        </p:nvPicPr>
        <p:blipFill>
          <a:blip r:embed="rId4" cstate="print">
            <a:lum contrast="10000"/>
          </a:blip>
          <a:srcRect l="7317" t="6529" r="9756" b="16150"/>
          <a:stretch>
            <a:fillRect/>
          </a:stretch>
        </p:blipFill>
        <p:spPr bwMode="auto">
          <a:xfrm>
            <a:off x="5857884" y="2903721"/>
            <a:ext cx="3000396" cy="3882865"/>
          </a:xfrm>
          <a:prstGeom prst="rect">
            <a:avLst/>
          </a:prstGeom>
          <a:noFill/>
        </p:spPr>
      </p:pic>
      <p:sp>
        <p:nvSpPr>
          <p:cNvPr id="12" name="Text Box 9"/>
          <p:cNvSpPr txBox="1">
            <a:spLocks noChangeArrowheads="1"/>
          </p:cNvSpPr>
          <p:nvPr/>
        </p:nvSpPr>
        <p:spPr bwMode="auto">
          <a:xfrm>
            <a:off x="7072330" y="6357958"/>
            <a:ext cx="1828800" cy="307777"/>
          </a:xfrm>
          <a:prstGeom prst="rect">
            <a:avLst/>
          </a:prstGeom>
          <a:noFill/>
          <a:ln w="9525">
            <a:noFill/>
            <a:miter lim="800000"/>
            <a:headEnd/>
            <a:tailEnd/>
          </a:ln>
          <a:effectLst/>
        </p:spPr>
        <p:txBody>
          <a:bodyPr>
            <a:spAutoFit/>
          </a:bodyPr>
          <a:lstStyle/>
          <a:p>
            <a:pPr algn="r">
              <a:spcBef>
                <a:spcPct val="50000"/>
              </a:spcBef>
            </a:pPr>
            <a:r>
              <a:rPr lang="en-US" sz="1400" dirty="0" err="1">
                <a:solidFill>
                  <a:schemeClr val="bg2"/>
                </a:solidFill>
                <a:latin typeface="GoudyOlSt BT" pitchFamily="18" charset="0"/>
              </a:rPr>
              <a:t>Esp</a:t>
            </a:r>
            <a:r>
              <a:rPr lang="en-US" sz="1400" dirty="0">
                <a:solidFill>
                  <a:schemeClr val="bg2"/>
                </a:solidFill>
                <a:latin typeface="GoudyOlSt BT" pitchFamily="18" charset="0"/>
              </a:rPr>
              <a:t> 437 </a:t>
            </a:r>
            <a:r>
              <a:rPr lang="en-US" sz="1400" dirty="0" err="1">
                <a:solidFill>
                  <a:schemeClr val="bg2"/>
                </a:solidFill>
                <a:latin typeface="GoudyOlSt BT" pitchFamily="18" charset="0"/>
              </a:rPr>
              <a:t>Nîmes</a:t>
            </a:r>
            <a:r>
              <a:rPr lang="en-US" sz="1400" dirty="0">
                <a:solidFill>
                  <a:schemeClr val="bg2"/>
                </a:solidFill>
                <a:latin typeface="GoudyOlSt BT" pitchFamily="18" charset="0"/>
              </a:rPr>
              <a:t> </a:t>
            </a:r>
          </a:p>
        </p:txBody>
      </p:sp>
      <p:sp>
        <p:nvSpPr>
          <p:cNvPr id="13" name="Textfeld 12"/>
          <p:cNvSpPr txBox="1"/>
          <p:nvPr/>
        </p:nvSpPr>
        <p:spPr>
          <a:xfrm>
            <a:off x="214282" y="5214950"/>
            <a:ext cx="4643470" cy="1477328"/>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dirty="0" err="1">
                <a:solidFill>
                  <a:schemeClr val="bg1"/>
                </a:solidFill>
                <a:effectLst>
                  <a:outerShdw blurRad="38100" dist="38100" dir="2700000" algn="tl">
                    <a:srgbClr val="000000">
                      <a:alpha val="43137"/>
                    </a:srgbClr>
                  </a:outerShdw>
                </a:effectLst>
              </a:rPr>
              <a:t>Caes</a:t>
            </a:r>
            <a:r>
              <a:rPr lang="en-US" dirty="0">
                <a:solidFill>
                  <a:schemeClr val="bg1"/>
                </a:solidFill>
                <a:effectLst>
                  <a:outerShdw blurRad="38100" dist="38100" dir="2700000" algn="tl">
                    <a:srgbClr val="000000">
                      <a:alpha val="43137"/>
                    </a:srgbClr>
                  </a:outerShdw>
                </a:effectLst>
              </a:rPr>
              <a:t>. BG 6.18:</a:t>
            </a:r>
            <a:br>
              <a:rPr lang="en-US" dirty="0">
                <a:solidFill>
                  <a:schemeClr val="bg1"/>
                </a:solidFill>
                <a:effectLst>
                  <a:outerShdw blurRad="38100" dist="38100" dir="2700000" algn="tl">
                    <a:srgbClr val="000000">
                      <a:alpha val="43137"/>
                    </a:srgbClr>
                  </a:outerShdw>
                </a:effectLst>
              </a:rPr>
            </a:br>
            <a:r>
              <a:rPr lang="en-US" i="1" dirty="0">
                <a:solidFill>
                  <a:schemeClr val="bg1"/>
                </a:solidFill>
                <a:effectLst>
                  <a:outerShdw blurRad="38100" dist="38100" dir="2700000" algn="tl">
                    <a:srgbClr val="000000">
                      <a:alpha val="43137"/>
                    </a:srgbClr>
                  </a:outerShdw>
                </a:effectLst>
              </a:rPr>
              <a:t>All the </a:t>
            </a:r>
            <a:r>
              <a:rPr lang="en-US" i="1" dirty="0" err="1">
                <a:solidFill>
                  <a:schemeClr val="bg1"/>
                </a:solidFill>
                <a:effectLst>
                  <a:outerShdw blurRad="38100" dist="38100" dir="2700000" algn="tl">
                    <a:srgbClr val="000000">
                      <a:alpha val="43137"/>
                    </a:srgbClr>
                  </a:outerShdw>
                </a:effectLst>
              </a:rPr>
              <a:t>Gauls</a:t>
            </a:r>
            <a:r>
              <a:rPr lang="en-US" i="1" dirty="0">
                <a:solidFill>
                  <a:schemeClr val="bg1"/>
                </a:solidFill>
                <a:effectLst>
                  <a:outerShdw blurRad="38100" dist="38100" dir="2700000" algn="tl">
                    <a:srgbClr val="000000">
                      <a:alpha val="43137"/>
                    </a:srgbClr>
                  </a:outerShdw>
                </a:effectLst>
              </a:rPr>
              <a:t> assert that they are descended from the god </a:t>
            </a:r>
            <a:r>
              <a:rPr lang="en-US" i="1" dirty="0" err="1">
                <a:solidFill>
                  <a:schemeClr val="bg1"/>
                </a:solidFill>
                <a:effectLst>
                  <a:outerShdw blurRad="38100" dist="38100" dir="2700000" algn="tl">
                    <a:srgbClr val="000000">
                      <a:alpha val="43137"/>
                    </a:srgbClr>
                  </a:outerShdw>
                </a:effectLst>
              </a:rPr>
              <a:t>Dis</a:t>
            </a:r>
            <a:r>
              <a:rPr lang="en-US" i="1" dirty="0">
                <a:solidFill>
                  <a:schemeClr val="bg1"/>
                </a:solidFill>
                <a:effectLst>
                  <a:outerShdw blurRad="38100" dist="38100" dir="2700000" algn="tl">
                    <a:srgbClr val="000000">
                      <a:alpha val="43137"/>
                    </a:srgbClr>
                  </a:outerShdw>
                </a:effectLst>
              </a:rPr>
              <a:t> </a:t>
            </a:r>
            <a:r>
              <a:rPr lang="en-US" i="1" dirty="0" err="1">
                <a:solidFill>
                  <a:schemeClr val="bg1"/>
                </a:solidFill>
                <a:effectLst>
                  <a:outerShdw blurRad="38100" dist="38100" dir="2700000" algn="tl">
                    <a:srgbClr val="000000">
                      <a:alpha val="43137"/>
                    </a:srgbClr>
                  </a:outerShdw>
                </a:effectLst>
              </a:rPr>
              <a:t>pater</a:t>
            </a:r>
            <a:r>
              <a:rPr lang="en-US" i="1" dirty="0">
                <a:solidFill>
                  <a:schemeClr val="bg1"/>
                </a:solidFill>
                <a:effectLst>
                  <a:outerShdw blurRad="38100" dist="38100" dir="2700000" algn="tl">
                    <a:srgbClr val="000000">
                      <a:alpha val="43137"/>
                    </a:srgbClr>
                  </a:outerShdw>
                </a:effectLst>
              </a:rPr>
              <a:t>, and say that this tradition has been handed down by the Druids.</a:t>
            </a:r>
            <a:br>
              <a:rPr lang="en-US" dirty="0">
                <a:solidFill>
                  <a:schemeClr val="bg1"/>
                </a:solidFill>
                <a:effectLst>
                  <a:outerShdw blurRad="38100" dist="38100" dir="2700000" algn="tl">
                    <a:srgbClr val="000000">
                      <a:alpha val="43137"/>
                    </a:srgbClr>
                  </a:outerShdw>
                </a:effectLst>
              </a:rPr>
            </a:br>
            <a:endParaRPr lang="en-GB" dirty="0">
              <a:solidFill>
                <a:schemeClr val="bg1"/>
              </a:solidFill>
              <a:effectLst>
                <a:outerShdw blurRad="38100" dist="38100" dir="2700000" algn="tl">
                  <a:srgbClr val="000000">
                    <a:alpha val="43137"/>
                  </a:srgbClr>
                </a:outerShdw>
              </a:effectLst>
            </a:endParaRPr>
          </a:p>
        </p:txBody>
      </p:sp>
      <p:pic>
        <p:nvPicPr>
          <p:cNvPr id="57346" name="Picture 2" descr="C:\Dokumente und Einstellungen\Ralph\Desktop\CHARUN+ETRSC356px-Charun_hammer_CdM.jpeg"/>
          <p:cNvPicPr>
            <a:picLocks noChangeAspect="1" noChangeArrowheads="1"/>
          </p:cNvPicPr>
          <p:nvPr/>
        </p:nvPicPr>
        <p:blipFill>
          <a:blip r:embed="rId5" cstate="print"/>
          <a:srcRect t="7293" b="3361"/>
          <a:stretch>
            <a:fillRect/>
          </a:stretch>
        </p:blipFill>
        <p:spPr bwMode="auto">
          <a:xfrm rot="20474376">
            <a:off x="965533" y="693288"/>
            <a:ext cx="2983603" cy="4485299"/>
          </a:xfrm>
          <a:prstGeom prst="rect">
            <a:avLst/>
          </a:prstGeom>
          <a:noFill/>
        </p:spPr>
      </p:pic>
      <p:sp>
        <p:nvSpPr>
          <p:cNvPr id="16" name="Textfeld 15"/>
          <p:cNvSpPr txBox="1"/>
          <p:nvPr/>
        </p:nvSpPr>
        <p:spPr>
          <a:xfrm>
            <a:off x="5786446" y="1500174"/>
            <a:ext cx="3071834" cy="1477328"/>
          </a:xfrm>
          <a:prstGeom prst="rect">
            <a:avLst/>
          </a:prstGeom>
          <a:noFill/>
        </p:spPr>
        <p:txBody>
          <a:bodyPr wrap="square" rtlCol="0">
            <a:spAutoFit/>
          </a:bodyPr>
          <a:lstStyle/>
          <a:p>
            <a:pPr algn="r"/>
            <a:r>
              <a:rPr lang="en-GB" b="1" dirty="0">
                <a:solidFill>
                  <a:srgbClr val="FFC000"/>
                </a:solidFill>
                <a:effectLst>
                  <a:outerShdw blurRad="38100" dist="38100" dir="2700000" algn="tl">
                    <a:srgbClr val="000000">
                      <a:alpha val="43137"/>
                    </a:srgbClr>
                  </a:outerShdw>
                </a:effectLst>
              </a:rPr>
              <a:t>hammer god / </a:t>
            </a:r>
            <a:r>
              <a:rPr lang="en-GB" b="1" dirty="0" err="1">
                <a:solidFill>
                  <a:srgbClr val="FFC000"/>
                </a:solidFill>
                <a:effectLst>
                  <a:outerShdw blurRad="38100" dist="38100" dir="2700000" algn="tl">
                    <a:srgbClr val="000000">
                      <a:alpha val="43137"/>
                    </a:srgbClr>
                  </a:outerShdw>
                </a:effectLst>
              </a:rPr>
              <a:t>dieu</a:t>
            </a:r>
            <a:r>
              <a:rPr lang="en-GB" b="1" dirty="0">
                <a:solidFill>
                  <a:srgbClr val="FFC000"/>
                </a:solidFill>
                <a:effectLst>
                  <a:outerShdw blurRad="38100" dist="38100" dir="2700000" algn="tl">
                    <a:srgbClr val="000000">
                      <a:alpha val="43137"/>
                    </a:srgbClr>
                  </a:outerShdw>
                </a:effectLst>
              </a:rPr>
              <a:t> au </a:t>
            </a:r>
            <a:r>
              <a:rPr lang="en-GB" b="1" dirty="0" err="1">
                <a:solidFill>
                  <a:srgbClr val="FFC000"/>
                </a:solidFill>
                <a:effectLst>
                  <a:outerShdw blurRad="38100" dist="38100" dir="2700000" algn="tl">
                    <a:srgbClr val="000000">
                      <a:alpha val="43137"/>
                    </a:srgbClr>
                  </a:outerShdw>
                </a:effectLst>
              </a:rPr>
              <a:t>maillet</a:t>
            </a:r>
            <a:endParaRPr lang="en-GB" b="1" dirty="0">
              <a:solidFill>
                <a:srgbClr val="FFC000"/>
              </a:solidFill>
              <a:effectLst>
                <a:outerShdw blurRad="38100" dist="38100" dir="2700000" algn="tl">
                  <a:srgbClr val="000000">
                    <a:alpha val="43137"/>
                  </a:srgbClr>
                </a:outerShdw>
              </a:effectLst>
            </a:endParaRPr>
          </a:p>
          <a:p>
            <a:pPr algn="r"/>
            <a:r>
              <a:rPr lang="en-GB" b="1" dirty="0" err="1">
                <a:solidFill>
                  <a:srgbClr val="FFC000"/>
                </a:solidFill>
                <a:effectLst>
                  <a:outerShdw blurRad="38100" dist="38100" dir="2700000" algn="tl">
                    <a:srgbClr val="000000">
                      <a:alpha val="43137"/>
                    </a:srgbClr>
                  </a:outerShdw>
                </a:effectLst>
              </a:rPr>
              <a:t>Sucellos</a:t>
            </a:r>
            <a:r>
              <a:rPr lang="en-GB" b="1" dirty="0">
                <a:solidFill>
                  <a:srgbClr val="FFC000"/>
                </a:solidFill>
                <a:effectLst>
                  <a:outerShdw blurRad="38100" dist="38100" dir="2700000" algn="tl">
                    <a:srgbClr val="000000">
                      <a:alpha val="43137"/>
                    </a:srgbClr>
                  </a:outerShdw>
                </a:effectLst>
              </a:rPr>
              <a:t> “le bon </a:t>
            </a:r>
            <a:r>
              <a:rPr lang="en-GB" b="1" dirty="0" err="1">
                <a:solidFill>
                  <a:srgbClr val="FFC000"/>
                </a:solidFill>
                <a:effectLst>
                  <a:outerShdw blurRad="38100" dist="38100" dir="2700000" algn="tl">
                    <a:srgbClr val="000000">
                      <a:alpha val="43137"/>
                    </a:srgbClr>
                  </a:outerShdw>
                </a:effectLst>
              </a:rPr>
              <a:t>frappeur</a:t>
            </a:r>
            <a:r>
              <a:rPr lang="en-GB" b="1" dirty="0">
                <a:solidFill>
                  <a:srgbClr val="FFC000"/>
                </a:solidFill>
                <a:effectLst>
                  <a:outerShdw blurRad="38100" dist="38100" dir="2700000" algn="tl">
                    <a:srgbClr val="000000">
                      <a:alpha val="43137"/>
                    </a:srgbClr>
                  </a:outerShdw>
                </a:effectLst>
              </a:rPr>
              <a:t>”</a:t>
            </a:r>
            <a:br>
              <a:rPr lang="en-GB" b="1" dirty="0">
                <a:solidFill>
                  <a:srgbClr val="FFC000"/>
                </a:solidFill>
                <a:effectLst>
                  <a:outerShdw blurRad="38100" dist="38100" dir="2700000" algn="tl">
                    <a:srgbClr val="000000">
                      <a:alpha val="43137"/>
                    </a:srgbClr>
                  </a:outerShdw>
                </a:effectLst>
              </a:rPr>
            </a:br>
            <a:r>
              <a:rPr lang="en-GB" b="1" dirty="0">
                <a:solidFill>
                  <a:srgbClr val="FFC000"/>
                </a:solidFill>
                <a:effectLst>
                  <a:outerShdw blurRad="38100" dist="38100" dir="2700000" algn="tl">
                    <a:srgbClr val="000000">
                      <a:alpha val="43137"/>
                    </a:srgbClr>
                  </a:outerShdw>
                </a:effectLst>
              </a:rPr>
              <a:t>= </a:t>
            </a:r>
            <a:r>
              <a:rPr lang="en-GB" b="1" dirty="0" err="1">
                <a:solidFill>
                  <a:srgbClr val="FFC000"/>
                </a:solidFill>
                <a:effectLst>
                  <a:outerShdw blurRad="38100" dist="38100" dir="2700000" algn="tl">
                    <a:srgbClr val="000000">
                      <a:alpha val="43137"/>
                    </a:srgbClr>
                  </a:outerShdw>
                </a:effectLst>
              </a:rPr>
              <a:t>Silvanus</a:t>
            </a:r>
            <a:endParaRPr lang="en-GB" b="1" dirty="0">
              <a:solidFill>
                <a:srgbClr val="FFC000"/>
              </a:solidFill>
              <a:effectLst>
                <a:outerShdw blurRad="38100" dist="38100" dir="2700000" algn="tl">
                  <a:srgbClr val="000000">
                    <a:alpha val="43137"/>
                  </a:srgbClr>
                </a:outerShdw>
              </a:effectLst>
            </a:endParaRPr>
          </a:p>
          <a:p>
            <a:pPr algn="r"/>
            <a:r>
              <a:rPr lang="en-GB" b="1" dirty="0">
                <a:solidFill>
                  <a:srgbClr val="FFC000"/>
                </a:solidFill>
                <a:effectLst>
                  <a:outerShdw blurRad="38100" dist="38100" dir="2700000" algn="tl">
                    <a:srgbClr val="000000">
                      <a:alpha val="43137"/>
                    </a:srgbClr>
                  </a:outerShdw>
                </a:effectLst>
              </a:rPr>
              <a:t>= </a:t>
            </a:r>
            <a:r>
              <a:rPr lang="en-GB" b="1" dirty="0" err="1">
                <a:solidFill>
                  <a:srgbClr val="FFC000"/>
                </a:solidFill>
                <a:effectLst>
                  <a:outerShdw blurRad="38100" dist="38100" dir="2700000" algn="tl">
                    <a:srgbClr val="000000">
                      <a:alpha val="43137"/>
                    </a:srgbClr>
                  </a:outerShdw>
                </a:effectLst>
              </a:rPr>
              <a:t>Vulcanus</a:t>
            </a:r>
            <a:endParaRPr lang="en-GB" b="1" dirty="0">
              <a:solidFill>
                <a:srgbClr val="FFC000"/>
              </a:solidFill>
              <a:effectLst>
                <a:outerShdw blurRad="38100" dist="38100" dir="2700000" algn="tl">
                  <a:srgbClr val="000000">
                    <a:alpha val="43137"/>
                  </a:srgbClr>
                </a:outerShdw>
              </a:effectLst>
            </a:endParaRPr>
          </a:p>
          <a:p>
            <a:pPr algn="r"/>
            <a:r>
              <a:rPr lang="en-GB" b="1" dirty="0">
                <a:solidFill>
                  <a:srgbClr val="FFC000"/>
                </a:solidFill>
                <a:effectLst>
                  <a:outerShdw blurRad="38100" dist="38100" dir="2700000" algn="tl">
                    <a:srgbClr val="000000">
                      <a:alpha val="43137"/>
                    </a:srgbClr>
                  </a:outerShdw>
                </a:effectLst>
              </a:rPr>
              <a:t>= </a:t>
            </a:r>
            <a:r>
              <a:rPr lang="en-GB" b="1" dirty="0" err="1">
                <a:solidFill>
                  <a:srgbClr val="FFC000"/>
                </a:solidFill>
                <a:effectLst>
                  <a:outerShdw blurRad="38100" dist="38100" dir="2700000" algn="tl">
                    <a:srgbClr val="000000">
                      <a:alpha val="43137"/>
                    </a:srgbClr>
                  </a:outerShdw>
                </a:effectLst>
              </a:rPr>
              <a:t>Dispater</a:t>
            </a:r>
            <a:r>
              <a:rPr lang="en-GB" b="1" dirty="0">
                <a:solidFill>
                  <a:srgbClr val="FFC000"/>
                </a:solidFill>
                <a:effectLst>
                  <a:outerShdw blurRad="38100" dist="38100" dir="2700000" algn="tl">
                    <a:srgbClr val="000000">
                      <a:alpha val="43137"/>
                    </a:srgbClr>
                  </a:outerShdw>
                </a:effectLst>
              </a:rPr>
              <a:t> ?</a:t>
            </a:r>
          </a:p>
        </p:txBody>
      </p:sp>
      <p:sp>
        <p:nvSpPr>
          <p:cNvPr id="18" name="Titel 1"/>
          <p:cNvSpPr txBox="1">
            <a:spLocks/>
          </p:cNvSpPr>
          <p:nvPr/>
        </p:nvSpPr>
        <p:spPr>
          <a:xfrm>
            <a:off x="1285852" y="285728"/>
            <a:ext cx="7669016" cy="808038"/>
          </a:xfrm>
          <a:prstGeom prst="rect">
            <a:avLst/>
          </a:prstGeom>
        </p:spPr>
        <p:txBody>
          <a:bodyPr vert="horz" lIns="91440" tIns="45720" rIns="91440" bIns="45720" rtlCol="0" anchor="ctr">
            <a:normAutofit/>
          </a:bodyPr>
          <a:lstStyle/>
          <a:p>
            <a:pPr lvl="0" algn="r">
              <a:spcBef>
                <a:spcPct val="0"/>
              </a:spcBef>
            </a:pPr>
            <a:r>
              <a:rPr lang="de-DE" sz="3600" dirty="0">
                <a:solidFill>
                  <a:schemeClr val="bg1">
                    <a:lumMod val="95000"/>
                  </a:schemeClr>
                </a:solidFill>
              </a:rPr>
              <a:t>Pilier des </a:t>
            </a:r>
            <a:r>
              <a:rPr lang="de-DE" sz="3600" dirty="0" err="1">
                <a:solidFill>
                  <a:schemeClr val="bg1">
                    <a:lumMod val="95000"/>
                  </a:schemeClr>
                </a:solidFill>
              </a:rPr>
              <a:t>nautes</a:t>
            </a:r>
            <a:r>
              <a:rPr lang="de-DE" sz="3600" dirty="0">
                <a:solidFill>
                  <a:schemeClr val="bg1">
                    <a:lumMod val="95000"/>
                  </a:schemeClr>
                </a:solidFill>
              </a:rPr>
              <a:t> &amp; </a:t>
            </a:r>
            <a:r>
              <a:rPr lang="de-DE" sz="3600" i="1" dirty="0" err="1">
                <a:solidFill>
                  <a:schemeClr val="bg1">
                    <a:lumMod val="95000"/>
                  </a:schemeClr>
                </a:solidFill>
              </a:rPr>
              <a:t>interpretatio</a:t>
            </a:r>
            <a:endParaRPr kumimoji="0" lang="en-GB" sz="3600" b="0" i="0" u="none" strike="noStrike" kern="1200" cap="none" spc="0" normalizeH="0" baseline="0" noProof="0" dirty="0">
              <a:ln>
                <a:noFill/>
              </a:ln>
              <a:solidFill>
                <a:schemeClr val="bg1">
                  <a:lumMod val="95000"/>
                </a:schemeClr>
              </a:solidFill>
              <a:effectLst>
                <a:reflection blurRad="6350" stA="55000" endA="300" endPos="25500" dir="5400000" sy="-100000" algn="bl" rotWithShape="0"/>
              </a:effectLst>
              <a:uLnTx/>
              <a:uFillTx/>
              <a:latin typeface="+mj-lt"/>
              <a:ea typeface="+mj-ea"/>
              <a:cs typeface="+mj-cs"/>
            </a:endParaRPr>
          </a:p>
        </p:txBody>
      </p:sp>
      <p:sp>
        <p:nvSpPr>
          <p:cNvPr id="14" name="Textfeld 13"/>
          <p:cNvSpPr txBox="1"/>
          <p:nvPr/>
        </p:nvSpPr>
        <p:spPr>
          <a:xfrm>
            <a:off x="3851920" y="926718"/>
            <a:ext cx="4536504" cy="2585323"/>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dirty="0">
                <a:solidFill>
                  <a:schemeClr val="bg2"/>
                </a:solidFill>
                <a:effectLst>
                  <a:outerShdw blurRad="38100" dist="38100" dir="2700000" algn="tl">
                    <a:srgbClr val="000000">
                      <a:alpha val="43137"/>
                    </a:srgbClr>
                  </a:outerShdw>
                </a:effectLst>
              </a:rPr>
              <a:t>Did Caesar think of Etruscan </a:t>
            </a:r>
            <a:br>
              <a:rPr lang="en-US" dirty="0">
                <a:solidFill>
                  <a:schemeClr val="bg2"/>
                </a:solidFill>
                <a:effectLst>
                  <a:outerShdw blurRad="38100" dist="38100" dir="2700000" algn="tl">
                    <a:srgbClr val="000000">
                      <a:alpha val="43137"/>
                    </a:srgbClr>
                  </a:outerShdw>
                </a:effectLst>
              </a:rPr>
            </a:br>
            <a:r>
              <a:rPr lang="en-US" dirty="0">
                <a:solidFill>
                  <a:schemeClr val="bg2"/>
                </a:solidFill>
                <a:effectLst>
                  <a:outerShdw blurRad="38100" dist="38100" dir="2700000" algn="tl">
                    <a:srgbClr val="000000">
                      <a:alpha val="43137"/>
                    </a:srgbClr>
                  </a:outerShdw>
                </a:effectLst>
              </a:rPr>
              <a:t>god of the underworld, </a:t>
            </a:r>
            <a:r>
              <a:rPr lang="en-US" b="1" dirty="0" err="1">
                <a:solidFill>
                  <a:schemeClr val="bg2"/>
                </a:solidFill>
                <a:effectLst>
                  <a:outerShdw blurRad="38100" dist="38100" dir="2700000" algn="tl">
                    <a:srgbClr val="000000">
                      <a:alpha val="43137"/>
                    </a:srgbClr>
                  </a:outerShdw>
                </a:effectLst>
              </a:rPr>
              <a:t>Charu</a:t>
            </a:r>
            <a:r>
              <a:rPr lang="en-US" dirty="0">
                <a:solidFill>
                  <a:schemeClr val="bg2"/>
                </a:solidFill>
                <a:effectLst>
                  <a:outerShdw blurRad="38100" dist="38100" dir="2700000" algn="tl">
                    <a:srgbClr val="000000">
                      <a:alpha val="43137"/>
                    </a:srgbClr>
                  </a:outerShdw>
                </a:effectLst>
              </a:rPr>
              <a:t>?</a:t>
            </a:r>
          </a:p>
          <a:p>
            <a:endParaRPr lang="en-US" dirty="0">
              <a:solidFill>
                <a:schemeClr val="bg2"/>
              </a:solidFill>
              <a:effectLst>
                <a:outerShdw blurRad="38100" dist="38100" dir="2700000" algn="tl">
                  <a:srgbClr val="000000">
                    <a:alpha val="43137"/>
                  </a:srgbClr>
                </a:outerShdw>
              </a:effectLst>
            </a:endParaRPr>
          </a:p>
          <a:p>
            <a:r>
              <a:rPr lang="en-GB" dirty="0">
                <a:solidFill>
                  <a:schemeClr val="bg2"/>
                </a:solidFill>
                <a:effectLst>
                  <a:outerShdw blurRad="38100" dist="38100" dir="2700000" algn="tl">
                    <a:srgbClr val="000000">
                      <a:alpha val="43137"/>
                    </a:srgbClr>
                  </a:outerShdw>
                </a:effectLst>
              </a:rPr>
              <a:t>TERTULLIAN </a:t>
            </a:r>
            <a:r>
              <a:rPr lang="en-GB" i="1" dirty="0">
                <a:solidFill>
                  <a:schemeClr val="bg2"/>
                </a:solidFill>
                <a:effectLst>
                  <a:outerShdw blurRad="38100" dist="38100" dir="2700000" algn="tl">
                    <a:srgbClr val="000000">
                      <a:alpha val="43137"/>
                    </a:srgbClr>
                  </a:outerShdw>
                </a:effectLst>
              </a:rPr>
              <a:t>nat</a:t>
            </a:r>
            <a:r>
              <a:rPr lang="en-GB" dirty="0">
                <a:solidFill>
                  <a:schemeClr val="bg2"/>
                </a:solidFill>
                <a:effectLst>
                  <a:outerShdw blurRad="38100" dist="38100" dir="2700000" algn="tl">
                    <a:srgbClr val="000000">
                      <a:alpha val="43137"/>
                    </a:srgbClr>
                  </a:outerShdw>
                </a:effectLst>
              </a:rPr>
              <a:t>. 10.47:    </a:t>
            </a:r>
            <a:r>
              <a:rPr lang="en-GB" i="1" dirty="0">
                <a:solidFill>
                  <a:schemeClr val="bg2"/>
                </a:solidFill>
                <a:effectLst>
                  <a:outerShdw blurRad="38100" dist="38100" dir="2700000" algn="tl">
                    <a:srgbClr val="000000">
                      <a:alpha val="43137"/>
                    </a:srgbClr>
                  </a:outerShdw>
                </a:effectLst>
              </a:rPr>
              <a:t>When it comes to the gladiatorial shows, you are even more devout. (…) We have laughed over the midday games of your gods when Father Pluto, brother of Jove, hauls off the remains of the gladiators </a:t>
            </a:r>
            <a:r>
              <a:rPr lang="en-GB" b="1" i="1" dirty="0">
                <a:solidFill>
                  <a:srgbClr val="FFC000"/>
                </a:solidFill>
                <a:effectLst>
                  <a:outerShdw blurRad="38100" dist="38100" dir="2700000" algn="tl">
                    <a:srgbClr val="000000">
                      <a:alpha val="43137"/>
                    </a:srgbClr>
                  </a:outerShdw>
                </a:effectLst>
              </a:rPr>
              <a:t>brandishing his hammer </a:t>
            </a:r>
            <a:r>
              <a:rPr lang="en-GB" i="1" dirty="0">
                <a:solidFill>
                  <a:schemeClr val="bg2"/>
                </a:solidFill>
                <a:effectLst>
                  <a:outerShdw blurRad="38100" dist="38100" dir="2700000" algn="tl">
                    <a:srgbClr val="000000">
                      <a:alpha val="43137"/>
                    </a:srgbClr>
                  </a:outerShdw>
                </a:effectLst>
              </a:rPr>
              <a:t>(…)</a:t>
            </a:r>
          </a:p>
        </p:txBody>
      </p:sp>
    </p:spTree>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edge">
                                      <p:cBhvr>
                                        <p:cTn id="7" dur="2000"/>
                                        <p:tgtEl>
                                          <p:spTgt spid="14"/>
                                        </p:tgtEl>
                                      </p:cBhvr>
                                    </p:animEffect>
                                  </p:childTnLst>
                                </p:cTn>
                              </p:par>
                            </p:childTnLst>
                          </p:cTn>
                        </p:par>
                        <p:par>
                          <p:cTn id="8" fill="hold">
                            <p:stCondLst>
                              <p:cond delay="2000"/>
                            </p:stCondLst>
                            <p:childTnLst>
                              <p:par>
                                <p:cTn id="9" presetID="20" presetClass="entr" presetSubtype="0" fill="hold" nodeType="afterEffect">
                                  <p:stCondLst>
                                    <p:cond delay="0"/>
                                  </p:stCondLst>
                                  <p:childTnLst>
                                    <p:set>
                                      <p:cBhvr>
                                        <p:cTn id="10" dur="1" fill="hold">
                                          <p:stCondLst>
                                            <p:cond delay="0"/>
                                          </p:stCondLst>
                                        </p:cTn>
                                        <p:tgtEl>
                                          <p:spTgt spid="57346"/>
                                        </p:tgtEl>
                                        <p:attrNameLst>
                                          <p:attrName>style.visibility</p:attrName>
                                        </p:attrNameLst>
                                      </p:cBhvr>
                                      <p:to>
                                        <p:strVal val="visible"/>
                                      </p:to>
                                    </p:set>
                                    <p:animEffect transition="in" filter="wedge">
                                      <p:cBhvr>
                                        <p:cTn id="11" dur="2000"/>
                                        <p:tgtEl>
                                          <p:spTgt spid="573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2" descr="C:\Dokumente und Einstellungen\Ralph\Eigene Dateien\Lydneydog.gif"/>
          <p:cNvPicPr>
            <a:picLocks noChangeAspect="1" noChangeArrowheads="1"/>
          </p:cNvPicPr>
          <p:nvPr/>
        </p:nvPicPr>
        <p:blipFill>
          <a:blip r:embed="rId2" cstate="print">
            <a:clrChange>
              <a:clrFrom>
                <a:srgbClr val="FFFFFF"/>
              </a:clrFrom>
              <a:clrTo>
                <a:srgbClr val="FFFFFF">
                  <a:alpha val="0"/>
                </a:srgbClr>
              </a:clrTo>
            </a:clrChange>
          </a:blip>
          <a:srcRect l="3029" t="60922"/>
          <a:stretch>
            <a:fillRect/>
          </a:stretch>
        </p:blipFill>
        <p:spPr bwMode="auto">
          <a:xfrm>
            <a:off x="357158" y="5434710"/>
            <a:ext cx="2286016" cy="1423290"/>
          </a:xfrm>
          <a:prstGeom prst="rect">
            <a:avLst/>
          </a:prstGeom>
          <a:noFill/>
        </p:spPr>
      </p:pic>
      <p:pic>
        <p:nvPicPr>
          <p:cNvPr id="63490" name="Picture 2" descr="D:\RIG Glanum Belenos photo.jpg"/>
          <p:cNvPicPr>
            <a:picLocks noChangeAspect="1" noChangeArrowheads="1"/>
          </p:cNvPicPr>
          <p:nvPr/>
        </p:nvPicPr>
        <p:blipFill>
          <a:blip r:embed="rId3" cstate="print"/>
          <a:srcRect/>
          <a:stretch>
            <a:fillRect/>
          </a:stretch>
        </p:blipFill>
        <p:spPr bwMode="auto">
          <a:xfrm>
            <a:off x="0" y="3429000"/>
            <a:ext cx="3415866" cy="2100608"/>
          </a:xfrm>
          <a:prstGeom prst="rect">
            <a:avLst/>
          </a:prstGeom>
          <a:noFill/>
        </p:spPr>
      </p:pic>
      <p:sp>
        <p:nvSpPr>
          <p:cNvPr id="4" name="Inhaltsplatzhalter 2"/>
          <p:cNvSpPr txBox="1">
            <a:spLocks/>
          </p:cNvSpPr>
          <p:nvPr/>
        </p:nvSpPr>
        <p:spPr>
          <a:xfrm>
            <a:off x="2357422" y="1981225"/>
            <a:ext cx="4429139" cy="4876799"/>
          </a:xfrm>
          <a:prstGeom prst="rect">
            <a:avLst/>
          </a:prstGeom>
        </p:spPr>
        <p:txBody>
          <a:bodyPr vert="horz" lIns="91440" tIns="45720" rIns="91440" bIns="45720" rtlCol="0">
            <a:normAutofit/>
          </a:bodyPr>
          <a:lstStyle/>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4"/>
              </a:buBlip>
              <a:tabLst/>
              <a:defRPr/>
            </a:pP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But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is</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this</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all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there</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is</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t>
            </a:r>
          </a:p>
          <a:p>
            <a:pPr marL="457200" marR="0" lvl="1" indent="-228600" algn="l" defTabSz="914400" rtl="0" eaLnBrk="1" fontAlgn="auto" latinLnBrk="0" hangingPunct="1">
              <a:lnSpc>
                <a:spcPct val="100000"/>
              </a:lnSpc>
              <a:spcBef>
                <a:spcPts val="1200"/>
              </a:spcBef>
              <a:spcAft>
                <a:spcPts val="0"/>
              </a:spcAft>
              <a:buClrTx/>
              <a:buSzTx/>
              <a:buFontTx/>
              <a:buBlip>
                <a:blip r:embed="rId5"/>
              </a:buBlip>
              <a:tabLst/>
              <a:defRPr/>
            </a:pP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Is not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there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 plan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behind</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it</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t>
            </a:r>
          </a:p>
          <a:p>
            <a:pPr marL="457200" marR="0" lvl="1" indent="-228600" algn="l" defTabSz="914400" rtl="0" eaLnBrk="1" fontAlgn="auto" latinLnBrk="0" hangingPunct="1">
              <a:lnSpc>
                <a:spcPct val="100000"/>
              </a:lnSpc>
              <a:spcBef>
                <a:spcPts val="1200"/>
              </a:spcBef>
              <a:spcAft>
                <a:spcPts val="0"/>
              </a:spcAft>
              <a:buClrTx/>
              <a:buSzTx/>
              <a:buFontTx/>
              <a:buBlip>
                <a:blip r:embed="rId5"/>
              </a:buBlip>
              <a:tabLst/>
              <a:defRPr/>
            </a:pP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Should</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not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we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ask</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instead</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p>
          <a:p>
            <a:pPr marL="685800" marR="0" lvl="2" indent="-228600" algn="l" defTabSz="914400" rtl="0" eaLnBrk="1" fontAlgn="auto" latinLnBrk="0" hangingPunct="1">
              <a:lnSpc>
                <a:spcPct val="100000"/>
              </a:lnSpc>
              <a:spcBef>
                <a:spcPts val="1200"/>
              </a:spcBef>
              <a:spcAft>
                <a:spcPts val="0"/>
              </a:spcAft>
              <a:buClrTx/>
              <a:buSzTx/>
              <a:buFontTx/>
              <a:buBlip>
                <a:blip r:embed="rId5"/>
              </a:buBlip>
              <a:tabLst/>
              <a:defRPr/>
            </a:pP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Which</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deities</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were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chosen</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to</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be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represented</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as</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‚Roman‘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deities</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p>
          <a:p>
            <a:pPr marL="685800" marR="0" lvl="2" indent="-228600" algn="l" defTabSz="914400" rtl="0" eaLnBrk="1" fontAlgn="auto" latinLnBrk="0" hangingPunct="1">
              <a:lnSpc>
                <a:spcPct val="100000"/>
              </a:lnSpc>
              <a:spcBef>
                <a:spcPts val="1200"/>
              </a:spcBef>
              <a:spcAft>
                <a:spcPts val="0"/>
              </a:spcAft>
              <a:buClrTx/>
              <a:buSzTx/>
              <a:buFontTx/>
              <a:buBlip>
                <a:blip r:embed="rId5"/>
              </a:buBlip>
              <a:tabLst/>
              <a:defRPr/>
            </a:pP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and</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which</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are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represented</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by</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non-Roman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names</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figures</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p>
          <a:p>
            <a:pPr marL="685800" marR="0" lvl="2" indent="-228600" algn="l" defTabSz="914400" rtl="0" eaLnBrk="1" fontAlgn="auto" latinLnBrk="0" hangingPunct="1">
              <a:lnSpc>
                <a:spcPct val="100000"/>
              </a:lnSpc>
              <a:spcBef>
                <a:spcPts val="1200"/>
              </a:spcBef>
              <a:spcAft>
                <a:spcPts val="0"/>
              </a:spcAft>
              <a:buClrTx/>
              <a:buSzTx/>
              <a:buFontTx/>
              <a:buBlip>
                <a:blip r:embed="rId5"/>
              </a:buBlip>
              <a:tabLst/>
              <a:defRPr/>
            </a:pP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Notable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absence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of</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Mercury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among</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the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important</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local</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deities</a:t>
            </a:r>
            <a:endPar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a:p>
            <a:pPr marL="685800" marR="0" lvl="2" indent="-228600" algn="l" defTabSz="914400" rtl="0" eaLnBrk="1" fontAlgn="auto" latinLnBrk="0" hangingPunct="1">
              <a:lnSpc>
                <a:spcPct val="100000"/>
              </a:lnSpc>
              <a:spcBef>
                <a:spcPts val="1200"/>
              </a:spcBef>
              <a:spcAft>
                <a:spcPts val="0"/>
              </a:spcAft>
              <a:buClrTx/>
              <a:buSzTx/>
              <a:buFontTx/>
              <a:buBlip>
                <a:blip r:embed="rId5"/>
              </a:buBlip>
              <a:tabLst/>
              <a:defRPr/>
            </a:pP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Innovation</a:t>
            </a:r>
          </a:p>
          <a:p>
            <a:pPr marL="685800" marR="0" lvl="2" indent="-228600" algn="l" defTabSz="914400" rtl="0" eaLnBrk="1" fontAlgn="auto" latinLnBrk="0" hangingPunct="1">
              <a:lnSpc>
                <a:spcPct val="100000"/>
              </a:lnSpc>
              <a:spcBef>
                <a:spcPts val="1200"/>
              </a:spcBef>
              <a:spcAft>
                <a:spcPts val="0"/>
              </a:spcAft>
              <a:buClrTx/>
              <a:buSzTx/>
              <a:buFontTx/>
              <a:buBlip>
                <a:blip r:embed="rId5"/>
              </a:buBlip>
              <a:tabLst/>
              <a:defRPr/>
            </a:pPr>
            <a:r>
              <a:rPr kumimoji="0" lang="de-DE" sz="2000" b="1" i="1"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Interpretatio</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endParaRPr kumimoji="0" lang="en-GB"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p:txBody>
      </p:sp>
      <p:pic>
        <p:nvPicPr>
          <p:cNvPr id="7" name="Picture 6" descr="C:\Eigene Dateien\NARBONENSIS Habil\ESPERANDIEU Scans\Esp 437 Nîmes - dieu gaulois MAILLET.JPG"/>
          <p:cNvPicPr>
            <a:picLocks noChangeAspect="1" noChangeArrowheads="1"/>
          </p:cNvPicPr>
          <p:nvPr/>
        </p:nvPicPr>
        <p:blipFill>
          <a:blip r:embed="rId6" cstate="print">
            <a:lum contrast="10000"/>
          </a:blip>
          <a:srcRect l="7317" t="6529" r="9756" b="16150"/>
          <a:stretch>
            <a:fillRect/>
          </a:stretch>
        </p:blipFill>
        <p:spPr bwMode="auto">
          <a:xfrm>
            <a:off x="5857884" y="2903721"/>
            <a:ext cx="3000396" cy="3882865"/>
          </a:xfrm>
          <a:prstGeom prst="rect">
            <a:avLst/>
          </a:prstGeom>
          <a:noFill/>
        </p:spPr>
      </p:pic>
      <p:sp>
        <p:nvSpPr>
          <p:cNvPr id="8" name="Text Box 9"/>
          <p:cNvSpPr txBox="1">
            <a:spLocks noChangeArrowheads="1"/>
          </p:cNvSpPr>
          <p:nvPr/>
        </p:nvSpPr>
        <p:spPr bwMode="auto">
          <a:xfrm>
            <a:off x="7072330" y="6357958"/>
            <a:ext cx="1828800" cy="307777"/>
          </a:xfrm>
          <a:prstGeom prst="rect">
            <a:avLst/>
          </a:prstGeom>
          <a:noFill/>
          <a:ln w="9525">
            <a:noFill/>
            <a:miter lim="800000"/>
            <a:headEnd/>
            <a:tailEnd/>
          </a:ln>
          <a:effectLst/>
        </p:spPr>
        <p:txBody>
          <a:bodyPr>
            <a:spAutoFit/>
          </a:bodyPr>
          <a:lstStyle/>
          <a:p>
            <a:pPr algn="r">
              <a:spcBef>
                <a:spcPct val="50000"/>
              </a:spcBef>
            </a:pPr>
            <a:r>
              <a:rPr lang="en-US" sz="1400" dirty="0" err="1">
                <a:solidFill>
                  <a:schemeClr val="bg2"/>
                </a:solidFill>
                <a:latin typeface="GoudyOlSt BT" pitchFamily="18" charset="0"/>
              </a:rPr>
              <a:t>Esp</a:t>
            </a:r>
            <a:r>
              <a:rPr lang="en-US" sz="1400" dirty="0">
                <a:solidFill>
                  <a:schemeClr val="bg2"/>
                </a:solidFill>
                <a:latin typeface="GoudyOlSt BT" pitchFamily="18" charset="0"/>
              </a:rPr>
              <a:t> 437 </a:t>
            </a:r>
            <a:r>
              <a:rPr lang="en-US" sz="1400" dirty="0" err="1">
                <a:solidFill>
                  <a:schemeClr val="bg2"/>
                </a:solidFill>
                <a:latin typeface="GoudyOlSt BT" pitchFamily="18" charset="0"/>
              </a:rPr>
              <a:t>Nîmes</a:t>
            </a:r>
            <a:r>
              <a:rPr lang="en-US" sz="1400" dirty="0">
                <a:solidFill>
                  <a:schemeClr val="bg2"/>
                </a:solidFill>
                <a:latin typeface="GoudyOlSt BT" pitchFamily="18" charset="0"/>
              </a:rPr>
              <a:t> </a:t>
            </a:r>
          </a:p>
        </p:txBody>
      </p:sp>
      <p:sp>
        <p:nvSpPr>
          <p:cNvPr id="12" name="Textfeld 11"/>
          <p:cNvSpPr txBox="1"/>
          <p:nvPr/>
        </p:nvSpPr>
        <p:spPr>
          <a:xfrm>
            <a:off x="5786446" y="1500174"/>
            <a:ext cx="3071834" cy="1477328"/>
          </a:xfrm>
          <a:prstGeom prst="rect">
            <a:avLst/>
          </a:prstGeom>
          <a:noFill/>
        </p:spPr>
        <p:txBody>
          <a:bodyPr wrap="square" rtlCol="0">
            <a:spAutoFit/>
          </a:bodyPr>
          <a:lstStyle/>
          <a:p>
            <a:pPr algn="r"/>
            <a:r>
              <a:rPr lang="en-GB" b="1" dirty="0">
                <a:solidFill>
                  <a:srgbClr val="FFC000"/>
                </a:solidFill>
                <a:effectLst>
                  <a:outerShdw blurRad="38100" dist="38100" dir="2700000" algn="tl">
                    <a:srgbClr val="000000">
                      <a:alpha val="43137"/>
                    </a:srgbClr>
                  </a:outerShdw>
                </a:effectLst>
              </a:rPr>
              <a:t>hammer god / </a:t>
            </a:r>
            <a:r>
              <a:rPr lang="en-GB" b="1" dirty="0" err="1">
                <a:solidFill>
                  <a:srgbClr val="FFC000"/>
                </a:solidFill>
                <a:effectLst>
                  <a:outerShdw blurRad="38100" dist="38100" dir="2700000" algn="tl">
                    <a:srgbClr val="000000">
                      <a:alpha val="43137"/>
                    </a:srgbClr>
                  </a:outerShdw>
                </a:effectLst>
              </a:rPr>
              <a:t>dieu</a:t>
            </a:r>
            <a:r>
              <a:rPr lang="en-GB" b="1" dirty="0">
                <a:solidFill>
                  <a:srgbClr val="FFC000"/>
                </a:solidFill>
                <a:effectLst>
                  <a:outerShdw blurRad="38100" dist="38100" dir="2700000" algn="tl">
                    <a:srgbClr val="000000">
                      <a:alpha val="43137"/>
                    </a:srgbClr>
                  </a:outerShdw>
                </a:effectLst>
              </a:rPr>
              <a:t> au </a:t>
            </a:r>
            <a:r>
              <a:rPr lang="en-GB" b="1" dirty="0" err="1">
                <a:solidFill>
                  <a:srgbClr val="FFC000"/>
                </a:solidFill>
                <a:effectLst>
                  <a:outerShdw blurRad="38100" dist="38100" dir="2700000" algn="tl">
                    <a:srgbClr val="000000">
                      <a:alpha val="43137"/>
                    </a:srgbClr>
                  </a:outerShdw>
                </a:effectLst>
              </a:rPr>
              <a:t>maillet</a:t>
            </a:r>
            <a:endParaRPr lang="en-GB" b="1" dirty="0">
              <a:solidFill>
                <a:srgbClr val="FFC000"/>
              </a:solidFill>
              <a:effectLst>
                <a:outerShdw blurRad="38100" dist="38100" dir="2700000" algn="tl">
                  <a:srgbClr val="000000">
                    <a:alpha val="43137"/>
                  </a:srgbClr>
                </a:outerShdw>
              </a:effectLst>
            </a:endParaRPr>
          </a:p>
          <a:p>
            <a:pPr algn="r"/>
            <a:r>
              <a:rPr lang="en-GB" b="1" dirty="0" err="1">
                <a:solidFill>
                  <a:srgbClr val="FFC000"/>
                </a:solidFill>
                <a:effectLst>
                  <a:outerShdw blurRad="38100" dist="38100" dir="2700000" algn="tl">
                    <a:srgbClr val="000000">
                      <a:alpha val="43137"/>
                    </a:srgbClr>
                  </a:outerShdw>
                </a:effectLst>
              </a:rPr>
              <a:t>Sucellos</a:t>
            </a:r>
            <a:r>
              <a:rPr lang="en-GB" b="1" dirty="0">
                <a:solidFill>
                  <a:srgbClr val="FFC000"/>
                </a:solidFill>
                <a:effectLst>
                  <a:outerShdw blurRad="38100" dist="38100" dir="2700000" algn="tl">
                    <a:srgbClr val="000000">
                      <a:alpha val="43137"/>
                    </a:srgbClr>
                  </a:outerShdw>
                </a:effectLst>
              </a:rPr>
              <a:t> “le bon </a:t>
            </a:r>
            <a:r>
              <a:rPr lang="en-GB" b="1" dirty="0" err="1">
                <a:solidFill>
                  <a:srgbClr val="FFC000"/>
                </a:solidFill>
                <a:effectLst>
                  <a:outerShdw blurRad="38100" dist="38100" dir="2700000" algn="tl">
                    <a:srgbClr val="000000">
                      <a:alpha val="43137"/>
                    </a:srgbClr>
                  </a:outerShdw>
                </a:effectLst>
              </a:rPr>
              <a:t>frappeur</a:t>
            </a:r>
            <a:r>
              <a:rPr lang="en-GB" b="1" dirty="0">
                <a:solidFill>
                  <a:srgbClr val="FFC000"/>
                </a:solidFill>
                <a:effectLst>
                  <a:outerShdw blurRad="38100" dist="38100" dir="2700000" algn="tl">
                    <a:srgbClr val="000000">
                      <a:alpha val="43137"/>
                    </a:srgbClr>
                  </a:outerShdw>
                </a:effectLst>
              </a:rPr>
              <a:t>”</a:t>
            </a:r>
            <a:br>
              <a:rPr lang="en-GB" b="1" dirty="0">
                <a:solidFill>
                  <a:srgbClr val="FFC000"/>
                </a:solidFill>
                <a:effectLst>
                  <a:outerShdw blurRad="38100" dist="38100" dir="2700000" algn="tl">
                    <a:srgbClr val="000000">
                      <a:alpha val="43137"/>
                    </a:srgbClr>
                  </a:outerShdw>
                </a:effectLst>
              </a:rPr>
            </a:br>
            <a:r>
              <a:rPr lang="en-GB" b="1" dirty="0">
                <a:solidFill>
                  <a:srgbClr val="FFC000"/>
                </a:solidFill>
                <a:effectLst>
                  <a:outerShdw blurRad="38100" dist="38100" dir="2700000" algn="tl">
                    <a:srgbClr val="000000">
                      <a:alpha val="43137"/>
                    </a:srgbClr>
                  </a:outerShdw>
                </a:effectLst>
              </a:rPr>
              <a:t>= </a:t>
            </a:r>
            <a:r>
              <a:rPr lang="en-GB" b="1" dirty="0" err="1">
                <a:solidFill>
                  <a:srgbClr val="FFC000"/>
                </a:solidFill>
                <a:effectLst>
                  <a:outerShdw blurRad="38100" dist="38100" dir="2700000" algn="tl">
                    <a:srgbClr val="000000">
                      <a:alpha val="43137"/>
                    </a:srgbClr>
                  </a:outerShdw>
                </a:effectLst>
              </a:rPr>
              <a:t>Silvanus</a:t>
            </a:r>
            <a:endParaRPr lang="en-GB" b="1" dirty="0">
              <a:solidFill>
                <a:srgbClr val="FFC000"/>
              </a:solidFill>
              <a:effectLst>
                <a:outerShdw blurRad="38100" dist="38100" dir="2700000" algn="tl">
                  <a:srgbClr val="000000">
                    <a:alpha val="43137"/>
                  </a:srgbClr>
                </a:outerShdw>
              </a:effectLst>
            </a:endParaRPr>
          </a:p>
          <a:p>
            <a:pPr algn="r"/>
            <a:r>
              <a:rPr lang="en-GB" b="1" dirty="0">
                <a:solidFill>
                  <a:srgbClr val="FFC000"/>
                </a:solidFill>
                <a:effectLst>
                  <a:outerShdw blurRad="38100" dist="38100" dir="2700000" algn="tl">
                    <a:srgbClr val="000000">
                      <a:alpha val="43137"/>
                    </a:srgbClr>
                  </a:outerShdw>
                </a:effectLst>
              </a:rPr>
              <a:t>= </a:t>
            </a:r>
            <a:r>
              <a:rPr lang="en-GB" b="1" dirty="0" err="1">
                <a:solidFill>
                  <a:srgbClr val="FFC000"/>
                </a:solidFill>
                <a:effectLst>
                  <a:outerShdw blurRad="38100" dist="38100" dir="2700000" algn="tl">
                    <a:srgbClr val="000000">
                      <a:alpha val="43137"/>
                    </a:srgbClr>
                  </a:outerShdw>
                </a:effectLst>
              </a:rPr>
              <a:t>Vulcanus</a:t>
            </a:r>
            <a:endParaRPr lang="en-GB" b="1" dirty="0">
              <a:solidFill>
                <a:srgbClr val="FFC000"/>
              </a:solidFill>
              <a:effectLst>
                <a:outerShdw blurRad="38100" dist="38100" dir="2700000" algn="tl">
                  <a:srgbClr val="000000">
                    <a:alpha val="43137"/>
                  </a:srgbClr>
                </a:outerShdw>
              </a:effectLst>
            </a:endParaRPr>
          </a:p>
          <a:p>
            <a:pPr algn="r"/>
            <a:r>
              <a:rPr lang="en-GB" b="1" dirty="0">
                <a:solidFill>
                  <a:srgbClr val="FFC000"/>
                </a:solidFill>
                <a:effectLst>
                  <a:outerShdw blurRad="38100" dist="38100" dir="2700000" algn="tl">
                    <a:srgbClr val="000000">
                      <a:alpha val="43137"/>
                    </a:srgbClr>
                  </a:outerShdw>
                </a:effectLst>
              </a:rPr>
              <a:t>= </a:t>
            </a:r>
            <a:r>
              <a:rPr lang="en-GB" b="1" dirty="0" err="1">
                <a:solidFill>
                  <a:srgbClr val="FFC000"/>
                </a:solidFill>
                <a:effectLst>
                  <a:outerShdw blurRad="38100" dist="38100" dir="2700000" algn="tl">
                    <a:srgbClr val="000000">
                      <a:alpha val="43137"/>
                    </a:srgbClr>
                  </a:outerShdw>
                </a:effectLst>
              </a:rPr>
              <a:t>Dispater</a:t>
            </a:r>
            <a:r>
              <a:rPr lang="en-GB" b="1" dirty="0">
                <a:solidFill>
                  <a:srgbClr val="FFC000"/>
                </a:solidFill>
                <a:effectLst>
                  <a:outerShdw blurRad="38100" dist="38100" dir="2700000" algn="tl">
                    <a:srgbClr val="000000">
                      <a:alpha val="43137"/>
                    </a:srgbClr>
                  </a:outerShdw>
                </a:effectLst>
              </a:rPr>
              <a:t> ?</a:t>
            </a:r>
          </a:p>
        </p:txBody>
      </p:sp>
      <p:sp>
        <p:nvSpPr>
          <p:cNvPr id="13" name="Textfeld 12"/>
          <p:cNvSpPr txBox="1"/>
          <p:nvPr/>
        </p:nvSpPr>
        <p:spPr>
          <a:xfrm rot="20956589">
            <a:off x="2259862" y="3175689"/>
            <a:ext cx="3714776" cy="3139321"/>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dirty="0"/>
              <a:t>attributes of </a:t>
            </a:r>
            <a:r>
              <a:rPr lang="en-GB" dirty="0" err="1"/>
              <a:t>Sucellos</a:t>
            </a:r>
            <a:r>
              <a:rPr lang="en-GB" dirty="0"/>
              <a:t>:</a:t>
            </a:r>
          </a:p>
          <a:p>
            <a:pPr>
              <a:buFontTx/>
              <a:buChar char="-"/>
            </a:pPr>
            <a:r>
              <a:rPr lang="en-GB" b="1" dirty="0"/>
              <a:t>bowl</a:t>
            </a:r>
            <a:r>
              <a:rPr lang="en-GB" dirty="0"/>
              <a:t>  (cf. Irish DAGDA &amp; his </a:t>
            </a:r>
            <a:r>
              <a:rPr lang="en-GB" b="1" dirty="0"/>
              <a:t>cauldron</a:t>
            </a:r>
            <a:r>
              <a:rPr lang="en-GB" dirty="0"/>
              <a:t>: drink for immortality &amp; </a:t>
            </a:r>
            <a:r>
              <a:rPr lang="en-GB" b="1" dirty="0"/>
              <a:t>resurrection; </a:t>
            </a:r>
            <a:r>
              <a:rPr lang="en-GB" dirty="0"/>
              <a:t>cf. </a:t>
            </a:r>
            <a:r>
              <a:rPr lang="en-GB" b="1" dirty="0"/>
              <a:t>cauldrons</a:t>
            </a:r>
            <a:r>
              <a:rPr lang="en-GB" dirty="0"/>
              <a:t>, </a:t>
            </a:r>
            <a:r>
              <a:rPr lang="en-GB" dirty="0" err="1"/>
              <a:t>e.g.Glanum</a:t>
            </a:r>
            <a:r>
              <a:rPr lang="en-GB" dirty="0"/>
              <a:t>)</a:t>
            </a:r>
            <a:br>
              <a:rPr lang="en-GB" dirty="0"/>
            </a:br>
            <a:r>
              <a:rPr lang="en-GB" i="1" dirty="0" err="1"/>
              <a:t>Dagda</a:t>
            </a:r>
            <a:r>
              <a:rPr lang="en-GB" i="1" dirty="0"/>
              <a:t> </a:t>
            </a:r>
            <a:r>
              <a:rPr lang="de-DE" i="1" dirty="0" err="1"/>
              <a:t>Eochaid</a:t>
            </a:r>
            <a:r>
              <a:rPr lang="de-DE" i="1" dirty="0"/>
              <a:t> </a:t>
            </a:r>
            <a:r>
              <a:rPr lang="de-DE" i="1" dirty="0" err="1"/>
              <a:t>Ollathair</a:t>
            </a:r>
            <a:r>
              <a:rPr lang="de-DE" i="1" dirty="0"/>
              <a:t> „All </a:t>
            </a:r>
            <a:r>
              <a:rPr lang="de-DE" i="1" dirty="0" err="1"/>
              <a:t>Father</a:t>
            </a:r>
            <a:r>
              <a:rPr lang="de-DE" i="1" dirty="0"/>
              <a:t>“ </a:t>
            </a:r>
            <a:r>
              <a:rPr lang="de-DE" i="1" dirty="0" err="1"/>
              <a:t>the</a:t>
            </a:r>
            <a:r>
              <a:rPr lang="de-DE" i="1" dirty="0"/>
              <a:t> </a:t>
            </a:r>
            <a:r>
              <a:rPr lang="de-DE" i="1" dirty="0" err="1"/>
              <a:t>protector</a:t>
            </a:r>
            <a:r>
              <a:rPr lang="de-DE" i="1" dirty="0"/>
              <a:t> </a:t>
            </a:r>
            <a:r>
              <a:rPr lang="de-DE" i="1" dirty="0" err="1"/>
              <a:t>of</a:t>
            </a:r>
            <a:r>
              <a:rPr lang="de-DE" i="1" dirty="0"/>
              <a:t> </a:t>
            </a:r>
            <a:r>
              <a:rPr lang="de-DE" i="1" dirty="0" err="1"/>
              <a:t>the</a:t>
            </a:r>
            <a:r>
              <a:rPr lang="de-DE" i="1" dirty="0"/>
              <a:t> </a:t>
            </a:r>
            <a:r>
              <a:rPr lang="de-DE" i="1" dirty="0" err="1"/>
              <a:t>tribe</a:t>
            </a:r>
            <a:br>
              <a:rPr lang="de-DE" i="1" dirty="0"/>
            </a:br>
            <a:br>
              <a:rPr lang="en-GB" dirty="0"/>
            </a:br>
            <a:r>
              <a:rPr lang="en-GB" dirty="0"/>
              <a:t>- </a:t>
            </a:r>
            <a:r>
              <a:rPr lang="en-GB" b="1" dirty="0"/>
              <a:t>dog</a:t>
            </a:r>
            <a:r>
              <a:rPr lang="en-GB" dirty="0"/>
              <a:t> : cf. </a:t>
            </a:r>
            <a:r>
              <a:rPr lang="en-GB" dirty="0" err="1"/>
              <a:t>Lydney</a:t>
            </a:r>
            <a:r>
              <a:rPr lang="en-GB" dirty="0"/>
              <a:t> – Mars </a:t>
            </a:r>
            <a:r>
              <a:rPr lang="en-GB" dirty="0" err="1"/>
              <a:t>Nodons</a:t>
            </a:r>
            <a:r>
              <a:rPr lang="en-GB" dirty="0"/>
              <a:t>;</a:t>
            </a:r>
            <a:br>
              <a:rPr lang="en-GB" dirty="0"/>
            </a:br>
            <a:r>
              <a:rPr lang="en-GB" dirty="0"/>
              <a:t>cf. Esp. VII 5564 (</a:t>
            </a:r>
            <a:r>
              <a:rPr lang="en-GB" dirty="0" err="1"/>
              <a:t>Oberseebach</a:t>
            </a:r>
            <a:r>
              <a:rPr lang="en-GB" dirty="0"/>
              <a:t>): </a:t>
            </a:r>
            <a:r>
              <a:rPr lang="en-GB" dirty="0" err="1"/>
              <a:t>Sucellos</a:t>
            </a:r>
            <a:r>
              <a:rPr lang="en-GB" dirty="0"/>
              <a:t> with 3-headed Cerberus…</a:t>
            </a:r>
          </a:p>
        </p:txBody>
      </p:sp>
      <p:sp>
        <p:nvSpPr>
          <p:cNvPr id="16" name="Textfeld 15"/>
          <p:cNvSpPr txBox="1"/>
          <p:nvPr/>
        </p:nvSpPr>
        <p:spPr>
          <a:xfrm rot="20266164">
            <a:off x="8799" y="4869098"/>
            <a:ext cx="1643074" cy="369332"/>
          </a:xfrm>
          <a:prstGeom prst="rect">
            <a:avLst/>
          </a:prstGeom>
          <a:noFill/>
        </p:spPr>
        <p:txBody>
          <a:bodyPr wrap="square" rtlCol="0">
            <a:spAutoFit/>
          </a:bodyPr>
          <a:lstStyle/>
          <a:p>
            <a:r>
              <a:rPr lang="en-GB" b="1" dirty="0" err="1">
                <a:solidFill>
                  <a:srgbClr val="FFC000"/>
                </a:solidFill>
                <a:effectLst>
                  <a:outerShdw blurRad="38100" dist="38100" dir="2700000" algn="tl">
                    <a:srgbClr val="000000">
                      <a:alpha val="43137"/>
                    </a:srgbClr>
                  </a:outerShdw>
                </a:effectLst>
              </a:rPr>
              <a:t>Glanum</a:t>
            </a:r>
            <a:endParaRPr lang="en-GB" b="1" dirty="0">
              <a:solidFill>
                <a:srgbClr val="FFC000"/>
              </a:solidFill>
              <a:effectLst>
                <a:outerShdw blurRad="38100" dist="38100" dir="2700000" algn="tl">
                  <a:srgbClr val="000000">
                    <a:alpha val="43137"/>
                  </a:srgbClr>
                </a:outerShdw>
              </a:effectLst>
            </a:endParaRPr>
          </a:p>
        </p:txBody>
      </p:sp>
      <p:sp>
        <p:nvSpPr>
          <p:cNvPr id="18" name="Titel 1"/>
          <p:cNvSpPr txBox="1">
            <a:spLocks/>
          </p:cNvSpPr>
          <p:nvPr/>
        </p:nvSpPr>
        <p:spPr>
          <a:xfrm>
            <a:off x="1285852" y="285728"/>
            <a:ext cx="7669016" cy="808038"/>
          </a:xfrm>
          <a:prstGeom prst="rect">
            <a:avLst/>
          </a:prstGeom>
        </p:spPr>
        <p:txBody>
          <a:bodyPr vert="horz" lIns="91440" tIns="45720" rIns="91440" bIns="45720" rtlCol="0" anchor="ctr">
            <a:normAutofit/>
          </a:bodyPr>
          <a:lstStyle/>
          <a:p>
            <a:pPr lvl="0" algn="r">
              <a:spcBef>
                <a:spcPct val="0"/>
              </a:spcBef>
            </a:pPr>
            <a:r>
              <a:rPr lang="de-DE" sz="3600" dirty="0">
                <a:solidFill>
                  <a:schemeClr val="bg1">
                    <a:lumMod val="95000"/>
                  </a:schemeClr>
                </a:solidFill>
              </a:rPr>
              <a:t>Pilier des </a:t>
            </a:r>
            <a:r>
              <a:rPr lang="de-DE" sz="3600" dirty="0" err="1">
                <a:solidFill>
                  <a:schemeClr val="bg1">
                    <a:lumMod val="95000"/>
                  </a:schemeClr>
                </a:solidFill>
              </a:rPr>
              <a:t>nautes</a:t>
            </a:r>
            <a:r>
              <a:rPr lang="de-DE" sz="3600" dirty="0">
                <a:solidFill>
                  <a:schemeClr val="bg1">
                    <a:lumMod val="95000"/>
                  </a:schemeClr>
                </a:solidFill>
              </a:rPr>
              <a:t> &amp; </a:t>
            </a:r>
            <a:r>
              <a:rPr lang="de-DE" sz="3600" i="1" dirty="0" err="1">
                <a:solidFill>
                  <a:schemeClr val="bg1">
                    <a:lumMod val="95000"/>
                  </a:schemeClr>
                </a:solidFill>
              </a:rPr>
              <a:t>interpretatio</a:t>
            </a:r>
            <a:endParaRPr kumimoji="0" lang="en-GB" sz="3600" b="0" i="0" u="none" strike="noStrike" kern="1200" cap="none" spc="0" normalizeH="0" baseline="0" noProof="0" dirty="0">
              <a:ln>
                <a:noFill/>
              </a:ln>
              <a:solidFill>
                <a:schemeClr val="bg1">
                  <a:lumMod val="95000"/>
                </a:schemeClr>
              </a:solidFill>
              <a:effectLst>
                <a:reflection blurRad="6350" stA="55000" endA="300" endPos="25500" dir="5400000" sy="-100000" algn="bl" rotWithShape="0"/>
              </a:effectLst>
              <a:uLnTx/>
              <a:uFillTx/>
              <a:latin typeface="+mj-lt"/>
              <a:ea typeface="+mj-ea"/>
              <a:cs typeface="+mj-cs"/>
            </a:endParaRPr>
          </a:p>
        </p:txBody>
      </p:sp>
    </p:spTree>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randombar(horizontal)">
                                      <p:cBhvr>
                                        <p:cTn id="7" dur="500"/>
                                        <p:tgtEl>
                                          <p:spTgt spid="13"/>
                                        </p:tgtEl>
                                      </p:cBhvr>
                                    </p:animEffect>
                                  </p:childTnLst>
                                </p:cTn>
                              </p:par>
                            </p:childTnLst>
                          </p:cTn>
                        </p:par>
                        <p:par>
                          <p:cTn id="8" fill="hold">
                            <p:stCondLst>
                              <p:cond delay="500"/>
                            </p:stCondLst>
                            <p:childTnLst>
                              <p:par>
                                <p:cTn id="9" presetID="5" presetClass="entr" presetSubtype="10" fill="hold" nodeType="afterEffect">
                                  <p:stCondLst>
                                    <p:cond delay="0"/>
                                  </p:stCondLst>
                                  <p:childTnLst>
                                    <p:set>
                                      <p:cBhvr>
                                        <p:cTn id="10" dur="1" fill="hold">
                                          <p:stCondLst>
                                            <p:cond delay="0"/>
                                          </p:stCondLst>
                                        </p:cTn>
                                        <p:tgtEl>
                                          <p:spTgt spid="63490"/>
                                        </p:tgtEl>
                                        <p:attrNameLst>
                                          <p:attrName>style.visibility</p:attrName>
                                        </p:attrNameLst>
                                      </p:cBhvr>
                                      <p:to>
                                        <p:strVal val="visible"/>
                                      </p:to>
                                    </p:set>
                                    <p:animEffect transition="in" filter="checkerboard(across)">
                                      <p:cBhvr>
                                        <p:cTn id="11" dur="500"/>
                                        <p:tgtEl>
                                          <p:spTgt spid="63490"/>
                                        </p:tgtEl>
                                      </p:cBhvr>
                                    </p:animEffect>
                                  </p:childTnLst>
                                </p:cTn>
                              </p:par>
                              <p:par>
                                <p:cTn id="12" presetID="3" presetClass="entr" presetSubtype="10" fill="hold" nodeType="withEffect">
                                  <p:stCondLst>
                                    <p:cond delay="0"/>
                                  </p:stCondLst>
                                  <p:childTnLst>
                                    <p:set>
                                      <p:cBhvr>
                                        <p:cTn id="13" dur="1" fill="hold">
                                          <p:stCondLst>
                                            <p:cond delay="0"/>
                                          </p:stCondLst>
                                        </p:cTn>
                                        <p:tgtEl>
                                          <p:spTgt spid="15"/>
                                        </p:tgtEl>
                                        <p:attrNameLst>
                                          <p:attrName>style.visibility</p:attrName>
                                        </p:attrNameLst>
                                      </p:cBhvr>
                                      <p:to>
                                        <p:strVal val="visible"/>
                                      </p:to>
                                    </p:set>
                                    <p:animEffect transition="in" filter="blinds(horizontal)">
                                      <p:cBhvr>
                                        <p:cTn id="14"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Inhaltsplatzhalter 2"/>
          <p:cNvSpPr txBox="1">
            <a:spLocks/>
          </p:cNvSpPr>
          <p:nvPr/>
        </p:nvSpPr>
        <p:spPr>
          <a:xfrm>
            <a:off x="2357422" y="1981201"/>
            <a:ext cx="5857916" cy="4876799"/>
          </a:xfrm>
          <a:prstGeom prst="rect">
            <a:avLst/>
          </a:prstGeom>
        </p:spPr>
        <p:txBody>
          <a:bodyPr vert="horz" lIns="91440" tIns="45720" rIns="91440" bIns="45720" rtlCol="0">
            <a:normAutofit/>
          </a:bodyPr>
          <a:lstStyle/>
          <a:p>
            <a:pPr lvl="1" indent="-228600">
              <a:spcBef>
                <a:spcPts val="1200"/>
              </a:spcBef>
              <a:buBlip>
                <a:blip r:embed="rId2"/>
              </a:buBlip>
              <a:defRPr/>
            </a:pPr>
            <a:r>
              <a:rPr lang="de-DE" sz="20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But </a:t>
            </a:r>
            <a:r>
              <a:rPr lang="de-DE" sz="20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is</a:t>
            </a:r>
            <a:r>
              <a:rPr lang="de-DE" sz="20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a:t>
            </a:r>
            <a:r>
              <a:rPr lang="de-DE" sz="20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this</a:t>
            </a:r>
            <a:r>
              <a:rPr lang="de-DE" sz="20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all </a:t>
            </a:r>
            <a:r>
              <a:rPr lang="de-DE" sz="20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there</a:t>
            </a:r>
            <a:r>
              <a:rPr lang="de-DE" sz="20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a:t>
            </a:r>
            <a:r>
              <a:rPr lang="de-DE" sz="20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is</a:t>
            </a:r>
            <a:r>
              <a:rPr lang="de-DE" sz="20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a:t>
            </a:r>
          </a:p>
          <a:p>
            <a:pPr marL="457200" marR="0" lvl="1" indent="-228600" algn="l" defTabSz="914400" rtl="0" eaLnBrk="1" fontAlgn="auto" latinLnBrk="0" hangingPunct="1">
              <a:lnSpc>
                <a:spcPct val="100000"/>
              </a:lnSpc>
              <a:spcBef>
                <a:spcPts val="1200"/>
              </a:spcBef>
              <a:spcAft>
                <a:spcPts val="0"/>
              </a:spcAft>
              <a:buClrTx/>
              <a:buSzTx/>
              <a:tabLst/>
              <a:defRPr/>
            </a:pP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Is not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there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 plan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behind</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it</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t>
            </a:r>
          </a:p>
          <a:p>
            <a:pPr marL="457200" marR="0" lvl="1" indent="-228600" algn="l" defTabSz="914400" rtl="0" eaLnBrk="1" fontAlgn="auto" latinLnBrk="0" hangingPunct="1">
              <a:lnSpc>
                <a:spcPct val="100000"/>
              </a:lnSpc>
              <a:spcBef>
                <a:spcPts val="1200"/>
              </a:spcBef>
              <a:spcAft>
                <a:spcPts val="0"/>
              </a:spcAft>
              <a:buClrTx/>
              <a:buSzTx/>
              <a:buFontTx/>
              <a:buBlip>
                <a:blip r:embed="rId2"/>
              </a:buBlip>
              <a:tabLst/>
              <a:defRPr/>
            </a:pP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For</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example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Which</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deities</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are</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showns</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as</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b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b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Roman / </a:t>
            </a:r>
            <a:r>
              <a:rPr kumimoji="0" lang="de-DE" sz="20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Celtic</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t>
            </a:r>
          </a:p>
          <a:p>
            <a:pPr lvl="2" indent="-228600">
              <a:spcBef>
                <a:spcPts val="1200"/>
              </a:spcBef>
              <a:buFontTx/>
              <a:buBlip>
                <a:blip r:embed="rId2"/>
              </a:buBlip>
            </a:pPr>
            <a:r>
              <a:rPr lang="de-DE" sz="20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Smert</a:t>
            </a:r>
            <a:r>
              <a:rPr lang="de-DE" sz="20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a:t>
            </a:r>
            <a:r>
              <a:rPr lang="de-DE" sz="20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rios</a:t>
            </a:r>
            <a:r>
              <a:rPr lang="de-DE" sz="20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 not </a:t>
            </a:r>
            <a:r>
              <a:rPr lang="de-DE" sz="20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Hercules</a:t>
            </a:r>
            <a:endParaRPr lang="de-DE" sz="20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endParaRPr>
          </a:p>
          <a:p>
            <a:pPr lvl="2" indent="-228600">
              <a:spcBef>
                <a:spcPts val="1200"/>
              </a:spcBef>
              <a:buFontTx/>
              <a:buBlip>
                <a:blip r:embed="rId2"/>
              </a:buBlip>
            </a:pPr>
            <a:r>
              <a:rPr lang="de-DE" sz="2000" b="1" baseline="0"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Jupiter – not </a:t>
            </a:r>
            <a:r>
              <a:rPr lang="de-DE" sz="2000" b="1" baseline="0"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Taranis</a:t>
            </a:r>
            <a:endParaRPr lang="de-DE" sz="2000" b="1" baseline="0"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endParaRPr>
          </a:p>
          <a:p>
            <a:pPr lvl="2" indent="-228600">
              <a:spcBef>
                <a:spcPts val="1200"/>
              </a:spcBef>
              <a:buFontTx/>
              <a:buBlip>
                <a:blip r:embed="rId2"/>
              </a:buBlip>
            </a:pPr>
            <a:r>
              <a:rPr lang="de-DE" sz="20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Rarity</a:t>
            </a:r>
            <a:r>
              <a:rPr lang="de-DE" sz="20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a:t>
            </a:r>
            <a:r>
              <a:rPr lang="de-DE" sz="20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absence</a:t>
            </a:r>
            <a:r>
              <a:rPr lang="de-DE" sz="20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a:t>
            </a:r>
            <a:r>
              <a:rPr lang="de-DE" sz="20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of</a:t>
            </a:r>
            <a:r>
              <a:rPr lang="de-DE" sz="20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a:t>
            </a:r>
            <a:r>
              <a:rPr lang="de-DE" sz="20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female</a:t>
            </a:r>
            <a:r>
              <a:rPr lang="de-DE" sz="20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a:t>
            </a:r>
            <a:r>
              <a:rPr lang="de-DE" sz="20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deities</a:t>
            </a:r>
            <a:r>
              <a:rPr lang="de-DE" sz="20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a:t>
            </a:r>
          </a:p>
          <a:p>
            <a:pPr lvl="3" indent="-228600">
              <a:spcBef>
                <a:spcPts val="1200"/>
              </a:spcBef>
              <a:buFontTx/>
              <a:buBlip>
                <a:blip r:embed="rId2"/>
              </a:buBlip>
            </a:pPr>
            <a:r>
              <a:rPr lang="de-DE" sz="20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Why</a:t>
            </a:r>
            <a:r>
              <a:rPr lang="de-DE" sz="20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a:t>
            </a:r>
            <a:r>
              <a:rPr lang="de-DE" sz="20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no</a:t>
            </a:r>
            <a:r>
              <a:rPr lang="de-DE" sz="20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a:t>
            </a:r>
            <a:r>
              <a:rPr lang="de-DE" sz="20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Epona</a:t>
            </a:r>
            <a:r>
              <a:rPr lang="de-DE" sz="20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 </a:t>
            </a:r>
            <a:r>
              <a:rPr lang="de-DE" sz="20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Rosmerta</a:t>
            </a:r>
            <a:r>
              <a:rPr lang="de-DE" sz="20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 Regina / Minerva</a:t>
            </a:r>
          </a:p>
          <a:p>
            <a:pPr lvl="3" indent="-228600">
              <a:spcBef>
                <a:spcPts val="1200"/>
              </a:spcBef>
              <a:buFontTx/>
              <a:buBlip>
                <a:blip r:embed="rId2"/>
              </a:buBlip>
            </a:pPr>
            <a:endParaRPr lang="de-DE" sz="20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endParaRPr>
          </a:p>
          <a:p>
            <a:pPr lvl="3" indent="-228600">
              <a:spcBef>
                <a:spcPts val="1200"/>
              </a:spcBef>
              <a:buFontTx/>
              <a:buBlip>
                <a:blip r:embed="rId2"/>
              </a:buBlip>
            </a:pPr>
            <a:r>
              <a:rPr lang="de-DE" sz="20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-&gt; a </a:t>
            </a:r>
            <a:r>
              <a:rPr lang="de-DE" sz="20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complex</a:t>
            </a:r>
            <a:r>
              <a:rPr lang="de-DE" sz="20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a:t>
            </a:r>
            <a:r>
              <a:rPr lang="de-DE" sz="20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theology</a:t>
            </a:r>
            <a:r>
              <a:rPr lang="de-DE" sz="20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&amp; </a:t>
            </a:r>
            <a:r>
              <a:rPr lang="de-DE" sz="20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mythology</a:t>
            </a:r>
            <a:r>
              <a:rPr lang="de-DE" sz="20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a:t>
            </a:r>
          </a:p>
        </p:txBody>
      </p:sp>
      <p:pic>
        <p:nvPicPr>
          <p:cNvPr id="6" name="Picture 3" descr="c:\Users\Ralph\Documents\CIVITAS VANGIONUM Religion\pilier_4b L’inscription « SMER[…] » permet d’identifier le dieu gaulois Smertrios levant une massue pour écraser un serpent..gif"/>
          <p:cNvPicPr>
            <a:picLocks noChangeAspect="1" noChangeArrowheads="1"/>
          </p:cNvPicPr>
          <p:nvPr/>
        </p:nvPicPr>
        <p:blipFill>
          <a:blip r:embed="rId3" cstate="print"/>
          <a:srcRect l="4526" t="6250" r="5615"/>
          <a:stretch>
            <a:fillRect/>
          </a:stretch>
        </p:blipFill>
        <p:spPr bwMode="auto">
          <a:xfrm>
            <a:off x="133319" y="3214686"/>
            <a:ext cx="2763521" cy="3643314"/>
          </a:xfrm>
          <a:prstGeom prst="rect">
            <a:avLst/>
          </a:prstGeom>
          <a:noFill/>
        </p:spPr>
      </p:pic>
      <p:sp>
        <p:nvSpPr>
          <p:cNvPr id="10" name="Titel 1"/>
          <p:cNvSpPr txBox="1">
            <a:spLocks/>
          </p:cNvSpPr>
          <p:nvPr/>
        </p:nvSpPr>
        <p:spPr>
          <a:xfrm>
            <a:off x="1285852" y="285728"/>
            <a:ext cx="7669016" cy="808038"/>
          </a:xfrm>
          <a:prstGeom prst="rect">
            <a:avLst/>
          </a:prstGeom>
        </p:spPr>
        <p:txBody>
          <a:bodyPr vert="horz" lIns="91440" tIns="45720" rIns="91440" bIns="45720" rtlCol="0" anchor="ctr">
            <a:normAutofit/>
          </a:bodyPr>
          <a:lstStyle/>
          <a:p>
            <a:pPr lvl="0" algn="r">
              <a:spcBef>
                <a:spcPct val="0"/>
              </a:spcBef>
            </a:pPr>
            <a:r>
              <a:rPr lang="de-DE" sz="3600" dirty="0">
                <a:solidFill>
                  <a:schemeClr val="bg1">
                    <a:lumMod val="95000"/>
                  </a:schemeClr>
                </a:solidFill>
              </a:rPr>
              <a:t>Pilier des </a:t>
            </a:r>
            <a:r>
              <a:rPr lang="de-DE" sz="3600" dirty="0" err="1">
                <a:solidFill>
                  <a:schemeClr val="bg1">
                    <a:lumMod val="95000"/>
                  </a:schemeClr>
                </a:solidFill>
              </a:rPr>
              <a:t>nautes</a:t>
            </a:r>
            <a:r>
              <a:rPr lang="de-DE" sz="3600" dirty="0">
                <a:solidFill>
                  <a:schemeClr val="bg1">
                    <a:lumMod val="95000"/>
                  </a:schemeClr>
                </a:solidFill>
              </a:rPr>
              <a:t> &amp; </a:t>
            </a:r>
            <a:r>
              <a:rPr lang="de-DE" sz="3600" i="1" dirty="0" err="1">
                <a:solidFill>
                  <a:schemeClr val="bg1">
                    <a:lumMod val="95000"/>
                  </a:schemeClr>
                </a:solidFill>
              </a:rPr>
              <a:t>interpretatio</a:t>
            </a:r>
            <a:endParaRPr kumimoji="0" lang="en-GB" sz="3600" b="0" i="0" u="none" strike="noStrike" kern="1200" cap="none" spc="0" normalizeH="0" baseline="0" noProof="0" dirty="0">
              <a:ln>
                <a:noFill/>
              </a:ln>
              <a:solidFill>
                <a:schemeClr val="bg1">
                  <a:lumMod val="95000"/>
                </a:schemeClr>
              </a:solidFill>
              <a:effectLst>
                <a:reflection blurRad="6350" stA="55000" endA="300" endPos="25500" dir="5400000" sy="-100000" algn="bl" rotWithShape="0"/>
              </a:effectLst>
              <a:uLnTx/>
              <a:uFillTx/>
              <a:latin typeface="+mj-lt"/>
              <a:ea typeface="+mj-ea"/>
              <a:cs typeface="+mj-cs"/>
            </a:endParaRPr>
          </a:p>
        </p:txBody>
      </p:sp>
    </p:spTree>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7" name="Picture 5" descr="D:\100_5250 Castor Pilier des nautes.jpg"/>
          <p:cNvPicPr>
            <a:picLocks noChangeAspect="1" noChangeArrowheads="1"/>
          </p:cNvPicPr>
          <p:nvPr/>
        </p:nvPicPr>
        <p:blipFill>
          <a:blip r:embed="rId2" cstate="print"/>
          <a:srcRect t="15121"/>
          <a:stretch>
            <a:fillRect/>
          </a:stretch>
        </p:blipFill>
        <p:spPr bwMode="auto">
          <a:xfrm>
            <a:off x="3816856" y="1000108"/>
            <a:ext cx="5327144" cy="3389850"/>
          </a:xfrm>
          <a:prstGeom prst="rect">
            <a:avLst/>
          </a:prstGeom>
          <a:noFill/>
        </p:spPr>
      </p:pic>
      <p:pic>
        <p:nvPicPr>
          <p:cNvPr id="59395" name="Picture 3" descr="C:\Dokumente und Einstellungen\Ralph\Eigene Dateien\pilier_4d pollux.gif"/>
          <p:cNvPicPr>
            <a:picLocks noChangeAspect="1" noChangeArrowheads="1"/>
          </p:cNvPicPr>
          <p:nvPr/>
        </p:nvPicPr>
        <p:blipFill>
          <a:blip r:embed="rId3" cstate="print"/>
          <a:srcRect/>
          <a:stretch>
            <a:fillRect/>
          </a:stretch>
        </p:blipFill>
        <p:spPr bwMode="auto">
          <a:xfrm>
            <a:off x="4572000" y="4127120"/>
            <a:ext cx="2071702" cy="2730880"/>
          </a:xfrm>
          <a:prstGeom prst="rect">
            <a:avLst/>
          </a:prstGeom>
          <a:noFill/>
        </p:spPr>
      </p:pic>
      <p:pic>
        <p:nvPicPr>
          <p:cNvPr id="59394" name="Picture 2" descr="C:\Dokumente und Einstellungen\Ralph\Eigene Dateien\pilier_4c Castor.gif"/>
          <p:cNvPicPr>
            <a:picLocks noChangeAspect="1" noChangeArrowheads="1"/>
          </p:cNvPicPr>
          <p:nvPr/>
        </p:nvPicPr>
        <p:blipFill>
          <a:blip r:embed="rId4" cstate="print"/>
          <a:srcRect/>
          <a:stretch>
            <a:fillRect/>
          </a:stretch>
        </p:blipFill>
        <p:spPr bwMode="auto">
          <a:xfrm>
            <a:off x="6786578" y="4143380"/>
            <a:ext cx="2059367" cy="2714620"/>
          </a:xfrm>
          <a:prstGeom prst="rect">
            <a:avLst/>
          </a:prstGeom>
          <a:noFill/>
        </p:spPr>
      </p:pic>
      <p:pic>
        <p:nvPicPr>
          <p:cNvPr id="10" name="Picture 3" descr="c:\Users\Ralph\Documents\CIVITAS VANGIONUM Religion\pilier_4b L’inscription « SMER[…] » permet d’identifier le dieu gaulois Smertrios levant une massue pour écraser un serpent..gif"/>
          <p:cNvPicPr>
            <a:picLocks noChangeAspect="1" noChangeArrowheads="1"/>
          </p:cNvPicPr>
          <p:nvPr/>
        </p:nvPicPr>
        <p:blipFill>
          <a:blip r:embed="rId5" cstate="print"/>
          <a:srcRect l="4526" t="6250" r="5615"/>
          <a:stretch>
            <a:fillRect/>
          </a:stretch>
        </p:blipFill>
        <p:spPr bwMode="auto">
          <a:xfrm>
            <a:off x="133319" y="3214686"/>
            <a:ext cx="2763521" cy="3643314"/>
          </a:xfrm>
          <a:prstGeom prst="rect">
            <a:avLst/>
          </a:prstGeom>
          <a:noFill/>
        </p:spPr>
      </p:pic>
      <p:sp>
        <p:nvSpPr>
          <p:cNvPr id="8" name="Inhaltsplatzhalter 7"/>
          <p:cNvSpPr>
            <a:spLocks noGrp="1"/>
          </p:cNvSpPr>
          <p:nvPr>
            <p:ph idx="1"/>
          </p:nvPr>
        </p:nvSpPr>
        <p:spPr>
          <a:xfrm>
            <a:off x="1571604" y="2643182"/>
            <a:ext cx="3643306" cy="3429024"/>
          </a:xfrm>
        </p:spPr>
        <p:style>
          <a:lnRef idx="1">
            <a:schemeClr val="accent1"/>
          </a:lnRef>
          <a:fillRef idx="2">
            <a:schemeClr val="accent1"/>
          </a:fillRef>
          <a:effectRef idx="1">
            <a:schemeClr val="accent1"/>
          </a:effectRef>
          <a:fontRef idx="minor">
            <a:schemeClr val="dk1"/>
          </a:fontRef>
        </p:style>
        <p:txBody>
          <a:bodyPr>
            <a:normAutofit fontScale="85000" lnSpcReduction="20000"/>
          </a:bodyPr>
          <a:lstStyle/>
          <a:p>
            <a:r>
              <a:rPr lang="pt-BR" b="1" dirty="0">
                <a:solidFill>
                  <a:schemeClr val="bg2"/>
                </a:solidFill>
                <a:effectLst>
                  <a:outerShdw blurRad="38100" dist="38100" dir="2700000" algn="tl">
                    <a:srgbClr val="000000">
                      <a:alpha val="43137"/>
                    </a:srgbClr>
                  </a:outerShdw>
                </a:effectLst>
              </a:rPr>
              <a:t>Tacitus, </a:t>
            </a:r>
            <a:r>
              <a:rPr lang="pt-BR" b="1" i="1" dirty="0">
                <a:solidFill>
                  <a:schemeClr val="bg2"/>
                </a:solidFill>
                <a:effectLst>
                  <a:outerShdw blurRad="38100" dist="38100" dir="2700000" algn="tl">
                    <a:srgbClr val="000000">
                      <a:alpha val="43137"/>
                    </a:srgbClr>
                  </a:outerShdw>
                </a:effectLst>
              </a:rPr>
              <a:t>Germania</a:t>
            </a:r>
            <a:r>
              <a:rPr lang="pt-BR" b="1" dirty="0">
                <a:solidFill>
                  <a:schemeClr val="bg2"/>
                </a:solidFill>
                <a:effectLst>
                  <a:outerShdw blurRad="38100" dist="38100" dir="2700000" algn="tl">
                    <a:srgbClr val="000000">
                      <a:alpha val="43137"/>
                    </a:srgbClr>
                  </a:outerShdw>
                </a:effectLst>
              </a:rPr>
              <a:t> 43.[4] </a:t>
            </a:r>
          </a:p>
          <a:p>
            <a:r>
              <a:rPr lang="pt-BR" b="1" dirty="0">
                <a:solidFill>
                  <a:schemeClr val="bg2"/>
                </a:solidFill>
                <a:effectLst>
                  <a:outerShdw blurRad="38100" dist="38100" dir="2700000" algn="tl">
                    <a:srgbClr val="000000">
                      <a:alpha val="43137"/>
                    </a:srgbClr>
                  </a:outerShdw>
                </a:effectLst>
              </a:rPr>
              <a:t>apud Naharvalos antiquae religionis lucus ostenditur.</a:t>
            </a:r>
            <a:br>
              <a:rPr lang="pt-BR" b="1" dirty="0">
                <a:solidFill>
                  <a:schemeClr val="bg2"/>
                </a:solidFill>
                <a:effectLst>
                  <a:outerShdw blurRad="38100" dist="38100" dir="2700000" algn="tl">
                    <a:srgbClr val="000000">
                      <a:alpha val="43137"/>
                    </a:srgbClr>
                  </a:outerShdw>
                </a:effectLst>
              </a:rPr>
            </a:br>
            <a:r>
              <a:rPr lang="en-GB" b="1" dirty="0" err="1">
                <a:solidFill>
                  <a:schemeClr val="bg2"/>
                </a:solidFill>
                <a:effectLst>
                  <a:outerShdw blurRad="38100" dist="38100" dir="2700000" algn="tl">
                    <a:srgbClr val="000000">
                      <a:alpha val="43137"/>
                    </a:srgbClr>
                  </a:outerShdw>
                </a:effectLst>
              </a:rPr>
              <a:t>praesidet</a:t>
            </a:r>
            <a:r>
              <a:rPr lang="en-GB" b="1" dirty="0">
                <a:solidFill>
                  <a:schemeClr val="bg2"/>
                </a:solidFill>
                <a:effectLst>
                  <a:outerShdw blurRad="38100" dist="38100" dir="2700000" algn="tl">
                    <a:srgbClr val="000000">
                      <a:alpha val="43137"/>
                    </a:srgbClr>
                  </a:outerShdw>
                </a:effectLst>
              </a:rPr>
              <a:t> </a:t>
            </a:r>
            <a:r>
              <a:rPr lang="en-GB" b="1" dirty="0" err="1">
                <a:solidFill>
                  <a:schemeClr val="bg2"/>
                </a:solidFill>
                <a:effectLst>
                  <a:outerShdw blurRad="38100" dist="38100" dir="2700000" algn="tl">
                    <a:srgbClr val="000000">
                      <a:alpha val="43137"/>
                    </a:srgbClr>
                  </a:outerShdw>
                </a:effectLst>
              </a:rPr>
              <a:t>sacerdos</a:t>
            </a:r>
            <a:r>
              <a:rPr lang="en-GB" b="1" dirty="0">
                <a:solidFill>
                  <a:schemeClr val="bg2"/>
                </a:solidFill>
                <a:effectLst>
                  <a:outerShdw blurRad="38100" dist="38100" dir="2700000" algn="tl">
                    <a:srgbClr val="000000">
                      <a:alpha val="43137"/>
                    </a:srgbClr>
                  </a:outerShdw>
                </a:effectLst>
              </a:rPr>
              <a:t> </a:t>
            </a:r>
            <a:r>
              <a:rPr lang="en-GB" b="1" dirty="0" err="1">
                <a:solidFill>
                  <a:schemeClr val="bg2"/>
                </a:solidFill>
                <a:effectLst>
                  <a:outerShdw blurRad="38100" dist="38100" dir="2700000" algn="tl">
                    <a:srgbClr val="000000">
                      <a:alpha val="43137"/>
                    </a:srgbClr>
                  </a:outerShdw>
                </a:effectLst>
              </a:rPr>
              <a:t>muliebri</a:t>
            </a:r>
            <a:r>
              <a:rPr lang="en-GB" b="1" dirty="0">
                <a:solidFill>
                  <a:schemeClr val="bg2"/>
                </a:solidFill>
                <a:effectLst>
                  <a:outerShdw blurRad="38100" dist="38100" dir="2700000" algn="tl">
                    <a:srgbClr val="000000">
                      <a:alpha val="43137"/>
                    </a:srgbClr>
                  </a:outerShdw>
                </a:effectLst>
              </a:rPr>
              <a:t> </a:t>
            </a:r>
            <a:r>
              <a:rPr lang="en-GB" b="1" dirty="0" err="1">
                <a:solidFill>
                  <a:schemeClr val="bg2"/>
                </a:solidFill>
                <a:effectLst>
                  <a:outerShdw blurRad="38100" dist="38100" dir="2700000" algn="tl">
                    <a:srgbClr val="000000">
                      <a:alpha val="43137"/>
                    </a:srgbClr>
                  </a:outerShdw>
                </a:effectLst>
              </a:rPr>
              <a:t>ornatu</a:t>
            </a:r>
            <a:r>
              <a:rPr lang="en-GB" b="1" dirty="0">
                <a:solidFill>
                  <a:schemeClr val="bg2"/>
                </a:solidFill>
                <a:effectLst>
                  <a:outerShdw blurRad="38100" dist="38100" dir="2700000" algn="tl">
                    <a:srgbClr val="000000">
                      <a:alpha val="43137"/>
                    </a:srgbClr>
                  </a:outerShdw>
                </a:effectLst>
              </a:rPr>
              <a:t>, </a:t>
            </a:r>
            <a:r>
              <a:rPr lang="en-GB" b="1" dirty="0" err="1">
                <a:solidFill>
                  <a:schemeClr val="bg2"/>
                </a:solidFill>
                <a:effectLst>
                  <a:outerShdw blurRad="38100" dist="38100" dir="2700000" algn="tl">
                    <a:srgbClr val="000000">
                      <a:alpha val="43137"/>
                    </a:srgbClr>
                  </a:outerShdw>
                </a:effectLst>
              </a:rPr>
              <a:t>sed</a:t>
            </a:r>
            <a:r>
              <a:rPr lang="en-GB" b="1" dirty="0">
                <a:solidFill>
                  <a:schemeClr val="bg2"/>
                </a:solidFill>
                <a:effectLst>
                  <a:outerShdw blurRad="38100" dist="38100" dir="2700000" algn="tl">
                    <a:srgbClr val="000000">
                      <a:alpha val="43137"/>
                    </a:srgbClr>
                  </a:outerShdw>
                </a:effectLst>
              </a:rPr>
              <a:t> </a:t>
            </a:r>
            <a:r>
              <a:rPr lang="en-GB" b="1" dirty="0" err="1">
                <a:solidFill>
                  <a:schemeClr val="bg2"/>
                </a:solidFill>
                <a:effectLst>
                  <a:outerShdw blurRad="38100" dist="38100" dir="2700000" algn="tl">
                    <a:srgbClr val="000000">
                      <a:alpha val="43137"/>
                    </a:srgbClr>
                  </a:outerShdw>
                </a:effectLst>
              </a:rPr>
              <a:t>deos</a:t>
            </a:r>
            <a:r>
              <a:rPr lang="en-GB" b="1" dirty="0">
                <a:solidFill>
                  <a:schemeClr val="bg2"/>
                </a:solidFill>
                <a:effectLst>
                  <a:outerShdw blurRad="38100" dist="38100" dir="2700000" algn="tl">
                    <a:srgbClr val="000000">
                      <a:alpha val="43137"/>
                    </a:srgbClr>
                  </a:outerShdw>
                </a:effectLst>
              </a:rPr>
              <a:t> </a:t>
            </a:r>
            <a:r>
              <a:rPr lang="en-GB" b="1" dirty="0" err="1">
                <a:solidFill>
                  <a:srgbClr val="FFC000"/>
                </a:solidFill>
                <a:effectLst>
                  <a:outerShdw blurRad="38100" dist="38100" dir="2700000" algn="tl">
                    <a:srgbClr val="000000">
                      <a:alpha val="43137"/>
                    </a:srgbClr>
                  </a:outerShdw>
                </a:effectLst>
              </a:rPr>
              <a:t>interpretatione</a:t>
            </a:r>
            <a:br>
              <a:rPr lang="en-GB" b="1" dirty="0">
                <a:solidFill>
                  <a:srgbClr val="FFC000"/>
                </a:solidFill>
                <a:effectLst>
                  <a:outerShdw blurRad="38100" dist="38100" dir="2700000" algn="tl">
                    <a:srgbClr val="000000">
                      <a:alpha val="43137"/>
                    </a:srgbClr>
                  </a:outerShdw>
                </a:effectLst>
              </a:rPr>
            </a:br>
            <a:r>
              <a:rPr lang="en-GB" b="1" dirty="0" err="1">
                <a:solidFill>
                  <a:srgbClr val="FFC000"/>
                </a:solidFill>
                <a:effectLst>
                  <a:outerShdw blurRad="38100" dist="38100" dir="2700000" algn="tl">
                    <a:srgbClr val="000000">
                      <a:alpha val="43137"/>
                    </a:srgbClr>
                  </a:outerShdw>
                </a:effectLst>
              </a:rPr>
              <a:t>Romana</a:t>
            </a:r>
            <a:r>
              <a:rPr lang="en-GB" b="1" dirty="0">
                <a:solidFill>
                  <a:srgbClr val="FFC000"/>
                </a:solidFill>
                <a:effectLst>
                  <a:outerShdw blurRad="38100" dist="38100" dir="2700000" algn="tl">
                    <a:srgbClr val="000000">
                      <a:alpha val="43137"/>
                    </a:srgbClr>
                  </a:outerShdw>
                </a:effectLst>
              </a:rPr>
              <a:t> </a:t>
            </a:r>
            <a:r>
              <a:rPr lang="en-GB" b="1" dirty="0" err="1">
                <a:solidFill>
                  <a:srgbClr val="FFC000"/>
                </a:solidFill>
                <a:effectLst>
                  <a:outerShdw blurRad="38100" dist="38100" dir="2700000" algn="tl">
                    <a:srgbClr val="000000">
                      <a:alpha val="43137"/>
                    </a:srgbClr>
                  </a:outerShdw>
                </a:effectLst>
              </a:rPr>
              <a:t>Castorem</a:t>
            </a:r>
            <a:r>
              <a:rPr lang="en-GB" b="1" dirty="0">
                <a:solidFill>
                  <a:srgbClr val="FFC000"/>
                </a:solidFill>
                <a:effectLst>
                  <a:outerShdw blurRad="38100" dist="38100" dir="2700000" algn="tl">
                    <a:srgbClr val="000000">
                      <a:alpha val="43137"/>
                    </a:srgbClr>
                  </a:outerShdw>
                </a:effectLst>
              </a:rPr>
              <a:t> </a:t>
            </a:r>
            <a:r>
              <a:rPr lang="en-GB" b="1" dirty="0" err="1">
                <a:solidFill>
                  <a:srgbClr val="FFC000"/>
                </a:solidFill>
                <a:effectLst>
                  <a:outerShdw blurRad="38100" dist="38100" dir="2700000" algn="tl">
                    <a:srgbClr val="000000">
                      <a:alpha val="43137"/>
                    </a:srgbClr>
                  </a:outerShdw>
                </a:effectLst>
              </a:rPr>
              <a:t>Pollucemque</a:t>
            </a:r>
            <a:r>
              <a:rPr lang="en-GB" b="1" dirty="0">
                <a:solidFill>
                  <a:srgbClr val="FFC000"/>
                </a:solidFill>
                <a:effectLst>
                  <a:outerShdw blurRad="38100" dist="38100" dir="2700000" algn="tl">
                    <a:srgbClr val="000000">
                      <a:alpha val="43137"/>
                    </a:srgbClr>
                  </a:outerShdw>
                </a:effectLst>
              </a:rPr>
              <a:t> </a:t>
            </a:r>
            <a:r>
              <a:rPr lang="en-GB" b="1" dirty="0" err="1">
                <a:solidFill>
                  <a:schemeClr val="bg2"/>
                </a:solidFill>
                <a:effectLst>
                  <a:outerShdw blurRad="38100" dist="38100" dir="2700000" algn="tl">
                    <a:srgbClr val="000000">
                      <a:alpha val="43137"/>
                    </a:srgbClr>
                  </a:outerShdw>
                </a:effectLst>
              </a:rPr>
              <a:t>memorant</a:t>
            </a:r>
            <a:r>
              <a:rPr lang="en-GB" b="1" dirty="0">
                <a:solidFill>
                  <a:schemeClr val="bg2"/>
                </a:solidFill>
                <a:effectLst>
                  <a:outerShdw blurRad="38100" dist="38100" dir="2700000" algn="tl">
                    <a:srgbClr val="000000">
                      <a:alpha val="43137"/>
                    </a:srgbClr>
                  </a:outerShdw>
                </a:effectLst>
              </a:rPr>
              <a:t>. ea </a:t>
            </a:r>
            <a:r>
              <a:rPr lang="en-GB" b="1" dirty="0" err="1">
                <a:solidFill>
                  <a:schemeClr val="bg2"/>
                </a:solidFill>
                <a:effectLst>
                  <a:outerShdw blurRad="38100" dist="38100" dir="2700000" algn="tl">
                    <a:srgbClr val="000000">
                      <a:alpha val="43137"/>
                    </a:srgbClr>
                  </a:outerShdw>
                </a:effectLst>
              </a:rPr>
              <a:t>vis</a:t>
            </a:r>
            <a:r>
              <a:rPr lang="en-GB" b="1" dirty="0">
                <a:solidFill>
                  <a:schemeClr val="bg2"/>
                </a:solidFill>
                <a:effectLst>
                  <a:outerShdw blurRad="38100" dist="38100" dir="2700000" algn="tl">
                    <a:srgbClr val="000000">
                      <a:alpha val="43137"/>
                    </a:srgbClr>
                  </a:outerShdw>
                </a:effectLst>
              </a:rPr>
              <a:t> </a:t>
            </a:r>
            <a:r>
              <a:rPr lang="en-GB" b="1" dirty="0" err="1">
                <a:solidFill>
                  <a:schemeClr val="bg2"/>
                </a:solidFill>
                <a:effectLst>
                  <a:outerShdw blurRad="38100" dist="38100" dir="2700000" algn="tl">
                    <a:srgbClr val="000000">
                      <a:alpha val="43137"/>
                    </a:srgbClr>
                  </a:outerShdw>
                </a:effectLst>
              </a:rPr>
              <a:t>numini</a:t>
            </a:r>
            <a:r>
              <a:rPr lang="en-GB" b="1" dirty="0">
                <a:solidFill>
                  <a:schemeClr val="bg2"/>
                </a:solidFill>
                <a:effectLst>
                  <a:outerShdw blurRad="38100" dist="38100" dir="2700000" algn="tl">
                    <a:srgbClr val="000000">
                      <a:alpha val="43137"/>
                    </a:srgbClr>
                  </a:outerShdw>
                </a:effectLst>
              </a:rPr>
              <a:t>, </a:t>
            </a:r>
            <a:r>
              <a:rPr lang="it-IT" b="1" dirty="0" err="1">
                <a:solidFill>
                  <a:srgbClr val="FFC000"/>
                </a:solidFill>
                <a:effectLst>
                  <a:outerShdw blurRad="38100" dist="38100" dir="2700000" algn="tl">
                    <a:srgbClr val="000000">
                      <a:alpha val="43137"/>
                    </a:srgbClr>
                  </a:outerShdw>
                </a:effectLst>
              </a:rPr>
              <a:t>nomen</a:t>
            </a:r>
            <a:r>
              <a:rPr lang="it-IT" b="1" dirty="0">
                <a:solidFill>
                  <a:srgbClr val="FFC000"/>
                </a:solidFill>
                <a:effectLst>
                  <a:outerShdw blurRad="38100" dist="38100" dir="2700000" algn="tl">
                    <a:srgbClr val="000000">
                      <a:alpha val="43137"/>
                    </a:srgbClr>
                  </a:outerShdw>
                </a:effectLst>
              </a:rPr>
              <a:t> </a:t>
            </a:r>
            <a:r>
              <a:rPr lang="it-IT" b="1" dirty="0" err="1">
                <a:solidFill>
                  <a:srgbClr val="FFC000"/>
                </a:solidFill>
                <a:effectLst>
                  <a:outerShdw blurRad="38100" dist="38100" dir="2700000" algn="tl">
                    <a:srgbClr val="000000">
                      <a:alpha val="43137"/>
                    </a:srgbClr>
                  </a:outerShdw>
                </a:effectLst>
              </a:rPr>
              <a:t>Alcis</a:t>
            </a:r>
            <a:r>
              <a:rPr lang="it-IT" b="1" dirty="0">
                <a:solidFill>
                  <a:srgbClr val="FFC000"/>
                </a:solidFill>
                <a:effectLst>
                  <a:outerShdw blurRad="38100" dist="38100" dir="2700000" algn="tl">
                    <a:srgbClr val="000000">
                      <a:alpha val="43137"/>
                    </a:srgbClr>
                  </a:outerShdw>
                </a:effectLst>
              </a:rPr>
              <a:t>. nulla </a:t>
            </a:r>
            <a:r>
              <a:rPr lang="it-IT" b="1" dirty="0" err="1">
                <a:solidFill>
                  <a:srgbClr val="FFC000"/>
                </a:solidFill>
                <a:effectLst>
                  <a:outerShdw blurRad="38100" dist="38100" dir="2700000" algn="tl">
                    <a:srgbClr val="000000">
                      <a:alpha val="43137"/>
                    </a:srgbClr>
                  </a:outerShdw>
                </a:effectLst>
              </a:rPr>
              <a:t>simulacra</a:t>
            </a:r>
            <a:r>
              <a:rPr lang="it-IT" b="1" dirty="0">
                <a:solidFill>
                  <a:schemeClr val="bg2"/>
                </a:solidFill>
                <a:effectLst>
                  <a:outerShdw blurRad="38100" dist="38100" dir="2700000" algn="tl">
                    <a:srgbClr val="000000">
                      <a:alpha val="43137"/>
                    </a:srgbClr>
                  </a:outerShdw>
                </a:effectLst>
              </a:rPr>
              <a:t>, </a:t>
            </a:r>
            <a:r>
              <a:rPr lang="it-IT" b="1" dirty="0" err="1">
                <a:solidFill>
                  <a:schemeClr val="bg2"/>
                </a:solidFill>
                <a:effectLst>
                  <a:outerShdw blurRad="38100" dist="38100" dir="2700000" algn="tl">
                    <a:srgbClr val="000000">
                      <a:alpha val="43137"/>
                    </a:srgbClr>
                  </a:outerShdw>
                </a:effectLst>
              </a:rPr>
              <a:t>nullum</a:t>
            </a:r>
            <a:r>
              <a:rPr lang="it-IT" b="1" dirty="0">
                <a:solidFill>
                  <a:schemeClr val="bg2"/>
                </a:solidFill>
                <a:effectLst>
                  <a:outerShdw blurRad="38100" dist="38100" dir="2700000" algn="tl">
                    <a:srgbClr val="000000">
                      <a:alpha val="43137"/>
                    </a:srgbClr>
                  </a:outerShdw>
                </a:effectLst>
              </a:rPr>
              <a:t> </a:t>
            </a:r>
            <a:r>
              <a:rPr lang="it-IT" b="1" dirty="0" err="1">
                <a:solidFill>
                  <a:schemeClr val="bg2"/>
                </a:solidFill>
                <a:effectLst>
                  <a:outerShdw blurRad="38100" dist="38100" dir="2700000" algn="tl">
                    <a:srgbClr val="000000">
                      <a:alpha val="43137"/>
                    </a:srgbClr>
                  </a:outerShdw>
                </a:effectLst>
              </a:rPr>
              <a:t>peregrinae</a:t>
            </a:r>
            <a:r>
              <a:rPr lang="it-IT" b="1" dirty="0">
                <a:solidFill>
                  <a:schemeClr val="bg2"/>
                </a:solidFill>
                <a:effectLst>
                  <a:outerShdw blurRad="38100" dist="38100" dir="2700000" algn="tl">
                    <a:srgbClr val="000000">
                      <a:alpha val="43137"/>
                    </a:srgbClr>
                  </a:outerShdw>
                </a:effectLst>
              </a:rPr>
              <a:t> </a:t>
            </a:r>
            <a:r>
              <a:rPr lang="it-IT" b="1" dirty="0" err="1">
                <a:solidFill>
                  <a:schemeClr val="bg2"/>
                </a:solidFill>
                <a:effectLst>
                  <a:outerShdw blurRad="38100" dist="38100" dir="2700000" algn="tl">
                    <a:srgbClr val="000000">
                      <a:alpha val="43137"/>
                    </a:srgbClr>
                  </a:outerShdw>
                </a:effectLst>
              </a:rPr>
              <a:t>superstitionis</a:t>
            </a:r>
            <a:r>
              <a:rPr lang="it-IT" b="1" dirty="0">
                <a:solidFill>
                  <a:schemeClr val="bg2"/>
                </a:solidFill>
                <a:effectLst>
                  <a:outerShdw blurRad="38100" dist="38100" dir="2700000" algn="tl">
                    <a:srgbClr val="000000">
                      <a:alpha val="43137"/>
                    </a:srgbClr>
                  </a:outerShdw>
                </a:effectLst>
              </a:rPr>
              <a:t> </a:t>
            </a:r>
            <a:r>
              <a:rPr lang="en-GB" b="1" dirty="0" err="1">
                <a:solidFill>
                  <a:schemeClr val="bg2"/>
                </a:solidFill>
                <a:effectLst>
                  <a:outerShdw blurRad="38100" dist="38100" dir="2700000" algn="tl">
                    <a:srgbClr val="000000">
                      <a:alpha val="43137"/>
                    </a:srgbClr>
                  </a:outerShdw>
                </a:effectLst>
              </a:rPr>
              <a:t>vestigium</a:t>
            </a:r>
            <a:r>
              <a:rPr lang="en-GB" b="1" dirty="0">
                <a:solidFill>
                  <a:schemeClr val="bg2"/>
                </a:solidFill>
                <a:effectLst>
                  <a:outerShdw blurRad="38100" dist="38100" dir="2700000" algn="tl">
                    <a:srgbClr val="000000">
                      <a:alpha val="43137"/>
                    </a:srgbClr>
                  </a:outerShdw>
                </a:effectLst>
              </a:rPr>
              <a:t>; [5] </a:t>
            </a:r>
            <a:r>
              <a:rPr lang="en-GB" b="1" dirty="0" err="1">
                <a:solidFill>
                  <a:schemeClr val="bg2"/>
                </a:solidFill>
                <a:effectLst>
                  <a:outerShdw blurRad="38100" dist="38100" dir="2700000" algn="tl">
                    <a:srgbClr val="000000">
                      <a:alpha val="43137"/>
                    </a:srgbClr>
                  </a:outerShdw>
                </a:effectLst>
              </a:rPr>
              <a:t>ut</a:t>
            </a:r>
            <a:r>
              <a:rPr lang="en-GB" b="1" dirty="0">
                <a:solidFill>
                  <a:schemeClr val="bg2"/>
                </a:solidFill>
                <a:effectLst>
                  <a:outerShdw blurRad="38100" dist="38100" dir="2700000" algn="tl">
                    <a:srgbClr val="000000">
                      <a:alpha val="43137"/>
                    </a:srgbClr>
                  </a:outerShdw>
                </a:effectLst>
              </a:rPr>
              <a:t> </a:t>
            </a:r>
            <a:r>
              <a:rPr lang="en-GB" b="1" dirty="0" err="1">
                <a:solidFill>
                  <a:srgbClr val="FFC000"/>
                </a:solidFill>
                <a:effectLst>
                  <a:outerShdw blurRad="38100" dist="38100" dir="2700000" algn="tl">
                    <a:srgbClr val="000000">
                      <a:alpha val="43137"/>
                    </a:srgbClr>
                  </a:outerShdw>
                </a:effectLst>
              </a:rPr>
              <a:t>fratres</a:t>
            </a:r>
            <a:r>
              <a:rPr lang="en-GB" b="1" dirty="0">
                <a:solidFill>
                  <a:schemeClr val="bg2"/>
                </a:solidFill>
                <a:effectLst>
                  <a:outerShdw blurRad="38100" dist="38100" dir="2700000" algn="tl">
                    <a:srgbClr val="000000">
                      <a:alpha val="43137"/>
                    </a:srgbClr>
                  </a:outerShdw>
                </a:effectLst>
              </a:rPr>
              <a:t>  amen, </a:t>
            </a:r>
            <a:r>
              <a:rPr lang="en-GB" b="1" dirty="0" err="1">
                <a:solidFill>
                  <a:schemeClr val="bg2"/>
                </a:solidFill>
                <a:effectLst>
                  <a:outerShdw blurRad="38100" dist="38100" dir="2700000" algn="tl">
                    <a:srgbClr val="000000">
                      <a:alpha val="43137"/>
                    </a:srgbClr>
                  </a:outerShdw>
                </a:effectLst>
              </a:rPr>
              <a:t>ut</a:t>
            </a:r>
            <a:r>
              <a:rPr lang="en-GB" b="1" dirty="0">
                <a:solidFill>
                  <a:schemeClr val="bg2"/>
                </a:solidFill>
                <a:effectLst>
                  <a:outerShdw blurRad="38100" dist="38100" dir="2700000" algn="tl">
                    <a:srgbClr val="000000">
                      <a:alpha val="43137"/>
                    </a:srgbClr>
                  </a:outerShdw>
                </a:effectLst>
              </a:rPr>
              <a:t> </a:t>
            </a:r>
            <a:r>
              <a:rPr lang="en-GB" b="1" dirty="0" err="1">
                <a:solidFill>
                  <a:schemeClr val="bg2"/>
                </a:solidFill>
                <a:effectLst>
                  <a:outerShdw blurRad="38100" dist="38100" dir="2700000" algn="tl">
                    <a:srgbClr val="000000">
                      <a:alpha val="43137"/>
                    </a:srgbClr>
                  </a:outerShdw>
                </a:effectLst>
              </a:rPr>
              <a:t>iuvenes</a:t>
            </a:r>
            <a:r>
              <a:rPr lang="en-GB" b="1" dirty="0">
                <a:solidFill>
                  <a:schemeClr val="bg2"/>
                </a:solidFill>
                <a:effectLst>
                  <a:outerShdw blurRad="38100" dist="38100" dir="2700000" algn="tl">
                    <a:srgbClr val="000000">
                      <a:alpha val="43137"/>
                    </a:srgbClr>
                  </a:outerShdw>
                </a:effectLst>
              </a:rPr>
              <a:t> </a:t>
            </a:r>
            <a:r>
              <a:rPr lang="en-GB" b="1" dirty="0" err="1">
                <a:solidFill>
                  <a:schemeClr val="bg2"/>
                </a:solidFill>
                <a:effectLst>
                  <a:outerShdw blurRad="38100" dist="38100" dir="2700000" algn="tl">
                    <a:srgbClr val="000000">
                      <a:alpha val="43137"/>
                    </a:srgbClr>
                  </a:outerShdw>
                </a:effectLst>
              </a:rPr>
              <a:t>venerantur</a:t>
            </a:r>
            <a:r>
              <a:rPr lang="en-GB" b="1" dirty="0">
                <a:solidFill>
                  <a:schemeClr val="bg2"/>
                </a:solidFill>
                <a:effectLst>
                  <a:outerShdw blurRad="38100" dist="38100" dir="2700000" algn="tl">
                    <a:srgbClr val="000000">
                      <a:alpha val="43137"/>
                    </a:srgbClr>
                  </a:outerShdw>
                </a:effectLst>
              </a:rPr>
              <a:t>.</a:t>
            </a:r>
          </a:p>
        </p:txBody>
      </p:sp>
      <p:sp>
        <p:nvSpPr>
          <p:cNvPr id="12" name="Titel 1"/>
          <p:cNvSpPr txBox="1">
            <a:spLocks/>
          </p:cNvSpPr>
          <p:nvPr/>
        </p:nvSpPr>
        <p:spPr>
          <a:xfrm>
            <a:off x="1285852" y="285728"/>
            <a:ext cx="7669016" cy="808038"/>
          </a:xfrm>
          <a:prstGeom prst="rect">
            <a:avLst/>
          </a:prstGeom>
        </p:spPr>
        <p:txBody>
          <a:bodyPr vert="horz" lIns="91440" tIns="45720" rIns="91440" bIns="45720" rtlCol="0" anchor="ctr">
            <a:normAutofit/>
          </a:bodyPr>
          <a:lstStyle/>
          <a:p>
            <a:pPr lvl="0" algn="r">
              <a:spcBef>
                <a:spcPct val="0"/>
              </a:spcBef>
            </a:pPr>
            <a:r>
              <a:rPr lang="de-DE" sz="3600" dirty="0">
                <a:solidFill>
                  <a:schemeClr val="bg1">
                    <a:lumMod val="95000"/>
                  </a:schemeClr>
                </a:solidFill>
              </a:rPr>
              <a:t>Pilier des </a:t>
            </a:r>
            <a:r>
              <a:rPr lang="de-DE" sz="3600" dirty="0" err="1">
                <a:solidFill>
                  <a:schemeClr val="bg1">
                    <a:lumMod val="95000"/>
                  </a:schemeClr>
                </a:solidFill>
              </a:rPr>
              <a:t>nautes</a:t>
            </a:r>
            <a:r>
              <a:rPr lang="de-DE" sz="3600" dirty="0">
                <a:solidFill>
                  <a:schemeClr val="bg1">
                    <a:lumMod val="95000"/>
                  </a:schemeClr>
                </a:solidFill>
              </a:rPr>
              <a:t> &amp; </a:t>
            </a:r>
            <a:r>
              <a:rPr lang="de-DE" sz="3600" i="1" dirty="0" err="1">
                <a:solidFill>
                  <a:schemeClr val="bg1">
                    <a:lumMod val="95000"/>
                  </a:schemeClr>
                </a:solidFill>
              </a:rPr>
              <a:t>interpretatio</a:t>
            </a:r>
            <a:endParaRPr kumimoji="0" lang="en-GB" sz="3600" b="0" i="0" u="none" strike="noStrike" kern="1200" cap="none" spc="0" normalizeH="0" baseline="0" noProof="0" dirty="0">
              <a:ln>
                <a:noFill/>
              </a:ln>
              <a:solidFill>
                <a:schemeClr val="bg1">
                  <a:lumMod val="95000"/>
                </a:schemeClr>
              </a:solidFill>
              <a:effectLst>
                <a:reflection blurRad="6350" stA="55000" endA="300" endPos="25500" dir="5400000" sy="-100000" algn="bl" rotWithShape="0"/>
              </a:effectLst>
              <a:uLnTx/>
              <a:uFillTx/>
              <a:latin typeface="+mj-lt"/>
              <a:ea typeface="+mj-ea"/>
              <a:cs typeface="+mj-cs"/>
            </a:endParaRPr>
          </a:p>
        </p:txBody>
      </p:sp>
    </p:spTree>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withEffect">
                                  <p:stCondLst>
                                    <p:cond delay="0"/>
                                  </p:stCondLst>
                                  <p:childTnLst>
                                    <p:set>
                                      <p:cBhvr>
                                        <p:cTn id="6" dur="1" fill="hold">
                                          <p:stCondLst>
                                            <p:cond delay="0"/>
                                          </p:stCondLst>
                                        </p:cTn>
                                        <p:tgtEl>
                                          <p:spTgt spid="59397"/>
                                        </p:tgtEl>
                                        <p:attrNameLst>
                                          <p:attrName>style.visibility</p:attrName>
                                        </p:attrNameLst>
                                      </p:cBhvr>
                                      <p:to>
                                        <p:strVal val="visible"/>
                                      </p:to>
                                    </p:set>
                                    <p:animEffect transition="in" filter="randombar(horizontal)">
                                      <p:cBhvr>
                                        <p:cTn id="7" dur="500"/>
                                        <p:tgtEl>
                                          <p:spTgt spid="59397"/>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59394"/>
                                        </p:tgtEl>
                                        <p:attrNameLst>
                                          <p:attrName>style.visibility</p:attrName>
                                        </p:attrNameLst>
                                      </p:cBhvr>
                                      <p:to>
                                        <p:strVal val="visible"/>
                                      </p:to>
                                    </p:set>
                                    <p:animEffect transition="in" filter="randombar(horizontal)">
                                      <p:cBhvr>
                                        <p:cTn id="11" dur="500"/>
                                        <p:tgtEl>
                                          <p:spTgt spid="59394"/>
                                        </p:tgtEl>
                                      </p:cBhvr>
                                    </p:animEffect>
                                  </p:childTnLst>
                                </p:cTn>
                              </p:par>
                              <p:par>
                                <p:cTn id="12" presetID="14" presetClass="entr" presetSubtype="10" fill="hold" nodeType="withEffect">
                                  <p:stCondLst>
                                    <p:cond delay="0"/>
                                  </p:stCondLst>
                                  <p:childTnLst>
                                    <p:set>
                                      <p:cBhvr>
                                        <p:cTn id="13" dur="1" fill="hold">
                                          <p:stCondLst>
                                            <p:cond delay="0"/>
                                          </p:stCondLst>
                                        </p:cTn>
                                        <p:tgtEl>
                                          <p:spTgt spid="59395"/>
                                        </p:tgtEl>
                                        <p:attrNameLst>
                                          <p:attrName>style.visibility</p:attrName>
                                        </p:attrNameLst>
                                      </p:cBhvr>
                                      <p:to>
                                        <p:strVal val="visible"/>
                                      </p:to>
                                    </p:set>
                                    <p:animEffect transition="in" filter="randombar(horizontal)">
                                      <p:cBhvr>
                                        <p:cTn id="14" dur="500"/>
                                        <p:tgtEl>
                                          <p:spTgt spid="59395"/>
                                        </p:tgtEl>
                                      </p:cBhvr>
                                    </p:animEffect>
                                  </p:childTnLst>
                                </p:cTn>
                              </p:par>
                            </p:childTnLst>
                          </p:cTn>
                        </p:par>
                      </p:childTnLst>
                    </p:cTn>
                  </p:par>
                  <p:par>
                    <p:cTn id="15" fill="hold">
                      <p:stCondLst>
                        <p:cond delay="indefinite"/>
                      </p:stCondLst>
                      <p:childTnLst>
                        <p:par>
                          <p:cTn id="16" fill="hold">
                            <p:stCondLst>
                              <p:cond delay="0"/>
                            </p:stCondLst>
                            <p:childTnLst>
                              <p:par>
                                <p:cTn id="17" presetID="8" presetClass="entr" presetSubtype="16" fill="hold" grpId="0" nodeType="clickEffect">
                                  <p:stCondLst>
                                    <p:cond delay="0"/>
                                  </p:stCondLst>
                                  <p:childTnLst>
                                    <p:set>
                                      <p:cBhvr>
                                        <p:cTn id="18" dur="1" fill="hold">
                                          <p:stCondLst>
                                            <p:cond delay="0"/>
                                          </p:stCondLst>
                                        </p:cTn>
                                        <p:tgtEl>
                                          <p:spTgt spid="8">
                                            <p:bg/>
                                          </p:spTgt>
                                        </p:tgtEl>
                                        <p:attrNameLst>
                                          <p:attrName>style.visibility</p:attrName>
                                        </p:attrNameLst>
                                      </p:cBhvr>
                                      <p:to>
                                        <p:strVal val="visible"/>
                                      </p:to>
                                    </p:set>
                                    <p:animEffect transition="in" filter="diamond(in)">
                                      <p:cBhvr>
                                        <p:cTn id="19" dur="1000"/>
                                        <p:tgtEl>
                                          <p:spTgt spid="8">
                                            <p:bg/>
                                          </p:spTgt>
                                        </p:tgtEl>
                                      </p:cBhvr>
                                    </p:animEffect>
                                  </p:childTnLst>
                                </p:cTn>
                              </p:par>
                              <p:par>
                                <p:cTn id="20" presetID="8" presetClass="entr" presetSubtype="16" fill="hold" grpId="0" nodeType="withEffect">
                                  <p:stCondLst>
                                    <p:cond delay="0"/>
                                  </p:stCondLst>
                                  <p:childTnLst>
                                    <p:set>
                                      <p:cBhvr>
                                        <p:cTn id="21" dur="1" fill="hold">
                                          <p:stCondLst>
                                            <p:cond delay="0"/>
                                          </p:stCondLst>
                                        </p:cTn>
                                        <p:tgtEl>
                                          <p:spTgt spid="8">
                                            <p:txEl>
                                              <p:pRg st="0" end="0"/>
                                            </p:txEl>
                                          </p:spTgt>
                                        </p:tgtEl>
                                        <p:attrNameLst>
                                          <p:attrName>style.visibility</p:attrName>
                                        </p:attrNameLst>
                                      </p:cBhvr>
                                      <p:to>
                                        <p:strVal val="visible"/>
                                      </p:to>
                                    </p:set>
                                    <p:animEffect transition="in" filter="diamond(in)">
                                      <p:cBhvr>
                                        <p:cTn id="22" dur="1000"/>
                                        <p:tgtEl>
                                          <p:spTgt spid="8">
                                            <p:txEl>
                                              <p:pRg st="0" end="0"/>
                                            </p:txEl>
                                          </p:spTgt>
                                        </p:tgtEl>
                                      </p:cBhvr>
                                    </p:animEffect>
                                  </p:childTnLst>
                                </p:cTn>
                              </p:par>
                              <p:par>
                                <p:cTn id="23" presetID="8" presetClass="entr" presetSubtype="16" fill="hold" grpId="0" nodeType="withEffect">
                                  <p:stCondLst>
                                    <p:cond delay="0"/>
                                  </p:stCondLst>
                                  <p:childTnLst>
                                    <p:set>
                                      <p:cBhvr>
                                        <p:cTn id="24" dur="1" fill="hold">
                                          <p:stCondLst>
                                            <p:cond delay="0"/>
                                          </p:stCondLst>
                                        </p:cTn>
                                        <p:tgtEl>
                                          <p:spTgt spid="8">
                                            <p:txEl>
                                              <p:pRg st="1" end="1"/>
                                            </p:txEl>
                                          </p:spTgt>
                                        </p:tgtEl>
                                        <p:attrNameLst>
                                          <p:attrName>style.visibility</p:attrName>
                                        </p:attrNameLst>
                                      </p:cBhvr>
                                      <p:to>
                                        <p:strVal val="visible"/>
                                      </p:to>
                                    </p:set>
                                    <p:animEffect transition="in" filter="diamond(in)">
                                      <p:cBhvr>
                                        <p:cTn id="25" dur="1000"/>
                                        <p:tgtEl>
                                          <p:spTgt spid="8">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allAtOnce"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Inhaltsplatzhalter 2"/>
          <p:cNvSpPr txBox="1">
            <a:spLocks/>
          </p:cNvSpPr>
          <p:nvPr/>
        </p:nvSpPr>
        <p:spPr>
          <a:xfrm>
            <a:off x="2928926" y="1981201"/>
            <a:ext cx="5857916" cy="4876799"/>
          </a:xfrm>
          <a:prstGeom prst="rect">
            <a:avLst/>
          </a:prstGeom>
        </p:spPr>
        <p:txBody>
          <a:bodyPr vert="horz" lIns="91440" tIns="45720" rIns="91440" bIns="45720" rtlCol="0">
            <a:normAutofit/>
          </a:bodyPr>
          <a:lstStyle/>
          <a:p>
            <a:pPr indent="-228600">
              <a:spcBef>
                <a:spcPts val="1200"/>
              </a:spcBef>
              <a:buFontTx/>
              <a:buBlip>
                <a:blip r:embed="rId2"/>
              </a:buBlip>
            </a:pPr>
            <a:r>
              <a:rPr lang="de-DE" sz="20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The </a:t>
            </a:r>
            <a:r>
              <a:rPr lang="de-DE" sz="20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process</a:t>
            </a:r>
            <a:r>
              <a:rPr lang="de-DE" sz="20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a:t>
            </a:r>
            <a:br>
              <a:rPr lang="de-DE" sz="20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br>
            <a:r>
              <a:rPr lang="de-DE" sz="20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a:t>
            </a:r>
            <a:r>
              <a:rPr lang="de-DE" sz="20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How</a:t>
            </a:r>
            <a:r>
              <a:rPr lang="de-DE" sz="20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a:t>
            </a:r>
            <a:r>
              <a:rPr lang="de-DE" sz="20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to</a:t>
            </a:r>
            <a:r>
              <a:rPr lang="de-DE" sz="20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a:t>
            </a:r>
            <a:r>
              <a:rPr lang="de-DE" sz="20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create</a:t>
            </a:r>
            <a:r>
              <a:rPr lang="de-DE" sz="20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a:t>
            </a:r>
            <a:r>
              <a:rPr lang="de-DE" sz="20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images</a:t>
            </a:r>
            <a:r>
              <a:rPr lang="de-DE" sz="20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a:t>
            </a:r>
            <a:r>
              <a:rPr lang="de-DE" sz="20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of</a:t>
            </a:r>
            <a:r>
              <a:rPr lang="de-DE" sz="20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a:t>
            </a:r>
            <a:r>
              <a:rPr lang="de-DE" sz="20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local</a:t>
            </a:r>
            <a:r>
              <a:rPr lang="de-DE" sz="20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a:t>
            </a:r>
            <a:r>
              <a:rPr lang="de-DE" sz="20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deities</a:t>
            </a:r>
            <a:r>
              <a:rPr lang="de-DE" sz="20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a:t>
            </a:r>
            <a:r>
              <a:rPr kumimoji="0" lang="de-DE"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t>
            </a:r>
          </a:p>
          <a:p>
            <a:pPr lvl="2" indent="-228600">
              <a:spcBef>
                <a:spcPts val="1200"/>
              </a:spcBef>
              <a:buFontTx/>
              <a:buBlip>
                <a:blip r:embed="rId2"/>
              </a:buBlip>
            </a:pPr>
            <a:r>
              <a:rPr lang="de-DE" sz="20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e.g., </a:t>
            </a:r>
            <a:r>
              <a:rPr lang="de-DE" sz="20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scenes</a:t>
            </a:r>
            <a:r>
              <a:rPr lang="de-DE" sz="20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a:t>
            </a:r>
            <a:r>
              <a:rPr lang="de-DE" sz="20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from</a:t>
            </a:r>
            <a:r>
              <a:rPr lang="de-DE" sz="20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a:t>
            </a:r>
            <a:r>
              <a:rPr lang="de-DE" sz="2000" b="1"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mythology</a:t>
            </a:r>
            <a:endParaRPr lang="de-DE" sz="20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endParaRPr>
          </a:p>
        </p:txBody>
      </p:sp>
      <p:pic>
        <p:nvPicPr>
          <p:cNvPr id="6" name="Picture 3" descr="c:\Users\Ralph\Documents\CIVITAS VANGIONUM Religion\pilier_4b L’inscription « SMER[…] » permet d’identifier le dieu gaulois Smertrios levant une massue pour écraser un serpent..gif"/>
          <p:cNvPicPr>
            <a:picLocks noChangeAspect="1" noChangeArrowheads="1"/>
          </p:cNvPicPr>
          <p:nvPr/>
        </p:nvPicPr>
        <p:blipFill>
          <a:blip r:embed="rId3" cstate="print"/>
          <a:srcRect l="4526" t="6250" r="5615"/>
          <a:stretch>
            <a:fillRect/>
          </a:stretch>
        </p:blipFill>
        <p:spPr bwMode="auto">
          <a:xfrm>
            <a:off x="133319" y="3214686"/>
            <a:ext cx="2763521" cy="3643314"/>
          </a:xfrm>
          <a:prstGeom prst="rect">
            <a:avLst/>
          </a:prstGeom>
          <a:noFill/>
        </p:spPr>
      </p:pic>
      <p:pic>
        <p:nvPicPr>
          <p:cNvPr id="24582" name="Picture 6" descr="H:\Documents\CIVITAS VANGIONUM Religion\pilier_3bpt ESUS élague un arbre à l’aide d’une serpe.gif"/>
          <p:cNvPicPr>
            <a:picLocks noChangeAspect="1" noChangeArrowheads="1"/>
          </p:cNvPicPr>
          <p:nvPr/>
        </p:nvPicPr>
        <p:blipFill>
          <a:blip r:embed="rId4" cstate="print"/>
          <a:srcRect/>
          <a:stretch>
            <a:fillRect/>
          </a:stretch>
        </p:blipFill>
        <p:spPr bwMode="auto">
          <a:xfrm>
            <a:off x="2964160" y="3214686"/>
            <a:ext cx="2822286" cy="3643314"/>
          </a:xfrm>
          <a:prstGeom prst="rect">
            <a:avLst/>
          </a:prstGeom>
          <a:noFill/>
        </p:spPr>
      </p:pic>
      <p:pic>
        <p:nvPicPr>
          <p:cNvPr id="24583" name="Picture 7" descr="H:\Documents\CIVITAS VANGIONUM Religion\pilier_3c tarvos.gif"/>
          <p:cNvPicPr>
            <a:picLocks noChangeAspect="1" noChangeArrowheads="1"/>
          </p:cNvPicPr>
          <p:nvPr/>
        </p:nvPicPr>
        <p:blipFill>
          <a:blip r:embed="rId5" cstate="print"/>
          <a:srcRect/>
          <a:stretch>
            <a:fillRect/>
          </a:stretch>
        </p:blipFill>
        <p:spPr bwMode="auto">
          <a:xfrm>
            <a:off x="5929321" y="3214686"/>
            <a:ext cx="2792785" cy="3643314"/>
          </a:xfrm>
          <a:prstGeom prst="rect">
            <a:avLst/>
          </a:prstGeom>
          <a:noFill/>
        </p:spPr>
      </p:pic>
      <p:pic>
        <p:nvPicPr>
          <p:cNvPr id="7" name="Picture 4" descr="D:\100_5277 ESUS Pilier nautes SMALL.jpg"/>
          <p:cNvPicPr>
            <a:picLocks noGrp="1" noChangeAspect="1" noChangeArrowheads="1"/>
          </p:cNvPicPr>
          <p:nvPr>
            <p:ph idx="1"/>
          </p:nvPr>
        </p:nvPicPr>
        <p:blipFill>
          <a:blip r:embed="rId6" cstate="print"/>
          <a:srcRect l="13042" t="3080" r="14297" b="19881"/>
          <a:stretch>
            <a:fillRect/>
          </a:stretch>
        </p:blipFill>
        <p:spPr bwMode="auto">
          <a:xfrm>
            <a:off x="71406" y="785794"/>
            <a:ext cx="2786082" cy="2214578"/>
          </a:xfrm>
          <a:prstGeom prst="rect">
            <a:avLst/>
          </a:prstGeom>
          <a:noFill/>
        </p:spPr>
      </p:pic>
      <p:sp>
        <p:nvSpPr>
          <p:cNvPr id="9" name="Titel 1"/>
          <p:cNvSpPr txBox="1">
            <a:spLocks/>
          </p:cNvSpPr>
          <p:nvPr/>
        </p:nvSpPr>
        <p:spPr>
          <a:xfrm>
            <a:off x="1285852" y="285728"/>
            <a:ext cx="7669016" cy="808038"/>
          </a:xfrm>
          <a:prstGeom prst="rect">
            <a:avLst/>
          </a:prstGeom>
        </p:spPr>
        <p:txBody>
          <a:bodyPr vert="horz" lIns="91440" tIns="45720" rIns="91440" bIns="45720" rtlCol="0" anchor="ctr">
            <a:normAutofit/>
          </a:bodyPr>
          <a:lstStyle/>
          <a:p>
            <a:pPr lvl="0" algn="r">
              <a:spcBef>
                <a:spcPct val="0"/>
              </a:spcBef>
            </a:pPr>
            <a:r>
              <a:rPr lang="de-DE" sz="3600" dirty="0">
                <a:solidFill>
                  <a:schemeClr val="bg1">
                    <a:lumMod val="95000"/>
                  </a:schemeClr>
                </a:solidFill>
              </a:rPr>
              <a:t>Pilier des </a:t>
            </a:r>
            <a:r>
              <a:rPr lang="de-DE" sz="3600" dirty="0" err="1">
                <a:solidFill>
                  <a:schemeClr val="bg1">
                    <a:lumMod val="95000"/>
                  </a:schemeClr>
                </a:solidFill>
              </a:rPr>
              <a:t>nautes</a:t>
            </a:r>
            <a:r>
              <a:rPr lang="de-DE" sz="3600" dirty="0">
                <a:solidFill>
                  <a:schemeClr val="bg1">
                    <a:lumMod val="95000"/>
                  </a:schemeClr>
                </a:solidFill>
              </a:rPr>
              <a:t> &amp; </a:t>
            </a:r>
            <a:r>
              <a:rPr lang="de-DE" sz="3600" i="1" dirty="0" err="1">
                <a:solidFill>
                  <a:schemeClr val="bg1">
                    <a:lumMod val="95000"/>
                  </a:schemeClr>
                </a:solidFill>
              </a:rPr>
              <a:t>interpretatio</a:t>
            </a:r>
            <a:endParaRPr kumimoji="0" lang="en-GB" sz="3600" b="0" i="0" u="none" strike="noStrike" kern="1200" cap="none" spc="0" normalizeH="0" baseline="0" noProof="0" dirty="0">
              <a:ln>
                <a:noFill/>
              </a:ln>
              <a:solidFill>
                <a:schemeClr val="bg1">
                  <a:lumMod val="95000"/>
                </a:schemeClr>
              </a:solidFill>
              <a:effectLst>
                <a:reflection blurRad="6350" stA="55000" endA="300" endPos="25500" dir="5400000" sy="-100000" algn="bl" rotWithShape="0"/>
              </a:effectLst>
              <a:uLnTx/>
              <a:uFillTx/>
              <a:latin typeface="+mj-lt"/>
              <a:ea typeface="+mj-ea"/>
              <a:cs typeface="+mj-cs"/>
            </a:endParaRPr>
          </a:p>
        </p:txBody>
      </p:sp>
    </p:spTree>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24582"/>
                                        </p:tgtEl>
                                        <p:attrNameLst>
                                          <p:attrName>style.visibility</p:attrName>
                                        </p:attrNameLst>
                                      </p:cBhvr>
                                      <p:to>
                                        <p:strVal val="visible"/>
                                      </p:to>
                                    </p:set>
                                    <p:animEffect transition="in" filter="randombar(horizontal)">
                                      <p:cBhvr>
                                        <p:cTn id="7" dur="500"/>
                                        <p:tgtEl>
                                          <p:spTgt spid="24582"/>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24583"/>
                                        </p:tgtEl>
                                        <p:attrNameLst>
                                          <p:attrName>style.visibility</p:attrName>
                                        </p:attrNameLst>
                                      </p:cBhvr>
                                      <p:to>
                                        <p:strVal val="visible"/>
                                      </p:to>
                                    </p:set>
                                    <p:animEffect transition="in" filter="randombar(horizontal)">
                                      <p:cBhvr>
                                        <p:cTn id="11" dur="500"/>
                                        <p:tgtEl>
                                          <p:spTgt spid="24583"/>
                                        </p:tgtEl>
                                      </p:cBhvr>
                                    </p:animEffect>
                                  </p:childTnLst>
                                </p:cTn>
                              </p:par>
                              <p:par>
                                <p:cTn id="12" presetID="5" presetClass="entr" presetSubtype="5" fill="hold" nodeType="with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checkerboard(down)">
                                      <p:cBhvr>
                                        <p:cTn id="14"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nhaltsplatzhalter 2"/>
          <p:cNvSpPr>
            <a:spLocks noGrp="1"/>
          </p:cNvSpPr>
          <p:nvPr>
            <p:ph idx="1"/>
          </p:nvPr>
        </p:nvSpPr>
        <p:spPr>
          <a:xfrm>
            <a:off x="2857488" y="1285861"/>
            <a:ext cx="6072230" cy="4536716"/>
          </a:xfrm>
        </p:spPr>
        <p:txBody>
          <a:bodyPr/>
          <a:lstStyle/>
          <a:p>
            <a:r>
              <a:rPr lang="en-GB" b="1" dirty="0">
                <a:effectLst>
                  <a:outerShdw blurRad="38100" dist="38100" dir="2700000" algn="tl">
                    <a:srgbClr val="000000">
                      <a:alpha val="43137"/>
                    </a:srgbClr>
                  </a:outerShdw>
                  <a:reflection blurRad="6350" stA="55000" endA="300" endPos="25500" dir="5400000" sy="-100000" algn="bl" rotWithShape="0"/>
                </a:effectLst>
              </a:rPr>
              <a:t>To understand Gallo-Roman iconography, </a:t>
            </a:r>
            <a:br>
              <a:rPr lang="en-GB" b="1" dirty="0">
                <a:effectLst>
                  <a:outerShdw blurRad="38100" dist="38100" dir="2700000" algn="tl">
                    <a:srgbClr val="000000">
                      <a:alpha val="43137"/>
                    </a:srgbClr>
                  </a:outerShdw>
                  <a:reflection blurRad="6350" stA="55000" endA="300" endPos="25500" dir="5400000" sy="-100000" algn="bl" rotWithShape="0"/>
                </a:effectLst>
              </a:rPr>
            </a:br>
            <a:r>
              <a:rPr lang="en-GB" b="1" dirty="0">
                <a:effectLst>
                  <a:outerShdw blurRad="38100" dist="38100" dir="2700000" algn="tl">
                    <a:srgbClr val="000000">
                      <a:alpha val="43137"/>
                    </a:srgbClr>
                  </a:outerShdw>
                  <a:reflection blurRad="6350" stA="55000" endA="300" endPos="25500" dir="5400000" sy="-100000" algn="bl" rotWithShape="0"/>
                </a:effectLst>
              </a:rPr>
              <a:t>we also need to look at previous developments</a:t>
            </a:r>
            <a:endParaRPr lang="en-GB" dirty="0"/>
          </a:p>
        </p:txBody>
      </p:sp>
      <p:pic>
        <p:nvPicPr>
          <p:cNvPr id="5" name="Picture 4" descr="D:\100_5277 ESUS Pilier nautes SMALL.jpg"/>
          <p:cNvPicPr>
            <a:picLocks noChangeAspect="1" noChangeArrowheads="1"/>
          </p:cNvPicPr>
          <p:nvPr/>
        </p:nvPicPr>
        <p:blipFill>
          <a:blip r:embed="rId2" cstate="print"/>
          <a:srcRect l="13042" t="3080" r="14297" b="19881"/>
          <a:stretch>
            <a:fillRect/>
          </a:stretch>
        </p:blipFill>
        <p:spPr bwMode="auto">
          <a:xfrm>
            <a:off x="71406" y="785794"/>
            <a:ext cx="2786082" cy="2214578"/>
          </a:xfrm>
          <a:prstGeom prst="rect">
            <a:avLst/>
          </a:prstGeom>
          <a:noFill/>
        </p:spPr>
      </p:pic>
      <p:pic>
        <p:nvPicPr>
          <p:cNvPr id="6" name="Picture 1032" descr="C:\Eigene Dateien\FERCAN\GLANUM FigKap einheimisch.JPG"/>
          <p:cNvPicPr>
            <a:picLocks noChangeAspect="1" noChangeArrowheads="1"/>
          </p:cNvPicPr>
          <p:nvPr/>
        </p:nvPicPr>
        <p:blipFill>
          <a:blip r:embed="rId3" cstate="print"/>
          <a:srcRect/>
          <a:stretch>
            <a:fillRect/>
          </a:stretch>
        </p:blipFill>
        <p:spPr bwMode="auto">
          <a:xfrm>
            <a:off x="5286380" y="2351841"/>
            <a:ext cx="3857620" cy="4048959"/>
          </a:xfrm>
          <a:prstGeom prst="rect">
            <a:avLst/>
          </a:prstGeom>
          <a:noFill/>
        </p:spPr>
      </p:pic>
      <p:pic>
        <p:nvPicPr>
          <p:cNvPr id="7" name="Picture 3" descr="c:\Users\Ralph\Documents\CIVITAS VANGIONUM Religion\pilier_4b L’inscription « SMER[…] » permet d’identifier le dieu gaulois Smertrios levant une massue pour écraser un serpent..gif"/>
          <p:cNvPicPr>
            <a:picLocks noChangeAspect="1" noChangeArrowheads="1"/>
          </p:cNvPicPr>
          <p:nvPr/>
        </p:nvPicPr>
        <p:blipFill>
          <a:blip r:embed="rId4" cstate="print"/>
          <a:srcRect l="4526" t="6250" r="5615"/>
          <a:stretch>
            <a:fillRect/>
          </a:stretch>
        </p:blipFill>
        <p:spPr bwMode="auto">
          <a:xfrm>
            <a:off x="133319" y="3214686"/>
            <a:ext cx="2763521" cy="3643314"/>
          </a:xfrm>
          <a:prstGeom prst="rect">
            <a:avLst/>
          </a:prstGeom>
          <a:noFill/>
        </p:spPr>
      </p:pic>
      <p:sp>
        <p:nvSpPr>
          <p:cNvPr id="8" name="Titel 1"/>
          <p:cNvSpPr>
            <a:spLocks noGrp="1"/>
          </p:cNvSpPr>
          <p:nvPr>
            <p:ph type="title"/>
          </p:nvPr>
        </p:nvSpPr>
        <p:spPr>
          <a:xfrm>
            <a:off x="2285984" y="285728"/>
            <a:ext cx="6668884" cy="808038"/>
          </a:xfrm>
        </p:spPr>
        <p:txBody>
          <a:bodyPr/>
          <a:lstStyle/>
          <a:p>
            <a:r>
              <a:rPr lang="en-GB" dirty="0">
                <a:solidFill>
                  <a:schemeClr val="bg1">
                    <a:lumMod val="95000"/>
                  </a:schemeClr>
                </a:solidFill>
                <a:effectLst>
                  <a:outerShdw blurRad="38100" dist="38100" dir="2700000" algn="tl">
                    <a:srgbClr val="000000">
                      <a:alpha val="43137"/>
                    </a:srgbClr>
                  </a:outerShdw>
                  <a:reflection blurRad="6350" stA="55000" endA="300" endPos="25500" dir="5400000" sy="-100000" algn="bl" rotWithShape="0"/>
                </a:effectLst>
              </a:rPr>
              <a:t>Imitation &amp; Innovation</a:t>
            </a:r>
          </a:p>
        </p:txBody>
      </p:sp>
    </p:spTree>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a:solidFill>
                  <a:schemeClr val="bg1">
                    <a:lumMod val="95000"/>
                  </a:schemeClr>
                </a:solidFill>
                <a:effectLst>
                  <a:outerShdw blurRad="38100" dist="38100" dir="2700000" algn="tl">
                    <a:srgbClr val="000000">
                      <a:alpha val="43137"/>
                    </a:srgbClr>
                  </a:outerShdw>
                  <a:reflection blurRad="6350" stA="55000" endA="300" endPos="25500" dir="5400000" sy="-100000" algn="bl" rotWithShape="0"/>
                </a:effectLst>
              </a:rPr>
              <a:t>Imitation &amp; Innovation</a:t>
            </a:r>
          </a:p>
        </p:txBody>
      </p:sp>
      <p:sp>
        <p:nvSpPr>
          <p:cNvPr id="3" name="Inhaltsplatzhalter 2"/>
          <p:cNvSpPr>
            <a:spLocks noGrp="1"/>
          </p:cNvSpPr>
          <p:nvPr>
            <p:ph idx="1"/>
          </p:nvPr>
        </p:nvSpPr>
        <p:spPr>
          <a:xfrm>
            <a:off x="214282" y="5000636"/>
            <a:ext cx="5857916" cy="1607759"/>
          </a:xfrm>
        </p:spPr>
        <p:txBody>
          <a:bodyPr>
            <a:normAutofit/>
          </a:bodyPr>
          <a:lstStyle/>
          <a:p>
            <a:r>
              <a:rPr lang="de-DE" dirty="0">
                <a:effectLst>
                  <a:outerShdw blurRad="38100" dist="38100" dir="2700000" algn="tl">
                    <a:srgbClr val="000000">
                      <a:alpha val="43137"/>
                    </a:srgbClr>
                  </a:outerShdw>
                </a:effectLst>
              </a:rPr>
              <a:t>e.g. </a:t>
            </a:r>
            <a:r>
              <a:rPr lang="de-DE" dirty="0" err="1">
                <a:effectLst>
                  <a:outerShdw blurRad="38100" dist="38100" dir="2700000" algn="tl">
                    <a:srgbClr val="000000">
                      <a:alpha val="43137"/>
                    </a:srgbClr>
                  </a:outerShdw>
                </a:effectLst>
              </a:rPr>
              <a:t>imitations</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of</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Greek</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coins</a:t>
            </a:r>
            <a:r>
              <a:rPr lang="de-DE" dirty="0">
                <a:effectLst>
                  <a:outerShdw blurRad="38100" dist="38100" dir="2700000" algn="tl">
                    <a:srgbClr val="000000">
                      <a:alpha val="43137"/>
                    </a:srgbClr>
                  </a:outerShdw>
                </a:effectLst>
              </a:rPr>
              <a:t> (e.g. Phillip II)  – </a:t>
            </a:r>
            <a:r>
              <a:rPr lang="de-DE" dirty="0" err="1">
                <a:effectLst>
                  <a:outerShdw blurRad="38100" dist="38100" dir="2700000" algn="tl">
                    <a:srgbClr val="000000">
                      <a:alpha val="43137"/>
                    </a:srgbClr>
                  </a:outerShdw>
                </a:effectLst>
              </a:rPr>
              <a:t>originally</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with</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only</a:t>
            </a:r>
            <a:r>
              <a:rPr lang="de-DE" dirty="0">
                <a:effectLst>
                  <a:outerShdw blurRad="38100" dist="38100" dir="2700000" algn="tl">
                    <a:srgbClr val="000000">
                      <a:alpha val="43137"/>
                    </a:srgbClr>
                  </a:outerShdw>
                </a:effectLst>
              </a:rPr>
              <a:t> </a:t>
            </a:r>
            <a:r>
              <a:rPr lang="de-DE" b="1" dirty="0" err="1">
                <a:solidFill>
                  <a:srgbClr val="FFC000"/>
                </a:solidFill>
                <a:effectLst>
                  <a:outerShdw blurRad="38100" dist="38100" dir="2700000" algn="tl">
                    <a:srgbClr val="000000">
                      <a:alpha val="43137"/>
                    </a:srgbClr>
                  </a:outerShdw>
                </a:effectLst>
              </a:rPr>
              <a:t>subtle</a:t>
            </a:r>
            <a:r>
              <a:rPr lang="de-DE" b="1" dirty="0">
                <a:solidFill>
                  <a:srgbClr val="FFC000"/>
                </a:solidFill>
                <a:effectLst>
                  <a:outerShdw blurRad="38100" dist="38100" dir="2700000" algn="tl">
                    <a:srgbClr val="000000">
                      <a:alpha val="43137"/>
                    </a:srgbClr>
                  </a:outerShdw>
                </a:effectLst>
              </a:rPr>
              <a:t> </a:t>
            </a:r>
            <a:r>
              <a:rPr lang="de-DE" b="1" dirty="0" err="1">
                <a:solidFill>
                  <a:srgbClr val="FFC000"/>
                </a:solidFill>
                <a:effectLst>
                  <a:outerShdw blurRad="38100" dist="38100" dir="2700000" algn="tl">
                    <a:srgbClr val="000000">
                      <a:alpha val="43137"/>
                    </a:srgbClr>
                  </a:outerShdw>
                </a:effectLst>
              </a:rPr>
              <a:t>differences</a:t>
            </a:r>
            <a:r>
              <a:rPr lang="de-DE" dirty="0">
                <a:effectLst>
                  <a:outerShdw blurRad="38100" dist="38100" dir="2700000" algn="tl">
                    <a:srgbClr val="000000">
                      <a:alpha val="43137"/>
                    </a:srgbClr>
                  </a:outerShdw>
                </a:effectLst>
              </a:rPr>
              <a:t>:</a:t>
            </a:r>
          </a:p>
          <a:p>
            <a:r>
              <a:rPr lang="de-DE" dirty="0" err="1">
                <a:effectLst>
                  <a:outerShdw blurRad="38100" dist="38100" dir="2700000" algn="tl">
                    <a:srgbClr val="000000">
                      <a:alpha val="43137"/>
                    </a:srgbClr>
                  </a:outerShdw>
                </a:effectLst>
              </a:rPr>
              <a:t>Silver</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Tetradrachm</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Dacia</a:t>
            </a:r>
            <a:r>
              <a:rPr lang="de-DE" dirty="0">
                <a:effectLst>
                  <a:outerShdw blurRad="38100" dist="38100" dir="2700000" algn="tl">
                    <a:srgbClr val="000000">
                      <a:alpha val="43137"/>
                    </a:srgbClr>
                  </a:outerShdw>
                </a:effectLst>
              </a:rPr>
              <a:t>); </a:t>
            </a:r>
            <a:br>
              <a:rPr lang="de-DE" dirty="0">
                <a:effectLst>
                  <a:outerShdw blurRad="38100" dist="38100" dir="2700000" algn="tl">
                    <a:srgbClr val="000000">
                      <a:alpha val="43137"/>
                    </a:srgbClr>
                  </a:outerShdw>
                </a:effectLst>
              </a:rPr>
            </a:br>
            <a:r>
              <a:rPr lang="de-DE" dirty="0">
                <a:effectLst>
                  <a:outerShdw blurRad="38100" dist="38100" dir="2700000" algn="tl">
                    <a:srgbClr val="000000">
                      <a:alpha val="43137"/>
                    </a:srgbClr>
                  </a:outerShdw>
                </a:effectLst>
              </a:rPr>
              <a:t>ob: Zeus; </a:t>
            </a:r>
            <a:r>
              <a:rPr lang="de-DE" dirty="0" err="1">
                <a:effectLst>
                  <a:outerShdw blurRad="38100" dist="38100" dir="2700000" algn="tl">
                    <a:srgbClr val="000000">
                      <a:alpha val="43137"/>
                    </a:srgbClr>
                  </a:outerShdw>
                </a:effectLst>
              </a:rPr>
              <a:t>rv</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horseman</a:t>
            </a:r>
            <a:endParaRPr lang="de-DE" dirty="0">
              <a:effectLst>
                <a:outerShdw blurRad="38100" dist="38100" dir="2700000" algn="tl">
                  <a:srgbClr val="000000">
                    <a:alpha val="43137"/>
                  </a:srgbClr>
                </a:outerShdw>
              </a:effectLst>
            </a:endParaRPr>
          </a:p>
        </p:txBody>
      </p:sp>
      <p:pic>
        <p:nvPicPr>
          <p:cNvPr id="76802" name="Picture 2" descr="C:\Dokumente und Einstellungen\Ralph\Eigene Dateien\COIN Celtic DACIA Imititations of Philipp II Macedon AR TETRADRACHM.jpg"/>
          <p:cNvPicPr>
            <a:picLocks noChangeAspect="1" noChangeArrowheads="1"/>
          </p:cNvPicPr>
          <p:nvPr/>
        </p:nvPicPr>
        <p:blipFill>
          <a:blip r:embed="rId2" cstate="print"/>
          <a:srcRect/>
          <a:stretch>
            <a:fillRect/>
          </a:stretch>
        </p:blipFill>
        <p:spPr bwMode="auto">
          <a:xfrm>
            <a:off x="1491701" y="1071546"/>
            <a:ext cx="7366579" cy="3571900"/>
          </a:xfrm>
          <a:prstGeom prst="rect">
            <a:avLst/>
          </a:prstGeom>
          <a:noFill/>
        </p:spPr>
      </p:pic>
    </p:spTree>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withEffect">
                                  <p:stCondLst>
                                    <p:cond delay="0"/>
                                  </p:stCondLst>
                                  <p:childTnLst>
                                    <p:set>
                                      <p:cBhvr>
                                        <p:cTn id="6" dur="1" fill="hold">
                                          <p:stCondLst>
                                            <p:cond delay="0"/>
                                          </p:stCondLst>
                                        </p:cTn>
                                        <p:tgtEl>
                                          <p:spTgt spid="76802"/>
                                        </p:tgtEl>
                                        <p:attrNameLst>
                                          <p:attrName>style.visibility</p:attrName>
                                        </p:attrNameLst>
                                      </p:cBhvr>
                                      <p:to>
                                        <p:strVal val="visible"/>
                                      </p:to>
                                    </p:set>
                                    <p:animEffect transition="in" filter="randombar(horizontal)">
                                      <p:cBhvr>
                                        <p:cTn id="7" dur="500"/>
                                        <p:tgtEl>
                                          <p:spTgt spid="76802"/>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0" dur="500"/>
                                        <p:tgtEl>
                                          <p:spTgt spid="3">
                                            <p:txEl>
                                              <p:pRg st="0" end="0"/>
                                            </p:txEl>
                                          </p:spTgt>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3"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nhaltsplatzhalter 2"/>
          <p:cNvSpPr>
            <a:spLocks noGrp="1"/>
          </p:cNvSpPr>
          <p:nvPr>
            <p:ph idx="1"/>
          </p:nvPr>
        </p:nvSpPr>
        <p:spPr>
          <a:xfrm>
            <a:off x="0" y="1714488"/>
            <a:ext cx="7786710" cy="4857784"/>
          </a:xfrm>
        </p:spPr>
        <p:txBody>
          <a:bodyPr>
            <a:normAutofit/>
          </a:bodyPr>
          <a:lstStyle/>
          <a:p>
            <a:r>
              <a:rPr lang="en-GB" dirty="0" err="1">
                <a:effectLst>
                  <a:outerShdw blurRad="38100" dist="38100" dir="2700000" algn="tl">
                    <a:srgbClr val="000000">
                      <a:alpha val="43137"/>
                    </a:srgbClr>
                  </a:outerShdw>
                </a:effectLst>
              </a:rPr>
              <a:t>Androcephalic</a:t>
            </a:r>
            <a:r>
              <a:rPr lang="en-GB" dirty="0">
                <a:effectLst>
                  <a:outerShdw blurRad="38100" dist="38100" dir="2700000" algn="tl">
                    <a:srgbClr val="000000">
                      <a:alpha val="43137"/>
                    </a:srgbClr>
                  </a:outerShdw>
                </a:effectLst>
              </a:rPr>
              <a:t>  horse;</a:t>
            </a:r>
          </a:p>
          <a:p>
            <a:r>
              <a:rPr lang="en-GB" dirty="0">
                <a:effectLst>
                  <a:outerShdw blurRad="38100" dist="38100" dir="2700000" algn="tl">
                    <a:srgbClr val="000000">
                      <a:alpha val="43137"/>
                    </a:srgbClr>
                  </a:outerShdw>
                </a:effectLst>
              </a:rPr>
              <a:t>wheel (</a:t>
            </a:r>
            <a:r>
              <a:rPr lang="en-GB" dirty="0" err="1">
                <a:effectLst>
                  <a:outerShdw blurRad="38100" dist="38100" dir="2700000" algn="tl">
                    <a:srgbClr val="000000">
                      <a:alpha val="43137"/>
                    </a:srgbClr>
                  </a:outerShdw>
                </a:effectLst>
              </a:rPr>
              <a:t>Taranis</a:t>
            </a:r>
            <a:r>
              <a:rPr lang="en-GB" dirty="0">
                <a:effectLst>
                  <a:outerShdw blurRad="38100" dist="38100" dir="2700000" algn="tl">
                    <a:srgbClr val="000000">
                      <a:alpha val="43137"/>
                    </a:srgbClr>
                  </a:outerShdw>
                </a:effectLst>
              </a:rPr>
              <a:t>? carriage?)</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warrior under  horse</a:t>
            </a:r>
            <a:br>
              <a:rPr lang="en-GB" dirty="0">
                <a:effectLst>
                  <a:outerShdw blurRad="38100" dist="38100" dir="2700000" algn="tl">
                    <a:srgbClr val="000000">
                      <a:alpha val="43137"/>
                    </a:srgbClr>
                  </a:outerShdw>
                </a:effectLst>
              </a:rPr>
            </a:b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Cf. </a:t>
            </a:r>
            <a:r>
              <a:rPr lang="en-GB" dirty="0" err="1">
                <a:effectLst>
                  <a:outerShdw blurRad="38100" dist="38100" dir="2700000" algn="tl">
                    <a:srgbClr val="000000">
                      <a:alpha val="43137"/>
                    </a:srgbClr>
                  </a:outerShdw>
                </a:effectLst>
              </a:rPr>
              <a:t>Rhiannon/Epona</a:t>
            </a:r>
            <a:r>
              <a:rPr lang="en-GB" dirty="0">
                <a:effectLst>
                  <a:outerShdw blurRad="38100" dist="38100" dir="2700000" algn="tl">
                    <a:srgbClr val="000000">
                      <a:alpha val="43137"/>
                    </a:srgbClr>
                  </a:outerShdw>
                </a:effectLst>
              </a:rPr>
              <a:t> myth</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Cf. Jupiter giant columns</a:t>
            </a:r>
            <a:br>
              <a:rPr lang="en-GB" dirty="0">
                <a:effectLst>
                  <a:outerShdw blurRad="38100" dist="38100" dir="2700000" algn="tl">
                    <a:srgbClr val="000000">
                      <a:alpha val="43137"/>
                    </a:srgbClr>
                  </a:outerShdw>
                </a:effectLst>
              </a:rPr>
            </a:br>
            <a:br>
              <a:rPr lang="en-GB" dirty="0">
                <a:effectLst>
                  <a:outerShdw blurRad="38100" dist="38100" dir="2700000" algn="tl">
                    <a:srgbClr val="000000">
                      <a:alpha val="43137"/>
                    </a:srgbClr>
                  </a:outerShdw>
                </a:effectLst>
              </a:rPr>
            </a:br>
            <a:r>
              <a:rPr lang="de-DE" sz="1800" dirty="0" err="1">
                <a:effectLst>
                  <a:outerShdw blurRad="38100" dist="38100" dir="2700000" algn="tl">
                    <a:srgbClr val="000000">
                      <a:alpha val="43137"/>
                    </a:srgbClr>
                  </a:outerShdw>
                </a:effectLst>
              </a:rPr>
              <a:t>silver</a:t>
            </a:r>
            <a:r>
              <a:rPr lang="de-DE" sz="1800" dirty="0">
                <a:effectLst>
                  <a:outerShdw blurRad="38100" dist="38100" dir="2700000" algn="tl">
                    <a:srgbClr val="000000">
                      <a:alpha val="43137"/>
                    </a:srgbClr>
                  </a:outerShdw>
                </a:effectLst>
              </a:rPr>
              <a:t> </a:t>
            </a:r>
            <a:r>
              <a:rPr lang="de-DE" sz="1800" dirty="0" err="1">
                <a:effectLst>
                  <a:outerShdw blurRad="38100" dist="38100" dir="2700000" algn="tl">
                    <a:srgbClr val="000000">
                      <a:alpha val="43137"/>
                    </a:srgbClr>
                  </a:outerShdw>
                </a:effectLst>
              </a:rPr>
              <a:t>stater</a:t>
            </a:r>
            <a:r>
              <a:rPr lang="de-DE" sz="1800" dirty="0">
                <a:effectLst>
                  <a:outerShdw blurRad="38100" dist="38100" dir="2700000" algn="tl">
                    <a:srgbClr val="000000">
                      <a:alpha val="43137"/>
                    </a:srgbClr>
                  </a:outerShdw>
                </a:effectLst>
              </a:rPr>
              <a:t> </a:t>
            </a:r>
            <a:r>
              <a:rPr lang="de-DE" sz="1800" dirty="0" err="1">
                <a:effectLst>
                  <a:outerShdw blurRad="38100" dist="38100" dir="2700000" algn="tl">
                    <a:srgbClr val="000000">
                      <a:alpha val="43137"/>
                    </a:srgbClr>
                  </a:outerShdw>
                </a:effectLst>
              </a:rPr>
              <a:t>of</a:t>
            </a:r>
            <a:r>
              <a:rPr lang="de-DE" sz="1800" dirty="0">
                <a:effectLst>
                  <a:outerShdw blurRad="38100" dist="38100" dir="2700000" algn="tl">
                    <a:srgbClr val="000000">
                      <a:alpha val="43137"/>
                    </a:srgbClr>
                  </a:outerShdw>
                </a:effectLst>
              </a:rPr>
              <a:t> </a:t>
            </a:r>
            <a:r>
              <a:rPr lang="de-DE" sz="1800" dirty="0" err="1">
                <a:effectLst>
                  <a:outerShdw blurRad="38100" dist="38100" dir="2700000" algn="tl">
                    <a:srgbClr val="000000">
                      <a:alpha val="43137"/>
                    </a:srgbClr>
                  </a:outerShdw>
                </a:effectLst>
              </a:rPr>
              <a:t>the</a:t>
            </a:r>
            <a:br>
              <a:rPr lang="de-DE" sz="1800" dirty="0">
                <a:effectLst>
                  <a:outerShdw blurRad="38100" dist="38100" dir="2700000" algn="tl">
                    <a:srgbClr val="000000">
                      <a:alpha val="43137"/>
                    </a:srgbClr>
                  </a:outerShdw>
                </a:effectLst>
              </a:rPr>
            </a:br>
            <a:r>
              <a:rPr lang="de-DE" sz="1800" dirty="0" err="1">
                <a:effectLst>
                  <a:outerShdw blurRad="38100" dist="38100" dir="2700000" algn="tl">
                    <a:srgbClr val="000000">
                      <a:alpha val="43137"/>
                    </a:srgbClr>
                  </a:outerShdw>
                </a:effectLst>
              </a:rPr>
              <a:t>Aulerci</a:t>
            </a:r>
            <a:r>
              <a:rPr lang="de-DE" sz="1800" dirty="0">
                <a:effectLst>
                  <a:outerShdw blurRad="38100" dist="38100" dir="2700000" algn="tl">
                    <a:srgbClr val="000000">
                      <a:alpha val="43137"/>
                    </a:srgbClr>
                  </a:outerShdw>
                </a:effectLst>
              </a:rPr>
              <a:t> </a:t>
            </a:r>
            <a:r>
              <a:rPr lang="de-DE" sz="1800" dirty="0" err="1">
                <a:effectLst>
                  <a:outerShdw blurRad="38100" dist="38100" dir="2700000" algn="tl">
                    <a:srgbClr val="000000">
                      <a:alpha val="43137"/>
                    </a:srgbClr>
                  </a:outerShdw>
                </a:effectLst>
              </a:rPr>
              <a:t>Diablintes</a:t>
            </a:r>
            <a:endParaRPr lang="de-DE" sz="1800" dirty="0">
              <a:effectLst>
                <a:outerShdw blurRad="38100" dist="38100" dir="2700000" algn="tl">
                  <a:srgbClr val="000000">
                    <a:alpha val="43137"/>
                  </a:srgbClr>
                </a:outerShdw>
              </a:effectLst>
            </a:endParaRPr>
          </a:p>
          <a:p>
            <a:br>
              <a:rPr lang="de-DE" sz="1800" dirty="0">
                <a:effectLst>
                  <a:outerShdw blurRad="38100" dist="38100" dir="2700000" algn="tl">
                    <a:srgbClr val="000000">
                      <a:alpha val="43137"/>
                    </a:srgbClr>
                  </a:outerShdw>
                </a:effectLst>
              </a:rPr>
            </a:br>
            <a:br>
              <a:rPr lang="de-DE" sz="1800" dirty="0">
                <a:effectLst>
                  <a:outerShdw blurRad="38100" dist="38100" dir="2700000" algn="tl">
                    <a:srgbClr val="000000">
                      <a:alpha val="43137"/>
                    </a:srgbClr>
                  </a:outerShdw>
                </a:effectLst>
              </a:rPr>
            </a:br>
            <a:endParaRPr lang="de-DE" sz="1800" dirty="0">
              <a:effectLst>
                <a:outerShdw blurRad="38100" dist="38100" dir="2700000" algn="tl">
                  <a:srgbClr val="000000">
                    <a:alpha val="43137"/>
                  </a:srgbClr>
                </a:outerShdw>
              </a:effectLst>
            </a:endParaRPr>
          </a:p>
          <a:p>
            <a:r>
              <a:rPr lang="de-DE" sz="1800" dirty="0" err="1">
                <a:effectLst>
                  <a:outerShdw blurRad="38100" dist="38100" dir="2700000" algn="tl">
                    <a:srgbClr val="000000">
                      <a:alpha val="43137"/>
                    </a:srgbClr>
                  </a:outerShdw>
                </a:effectLst>
              </a:rPr>
              <a:t>right</a:t>
            </a:r>
            <a:r>
              <a:rPr lang="de-DE" sz="1800" dirty="0">
                <a:effectLst>
                  <a:outerShdw blurRad="38100" dist="38100" dir="2700000" algn="tl">
                    <a:srgbClr val="000000">
                      <a:alpha val="43137"/>
                    </a:srgbClr>
                  </a:outerShdw>
                </a:effectLst>
              </a:rPr>
              <a:t>: Jupiter/Giant</a:t>
            </a:r>
            <a:br>
              <a:rPr lang="de-DE" sz="1800" dirty="0">
                <a:effectLst>
                  <a:outerShdw blurRad="38100" dist="38100" dir="2700000" algn="tl">
                    <a:srgbClr val="000000">
                      <a:alpha val="43137"/>
                    </a:srgbClr>
                  </a:outerShdw>
                </a:effectLst>
              </a:rPr>
            </a:br>
            <a:r>
              <a:rPr lang="de-DE" sz="1800" dirty="0" err="1">
                <a:effectLst>
                  <a:outerShdw blurRad="38100" dist="38100" dir="2700000" algn="tl">
                    <a:srgbClr val="000000">
                      <a:alpha val="43137"/>
                    </a:srgbClr>
                  </a:outerShdw>
                </a:effectLst>
              </a:rPr>
              <a:t>Alzey</a:t>
            </a:r>
            <a:r>
              <a:rPr lang="de-DE" sz="1800" dirty="0">
                <a:effectLst>
                  <a:outerShdw blurRad="38100" dist="38100" dir="2700000" algn="tl">
                    <a:srgbClr val="000000">
                      <a:alpha val="43137"/>
                    </a:srgbClr>
                  </a:outerShdw>
                </a:effectLst>
              </a:rPr>
              <a:t> (Kr. </a:t>
            </a:r>
            <a:r>
              <a:rPr lang="de-DE" sz="1800" dirty="0" err="1">
                <a:effectLst>
                  <a:outerShdw blurRad="38100" dist="38100" dir="2700000" algn="tl">
                    <a:srgbClr val="000000">
                      <a:alpha val="43137"/>
                    </a:srgbClr>
                  </a:outerShdw>
                </a:effectLst>
              </a:rPr>
              <a:t>Az</a:t>
            </a:r>
            <a:r>
              <a:rPr lang="de-DE" sz="1800" dirty="0">
                <a:effectLst>
                  <a:outerShdw blurRad="38100" dist="38100" dir="2700000" algn="tl">
                    <a:srgbClr val="000000">
                      <a:alpha val="43137"/>
                    </a:srgbClr>
                  </a:outerShdw>
                </a:effectLst>
              </a:rPr>
              <a:t>-Worms))</a:t>
            </a:r>
          </a:p>
        </p:txBody>
      </p:sp>
      <p:pic>
        <p:nvPicPr>
          <p:cNvPr id="73730" name="Picture 2" descr="C:\Dokumente und Einstellungen\Ralph\Eigene Dateien\COIN Androcephales Pferd mit Wagenlenker und Krieger AULERCI image00002.jpg"/>
          <p:cNvPicPr>
            <a:picLocks noChangeAspect="1" noChangeArrowheads="1"/>
          </p:cNvPicPr>
          <p:nvPr/>
        </p:nvPicPr>
        <p:blipFill>
          <a:blip r:embed="rId2" cstate="print">
            <a:clrChange>
              <a:clrFrom>
                <a:srgbClr val="FFFFFF"/>
              </a:clrFrom>
              <a:clrTo>
                <a:srgbClr val="FFFFFF">
                  <a:alpha val="0"/>
                </a:srgbClr>
              </a:clrTo>
            </a:clrChange>
          </a:blip>
          <a:srcRect l="46724"/>
          <a:stretch>
            <a:fillRect/>
          </a:stretch>
        </p:blipFill>
        <p:spPr bwMode="auto">
          <a:xfrm>
            <a:off x="3153685" y="571480"/>
            <a:ext cx="4704463" cy="4572032"/>
          </a:xfrm>
          <a:prstGeom prst="rect">
            <a:avLst/>
          </a:prstGeom>
          <a:noFill/>
        </p:spPr>
      </p:pic>
      <p:sp>
        <p:nvSpPr>
          <p:cNvPr id="5" name="Titel 1"/>
          <p:cNvSpPr txBox="1">
            <a:spLocks/>
          </p:cNvSpPr>
          <p:nvPr/>
        </p:nvSpPr>
        <p:spPr>
          <a:xfrm>
            <a:off x="2285984" y="285728"/>
            <a:ext cx="6668884" cy="808038"/>
          </a:xfrm>
          <a:prstGeom prst="rect">
            <a:avLst/>
          </a:prstGeom>
        </p:spPr>
        <p:txBody>
          <a:bodyPr vert="horz" lIns="91440" tIns="45720" rIns="91440" bIns="45720" rtlCol="0" anchor="ctr">
            <a:normAutofit/>
          </a:body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en-GB" sz="3600" i="0" u="none" strike="noStrike" kern="1200" cap="none" spc="0" normalizeH="0" baseline="0" noProof="0" dirty="0">
                <a:ln>
                  <a:noFill/>
                </a:ln>
                <a:solidFill>
                  <a:schemeClr val="bg1">
                    <a:lumMod val="95000"/>
                  </a:schemeClr>
                </a:solidFill>
                <a:effectLst>
                  <a:outerShdw blurRad="38100" dist="38100" dir="2700000" algn="tl">
                    <a:srgbClr val="000000">
                      <a:alpha val="43137"/>
                    </a:srgbClr>
                  </a:outerShdw>
                  <a:reflection blurRad="6350" stA="55000" endA="300" endPos="25500" dir="5400000" sy="-100000" algn="bl" rotWithShape="0"/>
                </a:effectLst>
                <a:uLnTx/>
                <a:uFillTx/>
                <a:latin typeface="+mj-lt"/>
                <a:ea typeface="+mj-ea"/>
                <a:cs typeface="+mj-cs"/>
              </a:rPr>
              <a:t>Imitation &amp; Innovation</a:t>
            </a:r>
          </a:p>
        </p:txBody>
      </p:sp>
      <p:pic>
        <p:nvPicPr>
          <p:cNvPr id="7" name="Picture 1036" descr="C:\Eigene Dateien\CIVITAS VANGIONUM Religion\Münze Taranis beritten Veneter ALT 6823 pl XXIII.JPG"/>
          <p:cNvPicPr>
            <a:picLocks noChangeAspect="1" noChangeArrowheads="1"/>
          </p:cNvPicPr>
          <p:nvPr/>
        </p:nvPicPr>
        <p:blipFill>
          <a:blip r:embed="rId3" cstate="print">
            <a:clrChange>
              <a:clrFrom>
                <a:srgbClr val="F6F6F6"/>
              </a:clrFrom>
              <a:clrTo>
                <a:srgbClr val="F6F6F6">
                  <a:alpha val="0"/>
                </a:srgbClr>
              </a:clrTo>
            </a:clrChange>
            <a:lum bright="10000" contrast="12000"/>
          </a:blip>
          <a:srcRect l="46970"/>
          <a:stretch>
            <a:fillRect/>
          </a:stretch>
        </p:blipFill>
        <p:spPr bwMode="auto">
          <a:xfrm>
            <a:off x="6072198" y="3643314"/>
            <a:ext cx="3357563" cy="3429000"/>
          </a:xfrm>
          <a:prstGeom prst="rect">
            <a:avLst/>
          </a:prstGeom>
          <a:noFill/>
        </p:spPr>
      </p:pic>
      <p:pic>
        <p:nvPicPr>
          <p:cNvPr id="8" name="Picture 7" descr="C:\Eigene Dateien\CIVITAS VANGIONUM Religion\Alzey Gigantenreiter Museum AZ small.JPG"/>
          <p:cNvPicPr>
            <a:picLocks noChangeAspect="1" noChangeArrowheads="1"/>
          </p:cNvPicPr>
          <p:nvPr/>
        </p:nvPicPr>
        <p:blipFill>
          <a:blip r:embed="rId4" cstate="print"/>
          <a:srcRect/>
          <a:stretch>
            <a:fillRect/>
          </a:stretch>
        </p:blipFill>
        <p:spPr bwMode="auto">
          <a:xfrm>
            <a:off x="2809878" y="4374684"/>
            <a:ext cx="2047874" cy="2483316"/>
          </a:xfrm>
          <a:prstGeom prst="rect">
            <a:avLst/>
          </a:prstGeom>
          <a:noFill/>
          <a:ln w="19050">
            <a:solidFill>
              <a:srgbClr val="000000"/>
            </a:solidFill>
            <a:miter lim="800000"/>
            <a:headEnd/>
            <a:tailEnd/>
          </a:ln>
        </p:spPr>
      </p:pic>
    </p:spTree>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withEffect">
                                  <p:stCondLst>
                                    <p:cond delay="0"/>
                                  </p:stCondLst>
                                  <p:childTnLst>
                                    <p:set>
                                      <p:cBhvr>
                                        <p:cTn id="6" dur="1" fill="hold">
                                          <p:stCondLst>
                                            <p:cond delay="0"/>
                                          </p:stCondLst>
                                        </p:cTn>
                                        <p:tgtEl>
                                          <p:spTgt spid="73730"/>
                                        </p:tgtEl>
                                        <p:attrNameLst>
                                          <p:attrName>style.visibility</p:attrName>
                                        </p:attrNameLst>
                                      </p:cBhvr>
                                      <p:to>
                                        <p:strVal val="visible"/>
                                      </p:to>
                                    </p:set>
                                    <p:animEffect transition="in" filter="checkerboard(across)">
                                      <p:cBhvr>
                                        <p:cTn id="7" dur="500"/>
                                        <p:tgtEl>
                                          <p:spTgt spid="73730"/>
                                        </p:tgtEl>
                                      </p:cBhvr>
                                    </p:animEffect>
                                  </p:childTnLst>
                                </p:cTn>
                              </p:par>
                              <p:par>
                                <p:cTn id="8" presetID="5" presetClass="entr" presetSubtype="1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checkerboard(across)">
                                      <p:cBhvr>
                                        <p:cTn id="10" dur="500"/>
                                        <p:tgtEl>
                                          <p:spTgt spid="7"/>
                                        </p:tgtEl>
                                      </p:cBhvr>
                                    </p:animEffect>
                                  </p:childTnLst>
                                </p:cTn>
                              </p:par>
                            </p:childTnLst>
                          </p:cTn>
                        </p:par>
                        <p:par>
                          <p:cTn id="11" fill="hold">
                            <p:stCondLst>
                              <p:cond delay="500"/>
                            </p:stCondLst>
                            <p:childTnLst>
                              <p:par>
                                <p:cTn id="12" presetID="8" presetClass="entr" presetSubtype="16" fill="hold" nodeType="after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diamond(in)">
                                      <p:cBhvr>
                                        <p:cTn id="14"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nhaltsplatzhalter 2"/>
          <p:cNvSpPr>
            <a:spLocks noGrp="1"/>
          </p:cNvSpPr>
          <p:nvPr>
            <p:ph idx="1"/>
          </p:nvPr>
        </p:nvSpPr>
        <p:spPr>
          <a:xfrm>
            <a:off x="142844" y="5286388"/>
            <a:ext cx="8572560" cy="1571612"/>
          </a:xfrm>
        </p:spPr>
        <p:txBody>
          <a:bodyPr>
            <a:normAutofit fontScale="77500" lnSpcReduction="20000"/>
          </a:bodyPr>
          <a:lstStyle/>
          <a:p>
            <a:r>
              <a:rPr lang="en-US" dirty="0"/>
              <a:t>Gold </a:t>
            </a:r>
            <a:r>
              <a:rPr lang="en-US" dirty="0" err="1"/>
              <a:t>stater</a:t>
            </a:r>
            <a:r>
              <a:rPr lang="en-US" dirty="0"/>
              <a:t>, c.70-50 BC (</a:t>
            </a:r>
            <a:r>
              <a:rPr lang="en-US" dirty="0" err="1"/>
              <a:t>Namnetes</a:t>
            </a:r>
            <a:r>
              <a:rPr lang="en-US" dirty="0"/>
              <a:t> )     Another </a:t>
            </a:r>
            <a:r>
              <a:rPr lang="en-US" dirty="0" err="1"/>
              <a:t>andropcephalic</a:t>
            </a:r>
            <a:r>
              <a:rPr lang="en-US" dirty="0"/>
              <a:t> horse</a:t>
            </a:r>
          </a:p>
          <a:p>
            <a:r>
              <a:rPr lang="en-US" dirty="0"/>
              <a:t>male head r., with baton and four chains, each ending in a small human head attached to his hair; below, bridle-bit. </a:t>
            </a:r>
            <a:br>
              <a:rPr lang="en-US" dirty="0"/>
            </a:br>
            <a:r>
              <a:rPr lang="en-US" dirty="0"/>
              <a:t>rev.: human-headed horse galloping r.; above, rider holding reins in r. hand and with raised l.; below, upper part of man, with outstretched arms, grasping a </a:t>
            </a:r>
            <a:r>
              <a:rPr lang="en-US" dirty="0" err="1"/>
              <a:t>hindleg</a:t>
            </a:r>
            <a:r>
              <a:rPr lang="en-US" dirty="0"/>
              <a:t> and a foreleg of the horse.  (</a:t>
            </a:r>
            <a:r>
              <a:rPr lang="en-US" dirty="0" err="1"/>
              <a:t>Scheers</a:t>
            </a:r>
            <a:r>
              <a:rPr lang="en-US" dirty="0"/>
              <a:t> BSFN 37, 6) </a:t>
            </a:r>
          </a:p>
        </p:txBody>
      </p:sp>
      <p:pic>
        <p:nvPicPr>
          <p:cNvPr id="74754" name="Picture 2" descr="C:\Dokumente und Einstellungen\Ralph\Eigene Dateien\COI'N Celtic STATER 70 50 ADBC head w baton and chains endingin small humanheads rev horse w head.jpg"/>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285720" y="928670"/>
            <a:ext cx="8786874" cy="4453473"/>
          </a:xfrm>
          <a:prstGeom prst="rect">
            <a:avLst/>
          </a:prstGeom>
          <a:noFill/>
        </p:spPr>
      </p:pic>
      <p:sp>
        <p:nvSpPr>
          <p:cNvPr id="5" name="Titel 1"/>
          <p:cNvSpPr txBox="1">
            <a:spLocks/>
          </p:cNvSpPr>
          <p:nvPr/>
        </p:nvSpPr>
        <p:spPr>
          <a:xfrm>
            <a:off x="2285984" y="285728"/>
            <a:ext cx="6668884" cy="808038"/>
          </a:xfrm>
          <a:prstGeom prst="rect">
            <a:avLst/>
          </a:prstGeom>
        </p:spPr>
        <p:txBody>
          <a:bodyPr vert="horz" lIns="91440" tIns="45720" rIns="91440" bIns="45720" rtlCol="0" anchor="ctr">
            <a:normAutofit/>
          </a:body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en-GB" sz="3600" i="0" u="none" strike="noStrike" kern="1200" cap="none" spc="0" normalizeH="0" baseline="0" noProof="0" dirty="0">
                <a:ln>
                  <a:noFill/>
                </a:ln>
                <a:solidFill>
                  <a:schemeClr val="bg1">
                    <a:lumMod val="95000"/>
                  </a:schemeClr>
                </a:solidFill>
                <a:effectLst>
                  <a:outerShdw blurRad="38100" dist="38100" dir="2700000" algn="tl">
                    <a:srgbClr val="000000">
                      <a:alpha val="43137"/>
                    </a:srgbClr>
                  </a:outerShdw>
                  <a:reflection blurRad="6350" stA="55000" endA="300" endPos="25500" dir="5400000" sy="-100000" algn="bl" rotWithShape="0"/>
                </a:effectLst>
                <a:uLnTx/>
                <a:uFillTx/>
                <a:latin typeface="+mj-lt"/>
                <a:ea typeface="+mj-ea"/>
                <a:cs typeface="+mj-cs"/>
              </a:rPr>
              <a:t>Imitation &amp; Innovation</a:t>
            </a:r>
          </a:p>
        </p:txBody>
      </p:sp>
    </p:spTree>
  </p:cSld>
  <p:clrMapOvr>
    <a:masterClrMapping/>
  </p:clrMapOvr>
  <p:transition>
    <p:randomBa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nhaltsplatzhalter 2"/>
          <p:cNvSpPr>
            <a:spLocks noGrp="1"/>
          </p:cNvSpPr>
          <p:nvPr>
            <p:ph idx="1"/>
          </p:nvPr>
        </p:nvSpPr>
        <p:spPr>
          <a:xfrm>
            <a:off x="142844" y="1508312"/>
            <a:ext cx="8786874" cy="5135398"/>
          </a:xfrm>
        </p:spPr>
        <p:txBody>
          <a:bodyPr>
            <a:normAutofit fontScale="92500" lnSpcReduction="10000"/>
          </a:bodyPr>
          <a:lstStyle/>
          <a:p>
            <a:r>
              <a:rPr lang="en-GB" dirty="0"/>
              <a:t>gold </a:t>
            </a:r>
            <a:r>
              <a:rPr lang="en-GB" dirty="0" err="1"/>
              <a:t>stater</a:t>
            </a:r>
            <a:r>
              <a:rPr lang="en-GB" dirty="0"/>
              <a:t> of the </a:t>
            </a:r>
            <a:r>
              <a:rPr lang="en-GB" dirty="0" err="1"/>
              <a:t>Parisii</a:t>
            </a:r>
            <a:r>
              <a:rPr lang="en-GB" dirty="0"/>
              <a:t>, “</a:t>
            </a:r>
            <a:r>
              <a:rPr lang="en-GB" dirty="0" err="1"/>
              <a:t>Celticized</a:t>
            </a:r>
            <a:r>
              <a:rPr lang="en-GB" dirty="0"/>
              <a:t>” head of Apollo, </a:t>
            </a:r>
            <a:br>
              <a:rPr lang="en-GB" dirty="0"/>
            </a:br>
            <a:r>
              <a:rPr lang="en-GB" dirty="0"/>
              <a:t>“</a:t>
            </a:r>
            <a:r>
              <a:rPr lang="en-GB" dirty="0" err="1"/>
              <a:t>Celticized</a:t>
            </a:r>
            <a:r>
              <a:rPr lang="en-GB" dirty="0"/>
              <a:t>” horse</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b="1" dirty="0">
                <a:effectLst>
                  <a:outerShdw blurRad="38100" dist="38100" dir="2700000" algn="tl">
                    <a:srgbClr val="000000">
                      <a:alpha val="43137"/>
                    </a:srgbClr>
                  </a:outerShdw>
                </a:effectLst>
              </a:rPr>
              <a:t>BY COMPARISON IN ROMAN TIMES:  LESS CREATIVITY, LESS INNOVATION?</a:t>
            </a:r>
          </a:p>
        </p:txBody>
      </p:sp>
      <p:pic>
        <p:nvPicPr>
          <p:cNvPr id="72706" name="Picture 2" descr="C:\Dokumente und Einstellungen\Ralph\Eigene Dateien\COIN Celtic Parisii GOLD state after Philipp image00138.jpg"/>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714348" y="2000240"/>
            <a:ext cx="8073972" cy="3952031"/>
          </a:xfrm>
          <a:prstGeom prst="rect">
            <a:avLst/>
          </a:prstGeom>
          <a:noFill/>
        </p:spPr>
      </p:pic>
      <p:sp>
        <p:nvSpPr>
          <p:cNvPr id="7" name="Titel 1"/>
          <p:cNvSpPr txBox="1">
            <a:spLocks/>
          </p:cNvSpPr>
          <p:nvPr/>
        </p:nvSpPr>
        <p:spPr>
          <a:xfrm>
            <a:off x="2285984" y="285728"/>
            <a:ext cx="6668884" cy="808038"/>
          </a:xfrm>
          <a:prstGeom prst="rect">
            <a:avLst/>
          </a:prstGeom>
        </p:spPr>
        <p:txBody>
          <a:bodyPr vert="horz" lIns="91440" tIns="45720" rIns="91440" bIns="45720" rtlCol="0" anchor="ctr">
            <a:normAutofit/>
          </a:body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en-GB" sz="3600" i="0" u="none" strike="noStrike" kern="1200" cap="none" spc="0" normalizeH="0" baseline="0" noProof="0" dirty="0">
                <a:ln>
                  <a:noFill/>
                </a:ln>
                <a:solidFill>
                  <a:schemeClr val="bg1">
                    <a:lumMod val="95000"/>
                  </a:schemeClr>
                </a:solidFill>
                <a:effectLst>
                  <a:outerShdw blurRad="38100" dist="38100" dir="2700000" algn="tl">
                    <a:srgbClr val="000000">
                      <a:alpha val="43137"/>
                    </a:srgbClr>
                  </a:outerShdw>
                  <a:reflection blurRad="6350" stA="55000" endA="300" endPos="25500" dir="5400000" sy="-100000" algn="bl" rotWithShape="0"/>
                </a:effectLst>
                <a:uLnTx/>
                <a:uFillTx/>
                <a:latin typeface="+mj-lt"/>
                <a:ea typeface="+mj-ea"/>
                <a:cs typeface="+mj-cs"/>
              </a:rPr>
              <a:t>Imitation &amp; Innovation</a:t>
            </a:r>
          </a:p>
        </p:txBody>
      </p:sp>
    </p:spTree>
  </p:cSld>
  <p:clrMapOvr>
    <a:masterClrMapping/>
  </p:clrMapOvr>
  <p:transition>
    <p:randomBa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nhaltsplatzhalter 2"/>
          <p:cNvSpPr>
            <a:spLocks noGrp="1"/>
          </p:cNvSpPr>
          <p:nvPr>
            <p:ph idx="1"/>
          </p:nvPr>
        </p:nvSpPr>
        <p:spPr>
          <a:xfrm>
            <a:off x="0" y="6223197"/>
            <a:ext cx="5015753" cy="634803"/>
          </a:xfrm>
        </p:spPr>
        <p:txBody>
          <a:bodyPr/>
          <a:lstStyle/>
          <a:p>
            <a:r>
              <a:rPr lang="en-GB" dirty="0">
                <a:effectLst>
                  <a:outerShdw blurRad="38100" dist="38100" dir="2700000" algn="tl">
                    <a:srgbClr val="000000">
                      <a:alpha val="43137"/>
                    </a:srgbClr>
                  </a:outerShdw>
                </a:effectLst>
              </a:rPr>
              <a:t>Minerva, Mercury, </a:t>
            </a:r>
            <a:r>
              <a:rPr lang="en-GB" dirty="0" err="1">
                <a:effectLst>
                  <a:outerShdw blurRad="38100" dist="38100" dir="2700000" algn="tl">
                    <a:srgbClr val="000000">
                      <a:alpha val="43137"/>
                    </a:srgbClr>
                  </a:outerShdw>
                </a:effectLst>
              </a:rPr>
              <a:t>Vulcanus</a:t>
            </a:r>
            <a:endParaRPr lang="en-GB" dirty="0">
              <a:effectLst>
                <a:outerShdw blurRad="38100" dist="38100" dir="2700000" algn="tl">
                  <a:srgbClr val="000000">
                    <a:alpha val="43137"/>
                  </a:srgbClr>
                </a:outerShdw>
              </a:effectLst>
            </a:endParaRPr>
          </a:p>
        </p:txBody>
      </p:sp>
      <p:pic>
        <p:nvPicPr>
          <p:cNvPr id="5" name="Picture 1" descr="D:\100_3132 Worms TRIAD Museum small.jpg"/>
          <p:cNvPicPr>
            <a:picLocks noChangeAspect="1" noChangeArrowheads="1"/>
          </p:cNvPicPr>
          <p:nvPr/>
        </p:nvPicPr>
        <p:blipFill>
          <a:blip r:embed="rId2" cstate="print"/>
          <a:srcRect/>
          <a:stretch>
            <a:fillRect/>
          </a:stretch>
        </p:blipFill>
        <p:spPr bwMode="auto">
          <a:xfrm>
            <a:off x="1708275" y="-32892"/>
            <a:ext cx="7435726" cy="6072206"/>
          </a:xfrm>
          <a:prstGeom prst="rect">
            <a:avLst/>
          </a:prstGeom>
          <a:noFill/>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Inhaltsplatzhalter 2"/>
          <p:cNvSpPr>
            <a:spLocks noGrp="1"/>
          </p:cNvSpPr>
          <p:nvPr>
            <p:ph idx="1"/>
          </p:nvPr>
        </p:nvSpPr>
        <p:spPr>
          <a:xfrm>
            <a:off x="0" y="6223197"/>
            <a:ext cx="5015753" cy="634803"/>
          </a:xfrm>
        </p:spPr>
        <p:txBody>
          <a:bodyPr/>
          <a:lstStyle/>
          <a:p>
            <a:r>
              <a:rPr lang="en-GB" dirty="0">
                <a:effectLst>
                  <a:outerShdw blurRad="38100" dist="38100" dir="2700000" algn="tl">
                    <a:srgbClr val="000000">
                      <a:alpha val="43137"/>
                    </a:srgbClr>
                  </a:outerShdw>
                </a:effectLst>
              </a:rPr>
              <a:t>Minerva, Mercury, </a:t>
            </a:r>
            <a:r>
              <a:rPr lang="en-GB" dirty="0" err="1">
                <a:effectLst>
                  <a:outerShdw blurRad="38100" dist="38100" dir="2700000" algn="tl">
                    <a:srgbClr val="000000">
                      <a:alpha val="43137"/>
                    </a:srgbClr>
                  </a:outerShdw>
                </a:effectLst>
              </a:rPr>
              <a:t>Vulcanus</a:t>
            </a:r>
            <a:endParaRPr lang="en-GB" dirty="0">
              <a:effectLst>
                <a:outerShdw blurRad="38100" dist="38100" dir="2700000" algn="tl">
                  <a:srgbClr val="000000">
                    <a:alpha val="43137"/>
                  </a:srgbClr>
                </a:outerShdw>
              </a:effectLst>
            </a:endParaRPr>
          </a:p>
        </p:txBody>
      </p:sp>
      <p:sp>
        <p:nvSpPr>
          <p:cNvPr id="7" name="Inhaltsplatzhalter 2"/>
          <p:cNvSpPr txBox="1">
            <a:spLocks/>
          </p:cNvSpPr>
          <p:nvPr/>
        </p:nvSpPr>
        <p:spPr>
          <a:xfrm>
            <a:off x="1627949" y="3857628"/>
            <a:ext cx="6873141" cy="2286016"/>
          </a:xfrm>
          <a:prstGeom prst="rect">
            <a:avLst/>
          </a:prstGeom>
        </p:spPr>
        <p:txBody>
          <a:bodyPr vert="horz" lIns="91440" tIns="45720" rIns="91440" bIns="45720" rtlCol="0">
            <a:normAutofit/>
          </a:bodyPr>
          <a:lstStyle/>
          <a:p>
            <a:pPr marL="228600" indent="-228600">
              <a:spcBef>
                <a:spcPts val="1200"/>
              </a:spcBef>
              <a:buClr>
                <a:schemeClr val="bg2"/>
              </a:buClr>
              <a:buFontTx/>
              <a:buBlip>
                <a:blip r:embed="rId2"/>
              </a:buBlip>
            </a:pPr>
            <a:r>
              <a:rPr lang="en-GB" sz="2200" baseline="0"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“Just” the protective deities</a:t>
            </a:r>
            <a:r>
              <a:rPr lang="en-GB" sz="2200"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of  “artisans”</a:t>
            </a:r>
          </a:p>
          <a:p>
            <a:pPr marL="685800" lvl="1" indent="-228600">
              <a:spcBef>
                <a:spcPts val="1200"/>
              </a:spcBef>
              <a:buClr>
                <a:schemeClr val="bg2"/>
              </a:buClr>
              <a:buFontTx/>
              <a:buBlip>
                <a:blip r:embed="rId2"/>
              </a:buBlip>
            </a:pPr>
            <a:r>
              <a:rPr kumimoji="0" lang="en-GB" sz="2200" b="0"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Minerva – inventor of</a:t>
            </a:r>
            <a:r>
              <a:rPr kumimoji="0" lang="en-GB" sz="2200" b="0" i="0" u="none" strike="noStrike" kern="1200" cap="none" spc="0" normalizeH="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arts</a:t>
            </a:r>
            <a:br>
              <a:rPr kumimoji="0" lang="en-GB" sz="2200" b="0" i="0" u="none" strike="noStrike" kern="1200" cap="none" spc="0" normalizeH="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br>
            <a:r>
              <a:rPr lang="en-GB" sz="2200"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Mercury – god of commerce</a:t>
            </a:r>
            <a:br>
              <a:rPr lang="en-GB" sz="2200"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br>
            <a:r>
              <a:rPr lang="en-GB" sz="2200"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Vulcanus</a:t>
            </a:r>
            <a:r>
              <a:rPr lang="en-GB" sz="2200"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 craftsmanship / blacksmith</a:t>
            </a:r>
            <a:endParaRPr kumimoji="0" lang="en-GB" sz="2200" b="0"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p:txBody>
      </p:sp>
      <p:pic>
        <p:nvPicPr>
          <p:cNvPr id="8" name="Picture 1" descr="D:\100_3132 Worms TRIAD Museum small.jpg"/>
          <p:cNvPicPr>
            <a:picLocks noChangeAspect="1" noChangeArrowheads="1"/>
          </p:cNvPicPr>
          <p:nvPr/>
        </p:nvPicPr>
        <p:blipFill>
          <a:blip r:embed="rId3" cstate="print"/>
          <a:srcRect b="37648"/>
          <a:stretch>
            <a:fillRect/>
          </a:stretch>
        </p:blipFill>
        <p:spPr bwMode="auto">
          <a:xfrm>
            <a:off x="1708275" y="0"/>
            <a:ext cx="7435726" cy="3786190"/>
          </a:xfrm>
          <a:prstGeom prst="rect">
            <a:avLst/>
          </a:prstGeom>
          <a:noFill/>
        </p:spPr>
      </p:pic>
    </p:spTree>
  </p:cSld>
  <p:clrMapOvr>
    <a:masterClrMapping/>
  </p:clrMapOvr>
  <p:transition>
    <p:randomBa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Inhaltsplatzhalter 2"/>
          <p:cNvSpPr>
            <a:spLocks noGrp="1"/>
          </p:cNvSpPr>
          <p:nvPr>
            <p:ph idx="1"/>
          </p:nvPr>
        </p:nvSpPr>
        <p:spPr>
          <a:xfrm>
            <a:off x="0" y="6223197"/>
            <a:ext cx="5015753" cy="634803"/>
          </a:xfrm>
        </p:spPr>
        <p:txBody>
          <a:bodyPr/>
          <a:lstStyle/>
          <a:p>
            <a:r>
              <a:rPr lang="en-GB" dirty="0">
                <a:effectLst>
                  <a:outerShdw blurRad="38100" dist="38100" dir="2700000" algn="tl">
                    <a:srgbClr val="000000">
                      <a:alpha val="43137"/>
                    </a:srgbClr>
                  </a:outerShdw>
                </a:effectLst>
              </a:rPr>
              <a:t>Minerva, Mercury, </a:t>
            </a:r>
            <a:r>
              <a:rPr lang="en-GB" dirty="0" err="1">
                <a:effectLst>
                  <a:outerShdw blurRad="38100" dist="38100" dir="2700000" algn="tl">
                    <a:srgbClr val="000000">
                      <a:alpha val="43137"/>
                    </a:srgbClr>
                  </a:outerShdw>
                </a:effectLst>
              </a:rPr>
              <a:t>Vulcanus</a:t>
            </a:r>
            <a:endParaRPr lang="en-GB" dirty="0">
              <a:effectLst>
                <a:outerShdw blurRad="38100" dist="38100" dir="2700000" algn="tl">
                  <a:srgbClr val="000000">
                    <a:alpha val="43137"/>
                  </a:srgbClr>
                </a:outerShdw>
              </a:effectLst>
            </a:endParaRPr>
          </a:p>
        </p:txBody>
      </p:sp>
      <p:sp>
        <p:nvSpPr>
          <p:cNvPr id="7" name="Inhaltsplatzhalter 2"/>
          <p:cNvSpPr txBox="1">
            <a:spLocks/>
          </p:cNvSpPr>
          <p:nvPr/>
        </p:nvSpPr>
        <p:spPr>
          <a:xfrm>
            <a:off x="1627949" y="3857628"/>
            <a:ext cx="6873141" cy="2286016"/>
          </a:xfrm>
          <a:prstGeom prst="rect">
            <a:avLst/>
          </a:prstGeom>
        </p:spPr>
        <p:txBody>
          <a:bodyPr vert="horz" lIns="91440" tIns="45720" rIns="91440" bIns="45720" rtlCol="0">
            <a:normAutofit/>
          </a:bodyPr>
          <a:lstStyle/>
          <a:p>
            <a:pPr marL="228600" lvl="0" indent="-228600">
              <a:spcBef>
                <a:spcPts val="1200"/>
              </a:spcBef>
              <a:buClr>
                <a:schemeClr val="bg2"/>
              </a:buClr>
              <a:buBlip>
                <a:blip r:embed="rId2"/>
              </a:buBlip>
            </a:pPr>
            <a:r>
              <a:rPr lang="en-GB" sz="2200"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A </a:t>
            </a:r>
            <a:r>
              <a:rPr lang="en-GB" sz="22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triad</a:t>
            </a:r>
            <a:r>
              <a:rPr lang="en-GB" sz="2200"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of local protective deities of  </a:t>
            </a:r>
            <a:r>
              <a:rPr lang="en-GB" sz="2200"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Borbetomagos</a:t>
            </a:r>
            <a:r>
              <a:rPr lang="en-GB" sz="2200"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a:t>
            </a:r>
          </a:p>
          <a:p>
            <a:pPr marL="685800" lvl="1" indent="-228600">
              <a:spcBef>
                <a:spcPts val="1200"/>
              </a:spcBef>
              <a:buClr>
                <a:schemeClr val="bg2"/>
              </a:buClr>
              <a:buFontTx/>
              <a:buBlip>
                <a:blip r:embed="rId2"/>
              </a:buBlip>
            </a:pPr>
            <a:r>
              <a:rPr kumimoji="0" lang="en-GB" sz="2200" b="0"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Mercury – protector of</a:t>
            </a:r>
            <a:r>
              <a:rPr kumimoji="0" lang="en-GB" sz="2200" b="0" i="0" u="none" strike="noStrike" kern="1200" cap="none" spc="0" normalizeH="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community / </a:t>
            </a:r>
            <a:r>
              <a:rPr kumimoji="0" lang="en-GB" sz="2200" b="0" i="1" u="none" strike="noStrike" kern="1200" cap="none" spc="0" normalizeH="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touta</a:t>
            </a:r>
            <a:br>
              <a:rPr kumimoji="0" lang="en-GB" sz="2200" b="0" i="1" u="none" strike="noStrike" kern="1200" cap="none" spc="0" normalizeH="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br>
            <a:r>
              <a:rPr kumimoji="0" lang="en-GB" sz="2200" b="0" u="none" strike="noStrike" kern="1200" cap="none" spc="0" normalizeH="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Minerva/Athena – mother goddess  / </a:t>
            </a:r>
            <a:br>
              <a:rPr kumimoji="0" lang="en-GB" sz="2200" b="0" u="none" strike="noStrike" kern="1200" cap="none" spc="0" normalizeH="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br>
            <a:r>
              <a:rPr kumimoji="0" lang="en-GB" sz="2200" b="0" u="none" strike="noStrike" kern="1200" cap="none" spc="0" normalizeH="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protection from calamities</a:t>
            </a:r>
            <a:br>
              <a:rPr kumimoji="0" lang="en-GB" sz="2200" b="0" u="none" strike="noStrike" kern="1200" cap="none" spc="0" normalizeH="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br>
            <a:r>
              <a:rPr lang="en-GB" sz="2200"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Vulcanus</a:t>
            </a:r>
            <a:r>
              <a:rPr lang="en-GB" sz="2200"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 </a:t>
            </a:r>
            <a:r>
              <a:rPr lang="en-GB" sz="2200"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chthohic</a:t>
            </a:r>
            <a:r>
              <a:rPr lang="en-GB" sz="2200"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deity, similar to </a:t>
            </a:r>
            <a:r>
              <a:rPr lang="en-GB" sz="2200"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Sucellos</a:t>
            </a:r>
            <a:r>
              <a:rPr lang="en-GB" sz="2200"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a:t>
            </a:r>
          </a:p>
        </p:txBody>
      </p:sp>
      <p:pic>
        <p:nvPicPr>
          <p:cNvPr id="8" name="Picture 1" descr="D:\100_3132 Worms TRIAD Museum small.jpg"/>
          <p:cNvPicPr>
            <a:picLocks noChangeAspect="1" noChangeArrowheads="1"/>
          </p:cNvPicPr>
          <p:nvPr/>
        </p:nvPicPr>
        <p:blipFill>
          <a:blip r:embed="rId3" cstate="print"/>
          <a:srcRect b="37648"/>
          <a:stretch>
            <a:fillRect/>
          </a:stretch>
        </p:blipFill>
        <p:spPr bwMode="auto">
          <a:xfrm>
            <a:off x="1708275" y="0"/>
            <a:ext cx="7435726" cy="3786190"/>
          </a:xfrm>
          <a:prstGeom prst="rect">
            <a:avLst/>
          </a:prstGeom>
          <a:noFill/>
        </p:spPr>
      </p:pic>
    </p:spTree>
  </p:cSld>
  <p:clrMapOvr>
    <a:masterClrMapping/>
  </p:clrMapOvr>
  <p:transition>
    <p:randomBa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 descr="D:\100_3132 Worms TRIAD Museum small.jpg"/>
          <p:cNvPicPr>
            <a:picLocks noChangeAspect="1" noChangeArrowheads="1"/>
          </p:cNvPicPr>
          <p:nvPr/>
        </p:nvPicPr>
        <p:blipFill>
          <a:blip r:embed="rId3" cstate="print"/>
          <a:srcRect r="56683" b="8236"/>
          <a:stretch>
            <a:fillRect/>
          </a:stretch>
        </p:blipFill>
        <p:spPr bwMode="auto">
          <a:xfrm>
            <a:off x="1708275" y="0"/>
            <a:ext cx="3220915" cy="5572140"/>
          </a:xfrm>
          <a:prstGeom prst="rect">
            <a:avLst/>
          </a:prstGeom>
          <a:noFill/>
        </p:spPr>
      </p:pic>
      <p:sp>
        <p:nvSpPr>
          <p:cNvPr id="9" name="Titel 8"/>
          <p:cNvSpPr>
            <a:spLocks noGrp="1"/>
          </p:cNvSpPr>
          <p:nvPr>
            <p:ph type="title"/>
          </p:nvPr>
        </p:nvSpPr>
        <p:spPr/>
        <p:txBody>
          <a:bodyPr/>
          <a:lstStyle/>
          <a:p>
            <a:r>
              <a:rPr lang="en-GB" dirty="0"/>
              <a:t>Caesar’s Minerva</a:t>
            </a:r>
          </a:p>
        </p:txBody>
      </p:sp>
      <p:pic>
        <p:nvPicPr>
          <p:cNvPr id="11" name="Picture 6" descr="H:\Documents\CIVITAS VANGIONUM Religion\Abbildungen\CSIR 2 10 no 5 4Götterstein Biebelnhm.JPG"/>
          <p:cNvPicPr>
            <a:picLocks noChangeAspect="1" noChangeArrowheads="1"/>
          </p:cNvPicPr>
          <p:nvPr/>
        </p:nvPicPr>
        <p:blipFill>
          <a:blip r:embed="rId4" cstate="print"/>
          <a:srcRect b="13461"/>
          <a:stretch>
            <a:fillRect/>
          </a:stretch>
        </p:blipFill>
        <p:spPr bwMode="auto">
          <a:xfrm>
            <a:off x="5357818" y="1142984"/>
            <a:ext cx="2480870" cy="3643338"/>
          </a:xfrm>
          <a:prstGeom prst="rect">
            <a:avLst/>
          </a:prstGeom>
          <a:noFill/>
        </p:spPr>
      </p:pic>
      <p:sp>
        <p:nvSpPr>
          <p:cNvPr id="12" name="Textfeld 11"/>
          <p:cNvSpPr txBox="1"/>
          <p:nvPr/>
        </p:nvSpPr>
        <p:spPr>
          <a:xfrm>
            <a:off x="6715140" y="4396095"/>
            <a:ext cx="1785950" cy="461665"/>
          </a:xfrm>
          <a:prstGeom prst="rect">
            <a:avLst/>
          </a:prstGeom>
          <a:noFill/>
        </p:spPr>
        <p:txBody>
          <a:bodyPr wrap="square" rtlCol="0">
            <a:spAutoFit/>
          </a:bodyPr>
          <a:lstStyle/>
          <a:p>
            <a:r>
              <a:rPr lang="de-DE" sz="1200" dirty="0">
                <a:solidFill>
                  <a:srgbClr val="FFC000"/>
                </a:solidFill>
                <a:effectLst>
                  <a:outerShdw blurRad="38100" dist="38100" dir="2700000" algn="tl">
                    <a:srgbClr val="000000">
                      <a:alpha val="43137"/>
                    </a:srgbClr>
                  </a:outerShdw>
                </a:effectLst>
              </a:rPr>
              <a:t>CSIR 2 10, </a:t>
            </a:r>
            <a:r>
              <a:rPr lang="de-DE" sz="1200" dirty="0" err="1">
                <a:solidFill>
                  <a:srgbClr val="FFC000"/>
                </a:solidFill>
                <a:effectLst>
                  <a:outerShdw blurRad="38100" dist="38100" dir="2700000" algn="tl">
                    <a:srgbClr val="000000">
                      <a:alpha val="43137"/>
                    </a:srgbClr>
                  </a:outerShdw>
                </a:effectLst>
              </a:rPr>
              <a:t>no</a:t>
            </a:r>
            <a:r>
              <a:rPr lang="de-DE" sz="1200" dirty="0">
                <a:solidFill>
                  <a:srgbClr val="FFC000"/>
                </a:solidFill>
                <a:effectLst>
                  <a:outerShdw blurRad="38100" dist="38100" dir="2700000" algn="tl">
                    <a:srgbClr val="000000">
                      <a:alpha val="43137"/>
                    </a:srgbClr>
                  </a:outerShdw>
                </a:effectLst>
              </a:rPr>
              <a:t>. 5 </a:t>
            </a:r>
            <a:r>
              <a:rPr lang="de-DE" sz="1200" dirty="0" err="1">
                <a:solidFill>
                  <a:srgbClr val="FFC000"/>
                </a:solidFill>
                <a:effectLst>
                  <a:outerShdw blurRad="38100" dist="38100" dir="2700000" algn="tl">
                    <a:srgbClr val="000000">
                      <a:alpha val="43137"/>
                    </a:srgbClr>
                  </a:outerShdw>
                </a:effectLst>
              </a:rPr>
              <a:t>Biebelnhm</a:t>
            </a:r>
            <a:endParaRPr lang="en-GB" sz="1200" dirty="0">
              <a:solidFill>
                <a:srgbClr val="FFC000"/>
              </a:solidFill>
              <a:effectLst>
                <a:outerShdw blurRad="38100" dist="38100" dir="2700000" algn="tl">
                  <a:srgbClr val="000000">
                    <a:alpha val="43137"/>
                  </a:srgbClr>
                </a:outerShdw>
              </a:effectLst>
            </a:endParaRPr>
          </a:p>
        </p:txBody>
      </p:sp>
      <p:sp>
        <p:nvSpPr>
          <p:cNvPr id="13" name="Textfeld 12"/>
          <p:cNvSpPr txBox="1"/>
          <p:nvPr/>
        </p:nvSpPr>
        <p:spPr>
          <a:xfrm>
            <a:off x="5429256" y="3857628"/>
            <a:ext cx="2000264" cy="646331"/>
          </a:xfrm>
          <a:prstGeom prst="rect">
            <a:avLst/>
          </a:prstGeom>
          <a:noFill/>
        </p:spPr>
        <p:txBody>
          <a:bodyPr wrap="square" rtlCol="0">
            <a:spAutoFit/>
          </a:bodyPr>
          <a:lstStyle/>
          <a:p>
            <a:r>
              <a:rPr lang="en-GB" dirty="0">
                <a:solidFill>
                  <a:srgbClr val="00B0F0"/>
                </a:solidFill>
                <a:effectLst>
                  <a:outerShdw blurRad="38100" dist="38100" dir="2700000" algn="tl">
                    <a:srgbClr val="000000">
                      <a:alpha val="43137"/>
                    </a:srgbClr>
                  </a:outerShdw>
                </a:effectLst>
              </a:rPr>
              <a:t>Minerva</a:t>
            </a:r>
          </a:p>
          <a:p>
            <a:pPr algn="r"/>
            <a:r>
              <a:rPr lang="en-GB" dirty="0">
                <a:solidFill>
                  <a:srgbClr val="00B0F0"/>
                </a:solidFill>
                <a:effectLst>
                  <a:outerShdw blurRad="38100" dist="38100" dir="2700000" algn="tl">
                    <a:srgbClr val="000000">
                      <a:alpha val="43137"/>
                    </a:srgbClr>
                  </a:outerShdw>
                </a:effectLst>
              </a:rPr>
              <a:t>Juno Regina</a:t>
            </a:r>
          </a:p>
        </p:txBody>
      </p:sp>
      <p:pic>
        <p:nvPicPr>
          <p:cNvPr id="14" name="Picture 9" descr="C:\Dokumente und Einstellungen\Ralph\Eigene Dateien\CORPUS NARBONENSIS\Nîmes\NIMES Iunonibus SMALL.JPG"/>
          <p:cNvPicPr>
            <a:picLocks noChangeAspect="1" noChangeArrowheads="1"/>
          </p:cNvPicPr>
          <p:nvPr/>
        </p:nvPicPr>
        <p:blipFill>
          <a:blip r:embed="rId5" cstate="print"/>
          <a:srcRect l="19983" t="30653" r="14357" b="10399"/>
          <a:stretch>
            <a:fillRect/>
          </a:stretch>
        </p:blipFill>
        <p:spPr bwMode="auto">
          <a:xfrm>
            <a:off x="142844" y="1714488"/>
            <a:ext cx="2500298" cy="2717715"/>
          </a:xfrm>
          <a:prstGeom prst="rect">
            <a:avLst/>
          </a:prstGeom>
          <a:noFill/>
        </p:spPr>
      </p:pic>
      <p:graphicFrame>
        <p:nvGraphicFramePr>
          <p:cNvPr id="60418" name="Object 2"/>
          <p:cNvGraphicFramePr>
            <a:graphicFrameLocks noChangeAspect="1"/>
          </p:cNvGraphicFramePr>
          <p:nvPr/>
        </p:nvGraphicFramePr>
        <p:xfrm>
          <a:off x="6742961" y="2000240"/>
          <a:ext cx="2269787" cy="3143272"/>
        </p:xfrm>
        <a:graphic>
          <a:graphicData uri="http://schemas.openxmlformats.org/presentationml/2006/ole">
            <mc:AlternateContent xmlns:mc="http://schemas.openxmlformats.org/markup-compatibility/2006">
              <mc:Choice xmlns:v="urn:schemas-microsoft-com:vml" Requires="v">
                <p:oleObj spid="_x0000_s60428" name="Dokument" r:id="rId6" imgW="2286720" imgH="3165480" progId="Word.Document.8">
                  <p:embed/>
                </p:oleObj>
              </mc:Choice>
              <mc:Fallback>
                <p:oleObj name="Dokument" r:id="rId6" imgW="2286720" imgH="3165480" progId="Word.Document.8">
                  <p:embed/>
                  <p:pic>
                    <p:nvPicPr>
                      <p:cNvPr id="0"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742961" y="2000240"/>
                        <a:ext cx="2269787" cy="31432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6" name="Textfeld 15"/>
          <p:cNvSpPr txBox="1"/>
          <p:nvPr/>
        </p:nvSpPr>
        <p:spPr>
          <a:xfrm>
            <a:off x="6286512" y="5000636"/>
            <a:ext cx="2643206" cy="646331"/>
          </a:xfrm>
          <a:prstGeom prst="rect">
            <a:avLst/>
          </a:prstGeom>
          <a:gradFill flip="none" rotWithShape="1">
            <a:gsLst>
              <a:gs pos="0">
                <a:srgbClr val="8488C4">
                  <a:alpha val="16000"/>
                </a:srgbClr>
              </a:gs>
              <a:gs pos="53000">
                <a:srgbClr val="D4DEFF"/>
              </a:gs>
              <a:gs pos="83000">
                <a:srgbClr val="D4DEFF"/>
              </a:gs>
              <a:gs pos="100000">
                <a:srgbClr val="96AB94"/>
              </a:gs>
            </a:gsLst>
            <a:lin ang="8100000" scaled="1"/>
            <a:tileRect/>
          </a:gradFill>
        </p:spPr>
        <p:txBody>
          <a:bodyPr wrap="square" rtlCol="0">
            <a:spAutoFit/>
          </a:bodyPr>
          <a:lstStyle/>
          <a:p>
            <a:pPr algn="ctr"/>
            <a:r>
              <a:rPr lang="en-GB" dirty="0" err="1">
                <a:solidFill>
                  <a:srgbClr val="FFC000"/>
                </a:solidFill>
                <a:effectLst>
                  <a:outerShdw blurRad="38100" dist="38100" dir="2700000" algn="tl">
                    <a:srgbClr val="000000">
                      <a:alpha val="43137"/>
                    </a:srgbClr>
                  </a:outerShdw>
                </a:effectLst>
              </a:rPr>
              <a:t>defixio</a:t>
            </a:r>
            <a:r>
              <a:rPr lang="en-GB" dirty="0">
                <a:solidFill>
                  <a:srgbClr val="FFC000"/>
                </a:solidFill>
                <a:effectLst>
                  <a:outerShdw blurRad="38100" dist="38100" dir="2700000" algn="tl">
                    <a:srgbClr val="000000">
                      <a:alpha val="43137"/>
                    </a:srgbClr>
                  </a:outerShdw>
                </a:effectLst>
              </a:rPr>
              <a:t> from </a:t>
            </a:r>
            <a:r>
              <a:rPr lang="en-GB" dirty="0" err="1">
                <a:solidFill>
                  <a:srgbClr val="FFC000"/>
                </a:solidFill>
                <a:effectLst>
                  <a:outerShdw blurRad="38100" dist="38100" dir="2700000" algn="tl">
                    <a:srgbClr val="000000">
                      <a:alpha val="43137"/>
                    </a:srgbClr>
                  </a:outerShdw>
                </a:effectLst>
              </a:rPr>
              <a:t>Lezoux</a:t>
            </a:r>
            <a:r>
              <a:rPr lang="en-GB" dirty="0">
                <a:solidFill>
                  <a:srgbClr val="FFC000"/>
                </a:solidFill>
                <a:effectLst>
                  <a:outerShdw blurRad="38100" dist="38100" dir="2700000" algn="tl">
                    <a:srgbClr val="000000">
                      <a:alpha val="43137"/>
                    </a:srgbClr>
                  </a:outerShdw>
                </a:effectLst>
              </a:rPr>
              <a:t>:</a:t>
            </a:r>
            <a:br>
              <a:rPr lang="en-GB" dirty="0">
                <a:solidFill>
                  <a:srgbClr val="FFC000"/>
                </a:solidFill>
                <a:effectLst>
                  <a:outerShdw blurRad="38100" dist="38100" dir="2700000" algn="tl">
                    <a:srgbClr val="000000">
                      <a:alpha val="43137"/>
                    </a:srgbClr>
                  </a:outerShdw>
                </a:effectLst>
              </a:rPr>
            </a:br>
            <a:r>
              <a:rPr lang="en-GB" i="1" dirty="0">
                <a:solidFill>
                  <a:srgbClr val="FFC000"/>
                </a:solidFill>
                <a:effectLst>
                  <a:outerShdw blurRad="38100" dist="38100" dir="2700000" algn="tl">
                    <a:srgbClr val="000000">
                      <a:alpha val="43137"/>
                    </a:srgbClr>
                  </a:outerShdw>
                </a:effectLst>
              </a:rPr>
              <a:t>…</a:t>
            </a:r>
            <a:r>
              <a:rPr lang="en-GB" i="1" dirty="0" err="1">
                <a:solidFill>
                  <a:srgbClr val="FFC000"/>
                </a:solidFill>
                <a:effectLst>
                  <a:outerShdw blurRad="38100" dist="38100" dir="2700000" algn="tl">
                    <a:srgbClr val="000000">
                      <a:alpha val="43137"/>
                    </a:srgbClr>
                  </a:outerShdw>
                </a:effectLst>
              </a:rPr>
              <a:t>Rigani</a:t>
            </a:r>
            <a:r>
              <a:rPr lang="en-GB" i="1" dirty="0">
                <a:solidFill>
                  <a:srgbClr val="FFC000"/>
                </a:solidFill>
                <a:effectLst>
                  <a:outerShdw blurRad="38100" dist="38100" dir="2700000" algn="tl">
                    <a:srgbClr val="000000">
                      <a:alpha val="43137"/>
                    </a:srgbClr>
                  </a:outerShdw>
                </a:effectLst>
              </a:rPr>
              <a:t> </a:t>
            </a:r>
            <a:r>
              <a:rPr lang="en-GB" i="1" dirty="0" err="1">
                <a:solidFill>
                  <a:srgbClr val="FFC000"/>
                </a:solidFill>
                <a:effectLst>
                  <a:outerShdw blurRad="38100" dist="38100" dir="2700000" algn="tl">
                    <a:srgbClr val="000000">
                      <a:alpha val="43137"/>
                    </a:srgbClr>
                  </a:outerShdw>
                </a:effectLst>
              </a:rPr>
              <a:t>Rosmerta</a:t>
            </a:r>
            <a:r>
              <a:rPr lang="en-GB" i="1" dirty="0">
                <a:solidFill>
                  <a:srgbClr val="FFC000"/>
                </a:solidFill>
                <a:effectLst>
                  <a:outerShdw blurRad="38100" dist="38100" dir="2700000" algn="tl">
                    <a:srgbClr val="000000">
                      <a:alpha val="43137"/>
                    </a:srgbClr>
                  </a:outerShdw>
                </a:effectLst>
              </a:rPr>
              <a:t>…</a:t>
            </a:r>
          </a:p>
        </p:txBody>
      </p:sp>
    </p:spTree>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randombar(horizontal)">
                                      <p:cBhvr>
                                        <p:cTn id="7" dur="500"/>
                                        <p:tgtEl>
                                          <p:spTgt spid="11"/>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randombar(horizontal)">
                                      <p:cBhvr>
                                        <p:cTn id="10" dur="500"/>
                                        <p:tgtEl>
                                          <p:spTgt spid="13"/>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60418"/>
                                        </p:tgtEl>
                                        <p:attrNameLst>
                                          <p:attrName>style.visibility</p:attrName>
                                        </p:attrNameLst>
                                      </p:cBhvr>
                                      <p:to>
                                        <p:strVal val="visible"/>
                                      </p:to>
                                    </p:set>
                                    <p:anim calcmode="lin" valueType="num">
                                      <p:cBhvr additive="base">
                                        <p:cTn id="15" dur="500" fill="hold"/>
                                        <p:tgtEl>
                                          <p:spTgt spid="60418"/>
                                        </p:tgtEl>
                                        <p:attrNameLst>
                                          <p:attrName>ppt_x</p:attrName>
                                        </p:attrNameLst>
                                      </p:cBhvr>
                                      <p:tavLst>
                                        <p:tav tm="0">
                                          <p:val>
                                            <p:strVal val="#ppt_x"/>
                                          </p:val>
                                        </p:tav>
                                        <p:tav tm="100000">
                                          <p:val>
                                            <p:strVal val="#ppt_x"/>
                                          </p:val>
                                        </p:tav>
                                      </p:tavLst>
                                    </p:anim>
                                    <p:anim calcmode="lin" valueType="num">
                                      <p:cBhvr additive="base">
                                        <p:cTn id="16" dur="500" fill="hold"/>
                                        <p:tgtEl>
                                          <p:spTgt spid="60418"/>
                                        </p:tgtEl>
                                        <p:attrNameLst>
                                          <p:attrName>ppt_y</p:attrName>
                                        </p:attrNameLst>
                                      </p:cBhvr>
                                      <p:tavLst>
                                        <p:tav tm="0">
                                          <p:val>
                                            <p:strVal val="1+#ppt_h/2"/>
                                          </p:val>
                                        </p:tav>
                                        <p:tav tm="100000">
                                          <p:val>
                                            <p:strVal val="#ppt_y"/>
                                          </p:val>
                                        </p:tav>
                                      </p:tavLst>
                                    </p:anim>
                                  </p:childTnLst>
                                </p:cTn>
                              </p:par>
                              <p:par>
                                <p:cTn id="17" presetID="14" presetClass="entr" presetSubtype="10" fill="hold" nodeType="withEffect">
                                  <p:stCondLst>
                                    <p:cond delay="1000"/>
                                  </p:stCondLst>
                                  <p:childTnLst>
                                    <p:set>
                                      <p:cBhvr>
                                        <p:cTn id="18" dur="1" fill="hold">
                                          <p:stCondLst>
                                            <p:cond delay="0"/>
                                          </p:stCondLst>
                                        </p:cTn>
                                        <p:tgtEl>
                                          <p:spTgt spid="16">
                                            <p:txEl>
                                              <p:pRg st="0" end="0"/>
                                            </p:txEl>
                                          </p:spTgt>
                                        </p:tgtEl>
                                        <p:attrNameLst>
                                          <p:attrName>style.visibility</p:attrName>
                                        </p:attrNameLst>
                                      </p:cBhvr>
                                      <p:to>
                                        <p:strVal val="visible"/>
                                      </p:to>
                                    </p:set>
                                    <p:animEffect transition="in" filter="randombar(horizontal)">
                                      <p:cBhvr>
                                        <p:cTn id="19" dur="500"/>
                                        <p:tgtEl>
                                          <p:spTgt spid="16">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nodeType="clickEffect">
                                  <p:stCondLst>
                                    <p:cond delay="0"/>
                                  </p:stCondLst>
                                  <p:childTnLst>
                                    <p:set>
                                      <p:cBhvr>
                                        <p:cTn id="23" dur="1" fill="hold">
                                          <p:stCondLst>
                                            <p:cond delay="0"/>
                                          </p:stCondLst>
                                        </p:cTn>
                                        <p:tgtEl>
                                          <p:spTgt spid="14"/>
                                        </p:tgtEl>
                                        <p:attrNameLst>
                                          <p:attrName>style.visibility</p:attrName>
                                        </p:attrNameLst>
                                      </p:cBhvr>
                                      <p:to>
                                        <p:strVal val="visible"/>
                                      </p:to>
                                    </p:set>
                                    <p:animEffect transition="in" filter="randombar(horizontal)">
                                      <p:cBhvr>
                                        <p:cTn id="2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 descr="D:\100_3132 Worms TRIAD Museum small.jpg"/>
          <p:cNvPicPr>
            <a:picLocks noChangeAspect="1" noChangeArrowheads="1"/>
          </p:cNvPicPr>
          <p:nvPr/>
        </p:nvPicPr>
        <p:blipFill>
          <a:blip r:embed="rId3" cstate="print"/>
          <a:srcRect r="56683" b="8236"/>
          <a:stretch>
            <a:fillRect/>
          </a:stretch>
        </p:blipFill>
        <p:spPr bwMode="auto">
          <a:xfrm>
            <a:off x="1708275" y="0"/>
            <a:ext cx="3220915" cy="5572140"/>
          </a:xfrm>
          <a:prstGeom prst="rect">
            <a:avLst/>
          </a:prstGeom>
          <a:noFill/>
        </p:spPr>
      </p:pic>
      <p:graphicFrame>
        <p:nvGraphicFramePr>
          <p:cNvPr id="61443" name="Object 3"/>
          <p:cNvGraphicFramePr>
            <a:graphicFrameLocks noChangeAspect="1"/>
          </p:cNvGraphicFramePr>
          <p:nvPr/>
        </p:nvGraphicFramePr>
        <p:xfrm>
          <a:off x="1928794" y="0"/>
          <a:ext cx="3357570" cy="4287896"/>
        </p:xfrm>
        <a:graphic>
          <a:graphicData uri="http://schemas.openxmlformats.org/presentationml/2006/ole">
            <mc:AlternateContent xmlns:mc="http://schemas.openxmlformats.org/markup-compatibility/2006">
              <mc:Choice xmlns:v="urn:schemas-microsoft-com:vml" Requires="v">
                <p:oleObj spid="_x0000_s61462" name="Dokument" r:id="rId4" imgW="2868840" imgH="3661920" progId="Word.Document.8">
                  <p:embed/>
                </p:oleObj>
              </mc:Choice>
              <mc:Fallback>
                <p:oleObj name="Dokument" r:id="rId4" imgW="2868840" imgH="3661920" progId="Word.Document.8">
                  <p:embed/>
                  <p:pic>
                    <p:nvPicPr>
                      <p:cNvPr id="0"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28794" y="0"/>
                        <a:ext cx="3357570" cy="42878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 name="Titel 8"/>
          <p:cNvSpPr>
            <a:spLocks noGrp="1"/>
          </p:cNvSpPr>
          <p:nvPr>
            <p:ph type="title"/>
          </p:nvPr>
        </p:nvSpPr>
        <p:spPr>
          <a:xfrm>
            <a:off x="2285984" y="285728"/>
            <a:ext cx="6668884" cy="808038"/>
          </a:xfrm>
        </p:spPr>
        <p:txBody>
          <a:bodyPr/>
          <a:lstStyle/>
          <a:p>
            <a:r>
              <a:rPr lang="en-GB" dirty="0"/>
              <a:t>Caesar’s Minerva</a:t>
            </a:r>
          </a:p>
        </p:txBody>
      </p:sp>
      <p:pic>
        <p:nvPicPr>
          <p:cNvPr id="6" name="Picture 6" descr="H:\Documents\CIVITAS VANGIONUM Religion\Abbildungen\CSIR 2 10 no 5 4Götterstein Biebelnhm.JPG"/>
          <p:cNvPicPr>
            <a:picLocks noChangeAspect="1" noChangeArrowheads="1"/>
          </p:cNvPicPr>
          <p:nvPr/>
        </p:nvPicPr>
        <p:blipFill>
          <a:blip r:embed="rId6" cstate="print"/>
          <a:srcRect b="13461"/>
          <a:stretch>
            <a:fillRect/>
          </a:stretch>
        </p:blipFill>
        <p:spPr bwMode="auto">
          <a:xfrm>
            <a:off x="5357818" y="1142984"/>
            <a:ext cx="2480870" cy="3643338"/>
          </a:xfrm>
          <a:prstGeom prst="rect">
            <a:avLst/>
          </a:prstGeom>
          <a:noFill/>
        </p:spPr>
      </p:pic>
      <p:sp>
        <p:nvSpPr>
          <p:cNvPr id="7" name="Textfeld 6"/>
          <p:cNvSpPr txBox="1"/>
          <p:nvPr/>
        </p:nvSpPr>
        <p:spPr>
          <a:xfrm>
            <a:off x="6715140" y="4396095"/>
            <a:ext cx="1785950" cy="461665"/>
          </a:xfrm>
          <a:prstGeom prst="rect">
            <a:avLst/>
          </a:prstGeom>
          <a:noFill/>
        </p:spPr>
        <p:txBody>
          <a:bodyPr wrap="square" rtlCol="0">
            <a:spAutoFit/>
          </a:bodyPr>
          <a:lstStyle/>
          <a:p>
            <a:r>
              <a:rPr lang="de-DE" sz="1200" dirty="0">
                <a:solidFill>
                  <a:srgbClr val="FFC000"/>
                </a:solidFill>
                <a:effectLst>
                  <a:outerShdw blurRad="38100" dist="38100" dir="2700000" algn="tl">
                    <a:srgbClr val="000000">
                      <a:alpha val="43137"/>
                    </a:srgbClr>
                  </a:outerShdw>
                </a:effectLst>
              </a:rPr>
              <a:t>CSIR 2 10, </a:t>
            </a:r>
            <a:r>
              <a:rPr lang="de-DE" sz="1200" dirty="0" err="1">
                <a:solidFill>
                  <a:srgbClr val="FFC000"/>
                </a:solidFill>
                <a:effectLst>
                  <a:outerShdw blurRad="38100" dist="38100" dir="2700000" algn="tl">
                    <a:srgbClr val="000000">
                      <a:alpha val="43137"/>
                    </a:srgbClr>
                  </a:outerShdw>
                </a:effectLst>
              </a:rPr>
              <a:t>no</a:t>
            </a:r>
            <a:r>
              <a:rPr lang="de-DE" sz="1200" dirty="0">
                <a:solidFill>
                  <a:srgbClr val="FFC000"/>
                </a:solidFill>
                <a:effectLst>
                  <a:outerShdw blurRad="38100" dist="38100" dir="2700000" algn="tl">
                    <a:srgbClr val="000000">
                      <a:alpha val="43137"/>
                    </a:srgbClr>
                  </a:outerShdw>
                </a:effectLst>
              </a:rPr>
              <a:t>. 5 </a:t>
            </a:r>
            <a:r>
              <a:rPr lang="de-DE" sz="1200" dirty="0" err="1">
                <a:solidFill>
                  <a:srgbClr val="FFC000"/>
                </a:solidFill>
                <a:effectLst>
                  <a:outerShdw blurRad="38100" dist="38100" dir="2700000" algn="tl">
                    <a:srgbClr val="000000">
                      <a:alpha val="43137"/>
                    </a:srgbClr>
                  </a:outerShdw>
                </a:effectLst>
              </a:rPr>
              <a:t>Biebelnhm</a:t>
            </a:r>
            <a:endParaRPr lang="en-GB" sz="1200" dirty="0">
              <a:solidFill>
                <a:srgbClr val="FFC000"/>
              </a:solidFill>
              <a:effectLst>
                <a:outerShdw blurRad="38100" dist="38100" dir="2700000" algn="tl">
                  <a:srgbClr val="000000">
                    <a:alpha val="43137"/>
                  </a:srgbClr>
                </a:outerShdw>
              </a:effectLst>
            </a:endParaRPr>
          </a:p>
        </p:txBody>
      </p:sp>
      <p:sp>
        <p:nvSpPr>
          <p:cNvPr id="8" name="Textfeld 7"/>
          <p:cNvSpPr txBox="1"/>
          <p:nvPr/>
        </p:nvSpPr>
        <p:spPr>
          <a:xfrm>
            <a:off x="5429256" y="3857628"/>
            <a:ext cx="2000264" cy="646331"/>
          </a:xfrm>
          <a:prstGeom prst="rect">
            <a:avLst/>
          </a:prstGeom>
          <a:noFill/>
        </p:spPr>
        <p:txBody>
          <a:bodyPr wrap="square" rtlCol="0">
            <a:spAutoFit/>
          </a:bodyPr>
          <a:lstStyle/>
          <a:p>
            <a:r>
              <a:rPr lang="en-GB" dirty="0">
                <a:solidFill>
                  <a:srgbClr val="00B0F0"/>
                </a:solidFill>
                <a:effectLst>
                  <a:outerShdw blurRad="38100" dist="38100" dir="2700000" algn="tl">
                    <a:srgbClr val="000000">
                      <a:alpha val="43137"/>
                    </a:srgbClr>
                  </a:outerShdw>
                </a:effectLst>
              </a:rPr>
              <a:t>Minerva</a:t>
            </a:r>
          </a:p>
          <a:p>
            <a:pPr algn="r"/>
            <a:r>
              <a:rPr lang="en-GB" dirty="0" err="1">
                <a:solidFill>
                  <a:srgbClr val="00B0F0"/>
                </a:solidFill>
                <a:effectLst>
                  <a:outerShdw blurRad="38100" dist="38100" dir="2700000" algn="tl">
                    <a:srgbClr val="000000">
                      <a:alpha val="43137"/>
                    </a:srgbClr>
                  </a:outerShdw>
                </a:effectLst>
              </a:rPr>
              <a:t>Juna</a:t>
            </a:r>
            <a:r>
              <a:rPr lang="en-GB" dirty="0">
                <a:solidFill>
                  <a:srgbClr val="00B0F0"/>
                </a:solidFill>
                <a:effectLst>
                  <a:outerShdw blurRad="38100" dist="38100" dir="2700000" algn="tl">
                    <a:srgbClr val="000000">
                      <a:alpha val="43137"/>
                    </a:srgbClr>
                  </a:outerShdw>
                </a:effectLst>
              </a:rPr>
              <a:t> Regina</a:t>
            </a:r>
          </a:p>
        </p:txBody>
      </p:sp>
      <p:pic>
        <p:nvPicPr>
          <p:cNvPr id="9" name="Picture 9" descr="C:\Dokumente und Einstellungen\Ralph\Eigene Dateien\CORPUS NARBONENSIS\Nîmes\NIMES Iunonibus SMALL.JPG"/>
          <p:cNvPicPr>
            <a:picLocks noChangeAspect="1" noChangeArrowheads="1"/>
          </p:cNvPicPr>
          <p:nvPr/>
        </p:nvPicPr>
        <p:blipFill>
          <a:blip r:embed="rId7" cstate="print"/>
          <a:srcRect l="19983" t="30653" r="14357" b="10399"/>
          <a:stretch>
            <a:fillRect/>
          </a:stretch>
        </p:blipFill>
        <p:spPr bwMode="auto">
          <a:xfrm>
            <a:off x="142844" y="1714488"/>
            <a:ext cx="2500298" cy="2717715"/>
          </a:xfrm>
          <a:prstGeom prst="rect">
            <a:avLst/>
          </a:prstGeom>
          <a:noFill/>
        </p:spPr>
      </p:pic>
      <p:graphicFrame>
        <p:nvGraphicFramePr>
          <p:cNvPr id="10" name="Object 2"/>
          <p:cNvGraphicFramePr>
            <a:graphicFrameLocks noChangeAspect="1"/>
          </p:cNvGraphicFramePr>
          <p:nvPr/>
        </p:nvGraphicFramePr>
        <p:xfrm>
          <a:off x="6742961" y="2000240"/>
          <a:ext cx="2269787" cy="3143272"/>
        </p:xfrm>
        <a:graphic>
          <a:graphicData uri="http://schemas.openxmlformats.org/presentationml/2006/ole">
            <mc:AlternateContent xmlns:mc="http://schemas.openxmlformats.org/markup-compatibility/2006">
              <mc:Choice xmlns:v="urn:schemas-microsoft-com:vml" Requires="v">
                <p:oleObj spid="_x0000_s61463" name="Dokument" r:id="rId8" imgW="2286720" imgH="3165480" progId="Word.Document.8">
                  <p:embed/>
                </p:oleObj>
              </mc:Choice>
              <mc:Fallback>
                <p:oleObj name="Dokument" r:id="rId8" imgW="2286720" imgH="3165480" progId="Word.Document.8">
                  <p:embed/>
                  <p:pic>
                    <p:nvPicPr>
                      <p:cNvPr id="0" name="Picture 2"/>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742961" y="2000240"/>
                        <a:ext cx="2269787" cy="31432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1" name="Textfeld 10"/>
          <p:cNvSpPr txBox="1"/>
          <p:nvPr/>
        </p:nvSpPr>
        <p:spPr>
          <a:xfrm>
            <a:off x="6286512" y="5000636"/>
            <a:ext cx="2643206" cy="646331"/>
          </a:xfrm>
          <a:prstGeom prst="rect">
            <a:avLst/>
          </a:prstGeom>
          <a:gradFill flip="none" rotWithShape="1">
            <a:gsLst>
              <a:gs pos="0">
                <a:srgbClr val="8488C4">
                  <a:alpha val="16000"/>
                </a:srgbClr>
              </a:gs>
              <a:gs pos="53000">
                <a:srgbClr val="D4DEFF"/>
              </a:gs>
              <a:gs pos="83000">
                <a:srgbClr val="D4DEFF"/>
              </a:gs>
              <a:gs pos="100000">
                <a:srgbClr val="96AB94"/>
              </a:gs>
            </a:gsLst>
            <a:lin ang="8100000" scaled="1"/>
            <a:tileRect/>
          </a:gradFill>
        </p:spPr>
        <p:txBody>
          <a:bodyPr wrap="square" rtlCol="0">
            <a:spAutoFit/>
          </a:bodyPr>
          <a:lstStyle/>
          <a:p>
            <a:pPr algn="ctr"/>
            <a:r>
              <a:rPr lang="en-GB" dirty="0" err="1">
                <a:solidFill>
                  <a:srgbClr val="FFC000"/>
                </a:solidFill>
                <a:effectLst>
                  <a:outerShdw blurRad="38100" dist="38100" dir="2700000" algn="tl">
                    <a:srgbClr val="000000">
                      <a:alpha val="43137"/>
                    </a:srgbClr>
                  </a:outerShdw>
                </a:effectLst>
              </a:rPr>
              <a:t>defixio</a:t>
            </a:r>
            <a:r>
              <a:rPr lang="en-GB" dirty="0">
                <a:solidFill>
                  <a:srgbClr val="FFC000"/>
                </a:solidFill>
                <a:effectLst>
                  <a:outerShdw blurRad="38100" dist="38100" dir="2700000" algn="tl">
                    <a:srgbClr val="000000">
                      <a:alpha val="43137"/>
                    </a:srgbClr>
                  </a:outerShdw>
                </a:effectLst>
              </a:rPr>
              <a:t> from </a:t>
            </a:r>
            <a:r>
              <a:rPr lang="en-GB" dirty="0" err="1">
                <a:solidFill>
                  <a:srgbClr val="FFC000"/>
                </a:solidFill>
                <a:effectLst>
                  <a:outerShdw blurRad="38100" dist="38100" dir="2700000" algn="tl">
                    <a:srgbClr val="000000">
                      <a:alpha val="43137"/>
                    </a:srgbClr>
                  </a:outerShdw>
                </a:effectLst>
              </a:rPr>
              <a:t>Lezoux</a:t>
            </a:r>
            <a:r>
              <a:rPr lang="en-GB" dirty="0">
                <a:solidFill>
                  <a:srgbClr val="FFC000"/>
                </a:solidFill>
                <a:effectLst>
                  <a:outerShdw blurRad="38100" dist="38100" dir="2700000" algn="tl">
                    <a:srgbClr val="000000">
                      <a:alpha val="43137"/>
                    </a:srgbClr>
                  </a:outerShdw>
                </a:effectLst>
              </a:rPr>
              <a:t>:</a:t>
            </a:r>
            <a:br>
              <a:rPr lang="en-GB" dirty="0">
                <a:solidFill>
                  <a:srgbClr val="FFC000"/>
                </a:solidFill>
                <a:effectLst>
                  <a:outerShdw blurRad="38100" dist="38100" dir="2700000" algn="tl">
                    <a:srgbClr val="000000">
                      <a:alpha val="43137"/>
                    </a:srgbClr>
                  </a:outerShdw>
                </a:effectLst>
              </a:rPr>
            </a:br>
            <a:r>
              <a:rPr lang="en-GB" i="1" dirty="0">
                <a:solidFill>
                  <a:srgbClr val="FFC000"/>
                </a:solidFill>
                <a:effectLst>
                  <a:outerShdw blurRad="38100" dist="38100" dir="2700000" algn="tl">
                    <a:srgbClr val="000000">
                      <a:alpha val="43137"/>
                    </a:srgbClr>
                  </a:outerShdw>
                </a:effectLst>
              </a:rPr>
              <a:t>…</a:t>
            </a:r>
            <a:r>
              <a:rPr lang="en-GB" i="1" dirty="0" err="1">
                <a:solidFill>
                  <a:srgbClr val="FFC000"/>
                </a:solidFill>
                <a:effectLst>
                  <a:outerShdw blurRad="38100" dist="38100" dir="2700000" algn="tl">
                    <a:srgbClr val="000000">
                      <a:alpha val="43137"/>
                    </a:srgbClr>
                  </a:outerShdw>
                </a:effectLst>
              </a:rPr>
              <a:t>Rigani</a:t>
            </a:r>
            <a:r>
              <a:rPr lang="en-GB" i="1" dirty="0">
                <a:solidFill>
                  <a:srgbClr val="FFC000"/>
                </a:solidFill>
                <a:effectLst>
                  <a:outerShdw blurRad="38100" dist="38100" dir="2700000" algn="tl">
                    <a:srgbClr val="000000">
                      <a:alpha val="43137"/>
                    </a:srgbClr>
                  </a:outerShdw>
                </a:effectLst>
              </a:rPr>
              <a:t> </a:t>
            </a:r>
            <a:r>
              <a:rPr lang="en-GB" i="1" dirty="0" err="1">
                <a:solidFill>
                  <a:srgbClr val="FFC000"/>
                </a:solidFill>
                <a:effectLst>
                  <a:outerShdw blurRad="38100" dist="38100" dir="2700000" algn="tl">
                    <a:srgbClr val="000000">
                      <a:alpha val="43137"/>
                    </a:srgbClr>
                  </a:outerShdw>
                </a:effectLst>
              </a:rPr>
              <a:t>Rosmerta</a:t>
            </a:r>
            <a:r>
              <a:rPr lang="en-GB" i="1" dirty="0">
                <a:solidFill>
                  <a:srgbClr val="FFC000"/>
                </a:solidFill>
                <a:effectLst>
                  <a:outerShdw blurRad="38100" dist="38100" dir="2700000" algn="tl">
                    <a:srgbClr val="000000">
                      <a:alpha val="43137"/>
                    </a:srgbClr>
                  </a:outerShdw>
                </a:effectLst>
              </a:rPr>
              <a:t>…</a:t>
            </a:r>
          </a:p>
        </p:txBody>
      </p:sp>
      <p:pic>
        <p:nvPicPr>
          <p:cNvPr id="12" name="Picture 9" descr="H:\Documents\CIVITAS VANGIONUM Religion\Abbildungen\Esp 6039 Eisenberg Merkur Rosmerta KLEIN.JPG"/>
          <p:cNvPicPr>
            <a:picLocks noChangeAspect="1" noChangeArrowheads="1"/>
          </p:cNvPicPr>
          <p:nvPr/>
        </p:nvPicPr>
        <p:blipFill>
          <a:blip r:embed="rId10" cstate="print">
            <a:clrChange>
              <a:clrFrom>
                <a:srgbClr val="FFFFFF"/>
              </a:clrFrom>
              <a:clrTo>
                <a:srgbClr val="FFFFFF">
                  <a:alpha val="0"/>
                </a:srgbClr>
              </a:clrTo>
            </a:clrChange>
          </a:blip>
          <a:srcRect l="6926" b="14583"/>
          <a:stretch>
            <a:fillRect/>
          </a:stretch>
        </p:blipFill>
        <p:spPr bwMode="auto">
          <a:xfrm>
            <a:off x="0" y="1636712"/>
            <a:ext cx="2928958" cy="5221288"/>
          </a:xfrm>
          <a:prstGeom prst="rect">
            <a:avLst/>
          </a:prstGeom>
          <a:noFill/>
        </p:spPr>
      </p:pic>
      <p:pic>
        <p:nvPicPr>
          <p:cNvPr id="13" name="Picture 10" descr="C:\Dokumente und Einstellungen\All Users\Dokumente\Eigene Bilder\Kodak Pictures\2007-05-22\Terra Mater Nîmes 000_0155.jpg"/>
          <p:cNvPicPr>
            <a:picLocks noChangeAspect="1" noChangeArrowheads="1"/>
          </p:cNvPicPr>
          <p:nvPr/>
        </p:nvPicPr>
        <p:blipFill>
          <a:blip r:embed="rId11" cstate="print"/>
          <a:srcRect/>
          <a:stretch>
            <a:fillRect/>
          </a:stretch>
        </p:blipFill>
        <p:spPr bwMode="auto">
          <a:xfrm>
            <a:off x="5857884" y="1012173"/>
            <a:ext cx="3286116" cy="5845827"/>
          </a:xfrm>
          <a:prstGeom prst="rect">
            <a:avLst/>
          </a:prstGeom>
          <a:noFill/>
        </p:spPr>
      </p:pic>
      <p:pic>
        <p:nvPicPr>
          <p:cNvPr id="16" name="Picture 10" descr="C:\Eigene Dateien\FERCAN\RIB FERCAN\Britannia 2004 p333 PAS pin figure  indigenous.JPG"/>
          <p:cNvPicPr>
            <a:picLocks noChangeAspect="1" noChangeArrowheads="1"/>
          </p:cNvPicPr>
          <p:nvPr/>
        </p:nvPicPr>
        <p:blipFill>
          <a:blip r:embed="rId12" cstate="print"/>
          <a:srcRect t="19406" r="42094" b="35313"/>
          <a:stretch>
            <a:fillRect/>
          </a:stretch>
        </p:blipFill>
        <p:spPr bwMode="auto">
          <a:xfrm>
            <a:off x="2571736" y="4022464"/>
            <a:ext cx="1857388" cy="2835536"/>
          </a:xfrm>
          <a:prstGeom prst="rect">
            <a:avLst/>
          </a:prstGeom>
          <a:noFill/>
          <a:ln w="12700">
            <a:solidFill>
              <a:srgbClr val="000000"/>
            </a:solidFill>
            <a:miter lim="800000"/>
            <a:headEnd/>
            <a:tailEnd/>
          </a:ln>
        </p:spPr>
      </p:pic>
      <p:sp>
        <p:nvSpPr>
          <p:cNvPr id="18" name="Textfeld 17"/>
          <p:cNvSpPr txBox="1"/>
          <p:nvPr/>
        </p:nvSpPr>
        <p:spPr>
          <a:xfrm>
            <a:off x="571472" y="5572140"/>
            <a:ext cx="1714512" cy="646331"/>
          </a:xfrm>
          <a:prstGeom prst="rect">
            <a:avLst/>
          </a:prstGeom>
          <a:noFill/>
        </p:spPr>
        <p:txBody>
          <a:bodyPr wrap="square" rtlCol="0">
            <a:spAutoFit/>
          </a:bodyPr>
          <a:lstStyle/>
          <a:p>
            <a:r>
              <a:rPr lang="en-GB" dirty="0">
                <a:solidFill>
                  <a:srgbClr val="FFC000"/>
                </a:solidFill>
                <a:effectLst>
                  <a:outerShdw blurRad="38100" dist="38100" dir="2700000" algn="tl">
                    <a:srgbClr val="000000">
                      <a:alpha val="43137"/>
                    </a:srgbClr>
                  </a:outerShdw>
                </a:effectLst>
              </a:rPr>
              <a:t>ROSMERTA </a:t>
            </a:r>
            <a:br>
              <a:rPr lang="en-GB" dirty="0">
                <a:solidFill>
                  <a:srgbClr val="FFC000"/>
                </a:solidFill>
                <a:effectLst>
                  <a:outerShdw blurRad="38100" dist="38100" dir="2700000" algn="tl">
                    <a:srgbClr val="000000">
                      <a:alpha val="43137"/>
                    </a:srgbClr>
                  </a:outerShdw>
                </a:effectLst>
              </a:rPr>
            </a:br>
            <a:r>
              <a:rPr lang="en-GB" dirty="0">
                <a:solidFill>
                  <a:srgbClr val="FFC000"/>
                </a:solidFill>
                <a:effectLst>
                  <a:outerShdw blurRad="38100" dist="38100" dir="2700000" algn="tl">
                    <a:srgbClr val="000000">
                      <a:alpha val="43137"/>
                    </a:srgbClr>
                  </a:outerShdw>
                </a:effectLst>
              </a:rPr>
              <a:t>&amp; MERCURY</a:t>
            </a:r>
          </a:p>
        </p:txBody>
      </p:sp>
      <p:sp>
        <p:nvSpPr>
          <p:cNvPr id="19" name="Textfeld 18"/>
          <p:cNvSpPr txBox="1"/>
          <p:nvPr/>
        </p:nvSpPr>
        <p:spPr>
          <a:xfrm>
            <a:off x="7000892" y="4929198"/>
            <a:ext cx="2143108" cy="646331"/>
          </a:xfrm>
          <a:prstGeom prst="rect">
            <a:avLst/>
          </a:prstGeom>
          <a:noFill/>
        </p:spPr>
        <p:txBody>
          <a:bodyPr wrap="square" rtlCol="0">
            <a:spAutoFit/>
          </a:bodyPr>
          <a:lstStyle/>
          <a:p>
            <a:r>
              <a:rPr lang="en-GB" dirty="0">
                <a:solidFill>
                  <a:srgbClr val="FFC000"/>
                </a:solidFill>
                <a:effectLst>
                  <a:outerShdw blurRad="38100" dist="38100" dir="2700000" algn="tl">
                    <a:srgbClr val="000000">
                      <a:alpha val="43137"/>
                    </a:srgbClr>
                  </a:outerShdw>
                </a:effectLst>
              </a:rPr>
              <a:t>JUPITER (wheel) </a:t>
            </a:r>
            <a:br>
              <a:rPr lang="en-GB" dirty="0">
                <a:solidFill>
                  <a:srgbClr val="FFC000"/>
                </a:solidFill>
                <a:effectLst>
                  <a:outerShdw blurRad="38100" dist="38100" dir="2700000" algn="tl">
                    <a:srgbClr val="000000">
                      <a:alpha val="43137"/>
                    </a:srgbClr>
                  </a:outerShdw>
                </a:effectLst>
              </a:rPr>
            </a:br>
            <a:r>
              <a:rPr lang="en-GB" dirty="0">
                <a:solidFill>
                  <a:srgbClr val="FFC000"/>
                </a:solidFill>
                <a:effectLst>
                  <a:outerShdw blurRad="38100" dist="38100" dir="2700000" algn="tl">
                    <a:srgbClr val="000000">
                      <a:alpha val="43137"/>
                    </a:srgbClr>
                  </a:outerShdw>
                </a:effectLst>
              </a:rPr>
              <a:t>&amp; TERRA MATER</a:t>
            </a:r>
          </a:p>
        </p:txBody>
      </p:sp>
      <p:pic>
        <p:nvPicPr>
          <p:cNvPr id="15" name="Inhaltsplatzhalter 4" descr="Alzey VENUS Relief.JPG"/>
          <p:cNvPicPr>
            <a:picLocks noChangeAspect="1"/>
          </p:cNvPicPr>
          <p:nvPr/>
        </p:nvPicPr>
        <p:blipFill>
          <a:blip r:embed="rId13" cstate="print">
            <a:clrChange>
              <a:clrFrom>
                <a:srgbClr val="FFFFFF"/>
              </a:clrFrom>
              <a:clrTo>
                <a:srgbClr val="FFFFFF">
                  <a:alpha val="0"/>
                </a:srgbClr>
              </a:clrTo>
            </a:clrChange>
          </a:blip>
          <a:srcRect l="3918" b="18182"/>
          <a:stretch>
            <a:fillRect/>
          </a:stretch>
        </p:blipFill>
        <p:spPr>
          <a:xfrm>
            <a:off x="4572000" y="2714620"/>
            <a:ext cx="3707668" cy="4143380"/>
          </a:xfrm>
          <a:prstGeom prst="rect">
            <a:avLst/>
          </a:prstGeom>
        </p:spPr>
      </p:pic>
      <p:sp>
        <p:nvSpPr>
          <p:cNvPr id="20" name="Textfeld 19"/>
          <p:cNvSpPr txBox="1"/>
          <p:nvPr/>
        </p:nvSpPr>
        <p:spPr>
          <a:xfrm>
            <a:off x="6000760" y="5715016"/>
            <a:ext cx="2214578" cy="646331"/>
          </a:xfrm>
          <a:prstGeom prst="rect">
            <a:avLst/>
          </a:prstGeom>
          <a:noFill/>
        </p:spPr>
        <p:txBody>
          <a:bodyPr wrap="square" rtlCol="0">
            <a:spAutoFit/>
          </a:bodyPr>
          <a:lstStyle/>
          <a:p>
            <a:pPr algn="ctr"/>
            <a:r>
              <a:rPr lang="en-GB" dirty="0">
                <a:solidFill>
                  <a:srgbClr val="FFC000"/>
                </a:solidFill>
                <a:effectLst>
                  <a:outerShdw blurRad="38100" dist="38100" dir="2700000" algn="tl">
                    <a:srgbClr val="000000">
                      <a:alpha val="43137"/>
                    </a:srgbClr>
                  </a:outerShdw>
                </a:effectLst>
              </a:rPr>
              <a:t>VENUS </a:t>
            </a:r>
            <a:br>
              <a:rPr lang="en-GB" dirty="0">
                <a:solidFill>
                  <a:srgbClr val="FFC000"/>
                </a:solidFill>
                <a:effectLst>
                  <a:outerShdw blurRad="38100" dist="38100" dir="2700000" algn="tl">
                    <a:srgbClr val="000000">
                      <a:alpha val="43137"/>
                    </a:srgbClr>
                  </a:outerShdw>
                </a:effectLst>
              </a:rPr>
            </a:br>
            <a:r>
              <a:rPr lang="en-GB" dirty="0">
                <a:solidFill>
                  <a:srgbClr val="FFC000"/>
                </a:solidFill>
                <a:effectLst>
                  <a:outerShdw blurRad="38100" dist="38100" dir="2700000" algn="tl">
                    <a:srgbClr val="000000">
                      <a:alpha val="43137"/>
                    </a:srgbClr>
                  </a:outerShdw>
                </a:effectLst>
              </a:rPr>
              <a:t>&amp; VULCANUS</a:t>
            </a:r>
          </a:p>
        </p:txBody>
      </p:sp>
    </p:spTree>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checkerboard(across)">
                                      <p:cBhvr>
                                        <p:cTn id="7" dur="500"/>
                                        <p:tgtEl>
                                          <p:spTgt spid="12"/>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randombar(horizontal)">
                                      <p:cBhvr>
                                        <p:cTn id="10" dur="500"/>
                                        <p:tgtEl>
                                          <p:spTgt spid="18"/>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randombar(horizontal)">
                                      <p:cBhvr>
                                        <p:cTn id="15" dur="500"/>
                                        <p:tgtEl>
                                          <p:spTgt spid="13"/>
                                        </p:tgtEl>
                                      </p:cBhvr>
                                    </p:animEffect>
                                  </p:childTnLst>
                                </p:cTn>
                              </p:par>
                              <p:par>
                                <p:cTn id="16" presetID="14" presetClass="entr" presetSubtype="10" fill="hold" grpId="0" nodeType="withEffect">
                                  <p:stCondLst>
                                    <p:cond delay="0"/>
                                  </p:stCondLst>
                                  <p:childTnLst>
                                    <p:set>
                                      <p:cBhvr>
                                        <p:cTn id="17" dur="1" fill="hold">
                                          <p:stCondLst>
                                            <p:cond delay="0"/>
                                          </p:stCondLst>
                                        </p:cTn>
                                        <p:tgtEl>
                                          <p:spTgt spid="19"/>
                                        </p:tgtEl>
                                        <p:attrNameLst>
                                          <p:attrName>style.visibility</p:attrName>
                                        </p:attrNameLst>
                                      </p:cBhvr>
                                      <p:to>
                                        <p:strVal val="visible"/>
                                      </p:to>
                                    </p:set>
                                    <p:animEffect transition="in" filter="randombar(horizontal)">
                                      <p:cBhvr>
                                        <p:cTn id="18" dur="500"/>
                                        <p:tgtEl>
                                          <p:spTgt spid="19"/>
                                        </p:tgtEl>
                                      </p:cBhvr>
                                    </p:animEffect>
                                  </p:childTnLst>
                                </p:cTn>
                              </p:par>
                            </p:childTnLst>
                          </p:cTn>
                        </p:par>
                      </p:childTnLst>
                    </p:cTn>
                  </p:par>
                  <p:par>
                    <p:cTn id="19" fill="hold">
                      <p:stCondLst>
                        <p:cond delay="indefinite"/>
                      </p:stCondLst>
                      <p:childTnLst>
                        <p:par>
                          <p:cTn id="20" fill="hold">
                            <p:stCondLst>
                              <p:cond delay="0"/>
                            </p:stCondLst>
                            <p:childTnLst>
                              <p:par>
                                <p:cTn id="21" presetID="3" presetClass="entr" presetSubtype="10" fill="hold" nodeType="clickEffect">
                                  <p:stCondLst>
                                    <p:cond delay="0"/>
                                  </p:stCondLst>
                                  <p:childTnLst>
                                    <p:set>
                                      <p:cBhvr>
                                        <p:cTn id="22" dur="1" fill="hold">
                                          <p:stCondLst>
                                            <p:cond delay="0"/>
                                          </p:stCondLst>
                                        </p:cTn>
                                        <p:tgtEl>
                                          <p:spTgt spid="61443"/>
                                        </p:tgtEl>
                                        <p:attrNameLst>
                                          <p:attrName>style.visibility</p:attrName>
                                        </p:attrNameLst>
                                      </p:cBhvr>
                                      <p:to>
                                        <p:strVal val="visible"/>
                                      </p:to>
                                    </p:set>
                                    <p:animEffect transition="in" filter="blinds(horizontal)">
                                      <p:cBhvr>
                                        <p:cTn id="23" dur="500"/>
                                        <p:tgtEl>
                                          <p:spTgt spid="61443"/>
                                        </p:tgtEl>
                                      </p:cBhvr>
                                    </p:animEffect>
                                  </p:childTnLst>
                                </p:cTn>
                              </p:par>
                            </p:childTnLst>
                          </p:cTn>
                        </p:par>
                      </p:childTnLst>
                    </p:cTn>
                  </p:par>
                  <p:par>
                    <p:cTn id="24" fill="hold">
                      <p:stCondLst>
                        <p:cond delay="indefinite"/>
                      </p:stCondLst>
                      <p:childTnLst>
                        <p:par>
                          <p:cTn id="25" fill="hold">
                            <p:stCondLst>
                              <p:cond delay="0"/>
                            </p:stCondLst>
                            <p:childTnLst>
                              <p:par>
                                <p:cTn id="26" presetID="14" presetClass="entr" presetSubtype="10" fill="hold" nodeType="clickEffect">
                                  <p:stCondLst>
                                    <p:cond delay="0"/>
                                  </p:stCondLst>
                                  <p:childTnLst>
                                    <p:set>
                                      <p:cBhvr>
                                        <p:cTn id="27" dur="1" fill="hold">
                                          <p:stCondLst>
                                            <p:cond delay="0"/>
                                          </p:stCondLst>
                                        </p:cTn>
                                        <p:tgtEl>
                                          <p:spTgt spid="15"/>
                                        </p:tgtEl>
                                        <p:attrNameLst>
                                          <p:attrName>style.visibility</p:attrName>
                                        </p:attrNameLst>
                                      </p:cBhvr>
                                      <p:to>
                                        <p:strVal val="visible"/>
                                      </p:to>
                                    </p:set>
                                    <p:animEffect transition="in" filter="randombar(horizontal)">
                                      <p:cBhvr>
                                        <p:cTn id="28" dur="500"/>
                                        <p:tgtEl>
                                          <p:spTgt spid="15"/>
                                        </p:tgtEl>
                                      </p:cBhvr>
                                    </p:animEffect>
                                  </p:childTnLst>
                                </p:cTn>
                              </p:par>
                              <p:par>
                                <p:cTn id="29" presetID="14" presetClass="entr" presetSubtype="10" fill="hold" nodeType="withEffect">
                                  <p:stCondLst>
                                    <p:cond delay="0"/>
                                  </p:stCondLst>
                                  <p:childTnLst>
                                    <p:set>
                                      <p:cBhvr>
                                        <p:cTn id="30" dur="1" fill="hold">
                                          <p:stCondLst>
                                            <p:cond delay="0"/>
                                          </p:stCondLst>
                                        </p:cTn>
                                        <p:tgtEl>
                                          <p:spTgt spid="20">
                                            <p:txEl>
                                              <p:pRg st="0" end="0"/>
                                            </p:txEl>
                                          </p:spTgt>
                                        </p:tgtEl>
                                        <p:attrNameLst>
                                          <p:attrName>style.visibility</p:attrName>
                                        </p:attrNameLst>
                                      </p:cBhvr>
                                      <p:to>
                                        <p:strVal val="visible"/>
                                      </p:to>
                                    </p:set>
                                    <p:animEffect transition="in" filter="randombar(horizontal)">
                                      <p:cBhvr>
                                        <p:cTn id="31" dur="500"/>
                                        <p:tgtEl>
                                          <p:spTgt spid="20">
                                            <p:txEl>
                                              <p:pRg st="0" end="0"/>
                                            </p:txEl>
                                          </p:spTgt>
                                        </p:tgtEl>
                                      </p:cBhvr>
                                    </p:animEffect>
                                  </p:childTnLst>
                                </p:cTn>
                              </p:par>
                              <p:par>
                                <p:cTn id="32" presetID="14" presetClass="entr" presetSubtype="5" fill="hold" nodeType="withEffect">
                                  <p:stCondLst>
                                    <p:cond delay="0"/>
                                  </p:stCondLst>
                                  <p:childTnLst>
                                    <p:set>
                                      <p:cBhvr>
                                        <p:cTn id="33" dur="1" fill="hold">
                                          <p:stCondLst>
                                            <p:cond delay="0"/>
                                          </p:stCondLst>
                                        </p:cTn>
                                        <p:tgtEl>
                                          <p:spTgt spid="16"/>
                                        </p:tgtEl>
                                        <p:attrNameLst>
                                          <p:attrName>style.visibility</p:attrName>
                                        </p:attrNameLst>
                                      </p:cBhvr>
                                      <p:to>
                                        <p:strVal val="visible"/>
                                      </p:to>
                                    </p:set>
                                    <p:animEffect transition="in" filter="randombar(vertical)">
                                      <p:cBhvr>
                                        <p:cTn id="34"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9"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1" descr="D:\100_3132 Worms TRIAD Museum small.jpg"/>
          <p:cNvPicPr>
            <a:picLocks noChangeAspect="1" noChangeArrowheads="1"/>
          </p:cNvPicPr>
          <p:nvPr/>
        </p:nvPicPr>
        <p:blipFill>
          <a:blip r:embed="rId3" cstate="print"/>
          <a:srcRect r="56683" b="8236"/>
          <a:stretch>
            <a:fillRect/>
          </a:stretch>
        </p:blipFill>
        <p:spPr bwMode="auto">
          <a:xfrm>
            <a:off x="1708275" y="0"/>
            <a:ext cx="3220915" cy="5572140"/>
          </a:xfrm>
          <a:prstGeom prst="rect">
            <a:avLst/>
          </a:prstGeom>
          <a:noFill/>
        </p:spPr>
      </p:pic>
      <p:graphicFrame>
        <p:nvGraphicFramePr>
          <p:cNvPr id="6" name="Object 3"/>
          <p:cNvGraphicFramePr>
            <a:graphicFrameLocks noChangeAspect="1"/>
          </p:cNvGraphicFramePr>
          <p:nvPr/>
        </p:nvGraphicFramePr>
        <p:xfrm>
          <a:off x="1928794" y="0"/>
          <a:ext cx="3357570" cy="4287896"/>
        </p:xfrm>
        <a:graphic>
          <a:graphicData uri="http://schemas.openxmlformats.org/presentationml/2006/ole">
            <mc:AlternateContent xmlns:mc="http://schemas.openxmlformats.org/markup-compatibility/2006">
              <mc:Choice xmlns:v="urn:schemas-microsoft-com:vml" Requires="v">
                <p:oleObj spid="_x0000_s144397" name="Dokument" r:id="rId4" imgW="2868840" imgH="3661920" progId="Word.Document.8">
                  <p:embed/>
                </p:oleObj>
              </mc:Choice>
              <mc:Fallback>
                <p:oleObj name="Dokument" r:id="rId4" imgW="2868840" imgH="3661920" progId="Word.Document.8">
                  <p:embed/>
                  <p:pic>
                    <p:nvPicPr>
                      <p:cNvPr id="0"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28794" y="0"/>
                        <a:ext cx="3357570" cy="42878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7" name="Titel 8"/>
          <p:cNvSpPr>
            <a:spLocks noGrp="1"/>
          </p:cNvSpPr>
          <p:nvPr>
            <p:ph type="title"/>
          </p:nvPr>
        </p:nvSpPr>
        <p:spPr>
          <a:xfrm>
            <a:off x="2285984" y="285728"/>
            <a:ext cx="6668884" cy="808038"/>
          </a:xfrm>
        </p:spPr>
        <p:txBody>
          <a:bodyPr/>
          <a:lstStyle/>
          <a:p>
            <a:r>
              <a:rPr lang="en-GB" dirty="0"/>
              <a:t>Caesar’s Minerva</a:t>
            </a:r>
          </a:p>
        </p:txBody>
      </p:sp>
      <p:pic>
        <p:nvPicPr>
          <p:cNvPr id="11" name="Picture 9" descr="C:\Dokumente und Einstellungen\Ralph\Eigene Dateien\CORPUS NARBONENSIS\Nîmes\NIMES Iunonibus SMALL.JPG"/>
          <p:cNvPicPr>
            <a:picLocks noChangeAspect="1" noChangeArrowheads="1"/>
          </p:cNvPicPr>
          <p:nvPr/>
        </p:nvPicPr>
        <p:blipFill>
          <a:blip r:embed="rId6" cstate="print"/>
          <a:srcRect l="19983" t="30653" r="14357" b="10399"/>
          <a:stretch>
            <a:fillRect/>
          </a:stretch>
        </p:blipFill>
        <p:spPr bwMode="auto">
          <a:xfrm>
            <a:off x="142844" y="1714488"/>
            <a:ext cx="2500298" cy="2717715"/>
          </a:xfrm>
          <a:prstGeom prst="rect">
            <a:avLst/>
          </a:prstGeom>
          <a:noFill/>
        </p:spPr>
      </p:pic>
      <p:pic>
        <p:nvPicPr>
          <p:cNvPr id="14" name="Picture 9" descr="H:\Documents\CIVITAS VANGIONUM Religion\Abbildungen\Esp 6039 Eisenberg Merkur Rosmerta KLEIN.JPG"/>
          <p:cNvPicPr>
            <a:picLocks noChangeAspect="1" noChangeArrowheads="1"/>
          </p:cNvPicPr>
          <p:nvPr/>
        </p:nvPicPr>
        <p:blipFill>
          <a:blip r:embed="rId7" cstate="print">
            <a:clrChange>
              <a:clrFrom>
                <a:srgbClr val="FFFFFF"/>
              </a:clrFrom>
              <a:clrTo>
                <a:srgbClr val="FFFFFF">
                  <a:alpha val="0"/>
                </a:srgbClr>
              </a:clrTo>
            </a:clrChange>
          </a:blip>
          <a:srcRect l="6926" b="14583"/>
          <a:stretch>
            <a:fillRect/>
          </a:stretch>
        </p:blipFill>
        <p:spPr bwMode="auto">
          <a:xfrm>
            <a:off x="0" y="1636712"/>
            <a:ext cx="2928958" cy="5221288"/>
          </a:xfrm>
          <a:prstGeom prst="rect">
            <a:avLst/>
          </a:prstGeom>
          <a:noFill/>
        </p:spPr>
      </p:pic>
      <p:sp>
        <p:nvSpPr>
          <p:cNvPr id="17" name="Textfeld 16"/>
          <p:cNvSpPr txBox="1"/>
          <p:nvPr/>
        </p:nvSpPr>
        <p:spPr>
          <a:xfrm>
            <a:off x="571472" y="5572140"/>
            <a:ext cx="1714512" cy="646331"/>
          </a:xfrm>
          <a:prstGeom prst="rect">
            <a:avLst/>
          </a:prstGeom>
          <a:noFill/>
        </p:spPr>
        <p:txBody>
          <a:bodyPr wrap="square" rtlCol="0">
            <a:spAutoFit/>
          </a:bodyPr>
          <a:lstStyle/>
          <a:p>
            <a:r>
              <a:rPr lang="en-GB" dirty="0">
                <a:solidFill>
                  <a:srgbClr val="FFC000"/>
                </a:solidFill>
                <a:effectLst>
                  <a:outerShdw blurRad="38100" dist="38100" dir="2700000" algn="tl">
                    <a:srgbClr val="000000">
                      <a:alpha val="43137"/>
                    </a:srgbClr>
                  </a:outerShdw>
                </a:effectLst>
              </a:rPr>
              <a:t>ROSMERTA </a:t>
            </a:r>
            <a:br>
              <a:rPr lang="en-GB" dirty="0">
                <a:solidFill>
                  <a:srgbClr val="FFC000"/>
                </a:solidFill>
                <a:effectLst>
                  <a:outerShdw blurRad="38100" dist="38100" dir="2700000" algn="tl">
                    <a:srgbClr val="000000">
                      <a:alpha val="43137"/>
                    </a:srgbClr>
                  </a:outerShdw>
                </a:effectLst>
              </a:rPr>
            </a:br>
            <a:r>
              <a:rPr lang="en-GB" dirty="0">
                <a:solidFill>
                  <a:srgbClr val="FFC000"/>
                </a:solidFill>
                <a:effectLst>
                  <a:outerShdw blurRad="38100" dist="38100" dir="2700000" algn="tl">
                    <a:srgbClr val="000000">
                      <a:alpha val="43137"/>
                    </a:srgbClr>
                  </a:outerShdw>
                </a:effectLst>
              </a:rPr>
              <a:t>&amp; MERCURY</a:t>
            </a:r>
          </a:p>
        </p:txBody>
      </p:sp>
      <p:pic>
        <p:nvPicPr>
          <p:cNvPr id="144386" name="Picture 2" descr="http://upload.wikimedia.org/wikipedia/commons/e/e9/HMB_-_Muri_statuette_group_-_Artio.jpg"/>
          <p:cNvPicPr>
            <a:picLocks noChangeAspect="1" noChangeArrowheads="1"/>
          </p:cNvPicPr>
          <p:nvPr/>
        </p:nvPicPr>
        <p:blipFill>
          <a:blip r:embed="rId8" cstate="print"/>
          <a:srcRect/>
          <a:stretch>
            <a:fillRect/>
          </a:stretch>
        </p:blipFill>
        <p:spPr bwMode="auto">
          <a:xfrm>
            <a:off x="3460529" y="2204864"/>
            <a:ext cx="5683472" cy="4653136"/>
          </a:xfrm>
          <a:prstGeom prst="rect">
            <a:avLst/>
          </a:prstGeom>
          <a:noFill/>
        </p:spPr>
      </p:pic>
    </p:spTree>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afterEffect">
                                  <p:stCondLst>
                                    <p:cond delay="0"/>
                                  </p:stCondLst>
                                  <p:childTnLst>
                                    <p:set>
                                      <p:cBhvr>
                                        <p:cTn id="6" dur="1" fill="hold">
                                          <p:stCondLst>
                                            <p:cond delay="0"/>
                                          </p:stCondLst>
                                        </p:cTn>
                                        <p:tgtEl>
                                          <p:spTgt spid="144386"/>
                                        </p:tgtEl>
                                        <p:attrNameLst>
                                          <p:attrName>style.visibility</p:attrName>
                                        </p:attrNameLst>
                                      </p:cBhvr>
                                      <p:to>
                                        <p:strVal val="visible"/>
                                      </p:to>
                                    </p:set>
                                    <p:animEffect transition="in" filter="wedge">
                                      <p:cBhvr>
                                        <p:cTn id="7" dur="2000"/>
                                        <p:tgtEl>
                                          <p:spTgt spid="1443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a:t>Caesar’s Minerva</a:t>
            </a:r>
          </a:p>
        </p:txBody>
      </p:sp>
      <p:sp>
        <p:nvSpPr>
          <p:cNvPr id="3" name="Inhaltsplatzhalter 2"/>
          <p:cNvSpPr>
            <a:spLocks noGrp="1"/>
          </p:cNvSpPr>
          <p:nvPr>
            <p:ph idx="1"/>
          </p:nvPr>
        </p:nvSpPr>
        <p:spPr>
          <a:xfrm>
            <a:off x="2786050" y="1214422"/>
            <a:ext cx="5786478" cy="4608154"/>
          </a:xfrm>
        </p:spPr>
        <p:txBody>
          <a:bodyPr>
            <a:normAutofit fontScale="92500"/>
          </a:bodyPr>
          <a:lstStyle/>
          <a:p>
            <a:r>
              <a:rPr lang="en-GB" b="1" dirty="0">
                <a:effectLst>
                  <a:outerShdw blurRad="38100" dist="38100" dir="2700000" algn="tl">
                    <a:srgbClr val="000000">
                      <a:alpha val="43137"/>
                    </a:srgbClr>
                  </a:outerShdw>
                </a:effectLst>
              </a:rPr>
              <a:t>MINERVA - IUNO REGINA / RIGANI -  IUNONES</a:t>
            </a:r>
            <a:br>
              <a:rPr lang="en-GB" b="1" dirty="0">
                <a:effectLst>
                  <a:outerShdw blurRad="38100" dist="38100" dir="2700000" algn="tl">
                    <a:srgbClr val="000000">
                      <a:alpha val="43137"/>
                    </a:srgbClr>
                  </a:outerShdw>
                </a:effectLst>
              </a:rPr>
            </a:br>
            <a:r>
              <a:rPr lang="en-GB" b="1" dirty="0">
                <a:effectLst>
                  <a:outerShdw blurRad="38100" dist="38100" dir="2700000" algn="tl">
                    <a:srgbClr val="000000">
                      <a:alpha val="43137"/>
                    </a:srgbClr>
                  </a:outerShdw>
                </a:effectLst>
              </a:rPr>
              <a:t>ROSMERTA – EPONA – “VENUS” and many more </a:t>
            </a:r>
            <a:br>
              <a:rPr lang="en-GB" b="1" dirty="0">
                <a:effectLst>
                  <a:outerShdw blurRad="38100" dist="38100" dir="2700000" algn="tl">
                    <a:srgbClr val="000000">
                      <a:alpha val="43137"/>
                    </a:srgbClr>
                  </a:outerShdw>
                </a:effectLst>
              </a:rPr>
            </a:br>
            <a:r>
              <a:rPr lang="en-GB" b="1" dirty="0">
                <a:effectLst>
                  <a:outerShdw blurRad="38100" dist="38100" dir="2700000" algn="tl">
                    <a:srgbClr val="000000">
                      <a:alpha val="43137"/>
                    </a:srgbClr>
                  </a:outerShdw>
                </a:effectLst>
              </a:rPr>
              <a:t>(also cf. triad of </a:t>
            </a:r>
            <a:r>
              <a:rPr lang="en-GB" b="1" i="1" dirty="0" err="1">
                <a:effectLst>
                  <a:outerShdw blurRad="38100" dist="38100" dir="2700000" algn="tl">
                    <a:srgbClr val="000000">
                      <a:alpha val="43137"/>
                    </a:srgbClr>
                  </a:outerShdw>
                </a:effectLst>
              </a:rPr>
              <a:t>matres</a:t>
            </a:r>
            <a:r>
              <a:rPr lang="en-GB" b="1" i="1" dirty="0">
                <a:effectLst>
                  <a:outerShdw blurRad="38100" dist="38100" dir="2700000" algn="tl">
                    <a:srgbClr val="000000">
                      <a:alpha val="43137"/>
                    </a:srgbClr>
                  </a:outerShdw>
                </a:effectLst>
              </a:rPr>
              <a:t>, </a:t>
            </a:r>
            <a:r>
              <a:rPr lang="en-GB" b="1" i="1" dirty="0" err="1">
                <a:effectLst>
                  <a:outerShdw blurRad="38100" dist="38100" dir="2700000" algn="tl">
                    <a:srgbClr val="000000">
                      <a:alpha val="43137"/>
                    </a:srgbClr>
                  </a:outerShdw>
                </a:effectLst>
              </a:rPr>
              <a:t>Suleviae</a:t>
            </a:r>
            <a:r>
              <a:rPr lang="en-GB" b="1" i="1" dirty="0">
                <a:effectLst>
                  <a:outerShdw blurRad="38100" dist="38100" dir="2700000" algn="tl">
                    <a:srgbClr val="000000">
                      <a:alpha val="43137"/>
                    </a:srgbClr>
                  </a:outerShdw>
                </a:effectLst>
              </a:rPr>
              <a:t>, </a:t>
            </a:r>
            <a:r>
              <a:rPr lang="en-GB" b="1" i="1" dirty="0" err="1">
                <a:effectLst>
                  <a:outerShdw blurRad="38100" dist="38100" dir="2700000" algn="tl">
                    <a:srgbClr val="000000">
                      <a:alpha val="43137"/>
                    </a:srgbClr>
                  </a:outerShdw>
                </a:effectLst>
              </a:rPr>
              <a:t>Proxsumes</a:t>
            </a:r>
            <a:r>
              <a:rPr lang="en-GB" b="1" i="1" dirty="0">
                <a:effectLst>
                  <a:outerShdw blurRad="38100" dist="38100" dir="2700000" algn="tl">
                    <a:srgbClr val="000000">
                      <a:alpha val="43137"/>
                    </a:srgbClr>
                  </a:outerShdw>
                </a:effectLst>
              </a:rPr>
              <a:t>,…</a:t>
            </a:r>
            <a:r>
              <a:rPr lang="en-GB" b="1" dirty="0">
                <a:effectLst>
                  <a:outerShdw blurRad="38100" dist="38100" dir="2700000" algn="tl">
                    <a:srgbClr val="000000">
                      <a:alpha val="43137"/>
                    </a:srgbClr>
                  </a:outerShdw>
                </a:effectLst>
              </a:rPr>
              <a:t>)</a:t>
            </a:r>
          </a:p>
          <a:p>
            <a:endParaRPr lang="en-GB" b="1" dirty="0">
              <a:effectLst>
                <a:outerShdw blurRad="38100" dist="38100" dir="2700000" algn="tl">
                  <a:srgbClr val="000000">
                    <a:alpha val="43137"/>
                  </a:srgbClr>
                </a:outerShdw>
              </a:effectLst>
            </a:endParaRPr>
          </a:p>
          <a:p>
            <a:r>
              <a:rPr lang="en-GB" b="1" dirty="0">
                <a:effectLst>
                  <a:outerShdw blurRad="38100" dist="38100" dir="2700000" algn="tl">
                    <a:srgbClr val="000000">
                      <a:alpha val="43137"/>
                    </a:srgbClr>
                  </a:outerShdw>
                </a:effectLst>
              </a:rPr>
              <a:t>different </a:t>
            </a:r>
            <a:r>
              <a:rPr lang="en-GB" b="1" i="1" dirty="0" err="1">
                <a:effectLst>
                  <a:outerShdw blurRad="38100" dist="38100" dir="2700000" algn="tl">
                    <a:srgbClr val="000000">
                      <a:alpha val="43137"/>
                    </a:srgbClr>
                  </a:outerShdw>
                </a:effectLst>
              </a:rPr>
              <a:t>interpretationes</a:t>
            </a:r>
            <a:r>
              <a:rPr lang="en-GB" b="1" i="1" dirty="0">
                <a:effectLst>
                  <a:outerShdw blurRad="38100" dist="38100" dir="2700000" algn="tl">
                    <a:srgbClr val="000000">
                      <a:alpha val="43137"/>
                    </a:srgbClr>
                  </a:outerShdw>
                </a:effectLst>
              </a:rPr>
              <a:t> </a:t>
            </a:r>
            <a:r>
              <a:rPr lang="en-GB" b="1" dirty="0">
                <a:effectLst>
                  <a:outerShdw blurRad="38100" dist="38100" dir="2700000" algn="tl">
                    <a:srgbClr val="000000">
                      <a:alpha val="43137"/>
                    </a:srgbClr>
                  </a:outerShdw>
                </a:effectLst>
              </a:rPr>
              <a:t>for the same goddess ?</a:t>
            </a:r>
          </a:p>
          <a:p>
            <a:r>
              <a:rPr lang="en-GB" b="1" dirty="0">
                <a:effectLst>
                  <a:outerShdw blurRad="38100" dist="38100" dir="2700000" algn="tl">
                    <a:srgbClr val="000000">
                      <a:alpha val="43137"/>
                    </a:srgbClr>
                  </a:outerShdw>
                </a:effectLst>
              </a:rPr>
              <a:t>different functions expressed by different goddesses  ?</a:t>
            </a:r>
          </a:p>
          <a:p>
            <a:pPr lvl="1"/>
            <a:r>
              <a:rPr lang="en-GB" b="1" dirty="0">
                <a:effectLst>
                  <a:outerShdw blurRad="38100" dist="38100" dir="2700000" algn="tl">
                    <a:srgbClr val="000000">
                      <a:alpha val="43137"/>
                    </a:srgbClr>
                  </a:outerShdw>
                </a:effectLst>
              </a:rPr>
              <a:t>(cf. Irish myth: Brigit, </a:t>
            </a:r>
            <a:r>
              <a:rPr lang="en-GB" b="1" dirty="0" err="1">
                <a:effectLst>
                  <a:outerShdw blurRad="38100" dist="38100" dir="2700000" algn="tl">
                    <a:srgbClr val="000000">
                      <a:alpha val="43137"/>
                    </a:srgbClr>
                  </a:outerShdw>
                </a:effectLst>
              </a:rPr>
              <a:t>Macha</a:t>
            </a:r>
            <a:r>
              <a:rPr lang="en-GB" b="1" dirty="0">
                <a:effectLst>
                  <a:outerShdw blurRad="38100" dist="38100" dir="2700000" algn="tl">
                    <a:srgbClr val="000000">
                      <a:alpha val="43137"/>
                    </a:srgbClr>
                  </a:outerShdw>
                </a:effectLst>
              </a:rPr>
              <a:t>, </a:t>
            </a:r>
            <a:r>
              <a:rPr lang="en-GB" b="1" dirty="0" err="1">
                <a:effectLst>
                  <a:outerShdw blurRad="38100" dist="38100" dir="2700000" algn="tl">
                    <a:srgbClr val="000000">
                      <a:alpha val="43137"/>
                    </a:srgbClr>
                  </a:outerShdw>
                </a:effectLst>
              </a:rPr>
              <a:t>Morrígan</a:t>
            </a:r>
            <a:r>
              <a:rPr lang="en-GB" b="1" dirty="0">
                <a:effectLst>
                  <a:outerShdw blurRad="38100" dist="38100" dir="2700000" algn="tl">
                    <a:srgbClr val="000000">
                      <a:alpha val="43137"/>
                    </a:srgbClr>
                  </a:outerShdw>
                </a:effectLst>
              </a:rPr>
              <a:t>, </a:t>
            </a:r>
            <a:r>
              <a:rPr lang="en-GB" b="1" dirty="0" err="1">
                <a:effectLst>
                  <a:outerShdw blurRad="38100" dist="38100" dir="2700000" algn="tl">
                    <a:srgbClr val="000000">
                      <a:alpha val="43137"/>
                    </a:srgbClr>
                  </a:outerShdw>
                </a:effectLst>
              </a:rPr>
              <a:t>Badh</a:t>
            </a:r>
            <a:r>
              <a:rPr lang="en-GB" b="1" dirty="0">
                <a:effectLst>
                  <a:outerShdw blurRad="38100" dist="38100" dir="2700000" algn="tl">
                    <a:srgbClr val="000000">
                      <a:alpha val="43137"/>
                    </a:srgbClr>
                  </a:outerShdw>
                </a:effectLst>
              </a:rPr>
              <a:t>, </a:t>
            </a:r>
            <a:r>
              <a:rPr lang="en-GB" b="1" dirty="0" err="1">
                <a:effectLst>
                  <a:outerShdw blurRad="38100" dist="38100" dir="2700000" algn="tl">
                    <a:srgbClr val="000000">
                      <a:alpha val="43137"/>
                    </a:srgbClr>
                  </a:outerShdw>
                </a:effectLst>
              </a:rPr>
              <a:t>Nemain</a:t>
            </a:r>
            <a:r>
              <a:rPr lang="en-GB" b="1" dirty="0">
                <a:effectLst>
                  <a:outerShdw blurRad="38100" dist="38100" dir="2700000" algn="tl">
                    <a:srgbClr val="000000">
                      <a:alpha val="43137"/>
                    </a:srgbClr>
                  </a:outerShdw>
                </a:effectLst>
              </a:rPr>
              <a:t>, etc.)</a:t>
            </a:r>
          </a:p>
          <a:p>
            <a:r>
              <a:rPr lang="en-GB" b="1" dirty="0">
                <a:effectLst>
                  <a:outerShdw blurRad="38100" dist="38100" dir="2700000" algn="tl">
                    <a:srgbClr val="000000">
                      <a:alpha val="43137"/>
                    </a:srgbClr>
                  </a:outerShdw>
                </a:effectLst>
              </a:rPr>
              <a:t>Further evolution: the goddesses acquire an independent life </a:t>
            </a:r>
            <a:br>
              <a:rPr lang="en-GB" b="1" dirty="0">
                <a:effectLst>
                  <a:outerShdw blurRad="38100" dist="38100" dir="2700000" algn="tl">
                    <a:srgbClr val="000000">
                      <a:alpha val="43137"/>
                    </a:srgbClr>
                  </a:outerShdw>
                </a:effectLst>
              </a:rPr>
            </a:br>
            <a:r>
              <a:rPr lang="en-GB" b="1" dirty="0">
                <a:effectLst>
                  <a:outerShdw blurRad="38100" dist="38100" dir="2700000" algn="tl">
                    <a:srgbClr val="000000">
                      <a:alpha val="43137"/>
                    </a:srgbClr>
                  </a:outerShdw>
                </a:effectLst>
              </a:rPr>
              <a:t>(knowledge of common ancestry might get lost)</a:t>
            </a:r>
          </a:p>
        </p:txBody>
      </p:sp>
      <p:pic>
        <p:nvPicPr>
          <p:cNvPr id="21" name="Picture 9" descr="H:\Documents\CIVITAS VANGIONUM Religion\Abbildungen\Esp 6039 Eisenberg Merkur Rosmerta KLEIN.JPG"/>
          <p:cNvPicPr>
            <a:picLocks noChangeAspect="1" noChangeArrowheads="1"/>
          </p:cNvPicPr>
          <p:nvPr/>
        </p:nvPicPr>
        <p:blipFill>
          <a:blip r:embed="rId2" cstate="print">
            <a:clrChange>
              <a:clrFrom>
                <a:srgbClr val="FFFFFF"/>
              </a:clrFrom>
              <a:clrTo>
                <a:srgbClr val="FFFFFF">
                  <a:alpha val="0"/>
                </a:srgbClr>
              </a:clrTo>
            </a:clrChange>
          </a:blip>
          <a:srcRect l="6926" b="14583"/>
          <a:stretch>
            <a:fillRect/>
          </a:stretch>
        </p:blipFill>
        <p:spPr bwMode="auto">
          <a:xfrm>
            <a:off x="0" y="1636712"/>
            <a:ext cx="2928958" cy="5221288"/>
          </a:xfrm>
          <a:prstGeom prst="rect">
            <a:avLst/>
          </a:prstGeom>
          <a:noFill/>
        </p:spPr>
      </p:pic>
    </p:spTree>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amond(in)">
                                      <p:cBhvr>
                                        <p:cTn id="7" dur="2000"/>
                                        <p:tgtEl>
                                          <p:spTgt spid="3">
                                            <p:txEl>
                                              <p:pRg st="0" end="0"/>
                                            </p:txEl>
                                          </p:spTgt>
                                        </p:tgtEl>
                                      </p:cBhvr>
                                    </p:animEffect>
                                  </p:childTnLst>
                                </p:cTn>
                              </p:par>
                              <p:par>
                                <p:cTn id="8" presetID="8" presetClass="entr" presetSubtype="16" fill="hold" grpId="0"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diamond(in)">
                                      <p:cBhvr>
                                        <p:cTn id="10" dur="2000"/>
                                        <p:tgtEl>
                                          <p:spTgt spid="3">
                                            <p:txEl>
                                              <p:pRg st="2" end="2"/>
                                            </p:txEl>
                                          </p:spTgt>
                                        </p:tgtEl>
                                      </p:cBhvr>
                                    </p:animEffect>
                                  </p:childTnLst>
                                </p:cTn>
                              </p:par>
                              <p:par>
                                <p:cTn id="11" presetID="8" presetClass="entr" presetSubtype="16"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diamond(in)">
                                      <p:cBhvr>
                                        <p:cTn id="13" dur="2000"/>
                                        <p:tgtEl>
                                          <p:spTgt spid="3">
                                            <p:txEl>
                                              <p:pRg st="3" end="3"/>
                                            </p:txEl>
                                          </p:spTgt>
                                        </p:tgtEl>
                                      </p:cBhvr>
                                    </p:animEffect>
                                  </p:childTnLst>
                                </p:cTn>
                              </p:par>
                              <p:par>
                                <p:cTn id="14" presetID="8" presetClass="entr" presetSubtype="16" fill="hold" grpId="0"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diamond(in)">
                                      <p:cBhvr>
                                        <p:cTn id="16" dur="2000"/>
                                        <p:tgtEl>
                                          <p:spTgt spid="3">
                                            <p:txEl>
                                              <p:pRg st="4" end="4"/>
                                            </p:txEl>
                                          </p:spTgt>
                                        </p:tgtEl>
                                      </p:cBhvr>
                                    </p:animEffect>
                                  </p:childTnLst>
                                </p:cTn>
                              </p:par>
                              <p:par>
                                <p:cTn id="17" presetID="8" presetClass="entr" presetSubtype="16"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diamond(in)">
                                      <p:cBhvr>
                                        <p:cTn id="19"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 1"/>
          <p:cNvSpPr>
            <a:spLocks noGrp="1"/>
          </p:cNvSpPr>
          <p:nvPr>
            <p:ph type="title"/>
          </p:nvPr>
        </p:nvSpPr>
        <p:spPr>
          <a:xfrm>
            <a:off x="2285984" y="285728"/>
            <a:ext cx="6668884" cy="808038"/>
          </a:xfrm>
        </p:spPr>
        <p:txBody>
          <a:bodyPr/>
          <a:lstStyle/>
          <a:p>
            <a:r>
              <a:rPr lang="en-GB" dirty="0"/>
              <a:t>Caesar’s Minerva</a:t>
            </a:r>
          </a:p>
        </p:txBody>
      </p:sp>
      <p:pic>
        <p:nvPicPr>
          <p:cNvPr id="6" name="Picture 9" descr="H:\Documents\CIVITAS VANGIONUM Religion\Abbildungen\Esp 6039 Eisenberg Merkur Rosmerta KLEIN.JPG"/>
          <p:cNvPicPr>
            <a:picLocks noChangeAspect="1" noChangeArrowheads="1"/>
          </p:cNvPicPr>
          <p:nvPr/>
        </p:nvPicPr>
        <p:blipFill>
          <a:blip r:embed="rId2" cstate="print">
            <a:clrChange>
              <a:clrFrom>
                <a:srgbClr val="FFFFFF"/>
              </a:clrFrom>
              <a:clrTo>
                <a:srgbClr val="FFFFFF">
                  <a:alpha val="0"/>
                </a:srgbClr>
              </a:clrTo>
            </a:clrChange>
          </a:blip>
          <a:srcRect l="6926" b="14583"/>
          <a:stretch>
            <a:fillRect/>
          </a:stretch>
        </p:blipFill>
        <p:spPr bwMode="auto">
          <a:xfrm>
            <a:off x="0" y="1636712"/>
            <a:ext cx="2928958" cy="5221288"/>
          </a:xfrm>
          <a:prstGeom prst="rect">
            <a:avLst/>
          </a:prstGeom>
          <a:noFill/>
        </p:spPr>
      </p:pic>
      <p:pic>
        <p:nvPicPr>
          <p:cNvPr id="7" name="Picture 5" descr="http://www2.rgzm.de/Transformation/Deutschland/GrabbautenGermaniaInferiorSued/jpg_800/5BonnAltarderMatronaeAufaniaeEckKoeln2004335.jpg"/>
          <p:cNvPicPr/>
          <p:nvPr/>
        </p:nvPicPr>
        <p:blipFill>
          <a:blip r:embed="rId3" cstate="print">
            <a:extLst>
              <a:ext uri="{BEBA8EAE-BF5A-486C-A8C5-ECC9F3942E4B}">
                <a14:imgProps xmlns:a14="http://schemas.microsoft.com/office/drawing/2010/main">
                  <a14:imgLayer r:embed="rId4">
                    <a14:imgEffect>
                      <a14:backgroundRemoval t="1763" b="98657" l="5750" r="95750">
                        <a14:foregroundMark x1="5750" y1="92527" x2="5750" y2="92527"/>
                      </a14:backgroundRemoval>
                    </a14:imgEffect>
                  </a14:imgLayer>
                </a14:imgProps>
              </a:ext>
              <a:ext uri="{28A0092B-C50C-407E-A947-70E740481C1C}">
                <a14:useLocalDpi xmlns:a14="http://schemas.microsoft.com/office/drawing/2010/main" val="0"/>
              </a:ext>
            </a:extLst>
          </a:blip>
          <a:srcRect/>
          <a:stretch>
            <a:fillRect/>
          </a:stretch>
        </p:blipFill>
        <p:spPr bwMode="auto">
          <a:xfrm>
            <a:off x="4572000" y="0"/>
            <a:ext cx="4536504" cy="6858000"/>
          </a:xfrm>
          <a:prstGeom prst="rect">
            <a:avLst/>
          </a:prstGeom>
          <a:noFill/>
          <a:ln>
            <a:noFill/>
          </a:ln>
        </p:spPr>
      </p:pic>
    </p:spTree>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2340" name="Picture 4" descr="http://upload.wikimedia.org/wikipedia/commons/1/12/Bibracte_Deesses.jpg"/>
          <p:cNvPicPr>
            <a:picLocks noChangeAspect="1" noChangeArrowheads="1"/>
          </p:cNvPicPr>
          <p:nvPr/>
        </p:nvPicPr>
        <p:blipFill>
          <a:blip r:embed="rId2" cstate="print"/>
          <a:srcRect/>
          <a:stretch>
            <a:fillRect/>
          </a:stretch>
        </p:blipFill>
        <p:spPr bwMode="auto">
          <a:xfrm>
            <a:off x="0" y="0"/>
            <a:ext cx="4886325" cy="3667126"/>
          </a:xfrm>
          <a:prstGeom prst="rect">
            <a:avLst/>
          </a:prstGeom>
          <a:noFill/>
        </p:spPr>
      </p:pic>
      <p:sp>
        <p:nvSpPr>
          <p:cNvPr id="3" name="Inhaltsplatzhalter 2"/>
          <p:cNvSpPr>
            <a:spLocks noGrp="1"/>
          </p:cNvSpPr>
          <p:nvPr>
            <p:ph idx="1"/>
          </p:nvPr>
        </p:nvSpPr>
        <p:spPr/>
        <p:txBody>
          <a:bodyPr/>
          <a:lstStyle/>
          <a:p>
            <a:r>
              <a:rPr lang="en-GB" dirty="0" err="1"/>
              <a:t>Bibracte</a:t>
            </a:r>
            <a:r>
              <a:rPr lang="en-GB" dirty="0"/>
              <a:t>: </a:t>
            </a:r>
            <a:r>
              <a:rPr lang="en-GB" dirty="0" err="1"/>
              <a:t>matres</a:t>
            </a:r>
            <a:endParaRPr lang="en-GB" dirty="0"/>
          </a:p>
          <a:p>
            <a:r>
              <a:rPr lang="en-GB" dirty="0"/>
              <a:t>Bonn/Cologne: </a:t>
            </a:r>
            <a:r>
              <a:rPr lang="en-GB" dirty="0" err="1"/>
              <a:t>matronae</a:t>
            </a:r>
            <a:endParaRPr lang="en-GB" dirty="0"/>
          </a:p>
        </p:txBody>
      </p:sp>
      <p:pic>
        <p:nvPicPr>
          <p:cNvPr id="5" name="Picture 5" descr="http://www2.rgzm.de/Transformation/Deutschland/GrabbautenGermaniaInferiorSued/jpg_800/5BonnAltarderMatronaeAufaniaeEckKoeln2004335.jpg"/>
          <p:cNvPicPr/>
          <p:nvPr/>
        </p:nvPicPr>
        <p:blipFill>
          <a:blip r:embed="rId3" cstate="print">
            <a:extLst>
              <a:ext uri="{BEBA8EAE-BF5A-486C-A8C5-ECC9F3942E4B}">
                <a14:imgProps xmlns:a14="http://schemas.microsoft.com/office/drawing/2010/main">
                  <a14:imgLayer r:embed="rId4">
                    <a14:imgEffect>
                      <a14:backgroundRemoval t="1763" b="98657" l="5750" r="95750">
                        <a14:foregroundMark x1="5750" y1="92527" x2="5750" y2="92527"/>
                      </a14:backgroundRemoval>
                    </a14:imgEffect>
                  </a14:imgLayer>
                </a14:imgProps>
              </a:ext>
              <a:ext uri="{28A0092B-C50C-407E-A947-70E740481C1C}">
                <a14:useLocalDpi xmlns:a14="http://schemas.microsoft.com/office/drawing/2010/main" val="0"/>
              </a:ext>
            </a:extLst>
          </a:blip>
          <a:srcRect/>
          <a:stretch>
            <a:fillRect/>
          </a:stretch>
        </p:blipFill>
        <p:spPr bwMode="auto">
          <a:xfrm>
            <a:off x="4572000" y="0"/>
            <a:ext cx="4536504" cy="6858000"/>
          </a:xfrm>
          <a:prstGeom prst="rect">
            <a:avLst/>
          </a:prstGeom>
          <a:noFill/>
          <a:ln>
            <a:noFill/>
          </a:ln>
        </p:spPr>
      </p:pic>
      <p:pic>
        <p:nvPicPr>
          <p:cNvPr id="142338" name="Picture 2" descr="http://ekladata.com/SKPmBxw7i3MZzhckYI1sEhHlHv4.jpg"/>
          <p:cNvPicPr>
            <a:picLocks noChangeAspect="1" noChangeArrowheads="1"/>
          </p:cNvPicPr>
          <p:nvPr/>
        </p:nvPicPr>
        <p:blipFill>
          <a:blip r:embed="rId5" cstate="print">
            <a:clrChange>
              <a:clrFrom>
                <a:srgbClr val="070709"/>
              </a:clrFrom>
              <a:clrTo>
                <a:srgbClr val="070709">
                  <a:alpha val="0"/>
                </a:srgbClr>
              </a:clrTo>
            </a:clrChange>
          </a:blip>
          <a:srcRect/>
          <a:stretch>
            <a:fillRect/>
          </a:stretch>
        </p:blipFill>
        <p:spPr bwMode="auto">
          <a:xfrm>
            <a:off x="832073" y="2850678"/>
            <a:ext cx="5684143" cy="4007322"/>
          </a:xfrm>
          <a:prstGeom prst="rect">
            <a:avLst/>
          </a:prstGeom>
          <a:noFill/>
        </p:spPr>
      </p:pic>
    </p:spTree>
  </p:cSld>
  <p:clrMapOvr>
    <a:masterClrMapping/>
  </p:clrMapOvr>
  <p:transition>
    <p:randomBa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a:t>Local Mars</a:t>
            </a:r>
          </a:p>
        </p:txBody>
      </p:sp>
      <p:sp>
        <p:nvSpPr>
          <p:cNvPr id="3" name="Inhaltsplatzhalter 2"/>
          <p:cNvSpPr>
            <a:spLocks noGrp="1"/>
          </p:cNvSpPr>
          <p:nvPr>
            <p:ph idx="1"/>
          </p:nvPr>
        </p:nvSpPr>
        <p:spPr>
          <a:xfrm>
            <a:off x="214283" y="1285861"/>
            <a:ext cx="4357718" cy="4536716"/>
          </a:xfrm>
        </p:spPr>
        <p:txBody>
          <a:bodyPr/>
          <a:lstStyle/>
          <a:p>
            <a:r>
              <a:rPr lang="en-GB" dirty="0"/>
              <a:t>A ‘Roman’ Mars ?</a:t>
            </a:r>
          </a:p>
          <a:p>
            <a:pPr lvl="1"/>
            <a:r>
              <a:rPr lang="en-GB" b="1" dirty="0">
                <a:effectLst>
                  <a:outerShdw blurRad="38100" dist="38100" dir="2700000" algn="tl">
                    <a:srgbClr val="000000">
                      <a:alpha val="43137"/>
                    </a:srgbClr>
                  </a:outerShdw>
                </a:effectLst>
              </a:rPr>
              <a:t>For example Mars from </a:t>
            </a:r>
            <a:r>
              <a:rPr lang="en-GB" b="1" dirty="0" err="1">
                <a:effectLst>
                  <a:outerShdw blurRad="38100" dist="38100" dir="2700000" algn="tl">
                    <a:srgbClr val="000000">
                      <a:alpha val="43137"/>
                    </a:srgbClr>
                  </a:outerShdw>
                </a:effectLst>
              </a:rPr>
              <a:t>from</a:t>
            </a:r>
            <a:r>
              <a:rPr lang="en-GB" b="1" dirty="0">
                <a:effectLst>
                  <a:outerShdw blurRad="38100" dist="38100" dir="2700000" algn="tl">
                    <a:srgbClr val="000000">
                      <a:alpha val="43137"/>
                    </a:srgbClr>
                  </a:outerShdw>
                </a:effectLst>
              </a:rPr>
              <a:t> </a:t>
            </a:r>
            <a:r>
              <a:rPr lang="en-GB" b="1" dirty="0" err="1">
                <a:effectLst>
                  <a:outerShdw blurRad="38100" dist="38100" dir="2700000" algn="tl">
                    <a:srgbClr val="000000">
                      <a:alpha val="43137"/>
                    </a:srgbClr>
                  </a:outerShdw>
                </a:effectLst>
              </a:rPr>
              <a:t>Tre</a:t>
            </a:r>
            <a:r>
              <a:rPr lang="en-GB" b="1" dirty="0">
                <a:effectLst>
                  <a:outerShdw blurRad="38100" dist="38100" dir="2700000" algn="tl">
                    <a:srgbClr val="000000">
                      <a:alpha val="43137"/>
                    </a:srgbClr>
                  </a:outerShdw>
                </a:effectLst>
              </a:rPr>
              <a:t> Owen, Newton, Powys: </a:t>
            </a:r>
            <a:br>
              <a:rPr lang="en-GB" b="1" dirty="0">
                <a:effectLst>
                  <a:outerShdw blurRad="38100" dist="38100" dir="2700000" algn="tl">
                    <a:srgbClr val="000000">
                      <a:alpha val="43137"/>
                    </a:srgbClr>
                  </a:outerShdw>
                </a:effectLst>
              </a:rPr>
            </a:br>
            <a:br>
              <a:rPr lang="en-GB" b="1" dirty="0">
                <a:effectLst>
                  <a:outerShdw blurRad="38100" dist="38100" dir="2700000" algn="tl">
                    <a:srgbClr val="000000">
                      <a:alpha val="43137"/>
                    </a:srgbClr>
                  </a:outerShdw>
                </a:effectLst>
              </a:rPr>
            </a:br>
            <a:r>
              <a:rPr lang="en-GB" b="1" i="1" dirty="0">
                <a:effectLst>
                  <a:outerShdw blurRad="38100" dist="38100" dir="2700000" algn="tl">
                    <a:srgbClr val="000000">
                      <a:alpha val="43137"/>
                    </a:srgbClr>
                  </a:outerShdw>
                </a:effectLst>
              </a:rPr>
              <a:t>MARTI D(E)O</a:t>
            </a:r>
            <a:br>
              <a:rPr lang="en-GB" b="1" i="1" dirty="0">
                <a:effectLst>
                  <a:outerShdw blurRad="38100" dist="38100" dir="2700000" algn="tl">
                    <a:srgbClr val="000000">
                      <a:alpha val="43137"/>
                    </a:srgbClr>
                  </a:outerShdw>
                </a:effectLst>
              </a:rPr>
            </a:br>
            <a:endParaRPr lang="en-GB" b="1" dirty="0">
              <a:effectLst>
                <a:outerShdw blurRad="38100" dist="38100" dir="2700000" algn="tl">
                  <a:srgbClr val="000000">
                    <a:alpha val="43137"/>
                  </a:srgbClr>
                </a:outerShdw>
              </a:effectLst>
            </a:endParaRPr>
          </a:p>
          <a:p>
            <a:pPr lvl="1"/>
            <a:endParaRPr lang="en-GB" dirty="0"/>
          </a:p>
        </p:txBody>
      </p:sp>
      <p:pic>
        <p:nvPicPr>
          <p:cNvPr id="4" name="Picture 5" descr="C:\Eigene Dateien\FERCAN\RIB FERCAN\CSIR I 5 no 15.JPG"/>
          <p:cNvPicPr>
            <a:picLocks noChangeAspect="1" noChangeArrowheads="1"/>
          </p:cNvPicPr>
          <p:nvPr/>
        </p:nvPicPr>
        <p:blipFill>
          <a:blip r:embed="rId2" cstate="print">
            <a:clrChange>
              <a:clrFrom>
                <a:srgbClr val="F1F1F1"/>
              </a:clrFrom>
              <a:clrTo>
                <a:srgbClr val="F1F1F1">
                  <a:alpha val="0"/>
                </a:srgbClr>
              </a:clrTo>
            </a:clrChange>
          </a:blip>
          <a:srcRect/>
          <a:stretch>
            <a:fillRect/>
          </a:stretch>
        </p:blipFill>
        <p:spPr bwMode="auto">
          <a:xfrm>
            <a:off x="3643306" y="802971"/>
            <a:ext cx="5500694" cy="6055029"/>
          </a:xfrm>
          <a:prstGeom prst="rect">
            <a:avLst/>
          </a:prstGeom>
          <a:noFill/>
        </p:spPr>
      </p:pic>
    </p:spTree>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 1"/>
          <p:cNvSpPr>
            <a:spLocks noGrp="1"/>
          </p:cNvSpPr>
          <p:nvPr>
            <p:ph type="title"/>
          </p:nvPr>
        </p:nvSpPr>
        <p:spPr>
          <a:xfrm>
            <a:off x="2285984" y="285728"/>
            <a:ext cx="6668884" cy="808038"/>
          </a:xfrm>
        </p:spPr>
        <p:txBody>
          <a:bodyPr/>
          <a:lstStyle/>
          <a:p>
            <a:r>
              <a:rPr lang="en-GB" dirty="0"/>
              <a:t>Local Mars</a:t>
            </a:r>
          </a:p>
        </p:txBody>
      </p:sp>
      <p:pic>
        <p:nvPicPr>
          <p:cNvPr id="6" name="Picture 5" descr="C:\Eigene Dateien\FERCAN\RIB FERCAN\CSIR I 5 no 15.JPG"/>
          <p:cNvPicPr>
            <a:picLocks noChangeAspect="1" noChangeArrowheads="1"/>
          </p:cNvPicPr>
          <p:nvPr/>
        </p:nvPicPr>
        <p:blipFill>
          <a:blip r:embed="rId2" cstate="print">
            <a:clrChange>
              <a:clrFrom>
                <a:srgbClr val="F1F1F1"/>
              </a:clrFrom>
              <a:clrTo>
                <a:srgbClr val="F1F1F1">
                  <a:alpha val="0"/>
                </a:srgbClr>
              </a:clrTo>
            </a:clrChange>
          </a:blip>
          <a:srcRect/>
          <a:stretch>
            <a:fillRect/>
          </a:stretch>
        </p:blipFill>
        <p:spPr bwMode="auto">
          <a:xfrm>
            <a:off x="3643306" y="802971"/>
            <a:ext cx="5500694" cy="6055029"/>
          </a:xfrm>
          <a:prstGeom prst="rect">
            <a:avLst/>
          </a:prstGeom>
          <a:noFill/>
        </p:spPr>
      </p:pic>
      <p:sp>
        <p:nvSpPr>
          <p:cNvPr id="5" name="Inhaltsplatzhalter 2"/>
          <p:cNvSpPr>
            <a:spLocks noGrp="1"/>
          </p:cNvSpPr>
          <p:nvPr>
            <p:ph idx="1"/>
          </p:nvPr>
        </p:nvSpPr>
        <p:spPr>
          <a:xfrm>
            <a:off x="214283" y="1285860"/>
            <a:ext cx="4357717" cy="6000792"/>
          </a:xfrm>
        </p:spPr>
        <p:txBody>
          <a:bodyPr>
            <a:noAutofit/>
          </a:bodyPr>
          <a:lstStyle/>
          <a:p>
            <a:r>
              <a:rPr lang="en-GB" sz="2000" dirty="0"/>
              <a:t>A ‘Roman’ Mars ?</a:t>
            </a:r>
          </a:p>
          <a:p>
            <a:pPr lvl="1"/>
            <a:r>
              <a:rPr lang="en-GB" b="1" dirty="0">
                <a:effectLst>
                  <a:outerShdw blurRad="38100" dist="38100" dir="2700000" algn="tl">
                    <a:srgbClr val="000000">
                      <a:alpha val="43137"/>
                    </a:srgbClr>
                  </a:outerShdw>
                </a:effectLst>
              </a:rPr>
              <a:t>For example Mars from </a:t>
            </a:r>
            <a:r>
              <a:rPr lang="en-GB" b="1" dirty="0" err="1">
                <a:effectLst>
                  <a:outerShdw blurRad="38100" dist="38100" dir="2700000" algn="tl">
                    <a:srgbClr val="000000">
                      <a:alpha val="43137"/>
                    </a:srgbClr>
                  </a:outerShdw>
                </a:effectLst>
              </a:rPr>
              <a:t>from</a:t>
            </a:r>
            <a:r>
              <a:rPr lang="en-GB" b="1" dirty="0">
                <a:effectLst>
                  <a:outerShdw blurRad="38100" dist="38100" dir="2700000" algn="tl">
                    <a:srgbClr val="000000">
                      <a:alpha val="43137"/>
                    </a:srgbClr>
                  </a:outerShdw>
                </a:effectLst>
              </a:rPr>
              <a:t> </a:t>
            </a:r>
            <a:r>
              <a:rPr lang="en-GB" b="1" dirty="0" err="1">
                <a:effectLst>
                  <a:outerShdw blurRad="38100" dist="38100" dir="2700000" algn="tl">
                    <a:srgbClr val="000000">
                      <a:alpha val="43137"/>
                    </a:srgbClr>
                  </a:outerShdw>
                </a:effectLst>
              </a:rPr>
              <a:t>Tre</a:t>
            </a:r>
            <a:r>
              <a:rPr lang="en-GB" b="1" dirty="0">
                <a:effectLst>
                  <a:outerShdw blurRad="38100" dist="38100" dir="2700000" algn="tl">
                    <a:srgbClr val="000000">
                      <a:alpha val="43137"/>
                    </a:srgbClr>
                  </a:outerShdw>
                </a:effectLst>
              </a:rPr>
              <a:t> Owen, Newton, Powys: </a:t>
            </a:r>
            <a:br>
              <a:rPr lang="en-GB" b="1" dirty="0">
                <a:effectLst>
                  <a:outerShdw blurRad="38100" dist="38100" dir="2700000" algn="tl">
                    <a:srgbClr val="000000">
                      <a:alpha val="43137"/>
                    </a:srgbClr>
                  </a:outerShdw>
                </a:effectLst>
              </a:rPr>
            </a:br>
            <a:br>
              <a:rPr lang="en-GB" b="1" dirty="0">
                <a:effectLst>
                  <a:outerShdw blurRad="38100" dist="38100" dir="2700000" algn="tl">
                    <a:srgbClr val="000000">
                      <a:alpha val="43137"/>
                    </a:srgbClr>
                  </a:outerShdw>
                </a:effectLst>
              </a:rPr>
            </a:br>
            <a:r>
              <a:rPr lang="en-GB" b="1" i="1" dirty="0">
                <a:effectLst>
                  <a:outerShdw blurRad="38100" dist="38100" dir="2700000" algn="tl">
                    <a:srgbClr val="000000">
                      <a:alpha val="43137"/>
                    </a:srgbClr>
                  </a:outerShdw>
                </a:effectLst>
              </a:rPr>
              <a:t>MARTI D(E)O</a:t>
            </a:r>
          </a:p>
          <a:p>
            <a:pPr lvl="1"/>
            <a:endParaRPr lang="en-GB" b="1" i="1" dirty="0">
              <a:effectLst>
                <a:outerShdw blurRad="38100" dist="38100" dir="2700000" algn="tl">
                  <a:srgbClr val="000000">
                    <a:alpha val="43137"/>
                  </a:srgbClr>
                </a:outerShdw>
              </a:effectLst>
            </a:endParaRPr>
          </a:p>
          <a:p>
            <a:pPr lvl="1"/>
            <a:r>
              <a:rPr lang="en-GB" b="1" i="1" dirty="0">
                <a:effectLst>
                  <a:outerShdw blurRad="38100" dist="38100" dir="2700000" algn="tl">
                    <a:srgbClr val="000000">
                      <a:alpha val="43137"/>
                    </a:srgbClr>
                  </a:outerShdw>
                </a:effectLst>
              </a:rPr>
              <a:t>Northern England:</a:t>
            </a:r>
            <a:br>
              <a:rPr lang="en-GB" b="1" i="1" dirty="0">
                <a:effectLst>
                  <a:outerShdw blurRad="38100" dist="38100" dir="2700000" algn="tl">
                    <a:srgbClr val="000000">
                      <a:alpha val="43137"/>
                    </a:srgbClr>
                  </a:outerShdw>
                </a:effectLst>
              </a:rPr>
            </a:br>
            <a:r>
              <a:rPr lang="en-GB" b="1" i="1" dirty="0">
                <a:effectLst>
                  <a:outerShdw blurRad="38100" dist="38100" dir="2700000" algn="tl">
                    <a:srgbClr val="000000">
                      <a:alpha val="43137"/>
                    </a:srgbClr>
                  </a:outerShdw>
                </a:effectLst>
              </a:rPr>
              <a:t>MARS COCIDIOS</a:t>
            </a:r>
          </a:p>
          <a:p>
            <a:pPr lvl="2"/>
            <a:r>
              <a:rPr lang="en-GB" b="1" i="1" dirty="0" err="1">
                <a:effectLst>
                  <a:outerShdw blurRad="38100" dist="38100" dir="2700000" algn="tl">
                    <a:srgbClr val="000000">
                      <a:alpha val="43137"/>
                    </a:srgbClr>
                  </a:outerShdw>
                </a:effectLst>
              </a:rPr>
              <a:t>Cocidios</a:t>
            </a:r>
            <a:r>
              <a:rPr lang="en-GB" b="1" i="1" dirty="0">
                <a:effectLst>
                  <a:outerShdw blurRad="38100" dist="38100" dir="2700000" algn="tl">
                    <a:srgbClr val="000000">
                      <a:alpha val="43137"/>
                    </a:srgbClr>
                  </a:outerShdw>
                </a:effectLst>
              </a:rPr>
              <a:t> – name of indigenous deity</a:t>
            </a:r>
          </a:p>
          <a:p>
            <a:pPr lvl="2"/>
            <a:r>
              <a:rPr lang="en-GB" b="1" i="1" dirty="0" err="1">
                <a:effectLst>
                  <a:outerShdw blurRad="38100" dist="38100" dir="2700000" algn="tl">
                    <a:srgbClr val="000000">
                      <a:alpha val="43137"/>
                    </a:srgbClr>
                  </a:outerShdw>
                </a:effectLst>
              </a:rPr>
              <a:t>Cocidios</a:t>
            </a:r>
            <a:r>
              <a:rPr lang="en-GB" b="1" i="1" dirty="0">
                <a:effectLst>
                  <a:outerShdw blurRad="38100" dist="38100" dir="2700000" algn="tl">
                    <a:srgbClr val="000000">
                      <a:alpha val="43137"/>
                    </a:srgbClr>
                  </a:outerShdw>
                </a:effectLst>
              </a:rPr>
              <a:t> – just a Celtic epithet for Mars? </a:t>
            </a:r>
            <a:br>
              <a:rPr lang="en-GB" b="1" i="1" dirty="0">
                <a:effectLst>
                  <a:outerShdw blurRad="38100" dist="38100" dir="2700000" algn="tl">
                    <a:srgbClr val="000000">
                      <a:alpha val="43137"/>
                    </a:srgbClr>
                  </a:outerShdw>
                </a:effectLst>
              </a:rPr>
            </a:br>
            <a:r>
              <a:rPr lang="en-GB" b="1" i="1" dirty="0">
                <a:effectLst>
                  <a:outerShdw blurRad="38100" dist="38100" dir="2700000" algn="tl">
                    <a:srgbClr val="000000">
                      <a:alpha val="43137"/>
                    </a:srgbClr>
                  </a:outerShdw>
                </a:effectLst>
              </a:rPr>
              <a:t>(the “blood-reddened Mars”)</a:t>
            </a:r>
          </a:p>
          <a:p>
            <a:pPr lvl="2"/>
            <a:r>
              <a:rPr lang="en-GB" b="1" i="1" dirty="0">
                <a:effectLst>
                  <a:outerShdw blurRad="38100" dist="38100" dir="2700000" algn="tl">
                    <a:srgbClr val="000000">
                      <a:alpha val="43137"/>
                    </a:srgbClr>
                  </a:outerShdw>
                </a:effectLst>
              </a:rPr>
              <a:t>Or perhaps a deified person (since </a:t>
            </a:r>
            <a:r>
              <a:rPr lang="en-GB" b="1" i="1" dirty="0" err="1">
                <a:effectLst>
                  <a:outerShdw blurRad="38100" dist="38100" dir="2700000" algn="tl">
                    <a:srgbClr val="000000">
                      <a:alpha val="43137"/>
                    </a:srgbClr>
                  </a:outerShdw>
                </a:effectLst>
              </a:rPr>
              <a:t>Cocidius</a:t>
            </a:r>
            <a:r>
              <a:rPr lang="en-GB" b="1" i="1" dirty="0">
                <a:effectLst>
                  <a:outerShdw blurRad="38100" dist="38100" dir="2700000" algn="tl">
                    <a:srgbClr val="000000">
                      <a:alpha val="43137"/>
                    </a:srgbClr>
                  </a:outerShdw>
                </a:effectLst>
              </a:rPr>
              <a:t> is also a name!)</a:t>
            </a:r>
            <a:endParaRPr lang="en-GB" dirty="0"/>
          </a:p>
        </p:txBody>
      </p:sp>
      <p:pic>
        <p:nvPicPr>
          <p:cNvPr id="7" name="Picture 3" descr="C:\Users\Ralph\Documents\FERCAN BRITAIN TONY PHOTOS\2008_10_14\IMG_0721 Deo Cocidios SMALL.jpg"/>
          <p:cNvPicPr>
            <a:picLocks noChangeAspect="1" noChangeArrowheads="1"/>
          </p:cNvPicPr>
          <p:nvPr/>
        </p:nvPicPr>
        <p:blipFill>
          <a:blip r:embed="rId3" cstate="print"/>
          <a:srcRect/>
          <a:stretch>
            <a:fillRect/>
          </a:stretch>
        </p:blipFill>
        <p:spPr bwMode="auto">
          <a:xfrm>
            <a:off x="4598907" y="1285860"/>
            <a:ext cx="4402249" cy="4929222"/>
          </a:xfrm>
          <a:prstGeom prst="rect">
            <a:avLst/>
          </a:prstGeom>
          <a:noFill/>
        </p:spPr>
      </p:pic>
      <p:pic>
        <p:nvPicPr>
          <p:cNvPr id="8" name="Picture 3" descr="C:\Users\Ralph\Pictures\FERCAN England 2010\100_4891 Leeds Bronze figurines War god Mars.jpg"/>
          <p:cNvPicPr>
            <a:picLocks noChangeAspect="1" noChangeArrowheads="1"/>
          </p:cNvPicPr>
          <p:nvPr/>
        </p:nvPicPr>
        <p:blipFill>
          <a:blip r:embed="rId4" cstate="print"/>
          <a:srcRect l="5678" r="8321"/>
          <a:stretch>
            <a:fillRect/>
          </a:stretch>
        </p:blipFill>
        <p:spPr bwMode="auto">
          <a:xfrm>
            <a:off x="785786" y="357166"/>
            <a:ext cx="2891255" cy="3357586"/>
          </a:xfrm>
          <a:prstGeom prst="rect">
            <a:avLst/>
          </a:prstGeom>
          <a:noFill/>
        </p:spPr>
      </p:pic>
      <p:pic>
        <p:nvPicPr>
          <p:cNvPr id="9" name="Picture 1" descr="D:\Antenociticus hip0001888.jpg"/>
          <p:cNvPicPr>
            <a:picLocks noChangeAspect="1" noChangeArrowheads="1"/>
          </p:cNvPicPr>
          <p:nvPr/>
        </p:nvPicPr>
        <p:blipFill>
          <a:blip r:embed="rId5" cstate="print"/>
          <a:srcRect/>
          <a:stretch>
            <a:fillRect/>
          </a:stretch>
        </p:blipFill>
        <p:spPr bwMode="auto">
          <a:xfrm>
            <a:off x="571472" y="285728"/>
            <a:ext cx="3448072" cy="3448072"/>
          </a:xfrm>
          <a:prstGeom prst="rect">
            <a:avLst/>
          </a:prstGeom>
          <a:noFill/>
        </p:spPr>
      </p:pic>
      <p:sp>
        <p:nvSpPr>
          <p:cNvPr id="10" name="Textfeld 9"/>
          <p:cNvSpPr txBox="1"/>
          <p:nvPr/>
        </p:nvSpPr>
        <p:spPr>
          <a:xfrm>
            <a:off x="928662" y="3429000"/>
            <a:ext cx="3357586" cy="1200329"/>
          </a:xfrm>
          <a:prstGeom prst="rect">
            <a:avLst/>
          </a:prstGeom>
          <a:solidFill>
            <a:schemeClr val="accent1">
              <a:lumMod val="20000"/>
              <a:lumOff val="80000"/>
              <a:alpha val="72000"/>
            </a:schemeClr>
          </a:solidFill>
        </p:spPr>
        <p:txBody>
          <a:bodyPr wrap="square" rtlCol="0">
            <a:spAutoFit/>
          </a:bodyPr>
          <a:lstStyle/>
          <a:p>
            <a:r>
              <a:rPr lang="de-DE" b="1" dirty="0" err="1"/>
              <a:t>Antenociticus</a:t>
            </a:r>
            <a:r>
              <a:rPr lang="de-DE" b="1" dirty="0"/>
              <a:t> (</a:t>
            </a:r>
            <a:r>
              <a:rPr lang="de-DE" b="1" dirty="0" err="1"/>
              <a:t>from</a:t>
            </a:r>
            <a:r>
              <a:rPr lang="de-DE" b="1" dirty="0"/>
              <a:t> </a:t>
            </a:r>
            <a:r>
              <a:rPr lang="de-DE" b="1" dirty="0" err="1"/>
              <a:t>Benwell</a:t>
            </a:r>
            <a:r>
              <a:rPr lang="de-DE" b="1" dirty="0"/>
              <a:t>)</a:t>
            </a:r>
            <a:br>
              <a:rPr lang="de-DE" b="1" dirty="0"/>
            </a:br>
            <a:r>
              <a:rPr lang="de-DE" b="1" dirty="0" err="1"/>
              <a:t>God</a:t>
            </a:r>
            <a:r>
              <a:rPr lang="de-DE" b="1" dirty="0"/>
              <a:t> </a:t>
            </a:r>
            <a:r>
              <a:rPr lang="de-DE" b="1" dirty="0" err="1"/>
              <a:t>or</a:t>
            </a:r>
            <a:r>
              <a:rPr lang="de-DE" b="1" dirty="0"/>
              <a:t> </a:t>
            </a:r>
            <a:r>
              <a:rPr lang="de-DE" b="1" dirty="0" err="1"/>
              <a:t>hero</a:t>
            </a:r>
            <a:r>
              <a:rPr lang="de-DE" b="1" dirty="0"/>
              <a:t> </a:t>
            </a:r>
            <a:r>
              <a:rPr lang="de-DE" b="1" dirty="0" err="1"/>
              <a:t>or</a:t>
            </a:r>
            <a:r>
              <a:rPr lang="de-DE" b="1" dirty="0"/>
              <a:t> </a:t>
            </a:r>
            <a:r>
              <a:rPr lang="de-DE" b="1" dirty="0" err="1"/>
              <a:t>deified</a:t>
            </a:r>
            <a:r>
              <a:rPr lang="de-DE" b="1" dirty="0"/>
              <a:t> </a:t>
            </a:r>
            <a:r>
              <a:rPr lang="de-DE" b="1" dirty="0" err="1"/>
              <a:t>person</a:t>
            </a:r>
            <a:r>
              <a:rPr lang="de-DE" b="1" dirty="0"/>
              <a:t>?</a:t>
            </a:r>
          </a:p>
          <a:p>
            <a:r>
              <a:rPr lang="de-DE" b="1" dirty="0" err="1"/>
              <a:t>Many</a:t>
            </a:r>
            <a:r>
              <a:rPr lang="de-DE" b="1" dirty="0"/>
              <a:t> </a:t>
            </a:r>
            <a:r>
              <a:rPr lang="de-DE" b="1" dirty="0" err="1"/>
              <a:t>sanctuaries</a:t>
            </a:r>
            <a:r>
              <a:rPr lang="de-DE" b="1" dirty="0"/>
              <a:t> </a:t>
            </a:r>
            <a:r>
              <a:rPr lang="de-DE" b="1" dirty="0" err="1"/>
              <a:t>go</a:t>
            </a:r>
            <a:r>
              <a:rPr lang="de-DE" b="1" dirty="0"/>
              <a:t> back </a:t>
            </a:r>
            <a:r>
              <a:rPr lang="de-DE" b="1" dirty="0" err="1"/>
              <a:t>to</a:t>
            </a:r>
            <a:r>
              <a:rPr lang="de-DE" b="1" dirty="0"/>
              <a:t> individual </a:t>
            </a:r>
            <a:r>
              <a:rPr lang="de-DE" b="1" dirty="0" err="1"/>
              <a:t>isolated</a:t>
            </a:r>
            <a:r>
              <a:rPr lang="de-DE" b="1" dirty="0"/>
              <a:t> </a:t>
            </a:r>
            <a:r>
              <a:rPr lang="de-DE" b="1" dirty="0" err="1"/>
              <a:t>tombs</a:t>
            </a:r>
            <a:r>
              <a:rPr lang="de-DE" b="1" dirty="0"/>
              <a:t>!</a:t>
            </a:r>
          </a:p>
        </p:txBody>
      </p:sp>
    </p:spTree>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heckerboard(across)">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checkerboard(across)">
                                      <p:cBhvr>
                                        <p:cTn id="12" dur="500"/>
                                        <p:tgtEl>
                                          <p:spTgt spid="9"/>
                                        </p:tgtEl>
                                      </p:cBhvr>
                                    </p:animEffect>
                                  </p:childTnLst>
                                </p:cTn>
                              </p:par>
                              <p:par>
                                <p:cTn id="13" presetID="5" presetClass="entr" presetSubtype="1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checkerboard(across)">
                                      <p:cBhvr>
                                        <p:cTn id="15"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 1"/>
          <p:cNvSpPr>
            <a:spLocks noGrp="1"/>
          </p:cNvSpPr>
          <p:nvPr>
            <p:ph type="title"/>
          </p:nvPr>
        </p:nvSpPr>
        <p:spPr>
          <a:xfrm>
            <a:off x="2285984" y="285728"/>
            <a:ext cx="6668884" cy="808038"/>
          </a:xfrm>
        </p:spPr>
        <p:txBody>
          <a:bodyPr/>
          <a:lstStyle/>
          <a:p>
            <a:r>
              <a:rPr lang="en-GB" dirty="0"/>
              <a:t>Local Mars</a:t>
            </a:r>
          </a:p>
        </p:txBody>
      </p:sp>
      <p:sp>
        <p:nvSpPr>
          <p:cNvPr id="6" name="Inhaltsplatzhalter 2"/>
          <p:cNvSpPr>
            <a:spLocks noGrp="1"/>
          </p:cNvSpPr>
          <p:nvPr>
            <p:ph idx="1"/>
          </p:nvPr>
        </p:nvSpPr>
        <p:spPr>
          <a:xfrm>
            <a:off x="214283" y="1285860"/>
            <a:ext cx="4357718" cy="5429288"/>
          </a:xfrm>
        </p:spPr>
        <p:txBody>
          <a:bodyPr>
            <a:normAutofit lnSpcReduction="10000"/>
          </a:bodyPr>
          <a:lstStyle/>
          <a:p>
            <a:r>
              <a:rPr lang="en-GB" dirty="0"/>
              <a:t>A ‘Roman’ Mars ?</a:t>
            </a:r>
          </a:p>
          <a:p>
            <a:pPr lvl="1"/>
            <a:r>
              <a:rPr lang="en-GB" b="1" dirty="0">
                <a:effectLst>
                  <a:outerShdw blurRad="38100" dist="38100" dir="2700000" algn="tl">
                    <a:srgbClr val="000000">
                      <a:alpha val="43137"/>
                    </a:srgbClr>
                  </a:outerShdw>
                </a:effectLst>
              </a:rPr>
              <a:t>For example Mars from </a:t>
            </a:r>
            <a:r>
              <a:rPr lang="en-GB" b="1" dirty="0" err="1">
                <a:effectLst>
                  <a:outerShdw blurRad="38100" dist="38100" dir="2700000" algn="tl">
                    <a:srgbClr val="000000">
                      <a:alpha val="43137"/>
                    </a:srgbClr>
                  </a:outerShdw>
                </a:effectLst>
              </a:rPr>
              <a:t>from</a:t>
            </a:r>
            <a:r>
              <a:rPr lang="en-GB" b="1" dirty="0">
                <a:effectLst>
                  <a:outerShdw blurRad="38100" dist="38100" dir="2700000" algn="tl">
                    <a:srgbClr val="000000">
                      <a:alpha val="43137"/>
                    </a:srgbClr>
                  </a:outerShdw>
                </a:effectLst>
              </a:rPr>
              <a:t> </a:t>
            </a:r>
            <a:r>
              <a:rPr lang="en-GB" b="1" dirty="0" err="1">
                <a:effectLst>
                  <a:outerShdw blurRad="38100" dist="38100" dir="2700000" algn="tl">
                    <a:srgbClr val="000000">
                      <a:alpha val="43137"/>
                    </a:srgbClr>
                  </a:outerShdw>
                </a:effectLst>
              </a:rPr>
              <a:t>Tre</a:t>
            </a:r>
            <a:r>
              <a:rPr lang="en-GB" b="1" dirty="0">
                <a:effectLst>
                  <a:outerShdw blurRad="38100" dist="38100" dir="2700000" algn="tl">
                    <a:srgbClr val="000000">
                      <a:alpha val="43137"/>
                    </a:srgbClr>
                  </a:outerShdw>
                </a:effectLst>
              </a:rPr>
              <a:t> Owen, Newton, Powys: </a:t>
            </a:r>
            <a:br>
              <a:rPr lang="en-GB" b="1" dirty="0">
                <a:effectLst>
                  <a:outerShdw blurRad="38100" dist="38100" dir="2700000" algn="tl">
                    <a:srgbClr val="000000">
                      <a:alpha val="43137"/>
                    </a:srgbClr>
                  </a:outerShdw>
                </a:effectLst>
              </a:rPr>
            </a:br>
            <a:br>
              <a:rPr lang="en-GB" b="1" dirty="0">
                <a:effectLst>
                  <a:outerShdw blurRad="38100" dist="38100" dir="2700000" algn="tl">
                    <a:srgbClr val="000000">
                      <a:alpha val="43137"/>
                    </a:srgbClr>
                  </a:outerShdw>
                </a:effectLst>
              </a:rPr>
            </a:br>
            <a:r>
              <a:rPr lang="en-GB" b="1" i="1" dirty="0">
                <a:effectLst>
                  <a:outerShdw blurRad="38100" dist="38100" dir="2700000" algn="tl">
                    <a:srgbClr val="000000">
                      <a:alpha val="43137"/>
                    </a:srgbClr>
                  </a:outerShdw>
                </a:effectLst>
              </a:rPr>
              <a:t>MARTI D(E)O</a:t>
            </a:r>
          </a:p>
          <a:p>
            <a:pPr lvl="1"/>
            <a:endParaRPr lang="en-GB" b="1" i="1" dirty="0">
              <a:effectLst>
                <a:outerShdw blurRad="38100" dist="38100" dir="2700000" algn="tl">
                  <a:srgbClr val="000000">
                    <a:alpha val="43137"/>
                  </a:srgbClr>
                </a:outerShdw>
              </a:effectLst>
            </a:endParaRPr>
          </a:p>
          <a:p>
            <a:pPr lvl="1"/>
            <a:r>
              <a:rPr lang="en-GB" b="1" i="1" dirty="0">
                <a:effectLst>
                  <a:outerShdw blurRad="38100" dist="38100" dir="2700000" algn="tl">
                    <a:srgbClr val="000000">
                      <a:alpha val="43137"/>
                    </a:srgbClr>
                  </a:outerShdw>
                </a:effectLst>
              </a:rPr>
              <a:t>Northern England:</a:t>
            </a:r>
            <a:br>
              <a:rPr lang="en-GB" b="1" i="1" dirty="0">
                <a:effectLst>
                  <a:outerShdw blurRad="38100" dist="38100" dir="2700000" algn="tl">
                    <a:srgbClr val="000000">
                      <a:alpha val="43137"/>
                    </a:srgbClr>
                  </a:outerShdw>
                </a:effectLst>
              </a:rPr>
            </a:br>
            <a:r>
              <a:rPr lang="en-GB" b="1" i="1" dirty="0">
                <a:effectLst>
                  <a:outerShdw blurRad="38100" dist="38100" dir="2700000" algn="tl">
                    <a:srgbClr val="000000">
                      <a:alpha val="43137"/>
                    </a:srgbClr>
                  </a:outerShdw>
                </a:effectLst>
              </a:rPr>
              <a:t>MARS COCIDIOS</a:t>
            </a:r>
          </a:p>
          <a:p>
            <a:pPr lvl="2"/>
            <a:r>
              <a:rPr lang="en-GB" b="1" i="1" dirty="0" err="1">
                <a:effectLst>
                  <a:outerShdw blurRad="38100" dist="38100" dir="2700000" algn="tl">
                    <a:srgbClr val="000000">
                      <a:alpha val="43137"/>
                    </a:srgbClr>
                  </a:outerShdw>
                </a:effectLst>
              </a:rPr>
              <a:t>Cocidios</a:t>
            </a:r>
            <a:r>
              <a:rPr lang="en-GB" b="1" i="1" dirty="0">
                <a:effectLst>
                  <a:outerShdw blurRad="38100" dist="38100" dir="2700000" algn="tl">
                    <a:srgbClr val="000000">
                      <a:alpha val="43137"/>
                    </a:srgbClr>
                  </a:outerShdw>
                </a:effectLst>
              </a:rPr>
              <a:t> – name of indigenous deity</a:t>
            </a:r>
          </a:p>
          <a:p>
            <a:pPr lvl="2"/>
            <a:r>
              <a:rPr lang="en-GB" b="1" i="1" dirty="0" err="1">
                <a:effectLst>
                  <a:outerShdw blurRad="38100" dist="38100" dir="2700000" algn="tl">
                    <a:srgbClr val="000000">
                      <a:alpha val="43137"/>
                    </a:srgbClr>
                  </a:outerShdw>
                </a:effectLst>
              </a:rPr>
              <a:t>Cocidios</a:t>
            </a:r>
            <a:r>
              <a:rPr lang="en-GB" b="1" i="1" dirty="0">
                <a:effectLst>
                  <a:outerShdw blurRad="38100" dist="38100" dir="2700000" algn="tl">
                    <a:srgbClr val="000000">
                      <a:alpha val="43137"/>
                    </a:srgbClr>
                  </a:outerShdw>
                </a:effectLst>
              </a:rPr>
              <a:t> – just a Celtic epithet for Mars? </a:t>
            </a:r>
            <a:br>
              <a:rPr lang="en-GB" b="1" i="1" dirty="0">
                <a:effectLst>
                  <a:outerShdw blurRad="38100" dist="38100" dir="2700000" algn="tl">
                    <a:srgbClr val="000000">
                      <a:alpha val="43137"/>
                    </a:srgbClr>
                  </a:outerShdw>
                </a:effectLst>
              </a:rPr>
            </a:br>
            <a:r>
              <a:rPr lang="en-GB" b="1" i="1" dirty="0">
                <a:effectLst>
                  <a:outerShdw blurRad="38100" dist="38100" dir="2700000" algn="tl">
                    <a:srgbClr val="000000">
                      <a:alpha val="43137"/>
                    </a:srgbClr>
                  </a:outerShdw>
                </a:effectLst>
              </a:rPr>
              <a:t>(the “blood-reddened Mars”)</a:t>
            </a:r>
          </a:p>
          <a:p>
            <a:pPr lvl="2"/>
            <a:r>
              <a:rPr lang="en-GB" b="1" i="1" dirty="0">
                <a:effectLst>
                  <a:outerShdw blurRad="38100" dist="38100" dir="2700000" algn="tl">
                    <a:srgbClr val="000000">
                      <a:alpha val="43137"/>
                    </a:srgbClr>
                  </a:outerShdw>
                </a:effectLst>
              </a:rPr>
              <a:t>…</a:t>
            </a:r>
            <a:br>
              <a:rPr lang="en-GB" b="1" i="1" dirty="0">
                <a:effectLst>
                  <a:outerShdw blurRad="38100" dist="38100" dir="2700000" algn="tl">
                    <a:srgbClr val="000000">
                      <a:alpha val="43137"/>
                    </a:srgbClr>
                  </a:outerShdw>
                </a:effectLst>
              </a:rPr>
            </a:br>
            <a:endParaRPr lang="en-GB" b="1" dirty="0">
              <a:effectLst>
                <a:outerShdw blurRad="38100" dist="38100" dir="2700000" algn="tl">
                  <a:srgbClr val="000000">
                    <a:alpha val="43137"/>
                  </a:srgbClr>
                </a:outerShdw>
              </a:effectLst>
            </a:endParaRPr>
          </a:p>
          <a:p>
            <a:pPr lvl="1"/>
            <a:endParaRPr lang="en-GB" dirty="0"/>
          </a:p>
        </p:txBody>
      </p:sp>
      <p:pic>
        <p:nvPicPr>
          <p:cNvPr id="9" name="Picture 2" descr="C:\Users\Ralph\Documents\Photos Oxford\Photos Hereford Gloucester\100_5003 D Mars Nodons LYDNEY small.jpg"/>
          <p:cNvPicPr>
            <a:picLocks noChangeAspect="1" noChangeArrowheads="1"/>
          </p:cNvPicPr>
          <p:nvPr/>
        </p:nvPicPr>
        <p:blipFill>
          <a:blip r:embed="rId2" cstate="print"/>
          <a:srcRect/>
          <a:stretch>
            <a:fillRect/>
          </a:stretch>
        </p:blipFill>
        <p:spPr bwMode="auto">
          <a:xfrm>
            <a:off x="571472" y="1643050"/>
            <a:ext cx="7523881" cy="4166418"/>
          </a:xfrm>
          <a:prstGeom prst="rect">
            <a:avLst/>
          </a:prstGeom>
          <a:noFill/>
        </p:spPr>
      </p:pic>
      <p:sp>
        <p:nvSpPr>
          <p:cNvPr id="10" name="Inhaltsplatzhalter 2"/>
          <p:cNvSpPr txBox="1">
            <a:spLocks/>
          </p:cNvSpPr>
          <p:nvPr/>
        </p:nvSpPr>
        <p:spPr>
          <a:xfrm>
            <a:off x="142844" y="5715017"/>
            <a:ext cx="9001156" cy="1142984"/>
          </a:xfrm>
          <a:prstGeom prst="rect">
            <a:avLst/>
          </a:prstGeom>
        </p:spPr>
        <p:txBody>
          <a:bodyPr vert="horz" lIns="91440" tIns="45720" rIns="91440" bIns="45720" rtlCol="0">
            <a:normAutofit/>
          </a:bodyPr>
          <a:lstStyle/>
          <a:p>
            <a:pPr marL="228600" marR="0" lvl="0" indent="-228600" defTabSz="914400" rtl="0" eaLnBrk="1" fontAlgn="auto" latinLnBrk="0" hangingPunct="1">
              <a:lnSpc>
                <a:spcPct val="100000"/>
              </a:lnSpc>
              <a:spcBef>
                <a:spcPts val="1200"/>
              </a:spcBef>
              <a:spcAft>
                <a:spcPts val="0"/>
              </a:spcAft>
              <a:buClr>
                <a:schemeClr val="bg2"/>
              </a:buClr>
              <a:buSzTx/>
              <a:buFontTx/>
              <a:buBlip>
                <a:blip r:embed="rId3"/>
              </a:buBlip>
              <a:tabLst/>
              <a:defRPr/>
            </a:pPr>
            <a:r>
              <a:rPr kumimoji="0" lang="de-DE" sz="2200" b="0"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Local</a:t>
            </a:r>
            <a:r>
              <a:rPr kumimoji="0" lang="de-DE" sz="2200" b="0"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Mars – a </a:t>
            </a:r>
            <a:r>
              <a:rPr kumimoji="0" lang="de-DE" sz="2200" b="0"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complex</a:t>
            </a:r>
            <a:r>
              <a:rPr kumimoji="0" lang="de-DE" sz="2200" b="0"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0"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deity</a:t>
            </a:r>
            <a:br>
              <a:rPr kumimoji="0" lang="de-DE" sz="2200" b="0"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br>
            <a:r>
              <a:rPr kumimoji="0" lang="de-DE" sz="2200" b="0"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Often</a:t>
            </a:r>
            <a:r>
              <a:rPr kumimoji="0" lang="de-DE" sz="2200" b="0"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healing</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deity</a:t>
            </a:r>
            <a:r>
              <a:rPr kumimoji="0" lang="de-DE"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0"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with</a:t>
            </a:r>
            <a:r>
              <a:rPr kumimoji="0" lang="de-DE" sz="2200" b="0"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0"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complex</a:t>
            </a:r>
            <a:r>
              <a:rPr kumimoji="0" lang="de-DE" sz="2200" b="0"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0"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rituals</a:t>
            </a:r>
            <a:r>
              <a:rPr kumimoji="0" lang="de-DE" sz="2200" b="0"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&amp; </a:t>
            </a:r>
            <a:r>
              <a:rPr kumimoji="0" lang="de-DE" sz="2200" b="0"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attributs</a:t>
            </a:r>
            <a:br>
              <a:rPr kumimoji="0" lang="de-DE" sz="2200" b="0"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br>
            <a:r>
              <a:rPr kumimoji="0" lang="de-DE" sz="2200" b="0"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E.g. </a:t>
            </a:r>
            <a:r>
              <a:rPr lang="de-DE" sz="2200"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Healing</a:t>
            </a:r>
            <a:r>
              <a:rPr lang="de-DE" sz="2200"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a:t>
            </a:r>
            <a:r>
              <a:rPr lang="de-DE" sz="2200" dirty="0" err="1">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sanctuary</a:t>
            </a:r>
            <a:r>
              <a:rPr lang="de-DE" sz="2200"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 </a:t>
            </a:r>
            <a:r>
              <a:rPr kumimoji="0" lang="de-DE" sz="2200" b="0"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Lydney</a:t>
            </a:r>
            <a:r>
              <a:rPr kumimoji="0" lang="de-DE" sz="2200" b="0"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Park</a:t>
            </a:r>
            <a:endParaRPr kumimoji="0" lang="en-GB" sz="2200" b="0"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p:txBody>
      </p:sp>
      <p:pic>
        <p:nvPicPr>
          <p:cNvPr id="62466" name="Picture 2" descr="C:\Dokumente und Einstellungen\Ralph\Eigene Dateien\Lydneydog.gif"/>
          <p:cNvPicPr>
            <a:picLocks noChangeAspect="1" noChangeArrowheads="1"/>
          </p:cNvPicPr>
          <p:nvPr/>
        </p:nvPicPr>
        <p:blipFill>
          <a:blip r:embed="rId4" cstate="print">
            <a:clrChange>
              <a:clrFrom>
                <a:srgbClr val="FFFFFF"/>
              </a:clrFrom>
              <a:clrTo>
                <a:srgbClr val="FFFFFF">
                  <a:alpha val="0"/>
                </a:srgbClr>
              </a:clrTo>
            </a:clrChange>
          </a:blip>
          <a:srcRect t="60922"/>
          <a:stretch>
            <a:fillRect/>
          </a:stretch>
        </p:blipFill>
        <p:spPr bwMode="auto">
          <a:xfrm>
            <a:off x="5572132" y="4001499"/>
            <a:ext cx="3548074" cy="2142145"/>
          </a:xfrm>
          <a:prstGeom prst="rect">
            <a:avLst/>
          </a:prstGeom>
          <a:noFill/>
        </p:spPr>
      </p:pic>
    </p:spTree>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nodeType="withEffect">
                                  <p:stCondLst>
                                    <p:cond delay="0"/>
                                  </p:stCondLst>
                                  <p:childTnLst>
                                    <p:set>
                                      <p:cBhvr>
                                        <p:cTn id="6" dur="1" fill="hold">
                                          <p:stCondLst>
                                            <p:cond delay="0"/>
                                          </p:stCondLst>
                                        </p:cTn>
                                        <p:tgtEl>
                                          <p:spTgt spid="62466"/>
                                        </p:tgtEl>
                                        <p:attrNameLst>
                                          <p:attrName>style.visibility</p:attrName>
                                        </p:attrNameLst>
                                      </p:cBhvr>
                                      <p:to>
                                        <p:strVal val="visible"/>
                                      </p:to>
                                    </p:set>
                                    <p:animEffect transition="in" filter="blinds(horizontal)">
                                      <p:cBhvr>
                                        <p:cTn id="7" dur="500"/>
                                        <p:tgtEl>
                                          <p:spTgt spid="62466"/>
                                        </p:tgtEl>
                                      </p:cBhvr>
                                    </p:animEffect>
                                  </p:childTnLst>
                                </p:cTn>
                              </p:par>
                              <p:par>
                                <p:cTn id="8" presetID="8" presetClass="entr" presetSubtype="16"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diamond(in)">
                                      <p:cBhvr>
                                        <p:cTn id="10"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err="1"/>
              <a:t>Mercurius</a:t>
            </a:r>
            <a:endParaRPr lang="en-GB" dirty="0"/>
          </a:p>
        </p:txBody>
      </p:sp>
      <p:sp>
        <p:nvSpPr>
          <p:cNvPr id="3" name="Inhaltsplatzhalter 2"/>
          <p:cNvSpPr>
            <a:spLocks noGrp="1"/>
          </p:cNvSpPr>
          <p:nvPr>
            <p:ph idx="1"/>
          </p:nvPr>
        </p:nvSpPr>
        <p:spPr/>
        <p:txBody>
          <a:bodyPr/>
          <a:lstStyle/>
          <a:p>
            <a:pPr algn="ctr"/>
            <a:r>
              <a:rPr lang="en-GB" dirty="0"/>
              <a:t>“</a:t>
            </a:r>
            <a:r>
              <a:rPr lang="en-GB" dirty="0" err="1"/>
              <a:t>Deo</a:t>
            </a:r>
            <a:r>
              <a:rPr lang="en-GB" dirty="0"/>
              <a:t> </a:t>
            </a:r>
            <a:r>
              <a:rPr lang="en-GB" dirty="0" err="1"/>
              <a:t>Mercurio</a:t>
            </a:r>
            <a:r>
              <a:rPr lang="en-GB" dirty="0"/>
              <a:t>”</a:t>
            </a:r>
            <a:br>
              <a:rPr lang="en-GB" dirty="0"/>
            </a:br>
            <a:r>
              <a:rPr lang="en-GB" dirty="0"/>
              <a:t>(British Museum)</a:t>
            </a:r>
          </a:p>
        </p:txBody>
      </p:sp>
      <p:pic>
        <p:nvPicPr>
          <p:cNvPr id="23555" name="Picture 3" descr="H:\Pictures\london and cirencester 2\100_1161 small.jpg"/>
          <p:cNvPicPr>
            <a:picLocks noChangeAspect="1" noChangeArrowheads="1"/>
          </p:cNvPicPr>
          <p:nvPr/>
        </p:nvPicPr>
        <p:blipFill>
          <a:blip r:embed="rId2" cstate="print"/>
          <a:srcRect/>
          <a:stretch>
            <a:fillRect/>
          </a:stretch>
        </p:blipFill>
        <p:spPr bwMode="auto">
          <a:xfrm>
            <a:off x="214282" y="2181818"/>
            <a:ext cx="2883408" cy="4319016"/>
          </a:xfrm>
          <a:prstGeom prst="rect">
            <a:avLst/>
          </a:prstGeom>
          <a:noFill/>
        </p:spPr>
      </p:pic>
      <p:pic>
        <p:nvPicPr>
          <p:cNvPr id="23556" name="Picture 4" descr="H:\Pictures\london and cirencester 2\100_1163 small MERCURY POT BM.jpg"/>
          <p:cNvPicPr>
            <a:picLocks noChangeAspect="1" noChangeArrowheads="1"/>
          </p:cNvPicPr>
          <p:nvPr/>
        </p:nvPicPr>
        <p:blipFill>
          <a:blip r:embed="rId3" cstate="print"/>
          <a:srcRect/>
          <a:stretch>
            <a:fillRect/>
          </a:stretch>
        </p:blipFill>
        <p:spPr bwMode="auto">
          <a:xfrm>
            <a:off x="3286116" y="3643314"/>
            <a:ext cx="5401056" cy="2859024"/>
          </a:xfrm>
          <a:prstGeom prst="rect">
            <a:avLst/>
          </a:prstGeom>
          <a:noFill/>
        </p:spPr>
      </p:pic>
    </p:spTree>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23556"/>
                                        </p:tgtEl>
                                        <p:attrNameLst>
                                          <p:attrName>style.visibility</p:attrName>
                                        </p:attrNameLst>
                                      </p:cBhvr>
                                      <p:to>
                                        <p:strVal val="visible"/>
                                      </p:to>
                                    </p:set>
                                    <p:animEffect transition="in" filter="randombar(horizontal)">
                                      <p:cBhvr>
                                        <p:cTn id="7" dur="500"/>
                                        <p:tgtEl>
                                          <p:spTgt spid="23556"/>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3555"/>
                                        </p:tgtEl>
                                        <p:attrNameLst>
                                          <p:attrName>style.visibility</p:attrName>
                                        </p:attrNameLst>
                                      </p:cBhvr>
                                      <p:to>
                                        <p:strVal val="visible"/>
                                      </p:to>
                                    </p:set>
                                    <p:animEffect transition="in" filter="randombar(horizontal)">
                                      <p:cBhvr>
                                        <p:cTn id="12" dur="500"/>
                                        <p:tgtEl>
                                          <p:spTgt spid="235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1571605" y="214290"/>
            <a:ext cx="7572395" cy="808038"/>
          </a:xfrm>
        </p:spPr>
        <p:txBody>
          <a:bodyPr>
            <a:noAutofit/>
          </a:bodyPr>
          <a:lstStyle/>
          <a:p>
            <a:r>
              <a:rPr lang="en-GB" dirty="0"/>
              <a:t>Apollo </a:t>
            </a:r>
            <a:r>
              <a:rPr lang="en-GB" dirty="0" err="1"/>
              <a:t>Maponus</a:t>
            </a:r>
            <a:r>
              <a:rPr lang="en-GB" dirty="0"/>
              <a:t>  &gt; </a:t>
            </a:r>
            <a:r>
              <a:rPr lang="en-GB" dirty="0" err="1"/>
              <a:t>Maponus</a:t>
            </a:r>
            <a:r>
              <a:rPr lang="en-GB" dirty="0"/>
              <a:t> &gt; </a:t>
            </a:r>
            <a:r>
              <a:rPr lang="en-GB" dirty="0" err="1"/>
              <a:t>Mabon</a:t>
            </a:r>
            <a:endParaRPr lang="en-GB" dirty="0"/>
          </a:p>
        </p:txBody>
      </p:sp>
      <p:sp>
        <p:nvSpPr>
          <p:cNvPr id="3" name="Inhaltsplatzhalter 2"/>
          <p:cNvSpPr>
            <a:spLocks noGrp="1"/>
          </p:cNvSpPr>
          <p:nvPr>
            <p:ph idx="1"/>
          </p:nvPr>
        </p:nvSpPr>
        <p:spPr/>
        <p:txBody>
          <a:bodyPr/>
          <a:lstStyle/>
          <a:p>
            <a:r>
              <a:rPr lang="en-GB" b="1" dirty="0">
                <a:effectLst>
                  <a:outerShdw blurRad="38100" dist="38100" dir="2700000" algn="tl">
                    <a:srgbClr val="000000">
                      <a:alpha val="43137"/>
                    </a:srgbClr>
                  </a:outerShdw>
                </a:effectLst>
              </a:rPr>
              <a:t>just one example to show that cult ideas  &amp; myths constantly evolve… </a:t>
            </a:r>
          </a:p>
          <a:p>
            <a:r>
              <a:rPr lang="en-GB" b="1" dirty="0">
                <a:effectLst>
                  <a:outerShdw blurRad="38100" dist="38100" dir="2700000" algn="tl">
                    <a:srgbClr val="000000">
                      <a:alpha val="43137"/>
                    </a:srgbClr>
                  </a:outerShdw>
                </a:effectLst>
              </a:rPr>
              <a:t>language &amp; art present new ideas to think about cults/ religious concepts</a:t>
            </a:r>
          </a:p>
        </p:txBody>
      </p:sp>
      <p:pic>
        <p:nvPicPr>
          <p:cNvPr id="18433" name="Picture 1" descr="C:\Dokumente und Einstellungen\Ralph\Desktop\CORPUS BRITAIN\Photos Tony Oct 08 Jpegs\RIB 2063 Carlisle MAPONUS IMG_0714.jpg"/>
          <p:cNvPicPr>
            <a:picLocks noChangeAspect="1" noChangeArrowheads="1"/>
          </p:cNvPicPr>
          <p:nvPr/>
        </p:nvPicPr>
        <p:blipFill>
          <a:blip r:embed="rId2" cstate="print"/>
          <a:srcRect/>
          <a:stretch>
            <a:fillRect/>
          </a:stretch>
        </p:blipFill>
        <p:spPr bwMode="auto">
          <a:xfrm>
            <a:off x="60409" y="3643314"/>
            <a:ext cx="4110751" cy="3000396"/>
          </a:xfrm>
          <a:prstGeom prst="rect">
            <a:avLst/>
          </a:prstGeom>
          <a:noFill/>
        </p:spPr>
      </p:pic>
      <p:sp>
        <p:nvSpPr>
          <p:cNvPr id="6" name="Textfeld 5"/>
          <p:cNvSpPr txBox="1"/>
          <p:nvPr/>
        </p:nvSpPr>
        <p:spPr>
          <a:xfrm>
            <a:off x="4143372" y="4572008"/>
            <a:ext cx="3429024" cy="923330"/>
          </a:xfrm>
          <a:prstGeom prst="rect">
            <a:avLst/>
          </a:prstGeom>
          <a:noFill/>
        </p:spPr>
        <p:txBody>
          <a:bodyPr wrap="square" rtlCol="0">
            <a:spAutoFit/>
          </a:bodyPr>
          <a:lstStyle/>
          <a:p>
            <a:r>
              <a:rPr lang="en-GB" b="1" dirty="0">
                <a:solidFill>
                  <a:schemeClr val="tx1">
                    <a:lumMod val="20000"/>
                    <a:lumOff val="80000"/>
                  </a:schemeClr>
                </a:solidFill>
                <a:effectLst>
                  <a:outerShdw blurRad="38100" dist="38100" dir="2700000" algn="tl">
                    <a:srgbClr val="000000">
                      <a:alpha val="43137"/>
                    </a:srgbClr>
                  </a:outerShdw>
                </a:effectLst>
              </a:rPr>
              <a:t>Apollo </a:t>
            </a:r>
            <a:r>
              <a:rPr lang="en-GB" b="1" dirty="0" err="1">
                <a:solidFill>
                  <a:schemeClr val="tx1">
                    <a:lumMod val="20000"/>
                    <a:lumOff val="80000"/>
                  </a:schemeClr>
                </a:solidFill>
                <a:effectLst>
                  <a:outerShdw blurRad="38100" dist="38100" dir="2700000" algn="tl">
                    <a:srgbClr val="000000">
                      <a:alpha val="43137"/>
                    </a:srgbClr>
                  </a:outerShdw>
                </a:effectLst>
              </a:rPr>
              <a:t>Maponus</a:t>
            </a:r>
            <a:r>
              <a:rPr lang="en-GB" b="1" dirty="0">
                <a:solidFill>
                  <a:schemeClr val="tx1">
                    <a:lumMod val="20000"/>
                    <a:lumOff val="80000"/>
                  </a:schemeClr>
                </a:solidFill>
                <a:effectLst>
                  <a:outerShdw blurRad="38100" dist="38100" dir="2700000" algn="tl">
                    <a:srgbClr val="000000">
                      <a:alpha val="43137"/>
                    </a:srgbClr>
                  </a:outerShdw>
                </a:effectLst>
              </a:rPr>
              <a:t> </a:t>
            </a:r>
            <a:br>
              <a:rPr lang="en-GB" b="1" dirty="0">
                <a:solidFill>
                  <a:schemeClr val="tx1">
                    <a:lumMod val="20000"/>
                    <a:lumOff val="80000"/>
                  </a:schemeClr>
                </a:solidFill>
                <a:effectLst>
                  <a:outerShdw blurRad="38100" dist="38100" dir="2700000" algn="tl">
                    <a:srgbClr val="000000">
                      <a:alpha val="43137"/>
                    </a:srgbClr>
                  </a:outerShdw>
                </a:effectLst>
              </a:rPr>
            </a:br>
            <a:r>
              <a:rPr lang="en-GB" b="1" dirty="0">
                <a:solidFill>
                  <a:schemeClr val="tx1">
                    <a:lumMod val="20000"/>
                    <a:lumOff val="80000"/>
                  </a:schemeClr>
                </a:solidFill>
                <a:effectLst>
                  <a:outerShdw blurRad="38100" dist="38100" dir="2700000" algn="tl">
                    <a:srgbClr val="000000">
                      <a:alpha val="43137"/>
                    </a:srgbClr>
                  </a:outerShdw>
                </a:effectLst>
              </a:rPr>
              <a:t>‘Apollo, the son of god’</a:t>
            </a:r>
            <a:br>
              <a:rPr lang="en-GB" b="1" dirty="0">
                <a:solidFill>
                  <a:schemeClr val="tx1">
                    <a:lumMod val="20000"/>
                    <a:lumOff val="80000"/>
                  </a:schemeClr>
                </a:solidFill>
                <a:effectLst>
                  <a:outerShdw blurRad="38100" dist="38100" dir="2700000" algn="tl">
                    <a:srgbClr val="000000">
                      <a:alpha val="43137"/>
                    </a:srgbClr>
                  </a:outerShdw>
                </a:effectLst>
              </a:rPr>
            </a:br>
            <a:r>
              <a:rPr lang="en-GB" b="1" dirty="0">
                <a:solidFill>
                  <a:schemeClr val="tx1">
                    <a:lumMod val="20000"/>
                    <a:lumOff val="80000"/>
                  </a:schemeClr>
                </a:solidFill>
                <a:effectLst>
                  <a:outerShdw blurRad="38100" dist="38100" dir="2700000" algn="tl">
                    <a:srgbClr val="000000">
                      <a:alpha val="43137"/>
                    </a:srgbClr>
                  </a:outerShdw>
                </a:effectLst>
              </a:rPr>
              <a:t>i.e. son of Zeus</a:t>
            </a:r>
          </a:p>
        </p:txBody>
      </p:sp>
      <p:pic>
        <p:nvPicPr>
          <p:cNvPr id="7" name="Picture 2" descr="C:\Dokumente und Einstellungen\Ralph\Eigene Dateien\maponus.jpg"/>
          <p:cNvPicPr>
            <a:picLocks noChangeAspect="1" noChangeArrowheads="1"/>
          </p:cNvPicPr>
          <p:nvPr/>
        </p:nvPicPr>
        <p:blipFill>
          <a:blip r:embed="rId3" cstate="print"/>
          <a:srcRect/>
          <a:stretch>
            <a:fillRect/>
          </a:stretch>
        </p:blipFill>
        <p:spPr bwMode="auto">
          <a:xfrm>
            <a:off x="7429520" y="3714751"/>
            <a:ext cx="1714480" cy="2486367"/>
          </a:xfrm>
          <a:prstGeom prst="rect">
            <a:avLst/>
          </a:prstGeom>
          <a:noFill/>
        </p:spPr>
      </p:pic>
    </p:spTree>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8433"/>
                                        </p:tgtEl>
                                        <p:attrNameLst>
                                          <p:attrName>style.visibility</p:attrName>
                                        </p:attrNameLst>
                                      </p:cBhvr>
                                      <p:to>
                                        <p:strVal val="visible"/>
                                      </p:to>
                                    </p:set>
                                    <p:animEffect transition="in" filter="randombar(horizontal)">
                                      <p:cBhvr>
                                        <p:cTn id="7" dur="1000"/>
                                        <p:tgtEl>
                                          <p:spTgt spid="18433"/>
                                        </p:tgtEl>
                                      </p:cBhvr>
                                    </p:animEffect>
                                  </p:childTnLst>
                                </p:cTn>
                              </p:par>
                            </p:childTnLst>
                          </p:cTn>
                        </p:par>
                        <p:par>
                          <p:cTn id="8" fill="hold">
                            <p:stCondLst>
                              <p:cond delay="1000"/>
                            </p:stCondLst>
                            <p:childTnLst>
                              <p:par>
                                <p:cTn id="9" presetID="14" presetClass="entr" presetSubtype="10" fill="hold"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randombar(horizontal)">
                                      <p:cBhvr>
                                        <p:cTn id="11" dur="500"/>
                                        <p:tgtEl>
                                          <p:spTgt spid="7"/>
                                        </p:tgtEl>
                                      </p:cBhvr>
                                    </p:animEffect>
                                  </p:childTnLst>
                                </p:cTn>
                              </p:par>
                            </p:childTnLst>
                          </p:cTn>
                        </p:par>
                        <p:par>
                          <p:cTn id="12" fill="hold">
                            <p:stCondLst>
                              <p:cond delay="1500"/>
                            </p:stCondLst>
                            <p:childTnLst>
                              <p:par>
                                <p:cTn id="13" presetID="14" presetClass="entr" presetSubtype="1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randombar(horizontal)">
                                      <p:cBhvr>
                                        <p:cTn id="15"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a:effectLst>
                  <a:outerShdw blurRad="38100" dist="38100" dir="2700000" algn="tl">
                    <a:srgbClr val="000000">
                      <a:alpha val="43137"/>
                    </a:srgbClr>
                  </a:outerShdw>
                  <a:reflection blurRad="6350" stA="55000" endA="300" endPos="25500" dir="5400000" sy="-100000" algn="bl" rotWithShape="0"/>
                </a:effectLst>
              </a:rPr>
              <a:t>Sanctuaries without epigraphy</a:t>
            </a:r>
          </a:p>
        </p:txBody>
      </p:sp>
      <p:sp>
        <p:nvSpPr>
          <p:cNvPr id="3" name="Inhaltsplatzhalter 2"/>
          <p:cNvSpPr>
            <a:spLocks noGrp="1"/>
          </p:cNvSpPr>
          <p:nvPr>
            <p:ph idx="1"/>
          </p:nvPr>
        </p:nvSpPr>
        <p:spPr>
          <a:xfrm>
            <a:off x="214282" y="1285861"/>
            <a:ext cx="8286808" cy="4536716"/>
          </a:xfrm>
        </p:spPr>
        <p:txBody>
          <a:bodyPr/>
          <a:lstStyle/>
          <a:p>
            <a:pPr algn="ctr"/>
            <a:r>
              <a:rPr lang="en-GB" dirty="0">
                <a:effectLst>
                  <a:outerShdw blurRad="38100" dist="38100" dir="2700000" algn="tl">
                    <a:srgbClr val="000000">
                      <a:alpha val="43137"/>
                    </a:srgbClr>
                  </a:outerShdw>
                </a:effectLst>
              </a:rPr>
              <a:t>Distribution of temples vs. distribution of dedications</a:t>
            </a:r>
          </a:p>
        </p:txBody>
      </p:sp>
      <p:pic>
        <p:nvPicPr>
          <p:cNvPr id="4" name="Picture 5" descr="C:\Eigene Dateien\FERCAN\RIB FERCAN\Distribution Map Temples and Epigraphy from M Millett.TIF"/>
          <p:cNvPicPr>
            <a:picLocks noChangeAspect="1" noChangeArrowheads="1"/>
          </p:cNvPicPr>
          <p:nvPr/>
        </p:nvPicPr>
        <p:blipFill>
          <a:blip r:embed="rId2" cstate="print"/>
          <a:srcRect/>
          <a:stretch>
            <a:fillRect/>
          </a:stretch>
        </p:blipFill>
        <p:spPr bwMode="auto">
          <a:xfrm>
            <a:off x="1309718" y="1665311"/>
            <a:ext cx="7620000" cy="5049837"/>
          </a:xfrm>
          <a:prstGeom prst="rect">
            <a:avLst/>
          </a:prstGeom>
          <a:noFill/>
        </p:spPr>
      </p:pic>
    </p:spTree>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7" presetClass="entr" presetSubtype="2" fill="hold" nodeType="afterEffect">
                                  <p:stCondLst>
                                    <p:cond delay="100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ppt_x</p:attrName>
                                        </p:attrNameLst>
                                      </p:cBhvr>
                                      <p:tavLst>
                                        <p:tav tm="0">
                                          <p:val>
                                            <p:strVal val="#ppt_x+#ppt_w/2"/>
                                          </p:val>
                                        </p:tav>
                                        <p:tav tm="100000">
                                          <p:val>
                                            <p:strVal val="#ppt_x"/>
                                          </p:val>
                                        </p:tav>
                                      </p:tavLst>
                                    </p:anim>
                                    <p:anim calcmode="lin" valueType="num">
                                      <p:cBhvr>
                                        <p:cTn id="8" dur="500" fill="hold"/>
                                        <p:tgtEl>
                                          <p:spTgt spid="4"/>
                                        </p:tgtEl>
                                        <p:attrNameLst>
                                          <p:attrName>ppt_y</p:attrName>
                                        </p:attrNameLst>
                                      </p:cBhvr>
                                      <p:tavLst>
                                        <p:tav tm="0">
                                          <p:val>
                                            <p:strVal val="#ppt_y"/>
                                          </p:val>
                                        </p:tav>
                                        <p:tav tm="100000">
                                          <p:val>
                                            <p:strVal val="#ppt_y"/>
                                          </p:val>
                                        </p:tav>
                                      </p:tavLst>
                                    </p:anim>
                                    <p:anim calcmode="lin" valueType="num">
                                      <p:cBhvr>
                                        <p:cTn id="9" dur="500" fill="hold"/>
                                        <p:tgtEl>
                                          <p:spTgt spid="4"/>
                                        </p:tgtEl>
                                        <p:attrNameLst>
                                          <p:attrName>ppt_w</p:attrName>
                                        </p:attrNameLst>
                                      </p:cBhvr>
                                      <p:tavLst>
                                        <p:tav tm="0">
                                          <p:val>
                                            <p:fltVal val="0"/>
                                          </p:val>
                                        </p:tav>
                                        <p:tav tm="100000">
                                          <p:val>
                                            <p:strVal val="#ppt_w"/>
                                          </p:val>
                                        </p:tav>
                                      </p:tavLst>
                                    </p:anim>
                                    <p:anim calcmode="lin" valueType="num">
                                      <p:cBhvr>
                                        <p:cTn id="10" dur="500" fill="hold"/>
                                        <p:tgtEl>
                                          <p:spTgt spid="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dirty="0">
                <a:effectLst>
                  <a:outerShdw blurRad="38100" dist="38100" dir="2700000" algn="tl">
                    <a:srgbClr val="000000">
                      <a:alpha val="43137"/>
                    </a:srgbClr>
                  </a:outerShdw>
                  <a:reflection blurRad="6350" stA="55000" endA="300" endPos="25500" dir="5400000" sy="-100000" algn="bl" rotWithShape="0"/>
                </a:effectLst>
              </a:rPr>
              <a:t>The Magic </a:t>
            </a:r>
            <a:r>
              <a:rPr lang="de-DE" dirty="0" err="1">
                <a:effectLst>
                  <a:outerShdw blurRad="38100" dist="38100" dir="2700000" algn="tl">
                    <a:srgbClr val="000000">
                      <a:alpha val="43137"/>
                    </a:srgbClr>
                  </a:outerShdw>
                  <a:reflection blurRad="6350" stA="55000" endA="300" endPos="25500" dir="5400000" sy="-100000" algn="bl" rotWithShape="0"/>
                </a:effectLst>
              </a:rPr>
              <a:t>of</a:t>
            </a:r>
            <a:r>
              <a:rPr lang="de-DE" dirty="0">
                <a:effectLst>
                  <a:outerShdw blurRad="38100" dist="38100" dir="2700000" algn="tl">
                    <a:srgbClr val="000000">
                      <a:alpha val="43137"/>
                    </a:srgbClr>
                  </a:outerShdw>
                  <a:reflection blurRad="6350" stA="55000" endA="300" endPos="25500" dir="5400000" sy="-100000" algn="bl" rotWithShape="0"/>
                </a:effectLst>
              </a:rPr>
              <a:t> Language</a:t>
            </a:r>
            <a:endParaRPr lang="en-GB" dirty="0">
              <a:effectLst>
                <a:outerShdw blurRad="38100" dist="38100" dir="2700000" algn="tl">
                  <a:srgbClr val="000000">
                    <a:alpha val="43137"/>
                  </a:srgbClr>
                </a:outerShdw>
                <a:reflection blurRad="6350" stA="55000" endA="300" endPos="25500" dir="5400000" sy="-100000" algn="bl" rotWithShape="0"/>
              </a:effectLst>
            </a:endParaRPr>
          </a:p>
        </p:txBody>
      </p:sp>
      <p:sp>
        <p:nvSpPr>
          <p:cNvPr id="3" name="Inhaltsplatzhalter 2"/>
          <p:cNvSpPr>
            <a:spLocks noGrp="1"/>
          </p:cNvSpPr>
          <p:nvPr>
            <p:ph idx="1"/>
          </p:nvPr>
        </p:nvSpPr>
        <p:spPr>
          <a:xfrm>
            <a:off x="214282" y="1571613"/>
            <a:ext cx="7929618" cy="4250964"/>
          </a:xfrm>
        </p:spPr>
        <p:txBody>
          <a:bodyPr/>
          <a:lstStyle/>
          <a:p>
            <a:r>
              <a:rPr lang="de-DE" dirty="0">
                <a:effectLst>
                  <a:outerShdw blurRad="38100" dist="38100" dir="2700000" algn="tl">
                    <a:srgbClr val="000000">
                      <a:alpha val="43137"/>
                    </a:srgbClr>
                  </a:outerShdw>
                </a:effectLst>
              </a:rPr>
              <a:t>Innovation </a:t>
            </a:r>
            <a:r>
              <a:rPr lang="de-DE" dirty="0" err="1">
                <a:effectLst>
                  <a:outerShdw blurRad="38100" dist="38100" dir="2700000" algn="tl">
                    <a:srgbClr val="000000">
                      <a:alpha val="43137"/>
                    </a:srgbClr>
                  </a:outerShdw>
                </a:effectLst>
              </a:rPr>
              <a:t>sanctuaries</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without</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inscriptions</a:t>
            </a:r>
            <a:r>
              <a:rPr lang="de-DE" dirty="0">
                <a:effectLst>
                  <a:outerShdw blurRad="38100" dist="38100" dir="2700000" algn="tl">
                    <a:srgbClr val="000000">
                      <a:alpha val="43137"/>
                    </a:srgbClr>
                  </a:outerShdw>
                </a:effectLst>
              </a:rPr>
              <a:t>, but </a:t>
            </a:r>
            <a:r>
              <a:rPr lang="de-DE" dirty="0" err="1">
                <a:effectLst>
                  <a:outerShdw blurRad="38100" dist="38100" dir="2700000" algn="tl">
                    <a:srgbClr val="000000">
                      <a:alpha val="43137"/>
                    </a:srgbClr>
                  </a:outerShdw>
                </a:effectLst>
              </a:rPr>
              <a:t>letters</a:t>
            </a:r>
            <a:r>
              <a:rPr lang="de-DE" dirty="0">
                <a:effectLst>
                  <a:outerShdw blurRad="38100" dist="38100" dir="2700000" algn="tl">
                    <a:srgbClr val="000000">
                      <a:alpha val="43137"/>
                    </a:srgbClr>
                  </a:outerShdw>
                </a:effectLst>
              </a:rPr>
              <a:t>!</a:t>
            </a:r>
            <a:br>
              <a:rPr lang="de-DE" dirty="0">
                <a:effectLst>
                  <a:outerShdw blurRad="38100" dist="38100" dir="2700000" algn="tl">
                    <a:srgbClr val="000000">
                      <a:alpha val="43137"/>
                    </a:srgbClr>
                  </a:outerShdw>
                </a:effectLst>
              </a:rPr>
            </a:br>
            <a:br>
              <a:rPr lang="de-DE" dirty="0">
                <a:effectLst>
                  <a:outerShdw blurRad="38100" dist="38100" dir="2700000" algn="tl">
                    <a:srgbClr val="000000">
                      <a:alpha val="43137"/>
                    </a:srgbClr>
                  </a:outerShdw>
                </a:effectLst>
              </a:rPr>
            </a:br>
            <a:r>
              <a:rPr lang="de-DE" dirty="0">
                <a:effectLst>
                  <a:outerShdw blurRad="38100" dist="38100" dir="2700000" algn="tl">
                    <a:srgbClr val="000000">
                      <a:alpha val="43137"/>
                    </a:srgbClr>
                  </a:outerShdw>
                </a:effectLst>
              </a:rPr>
              <a:t>e.g. Wood </a:t>
            </a:r>
            <a:br>
              <a:rPr lang="de-DE" dirty="0">
                <a:effectLst>
                  <a:outerShdw blurRad="38100" dist="38100" dir="2700000" algn="tl">
                    <a:srgbClr val="000000">
                      <a:alpha val="43137"/>
                    </a:srgbClr>
                  </a:outerShdw>
                </a:effectLst>
              </a:rPr>
            </a:br>
            <a:r>
              <a:rPr lang="de-DE" dirty="0">
                <a:effectLst>
                  <a:outerShdw blurRad="38100" dist="38100" dir="2700000" algn="tl">
                    <a:srgbClr val="000000">
                      <a:alpha val="43137"/>
                    </a:srgbClr>
                  </a:outerShdw>
                </a:effectLst>
              </a:rPr>
              <a:t>Eaton </a:t>
            </a:r>
            <a:br>
              <a:rPr lang="de-DE" dirty="0">
                <a:effectLst>
                  <a:outerShdw blurRad="38100" dist="38100" dir="2700000" algn="tl">
                    <a:srgbClr val="000000">
                      <a:alpha val="43137"/>
                    </a:srgbClr>
                  </a:outerShdw>
                </a:effectLst>
              </a:rPr>
            </a:br>
            <a:r>
              <a:rPr lang="de-DE" dirty="0" err="1">
                <a:effectLst>
                  <a:outerShdw blurRad="38100" dist="38100" dir="2700000" algn="tl">
                    <a:srgbClr val="000000">
                      <a:alpha val="43137"/>
                    </a:srgbClr>
                  </a:outerShdw>
                </a:effectLst>
              </a:rPr>
              <a:t>and</a:t>
            </a:r>
            <a:r>
              <a:rPr lang="de-DE" dirty="0">
                <a:effectLst>
                  <a:outerShdw blurRad="38100" dist="38100" dir="2700000" algn="tl">
                    <a:srgbClr val="000000">
                      <a:alpha val="43137"/>
                    </a:srgbClr>
                  </a:outerShdw>
                </a:effectLst>
              </a:rPr>
              <a:t> </a:t>
            </a:r>
            <a:r>
              <a:rPr lang="de-DE" dirty="0" err="1">
                <a:effectLst>
                  <a:outerShdw blurRad="38100" dist="38100" dir="2700000" algn="tl">
                    <a:srgbClr val="000000">
                      <a:alpha val="43137"/>
                    </a:srgbClr>
                  </a:outerShdw>
                </a:effectLst>
              </a:rPr>
              <a:t>Lydney</a:t>
            </a:r>
            <a:endParaRPr lang="de-DE" dirty="0">
              <a:effectLst>
                <a:outerShdw blurRad="38100" dist="38100" dir="2700000" algn="tl">
                  <a:srgbClr val="000000">
                    <a:alpha val="43137"/>
                  </a:srgbClr>
                </a:outerShdw>
              </a:effectLst>
            </a:endParaRPr>
          </a:p>
          <a:p>
            <a:endParaRPr lang="en-GB" dirty="0">
              <a:effectLst>
                <a:outerShdw blurRad="38100" dist="38100" dir="2700000" algn="tl">
                  <a:srgbClr val="000000">
                    <a:alpha val="43137"/>
                  </a:srgbClr>
                </a:outerShdw>
              </a:effectLst>
            </a:endParaRPr>
          </a:p>
        </p:txBody>
      </p:sp>
      <p:pic>
        <p:nvPicPr>
          <p:cNvPr id="6146" name="Picture 2" descr="C:\Users\Ralph\Pictures\FERCAN England 2010\100_4534 LETTER Wood Eaton SMALL.jpg"/>
          <p:cNvPicPr>
            <a:picLocks noChangeAspect="1" noChangeArrowheads="1"/>
          </p:cNvPicPr>
          <p:nvPr/>
        </p:nvPicPr>
        <p:blipFill>
          <a:blip r:embed="rId2" cstate="print"/>
          <a:srcRect/>
          <a:stretch>
            <a:fillRect/>
          </a:stretch>
        </p:blipFill>
        <p:spPr bwMode="auto">
          <a:xfrm>
            <a:off x="1976453" y="2000240"/>
            <a:ext cx="6381762" cy="4786322"/>
          </a:xfrm>
          <a:prstGeom prst="rect">
            <a:avLst/>
          </a:prstGeom>
          <a:noFill/>
        </p:spPr>
      </p:pic>
    </p:spTree>
  </p:cSld>
  <p:clrMapOvr>
    <a:masterClrMapping/>
  </p:clrMapOvr>
  <p:transition>
    <p:randomBa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a:t>Résumé - </a:t>
            </a:r>
            <a:r>
              <a:rPr lang="en-GB" i="1" dirty="0" err="1"/>
              <a:t>Interpretatio</a:t>
            </a:r>
            <a:endParaRPr lang="en-GB" i="1" dirty="0"/>
          </a:p>
        </p:txBody>
      </p:sp>
      <p:sp>
        <p:nvSpPr>
          <p:cNvPr id="3" name="Inhaltsplatzhalter 2"/>
          <p:cNvSpPr>
            <a:spLocks noGrp="1"/>
          </p:cNvSpPr>
          <p:nvPr>
            <p:ph idx="1"/>
          </p:nvPr>
        </p:nvSpPr>
        <p:spPr>
          <a:xfrm>
            <a:off x="142844" y="1714488"/>
            <a:ext cx="5015753" cy="4876799"/>
          </a:xfrm>
        </p:spPr>
        <p:txBody>
          <a:bodyPr>
            <a:normAutofit/>
          </a:bodyPr>
          <a:lstStyle/>
          <a:p>
            <a:r>
              <a:rPr lang="en-GB" b="1" dirty="0">
                <a:effectLst>
                  <a:outerShdw blurRad="38100" dist="38100" dir="2700000" algn="tl">
                    <a:srgbClr val="000000">
                      <a:alpha val="43137"/>
                    </a:srgbClr>
                  </a:outerShdw>
                </a:effectLst>
              </a:rPr>
              <a:t>Religion – rarely an indicator of people’s ‘</a:t>
            </a:r>
            <a:r>
              <a:rPr lang="en-GB" b="1" i="1" dirty="0" err="1">
                <a:effectLst>
                  <a:outerShdw blurRad="38100" dist="38100" dir="2700000" algn="tl">
                    <a:srgbClr val="000000">
                      <a:alpha val="43137"/>
                    </a:srgbClr>
                  </a:outerShdw>
                </a:effectLst>
              </a:rPr>
              <a:t>Romanitas</a:t>
            </a:r>
            <a:r>
              <a:rPr lang="en-GB" b="1" dirty="0">
                <a:effectLst>
                  <a:outerShdw blurRad="38100" dist="38100" dir="2700000" algn="tl">
                    <a:srgbClr val="000000">
                      <a:alpha val="43137"/>
                    </a:srgbClr>
                  </a:outerShdw>
                </a:effectLst>
              </a:rPr>
              <a:t>’</a:t>
            </a:r>
            <a:br>
              <a:rPr lang="en-GB" b="1" dirty="0">
                <a:effectLst>
                  <a:outerShdw blurRad="38100" dist="38100" dir="2700000" algn="tl">
                    <a:srgbClr val="000000">
                      <a:alpha val="43137"/>
                    </a:srgbClr>
                  </a:outerShdw>
                </a:effectLst>
              </a:rPr>
            </a:br>
            <a:r>
              <a:rPr lang="en-GB" b="1" dirty="0">
                <a:effectLst>
                  <a:outerShdw blurRad="38100" dist="38100" dir="2700000" algn="tl">
                    <a:srgbClr val="000000">
                      <a:alpha val="43137"/>
                    </a:srgbClr>
                  </a:outerShdw>
                </a:effectLst>
              </a:rPr>
              <a:t>Persistence and evolution of local cults (new media, evolving myths, changing role of cults in society, etc.)</a:t>
            </a:r>
          </a:p>
          <a:p>
            <a:r>
              <a:rPr lang="en-GB" sz="2400" b="1" dirty="0">
                <a:effectLst>
                  <a:outerShdw blurRad="38100" dist="38100" dir="2700000" algn="tl">
                    <a:srgbClr val="000000">
                      <a:alpha val="43137"/>
                    </a:srgbClr>
                  </a:outerShdw>
                </a:effectLst>
              </a:rPr>
              <a:t>Bottom-up approach:</a:t>
            </a:r>
          </a:p>
          <a:p>
            <a:pPr lvl="1"/>
            <a:r>
              <a:rPr lang="en-GB" b="1" dirty="0">
                <a:effectLst>
                  <a:outerShdw blurRad="38100" dist="38100" dir="2700000" algn="tl">
                    <a:srgbClr val="000000">
                      <a:alpha val="43137"/>
                    </a:srgbClr>
                  </a:outerShdw>
                </a:effectLst>
              </a:rPr>
              <a:t>Local population: elites and lower classes of society: their choices &amp; (popular) interpretations</a:t>
            </a:r>
          </a:p>
          <a:p>
            <a:pPr lvl="1"/>
            <a:endParaRPr lang="en-GB" b="1" dirty="0">
              <a:effectLst>
                <a:outerShdw blurRad="38100" dist="38100" dir="2700000" algn="tl">
                  <a:srgbClr val="000000">
                    <a:alpha val="43137"/>
                  </a:srgbClr>
                </a:outerShdw>
              </a:effectLst>
            </a:endParaRPr>
          </a:p>
          <a:p>
            <a:endParaRPr lang="en-GB" b="1" dirty="0">
              <a:effectLst>
                <a:outerShdw blurRad="38100" dist="38100" dir="2700000" algn="tl">
                  <a:srgbClr val="000000">
                    <a:alpha val="43137"/>
                  </a:srgbClr>
                </a:outerShdw>
              </a:effectLst>
            </a:endParaRPr>
          </a:p>
        </p:txBody>
      </p:sp>
      <p:sp>
        <p:nvSpPr>
          <p:cNvPr id="4" name="Inhaltsplatzhalter 2"/>
          <p:cNvSpPr txBox="1">
            <a:spLocks/>
          </p:cNvSpPr>
          <p:nvPr/>
        </p:nvSpPr>
        <p:spPr>
          <a:xfrm>
            <a:off x="4572000" y="1714489"/>
            <a:ext cx="4572000" cy="5143512"/>
          </a:xfrm>
          <a:prstGeom prst="rect">
            <a:avLst/>
          </a:prstGeom>
        </p:spPr>
        <p:txBody>
          <a:bodyPr vert="horz" lIns="91440" tIns="45720" rIns="91440" bIns="45720" rtlCol="0">
            <a:normAutofit/>
          </a:bodyPr>
          <a:lstStyle/>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en-US"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Cross-fertilization between different cultures</a:t>
            </a:r>
          </a:p>
          <a:p>
            <a:pPr marL="457200" marR="0" lvl="1" indent="-228600" algn="l" defTabSz="914400" rtl="0" eaLnBrk="1" fontAlgn="auto" latinLnBrk="0" hangingPunct="1">
              <a:lnSpc>
                <a:spcPct val="100000"/>
              </a:lnSpc>
              <a:spcBef>
                <a:spcPts val="1200"/>
              </a:spcBef>
              <a:spcAft>
                <a:spcPts val="0"/>
              </a:spcAft>
              <a:buClrTx/>
              <a:buSzTx/>
              <a:buFontTx/>
              <a:buBlip>
                <a:blip r:embed="rId3"/>
              </a:buBlip>
              <a:tabLst/>
              <a:defRPr/>
            </a:pPr>
            <a:r>
              <a:rPr kumimoji="0" lang="en-US"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Not just expression of loyalty or imitating the Romans,</a:t>
            </a:r>
          </a:p>
          <a:p>
            <a:pPr marL="457200" marR="0" lvl="1" indent="-228600" algn="l" defTabSz="914400" rtl="0" eaLnBrk="1" fontAlgn="auto" latinLnBrk="0" hangingPunct="1">
              <a:lnSpc>
                <a:spcPct val="100000"/>
              </a:lnSpc>
              <a:spcBef>
                <a:spcPts val="1200"/>
              </a:spcBef>
              <a:spcAft>
                <a:spcPts val="0"/>
              </a:spcAft>
              <a:buClrTx/>
              <a:buSzTx/>
              <a:buFontTx/>
              <a:buBlip>
                <a:blip r:embed="rId3"/>
              </a:buBlip>
              <a:tabLst/>
              <a:defRPr/>
            </a:pPr>
            <a:r>
              <a:rPr kumimoji="0" lang="en-US"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but the local population chooses particular elements from alien culture</a:t>
            </a:r>
            <a:br>
              <a:rPr kumimoji="0" lang="en-US"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br>
            <a:r>
              <a:rPr kumimoji="0" lang="en-US"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perhaps involving take over of Roman symbols of  power</a:t>
            </a:r>
          </a:p>
          <a:p>
            <a:pPr marL="457200" marR="0" lvl="1" indent="-228600" algn="l" defTabSz="914400" rtl="0" eaLnBrk="1" fontAlgn="auto" latinLnBrk="0" hangingPunct="1">
              <a:lnSpc>
                <a:spcPct val="100000"/>
              </a:lnSpc>
              <a:spcBef>
                <a:spcPts val="1200"/>
              </a:spcBef>
              <a:spcAft>
                <a:spcPts val="0"/>
              </a:spcAft>
              <a:buClrTx/>
              <a:buSzTx/>
              <a:buFontTx/>
              <a:buBlip>
                <a:blip r:embed="rId3"/>
              </a:buBlip>
              <a:tabLst/>
              <a:defRPr/>
            </a:pPr>
            <a:r>
              <a:rPr kumimoji="0" lang="en-US"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endow them with new  meaning</a:t>
            </a:r>
          </a:p>
          <a:p>
            <a:pPr marL="457200" marR="0" lvl="1" indent="-228600" algn="l" defTabSz="914400" rtl="0" eaLnBrk="1" fontAlgn="auto" latinLnBrk="0" hangingPunct="1">
              <a:lnSpc>
                <a:spcPct val="100000"/>
              </a:lnSpc>
              <a:spcBef>
                <a:spcPts val="1200"/>
              </a:spcBef>
              <a:spcAft>
                <a:spcPts val="0"/>
              </a:spcAft>
              <a:buClrTx/>
              <a:buSzTx/>
              <a:buFontTx/>
              <a:buBlip>
                <a:blip r:embed="rId3"/>
              </a:buBlip>
              <a:tabLst/>
              <a:defRPr/>
            </a:pPr>
            <a:r>
              <a:rPr kumimoji="0" lang="en-US"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 creative process: by which totally new forms are created </a:t>
            </a:r>
          </a:p>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endParaRPr kumimoji="0" lang="en-GB"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p:txBody>
      </p:sp>
    </p:spTree>
  </p:cSld>
  <p:clrMapOvr>
    <a:masterClrMapping/>
  </p:clrMapOvr>
  <p:transition>
    <p:randomBa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 1"/>
          <p:cNvSpPr>
            <a:spLocks noGrp="1"/>
          </p:cNvSpPr>
          <p:nvPr>
            <p:ph type="title"/>
          </p:nvPr>
        </p:nvSpPr>
        <p:spPr>
          <a:xfrm>
            <a:off x="2285984" y="285728"/>
            <a:ext cx="6668884" cy="808038"/>
          </a:xfrm>
        </p:spPr>
        <p:txBody>
          <a:bodyPr/>
          <a:lstStyle/>
          <a:p>
            <a:r>
              <a:rPr lang="en-GB" dirty="0"/>
              <a:t>Résumé - </a:t>
            </a:r>
            <a:r>
              <a:rPr lang="en-GB" i="1" dirty="0" err="1"/>
              <a:t>Interpretatio</a:t>
            </a:r>
            <a:endParaRPr lang="en-GB" i="1" dirty="0"/>
          </a:p>
        </p:txBody>
      </p:sp>
      <p:sp>
        <p:nvSpPr>
          <p:cNvPr id="6" name="Inhaltsplatzhalter 2"/>
          <p:cNvSpPr txBox="1">
            <a:spLocks/>
          </p:cNvSpPr>
          <p:nvPr/>
        </p:nvSpPr>
        <p:spPr>
          <a:xfrm>
            <a:off x="4572000" y="1714489"/>
            <a:ext cx="4572000" cy="5143512"/>
          </a:xfrm>
          <a:prstGeom prst="rect">
            <a:avLst/>
          </a:prstGeom>
        </p:spPr>
        <p:txBody>
          <a:bodyPr vert="horz" lIns="91440" tIns="45720" rIns="91440" bIns="45720" rtlCol="0">
            <a:normAutofit/>
          </a:bodyPr>
          <a:lstStyle/>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en-US" sz="2200" b="1" i="0" u="none" strike="noStrike" kern="1200" cap="none" spc="0" normalizeH="0" baseline="0" noProof="0" dirty="0">
                <a:ln>
                  <a:noFill/>
                </a:ln>
                <a:solidFill>
                  <a:schemeClr val="bg2">
                    <a:lumMod val="75000"/>
                  </a:schemeClr>
                </a:solidFill>
                <a:effectLst>
                  <a:outerShdw blurRad="38100" dist="38100" dir="2700000" algn="tl">
                    <a:srgbClr val="000000">
                      <a:alpha val="43137"/>
                    </a:srgbClr>
                  </a:outerShdw>
                </a:effectLst>
                <a:uLnTx/>
                <a:uFillTx/>
                <a:latin typeface="+mn-lt"/>
                <a:ea typeface="+mn-ea"/>
                <a:cs typeface="+mn-cs"/>
              </a:rPr>
              <a:t>Cross-fertilization between different cultures</a:t>
            </a:r>
          </a:p>
          <a:p>
            <a:pPr marL="457200" marR="0" lvl="1" indent="-228600" algn="l" defTabSz="914400" rtl="0" eaLnBrk="1" fontAlgn="auto" latinLnBrk="0" hangingPunct="1">
              <a:lnSpc>
                <a:spcPct val="100000"/>
              </a:lnSpc>
              <a:spcBef>
                <a:spcPts val="1200"/>
              </a:spcBef>
              <a:spcAft>
                <a:spcPts val="0"/>
              </a:spcAft>
              <a:buClrTx/>
              <a:buSzTx/>
              <a:buFontTx/>
              <a:buBlip>
                <a:blip r:embed="rId3"/>
              </a:buBlip>
              <a:tabLst/>
              <a:defRPr/>
            </a:pPr>
            <a:r>
              <a:rPr kumimoji="0" lang="en-US" sz="2200" b="1" i="0" u="none" strike="noStrike" kern="1200" cap="none" spc="0" normalizeH="0" baseline="0" noProof="0" dirty="0">
                <a:ln>
                  <a:noFill/>
                </a:ln>
                <a:solidFill>
                  <a:schemeClr val="bg2">
                    <a:lumMod val="75000"/>
                  </a:schemeClr>
                </a:solidFill>
                <a:effectLst>
                  <a:outerShdw blurRad="38100" dist="38100" dir="2700000" algn="tl">
                    <a:srgbClr val="000000">
                      <a:alpha val="43137"/>
                    </a:srgbClr>
                  </a:outerShdw>
                </a:effectLst>
                <a:uLnTx/>
                <a:uFillTx/>
                <a:latin typeface="+mn-lt"/>
                <a:ea typeface="+mn-ea"/>
                <a:cs typeface="+mn-cs"/>
              </a:rPr>
              <a:t>Not just expression of loyalty or imitating the Romans,</a:t>
            </a:r>
          </a:p>
          <a:p>
            <a:pPr marL="457200" marR="0" lvl="1" indent="-228600" algn="l" defTabSz="914400" rtl="0" eaLnBrk="1" fontAlgn="auto" latinLnBrk="0" hangingPunct="1">
              <a:lnSpc>
                <a:spcPct val="100000"/>
              </a:lnSpc>
              <a:spcBef>
                <a:spcPts val="1200"/>
              </a:spcBef>
              <a:spcAft>
                <a:spcPts val="0"/>
              </a:spcAft>
              <a:buClrTx/>
              <a:buSzTx/>
              <a:buFontTx/>
              <a:buBlip>
                <a:blip r:embed="rId3"/>
              </a:buBlip>
              <a:tabLst/>
              <a:defRPr/>
            </a:pPr>
            <a:r>
              <a:rPr kumimoji="0" lang="en-US" sz="2200" b="1" i="0" u="none" strike="noStrike" kern="1200" cap="none" spc="0" normalizeH="0" baseline="0" noProof="0" dirty="0">
                <a:ln>
                  <a:noFill/>
                </a:ln>
                <a:solidFill>
                  <a:schemeClr val="bg2">
                    <a:lumMod val="75000"/>
                  </a:schemeClr>
                </a:solidFill>
                <a:effectLst>
                  <a:outerShdw blurRad="38100" dist="38100" dir="2700000" algn="tl">
                    <a:srgbClr val="000000">
                      <a:alpha val="43137"/>
                    </a:srgbClr>
                  </a:outerShdw>
                </a:effectLst>
                <a:uLnTx/>
                <a:uFillTx/>
                <a:latin typeface="+mn-lt"/>
                <a:ea typeface="+mn-ea"/>
                <a:cs typeface="+mn-cs"/>
              </a:rPr>
              <a:t>but the local population chooses particular elements from alien culture</a:t>
            </a:r>
            <a:br>
              <a:rPr kumimoji="0" lang="en-US" sz="2200" b="1" i="0" u="none" strike="noStrike" kern="1200" cap="none" spc="0" normalizeH="0" baseline="0" noProof="0" dirty="0">
                <a:ln>
                  <a:noFill/>
                </a:ln>
                <a:solidFill>
                  <a:schemeClr val="bg2">
                    <a:lumMod val="75000"/>
                  </a:schemeClr>
                </a:solidFill>
                <a:effectLst>
                  <a:outerShdw blurRad="38100" dist="38100" dir="2700000" algn="tl">
                    <a:srgbClr val="000000">
                      <a:alpha val="43137"/>
                    </a:srgbClr>
                  </a:outerShdw>
                </a:effectLst>
                <a:uLnTx/>
                <a:uFillTx/>
                <a:latin typeface="+mn-lt"/>
                <a:ea typeface="+mn-ea"/>
                <a:cs typeface="+mn-cs"/>
              </a:rPr>
            </a:br>
            <a:r>
              <a:rPr kumimoji="0" lang="en-US" sz="2200" b="1" i="0" u="none" strike="noStrike" kern="1200" cap="none" spc="0" normalizeH="0" baseline="0" noProof="0" dirty="0">
                <a:ln>
                  <a:noFill/>
                </a:ln>
                <a:solidFill>
                  <a:schemeClr val="bg2">
                    <a:lumMod val="75000"/>
                  </a:schemeClr>
                </a:solidFill>
                <a:effectLst>
                  <a:outerShdw blurRad="38100" dist="38100" dir="2700000" algn="tl">
                    <a:srgbClr val="000000">
                      <a:alpha val="43137"/>
                    </a:srgbClr>
                  </a:outerShdw>
                </a:effectLst>
                <a:uLnTx/>
                <a:uFillTx/>
                <a:latin typeface="+mn-lt"/>
                <a:ea typeface="+mn-ea"/>
                <a:cs typeface="+mn-cs"/>
              </a:rPr>
              <a:t>- perhaps involving take over of Roman symbols of  power</a:t>
            </a:r>
          </a:p>
          <a:p>
            <a:pPr marL="457200" marR="0" lvl="1" indent="-228600" algn="l" defTabSz="914400" rtl="0" eaLnBrk="1" fontAlgn="auto" latinLnBrk="0" hangingPunct="1">
              <a:lnSpc>
                <a:spcPct val="100000"/>
              </a:lnSpc>
              <a:spcBef>
                <a:spcPts val="1200"/>
              </a:spcBef>
              <a:spcAft>
                <a:spcPts val="0"/>
              </a:spcAft>
              <a:buClrTx/>
              <a:buSzTx/>
              <a:buFontTx/>
              <a:buBlip>
                <a:blip r:embed="rId3"/>
              </a:buBlip>
              <a:tabLst/>
              <a:defRPr/>
            </a:pPr>
            <a:r>
              <a:rPr kumimoji="0" lang="en-US" sz="2200" b="1" i="0" u="none" strike="noStrike" kern="1200" cap="none" spc="0" normalizeH="0" baseline="0" noProof="0" dirty="0">
                <a:ln>
                  <a:noFill/>
                </a:ln>
                <a:solidFill>
                  <a:schemeClr val="bg2">
                    <a:lumMod val="75000"/>
                  </a:schemeClr>
                </a:solidFill>
                <a:effectLst>
                  <a:outerShdw blurRad="38100" dist="38100" dir="2700000" algn="tl">
                    <a:srgbClr val="000000">
                      <a:alpha val="43137"/>
                    </a:srgbClr>
                  </a:outerShdw>
                </a:effectLst>
                <a:uLnTx/>
                <a:uFillTx/>
                <a:latin typeface="+mn-lt"/>
                <a:ea typeface="+mn-ea"/>
                <a:cs typeface="+mn-cs"/>
              </a:rPr>
              <a:t>endow them with new  meaning</a:t>
            </a:r>
          </a:p>
          <a:p>
            <a:pPr marL="457200" marR="0" lvl="1" indent="-228600" algn="l" defTabSz="914400" rtl="0" eaLnBrk="1" fontAlgn="auto" latinLnBrk="0" hangingPunct="1">
              <a:lnSpc>
                <a:spcPct val="100000"/>
              </a:lnSpc>
              <a:spcBef>
                <a:spcPts val="1200"/>
              </a:spcBef>
              <a:spcAft>
                <a:spcPts val="0"/>
              </a:spcAft>
              <a:buClrTx/>
              <a:buSzTx/>
              <a:buFontTx/>
              <a:buBlip>
                <a:blip r:embed="rId3"/>
              </a:buBlip>
              <a:tabLst/>
              <a:defRPr/>
            </a:pPr>
            <a:r>
              <a:rPr kumimoji="0" lang="en-US" sz="2200" b="1" i="0" u="none" strike="noStrike" kern="1200" cap="none" spc="0" normalizeH="0" baseline="0" noProof="0" dirty="0">
                <a:ln>
                  <a:noFill/>
                </a:ln>
                <a:solidFill>
                  <a:schemeClr val="bg2">
                    <a:lumMod val="75000"/>
                  </a:schemeClr>
                </a:solidFill>
                <a:effectLst>
                  <a:outerShdw blurRad="38100" dist="38100" dir="2700000" algn="tl">
                    <a:srgbClr val="000000">
                      <a:alpha val="43137"/>
                    </a:srgbClr>
                  </a:outerShdw>
                </a:effectLst>
                <a:uLnTx/>
                <a:uFillTx/>
                <a:latin typeface="+mn-lt"/>
                <a:ea typeface="+mn-ea"/>
                <a:cs typeface="+mn-cs"/>
              </a:rPr>
              <a:t>a creative process: by which totally new forms are created </a:t>
            </a:r>
          </a:p>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endParaRPr kumimoji="0" lang="en-GB" sz="2200" b="1" i="0" u="none" strike="noStrike" kern="1200" cap="none" spc="0" normalizeH="0" baseline="0" noProof="0" dirty="0">
              <a:ln>
                <a:noFill/>
              </a:ln>
              <a:solidFill>
                <a:schemeClr val="bg2">
                  <a:lumMod val="75000"/>
                </a:schemeClr>
              </a:solidFill>
              <a:effectLst>
                <a:outerShdw blurRad="38100" dist="38100" dir="2700000" algn="tl">
                  <a:srgbClr val="000000">
                    <a:alpha val="43137"/>
                  </a:srgbClr>
                </a:outerShdw>
              </a:effectLst>
              <a:uLnTx/>
              <a:uFillTx/>
              <a:latin typeface="+mn-lt"/>
              <a:ea typeface="+mn-ea"/>
              <a:cs typeface="+mn-cs"/>
            </a:endParaRPr>
          </a:p>
        </p:txBody>
      </p:sp>
      <p:sp>
        <p:nvSpPr>
          <p:cNvPr id="8" name="Inhaltsplatzhalter 2"/>
          <p:cNvSpPr>
            <a:spLocks noGrp="1"/>
          </p:cNvSpPr>
          <p:nvPr>
            <p:ph idx="1"/>
          </p:nvPr>
        </p:nvSpPr>
        <p:spPr>
          <a:xfrm>
            <a:off x="142845" y="1714488"/>
            <a:ext cx="4429156" cy="4876799"/>
          </a:xfrm>
        </p:spPr>
        <p:txBody>
          <a:bodyPr>
            <a:normAutofit/>
          </a:bodyPr>
          <a:lstStyle/>
          <a:p>
            <a:r>
              <a:rPr lang="en-GB" b="1" dirty="0">
                <a:effectLst>
                  <a:outerShdw blurRad="38100" dist="38100" dir="2700000" algn="tl">
                    <a:srgbClr val="000000">
                      <a:alpha val="43137"/>
                    </a:srgbClr>
                  </a:outerShdw>
                </a:effectLst>
              </a:rPr>
              <a:t>Cultural differences</a:t>
            </a:r>
          </a:p>
          <a:p>
            <a:pPr lvl="1"/>
            <a:r>
              <a:rPr lang="en-GB" b="1" dirty="0">
                <a:effectLst>
                  <a:outerShdw blurRad="38100" dist="38100" dir="2700000" algn="tl">
                    <a:srgbClr val="000000">
                      <a:alpha val="43137"/>
                    </a:srgbClr>
                  </a:outerShdw>
                </a:effectLst>
              </a:rPr>
              <a:t>No one-to-one equivalents</a:t>
            </a:r>
          </a:p>
          <a:p>
            <a:pPr lvl="1"/>
            <a:r>
              <a:rPr lang="en-GB" b="1" dirty="0">
                <a:effectLst>
                  <a:outerShdw blurRad="38100" dist="38100" dir="2700000" algn="tl">
                    <a:srgbClr val="000000">
                      <a:alpha val="43137"/>
                    </a:srgbClr>
                  </a:outerShdw>
                </a:effectLst>
              </a:rPr>
              <a:t>Latin names / Greco-Roman iconography for a variety of divine concepts/forces</a:t>
            </a:r>
          </a:p>
          <a:p>
            <a:pPr lvl="2"/>
            <a:r>
              <a:rPr lang="en-GB" b="1" dirty="0">
                <a:effectLst>
                  <a:outerShdw blurRad="38100" dist="38100" dir="2700000" algn="tl">
                    <a:srgbClr val="000000">
                      <a:alpha val="43137"/>
                    </a:srgbClr>
                  </a:outerShdw>
                </a:effectLst>
              </a:rPr>
              <a:t>including heroes/deified people</a:t>
            </a:r>
          </a:p>
          <a:p>
            <a:pPr lvl="2"/>
            <a:r>
              <a:rPr lang="en-GB" b="1" dirty="0">
                <a:effectLst>
                  <a:outerShdw blurRad="38100" dist="38100" dir="2700000" algn="tl">
                    <a:srgbClr val="000000">
                      <a:alpha val="43137"/>
                    </a:srgbClr>
                  </a:outerShdw>
                </a:effectLst>
              </a:rPr>
              <a:t>inanimate objects</a:t>
            </a:r>
          </a:p>
          <a:p>
            <a:pPr lvl="2"/>
            <a:r>
              <a:rPr lang="en-GB" b="1" dirty="0">
                <a:effectLst>
                  <a:outerShdw blurRad="38100" dist="38100" dir="2700000" algn="tl">
                    <a:srgbClr val="000000">
                      <a:alpha val="43137"/>
                    </a:srgbClr>
                  </a:outerShdw>
                </a:effectLst>
              </a:rPr>
              <a:t>trees (symbolising structure of the world)</a:t>
            </a:r>
          </a:p>
        </p:txBody>
      </p:sp>
    </p:spTree>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randombar(horizontal)">
                                      <p:cBhvr>
                                        <p:cTn id="7" dur="500"/>
                                        <p:tgtEl>
                                          <p:spTgt spid="8">
                                            <p:txEl>
                                              <p:pRg st="0" end="0"/>
                                            </p:txEl>
                                          </p:spTgt>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8">
                                            <p:txEl>
                                              <p:pRg st="1" end="1"/>
                                            </p:txEl>
                                          </p:spTgt>
                                        </p:tgtEl>
                                        <p:attrNameLst>
                                          <p:attrName>style.visibility</p:attrName>
                                        </p:attrNameLst>
                                      </p:cBhvr>
                                      <p:to>
                                        <p:strVal val="visible"/>
                                      </p:to>
                                    </p:set>
                                    <p:animEffect transition="in" filter="randombar(horizontal)">
                                      <p:cBhvr>
                                        <p:cTn id="10" dur="500"/>
                                        <p:tgtEl>
                                          <p:spTgt spid="8">
                                            <p:txEl>
                                              <p:pRg st="1" end="1"/>
                                            </p:txEl>
                                          </p:spTgt>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8">
                                            <p:txEl>
                                              <p:pRg st="2" end="2"/>
                                            </p:txEl>
                                          </p:spTgt>
                                        </p:tgtEl>
                                        <p:attrNameLst>
                                          <p:attrName>style.visibility</p:attrName>
                                        </p:attrNameLst>
                                      </p:cBhvr>
                                      <p:to>
                                        <p:strVal val="visible"/>
                                      </p:to>
                                    </p:set>
                                    <p:animEffect transition="in" filter="randombar(horizontal)">
                                      <p:cBhvr>
                                        <p:cTn id="13" dur="500"/>
                                        <p:tgtEl>
                                          <p:spTgt spid="8">
                                            <p:txEl>
                                              <p:pRg st="2" end="2"/>
                                            </p:txEl>
                                          </p:spTgt>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8">
                                            <p:txEl>
                                              <p:pRg st="3" end="3"/>
                                            </p:txEl>
                                          </p:spTgt>
                                        </p:tgtEl>
                                        <p:attrNameLst>
                                          <p:attrName>style.visibility</p:attrName>
                                        </p:attrNameLst>
                                      </p:cBhvr>
                                      <p:to>
                                        <p:strVal val="visible"/>
                                      </p:to>
                                    </p:set>
                                    <p:animEffect transition="in" filter="randombar(horizontal)">
                                      <p:cBhvr>
                                        <p:cTn id="16" dur="500"/>
                                        <p:tgtEl>
                                          <p:spTgt spid="8">
                                            <p:txEl>
                                              <p:pRg st="3" end="3"/>
                                            </p:txEl>
                                          </p:spTgt>
                                        </p:tgtEl>
                                      </p:cBhvr>
                                    </p:animEffect>
                                  </p:childTnLst>
                                </p:cTn>
                              </p:par>
                              <p:par>
                                <p:cTn id="17" presetID="14" presetClass="entr" presetSubtype="10" fill="hold" grpId="0" nodeType="with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animEffect transition="in" filter="randombar(horizontal)">
                                      <p:cBhvr>
                                        <p:cTn id="19" dur="500"/>
                                        <p:tgtEl>
                                          <p:spTgt spid="8">
                                            <p:txEl>
                                              <p:pRg st="4" end="4"/>
                                            </p:txEl>
                                          </p:spTgt>
                                        </p:tgtEl>
                                      </p:cBhvr>
                                    </p:animEffect>
                                  </p:childTnLst>
                                </p:cTn>
                              </p:par>
                              <p:par>
                                <p:cTn id="20" presetID="14" presetClass="entr" presetSubtype="10" fill="hold" grpId="0" nodeType="withEffect">
                                  <p:stCondLst>
                                    <p:cond delay="0"/>
                                  </p:stCondLst>
                                  <p:childTnLst>
                                    <p:set>
                                      <p:cBhvr>
                                        <p:cTn id="21" dur="1" fill="hold">
                                          <p:stCondLst>
                                            <p:cond delay="0"/>
                                          </p:stCondLst>
                                        </p:cTn>
                                        <p:tgtEl>
                                          <p:spTgt spid="8">
                                            <p:txEl>
                                              <p:pRg st="5" end="5"/>
                                            </p:txEl>
                                          </p:spTgt>
                                        </p:tgtEl>
                                        <p:attrNameLst>
                                          <p:attrName>style.visibility</p:attrName>
                                        </p:attrNameLst>
                                      </p:cBhvr>
                                      <p:to>
                                        <p:strVal val="visible"/>
                                      </p:to>
                                    </p:set>
                                    <p:animEffect transition="in" filter="randombar(horizontal)">
                                      <p:cBhvr>
                                        <p:cTn id="22" dur="500"/>
                                        <p:tgtEl>
                                          <p:spTgt spid="8">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uiExpand="1" build="p"/>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 1"/>
          <p:cNvSpPr>
            <a:spLocks noGrp="1"/>
          </p:cNvSpPr>
          <p:nvPr>
            <p:ph type="title"/>
          </p:nvPr>
        </p:nvSpPr>
        <p:spPr>
          <a:xfrm>
            <a:off x="2285984" y="285728"/>
            <a:ext cx="6668884" cy="808038"/>
          </a:xfrm>
        </p:spPr>
        <p:txBody>
          <a:bodyPr/>
          <a:lstStyle/>
          <a:p>
            <a:r>
              <a:rPr lang="en-GB" dirty="0"/>
              <a:t>Résumé - </a:t>
            </a:r>
            <a:r>
              <a:rPr lang="en-GB" i="1" dirty="0" err="1"/>
              <a:t>Interpretatio</a:t>
            </a:r>
            <a:endParaRPr lang="en-GB" i="1" dirty="0"/>
          </a:p>
        </p:txBody>
      </p:sp>
      <p:sp>
        <p:nvSpPr>
          <p:cNvPr id="5" name="Inhaltsplatzhalter 2"/>
          <p:cNvSpPr>
            <a:spLocks noGrp="1"/>
          </p:cNvSpPr>
          <p:nvPr>
            <p:ph idx="1"/>
          </p:nvPr>
        </p:nvSpPr>
        <p:spPr>
          <a:xfrm>
            <a:off x="142845" y="1714488"/>
            <a:ext cx="4429156" cy="4876799"/>
          </a:xfrm>
        </p:spPr>
        <p:txBody>
          <a:bodyPr>
            <a:normAutofit/>
          </a:bodyPr>
          <a:lstStyle/>
          <a:p>
            <a:r>
              <a:rPr lang="en-GB" b="1" dirty="0">
                <a:effectLst>
                  <a:outerShdw blurRad="38100" dist="38100" dir="2700000" algn="tl">
                    <a:srgbClr val="000000">
                      <a:alpha val="43137"/>
                    </a:srgbClr>
                  </a:outerShdw>
                </a:effectLst>
              </a:rPr>
              <a:t>Cultural differences</a:t>
            </a:r>
          </a:p>
          <a:p>
            <a:pPr lvl="1"/>
            <a:r>
              <a:rPr lang="en-GB" b="1" dirty="0">
                <a:effectLst>
                  <a:outerShdw blurRad="38100" dist="38100" dir="2700000" algn="tl">
                    <a:srgbClr val="000000">
                      <a:alpha val="43137"/>
                    </a:srgbClr>
                  </a:outerShdw>
                </a:effectLst>
              </a:rPr>
              <a:t>No one-to-one equivalents</a:t>
            </a:r>
          </a:p>
          <a:p>
            <a:pPr lvl="1"/>
            <a:r>
              <a:rPr lang="en-GB" b="1" dirty="0">
                <a:effectLst>
                  <a:outerShdw blurRad="38100" dist="38100" dir="2700000" algn="tl">
                    <a:srgbClr val="000000">
                      <a:alpha val="43137"/>
                    </a:srgbClr>
                  </a:outerShdw>
                </a:effectLst>
              </a:rPr>
              <a:t>Latin names / Greco-Roman iconography for a variety of divine concepts/forces</a:t>
            </a:r>
          </a:p>
          <a:p>
            <a:pPr lvl="2"/>
            <a:r>
              <a:rPr lang="en-GB" b="1" dirty="0">
                <a:effectLst>
                  <a:outerShdw blurRad="38100" dist="38100" dir="2700000" algn="tl">
                    <a:srgbClr val="000000">
                      <a:alpha val="43137"/>
                    </a:srgbClr>
                  </a:outerShdw>
                </a:effectLst>
              </a:rPr>
              <a:t>including heroes/deified people</a:t>
            </a:r>
          </a:p>
          <a:p>
            <a:pPr lvl="2"/>
            <a:r>
              <a:rPr lang="en-GB" b="1" dirty="0">
                <a:solidFill>
                  <a:srgbClr val="FFFF00"/>
                </a:solidFill>
                <a:effectLst>
                  <a:outerShdw blurRad="38100" dist="38100" dir="2700000" algn="tl">
                    <a:srgbClr val="000000">
                      <a:alpha val="43137"/>
                    </a:srgbClr>
                  </a:outerShdw>
                </a:effectLst>
              </a:rPr>
              <a:t>inanimate objects</a:t>
            </a:r>
          </a:p>
          <a:p>
            <a:pPr lvl="2"/>
            <a:r>
              <a:rPr lang="en-GB" b="1" dirty="0">
                <a:effectLst>
                  <a:outerShdw blurRad="38100" dist="38100" dir="2700000" algn="tl">
                    <a:srgbClr val="000000">
                      <a:alpha val="43137"/>
                    </a:srgbClr>
                  </a:outerShdw>
                </a:effectLst>
              </a:rPr>
              <a:t>trees (symbolising structure of the world)</a:t>
            </a:r>
          </a:p>
        </p:txBody>
      </p:sp>
      <p:sp>
        <p:nvSpPr>
          <p:cNvPr id="8" name="Inhaltsplatzhalter 2"/>
          <p:cNvSpPr txBox="1">
            <a:spLocks/>
          </p:cNvSpPr>
          <p:nvPr/>
        </p:nvSpPr>
        <p:spPr>
          <a:xfrm>
            <a:off x="4357686" y="1500175"/>
            <a:ext cx="4786314" cy="2786081"/>
          </a:xfrm>
          <a:prstGeom prst="rect">
            <a:avLst/>
          </a:prstGeom>
        </p:spPr>
        <p:txBody>
          <a:bodyPr vert="horz" lIns="91440" tIns="45720" rIns="91440" bIns="45720" rtlCol="0">
            <a:normAutofit fontScale="85000" lnSpcReduction="20000"/>
          </a:bodyPr>
          <a:lstStyle/>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en-GB" sz="2200" b="1" i="1"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To the </a:t>
            </a:r>
            <a:r>
              <a:rPr kumimoji="0" lang="en-GB"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Ancestral God</a:t>
            </a:r>
            <a:r>
              <a:rPr kumimoji="0" lang="en-GB" sz="2200" b="1" i="1"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Zeus </a:t>
            </a:r>
            <a:r>
              <a:rPr kumimoji="0" lang="en-GB"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Betylos</a:t>
            </a:r>
            <a:r>
              <a:rPr kumimoji="0" lang="en-GB" sz="2200" b="1" i="1"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of those by the </a:t>
            </a:r>
            <a:r>
              <a:rPr kumimoji="0" lang="en-GB" sz="2200" b="1" i="1"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Orontes</a:t>
            </a:r>
            <a:r>
              <a:rPr kumimoji="0" lang="en-GB" sz="2200" b="1" i="1"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en-GB" sz="2200" b="1" i="1"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Aurelios</a:t>
            </a:r>
            <a:r>
              <a:rPr kumimoji="0" lang="en-GB" sz="2200" b="1" i="1"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en-GB" sz="2200" b="1" i="1"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Diphilianos</a:t>
            </a:r>
            <a:r>
              <a:rPr kumimoji="0" lang="en-GB" sz="2200" b="1" i="1"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soldier of the legion IV </a:t>
            </a:r>
            <a:r>
              <a:rPr kumimoji="0" lang="en-GB" sz="2200" b="1" i="1"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Scythia</a:t>
            </a:r>
            <a:r>
              <a:rPr kumimoji="0" lang="en-GB" sz="2200" b="1" i="1"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en-GB" sz="2200" b="1" i="1"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Antoniniana</a:t>
            </a:r>
            <a:r>
              <a:rPr kumimoji="0" lang="en-GB" sz="2200" b="1" i="1"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br>
              <a:rPr kumimoji="0" lang="en-GB" sz="2200" b="1" i="1"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br>
            <a:r>
              <a:rPr kumimoji="0" lang="en-GB" sz="2200" b="1" i="1"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has offered (this) in fulfilment of a prayer</a:t>
            </a:r>
          </a:p>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en-GB"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Not the Semitic god </a:t>
            </a:r>
            <a:r>
              <a:rPr kumimoji="0" lang="en-GB" sz="2200" b="1" i="0" u="none" strike="noStrike" kern="1200" cap="none" spc="0" normalizeH="0" baseline="0" noProof="0" dirty="0" err="1">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Betylos</a:t>
            </a:r>
            <a:r>
              <a:rPr kumimoji="0" lang="en-GB"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br>
              <a:rPr kumimoji="0" lang="en-GB"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br>
            <a:r>
              <a:rPr kumimoji="0" lang="en-GB"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but a magical animated stone (N Syria).</a:t>
            </a:r>
          </a:p>
          <a:p>
            <a:pPr marL="457200" marR="0" lvl="1" indent="-228600" algn="l" defTabSz="914400" rtl="0" eaLnBrk="1" fontAlgn="auto" latinLnBrk="0" hangingPunct="1">
              <a:lnSpc>
                <a:spcPct val="100000"/>
              </a:lnSpc>
              <a:spcBef>
                <a:spcPts val="1200"/>
              </a:spcBef>
              <a:spcAft>
                <a:spcPts val="0"/>
              </a:spcAft>
              <a:buClrTx/>
              <a:buSzTx/>
              <a:buFontTx/>
              <a:buBlip>
                <a:blip r:embed="rId3"/>
              </a:buBlip>
              <a:tabLst/>
              <a:defRPr/>
            </a:pPr>
            <a:r>
              <a:rPr kumimoji="0" lang="en-GB"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Zeus of the stone?</a:t>
            </a:r>
            <a:br>
              <a:rPr kumimoji="0" lang="en-GB"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br>
            <a:r>
              <a:rPr kumimoji="0" lang="en-GB"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or Zeus residing in the stone?---</a:t>
            </a:r>
            <a:br>
              <a:rPr kumimoji="0" lang="en-GB"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br>
            <a:endParaRPr kumimoji="0" lang="en-GB"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a:p>
            <a:pPr marL="457200" marR="0" lvl="1" indent="-228600" algn="l" defTabSz="914400" rtl="0" eaLnBrk="1" fontAlgn="auto" latinLnBrk="0" hangingPunct="1">
              <a:lnSpc>
                <a:spcPct val="100000"/>
              </a:lnSpc>
              <a:spcBef>
                <a:spcPts val="1200"/>
              </a:spcBef>
              <a:spcAft>
                <a:spcPts val="0"/>
              </a:spcAft>
              <a:buClrTx/>
              <a:buSzTx/>
              <a:buFontTx/>
              <a:buBlip>
                <a:blip r:embed="rId3"/>
              </a:buBlip>
              <a:tabLst/>
              <a:defRPr/>
            </a:pPr>
            <a:endParaRPr kumimoji="0" lang="en-GB"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p:txBody>
      </p:sp>
      <p:pic>
        <p:nvPicPr>
          <p:cNvPr id="9" name="Picture 2" descr="C:\Users\Ralph\Downloads\coin_elagabal_baetyl.jpg"/>
          <p:cNvPicPr>
            <a:picLocks noChangeAspect="1" noChangeArrowheads="1"/>
          </p:cNvPicPr>
          <p:nvPr/>
        </p:nvPicPr>
        <p:blipFill>
          <a:blip r:embed="rId4" cstate="print"/>
          <a:srcRect/>
          <a:stretch>
            <a:fillRect/>
          </a:stretch>
        </p:blipFill>
        <p:spPr bwMode="auto">
          <a:xfrm>
            <a:off x="4572000" y="3929066"/>
            <a:ext cx="2525344" cy="2370565"/>
          </a:xfrm>
          <a:prstGeom prst="rect">
            <a:avLst/>
          </a:prstGeom>
          <a:noFill/>
        </p:spPr>
      </p:pic>
      <p:pic>
        <p:nvPicPr>
          <p:cNvPr id="11" name="Picture 3" descr="C:\Users\Ralph\Downloads\delphi_omphalos.JPG"/>
          <p:cNvPicPr>
            <a:picLocks noChangeAspect="1" noChangeArrowheads="1"/>
          </p:cNvPicPr>
          <p:nvPr/>
        </p:nvPicPr>
        <p:blipFill>
          <a:blip r:embed="rId5" cstate="print">
            <a:lum contrast="10000"/>
          </a:blip>
          <a:srcRect/>
          <a:stretch>
            <a:fillRect/>
          </a:stretch>
        </p:blipFill>
        <p:spPr bwMode="auto">
          <a:xfrm>
            <a:off x="7143768" y="3929067"/>
            <a:ext cx="1657243" cy="2214578"/>
          </a:xfrm>
          <a:prstGeom prst="rect">
            <a:avLst/>
          </a:prstGeom>
          <a:noFill/>
        </p:spPr>
      </p:pic>
      <p:sp>
        <p:nvSpPr>
          <p:cNvPr id="12" name="Textfeld 11"/>
          <p:cNvSpPr txBox="1"/>
          <p:nvPr/>
        </p:nvSpPr>
        <p:spPr>
          <a:xfrm>
            <a:off x="4572000" y="6286521"/>
            <a:ext cx="4572000" cy="646331"/>
          </a:xfrm>
          <a:prstGeom prst="rect">
            <a:avLst/>
          </a:prstGeom>
          <a:noFill/>
        </p:spPr>
        <p:txBody>
          <a:bodyPr wrap="square" rtlCol="0">
            <a:spAutoFit/>
          </a:bodyPr>
          <a:lstStyle/>
          <a:p>
            <a:r>
              <a:rPr lang="en-GB" i="1" dirty="0">
                <a:solidFill>
                  <a:schemeClr val="bg1">
                    <a:lumMod val="95000"/>
                  </a:schemeClr>
                </a:solidFill>
                <a:effectLst>
                  <a:outerShdw blurRad="38100" dist="38100" dir="2700000" algn="tl">
                    <a:srgbClr val="000000">
                      <a:alpha val="43137"/>
                    </a:srgbClr>
                  </a:outerShdw>
                </a:effectLst>
              </a:rPr>
              <a:t>Cf. </a:t>
            </a:r>
            <a:r>
              <a:rPr lang="en-US" i="1" dirty="0" err="1">
                <a:solidFill>
                  <a:schemeClr val="bg1">
                    <a:lumMod val="95000"/>
                  </a:schemeClr>
                </a:solidFill>
                <a:effectLst>
                  <a:outerShdw blurRad="38100" dist="38100" dir="2700000" algn="tl">
                    <a:srgbClr val="000000">
                      <a:alpha val="43137"/>
                    </a:srgbClr>
                  </a:outerShdw>
                </a:effectLst>
              </a:rPr>
              <a:t>Celtiberian</a:t>
            </a:r>
            <a:r>
              <a:rPr lang="en-US" i="1" dirty="0">
                <a:solidFill>
                  <a:schemeClr val="bg1">
                    <a:lumMod val="95000"/>
                  </a:schemeClr>
                </a:solidFill>
                <a:effectLst>
                  <a:outerShdw blurRad="38100" dist="38100" dir="2700000" algn="tl">
                    <a:srgbClr val="000000">
                      <a:alpha val="43137"/>
                    </a:srgbClr>
                  </a:outerShdw>
                </a:effectLst>
              </a:rPr>
              <a:t> rock sanctuary </a:t>
            </a:r>
            <a:br>
              <a:rPr lang="en-US" i="1" dirty="0">
                <a:solidFill>
                  <a:schemeClr val="bg1">
                    <a:lumMod val="95000"/>
                  </a:schemeClr>
                </a:solidFill>
                <a:effectLst>
                  <a:outerShdw blurRad="38100" dist="38100" dir="2700000" algn="tl">
                    <a:srgbClr val="000000">
                      <a:alpha val="43137"/>
                    </a:srgbClr>
                  </a:outerShdw>
                </a:effectLst>
              </a:rPr>
            </a:br>
            <a:r>
              <a:rPr lang="en-US" i="1" dirty="0">
                <a:solidFill>
                  <a:schemeClr val="bg1">
                    <a:lumMod val="95000"/>
                  </a:schemeClr>
                </a:solidFill>
                <a:effectLst>
                  <a:outerShdw blurRad="38100" dist="38100" dir="2700000" algn="tl">
                    <a:srgbClr val="000000">
                      <a:alpha val="43137"/>
                    </a:srgbClr>
                  </a:outerShdw>
                </a:effectLst>
              </a:rPr>
              <a:t>of </a:t>
            </a:r>
            <a:r>
              <a:rPr lang="en-US" i="1" dirty="0" err="1">
                <a:solidFill>
                  <a:schemeClr val="bg1">
                    <a:lumMod val="95000"/>
                  </a:schemeClr>
                </a:solidFill>
                <a:effectLst>
                  <a:outerShdw blurRad="38100" dist="38100" dir="2700000" algn="tl">
                    <a:srgbClr val="000000">
                      <a:alpha val="43137"/>
                    </a:srgbClr>
                  </a:outerShdw>
                </a:effectLst>
              </a:rPr>
              <a:t>Peñalba</a:t>
            </a:r>
            <a:r>
              <a:rPr lang="en-US" i="1" dirty="0">
                <a:solidFill>
                  <a:schemeClr val="bg1">
                    <a:lumMod val="95000"/>
                  </a:schemeClr>
                </a:solidFill>
                <a:effectLst>
                  <a:outerShdw blurRad="38100" dist="38100" dir="2700000" algn="tl">
                    <a:srgbClr val="000000">
                      <a:alpha val="43137"/>
                    </a:srgbClr>
                  </a:outerShdw>
                </a:effectLst>
              </a:rPr>
              <a:t> de </a:t>
            </a:r>
            <a:r>
              <a:rPr lang="en-US" i="1" dirty="0" err="1">
                <a:solidFill>
                  <a:schemeClr val="bg1">
                    <a:lumMod val="95000"/>
                  </a:schemeClr>
                </a:solidFill>
                <a:effectLst>
                  <a:outerShdw blurRad="38100" dist="38100" dir="2700000" algn="tl">
                    <a:srgbClr val="000000">
                      <a:alpha val="43137"/>
                    </a:srgbClr>
                  </a:outerShdw>
                </a:effectLst>
              </a:rPr>
              <a:t>Villastar</a:t>
            </a:r>
            <a:endParaRPr lang="en-GB" i="1" dirty="0">
              <a:solidFill>
                <a:schemeClr val="bg1">
                  <a:lumMod val="95000"/>
                </a:schemeClr>
              </a:solidFill>
            </a:endParaRPr>
          </a:p>
        </p:txBody>
      </p:sp>
    </p:spTree>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randombar(horizontal)">
                                      <p:cBhvr>
                                        <p:cTn id="11" dur="500"/>
                                        <p:tgtEl>
                                          <p:spTgt spid="9"/>
                                        </p:tgtEl>
                                      </p:cBhvr>
                                    </p:animEffect>
                                  </p:childTnLst>
                                </p:cTn>
                              </p:par>
                            </p:childTnLst>
                          </p:cTn>
                        </p:par>
                        <p:par>
                          <p:cTn id="12" fill="hold">
                            <p:stCondLst>
                              <p:cond delay="1000"/>
                            </p:stCondLst>
                            <p:childTnLst>
                              <p:par>
                                <p:cTn id="13" presetID="14" presetClass="entr" presetSubtype="10" fill="hold" nodeType="after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randombar(horizontal)">
                                      <p:cBhvr>
                                        <p:cTn id="15" dur="500"/>
                                        <p:tgtEl>
                                          <p:spTgt spid="11"/>
                                        </p:tgtEl>
                                      </p:cBhvr>
                                    </p:animEffect>
                                  </p:childTnLst>
                                </p:cTn>
                              </p:par>
                            </p:childTnLst>
                          </p:cTn>
                        </p:par>
                        <p:par>
                          <p:cTn id="16" fill="hold">
                            <p:stCondLst>
                              <p:cond delay="1500"/>
                            </p:stCondLst>
                            <p:childTnLst>
                              <p:par>
                                <p:cTn id="17" presetID="14" presetClass="entr" presetSubtype="10" fill="hold" grpId="0" nodeType="after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randombar(horizontal)">
                                      <p:cBhvr>
                                        <p:cTn id="19"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2"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38" name="Picture 2" descr="D:\Epigraphie et Romanisation\10 HAEUSSLER\St Saturnin ARBRE Esp 242 CAG fig 425.jpg"/>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5796136" y="3573387"/>
            <a:ext cx="2672340" cy="3284613"/>
          </a:xfrm>
          <a:prstGeom prst="rect">
            <a:avLst/>
          </a:prstGeom>
          <a:noFill/>
        </p:spPr>
      </p:pic>
      <p:sp>
        <p:nvSpPr>
          <p:cNvPr id="4" name="Titel 1"/>
          <p:cNvSpPr>
            <a:spLocks noGrp="1"/>
          </p:cNvSpPr>
          <p:nvPr>
            <p:ph type="title"/>
          </p:nvPr>
        </p:nvSpPr>
        <p:spPr>
          <a:xfrm>
            <a:off x="2285984" y="285728"/>
            <a:ext cx="6668884" cy="808038"/>
          </a:xfrm>
        </p:spPr>
        <p:txBody>
          <a:bodyPr/>
          <a:lstStyle/>
          <a:p>
            <a:r>
              <a:rPr lang="en-GB" dirty="0"/>
              <a:t>Résumé - </a:t>
            </a:r>
            <a:r>
              <a:rPr lang="en-GB" i="1" dirty="0" err="1"/>
              <a:t>Interpretatio</a:t>
            </a:r>
            <a:endParaRPr lang="en-GB" i="1" dirty="0"/>
          </a:p>
        </p:txBody>
      </p:sp>
      <p:sp>
        <p:nvSpPr>
          <p:cNvPr id="5" name="Inhaltsplatzhalter 2"/>
          <p:cNvSpPr>
            <a:spLocks noGrp="1"/>
          </p:cNvSpPr>
          <p:nvPr>
            <p:ph idx="1"/>
          </p:nvPr>
        </p:nvSpPr>
        <p:spPr>
          <a:xfrm>
            <a:off x="142845" y="1714488"/>
            <a:ext cx="4429156" cy="4876799"/>
          </a:xfrm>
        </p:spPr>
        <p:txBody>
          <a:bodyPr>
            <a:normAutofit/>
          </a:bodyPr>
          <a:lstStyle/>
          <a:p>
            <a:r>
              <a:rPr lang="en-GB" b="1" dirty="0">
                <a:effectLst>
                  <a:outerShdw blurRad="38100" dist="38100" dir="2700000" algn="tl">
                    <a:srgbClr val="000000">
                      <a:alpha val="43137"/>
                    </a:srgbClr>
                  </a:outerShdw>
                </a:effectLst>
              </a:rPr>
              <a:t>Cultural differences</a:t>
            </a:r>
          </a:p>
          <a:p>
            <a:pPr lvl="1"/>
            <a:r>
              <a:rPr lang="en-GB" b="1" dirty="0">
                <a:effectLst>
                  <a:outerShdw blurRad="38100" dist="38100" dir="2700000" algn="tl">
                    <a:srgbClr val="000000">
                      <a:alpha val="43137"/>
                    </a:srgbClr>
                  </a:outerShdw>
                </a:effectLst>
              </a:rPr>
              <a:t>No one-to-one equivalents</a:t>
            </a:r>
          </a:p>
          <a:p>
            <a:pPr lvl="1"/>
            <a:r>
              <a:rPr lang="en-GB" b="1" dirty="0">
                <a:effectLst>
                  <a:outerShdw blurRad="38100" dist="38100" dir="2700000" algn="tl">
                    <a:srgbClr val="000000">
                      <a:alpha val="43137"/>
                    </a:srgbClr>
                  </a:outerShdw>
                </a:effectLst>
              </a:rPr>
              <a:t>Latin names / Greco-Roman iconography for a variety of divine concepts/forces</a:t>
            </a:r>
          </a:p>
          <a:p>
            <a:pPr lvl="2"/>
            <a:r>
              <a:rPr lang="en-GB" b="1" dirty="0">
                <a:effectLst>
                  <a:outerShdw blurRad="38100" dist="38100" dir="2700000" algn="tl">
                    <a:srgbClr val="000000">
                      <a:alpha val="43137"/>
                    </a:srgbClr>
                  </a:outerShdw>
                </a:effectLst>
              </a:rPr>
              <a:t>including heroes/deified people</a:t>
            </a:r>
          </a:p>
          <a:p>
            <a:pPr lvl="2"/>
            <a:r>
              <a:rPr lang="en-GB" b="1" dirty="0">
                <a:effectLst>
                  <a:outerShdw blurRad="38100" dist="38100" dir="2700000" algn="tl">
                    <a:srgbClr val="000000">
                      <a:alpha val="43137"/>
                    </a:srgbClr>
                  </a:outerShdw>
                </a:effectLst>
              </a:rPr>
              <a:t>inanimate objects</a:t>
            </a:r>
          </a:p>
          <a:p>
            <a:pPr lvl="2"/>
            <a:r>
              <a:rPr lang="en-GB" b="1" dirty="0">
                <a:effectLst>
                  <a:outerShdw blurRad="38100" dist="38100" dir="2700000" algn="tl">
                    <a:srgbClr val="000000">
                      <a:alpha val="43137"/>
                    </a:srgbClr>
                  </a:outerShdw>
                </a:effectLst>
              </a:rPr>
              <a:t>trees (symbolising structure of the world)</a:t>
            </a:r>
          </a:p>
        </p:txBody>
      </p:sp>
      <p:sp>
        <p:nvSpPr>
          <p:cNvPr id="6" name="Inhaltsplatzhalter 2"/>
          <p:cNvSpPr txBox="1">
            <a:spLocks/>
          </p:cNvSpPr>
          <p:nvPr/>
        </p:nvSpPr>
        <p:spPr>
          <a:xfrm>
            <a:off x="4572000" y="1500175"/>
            <a:ext cx="4572000" cy="3286147"/>
          </a:xfrm>
          <a:prstGeom prst="rect">
            <a:avLst/>
          </a:prstGeom>
        </p:spPr>
        <p:txBody>
          <a:bodyPr vert="horz" lIns="91440" tIns="45720" rIns="91440" bIns="45720" rtlCol="0">
            <a:normAutofit fontScale="62500" lnSpcReduction="20000"/>
          </a:bodyPr>
          <a:lstStyle/>
          <a:p>
            <a:pPr marL="800100" lvl="1" indent="-342900">
              <a:buFont typeface="Arial" pitchFamily="34" charset="0"/>
              <a:buChar char="•"/>
            </a:pPr>
            <a:r>
              <a:rPr lang="de-DE" sz="3300" i="1" dirty="0">
                <a:solidFill>
                  <a:schemeClr val="bg1">
                    <a:lumMod val="95000"/>
                  </a:schemeClr>
                </a:solidFill>
              </a:rPr>
              <a:t> </a:t>
            </a:r>
            <a:r>
              <a:rPr lang="de-DE" sz="3300" i="1" dirty="0" err="1">
                <a:solidFill>
                  <a:schemeClr val="bg1">
                    <a:lumMod val="95000"/>
                  </a:schemeClr>
                </a:solidFill>
              </a:rPr>
              <a:t>Audruntehiae</a:t>
            </a:r>
            <a:r>
              <a:rPr lang="de-DE" sz="3300" i="1" dirty="0">
                <a:solidFill>
                  <a:schemeClr val="bg1">
                    <a:lumMod val="95000"/>
                  </a:schemeClr>
                </a:solidFill>
              </a:rPr>
              <a:t> </a:t>
            </a:r>
            <a:r>
              <a:rPr lang="de-DE" sz="3300" i="1" dirty="0" err="1">
                <a:solidFill>
                  <a:schemeClr val="bg1">
                    <a:lumMod val="95000"/>
                  </a:schemeClr>
                </a:solidFill>
              </a:rPr>
              <a:t>Matres</a:t>
            </a:r>
            <a:br>
              <a:rPr lang="de-DE" sz="3300" i="1" dirty="0">
                <a:solidFill>
                  <a:schemeClr val="bg1">
                    <a:lumMod val="95000"/>
                  </a:schemeClr>
                </a:solidFill>
              </a:rPr>
            </a:br>
            <a:r>
              <a:rPr lang="de-DE" sz="3300" dirty="0">
                <a:solidFill>
                  <a:schemeClr val="bg1">
                    <a:lumMod val="95000"/>
                  </a:schemeClr>
                </a:solidFill>
              </a:rPr>
              <a:t>„</a:t>
            </a:r>
            <a:r>
              <a:rPr lang="de-DE" sz="3300" dirty="0" err="1">
                <a:solidFill>
                  <a:schemeClr val="bg1">
                    <a:lumMod val="95000"/>
                  </a:schemeClr>
                </a:solidFill>
              </a:rPr>
              <a:t>qui</a:t>
            </a:r>
            <a:r>
              <a:rPr lang="de-DE" sz="3300" dirty="0">
                <a:solidFill>
                  <a:schemeClr val="bg1">
                    <a:lumMod val="95000"/>
                  </a:schemeClr>
                </a:solidFill>
              </a:rPr>
              <a:t> se </a:t>
            </a:r>
            <a:r>
              <a:rPr lang="de-DE" sz="3300" dirty="0" err="1">
                <a:solidFill>
                  <a:schemeClr val="bg1">
                    <a:lumMod val="95000"/>
                  </a:schemeClr>
                </a:solidFill>
              </a:rPr>
              <a:t>tiennent</a:t>
            </a:r>
            <a:r>
              <a:rPr lang="de-DE" sz="3300" dirty="0">
                <a:solidFill>
                  <a:schemeClr val="bg1">
                    <a:lumMod val="95000"/>
                  </a:schemeClr>
                </a:solidFill>
              </a:rPr>
              <a:t> au </a:t>
            </a:r>
            <a:r>
              <a:rPr lang="de-DE" sz="3300" dirty="0" err="1">
                <a:solidFill>
                  <a:schemeClr val="bg1">
                    <a:lumMod val="95000"/>
                  </a:schemeClr>
                </a:solidFill>
              </a:rPr>
              <a:t>pied</a:t>
            </a:r>
            <a:r>
              <a:rPr lang="de-DE" sz="3300" dirty="0">
                <a:solidFill>
                  <a:schemeClr val="bg1">
                    <a:lumMod val="95000"/>
                  </a:schemeClr>
                </a:solidFill>
              </a:rPr>
              <a:t> du </a:t>
            </a:r>
            <a:r>
              <a:rPr lang="de-DE" sz="3300" dirty="0" err="1">
                <a:solidFill>
                  <a:schemeClr val="bg1">
                    <a:lumMod val="95000"/>
                  </a:schemeClr>
                </a:solidFill>
              </a:rPr>
              <a:t>grand</a:t>
            </a:r>
            <a:r>
              <a:rPr lang="de-DE" sz="3300" dirty="0">
                <a:solidFill>
                  <a:schemeClr val="bg1">
                    <a:lumMod val="95000"/>
                  </a:schemeClr>
                </a:solidFill>
              </a:rPr>
              <a:t> </a:t>
            </a:r>
            <a:r>
              <a:rPr lang="de-DE" sz="3300" dirty="0" err="1">
                <a:solidFill>
                  <a:schemeClr val="bg1">
                    <a:lumMod val="95000"/>
                  </a:schemeClr>
                </a:solidFill>
              </a:rPr>
              <a:t>arbre</a:t>
            </a:r>
            <a:r>
              <a:rPr lang="de-DE" sz="3300" dirty="0">
                <a:solidFill>
                  <a:schemeClr val="bg1">
                    <a:lumMod val="95000"/>
                  </a:schemeClr>
                </a:solidFill>
              </a:rPr>
              <a:t>“(</a:t>
            </a:r>
            <a:r>
              <a:rPr lang="de-DE" sz="3300" dirty="0" err="1">
                <a:solidFill>
                  <a:schemeClr val="bg1">
                    <a:lumMod val="95000"/>
                  </a:schemeClr>
                </a:solidFill>
              </a:rPr>
              <a:t>Lower</a:t>
            </a:r>
            <a:r>
              <a:rPr lang="de-DE" sz="3300" dirty="0">
                <a:solidFill>
                  <a:schemeClr val="bg1">
                    <a:lumMod val="95000"/>
                  </a:schemeClr>
                </a:solidFill>
              </a:rPr>
              <a:t> Germany)</a:t>
            </a:r>
            <a:br>
              <a:rPr lang="de-DE" sz="3300" dirty="0">
                <a:solidFill>
                  <a:schemeClr val="bg1">
                    <a:lumMod val="95000"/>
                  </a:schemeClr>
                </a:solidFill>
              </a:rPr>
            </a:br>
            <a:endParaRPr lang="de-DE" sz="3300" dirty="0">
              <a:solidFill>
                <a:schemeClr val="bg1">
                  <a:lumMod val="95000"/>
                </a:schemeClr>
              </a:solidFill>
            </a:endParaRPr>
          </a:p>
          <a:p>
            <a:pPr marL="800100" lvl="1" indent="-342900">
              <a:buFont typeface="Arial" pitchFamily="34" charset="0"/>
              <a:buChar char="•"/>
            </a:pPr>
            <a:r>
              <a:rPr lang="en-GB" sz="3300" i="1" cap="small" dirty="0" err="1">
                <a:solidFill>
                  <a:schemeClr val="bg1">
                    <a:lumMod val="95000"/>
                  </a:schemeClr>
                </a:solidFill>
              </a:rPr>
              <a:t>Callirius</a:t>
            </a:r>
            <a:r>
              <a:rPr lang="en-GB" sz="3300" dirty="0">
                <a:solidFill>
                  <a:schemeClr val="bg1">
                    <a:lumMod val="95000"/>
                  </a:schemeClr>
                </a:solidFill>
              </a:rPr>
              <a:t> “the One of the Trees”</a:t>
            </a:r>
            <a:br>
              <a:rPr lang="en-GB" sz="3300" dirty="0">
                <a:solidFill>
                  <a:schemeClr val="bg1">
                    <a:lumMod val="95000"/>
                  </a:schemeClr>
                </a:solidFill>
              </a:rPr>
            </a:br>
            <a:r>
              <a:rPr lang="en-GB" sz="3300" dirty="0">
                <a:solidFill>
                  <a:schemeClr val="bg1">
                    <a:lumMod val="95000"/>
                  </a:schemeClr>
                </a:solidFill>
              </a:rPr>
              <a:t>(RIB 194)</a:t>
            </a:r>
          </a:p>
          <a:p>
            <a:pPr marL="800100" lvl="1" indent="-342900">
              <a:buFont typeface="Arial" pitchFamily="34" charset="0"/>
              <a:buChar char="•"/>
            </a:pPr>
            <a:br>
              <a:rPr lang="en-GB" sz="3300" i="1" cap="small" dirty="0">
                <a:solidFill>
                  <a:schemeClr val="bg1">
                    <a:lumMod val="95000"/>
                  </a:schemeClr>
                </a:solidFill>
              </a:rPr>
            </a:br>
            <a:r>
              <a:rPr lang="en-GB" sz="3300" i="1" cap="small" dirty="0" err="1">
                <a:solidFill>
                  <a:schemeClr val="bg1">
                    <a:lumMod val="95000"/>
                  </a:schemeClr>
                </a:solidFill>
              </a:rPr>
              <a:t>Viducos</a:t>
            </a:r>
            <a:r>
              <a:rPr lang="en-GB" sz="3300" dirty="0">
                <a:solidFill>
                  <a:schemeClr val="bg1">
                    <a:lumMod val="95000"/>
                  </a:schemeClr>
                </a:solidFill>
              </a:rPr>
              <a:t> “the One of the Tree/ Wood” (</a:t>
            </a:r>
            <a:r>
              <a:rPr lang="en-GB" sz="3300" dirty="0" err="1">
                <a:solidFill>
                  <a:schemeClr val="bg1">
                    <a:lumMod val="95000"/>
                  </a:schemeClr>
                </a:solidFill>
              </a:rPr>
              <a:t>Aquitania</a:t>
            </a:r>
            <a:r>
              <a:rPr lang="en-GB" sz="3300" dirty="0">
                <a:solidFill>
                  <a:schemeClr val="bg1">
                    <a:lumMod val="95000"/>
                  </a:schemeClr>
                </a:solidFill>
              </a:rPr>
              <a:t>)</a:t>
            </a:r>
            <a:br>
              <a:rPr lang="en-GB" sz="2600" dirty="0">
                <a:solidFill>
                  <a:schemeClr val="bg1">
                    <a:lumMod val="95000"/>
                  </a:schemeClr>
                </a:solidFill>
              </a:rPr>
            </a:br>
            <a:r>
              <a:rPr lang="en-GB" sz="2600" dirty="0">
                <a:solidFill>
                  <a:schemeClr val="bg1">
                    <a:lumMod val="95000"/>
                  </a:schemeClr>
                </a:solidFill>
              </a:rPr>
              <a:t>e.g. </a:t>
            </a:r>
            <a:r>
              <a:rPr lang="de-DE" sz="2600" i="1" dirty="0" err="1">
                <a:solidFill>
                  <a:schemeClr val="bg1">
                    <a:lumMod val="95000"/>
                  </a:schemeClr>
                </a:solidFill>
              </a:rPr>
              <a:t>Mercu</a:t>
            </a:r>
            <a:r>
              <a:rPr lang="de-DE" sz="2600" i="1" dirty="0">
                <a:solidFill>
                  <a:schemeClr val="bg1">
                    <a:lumMod val="95000"/>
                  </a:schemeClr>
                </a:solidFill>
              </a:rPr>
              <a:t>/</a:t>
            </a:r>
            <a:r>
              <a:rPr lang="de-DE" sz="2600" i="1" dirty="0" err="1">
                <a:solidFill>
                  <a:schemeClr val="bg1">
                    <a:lumMod val="95000"/>
                  </a:schemeClr>
                </a:solidFill>
              </a:rPr>
              <a:t>rio</a:t>
            </a:r>
            <a:r>
              <a:rPr lang="de-DE" sz="2600" i="1" dirty="0">
                <a:solidFill>
                  <a:schemeClr val="bg1">
                    <a:lumMod val="95000"/>
                  </a:schemeClr>
                </a:solidFill>
              </a:rPr>
              <a:t> </a:t>
            </a:r>
            <a:r>
              <a:rPr lang="de-DE" sz="2600" i="1" dirty="0" err="1">
                <a:solidFill>
                  <a:schemeClr val="bg1">
                    <a:lumMod val="95000"/>
                  </a:schemeClr>
                </a:solidFill>
              </a:rPr>
              <a:t>Vi</a:t>
            </a:r>
            <a:r>
              <a:rPr lang="de-DE" sz="2600" i="1" dirty="0">
                <a:solidFill>
                  <a:schemeClr val="bg1">
                    <a:lumMod val="95000"/>
                  </a:schemeClr>
                </a:solidFill>
              </a:rPr>
              <a:t>/du/</a:t>
            </a:r>
            <a:r>
              <a:rPr lang="de-DE" sz="2600" i="1" dirty="0" err="1">
                <a:solidFill>
                  <a:schemeClr val="bg1">
                    <a:lumMod val="95000"/>
                  </a:schemeClr>
                </a:solidFill>
              </a:rPr>
              <a:t>co</a:t>
            </a:r>
            <a:r>
              <a:rPr lang="de-DE" sz="2600" i="1" dirty="0">
                <a:solidFill>
                  <a:schemeClr val="bg1">
                    <a:lumMod val="95000"/>
                  </a:schemeClr>
                </a:solidFill>
              </a:rPr>
              <a:t> </a:t>
            </a:r>
            <a:r>
              <a:rPr lang="de-DE" sz="2600" dirty="0">
                <a:solidFill>
                  <a:schemeClr val="bg1">
                    <a:lumMod val="95000"/>
                  </a:schemeClr>
                </a:solidFill>
              </a:rPr>
              <a:t>( CIL XIII 576 = ILS 4606 )</a:t>
            </a:r>
            <a:endParaRPr kumimoji="0" lang="en-GB" sz="2600" b="1" i="0" u="none" strike="noStrike" kern="1200" cap="none" spc="0" normalizeH="0" baseline="0" noProof="0" dirty="0">
              <a:ln>
                <a:noFill/>
              </a:ln>
              <a:solidFill>
                <a:schemeClr val="bg1">
                  <a:lumMod val="95000"/>
                </a:schemeClr>
              </a:solidFill>
              <a:effectLst>
                <a:outerShdw blurRad="38100" dist="38100" dir="2700000" algn="tl">
                  <a:srgbClr val="000000">
                    <a:alpha val="43137"/>
                  </a:srgbClr>
                </a:outerShdw>
              </a:effectLst>
              <a:uLnTx/>
              <a:uFillTx/>
              <a:latin typeface="+mn-lt"/>
              <a:ea typeface="+mn-ea"/>
              <a:cs typeface="+mn-cs"/>
            </a:endParaRPr>
          </a:p>
        </p:txBody>
      </p:sp>
    </p:spTree>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withEffect">
                                  <p:stCondLst>
                                    <p:cond delay="0"/>
                                  </p:stCondLst>
                                  <p:childTnLst>
                                    <p:set>
                                      <p:cBhvr>
                                        <p:cTn id="6" dur="1" fill="hold">
                                          <p:stCondLst>
                                            <p:cond delay="0"/>
                                          </p:stCondLst>
                                        </p:cTn>
                                        <p:tgtEl>
                                          <p:spTgt spid="65538"/>
                                        </p:tgtEl>
                                        <p:attrNameLst>
                                          <p:attrName>style.visibility</p:attrName>
                                        </p:attrNameLst>
                                      </p:cBhvr>
                                      <p:to>
                                        <p:strVal val="visible"/>
                                      </p:to>
                                    </p:set>
                                    <p:animEffect transition="in" filter="randombar(horizontal)">
                                      <p:cBhvr>
                                        <p:cTn id="7" dur="500"/>
                                        <p:tgtEl>
                                          <p:spTgt spid="65538"/>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randombar(horizontal)">
                                      <p:cBhvr>
                                        <p:cTn id="1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 1"/>
          <p:cNvSpPr>
            <a:spLocks noGrp="1"/>
          </p:cNvSpPr>
          <p:nvPr>
            <p:ph type="title"/>
          </p:nvPr>
        </p:nvSpPr>
        <p:spPr>
          <a:xfrm>
            <a:off x="2285984" y="285728"/>
            <a:ext cx="6668884" cy="808038"/>
          </a:xfrm>
        </p:spPr>
        <p:txBody>
          <a:bodyPr/>
          <a:lstStyle/>
          <a:p>
            <a:r>
              <a:rPr lang="en-GB" dirty="0"/>
              <a:t>Résumé - </a:t>
            </a:r>
            <a:r>
              <a:rPr lang="en-GB" i="1" dirty="0" err="1"/>
              <a:t>Interpretatio</a:t>
            </a:r>
            <a:endParaRPr lang="en-GB" i="1" dirty="0"/>
          </a:p>
        </p:txBody>
      </p:sp>
      <p:sp>
        <p:nvSpPr>
          <p:cNvPr id="5" name="Inhaltsplatzhalter 2"/>
          <p:cNvSpPr>
            <a:spLocks noGrp="1"/>
          </p:cNvSpPr>
          <p:nvPr>
            <p:ph idx="1"/>
          </p:nvPr>
        </p:nvSpPr>
        <p:spPr>
          <a:xfrm>
            <a:off x="142845" y="1714488"/>
            <a:ext cx="4429156" cy="4876799"/>
          </a:xfrm>
        </p:spPr>
        <p:txBody>
          <a:bodyPr>
            <a:normAutofit/>
          </a:bodyPr>
          <a:lstStyle/>
          <a:p>
            <a:r>
              <a:rPr lang="en-GB" b="1" dirty="0">
                <a:solidFill>
                  <a:schemeClr val="bg2">
                    <a:lumMod val="75000"/>
                  </a:schemeClr>
                </a:solidFill>
                <a:effectLst>
                  <a:outerShdw blurRad="38100" dist="38100" dir="2700000" algn="tl">
                    <a:srgbClr val="000000">
                      <a:alpha val="43137"/>
                    </a:srgbClr>
                  </a:outerShdw>
                </a:effectLst>
              </a:rPr>
              <a:t>Cultural differences</a:t>
            </a:r>
          </a:p>
          <a:p>
            <a:pPr lvl="1"/>
            <a:r>
              <a:rPr lang="en-GB" b="1" dirty="0">
                <a:solidFill>
                  <a:schemeClr val="bg2">
                    <a:lumMod val="75000"/>
                  </a:schemeClr>
                </a:solidFill>
                <a:effectLst>
                  <a:outerShdw blurRad="38100" dist="38100" dir="2700000" algn="tl">
                    <a:srgbClr val="000000">
                      <a:alpha val="43137"/>
                    </a:srgbClr>
                  </a:outerShdw>
                </a:effectLst>
              </a:rPr>
              <a:t>No one-to-one equivalents</a:t>
            </a:r>
          </a:p>
          <a:p>
            <a:pPr lvl="1"/>
            <a:r>
              <a:rPr lang="en-GB" b="1" dirty="0">
                <a:solidFill>
                  <a:schemeClr val="bg2">
                    <a:lumMod val="75000"/>
                  </a:schemeClr>
                </a:solidFill>
                <a:effectLst>
                  <a:outerShdw blurRad="38100" dist="38100" dir="2700000" algn="tl">
                    <a:srgbClr val="000000">
                      <a:alpha val="43137"/>
                    </a:srgbClr>
                  </a:outerShdw>
                </a:effectLst>
              </a:rPr>
              <a:t>Latin names / Greco-Roman iconography for a variety of divine concepts/forces</a:t>
            </a:r>
          </a:p>
          <a:p>
            <a:pPr lvl="2"/>
            <a:r>
              <a:rPr lang="en-GB" b="1" dirty="0">
                <a:solidFill>
                  <a:schemeClr val="bg2">
                    <a:lumMod val="75000"/>
                  </a:schemeClr>
                </a:solidFill>
                <a:effectLst>
                  <a:outerShdw blurRad="38100" dist="38100" dir="2700000" algn="tl">
                    <a:srgbClr val="000000">
                      <a:alpha val="43137"/>
                    </a:srgbClr>
                  </a:outerShdw>
                </a:effectLst>
              </a:rPr>
              <a:t>including heroes/deified people</a:t>
            </a:r>
          </a:p>
          <a:p>
            <a:pPr lvl="2"/>
            <a:r>
              <a:rPr lang="en-GB" b="1" dirty="0">
                <a:solidFill>
                  <a:schemeClr val="bg2">
                    <a:lumMod val="75000"/>
                  </a:schemeClr>
                </a:solidFill>
                <a:effectLst>
                  <a:outerShdw blurRad="38100" dist="38100" dir="2700000" algn="tl">
                    <a:srgbClr val="000000">
                      <a:alpha val="43137"/>
                    </a:srgbClr>
                  </a:outerShdw>
                </a:effectLst>
              </a:rPr>
              <a:t>inanimate objects</a:t>
            </a:r>
          </a:p>
          <a:p>
            <a:pPr lvl="2"/>
            <a:r>
              <a:rPr lang="en-GB" b="1" dirty="0">
                <a:solidFill>
                  <a:schemeClr val="bg2">
                    <a:lumMod val="75000"/>
                  </a:schemeClr>
                </a:solidFill>
                <a:effectLst>
                  <a:outerShdw blurRad="38100" dist="38100" dir="2700000" algn="tl">
                    <a:srgbClr val="000000">
                      <a:alpha val="43137"/>
                    </a:srgbClr>
                  </a:outerShdw>
                </a:effectLst>
              </a:rPr>
              <a:t>trees (symbolising structure of the world)</a:t>
            </a:r>
          </a:p>
        </p:txBody>
      </p:sp>
      <p:sp>
        <p:nvSpPr>
          <p:cNvPr id="8" name="Inhaltsplatzhalter 2"/>
          <p:cNvSpPr txBox="1">
            <a:spLocks/>
          </p:cNvSpPr>
          <p:nvPr/>
        </p:nvSpPr>
        <p:spPr>
          <a:xfrm>
            <a:off x="4572000" y="1714488"/>
            <a:ext cx="4429156" cy="4876799"/>
          </a:xfrm>
          <a:prstGeom prst="rect">
            <a:avLst/>
          </a:prstGeom>
        </p:spPr>
        <p:txBody>
          <a:bodyPr vert="horz" lIns="91440" tIns="45720" rIns="91440" bIns="45720" rtlCol="0">
            <a:normAutofit/>
          </a:bodyPr>
          <a:lstStyle/>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en-GB" sz="22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Global world….</a:t>
            </a:r>
          </a:p>
          <a:p>
            <a:pPr marL="457200" marR="0" lvl="1" indent="-228600" algn="l" defTabSz="914400" rtl="0" eaLnBrk="1" fontAlgn="auto" latinLnBrk="0" hangingPunct="1">
              <a:lnSpc>
                <a:spcPct val="100000"/>
              </a:lnSpc>
              <a:spcBef>
                <a:spcPts val="1200"/>
              </a:spcBef>
              <a:spcAft>
                <a:spcPts val="0"/>
              </a:spcAft>
              <a:buClrTx/>
              <a:buSzTx/>
              <a:buFontTx/>
              <a:buBlip>
                <a:blip r:embed="rId3"/>
              </a:buBlip>
              <a:tabLst/>
              <a:defRPr/>
            </a:pPr>
            <a:r>
              <a:rPr kumimoji="0" lang="en-GB"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Not just focus on the “centre”, Rome, but cults/deities</a:t>
            </a:r>
            <a:r>
              <a:rPr kumimoji="0" lang="en-GB" sz="2000" b="1" i="0" u="none" strike="noStrike" kern="1200" cap="none" spc="0" normalizeH="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from the entire empire “inspire” local cults.</a:t>
            </a:r>
          </a:p>
          <a:p>
            <a:pPr marL="457200" marR="0" lvl="1" indent="-228600" algn="l" defTabSz="914400" rtl="0" eaLnBrk="1" fontAlgn="auto" latinLnBrk="0" hangingPunct="1">
              <a:lnSpc>
                <a:spcPct val="100000"/>
              </a:lnSpc>
              <a:spcBef>
                <a:spcPts val="1200"/>
              </a:spcBef>
              <a:spcAft>
                <a:spcPts val="0"/>
              </a:spcAft>
              <a:buClrTx/>
              <a:buSzTx/>
              <a:buFontTx/>
              <a:buBlip>
                <a:blip r:embed="rId3"/>
              </a:buBlip>
              <a:tabLst/>
              <a:defRPr/>
            </a:pPr>
            <a:r>
              <a:rPr lang="en-GB" sz="20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t>E.g. Isis, Magna Mater &amp; local “Celtic” mother goddesses</a:t>
            </a:r>
            <a:br>
              <a:rPr lang="en-GB" sz="20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rPr>
            </a:br>
            <a:endParaRPr lang="en-GB" sz="20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endParaRPr>
          </a:p>
          <a:p>
            <a:pPr lvl="1" indent="-228600">
              <a:spcBef>
                <a:spcPts val="1200"/>
              </a:spcBef>
              <a:buBlip>
                <a:blip r:embed="rId3"/>
              </a:buBlip>
            </a:pPr>
            <a:r>
              <a:rPr lang="en-GB" sz="1600" dirty="0">
                <a:solidFill>
                  <a:schemeClr val="bg1">
                    <a:lumMod val="95000"/>
                  </a:schemeClr>
                </a:solidFill>
              </a:rPr>
              <a:t>ILS 3960 : </a:t>
            </a:r>
            <a:r>
              <a:rPr lang="en-GB" sz="1600" b="1" i="1" dirty="0" err="1">
                <a:solidFill>
                  <a:schemeClr val="bg1">
                    <a:lumMod val="95000"/>
                  </a:schemeClr>
                </a:solidFill>
              </a:rPr>
              <a:t>Terrae</a:t>
            </a:r>
            <a:r>
              <a:rPr lang="en-GB" sz="1600" b="1" i="1" dirty="0">
                <a:solidFill>
                  <a:schemeClr val="bg1">
                    <a:lumMod val="95000"/>
                  </a:schemeClr>
                </a:solidFill>
              </a:rPr>
              <a:t> </a:t>
            </a:r>
            <a:r>
              <a:rPr lang="en-GB" sz="1600" b="1" i="1" dirty="0" err="1">
                <a:solidFill>
                  <a:schemeClr val="bg1">
                    <a:lumMod val="95000"/>
                  </a:schemeClr>
                </a:solidFill>
              </a:rPr>
              <a:t>Matr</a:t>
            </a:r>
            <a:r>
              <a:rPr lang="en-GB" sz="1600" b="1" i="1" dirty="0">
                <a:solidFill>
                  <a:schemeClr val="bg1">
                    <a:lumMod val="95000"/>
                  </a:schemeClr>
                </a:solidFill>
              </a:rPr>
              <a:t>[</a:t>
            </a:r>
            <a:r>
              <a:rPr lang="en-GB" sz="1600" b="1" i="1" dirty="0" err="1">
                <a:solidFill>
                  <a:schemeClr val="bg1">
                    <a:lumMod val="95000"/>
                  </a:schemeClr>
                </a:solidFill>
              </a:rPr>
              <a:t>i</a:t>
            </a:r>
            <a:r>
              <a:rPr lang="en-GB" sz="1600" b="1" i="1" dirty="0">
                <a:solidFill>
                  <a:schemeClr val="bg1">
                    <a:lumMod val="95000"/>
                  </a:schemeClr>
                </a:solidFill>
              </a:rPr>
              <a:t>] / </a:t>
            </a:r>
            <a:r>
              <a:rPr lang="en-GB" sz="1600" b="1" i="1" dirty="0" err="1">
                <a:solidFill>
                  <a:schemeClr val="bg1">
                    <a:lumMod val="95000"/>
                  </a:schemeClr>
                </a:solidFill>
              </a:rPr>
              <a:t>Aerecurae</a:t>
            </a:r>
            <a:r>
              <a:rPr lang="en-GB" sz="1600" b="1" i="1" dirty="0">
                <a:solidFill>
                  <a:schemeClr val="bg1">
                    <a:lumMod val="95000"/>
                  </a:schemeClr>
                </a:solidFill>
              </a:rPr>
              <a:t> Ma/tri </a:t>
            </a:r>
            <a:r>
              <a:rPr lang="en-GB" sz="1600" b="1" i="1" dirty="0" err="1">
                <a:solidFill>
                  <a:schemeClr val="bg1">
                    <a:lumMod val="95000"/>
                  </a:schemeClr>
                </a:solidFill>
              </a:rPr>
              <a:t>deum</a:t>
            </a:r>
            <a:r>
              <a:rPr lang="en-GB" sz="1600" b="1" i="1" dirty="0">
                <a:solidFill>
                  <a:schemeClr val="bg1">
                    <a:lumMod val="95000"/>
                  </a:schemeClr>
                </a:solidFill>
              </a:rPr>
              <a:t> </a:t>
            </a:r>
            <a:r>
              <a:rPr lang="en-GB" sz="1600" b="1" i="1" dirty="0" err="1">
                <a:solidFill>
                  <a:schemeClr val="bg1">
                    <a:lumMod val="95000"/>
                  </a:schemeClr>
                </a:solidFill>
              </a:rPr>
              <a:t>Mag/nae</a:t>
            </a:r>
            <a:r>
              <a:rPr lang="en-GB" sz="1600" b="1" i="1" dirty="0">
                <a:solidFill>
                  <a:schemeClr val="bg1">
                    <a:lumMod val="95000"/>
                  </a:schemeClr>
                </a:solidFill>
              </a:rPr>
              <a:t> </a:t>
            </a:r>
            <a:r>
              <a:rPr lang="en-GB" sz="1600" b="1" i="1" dirty="0" err="1">
                <a:solidFill>
                  <a:schemeClr val="bg1">
                    <a:lumMod val="95000"/>
                  </a:schemeClr>
                </a:solidFill>
              </a:rPr>
              <a:t>Ideae</a:t>
            </a:r>
            <a:r>
              <a:rPr lang="en-GB" sz="1600" i="1" dirty="0">
                <a:solidFill>
                  <a:schemeClr val="bg1">
                    <a:lumMod val="95000"/>
                  </a:schemeClr>
                </a:solidFill>
              </a:rPr>
              <a:t> / </a:t>
            </a:r>
            <a:r>
              <a:rPr lang="en-GB" sz="1600" i="1" dirty="0" err="1">
                <a:solidFill>
                  <a:schemeClr val="bg1">
                    <a:lumMod val="95000"/>
                  </a:schemeClr>
                </a:solidFill>
              </a:rPr>
              <a:t>Popilia</a:t>
            </a:r>
            <a:r>
              <a:rPr lang="en-GB" sz="1600" i="1" dirty="0">
                <a:solidFill>
                  <a:schemeClr val="bg1">
                    <a:lumMod val="95000"/>
                  </a:schemeClr>
                </a:solidFill>
              </a:rPr>
              <a:t> M(</a:t>
            </a:r>
            <a:r>
              <a:rPr lang="en-GB" sz="1600" i="1" dirty="0" err="1">
                <a:solidFill>
                  <a:schemeClr val="bg1">
                    <a:lumMod val="95000"/>
                  </a:schemeClr>
                </a:solidFill>
              </a:rPr>
              <a:t>arci</a:t>
            </a:r>
            <a:r>
              <a:rPr lang="en-GB" sz="1600" i="1" dirty="0">
                <a:solidFill>
                  <a:schemeClr val="bg1">
                    <a:lumMod val="95000"/>
                  </a:schemeClr>
                </a:solidFill>
              </a:rPr>
              <a:t>) </a:t>
            </a:r>
            <a:r>
              <a:rPr lang="en-GB" sz="1600" i="1" dirty="0" err="1">
                <a:solidFill>
                  <a:schemeClr val="bg1">
                    <a:lumMod val="95000"/>
                  </a:schemeClr>
                </a:solidFill>
              </a:rPr>
              <a:t>fil</a:t>
            </a:r>
            <a:r>
              <a:rPr lang="en-GB" sz="1600" i="1" dirty="0">
                <a:solidFill>
                  <a:schemeClr val="bg1">
                    <a:lumMod val="95000"/>
                  </a:schemeClr>
                </a:solidFill>
              </a:rPr>
              <a:t>(</a:t>
            </a:r>
            <a:r>
              <a:rPr lang="en-GB" sz="1600" i="1" dirty="0" err="1">
                <a:solidFill>
                  <a:schemeClr val="bg1">
                    <a:lumMod val="95000"/>
                  </a:schemeClr>
                </a:solidFill>
              </a:rPr>
              <a:t>ia</a:t>
            </a:r>
            <a:r>
              <a:rPr lang="en-GB" sz="1600" i="1" dirty="0">
                <a:solidFill>
                  <a:schemeClr val="bg1">
                    <a:lumMod val="95000"/>
                  </a:schemeClr>
                </a:solidFill>
              </a:rPr>
              <a:t>) / </a:t>
            </a:r>
            <a:r>
              <a:rPr lang="en-GB" sz="1600" i="1" dirty="0" err="1">
                <a:solidFill>
                  <a:schemeClr val="bg1">
                    <a:lumMod val="95000"/>
                  </a:schemeClr>
                </a:solidFill>
              </a:rPr>
              <a:t>Maxima</a:t>
            </a:r>
            <a:r>
              <a:rPr lang="en-GB" sz="1600" i="1" dirty="0">
                <a:solidFill>
                  <a:schemeClr val="bg1">
                    <a:lumMod val="95000"/>
                  </a:schemeClr>
                </a:solidFill>
              </a:rPr>
              <a:t> </a:t>
            </a:r>
            <a:r>
              <a:rPr lang="en-GB" sz="1600" i="1" dirty="0" err="1">
                <a:solidFill>
                  <a:schemeClr val="bg1">
                    <a:lumMod val="95000"/>
                  </a:schemeClr>
                </a:solidFill>
              </a:rPr>
              <a:t>tauro/bolium</a:t>
            </a:r>
            <a:r>
              <a:rPr lang="en-GB" sz="1600" i="1" dirty="0">
                <a:solidFill>
                  <a:schemeClr val="bg1">
                    <a:lumMod val="95000"/>
                  </a:schemeClr>
                </a:solidFill>
              </a:rPr>
              <a:t> </a:t>
            </a:r>
            <a:r>
              <a:rPr lang="en-GB" sz="1600" i="1" dirty="0" err="1">
                <a:solidFill>
                  <a:schemeClr val="bg1">
                    <a:lumMod val="95000"/>
                  </a:schemeClr>
                </a:solidFill>
              </a:rPr>
              <a:t>aram</a:t>
            </a:r>
            <a:r>
              <a:rPr lang="en-GB" sz="1600" i="1" dirty="0">
                <a:solidFill>
                  <a:schemeClr val="bg1">
                    <a:lumMod val="95000"/>
                  </a:schemeClr>
                </a:solidFill>
              </a:rPr>
              <a:t> / </a:t>
            </a:r>
            <a:r>
              <a:rPr lang="en-GB" sz="1600" i="1" dirty="0" err="1">
                <a:solidFill>
                  <a:schemeClr val="bg1">
                    <a:lumMod val="95000"/>
                  </a:schemeClr>
                </a:solidFill>
              </a:rPr>
              <a:t>posuit</a:t>
            </a:r>
            <a:r>
              <a:rPr lang="en-GB" sz="1600" i="1" dirty="0">
                <a:solidFill>
                  <a:schemeClr val="bg1">
                    <a:lumMod val="95000"/>
                  </a:schemeClr>
                </a:solidFill>
              </a:rPr>
              <a:t> </a:t>
            </a:r>
            <a:r>
              <a:rPr lang="en-GB" sz="1600" i="1" dirty="0" err="1">
                <a:solidFill>
                  <a:schemeClr val="bg1">
                    <a:lumMod val="95000"/>
                  </a:schemeClr>
                </a:solidFill>
              </a:rPr>
              <a:t>movit</a:t>
            </a:r>
            <a:r>
              <a:rPr lang="en-GB" sz="1600" i="1" dirty="0">
                <a:solidFill>
                  <a:schemeClr val="bg1">
                    <a:lumMod val="95000"/>
                  </a:schemeClr>
                </a:solidFill>
              </a:rPr>
              <a:t> / </a:t>
            </a:r>
            <a:r>
              <a:rPr lang="en-GB" sz="1600" i="1" dirty="0" err="1">
                <a:solidFill>
                  <a:schemeClr val="bg1">
                    <a:lumMod val="95000"/>
                  </a:schemeClr>
                </a:solidFill>
              </a:rPr>
              <a:t>fecit</a:t>
            </a:r>
            <a:endParaRPr lang="en-GB" sz="1600" i="1" dirty="0">
              <a:solidFill>
                <a:schemeClr val="bg1">
                  <a:lumMod val="95000"/>
                </a:schemeClr>
              </a:solidFill>
            </a:endParaRPr>
          </a:p>
          <a:p>
            <a:pPr lvl="1" indent="-228600">
              <a:spcBef>
                <a:spcPts val="1200"/>
              </a:spcBef>
              <a:buBlip>
                <a:blip r:embed="rId3"/>
              </a:buBlip>
            </a:pPr>
            <a:r>
              <a:rPr lang="en-GB" sz="1600" dirty="0">
                <a:solidFill>
                  <a:schemeClr val="bg1">
                    <a:lumMod val="95000"/>
                  </a:schemeClr>
                </a:solidFill>
              </a:rPr>
              <a:t>ILS </a:t>
            </a:r>
            <a:r>
              <a:rPr lang="de-DE" sz="1600" i="1" dirty="0">
                <a:solidFill>
                  <a:schemeClr val="bg1">
                    <a:lumMod val="95000"/>
                  </a:schemeClr>
                </a:solidFill>
              </a:rPr>
              <a:t>3966</a:t>
            </a:r>
            <a:r>
              <a:rPr lang="en-GB" sz="1600" dirty="0">
                <a:solidFill>
                  <a:schemeClr val="bg1">
                    <a:lumMod val="95000"/>
                  </a:schemeClr>
                </a:solidFill>
              </a:rPr>
              <a:t>: </a:t>
            </a:r>
            <a:r>
              <a:rPr lang="de-DE" sz="1600" dirty="0">
                <a:solidFill>
                  <a:schemeClr val="bg1">
                    <a:lumMod val="95000"/>
                  </a:schemeClr>
                </a:solidFill>
              </a:rPr>
              <a:t>[</a:t>
            </a:r>
            <a:r>
              <a:rPr lang="de-DE" sz="1600" i="1" dirty="0" err="1">
                <a:solidFill>
                  <a:schemeClr val="bg1">
                    <a:lumMod val="95000"/>
                  </a:schemeClr>
                </a:solidFill>
              </a:rPr>
              <a:t>Diti</a:t>
            </a:r>
            <a:r>
              <a:rPr lang="de-DE" sz="1600" i="1" dirty="0">
                <a:solidFill>
                  <a:schemeClr val="bg1">
                    <a:lumMod val="95000"/>
                  </a:schemeClr>
                </a:solidFill>
              </a:rPr>
              <a:t> </a:t>
            </a:r>
            <a:r>
              <a:rPr lang="de-DE" sz="1600" i="1" dirty="0" err="1">
                <a:solidFill>
                  <a:schemeClr val="bg1">
                    <a:lumMod val="95000"/>
                  </a:schemeClr>
                </a:solidFill>
              </a:rPr>
              <a:t>patr</a:t>
            </a:r>
            <a:r>
              <a:rPr lang="de-DE" sz="1600" i="1" dirty="0">
                <a:solidFill>
                  <a:schemeClr val="bg1">
                    <a:lumMod val="95000"/>
                  </a:schemeClr>
                </a:solidFill>
              </a:rPr>
              <a:t>]i | et </a:t>
            </a:r>
            <a:r>
              <a:rPr lang="de-DE" sz="1600" i="1" dirty="0" err="1">
                <a:solidFill>
                  <a:schemeClr val="bg1">
                    <a:lumMod val="95000"/>
                  </a:schemeClr>
                </a:solidFill>
              </a:rPr>
              <a:t>Aerecurae</a:t>
            </a:r>
            <a:r>
              <a:rPr lang="de-DE" sz="1600" i="1" dirty="0">
                <a:solidFill>
                  <a:schemeClr val="bg1">
                    <a:lumMod val="95000"/>
                  </a:schemeClr>
                </a:solidFill>
              </a:rPr>
              <a:t>...</a:t>
            </a:r>
            <a:br>
              <a:rPr lang="de-DE" sz="1600" i="1" dirty="0">
                <a:solidFill>
                  <a:schemeClr val="bg1">
                    <a:lumMod val="95000"/>
                  </a:schemeClr>
                </a:solidFill>
              </a:rPr>
            </a:br>
            <a:r>
              <a:rPr lang="de-DE" sz="1600" i="1" dirty="0" err="1">
                <a:solidFill>
                  <a:schemeClr val="bg1">
                    <a:lumMod val="95000"/>
                  </a:schemeClr>
                </a:solidFill>
              </a:rPr>
              <a:t>and</a:t>
            </a:r>
            <a:r>
              <a:rPr lang="de-DE" sz="1600" i="1" dirty="0">
                <a:solidFill>
                  <a:schemeClr val="bg1">
                    <a:lumMod val="95000"/>
                  </a:schemeClr>
                </a:solidFill>
              </a:rPr>
              <a:t> </a:t>
            </a:r>
            <a:r>
              <a:rPr lang="de-DE" sz="1600" i="1" dirty="0" err="1">
                <a:solidFill>
                  <a:schemeClr val="bg1">
                    <a:lumMod val="95000"/>
                  </a:schemeClr>
                </a:solidFill>
              </a:rPr>
              <a:t>many</a:t>
            </a:r>
            <a:r>
              <a:rPr lang="de-DE" sz="1600" i="1" dirty="0">
                <a:solidFill>
                  <a:schemeClr val="bg1">
                    <a:lumMod val="95000"/>
                  </a:schemeClr>
                </a:solidFill>
              </a:rPr>
              <a:t> </a:t>
            </a:r>
            <a:r>
              <a:rPr lang="de-DE" sz="1600" i="1" dirty="0" err="1">
                <a:solidFill>
                  <a:schemeClr val="bg1">
                    <a:lumMod val="95000"/>
                  </a:schemeClr>
                </a:solidFill>
              </a:rPr>
              <a:t>more</a:t>
            </a:r>
            <a:r>
              <a:rPr lang="de-DE" sz="1600" i="1" dirty="0">
                <a:solidFill>
                  <a:schemeClr val="bg1">
                    <a:lumMod val="95000"/>
                  </a:schemeClr>
                </a:solidFill>
              </a:rPr>
              <a:t>....</a:t>
            </a:r>
          </a:p>
          <a:p>
            <a:pPr lvl="1" indent="-228600">
              <a:spcBef>
                <a:spcPts val="1200"/>
              </a:spcBef>
              <a:buBlip>
                <a:blip r:embed="rId3"/>
              </a:buBlip>
            </a:pPr>
            <a:endParaRPr lang="en-GB" sz="2000" b="1" dirty="0">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endParaRPr>
          </a:p>
          <a:p>
            <a:pPr marL="457200" marR="0" lvl="1" indent="-228600" algn="l" defTabSz="914400" rtl="0" eaLnBrk="1" fontAlgn="auto" latinLnBrk="0" hangingPunct="1">
              <a:lnSpc>
                <a:spcPct val="100000"/>
              </a:lnSpc>
              <a:spcBef>
                <a:spcPts val="1200"/>
              </a:spcBef>
              <a:spcAft>
                <a:spcPts val="0"/>
              </a:spcAft>
              <a:buClrTx/>
              <a:buSzTx/>
              <a:buFontTx/>
              <a:buBlip>
                <a:blip r:embed="rId3"/>
              </a:buBlip>
              <a:tabLst/>
              <a:defRPr/>
            </a:pPr>
            <a:endParaRPr kumimoji="0" lang="en-GB" sz="2000" b="1" i="0" u="none" strike="noStrike" kern="1200" cap="none" spc="0" normalizeH="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p:txBody>
      </p:sp>
    </p:spTree>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heckerboard(across)">
                                      <p:cBhvr>
                                        <p:cTn id="7"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nhaltsplatzhalter 2"/>
          <p:cNvSpPr>
            <a:spLocks noGrp="1"/>
          </p:cNvSpPr>
          <p:nvPr>
            <p:ph idx="1"/>
          </p:nvPr>
        </p:nvSpPr>
        <p:spPr>
          <a:xfrm>
            <a:off x="4071934" y="1142985"/>
            <a:ext cx="5072066" cy="5572164"/>
          </a:xfrm>
        </p:spPr>
        <p:txBody>
          <a:bodyPr>
            <a:noAutofit/>
          </a:bodyPr>
          <a:lstStyle/>
          <a:p>
            <a:pPr marL="514350" indent="-285750">
              <a:spcBef>
                <a:spcPct val="20000"/>
              </a:spcBef>
            </a:pPr>
            <a:r>
              <a:rPr kumimoji="1" lang="de-DE" b="1" dirty="0">
                <a:effectLst>
                  <a:outerShdw blurRad="38100" dist="38100" dir="2700000" algn="tl">
                    <a:srgbClr val="000000">
                      <a:alpha val="43137"/>
                    </a:srgbClr>
                  </a:outerShdw>
                </a:effectLst>
              </a:rPr>
              <a:t>‚Pan-</a:t>
            </a:r>
            <a:r>
              <a:rPr kumimoji="1" lang="de-DE" b="1" dirty="0" err="1">
                <a:effectLst>
                  <a:outerShdw blurRad="38100" dist="38100" dir="2700000" algn="tl">
                    <a:srgbClr val="000000">
                      <a:alpha val="43137"/>
                    </a:srgbClr>
                  </a:outerShdw>
                </a:effectLst>
              </a:rPr>
              <a:t>Celtic</a:t>
            </a:r>
            <a:r>
              <a:rPr kumimoji="1" lang="de-DE" b="1" dirty="0">
                <a:effectLst>
                  <a:outerShdw blurRad="38100" dist="38100" dir="2700000" algn="tl">
                    <a:srgbClr val="000000">
                      <a:alpha val="43137"/>
                    </a:srgbClr>
                  </a:outerShdw>
                </a:effectLst>
              </a:rPr>
              <a:t>‘ </a:t>
            </a:r>
            <a:r>
              <a:rPr kumimoji="1" lang="de-DE" b="1" dirty="0" err="1">
                <a:effectLst>
                  <a:outerShdw blurRad="38100" dist="38100" dir="2700000" algn="tl">
                    <a:srgbClr val="000000">
                      <a:alpha val="43137"/>
                    </a:srgbClr>
                  </a:outerShdw>
                </a:effectLst>
              </a:rPr>
              <a:t>deities</a:t>
            </a:r>
            <a:endParaRPr kumimoji="1" lang="de-DE" b="1" dirty="0">
              <a:effectLst>
                <a:outerShdw blurRad="38100" dist="38100" dir="2700000" algn="tl">
                  <a:srgbClr val="000000">
                    <a:alpha val="43137"/>
                  </a:srgbClr>
                </a:outerShdw>
              </a:effectLst>
            </a:endParaRPr>
          </a:p>
          <a:p>
            <a:pPr marL="742950" lvl="1" indent="-285750">
              <a:spcBef>
                <a:spcPct val="20000"/>
              </a:spcBef>
            </a:pPr>
            <a:r>
              <a:rPr kumimoji="1" lang="de-DE" sz="2200" b="1" dirty="0">
                <a:effectLst>
                  <a:outerShdw blurRad="38100" dist="38100" dir="2700000" algn="tl">
                    <a:srgbClr val="000000">
                      <a:alpha val="43137"/>
                    </a:srgbClr>
                  </a:outerShdw>
                </a:effectLst>
              </a:rPr>
              <a:t>The </a:t>
            </a:r>
            <a:r>
              <a:rPr kumimoji="1" lang="de-DE" sz="2200" b="1" dirty="0" err="1">
                <a:effectLst>
                  <a:outerShdw blurRad="38100" dist="38100" dir="2700000" algn="tl">
                    <a:srgbClr val="000000">
                      <a:alpha val="43137"/>
                    </a:srgbClr>
                  </a:outerShdw>
                </a:effectLst>
              </a:rPr>
              <a:t>first</a:t>
            </a:r>
            <a:r>
              <a:rPr kumimoji="1" lang="de-DE" sz="2200" b="1" dirty="0">
                <a:effectLst>
                  <a:outerShdw blurRad="38100" dist="38100" dir="2700000" algn="tl">
                    <a:srgbClr val="000000">
                      <a:alpha val="43137"/>
                    </a:srgbClr>
                  </a:outerShdw>
                </a:effectLst>
              </a:rPr>
              <a:t> </a:t>
            </a:r>
            <a:r>
              <a:rPr kumimoji="1" lang="de-DE" sz="2200" b="1" dirty="0" err="1">
                <a:effectLst>
                  <a:outerShdw blurRad="38100" dist="38100" dir="2700000" algn="tl">
                    <a:srgbClr val="000000">
                      <a:alpha val="43137"/>
                    </a:srgbClr>
                  </a:outerShdw>
                </a:effectLst>
              </a:rPr>
              <a:t>victims</a:t>
            </a:r>
            <a:r>
              <a:rPr kumimoji="1" lang="de-DE" sz="2200" b="1" dirty="0">
                <a:effectLst>
                  <a:outerShdw blurRad="38100" dist="38100" dir="2700000" algn="tl">
                    <a:srgbClr val="000000">
                      <a:alpha val="43137"/>
                    </a:srgbClr>
                  </a:outerShdw>
                </a:effectLst>
              </a:rPr>
              <a:t> </a:t>
            </a:r>
            <a:r>
              <a:rPr kumimoji="1" lang="de-DE" sz="2200" b="1" dirty="0" err="1">
                <a:effectLst>
                  <a:outerShdw blurRad="38100" dist="38100" dir="2700000" algn="tl">
                    <a:srgbClr val="000000">
                      <a:alpha val="43137"/>
                    </a:srgbClr>
                  </a:outerShdw>
                </a:effectLst>
              </a:rPr>
              <a:t>of</a:t>
            </a:r>
            <a:r>
              <a:rPr kumimoji="1" lang="de-DE" sz="2200" b="1" dirty="0">
                <a:effectLst>
                  <a:outerShdw blurRad="38100" dist="38100" dir="2700000" algn="tl">
                    <a:srgbClr val="000000">
                      <a:alpha val="43137"/>
                    </a:srgbClr>
                  </a:outerShdw>
                </a:effectLst>
              </a:rPr>
              <a:t> ‘</a:t>
            </a:r>
            <a:r>
              <a:rPr kumimoji="1" lang="de-DE" sz="2200" b="1" dirty="0" err="1">
                <a:effectLst>
                  <a:outerShdw blurRad="38100" dist="38100" dir="2700000" algn="tl">
                    <a:srgbClr val="000000">
                      <a:alpha val="43137"/>
                    </a:srgbClr>
                  </a:outerShdw>
                </a:effectLst>
              </a:rPr>
              <a:t>interpretatio</a:t>
            </a:r>
            <a:r>
              <a:rPr kumimoji="1" lang="de-DE" sz="2200" b="1" dirty="0">
                <a:effectLst>
                  <a:outerShdw blurRad="38100" dist="38100" dir="2700000" algn="tl">
                    <a:srgbClr val="000000">
                      <a:alpha val="43137"/>
                    </a:srgbClr>
                  </a:outerShdw>
                </a:effectLst>
              </a:rPr>
              <a:t>‘ </a:t>
            </a:r>
          </a:p>
          <a:p>
            <a:pPr marL="742950" lvl="1" indent="-285750">
              <a:spcBef>
                <a:spcPct val="20000"/>
              </a:spcBef>
            </a:pPr>
            <a:r>
              <a:rPr kumimoji="1" lang="de-DE" sz="2200" b="1" dirty="0">
                <a:effectLst>
                  <a:outerShdw blurRad="38100" dist="38100" dir="2700000" algn="tl">
                    <a:srgbClr val="000000">
                      <a:alpha val="43137"/>
                    </a:srgbClr>
                  </a:outerShdw>
                </a:effectLst>
              </a:rPr>
              <a:t>Powerful  </a:t>
            </a:r>
            <a:r>
              <a:rPr kumimoji="1" lang="de-DE" sz="2200" b="1" dirty="0" err="1">
                <a:effectLst>
                  <a:outerShdw blurRad="38100" dist="38100" dir="2700000" algn="tl">
                    <a:srgbClr val="000000">
                      <a:alpha val="43137"/>
                    </a:srgbClr>
                  </a:outerShdw>
                </a:effectLst>
              </a:rPr>
              <a:t>local</a:t>
            </a:r>
            <a:r>
              <a:rPr kumimoji="1" lang="de-DE" sz="2200" b="1" dirty="0">
                <a:effectLst>
                  <a:outerShdw blurRad="38100" dist="38100" dir="2700000" algn="tl">
                    <a:srgbClr val="000000">
                      <a:alpha val="43137"/>
                    </a:srgbClr>
                  </a:outerShdw>
                </a:effectLst>
              </a:rPr>
              <a:t> </a:t>
            </a:r>
            <a:r>
              <a:rPr kumimoji="1" lang="de-DE" sz="2200" b="1" dirty="0" err="1">
                <a:effectLst>
                  <a:outerShdw blurRad="38100" dist="38100" dir="2700000" algn="tl">
                    <a:srgbClr val="000000">
                      <a:alpha val="43137"/>
                    </a:srgbClr>
                  </a:outerShdw>
                </a:effectLst>
              </a:rPr>
              <a:t>deities</a:t>
            </a:r>
            <a:r>
              <a:rPr kumimoji="1" lang="de-DE" sz="2200" b="1" dirty="0">
                <a:effectLst>
                  <a:outerShdw blurRad="38100" dist="38100" dir="2700000" algn="tl">
                    <a:srgbClr val="000000">
                      <a:alpha val="43137"/>
                    </a:srgbClr>
                  </a:outerShdw>
                </a:effectLst>
              </a:rPr>
              <a:t>  ‚</a:t>
            </a:r>
            <a:r>
              <a:rPr kumimoji="1" lang="de-DE" sz="2200" b="1" dirty="0" err="1">
                <a:effectLst>
                  <a:outerShdw blurRad="38100" dist="38100" dir="2700000" algn="tl">
                    <a:srgbClr val="000000">
                      <a:alpha val="43137"/>
                    </a:srgbClr>
                  </a:outerShdw>
                </a:effectLst>
              </a:rPr>
              <a:t>disguised</a:t>
            </a:r>
            <a:r>
              <a:rPr kumimoji="1" lang="de-DE" sz="2200" b="1" dirty="0">
                <a:effectLst>
                  <a:outerShdw blurRad="38100" dist="38100" dir="2700000" algn="tl">
                    <a:srgbClr val="000000">
                      <a:alpha val="43137"/>
                    </a:srgbClr>
                  </a:outerShdw>
                </a:effectLst>
              </a:rPr>
              <a:t>‘ </a:t>
            </a:r>
            <a:r>
              <a:rPr kumimoji="1" lang="de-DE" sz="2200" b="1" dirty="0" err="1">
                <a:effectLst>
                  <a:outerShdw blurRad="38100" dist="38100" dir="2700000" algn="tl">
                    <a:srgbClr val="000000">
                      <a:alpha val="43137"/>
                    </a:srgbClr>
                  </a:outerShdw>
                </a:effectLst>
              </a:rPr>
              <a:t>as</a:t>
            </a:r>
            <a:r>
              <a:rPr kumimoji="1" lang="de-DE" sz="2200" b="1" dirty="0">
                <a:effectLst>
                  <a:outerShdw blurRad="38100" dist="38100" dir="2700000" algn="tl">
                    <a:srgbClr val="000000">
                      <a:alpha val="43137"/>
                    </a:srgbClr>
                  </a:outerShdw>
                </a:effectLst>
              </a:rPr>
              <a:t> Jupiter, Mercury, Mars, Silvanus, Juno, Minerva,...?</a:t>
            </a:r>
          </a:p>
          <a:p>
            <a:r>
              <a:rPr lang="en-GB" b="1" dirty="0">
                <a:effectLst>
                  <a:outerShdw blurRad="38100" dist="38100" dir="2700000" algn="tl">
                    <a:srgbClr val="000000">
                      <a:alpha val="43137"/>
                    </a:srgbClr>
                  </a:outerShdw>
                </a:effectLst>
              </a:rPr>
              <a:t>Long-term development</a:t>
            </a:r>
          </a:p>
          <a:p>
            <a:pPr lvl="1"/>
            <a:r>
              <a:rPr lang="en-GB" sz="2200" b="1" dirty="0">
                <a:effectLst>
                  <a:outerShdw blurRad="38100" dist="38100" dir="2700000" algn="tl">
                    <a:srgbClr val="000000">
                      <a:alpha val="43137"/>
                    </a:srgbClr>
                  </a:outerShdw>
                </a:effectLst>
              </a:rPr>
              <a:t>Local deities continues to change their character as society evolves</a:t>
            </a:r>
          </a:p>
          <a:p>
            <a:pPr lvl="1"/>
            <a:r>
              <a:rPr lang="en-GB" sz="2200" b="1" dirty="0">
                <a:effectLst>
                  <a:outerShdw blurRad="38100" dist="38100" dir="2700000" algn="tl">
                    <a:srgbClr val="000000">
                      <a:alpha val="43137"/>
                    </a:srgbClr>
                  </a:outerShdw>
                </a:effectLst>
              </a:rPr>
              <a:t>Taking up more and more Greco-Roman characteristics, while preserving local identity</a:t>
            </a:r>
          </a:p>
          <a:p>
            <a:pPr marL="514350" indent="-285750">
              <a:spcBef>
                <a:spcPct val="20000"/>
              </a:spcBef>
            </a:pPr>
            <a:r>
              <a:rPr kumimoji="1" lang="en-US" b="1" i="1" dirty="0" err="1">
                <a:effectLst>
                  <a:outerShdw blurRad="38100" dist="38100" dir="2700000" algn="tl">
                    <a:srgbClr val="000000">
                      <a:alpha val="43137"/>
                    </a:srgbClr>
                  </a:outerShdw>
                </a:effectLst>
              </a:rPr>
              <a:t>Interpretatio</a:t>
            </a:r>
            <a:r>
              <a:rPr kumimoji="1" lang="en-US" b="1" i="1" dirty="0">
                <a:effectLst>
                  <a:outerShdw blurRad="38100" dist="38100" dir="2700000" algn="tl">
                    <a:srgbClr val="000000">
                      <a:alpha val="43137"/>
                    </a:srgbClr>
                  </a:outerShdw>
                </a:effectLst>
              </a:rPr>
              <a:t> </a:t>
            </a:r>
            <a:r>
              <a:rPr kumimoji="1" lang="en-US" b="1" dirty="0">
                <a:effectLst>
                  <a:outerShdw blurRad="38100" dist="38100" dir="2700000" algn="tl">
                    <a:srgbClr val="000000">
                      <a:alpha val="43137"/>
                    </a:srgbClr>
                  </a:outerShdw>
                </a:effectLst>
              </a:rPr>
              <a:t>catalyses local cult developments</a:t>
            </a:r>
          </a:p>
          <a:p>
            <a:endParaRPr lang="en-GB" b="1" dirty="0">
              <a:effectLst>
                <a:outerShdw blurRad="38100" dist="38100" dir="2700000" algn="tl">
                  <a:srgbClr val="000000">
                    <a:alpha val="43137"/>
                  </a:srgbClr>
                </a:outerShdw>
              </a:effectLst>
            </a:endParaRPr>
          </a:p>
        </p:txBody>
      </p:sp>
      <p:pic>
        <p:nvPicPr>
          <p:cNvPr id="4" name="Picture 3" descr="C:\Users\Ralph\Documents\Photos Oxford\Photos Hereford Gloucester\100_5209 Romulus Gloucester.jpg"/>
          <p:cNvPicPr>
            <a:picLocks noChangeAspect="1" noChangeArrowheads="1"/>
          </p:cNvPicPr>
          <p:nvPr/>
        </p:nvPicPr>
        <p:blipFill>
          <a:blip r:embed="rId2" cstate="print"/>
          <a:srcRect l="4649" r="8549"/>
          <a:stretch>
            <a:fillRect/>
          </a:stretch>
        </p:blipFill>
        <p:spPr bwMode="auto">
          <a:xfrm>
            <a:off x="-1" y="71414"/>
            <a:ext cx="4326137" cy="6643710"/>
          </a:xfrm>
          <a:prstGeom prst="rect">
            <a:avLst/>
          </a:prstGeom>
          <a:noFill/>
        </p:spPr>
      </p:pic>
      <p:sp>
        <p:nvSpPr>
          <p:cNvPr id="6" name="Textfeld 5"/>
          <p:cNvSpPr txBox="1"/>
          <p:nvPr/>
        </p:nvSpPr>
        <p:spPr>
          <a:xfrm>
            <a:off x="285720" y="0"/>
            <a:ext cx="4071966" cy="923330"/>
          </a:xfrm>
          <a:prstGeom prst="rect">
            <a:avLst/>
          </a:prstGeom>
          <a:noFill/>
        </p:spPr>
        <p:txBody>
          <a:bodyPr wrap="square" rtlCol="0">
            <a:spAutoFit/>
          </a:bodyPr>
          <a:lstStyle/>
          <a:p>
            <a:r>
              <a:rPr lang="en-GB" dirty="0"/>
              <a:t>Gloucester, ROMULUS.</a:t>
            </a:r>
          </a:p>
          <a:p>
            <a:r>
              <a:rPr lang="en-GB" dirty="0"/>
              <a:t>Can there be an “</a:t>
            </a:r>
            <a:r>
              <a:rPr lang="en-GB" dirty="0" err="1"/>
              <a:t>interpretatio</a:t>
            </a:r>
            <a:r>
              <a:rPr lang="en-GB" dirty="0"/>
              <a:t> </a:t>
            </a:r>
            <a:r>
              <a:rPr lang="en-GB" dirty="0" err="1"/>
              <a:t>indigena</a:t>
            </a:r>
            <a:r>
              <a:rPr lang="en-GB" dirty="0"/>
              <a:t>” of Romulus?</a:t>
            </a:r>
          </a:p>
        </p:txBody>
      </p:sp>
      <p:sp>
        <p:nvSpPr>
          <p:cNvPr id="8" name="Titel 1"/>
          <p:cNvSpPr>
            <a:spLocks noGrp="1"/>
          </p:cNvSpPr>
          <p:nvPr>
            <p:ph type="title"/>
          </p:nvPr>
        </p:nvSpPr>
        <p:spPr>
          <a:xfrm>
            <a:off x="2285984" y="285728"/>
            <a:ext cx="6668884" cy="808038"/>
          </a:xfrm>
        </p:spPr>
        <p:txBody>
          <a:bodyPr/>
          <a:lstStyle/>
          <a:p>
            <a:r>
              <a:rPr lang="en-GB" dirty="0"/>
              <a:t>Résumé - </a:t>
            </a:r>
            <a:r>
              <a:rPr lang="en-GB" i="1" dirty="0" err="1"/>
              <a:t>Interpretatio</a:t>
            </a:r>
            <a:endParaRPr lang="en-GB" i="1" dirty="0"/>
          </a:p>
        </p:txBody>
      </p:sp>
    </p:spTree>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checkerboard(across)">
                                      <p:cBhvr>
                                        <p:cTn id="1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el 1"/>
          <p:cNvSpPr>
            <a:spLocks noGrp="1"/>
          </p:cNvSpPr>
          <p:nvPr>
            <p:ph type="title"/>
          </p:nvPr>
        </p:nvSpPr>
        <p:spPr>
          <a:xfrm>
            <a:off x="2285984" y="285728"/>
            <a:ext cx="6668884" cy="808038"/>
          </a:xfrm>
        </p:spPr>
        <p:txBody>
          <a:bodyPr/>
          <a:lstStyle/>
          <a:p>
            <a:r>
              <a:rPr lang="en-GB" dirty="0"/>
              <a:t>Résumé</a:t>
            </a:r>
          </a:p>
        </p:txBody>
      </p:sp>
      <p:sp>
        <p:nvSpPr>
          <p:cNvPr id="8" name="Inhaltsplatzhalter 2"/>
          <p:cNvSpPr>
            <a:spLocks noGrp="1"/>
          </p:cNvSpPr>
          <p:nvPr>
            <p:ph idx="1"/>
          </p:nvPr>
        </p:nvSpPr>
        <p:spPr>
          <a:xfrm>
            <a:off x="4071934" y="1142985"/>
            <a:ext cx="5072066" cy="5572164"/>
          </a:xfrm>
        </p:spPr>
        <p:txBody>
          <a:bodyPr>
            <a:noAutofit/>
          </a:bodyPr>
          <a:lstStyle/>
          <a:p>
            <a:pPr marL="514350" indent="-285750">
              <a:spcBef>
                <a:spcPct val="20000"/>
              </a:spcBef>
            </a:pPr>
            <a:r>
              <a:rPr kumimoji="1" lang="de-DE" b="1" dirty="0">
                <a:effectLst>
                  <a:outerShdw blurRad="38100" dist="38100" dir="2700000" algn="tl">
                    <a:srgbClr val="000000">
                      <a:alpha val="43137"/>
                    </a:srgbClr>
                  </a:outerShdw>
                </a:effectLst>
              </a:rPr>
              <a:t>‚Pan-</a:t>
            </a:r>
            <a:r>
              <a:rPr kumimoji="1" lang="de-DE" b="1" dirty="0" err="1">
                <a:effectLst>
                  <a:outerShdw blurRad="38100" dist="38100" dir="2700000" algn="tl">
                    <a:srgbClr val="000000">
                      <a:alpha val="43137"/>
                    </a:srgbClr>
                  </a:outerShdw>
                </a:effectLst>
              </a:rPr>
              <a:t>Celtic</a:t>
            </a:r>
            <a:r>
              <a:rPr kumimoji="1" lang="de-DE" b="1" dirty="0">
                <a:effectLst>
                  <a:outerShdw blurRad="38100" dist="38100" dir="2700000" algn="tl">
                    <a:srgbClr val="000000">
                      <a:alpha val="43137"/>
                    </a:srgbClr>
                  </a:outerShdw>
                </a:effectLst>
              </a:rPr>
              <a:t>‘ </a:t>
            </a:r>
            <a:r>
              <a:rPr kumimoji="1" lang="de-DE" b="1" dirty="0" err="1">
                <a:effectLst>
                  <a:outerShdw blurRad="38100" dist="38100" dir="2700000" algn="tl">
                    <a:srgbClr val="000000">
                      <a:alpha val="43137"/>
                    </a:srgbClr>
                  </a:outerShdw>
                </a:effectLst>
              </a:rPr>
              <a:t>deities</a:t>
            </a:r>
            <a:endParaRPr kumimoji="1" lang="de-DE" b="1" dirty="0">
              <a:effectLst>
                <a:outerShdw blurRad="38100" dist="38100" dir="2700000" algn="tl">
                  <a:srgbClr val="000000">
                    <a:alpha val="43137"/>
                  </a:srgbClr>
                </a:outerShdw>
              </a:effectLst>
            </a:endParaRPr>
          </a:p>
          <a:p>
            <a:pPr marL="742950" lvl="1" indent="-285750">
              <a:spcBef>
                <a:spcPct val="20000"/>
              </a:spcBef>
            </a:pPr>
            <a:r>
              <a:rPr kumimoji="1" lang="de-DE" sz="2200" b="1" dirty="0">
                <a:effectLst>
                  <a:outerShdw blurRad="38100" dist="38100" dir="2700000" algn="tl">
                    <a:srgbClr val="000000">
                      <a:alpha val="43137"/>
                    </a:srgbClr>
                  </a:outerShdw>
                </a:effectLst>
              </a:rPr>
              <a:t>The </a:t>
            </a:r>
            <a:r>
              <a:rPr kumimoji="1" lang="de-DE" sz="2200" b="1" dirty="0" err="1">
                <a:effectLst>
                  <a:outerShdw blurRad="38100" dist="38100" dir="2700000" algn="tl">
                    <a:srgbClr val="000000">
                      <a:alpha val="43137"/>
                    </a:srgbClr>
                  </a:outerShdw>
                </a:effectLst>
              </a:rPr>
              <a:t>first</a:t>
            </a:r>
            <a:r>
              <a:rPr kumimoji="1" lang="de-DE" sz="2200" b="1" dirty="0">
                <a:effectLst>
                  <a:outerShdw blurRad="38100" dist="38100" dir="2700000" algn="tl">
                    <a:srgbClr val="000000">
                      <a:alpha val="43137"/>
                    </a:srgbClr>
                  </a:outerShdw>
                </a:effectLst>
              </a:rPr>
              <a:t> </a:t>
            </a:r>
            <a:r>
              <a:rPr kumimoji="1" lang="de-DE" sz="2200" b="1" dirty="0" err="1">
                <a:effectLst>
                  <a:outerShdw blurRad="38100" dist="38100" dir="2700000" algn="tl">
                    <a:srgbClr val="000000">
                      <a:alpha val="43137"/>
                    </a:srgbClr>
                  </a:outerShdw>
                </a:effectLst>
              </a:rPr>
              <a:t>victims</a:t>
            </a:r>
            <a:r>
              <a:rPr kumimoji="1" lang="de-DE" sz="2200" b="1" dirty="0">
                <a:effectLst>
                  <a:outerShdw blurRad="38100" dist="38100" dir="2700000" algn="tl">
                    <a:srgbClr val="000000">
                      <a:alpha val="43137"/>
                    </a:srgbClr>
                  </a:outerShdw>
                </a:effectLst>
              </a:rPr>
              <a:t> </a:t>
            </a:r>
            <a:r>
              <a:rPr kumimoji="1" lang="de-DE" sz="2200" b="1" dirty="0" err="1">
                <a:effectLst>
                  <a:outerShdw blurRad="38100" dist="38100" dir="2700000" algn="tl">
                    <a:srgbClr val="000000">
                      <a:alpha val="43137"/>
                    </a:srgbClr>
                  </a:outerShdw>
                </a:effectLst>
              </a:rPr>
              <a:t>of</a:t>
            </a:r>
            <a:r>
              <a:rPr kumimoji="1" lang="de-DE" sz="2200" b="1" dirty="0">
                <a:effectLst>
                  <a:outerShdw blurRad="38100" dist="38100" dir="2700000" algn="tl">
                    <a:srgbClr val="000000">
                      <a:alpha val="43137"/>
                    </a:srgbClr>
                  </a:outerShdw>
                </a:effectLst>
              </a:rPr>
              <a:t> ‘</a:t>
            </a:r>
            <a:r>
              <a:rPr kumimoji="1" lang="de-DE" sz="2200" b="1" dirty="0" err="1">
                <a:effectLst>
                  <a:outerShdw blurRad="38100" dist="38100" dir="2700000" algn="tl">
                    <a:srgbClr val="000000">
                      <a:alpha val="43137"/>
                    </a:srgbClr>
                  </a:outerShdw>
                </a:effectLst>
              </a:rPr>
              <a:t>interpretatio</a:t>
            </a:r>
            <a:r>
              <a:rPr kumimoji="1" lang="de-DE" sz="2200" b="1" dirty="0">
                <a:effectLst>
                  <a:outerShdw blurRad="38100" dist="38100" dir="2700000" algn="tl">
                    <a:srgbClr val="000000">
                      <a:alpha val="43137"/>
                    </a:srgbClr>
                  </a:outerShdw>
                </a:effectLst>
              </a:rPr>
              <a:t>‘ </a:t>
            </a:r>
          </a:p>
          <a:p>
            <a:pPr marL="742950" lvl="1" indent="-285750">
              <a:spcBef>
                <a:spcPct val="20000"/>
              </a:spcBef>
            </a:pPr>
            <a:r>
              <a:rPr kumimoji="1" lang="de-DE" sz="2200" b="1" dirty="0">
                <a:effectLst>
                  <a:outerShdw blurRad="38100" dist="38100" dir="2700000" algn="tl">
                    <a:srgbClr val="000000">
                      <a:alpha val="43137"/>
                    </a:srgbClr>
                  </a:outerShdw>
                </a:effectLst>
              </a:rPr>
              <a:t>Powerful  </a:t>
            </a:r>
            <a:r>
              <a:rPr kumimoji="1" lang="de-DE" sz="2200" b="1" dirty="0" err="1">
                <a:effectLst>
                  <a:outerShdw blurRad="38100" dist="38100" dir="2700000" algn="tl">
                    <a:srgbClr val="000000">
                      <a:alpha val="43137"/>
                    </a:srgbClr>
                  </a:outerShdw>
                </a:effectLst>
              </a:rPr>
              <a:t>local</a:t>
            </a:r>
            <a:r>
              <a:rPr kumimoji="1" lang="de-DE" sz="2200" b="1" dirty="0">
                <a:effectLst>
                  <a:outerShdw blurRad="38100" dist="38100" dir="2700000" algn="tl">
                    <a:srgbClr val="000000">
                      <a:alpha val="43137"/>
                    </a:srgbClr>
                  </a:outerShdw>
                </a:effectLst>
              </a:rPr>
              <a:t> </a:t>
            </a:r>
            <a:r>
              <a:rPr kumimoji="1" lang="de-DE" sz="2200" b="1" dirty="0" err="1">
                <a:effectLst>
                  <a:outerShdw blurRad="38100" dist="38100" dir="2700000" algn="tl">
                    <a:srgbClr val="000000">
                      <a:alpha val="43137"/>
                    </a:srgbClr>
                  </a:outerShdw>
                </a:effectLst>
              </a:rPr>
              <a:t>deities</a:t>
            </a:r>
            <a:r>
              <a:rPr kumimoji="1" lang="de-DE" sz="2200" b="1" dirty="0">
                <a:effectLst>
                  <a:outerShdw blurRad="38100" dist="38100" dir="2700000" algn="tl">
                    <a:srgbClr val="000000">
                      <a:alpha val="43137"/>
                    </a:srgbClr>
                  </a:outerShdw>
                </a:effectLst>
              </a:rPr>
              <a:t>  ‚</a:t>
            </a:r>
            <a:r>
              <a:rPr kumimoji="1" lang="de-DE" sz="2200" b="1" dirty="0" err="1">
                <a:effectLst>
                  <a:outerShdw blurRad="38100" dist="38100" dir="2700000" algn="tl">
                    <a:srgbClr val="000000">
                      <a:alpha val="43137"/>
                    </a:srgbClr>
                  </a:outerShdw>
                </a:effectLst>
              </a:rPr>
              <a:t>disguised</a:t>
            </a:r>
            <a:r>
              <a:rPr kumimoji="1" lang="de-DE" sz="2200" b="1" dirty="0">
                <a:effectLst>
                  <a:outerShdw blurRad="38100" dist="38100" dir="2700000" algn="tl">
                    <a:srgbClr val="000000">
                      <a:alpha val="43137"/>
                    </a:srgbClr>
                  </a:outerShdw>
                </a:effectLst>
              </a:rPr>
              <a:t>‘ </a:t>
            </a:r>
            <a:r>
              <a:rPr kumimoji="1" lang="de-DE" sz="2200" b="1" dirty="0" err="1">
                <a:effectLst>
                  <a:outerShdw blurRad="38100" dist="38100" dir="2700000" algn="tl">
                    <a:srgbClr val="000000">
                      <a:alpha val="43137"/>
                    </a:srgbClr>
                  </a:outerShdw>
                </a:effectLst>
              </a:rPr>
              <a:t>as</a:t>
            </a:r>
            <a:r>
              <a:rPr kumimoji="1" lang="de-DE" sz="2200" b="1" dirty="0">
                <a:effectLst>
                  <a:outerShdw blurRad="38100" dist="38100" dir="2700000" algn="tl">
                    <a:srgbClr val="000000">
                      <a:alpha val="43137"/>
                    </a:srgbClr>
                  </a:outerShdw>
                </a:effectLst>
              </a:rPr>
              <a:t> Jupiter, Mercury, Mars, Silvanus, Juno, Minerva,...?</a:t>
            </a:r>
          </a:p>
          <a:p>
            <a:r>
              <a:rPr lang="en-GB" b="1" dirty="0">
                <a:effectLst>
                  <a:outerShdw blurRad="38100" dist="38100" dir="2700000" algn="tl">
                    <a:srgbClr val="000000">
                      <a:alpha val="43137"/>
                    </a:srgbClr>
                  </a:outerShdw>
                </a:effectLst>
              </a:rPr>
              <a:t>Long-term development</a:t>
            </a:r>
          </a:p>
          <a:p>
            <a:pPr lvl="1"/>
            <a:r>
              <a:rPr lang="en-GB" sz="2200" b="1" dirty="0">
                <a:effectLst>
                  <a:outerShdw blurRad="38100" dist="38100" dir="2700000" algn="tl">
                    <a:srgbClr val="000000">
                      <a:alpha val="43137"/>
                    </a:srgbClr>
                  </a:outerShdw>
                </a:effectLst>
              </a:rPr>
              <a:t>Local deities continues to change their character as society evolves</a:t>
            </a:r>
          </a:p>
          <a:p>
            <a:pPr lvl="1"/>
            <a:r>
              <a:rPr lang="en-GB" sz="2200" b="1" dirty="0">
                <a:effectLst>
                  <a:outerShdw blurRad="38100" dist="38100" dir="2700000" algn="tl">
                    <a:srgbClr val="000000">
                      <a:alpha val="43137"/>
                    </a:srgbClr>
                  </a:outerShdw>
                </a:effectLst>
              </a:rPr>
              <a:t>Taking up more and more Greco-Roman characteristics, while preserving local identity</a:t>
            </a:r>
          </a:p>
          <a:p>
            <a:pPr marL="514350" indent="-285750">
              <a:spcBef>
                <a:spcPct val="20000"/>
              </a:spcBef>
            </a:pPr>
            <a:r>
              <a:rPr kumimoji="1" lang="en-US" b="1" i="1" dirty="0" err="1">
                <a:effectLst>
                  <a:outerShdw blurRad="38100" dist="38100" dir="2700000" algn="tl">
                    <a:srgbClr val="000000">
                      <a:alpha val="43137"/>
                    </a:srgbClr>
                  </a:outerShdw>
                </a:effectLst>
              </a:rPr>
              <a:t>Interpretatio</a:t>
            </a:r>
            <a:r>
              <a:rPr kumimoji="1" lang="en-US" b="1" i="1" dirty="0">
                <a:effectLst>
                  <a:outerShdw blurRad="38100" dist="38100" dir="2700000" algn="tl">
                    <a:srgbClr val="000000">
                      <a:alpha val="43137"/>
                    </a:srgbClr>
                  </a:outerShdw>
                </a:effectLst>
              </a:rPr>
              <a:t> </a:t>
            </a:r>
            <a:r>
              <a:rPr kumimoji="1" lang="en-US" b="1" dirty="0">
                <a:effectLst>
                  <a:outerShdw blurRad="38100" dist="38100" dir="2700000" algn="tl">
                    <a:srgbClr val="000000">
                      <a:alpha val="43137"/>
                    </a:srgbClr>
                  </a:outerShdw>
                </a:effectLst>
              </a:rPr>
              <a:t>catalyses local cult developments</a:t>
            </a:r>
          </a:p>
          <a:p>
            <a:endParaRPr lang="en-GB" b="1" dirty="0">
              <a:effectLst>
                <a:outerShdw blurRad="38100" dist="38100" dir="2700000" algn="tl">
                  <a:srgbClr val="000000">
                    <a:alpha val="43137"/>
                  </a:srgbClr>
                </a:outerShdw>
              </a:effectLst>
            </a:endParaRPr>
          </a:p>
        </p:txBody>
      </p:sp>
      <p:pic>
        <p:nvPicPr>
          <p:cNvPr id="9" name="Picture 3" descr="C:\Users\Ralph\Documents\Photos Oxford\Photos Hereford Gloucester\100_5209 Romulus Gloucester.jpg"/>
          <p:cNvPicPr>
            <a:picLocks noChangeAspect="1" noChangeArrowheads="1"/>
          </p:cNvPicPr>
          <p:nvPr/>
        </p:nvPicPr>
        <p:blipFill>
          <a:blip r:embed="rId2" cstate="print"/>
          <a:srcRect l="4649" r="8549"/>
          <a:stretch>
            <a:fillRect/>
          </a:stretch>
        </p:blipFill>
        <p:spPr bwMode="auto">
          <a:xfrm>
            <a:off x="-1" y="71414"/>
            <a:ext cx="4326137" cy="6643710"/>
          </a:xfrm>
          <a:prstGeom prst="rect">
            <a:avLst/>
          </a:prstGeom>
          <a:noFill/>
        </p:spPr>
      </p:pic>
      <p:pic>
        <p:nvPicPr>
          <p:cNvPr id="10" name="Picture 1" descr="D:\IMG_1802 GLOUCESTER small.jpg"/>
          <p:cNvPicPr>
            <a:picLocks noChangeAspect="1" noChangeArrowheads="1"/>
          </p:cNvPicPr>
          <p:nvPr/>
        </p:nvPicPr>
        <p:blipFill>
          <a:blip r:embed="rId3" cstate="print"/>
          <a:srcRect/>
          <a:stretch>
            <a:fillRect/>
          </a:stretch>
        </p:blipFill>
        <p:spPr bwMode="auto">
          <a:xfrm>
            <a:off x="4357686" y="1214422"/>
            <a:ext cx="4514000" cy="5430598"/>
          </a:xfrm>
          <a:prstGeom prst="rect">
            <a:avLst/>
          </a:prstGeom>
          <a:noFill/>
        </p:spPr>
      </p:pic>
      <p:sp>
        <p:nvSpPr>
          <p:cNvPr id="11" name="Textfeld 10"/>
          <p:cNvSpPr txBox="1"/>
          <p:nvPr/>
        </p:nvSpPr>
        <p:spPr>
          <a:xfrm>
            <a:off x="285720" y="0"/>
            <a:ext cx="4071966" cy="923330"/>
          </a:xfrm>
          <a:prstGeom prst="rect">
            <a:avLst/>
          </a:prstGeom>
          <a:noFill/>
        </p:spPr>
        <p:txBody>
          <a:bodyPr wrap="square" rtlCol="0">
            <a:spAutoFit/>
          </a:bodyPr>
          <a:lstStyle/>
          <a:p>
            <a:r>
              <a:rPr lang="en-GB" dirty="0"/>
              <a:t>Gloucester, ROMULUS.</a:t>
            </a:r>
          </a:p>
          <a:p>
            <a:r>
              <a:rPr lang="en-GB" dirty="0"/>
              <a:t>Can there be an “</a:t>
            </a:r>
            <a:r>
              <a:rPr lang="en-GB" dirty="0" err="1"/>
              <a:t>interpretatio</a:t>
            </a:r>
            <a:r>
              <a:rPr lang="en-GB" dirty="0"/>
              <a:t> </a:t>
            </a:r>
            <a:r>
              <a:rPr lang="en-GB" dirty="0" err="1"/>
              <a:t>indigena</a:t>
            </a:r>
            <a:r>
              <a:rPr lang="en-GB" dirty="0"/>
              <a:t>” of Romulus?</a:t>
            </a:r>
          </a:p>
        </p:txBody>
      </p:sp>
    </p:spTree>
  </p:cSld>
  <p:clrMapOvr>
    <a:masterClrMapping/>
  </p:clrMapOvr>
  <p:transition>
    <p:randomBar/>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en-GB"/>
          </a:p>
        </p:txBody>
      </p:sp>
      <p:sp>
        <p:nvSpPr>
          <p:cNvPr id="3" name="Inhaltsplatzhalter 2"/>
          <p:cNvSpPr>
            <a:spLocks noGrp="1"/>
          </p:cNvSpPr>
          <p:nvPr>
            <p:ph idx="1"/>
          </p:nvPr>
        </p:nvSpPr>
        <p:spPr/>
        <p:txBody>
          <a:bodyPr/>
          <a:lstStyle/>
          <a:p>
            <a:endParaRPr lang="en-GB"/>
          </a:p>
        </p:txBody>
      </p:sp>
    </p:spTree>
  </p:cSld>
  <p:clrMapOvr>
    <a:masterClrMapping/>
  </p:clrMapOvr>
  <p:transition>
    <p:randomBar/>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b="1" dirty="0" err="1">
                <a:effectLst>
                  <a:outerShdw blurRad="38100" dist="38100" dir="2700000" algn="tl">
                    <a:srgbClr val="000000">
                      <a:alpha val="43137"/>
                    </a:srgbClr>
                  </a:outerShdw>
                  <a:reflection blurRad="6350" stA="55000" endA="300" endPos="25500" dir="5400000" sy="-100000" algn="bl" rotWithShape="0"/>
                </a:effectLst>
              </a:rPr>
              <a:t>Inanimate</a:t>
            </a:r>
            <a:r>
              <a:rPr lang="de-DE" b="1" dirty="0">
                <a:effectLst>
                  <a:outerShdw blurRad="38100" dist="38100" dir="2700000" algn="tl">
                    <a:srgbClr val="000000">
                      <a:alpha val="43137"/>
                    </a:srgbClr>
                  </a:outerShdw>
                  <a:reflection blurRad="6350" stA="55000" endA="300" endPos="25500" dir="5400000" sy="-100000" algn="bl" rotWithShape="0"/>
                </a:effectLst>
              </a:rPr>
              <a:t> </a:t>
            </a:r>
            <a:r>
              <a:rPr lang="de-DE" b="1" dirty="0" err="1">
                <a:effectLst>
                  <a:outerShdw blurRad="38100" dist="38100" dir="2700000" algn="tl">
                    <a:srgbClr val="000000">
                      <a:alpha val="43137"/>
                    </a:srgbClr>
                  </a:outerShdw>
                  <a:reflection blurRad="6350" stA="55000" endA="300" endPos="25500" dir="5400000" sy="-100000" algn="bl" rotWithShape="0"/>
                </a:effectLst>
              </a:rPr>
              <a:t>objects</a:t>
            </a:r>
            <a:endParaRPr lang="en-GB" b="1" dirty="0">
              <a:effectLst>
                <a:outerShdw blurRad="38100" dist="38100" dir="2700000" algn="tl">
                  <a:srgbClr val="000000">
                    <a:alpha val="43137"/>
                  </a:srgbClr>
                </a:outerShdw>
                <a:reflection blurRad="6350" stA="55000" endA="300" endPos="25500" dir="5400000" sy="-100000" algn="bl" rotWithShape="0"/>
              </a:effectLst>
            </a:endParaRPr>
          </a:p>
        </p:txBody>
      </p:sp>
      <p:sp>
        <p:nvSpPr>
          <p:cNvPr id="3" name="Inhaltsplatzhalter 2"/>
          <p:cNvSpPr>
            <a:spLocks noGrp="1"/>
          </p:cNvSpPr>
          <p:nvPr>
            <p:ph idx="1"/>
          </p:nvPr>
        </p:nvSpPr>
        <p:spPr>
          <a:xfrm>
            <a:off x="2286000" y="1981201"/>
            <a:ext cx="5015753" cy="4162443"/>
          </a:xfrm>
        </p:spPr>
        <p:txBody>
          <a:bodyPr>
            <a:normAutofit fontScale="92500" lnSpcReduction="20000"/>
          </a:bodyPr>
          <a:lstStyle/>
          <a:p>
            <a:r>
              <a:rPr lang="en-GB" b="1" i="1" dirty="0">
                <a:effectLst>
                  <a:outerShdw blurRad="38100" dist="38100" dir="2700000" algn="tl">
                    <a:srgbClr val="000000">
                      <a:alpha val="43137"/>
                    </a:srgbClr>
                  </a:outerShdw>
                </a:effectLst>
              </a:rPr>
              <a:t>To the </a:t>
            </a:r>
            <a:r>
              <a:rPr lang="en-GB" b="1" dirty="0">
                <a:effectLst>
                  <a:outerShdw blurRad="38100" dist="38100" dir="2700000" algn="tl">
                    <a:srgbClr val="000000">
                      <a:alpha val="43137"/>
                    </a:srgbClr>
                  </a:outerShdw>
                </a:effectLst>
              </a:rPr>
              <a:t>Ancestral God</a:t>
            </a:r>
            <a:r>
              <a:rPr lang="en-GB" b="1" i="1" dirty="0">
                <a:effectLst>
                  <a:outerShdw blurRad="38100" dist="38100" dir="2700000" algn="tl">
                    <a:srgbClr val="000000">
                      <a:alpha val="43137"/>
                    </a:srgbClr>
                  </a:outerShdw>
                </a:effectLst>
              </a:rPr>
              <a:t>, Zeus </a:t>
            </a:r>
            <a:r>
              <a:rPr lang="en-GB" b="1" dirty="0" err="1">
                <a:effectLst>
                  <a:outerShdw blurRad="38100" dist="38100" dir="2700000" algn="tl">
                    <a:srgbClr val="000000">
                      <a:alpha val="43137"/>
                    </a:srgbClr>
                  </a:outerShdw>
                </a:effectLst>
              </a:rPr>
              <a:t>Betylos</a:t>
            </a:r>
            <a:r>
              <a:rPr lang="en-GB" b="1" i="1" dirty="0">
                <a:effectLst>
                  <a:outerShdw blurRad="38100" dist="38100" dir="2700000" algn="tl">
                    <a:srgbClr val="000000">
                      <a:alpha val="43137"/>
                    </a:srgbClr>
                  </a:outerShdw>
                </a:effectLst>
              </a:rPr>
              <a:t>, of those by the Orontes, </a:t>
            </a:r>
            <a:br>
              <a:rPr lang="en-GB" b="1" i="1" dirty="0">
                <a:effectLst>
                  <a:outerShdw blurRad="38100" dist="38100" dir="2700000" algn="tl">
                    <a:srgbClr val="000000">
                      <a:alpha val="43137"/>
                    </a:srgbClr>
                  </a:outerShdw>
                </a:effectLst>
              </a:rPr>
            </a:br>
            <a:r>
              <a:rPr lang="en-GB" b="1" i="1" dirty="0" err="1">
                <a:effectLst>
                  <a:outerShdw blurRad="38100" dist="38100" dir="2700000" algn="tl">
                    <a:srgbClr val="000000">
                      <a:alpha val="43137"/>
                    </a:srgbClr>
                  </a:outerShdw>
                </a:effectLst>
              </a:rPr>
              <a:t>Aurelios</a:t>
            </a:r>
            <a:r>
              <a:rPr lang="en-GB" b="1" i="1" dirty="0">
                <a:effectLst>
                  <a:outerShdw blurRad="38100" dist="38100" dir="2700000" algn="tl">
                    <a:srgbClr val="000000">
                      <a:alpha val="43137"/>
                    </a:srgbClr>
                  </a:outerShdw>
                </a:effectLst>
              </a:rPr>
              <a:t> </a:t>
            </a:r>
            <a:r>
              <a:rPr lang="en-GB" b="1" i="1" dirty="0" err="1">
                <a:effectLst>
                  <a:outerShdw blurRad="38100" dist="38100" dir="2700000" algn="tl">
                    <a:srgbClr val="000000">
                      <a:alpha val="43137"/>
                    </a:srgbClr>
                  </a:outerShdw>
                </a:effectLst>
              </a:rPr>
              <a:t>Diphilianos</a:t>
            </a:r>
            <a:r>
              <a:rPr lang="en-GB" b="1" i="1" dirty="0">
                <a:effectLst>
                  <a:outerShdw blurRad="38100" dist="38100" dir="2700000" algn="tl">
                    <a:srgbClr val="000000">
                      <a:alpha val="43137"/>
                    </a:srgbClr>
                  </a:outerShdw>
                </a:effectLst>
              </a:rPr>
              <a:t>, soldier of the legion IV Scythia </a:t>
            </a:r>
            <a:r>
              <a:rPr lang="en-GB" b="1" i="1" dirty="0" err="1">
                <a:effectLst>
                  <a:outerShdw blurRad="38100" dist="38100" dir="2700000" algn="tl">
                    <a:srgbClr val="000000">
                      <a:alpha val="43137"/>
                    </a:srgbClr>
                  </a:outerShdw>
                </a:effectLst>
              </a:rPr>
              <a:t>Antoniniana</a:t>
            </a:r>
            <a:r>
              <a:rPr lang="en-GB" b="1" i="1" dirty="0">
                <a:effectLst>
                  <a:outerShdw blurRad="38100" dist="38100" dir="2700000" algn="tl">
                    <a:srgbClr val="000000">
                      <a:alpha val="43137"/>
                    </a:srgbClr>
                  </a:outerShdw>
                </a:effectLst>
              </a:rPr>
              <a:t>, </a:t>
            </a:r>
            <a:br>
              <a:rPr lang="en-GB" b="1" i="1" dirty="0">
                <a:effectLst>
                  <a:outerShdw blurRad="38100" dist="38100" dir="2700000" algn="tl">
                    <a:srgbClr val="000000">
                      <a:alpha val="43137"/>
                    </a:srgbClr>
                  </a:outerShdw>
                </a:effectLst>
              </a:rPr>
            </a:br>
            <a:r>
              <a:rPr lang="en-GB" b="1" i="1" dirty="0">
                <a:effectLst>
                  <a:outerShdw blurRad="38100" dist="38100" dir="2700000" algn="tl">
                    <a:srgbClr val="000000">
                      <a:alpha val="43137"/>
                    </a:srgbClr>
                  </a:outerShdw>
                </a:effectLst>
              </a:rPr>
              <a:t>has offered (this) in fulfilment of a prayer</a:t>
            </a:r>
          </a:p>
          <a:p>
            <a:r>
              <a:rPr lang="en-GB" b="1" dirty="0">
                <a:effectLst>
                  <a:outerShdw blurRad="38100" dist="38100" dir="2700000" algn="tl">
                    <a:srgbClr val="000000">
                      <a:alpha val="43137"/>
                    </a:srgbClr>
                  </a:outerShdw>
                </a:effectLst>
              </a:rPr>
              <a:t>Not the Semitic god </a:t>
            </a:r>
            <a:r>
              <a:rPr lang="en-GB" b="1" dirty="0" err="1">
                <a:effectLst>
                  <a:outerShdw blurRad="38100" dist="38100" dir="2700000" algn="tl">
                    <a:srgbClr val="000000">
                      <a:alpha val="43137"/>
                    </a:srgbClr>
                  </a:outerShdw>
                </a:effectLst>
              </a:rPr>
              <a:t>Betylos</a:t>
            </a:r>
            <a:r>
              <a:rPr lang="en-GB" b="1" dirty="0">
                <a:effectLst>
                  <a:outerShdw blurRad="38100" dist="38100" dir="2700000" algn="tl">
                    <a:srgbClr val="000000">
                      <a:alpha val="43137"/>
                    </a:srgbClr>
                  </a:outerShdw>
                </a:effectLst>
              </a:rPr>
              <a:t>, but a magical animated stone.</a:t>
            </a:r>
          </a:p>
          <a:p>
            <a:pPr lvl="1"/>
            <a:r>
              <a:rPr lang="en-GB" b="1" dirty="0">
                <a:effectLst>
                  <a:outerShdw blurRad="38100" dist="38100" dir="2700000" algn="tl">
                    <a:srgbClr val="000000">
                      <a:alpha val="43137"/>
                    </a:srgbClr>
                  </a:outerShdw>
                </a:effectLst>
              </a:rPr>
              <a:t>Zeus of the stone?</a:t>
            </a:r>
            <a:br>
              <a:rPr lang="en-GB" b="1" dirty="0">
                <a:effectLst>
                  <a:outerShdw blurRad="38100" dist="38100" dir="2700000" algn="tl">
                    <a:srgbClr val="000000">
                      <a:alpha val="43137"/>
                    </a:srgbClr>
                  </a:outerShdw>
                </a:effectLst>
              </a:rPr>
            </a:br>
            <a:r>
              <a:rPr lang="en-GB" b="1" dirty="0">
                <a:effectLst>
                  <a:outerShdw blurRad="38100" dist="38100" dir="2700000" algn="tl">
                    <a:srgbClr val="000000">
                      <a:alpha val="43137"/>
                    </a:srgbClr>
                  </a:outerShdw>
                </a:effectLst>
              </a:rPr>
              <a:t>or Zeus residing in the stone?</a:t>
            </a:r>
            <a:br>
              <a:rPr lang="en-GB" b="1" dirty="0">
                <a:effectLst>
                  <a:outerShdw blurRad="38100" dist="38100" dir="2700000" algn="tl">
                    <a:srgbClr val="000000">
                      <a:alpha val="43137"/>
                    </a:srgbClr>
                  </a:outerShdw>
                </a:effectLst>
              </a:rPr>
            </a:br>
            <a:r>
              <a:rPr lang="en-GB" b="1" dirty="0">
                <a:effectLst>
                  <a:outerShdw blurRad="38100" dist="38100" dir="2700000" algn="tl">
                    <a:srgbClr val="000000">
                      <a:alpha val="43137"/>
                    </a:srgbClr>
                  </a:outerShdw>
                </a:effectLst>
              </a:rPr>
              <a:t>or myth of the infant Zeus saved by the stone?</a:t>
            </a:r>
          </a:p>
          <a:p>
            <a:pPr lvl="1"/>
            <a:r>
              <a:rPr lang="en-GB" b="1" dirty="0">
                <a:effectLst>
                  <a:outerShdw blurRad="38100" dist="38100" dir="2700000" algn="tl">
                    <a:srgbClr val="000000">
                      <a:alpha val="43137"/>
                    </a:srgbClr>
                  </a:outerShdw>
                </a:effectLst>
              </a:rPr>
              <a:t>Magical stones: N Syria &amp; </a:t>
            </a:r>
            <a:r>
              <a:rPr lang="en-GB" b="1" dirty="0" err="1">
                <a:effectLst>
                  <a:outerShdw blurRad="38100" dist="38100" dir="2700000" algn="tl">
                    <a:srgbClr val="000000">
                      <a:alpha val="43137"/>
                    </a:srgbClr>
                  </a:outerShdw>
                </a:effectLst>
              </a:rPr>
              <a:t>Libanon</a:t>
            </a:r>
            <a:r>
              <a:rPr lang="en-GB" b="1" dirty="0">
                <a:effectLst>
                  <a:outerShdw blurRad="38100" dist="38100" dir="2700000" algn="tl">
                    <a:srgbClr val="000000">
                      <a:alpha val="43137"/>
                    </a:srgbClr>
                  </a:outerShdw>
                </a:effectLst>
              </a:rPr>
              <a:t> </a:t>
            </a:r>
          </a:p>
          <a:p>
            <a:pPr lvl="1"/>
            <a:r>
              <a:rPr lang="en-GB" b="1" dirty="0">
                <a:effectLst>
                  <a:outerShdw blurRad="38100" dist="38100" dir="2700000" algn="tl">
                    <a:srgbClr val="000000">
                      <a:alpha val="43137"/>
                    </a:srgbClr>
                  </a:outerShdw>
                </a:effectLst>
              </a:rPr>
              <a:t>also cf. Zeus BOMOS</a:t>
            </a:r>
          </a:p>
          <a:p>
            <a:pPr lvl="1"/>
            <a:endParaRPr lang="en-GB" b="1" dirty="0">
              <a:effectLst>
                <a:outerShdw blurRad="38100" dist="38100" dir="2700000" algn="tl">
                  <a:srgbClr val="000000">
                    <a:alpha val="43137"/>
                  </a:srgbClr>
                </a:outerShdw>
              </a:effectLst>
            </a:endParaRPr>
          </a:p>
          <a:p>
            <a:pPr lvl="1"/>
            <a:endParaRPr lang="en-GB" b="1" dirty="0">
              <a:effectLst>
                <a:outerShdw blurRad="38100" dist="38100" dir="2700000" algn="tl">
                  <a:srgbClr val="000000">
                    <a:alpha val="43137"/>
                  </a:srgbClr>
                </a:outerShdw>
              </a:effectLst>
            </a:endParaRPr>
          </a:p>
        </p:txBody>
      </p:sp>
      <p:pic>
        <p:nvPicPr>
          <p:cNvPr id="8194" name="Picture 2" descr="C:\Users\Ralph\Downloads\coin_elagabal_baetyl.jpg"/>
          <p:cNvPicPr>
            <a:picLocks noChangeAspect="1" noChangeArrowheads="1"/>
          </p:cNvPicPr>
          <p:nvPr/>
        </p:nvPicPr>
        <p:blipFill>
          <a:blip r:embed="rId2" cstate="print"/>
          <a:srcRect/>
          <a:stretch>
            <a:fillRect/>
          </a:stretch>
        </p:blipFill>
        <p:spPr bwMode="auto">
          <a:xfrm>
            <a:off x="214282" y="4202124"/>
            <a:ext cx="2357454" cy="2212965"/>
          </a:xfrm>
          <a:prstGeom prst="rect">
            <a:avLst/>
          </a:prstGeom>
          <a:noFill/>
        </p:spPr>
      </p:pic>
      <p:sp>
        <p:nvSpPr>
          <p:cNvPr id="5" name="Textfeld 4"/>
          <p:cNvSpPr txBox="1"/>
          <p:nvPr/>
        </p:nvSpPr>
        <p:spPr>
          <a:xfrm>
            <a:off x="3428992" y="5929330"/>
            <a:ext cx="4357718" cy="923330"/>
          </a:xfrm>
          <a:prstGeom prst="rect">
            <a:avLst/>
          </a:prstGeom>
          <a:noFill/>
        </p:spPr>
        <p:txBody>
          <a:bodyPr wrap="square" rtlCol="0">
            <a:spAutoFit/>
          </a:bodyPr>
          <a:lstStyle/>
          <a:p>
            <a:r>
              <a:rPr lang="en-GB" b="1" dirty="0" err="1"/>
              <a:t>Baetyl</a:t>
            </a:r>
            <a:r>
              <a:rPr lang="en-GB" dirty="0"/>
              <a:t> (or </a:t>
            </a:r>
            <a:r>
              <a:rPr lang="en-GB" b="1" dirty="0" err="1"/>
              <a:t>Baitylos</a:t>
            </a:r>
            <a:r>
              <a:rPr lang="en-GB" dirty="0"/>
              <a:t>, </a:t>
            </a:r>
            <a:r>
              <a:rPr lang="en-GB" b="1" dirty="0"/>
              <a:t>Beth-El</a:t>
            </a:r>
            <a:r>
              <a:rPr lang="en-GB" dirty="0"/>
              <a:t>): a venerated stone, believed to be in some sense the "house of god".</a:t>
            </a:r>
          </a:p>
        </p:txBody>
      </p:sp>
      <p:pic>
        <p:nvPicPr>
          <p:cNvPr id="8195" name="Picture 3" descr="C:\Users\Ralph\Downloads\delphi_omphalos.JPG"/>
          <p:cNvPicPr>
            <a:picLocks noChangeAspect="1" noChangeArrowheads="1"/>
          </p:cNvPicPr>
          <p:nvPr/>
        </p:nvPicPr>
        <p:blipFill>
          <a:blip r:embed="rId3" cstate="print">
            <a:lum contrast="10000"/>
          </a:blip>
          <a:srcRect/>
          <a:stretch>
            <a:fillRect/>
          </a:stretch>
        </p:blipFill>
        <p:spPr bwMode="auto">
          <a:xfrm>
            <a:off x="6963982" y="3929066"/>
            <a:ext cx="1924525" cy="2571748"/>
          </a:xfrm>
          <a:prstGeom prst="rect">
            <a:avLst/>
          </a:prstGeom>
          <a:noFill/>
        </p:spPr>
      </p:pic>
    </p:spTree>
  </p:cSld>
  <p:clrMapOvr>
    <a:masterClrMapping/>
  </p:clrMapOvr>
  <p:transition>
    <p:randomBar/>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b="1" dirty="0">
                <a:effectLst>
                  <a:outerShdw blurRad="38100" dist="38100" dir="2700000" algn="tl">
                    <a:srgbClr val="000000">
                      <a:alpha val="43137"/>
                    </a:srgbClr>
                  </a:outerShdw>
                  <a:reflection blurRad="6350" stA="55000" endA="300" endPos="25500" dir="5400000" sy="-100000" algn="bl" rotWithShape="0"/>
                </a:effectLst>
              </a:rPr>
              <a:t>Rock sanctuary</a:t>
            </a:r>
          </a:p>
        </p:txBody>
      </p:sp>
      <p:sp>
        <p:nvSpPr>
          <p:cNvPr id="3" name="Inhaltsplatzhalter 2"/>
          <p:cNvSpPr>
            <a:spLocks noGrp="1"/>
          </p:cNvSpPr>
          <p:nvPr>
            <p:ph idx="1"/>
          </p:nvPr>
        </p:nvSpPr>
        <p:spPr/>
        <p:txBody>
          <a:bodyPr/>
          <a:lstStyle/>
          <a:p>
            <a:r>
              <a:rPr lang="en-GB" dirty="0">
                <a:effectLst>
                  <a:outerShdw blurRad="38100" dist="38100" dir="2700000" algn="tl">
                    <a:srgbClr val="000000">
                      <a:alpha val="43137"/>
                    </a:srgbClr>
                  </a:outerShdw>
                </a:effectLst>
              </a:rPr>
              <a:t>cf. ROCKSANCTUARY…</a:t>
            </a:r>
          </a:p>
          <a:p>
            <a:r>
              <a:rPr lang="en-GB" dirty="0">
                <a:effectLst>
                  <a:outerShdw blurRad="38100" dist="38100" dir="2700000" algn="tl">
                    <a:srgbClr val="000000">
                      <a:alpha val="43137"/>
                    </a:srgbClr>
                  </a:outerShdw>
                </a:effectLst>
              </a:rPr>
              <a:t>e.g. </a:t>
            </a:r>
            <a:r>
              <a:rPr lang="en-US" dirty="0">
                <a:effectLst>
                  <a:outerShdw blurRad="38100" dist="38100" dir="2700000" algn="tl">
                    <a:srgbClr val="000000">
                      <a:alpha val="43137"/>
                    </a:srgbClr>
                  </a:outerShdw>
                </a:effectLst>
              </a:rPr>
              <a:t>The </a:t>
            </a:r>
            <a:r>
              <a:rPr lang="en-US" dirty="0" err="1">
                <a:effectLst>
                  <a:outerShdw blurRad="38100" dist="38100" dir="2700000" algn="tl">
                    <a:srgbClr val="000000">
                      <a:alpha val="43137"/>
                    </a:srgbClr>
                  </a:outerShdw>
                </a:effectLst>
              </a:rPr>
              <a:t>Celtiberian</a:t>
            </a:r>
            <a:r>
              <a:rPr lang="en-US" dirty="0">
                <a:effectLst>
                  <a:outerShdw blurRad="38100" dist="38100" dir="2700000" algn="tl">
                    <a:srgbClr val="000000">
                      <a:alpha val="43137"/>
                    </a:srgbClr>
                  </a:outerShdw>
                </a:effectLst>
              </a:rPr>
              <a:t> sanctuary of </a:t>
            </a:r>
            <a:r>
              <a:rPr lang="en-US" dirty="0" err="1">
                <a:effectLst>
                  <a:outerShdw blurRad="38100" dist="38100" dir="2700000" algn="tl">
                    <a:srgbClr val="000000">
                      <a:alpha val="43137"/>
                    </a:srgbClr>
                  </a:outerShdw>
                </a:effectLst>
              </a:rPr>
              <a:t>Peñalba</a:t>
            </a:r>
            <a:endParaRPr lang="en-US" dirty="0">
              <a:effectLst>
                <a:outerShdw blurRad="38100" dist="38100" dir="2700000" algn="tl">
                  <a:srgbClr val="000000">
                    <a:alpha val="43137"/>
                  </a:srgbClr>
                </a:outerShdw>
              </a:effectLst>
            </a:endParaRPr>
          </a:p>
          <a:p>
            <a:r>
              <a:rPr lang="en-US" dirty="0">
                <a:effectLst>
                  <a:outerShdw blurRad="38100" dist="38100" dir="2700000" algn="tl">
                    <a:srgbClr val="000000">
                      <a:alpha val="43137"/>
                    </a:srgbClr>
                  </a:outerShdw>
                </a:effectLst>
              </a:rPr>
              <a:t>de </a:t>
            </a:r>
            <a:r>
              <a:rPr lang="en-US" dirty="0" err="1">
                <a:effectLst>
                  <a:outerShdw blurRad="38100" dist="38100" dir="2700000" algn="tl">
                    <a:srgbClr val="000000">
                      <a:alpha val="43137"/>
                    </a:srgbClr>
                  </a:outerShdw>
                </a:effectLst>
              </a:rPr>
              <a:t>Villastar</a:t>
            </a:r>
            <a:r>
              <a:rPr lang="en-US" dirty="0">
                <a:effectLst>
                  <a:outerShdw blurRad="38100" dist="38100" dir="2700000" algn="tl">
                    <a:srgbClr val="000000">
                      <a:alpha val="43137"/>
                    </a:srgbClr>
                  </a:outerShdw>
                </a:effectLst>
              </a:rPr>
              <a:t> and its vernacular and Latin</a:t>
            </a:r>
          </a:p>
          <a:p>
            <a:r>
              <a:rPr lang="en-US" dirty="0">
                <a:effectLst>
                  <a:outerShdw blurRad="38100" dist="38100" dir="2700000" algn="tl">
                    <a:srgbClr val="000000">
                      <a:alpha val="43137"/>
                    </a:srgbClr>
                  </a:outerShdw>
                </a:effectLst>
              </a:rPr>
              <a:t>rock inscriptions as testimonies of an</a:t>
            </a:r>
          </a:p>
          <a:p>
            <a:r>
              <a:rPr lang="en-GB" dirty="0">
                <a:effectLst>
                  <a:outerShdw blurRad="38100" dist="38100" dir="2700000" algn="tl">
                    <a:srgbClr val="000000">
                      <a:alpha val="43137"/>
                    </a:srgbClr>
                  </a:outerShdw>
                </a:effectLst>
              </a:rPr>
              <a:t>ancient mountain-pilgrimage</a:t>
            </a:r>
          </a:p>
          <a:p>
            <a:endParaRPr lang="en-GB" dirty="0">
              <a:effectLst>
                <a:outerShdw blurRad="38100" dist="38100" dir="2700000" algn="tl">
                  <a:srgbClr val="000000">
                    <a:alpha val="43137"/>
                  </a:srgbClr>
                </a:outerShdw>
              </a:effectLst>
            </a:endParaRPr>
          </a:p>
          <a:p>
            <a:r>
              <a:rPr lang="en-GB" dirty="0">
                <a:effectLst>
                  <a:outerShdw blurRad="38100" dist="38100" dir="2700000" algn="tl">
                    <a:srgbClr val="000000">
                      <a:alpha val="43137"/>
                    </a:srgbClr>
                  </a:outerShdw>
                </a:effectLst>
              </a:rPr>
              <a:t>(</a:t>
            </a:r>
            <a:r>
              <a:rPr lang="en-GB" dirty="0" err="1">
                <a:effectLst>
                  <a:outerShdw blurRad="38100" dist="38100" dir="2700000" algn="tl">
                    <a:srgbClr val="000000">
                      <a:alpha val="43137"/>
                    </a:srgbClr>
                  </a:outerShdw>
                </a:effectLst>
              </a:rPr>
              <a:t>Alfayé</a:t>
            </a:r>
            <a:r>
              <a:rPr lang="en-GB" dirty="0">
                <a:effectLst>
                  <a:outerShdw blurRad="38100" dist="38100" dir="2700000" algn="tl">
                    <a:srgbClr val="000000">
                      <a:alpha val="43137"/>
                    </a:srgbClr>
                  </a:outerShdw>
                </a:effectLst>
              </a:rPr>
              <a:t> &amp; Marco Simon 2008)</a:t>
            </a:r>
          </a:p>
        </p:txBody>
      </p:sp>
    </p:spTree>
  </p:cSld>
  <p:clrMapOvr>
    <a:masterClrMapping/>
  </p:clrMapOvr>
  <p:transition>
    <p:randomBar/>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b="1" dirty="0" err="1">
                <a:effectLst>
                  <a:outerShdw blurRad="38100" dist="38100" dir="2700000" algn="tl">
                    <a:srgbClr val="000000">
                      <a:alpha val="43137"/>
                    </a:srgbClr>
                  </a:outerShdw>
                  <a:reflection blurRad="6350" stA="55000" endA="300" endPos="25500" dir="5400000" sy="-100000" algn="bl" rotWithShape="0"/>
                </a:effectLst>
              </a:rPr>
              <a:t>Trees</a:t>
            </a:r>
            <a:r>
              <a:rPr lang="de-DE" b="1" dirty="0">
                <a:effectLst>
                  <a:outerShdw blurRad="38100" dist="38100" dir="2700000" algn="tl">
                    <a:srgbClr val="000000">
                      <a:alpha val="43137"/>
                    </a:srgbClr>
                  </a:outerShdw>
                  <a:reflection blurRad="6350" stA="55000" endA="300" endPos="25500" dir="5400000" sy="-100000" algn="bl" rotWithShape="0"/>
                </a:effectLst>
              </a:rPr>
              <a:t>, </a:t>
            </a:r>
            <a:r>
              <a:rPr lang="de-DE" b="1" dirty="0" err="1">
                <a:effectLst>
                  <a:outerShdw blurRad="38100" dist="38100" dir="2700000" algn="tl">
                    <a:srgbClr val="000000">
                      <a:alpha val="43137"/>
                    </a:srgbClr>
                  </a:outerShdw>
                  <a:reflection blurRad="6350" stA="55000" endA="300" endPos="25500" dir="5400000" sy="-100000" algn="bl" rotWithShape="0"/>
                </a:effectLst>
              </a:rPr>
              <a:t>caves</a:t>
            </a:r>
            <a:r>
              <a:rPr lang="de-DE" b="1" dirty="0">
                <a:effectLst>
                  <a:outerShdw blurRad="38100" dist="38100" dir="2700000" algn="tl">
                    <a:srgbClr val="000000">
                      <a:alpha val="43137"/>
                    </a:srgbClr>
                  </a:outerShdw>
                  <a:reflection blurRad="6350" stA="55000" endA="300" endPos="25500" dir="5400000" sy="-100000" algn="bl" rotWithShape="0"/>
                </a:effectLst>
              </a:rPr>
              <a:t>, etc.</a:t>
            </a:r>
            <a:endParaRPr lang="en-GB" b="1" dirty="0">
              <a:effectLst>
                <a:outerShdw blurRad="38100" dist="38100" dir="2700000" algn="tl">
                  <a:srgbClr val="000000">
                    <a:alpha val="43137"/>
                  </a:srgbClr>
                </a:outerShdw>
                <a:reflection blurRad="6350" stA="55000" endA="300" endPos="25500" dir="5400000" sy="-100000" algn="bl" rotWithShape="0"/>
              </a:effectLst>
            </a:endParaRPr>
          </a:p>
        </p:txBody>
      </p:sp>
      <p:sp>
        <p:nvSpPr>
          <p:cNvPr id="3" name="Inhaltsplatzhalter 2"/>
          <p:cNvSpPr>
            <a:spLocks noGrp="1"/>
          </p:cNvSpPr>
          <p:nvPr>
            <p:ph idx="1"/>
          </p:nvPr>
        </p:nvSpPr>
        <p:spPr/>
        <p:txBody>
          <a:bodyPr/>
          <a:lstStyle/>
          <a:p>
            <a:r>
              <a:rPr lang="de-DE" dirty="0" err="1"/>
              <a:t>Trees</a:t>
            </a:r>
            <a:r>
              <a:rPr lang="de-DE" dirty="0"/>
              <a:t>…</a:t>
            </a:r>
          </a:p>
          <a:p>
            <a:pPr lvl="1"/>
            <a:r>
              <a:rPr lang="de-DE" dirty="0" err="1"/>
              <a:t>Audruntehiae</a:t>
            </a:r>
            <a:r>
              <a:rPr lang="de-DE" dirty="0"/>
              <a:t> </a:t>
            </a:r>
            <a:r>
              <a:rPr lang="de-DE" dirty="0" err="1"/>
              <a:t>Matres</a:t>
            </a:r>
            <a:r>
              <a:rPr lang="de-DE" dirty="0"/>
              <a:t> (Bonn)</a:t>
            </a:r>
          </a:p>
          <a:p>
            <a:pPr lvl="1"/>
            <a:r>
              <a:rPr lang="de-DE" dirty="0"/>
              <a:t>„</a:t>
            </a:r>
            <a:r>
              <a:rPr lang="de-DE" dirty="0" err="1"/>
              <a:t>qui</a:t>
            </a:r>
            <a:r>
              <a:rPr lang="de-DE" dirty="0"/>
              <a:t> se </a:t>
            </a:r>
            <a:r>
              <a:rPr lang="de-DE" dirty="0" err="1"/>
              <a:t>tiennent</a:t>
            </a:r>
            <a:r>
              <a:rPr lang="de-DE" dirty="0"/>
              <a:t> au </a:t>
            </a:r>
            <a:r>
              <a:rPr lang="de-DE" dirty="0" err="1"/>
              <a:t>pied</a:t>
            </a:r>
            <a:r>
              <a:rPr lang="de-DE" dirty="0"/>
              <a:t> du </a:t>
            </a:r>
            <a:r>
              <a:rPr lang="de-DE" dirty="0" err="1"/>
              <a:t>grand</a:t>
            </a:r>
            <a:r>
              <a:rPr lang="de-DE" dirty="0"/>
              <a:t> </a:t>
            </a:r>
            <a:r>
              <a:rPr lang="de-DE" dirty="0" err="1"/>
              <a:t>arbre</a:t>
            </a:r>
            <a:r>
              <a:rPr lang="de-DE" dirty="0"/>
              <a:t>“</a:t>
            </a:r>
          </a:p>
          <a:p>
            <a:pPr lvl="1"/>
            <a:r>
              <a:rPr lang="en-GB" i="1" cap="small" dirty="0" err="1"/>
              <a:t>Callirius</a:t>
            </a:r>
            <a:r>
              <a:rPr lang="en-GB" dirty="0"/>
              <a:t> 'the One of the Trees‘</a:t>
            </a:r>
          </a:p>
          <a:p>
            <a:pPr lvl="1"/>
            <a:r>
              <a:rPr lang="en-GB" i="1" cap="small" dirty="0" err="1"/>
              <a:t>Viducos</a:t>
            </a:r>
            <a:r>
              <a:rPr lang="en-GB" dirty="0"/>
              <a:t> 'the One of the Tree/ Wood' is known from Aquitania;</a:t>
            </a:r>
          </a:p>
          <a:p>
            <a:pPr lvl="1"/>
            <a:endParaRPr lang="en-GB" dirty="0"/>
          </a:p>
        </p:txBody>
      </p:sp>
    </p:spTree>
  </p:cSld>
  <p:clrMapOvr>
    <a:masterClrMapping/>
  </p:clrMapOvr>
  <p:transition>
    <p:randomBar/>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de-DE" dirty="0" err="1"/>
              <a:t>Personifications</a:t>
            </a:r>
            <a:r>
              <a:rPr lang="de-DE" dirty="0"/>
              <a:t>….</a:t>
            </a:r>
            <a:endParaRPr lang="en-GB" dirty="0"/>
          </a:p>
        </p:txBody>
      </p:sp>
      <p:sp>
        <p:nvSpPr>
          <p:cNvPr id="3" name="Inhaltsplatzhalter 2"/>
          <p:cNvSpPr>
            <a:spLocks noGrp="1"/>
          </p:cNvSpPr>
          <p:nvPr>
            <p:ph idx="1"/>
          </p:nvPr>
        </p:nvSpPr>
        <p:spPr>
          <a:xfrm>
            <a:off x="2286000" y="1981201"/>
            <a:ext cx="5429272" cy="3841375"/>
          </a:xfrm>
        </p:spPr>
        <p:txBody>
          <a:bodyPr>
            <a:normAutofit/>
          </a:bodyPr>
          <a:lstStyle/>
          <a:p>
            <a:pPr marL="742950" lvl="1" indent="-285750">
              <a:lnSpc>
                <a:spcPct val="110000"/>
              </a:lnSpc>
              <a:spcBef>
                <a:spcPct val="20000"/>
              </a:spcBef>
              <a:buFontTx/>
              <a:buChar char="–"/>
            </a:pPr>
            <a:r>
              <a:rPr lang="en-GB" sz="2200" b="1" dirty="0" err="1">
                <a:effectLst>
                  <a:outerShdw blurRad="38100" dist="38100" dir="2700000" algn="tl">
                    <a:srgbClr val="000000"/>
                  </a:outerShdw>
                </a:effectLst>
              </a:rPr>
              <a:t>Ancasta</a:t>
            </a:r>
            <a:r>
              <a:rPr lang="en-GB" sz="2200" b="1" dirty="0">
                <a:effectLst>
                  <a:outerShdw blurRad="38100" dist="38100" dir="2700000" algn="tl">
                    <a:srgbClr val="000000"/>
                  </a:outerShdw>
                </a:effectLst>
              </a:rPr>
              <a:t> ‘the Very Holy [goddess]’</a:t>
            </a:r>
          </a:p>
          <a:p>
            <a:pPr marL="742950" lvl="1" indent="-285750">
              <a:lnSpc>
                <a:spcPct val="110000"/>
              </a:lnSpc>
              <a:spcBef>
                <a:spcPct val="20000"/>
              </a:spcBef>
              <a:buFontTx/>
              <a:buChar char="–"/>
            </a:pPr>
            <a:r>
              <a:rPr lang="en-GB" sz="2200" b="1" dirty="0" err="1">
                <a:effectLst>
                  <a:outerShdw blurRad="38100" dist="38100" dir="2700000" algn="tl">
                    <a:srgbClr val="000000"/>
                  </a:outerShdw>
                </a:effectLst>
              </a:rPr>
              <a:t>Arciacu</a:t>
            </a:r>
            <a:r>
              <a:rPr lang="en-GB" sz="2200" b="1" dirty="0">
                <a:effectLst>
                  <a:outerShdw blurRad="38100" dist="38100" dir="2700000" algn="tl">
                    <a:srgbClr val="000000"/>
                  </a:outerShdw>
                </a:effectLst>
              </a:rPr>
              <a:t> ‘the Prayer [god]’</a:t>
            </a:r>
          </a:p>
          <a:p>
            <a:pPr marL="742950" lvl="1" indent="-285750">
              <a:lnSpc>
                <a:spcPct val="110000"/>
              </a:lnSpc>
              <a:spcBef>
                <a:spcPct val="20000"/>
              </a:spcBef>
              <a:buFontTx/>
              <a:buChar char="–"/>
            </a:pPr>
            <a:r>
              <a:rPr lang="en-GB" sz="2200" b="1" dirty="0" err="1">
                <a:effectLst>
                  <a:outerShdw blurRad="38100" dist="38100" dir="2700000" algn="tl">
                    <a:srgbClr val="000000"/>
                  </a:outerShdw>
                </a:effectLst>
              </a:rPr>
              <a:t>Niska</a:t>
            </a:r>
            <a:r>
              <a:rPr lang="en-GB" sz="2200" b="1" dirty="0">
                <a:effectLst>
                  <a:outerShdw blurRad="38100" dist="38100" dir="2700000" algn="tl">
                    <a:srgbClr val="000000"/>
                  </a:outerShdw>
                </a:effectLst>
              </a:rPr>
              <a:t> ‘the Purifying [goddess]’</a:t>
            </a:r>
          </a:p>
          <a:p>
            <a:pPr marL="742950" lvl="1" indent="-285750">
              <a:lnSpc>
                <a:spcPct val="110000"/>
              </a:lnSpc>
              <a:spcBef>
                <a:spcPct val="20000"/>
              </a:spcBef>
              <a:buFontTx/>
              <a:buChar char="–"/>
            </a:pPr>
            <a:r>
              <a:rPr lang="en-GB" sz="2200" b="1" dirty="0" err="1">
                <a:effectLst>
                  <a:outerShdw blurRad="38100" dist="38100" dir="2700000" algn="tl">
                    <a:srgbClr val="000000"/>
                  </a:outerShdw>
                </a:effectLst>
              </a:rPr>
              <a:t>Suleviae</a:t>
            </a:r>
            <a:r>
              <a:rPr lang="en-GB" sz="2200" b="1" dirty="0">
                <a:effectLst>
                  <a:outerShdw blurRad="38100" dist="38100" dir="2700000" algn="tl">
                    <a:srgbClr val="000000"/>
                  </a:outerShdw>
                </a:effectLst>
              </a:rPr>
              <a:t> ‘the Well Leading [goddesses]’ </a:t>
            </a:r>
          </a:p>
          <a:p>
            <a:pPr marL="742950" lvl="1" indent="-285750">
              <a:lnSpc>
                <a:spcPct val="110000"/>
              </a:lnSpc>
              <a:spcBef>
                <a:spcPct val="20000"/>
              </a:spcBef>
              <a:buFontTx/>
              <a:buChar char="–"/>
            </a:pPr>
            <a:r>
              <a:rPr lang="en-GB" sz="2200" b="1" dirty="0" err="1">
                <a:effectLst>
                  <a:outerShdw blurRad="38100" dist="38100" dir="2700000" algn="tl">
                    <a:srgbClr val="000000"/>
                  </a:outerShdw>
                </a:effectLst>
              </a:rPr>
              <a:t>Sucellos</a:t>
            </a:r>
            <a:r>
              <a:rPr lang="en-GB" sz="2200" b="1" dirty="0">
                <a:effectLst>
                  <a:outerShdw blurRad="38100" dist="38100" dir="2700000" algn="tl">
                    <a:srgbClr val="000000"/>
                  </a:outerShdw>
                </a:effectLst>
              </a:rPr>
              <a:t> ‘He who strikes well’</a:t>
            </a:r>
          </a:p>
          <a:p>
            <a:endParaRPr lang="en-GB" dirty="0"/>
          </a:p>
        </p:txBody>
      </p:sp>
      <p:sp>
        <p:nvSpPr>
          <p:cNvPr id="6" name="Text Box 6"/>
          <p:cNvSpPr txBox="1">
            <a:spLocks noChangeArrowheads="1"/>
          </p:cNvSpPr>
          <p:nvPr/>
        </p:nvSpPr>
        <p:spPr bwMode="auto">
          <a:xfrm>
            <a:off x="357158" y="5857892"/>
            <a:ext cx="4429156" cy="2092881"/>
          </a:xfrm>
          <a:prstGeom prst="rect">
            <a:avLst/>
          </a:prstGeom>
          <a:solidFill>
            <a:schemeClr val="accent1"/>
          </a:solidFill>
          <a:ln w="9525">
            <a:noFill/>
            <a:miter lim="800000"/>
            <a:headEnd/>
            <a:tailEnd/>
          </a:ln>
          <a:effectLst/>
        </p:spPr>
        <p:txBody>
          <a:bodyPr wrap="square">
            <a:spAutoFit/>
          </a:bodyPr>
          <a:lstStyle/>
          <a:p>
            <a:pPr>
              <a:spcBef>
                <a:spcPct val="50000"/>
              </a:spcBef>
            </a:pPr>
            <a:br>
              <a:rPr lang="en-US" sz="2000" b="1" dirty="0">
                <a:effectLst>
                  <a:outerShdw blurRad="38100" dist="38100" dir="2700000" algn="tl">
                    <a:srgbClr val="000000"/>
                  </a:outerShdw>
                </a:effectLst>
                <a:latin typeface="GoudyOlSt BT" pitchFamily="18" charset="0"/>
              </a:rPr>
            </a:br>
            <a:r>
              <a:rPr lang="en-US" sz="2000" b="1" dirty="0">
                <a:effectLst>
                  <a:outerShdw blurRad="38100" dist="38100" dir="2700000" algn="tl">
                    <a:srgbClr val="000000"/>
                  </a:outerShdw>
                </a:effectLst>
                <a:latin typeface="GoudyOlSt BT" pitchFamily="18" charset="0"/>
              </a:rPr>
              <a:t>If personifications: Were these personifications divinities - part of a mythological / genealogical structure</a:t>
            </a:r>
            <a:br>
              <a:rPr lang="en-US" sz="2000" b="1" dirty="0">
                <a:effectLst>
                  <a:outerShdw blurRad="38100" dist="38100" dir="2700000" algn="tl">
                    <a:srgbClr val="000000"/>
                  </a:outerShdw>
                </a:effectLst>
                <a:latin typeface="GoudyOlSt BT" pitchFamily="18" charset="0"/>
              </a:rPr>
            </a:br>
            <a:endParaRPr lang="en-US" sz="2000" b="1" dirty="0">
              <a:effectLst>
                <a:outerShdw blurRad="38100" dist="38100" dir="2700000" algn="tl">
                  <a:srgbClr val="000000"/>
                </a:outerShdw>
              </a:effectLst>
              <a:latin typeface="GoudyOlSt BT" pitchFamily="18" charset="0"/>
            </a:endParaRPr>
          </a:p>
          <a:p>
            <a:pPr>
              <a:spcBef>
                <a:spcPct val="50000"/>
              </a:spcBef>
            </a:pPr>
            <a:endParaRPr lang="en-US" sz="2000" b="1" dirty="0">
              <a:effectLst>
                <a:outerShdw blurRad="38100" dist="38100" dir="2700000" algn="tl">
                  <a:srgbClr val="000000"/>
                </a:outerShdw>
              </a:effectLst>
              <a:latin typeface="GoudyOlSt BT" pitchFamily="18" charset="0"/>
            </a:endParaRPr>
          </a:p>
        </p:txBody>
      </p:sp>
    </p:spTree>
  </p:cSld>
  <p:clrMapOvr>
    <a:masterClrMapping/>
  </p:clrMapOvr>
  <p:transition>
    <p:randomBar/>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1981200" y="792162"/>
            <a:ext cx="6662765" cy="808038"/>
          </a:xfrm>
        </p:spPr>
        <p:txBody>
          <a:bodyPr>
            <a:normAutofit/>
          </a:bodyPr>
          <a:lstStyle/>
          <a:p>
            <a:r>
              <a:rPr lang="en-GB" dirty="0"/>
              <a:t>Britain: </a:t>
            </a:r>
            <a:r>
              <a:rPr lang="en-GB" dirty="0" err="1"/>
              <a:t>dedica</a:t>
            </a:r>
            <a:r>
              <a:rPr lang="en-GB" dirty="0"/>
              <a:t>. to </a:t>
            </a:r>
            <a:r>
              <a:rPr lang="en-GB" dirty="0" err="1"/>
              <a:t>Epona</a:t>
            </a:r>
            <a:r>
              <a:rPr lang="en-GB" dirty="0"/>
              <a:t> </a:t>
            </a:r>
            <a:r>
              <a:rPr lang="en-GB" i="1" dirty="0"/>
              <a:t>et </a:t>
            </a:r>
            <a:r>
              <a:rPr lang="en-GB" i="1" dirty="0" err="1"/>
              <a:t>allii</a:t>
            </a:r>
            <a:endParaRPr lang="en-GB" i="1" dirty="0"/>
          </a:p>
        </p:txBody>
      </p:sp>
      <p:sp>
        <p:nvSpPr>
          <p:cNvPr id="3" name="Inhaltsplatzhalter 2"/>
          <p:cNvSpPr>
            <a:spLocks noGrp="1"/>
          </p:cNvSpPr>
          <p:nvPr>
            <p:ph idx="1"/>
          </p:nvPr>
        </p:nvSpPr>
        <p:spPr>
          <a:xfrm>
            <a:off x="3413899" y="1981201"/>
            <a:ext cx="5015753" cy="3841375"/>
          </a:xfrm>
        </p:spPr>
        <p:txBody>
          <a:bodyPr>
            <a:normAutofit fontScale="92500"/>
          </a:bodyPr>
          <a:lstStyle/>
          <a:p>
            <a:r>
              <a:rPr lang="de-DE" b="1" dirty="0"/>
              <a:t>Altar </a:t>
            </a:r>
            <a:r>
              <a:rPr lang="de-DE" b="1" dirty="0" err="1"/>
              <a:t>to</a:t>
            </a:r>
            <a:r>
              <a:rPr lang="de-DE" b="1" dirty="0"/>
              <a:t> </a:t>
            </a:r>
            <a:r>
              <a:rPr lang="de-DE" b="1" dirty="0" err="1"/>
              <a:t>Many</a:t>
            </a:r>
            <a:r>
              <a:rPr lang="de-DE" b="1" dirty="0"/>
              <a:t> </a:t>
            </a:r>
            <a:r>
              <a:rPr lang="de-DE" b="1" dirty="0" err="1"/>
              <a:t>Deities</a:t>
            </a:r>
            <a:endParaRPr lang="de-DE" b="1" dirty="0"/>
          </a:p>
          <a:p>
            <a:r>
              <a:rPr lang="de-DE" dirty="0"/>
              <a:t>MARTI MINERVAE CAMPESTRIBVS HERCL EPONAE VICTORIAE M COCCEI FIRMVS &gt; LEG II AVG "</a:t>
            </a:r>
            <a:r>
              <a:rPr lang="de-DE" dirty="0" err="1"/>
              <a:t>To</a:t>
            </a:r>
            <a:r>
              <a:rPr lang="de-DE" dirty="0"/>
              <a:t> </a:t>
            </a:r>
            <a:r>
              <a:rPr lang="de-DE" b="1" dirty="0"/>
              <a:t>Mars, Minerva, </a:t>
            </a:r>
            <a:r>
              <a:rPr lang="de-DE" b="1" dirty="0" err="1"/>
              <a:t>the</a:t>
            </a:r>
            <a:r>
              <a:rPr lang="de-DE" b="1" dirty="0"/>
              <a:t> </a:t>
            </a:r>
            <a:r>
              <a:rPr lang="de-DE" b="1" i="1" dirty="0"/>
              <a:t>Campestres</a:t>
            </a:r>
            <a:r>
              <a:rPr lang="de-DE" b="1" dirty="0"/>
              <a:t>,¹ </a:t>
            </a:r>
            <a:r>
              <a:rPr lang="de-DE" b="1" dirty="0" err="1"/>
              <a:t>Hercules</a:t>
            </a:r>
            <a:r>
              <a:rPr lang="de-DE" b="1" dirty="0"/>
              <a:t>, </a:t>
            </a:r>
            <a:r>
              <a:rPr lang="de-DE" b="1" dirty="0" err="1"/>
              <a:t>Epona</a:t>
            </a:r>
            <a:r>
              <a:rPr lang="de-DE" dirty="0"/>
              <a:t> </a:t>
            </a:r>
            <a:r>
              <a:rPr lang="de-DE" dirty="0" err="1"/>
              <a:t>and</a:t>
            </a:r>
            <a:r>
              <a:rPr lang="de-DE" dirty="0"/>
              <a:t> </a:t>
            </a:r>
            <a:r>
              <a:rPr lang="de-DE" b="1" dirty="0" err="1"/>
              <a:t>Victory</a:t>
            </a:r>
            <a:r>
              <a:rPr lang="de-DE" dirty="0"/>
              <a:t>, Marcus </a:t>
            </a:r>
            <a:r>
              <a:rPr lang="de-DE" dirty="0" err="1"/>
              <a:t>Cocceius</a:t>
            </a:r>
            <a:r>
              <a:rPr lang="de-DE" dirty="0"/>
              <a:t> </a:t>
            </a:r>
            <a:r>
              <a:rPr lang="de-DE" dirty="0" err="1"/>
              <a:t>Firmus</a:t>
            </a:r>
            <a:r>
              <a:rPr lang="de-DE" dirty="0"/>
              <a:t>, </a:t>
            </a:r>
            <a:r>
              <a:rPr lang="de-DE" dirty="0" err="1"/>
              <a:t>centurion</a:t>
            </a:r>
            <a:r>
              <a:rPr lang="de-DE" dirty="0"/>
              <a:t> </a:t>
            </a:r>
            <a:r>
              <a:rPr lang="de-DE" dirty="0" err="1"/>
              <a:t>of</a:t>
            </a:r>
            <a:r>
              <a:rPr lang="de-DE" dirty="0"/>
              <a:t> </a:t>
            </a:r>
            <a:r>
              <a:rPr lang="de-DE" dirty="0" err="1"/>
              <a:t>the</a:t>
            </a:r>
            <a:r>
              <a:rPr lang="de-DE" dirty="0"/>
              <a:t> Second </a:t>
            </a:r>
            <a:r>
              <a:rPr lang="de-DE" dirty="0" err="1"/>
              <a:t>Augustan</a:t>
            </a:r>
            <a:r>
              <a:rPr lang="de-DE" dirty="0"/>
              <a:t> Legion."</a:t>
            </a:r>
            <a:br>
              <a:rPr lang="de-DE" dirty="0"/>
            </a:br>
            <a:r>
              <a:rPr lang="de-DE" b="1" dirty="0"/>
              <a:t>(</a:t>
            </a:r>
            <a:r>
              <a:rPr lang="de-DE" b="1" i="1" dirty="0"/>
              <a:t>RIB</a:t>
            </a:r>
            <a:r>
              <a:rPr lang="de-DE" b="1" dirty="0"/>
              <a:t> 2177; </a:t>
            </a:r>
            <a:r>
              <a:rPr lang="de-DE" b="1" i="1" dirty="0" err="1"/>
              <a:t>Burn</a:t>
            </a:r>
            <a:r>
              <a:rPr lang="de-DE" b="1" dirty="0"/>
              <a:t> 137; </a:t>
            </a:r>
            <a:r>
              <a:rPr lang="de-DE" b="1" i="1" dirty="0"/>
              <a:t>ILS</a:t>
            </a:r>
            <a:r>
              <a:rPr lang="de-DE" b="1" dirty="0"/>
              <a:t> 4831c; </a:t>
            </a:r>
            <a:r>
              <a:rPr lang="de-DE" b="1" i="1" dirty="0"/>
              <a:t>CIL</a:t>
            </a:r>
            <a:r>
              <a:rPr lang="de-DE" b="1" dirty="0"/>
              <a:t> VII 1114; altarstone)</a:t>
            </a:r>
            <a:r>
              <a:rPr lang="de-DE" dirty="0"/>
              <a:t> The </a:t>
            </a:r>
            <a:r>
              <a:rPr lang="de-DE" i="1" dirty="0" err="1"/>
              <a:t>Campestres</a:t>
            </a:r>
            <a:r>
              <a:rPr lang="de-DE" dirty="0"/>
              <a:t> </a:t>
            </a:r>
            <a:r>
              <a:rPr lang="de-DE" dirty="0" err="1"/>
              <a:t>were</a:t>
            </a:r>
            <a:r>
              <a:rPr lang="de-DE" dirty="0"/>
              <a:t> </a:t>
            </a:r>
            <a:r>
              <a:rPr lang="de-DE" dirty="0" err="1"/>
              <a:t>the</a:t>
            </a:r>
            <a:r>
              <a:rPr lang="de-DE" dirty="0"/>
              <a:t> </a:t>
            </a:r>
            <a:r>
              <a:rPr lang="de-DE" dirty="0" err="1"/>
              <a:t>Goddesses</a:t>
            </a:r>
            <a:r>
              <a:rPr lang="de-DE" dirty="0"/>
              <a:t> </a:t>
            </a:r>
            <a:r>
              <a:rPr lang="de-DE" dirty="0" err="1"/>
              <a:t>of</a:t>
            </a:r>
            <a:r>
              <a:rPr lang="de-DE" dirty="0"/>
              <a:t> </a:t>
            </a:r>
            <a:r>
              <a:rPr lang="de-DE" dirty="0" err="1"/>
              <a:t>the</a:t>
            </a:r>
            <a:r>
              <a:rPr lang="de-DE" dirty="0"/>
              <a:t> Parade </a:t>
            </a:r>
            <a:r>
              <a:rPr lang="de-DE" dirty="0" err="1"/>
              <a:t>Ground</a:t>
            </a:r>
            <a:r>
              <a:rPr lang="de-DE" dirty="0"/>
              <a:t> </a:t>
            </a:r>
            <a:r>
              <a:rPr lang="de-DE" dirty="0" err="1"/>
              <a:t>or</a:t>
            </a:r>
            <a:r>
              <a:rPr lang="de-DE" dirty="0"/>
              <a:t> </a:t>
            </a:r>
            <a:r>
              <a:rPr lang="de-DE" i="1" dirty="0" err="1"/>
              <a:t>campus</a:t>
            </a:r>
            <a:r>
              <a:rPr lang="de-DE" dirty="0"/>
              <a:t>.</a:t>
            </a:r>
          </a:p>
          <a:p>
            <a:endParaRPr lang="en-GB" dirty="0"/>
          </a:p>
        </p:txBody>
      </p:sp>
      <p:pic>
        <p:nvPicPr>
          <p:cNvPr id="75778" name="Picture 2" descr="C:\Dokumente und Einstellungen\Ralph\Eigene Dateien\epona rib2177.gif"/>
          <p:cNvPicPr>
            <a:picLocks noChangeAspect="1" noChangeArrowheads="1"/>
          </p:cNvPicPr>
          <p:nvPr/>
        </p:nvPicPr>
        <p:blipFill>
          <a:blip r:embed="rId2" cstate="print"/>
          <a:srcRect/>
          <a:stretch>
            <a:fillRect/>
          </a:stretch>
        </p:blipFill>
        <p:spPr bwMode="auto">
          <a:xfrm>
            <a:off x="285720" y="2829788"/>
            <a:ext cx="2857520" cy="3861514"/>
          </a:xfrm>
          <a:prstGeom prst="rect">
            <a:avLst/>
          </a:prstGeom>
          <a:noFill/>
        </p:spPr>
      </p:pic>
    </p:spTree>
  </p:cSld>
  <p:clrMapOvr>
    <a:masterClrMapping/>
  </p:clrMapOvr>
  <p:transition>
    <p:randomBar/>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a:t>!!! Global </a:t>
            </a:r>
            <a:r>
              <a:rPr lang="en-GB" dirty="0" err="1"/>
              <a:t>Aspec</a:t>
            </a:r>
            <a:r>
              <a:rPr lang="en-GB" dirty="0"/>
              <a:t>…</a:t>
            </a:r>
          </a:p>
        </p:txBody>
      </p:sp>
      <p:sp>
        <p:nvSpPr>
          <p:cNvPr id="3" name="Inhaltsplatzhalter 2"/>
          <p:cNvSpPr>
            <a:spLocks noGrp="1"/>
          </p:cNvSpPr>
          <p:nvPr>
            <p:ph idx="1"/>
          </p:nvPr>
        </p:nvSpPr>
        <p:spPr>
          <a:xfrm>
            <a:off x="285720" y="1981201"/>
            <a:ext cx="8643998" cy="4305319"/>
          </a:xfrm>
        </p:spPr>
        <p:txBody>
          <a:bodyPr/>
          <a:lstStyle/>
          <a:p>
            <a:r>
              <a:rPr lang="en-GB" b="1" dirty="0">
                <a:effectLst>
                  <a:outerShdw blurRad="38100" dist="38100" dir="2700000" algn="tl">
                    <a:srgbClr val="000000">
                      <a:alpha val="43137"/>
                    </a:srgbClr>
                  </a:outerShdw>
                </a:effectLst>
              </a:rPr>
              <a:t>New aspects to rejuvenate cults…</a:t>
            </a:r>
          </a:p>
          <a:p>
            <a:pPr lvl="1"/>
            <a:r>
              <a:rPr lang="en-GB" b="1" dirty="0">
                <a:effectLst>
                  <a:outerShdw blurRad="38100" dist="38100" dir="2700000" algn="tl">
                    <a:srgbClr val="000000">
                      <a:alpha val="43137"/>
                    </a:srgbClr>
                  </a:outerShdw>
                </a:effectLst>
              </a:rPr>
              <a:t>e.g. Writing – cf. Wood Easton, </a:t>
            </a:r>
            <a:r>
              <a:rPr lang="en-GB" b="1" dirty="0" err="1">
                <a:effectLst>
                  <a:outerShdw blurRad="38100" dist="38100" dir="2700000" algn="tl">
                    <a:srgbClr val="000000">
                      <a:alpha val="43137"/>
                    </a:srgbClr>
                  </a:outerShdw>
                </a:effectLst>
              </a:rPr>
              <a:t>Lydney</a:t>
            </a:r>
            <a:endParaRPr lang="en-GB" b="1" dirty="0">
              <a:effectLst>
                <a:outerShdw blurRad="38100" dist="38100" dir="2700000" algn="tl">
                  <a:srgbClr val="000000">
                    <a:alpha val="43137"/>
                  </a:srgbClr>
                </a:outerShdw>
              </a:effectLst>
            </a:endParaRPr>
          </a:p>
          <a:p>
            <a:pPr lvl="1"/>
            <a:r>
              <a:rPr lang="en-GB" b="1" dirty="0">
                <a:effectLst>
                  <a:outerShdw blurRad="38100" dist="38100" dir="2700000" algn="tl">
                    <a:srgbClr val="000000">
                      <a:alpha val="43137"/>
                    </a:srgbClr>
                  </a:outerShdw>
                </a:effectLst>
              </a:rPr>
              <a:t>ORIENTAL CULTS…</a:t>
            </a:r>
          </a:p>
          <a:p>
            <a:pPr lvl="2"/>
            <a:r>
              <a:rPr lang="en-GB" b="1" dirty="0">
                <a:effectLst>
                  <a:outerShdw blurRad="38100" dist="38100" dir="2700000" algn="tl">
                    <a:srgbClr val="000000">
                      <a:alpha val="43137"/>
                    </a:srgbClr>
                  </a:outerShdw>
                </a:effectLst>
              </a:rPr>
              <a:t>Mother goddesses re-defined… for a new society… </a:t>
            </a:r>
          </a:p>
          <a:p>
            <a:pPr lvl="3"/>
            <a:r>
              <a:rPr lang="en-GB" b="1" dirty="0">
                <a:effectLst>
                  <a:outerShdw blurRad="38100" dist="38100" dir="2700000" algn="tl">
                    <a:srgbClr val="000000">
                      <a:alpha val="43137"/>
                    </a:srgbClr>
                  </a:outerShdw>
                </a:effectLst>
              </a:rPr>
              <a:t>integrated in local society  (e.g. elites in toga, etc.)</a:t>
            </a:r>
          </a:p>
          <a:p>
            <a:pPr lvl="3"/>
            <a:r>
              <a:rPr lang="en-GB" b="1" dirty="0">
                <a:effectLst>
                  <a:outerShdw blurRad="38100" dist="38100" dir="2700000" algn="tl">
                    <a:srgbClr val="000000">
                      <a:alpha val="43137"/>
                    </a:srgbClr>
                  </a:outerShdw>
                </a:effectLst>
              </a:rPr>
              <a:t>cf. other MOTHER GODDESSES: </a:t>
            </a:r>
            <a:r>
              <a:rPr lang="en-GB" b="1" dirty="0" err="1">
                <a:effectLst>
                  <a:outerShdw blurRad="38100" dist="38100" dir="2700000" algn="tl">
                    <a:srgbClr val="000000">
                      <a:alpha val="43137"/>
                    </a:srgbClr>
                  </a:outerShdw>
                </a:effectLst>
              </a:rPr>
              <a:t>Iunones</a:t>
            </a:r>
            <a:r>
              <a:rPr lang="en-GB" b="1" dirty="0">
                <a:effectLst>
                  <a:outerShdw blurRad="38100" dist="38100" dir="2700000" algn="tl">
                    <a:srgbClr val="000000">
                      <a:alpha val="43137"/>
                    </a:srgbClr>
                  </a:outerShdw>
                </a:effectLst>
              </a:rPr>
              <a:t>, Isis, Magna Mater,…</a:t>
            </a:r>
          </a:p>
          <a:p>
            <a:pPr lvl="3"/>
            <a:r>
              <a:rPr lang="en-GB" b="1" dirty="0">
                <a:effectLst>
                  <a:outerShdw blurRad="38100" dist="38100" dir="2700000" algn="tl">
                    <a:srgbClr val="000000">
                      <a:alpha val="43137"/>
                    </a:srgbClr>
                  </a:outerShdw>
                </a:effectLst>
              </a:rPr>
              <a:t>Re-INCARNATION : </a:t>
            </a:r>
            <a:r>
              <a:rPr lang="en-GB" b="1" dirty="0" err="1">
                <a:effectLst>
                  <a:outerShdw blurRad="38100" dist="38100" dir="2700000" algn="tl">
                    <a:srgbClr val="000000">
                      <a:alpha val="43137"/>
                    </a:srgbClr>
                  </a:outerShdw>
                </a:effectLst>
              </a:rPr>
              <a:t>Mithras/Serapis</a:t>
            </a:r>
            <a:r>
              <a:rPr lang="en-GB" b="1" dirty="0">
                <a:effectLst>
                  <a:outerShdw blurRad="38100" dist="38100" dir="2700000" algn="tl">
                    <a:srgbClr val="000000">
                      <a:alpha val="43137"/>
                    </a:srgbClr>
                  </a:outerShdw>
                </a:effectLst>
              </a:rPr>
              <a:t> &amp; CELTIC RELIGION ???</a:t>
            </a:r>
          </a:p>
          <a:p>
            <a:pPr lvl="4"/>
            <a:endParaRPr lang="en-GB" b="1" dirty="0">
              <a:effectLst>
                <a:outerShdw blurRad="38100" dist="38100" dir="2700000" algn="tl">
                  <a:srgbClr val="000000">
                    <a:alpha val="43137"/>
                  </a:srgbClr>
                </a:outerShdw>
              </a:effectLst>
            </a:endParaRPr>
          </a:p>
          <a:p>
            <a:pPr lvl="3"/>
            <a:endParaRPr lang="en-GB" b="1" dirty="0">
              <a:effectLst>
                <a:outerShdw blurRad="38100" dist="38100" dir="2700000" algn="tl">
                  <a:srgbClr val="000000">
                    <a:alpha val="43137"/>
                  </a:srgbClr>
                </a:outerShdw>
              </a:effectLst>
            </a:endParaRPr>
          </a:p>
        </p:txBody>
      </p:sp>
    </p:spTree>
  </p:cSld>
  <p:clrMapOvr>
    <a:masterClrMapping/>
  </p:clrMapOvr>
  <p:transition>
    <p:randomBar/>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en-GB" dirty="0"/>
              <a:t>AERECURAE &amp; DIS PATER!!</a:t>
            </a:r>
          </a:p>
        </p:txBody>
      </p:sp>
      <p:sp>
        <p:nvSpPr>
          <p:cNvPr id="3" name="Inhaltsplatzhalter 2"/>
          <p:cNvSpPr>
            <a:spLocks noGrp="1"/>
          </p:cNvSpPr>
          <p:nvPr>
            <p:ph idx="1"/>
          </p:nvPr>
        </p:nvSpPr>
        <p:spPr/>
        <p:txBody>
          <a:bodyPr>
            <a:normAutofit/>
          </a:bodyPr>
          <a:lstStyle/>
          <a:p>
            <a:r>
              <a:rPr lang="en-GB" dirty="0"/>
              <a:t>Cf. </a:t>
            </a:r>
            <a:r>
              <a:rPr lang="en-GB" dirty="0" err="1"/>
              <a:t>Jufer</a:t>
            </a:r>
            <a:r>
              <a:rPr lang="en-GB" dirty="0"/>
              <a:t> and </a:t>
            </a:r>
            <a:r>
              <a:rPr lang="en-GB" dirty="0" err="1"/>
              <a:t>Luginbühl</a:t>
            </a:r>
            <a:r>
              <a:rPr lang="en-GB" dirty="0"/>
              <a:t> 2001, pp. 18; 40; 45. Well-attested at </a:t>
            </a:r>
            <a:r>
              <a:rPr lang="en-GB" dirty="0" err="1"/>
              <a:t>Aquileia</a:t>
            </a:r>
            <a:r>
              <a:rPr lang="en-GB" dirty="0"/>
              <a:t>. For </a:t>
            </a:r>
            <a:r>
              <a:rPr lang="en-GB" dirty="0" err="1"/>
              <a:t>Sucellos/Dispater</a:t>
            </a:r>
            <a:r>
              <a:rPr lang="en-GB" dirty="0"/>
              <a:t> and</a:t>
            </a:r>
          </a:p>
          <a:p>
            <a:r>
              <a:rPr lang="en-GB" dirty="0" err="1"/>
              <a:t>Arecura</a:t>
            </a:r>
            <a:r>
              <a:rPr lang="en-GB" dirty="0"/>
              <a:t>, e.g.: </a:t>
            </a:r>
            <a:r>
              <a:rPr lang="en-GB" i="1" dirty="0"/>
              <a:t>[</a:t>
            </a:r>
            <a:r>
              <a:rPr lang="en-GB" i="1" dirty="0" err="1"/>
              <a:t>Diti</a:t>
            </a:r>
            <a:r>
              <a:rPr lang="en-GB" i="1" dirty="0"/>
              <a:t> </a:t>
            </a:r>
            <a:r>
              <a:rPr lang="en-GB" i="1" dirty="0" err="1"/>
              <a:t>patr</a:t>
            </a:r>
            <a:r>
              <a:rPr lang="en-GB" i="1" dirty="0"/>
              <a:t>]</a:t>
            </a:r>
            <a:r>
              <a:rPr lang="en-GB" i="1" dirty="0" err="1"/>
              <a:t>i</a:t>
            </a:r>
            <a:r>
              <a:rPr lang="en-GB" i="1" dirty="0"/>
              <a:t> | et </a:t>
            </a:r>
            <a:r>
              <a:rPr lang="en-GB" i="1" dirty="0" err="1"/>
              <a:t>Aerecurae</a:t>
            </a:r>
            <a:r>
              <a:rPr lang="en-GB" i="1" dirty="0"/>
              <a:t> | M(</a:t>
            </a:r>
            <a:r>
              <a:rPr lang="en-GB" i="1" dirty="0" err="1"/>
              <a:t>arcus</a:t>
            </a:r>
            <a:r>
              <a:rPr lang="en-GB" i="1" dirty="0"/>
              <a:t>) Aurelius | </a:t>
            </a:r>
            <a:r>
              <a:rPr lang="en-GB" i="1" dirty="0" err="1"/>
              <a:t>Gaurus</a:t>
            </a:r>
            <a:r>
              <a:rPr lang="en-GB" i="1" dirty="0"/>
              <a:t> | vet(</a:t>
            </a:r>
            <a:r>
              <a:rPr lang="en-GB" i="1" dirty="0" err="1"/>
              <a:t>eranus</a:t>
            </a:r>
            <a:r>
              <a:rPr lang="en-GB" i="1" dirty="0"/>
              <a:t>) ex </a:t>
            </a:r>
            <a:r>
              <a:rPr lang="en-GB" i="1" dirty="0" err="1"/>
              <a:t>voto</a:t>
            </a:r>
            <a:r>
              <a:rPr lang="en-GB" i="1" dirty="0"/>
              <a:t> | </a:t>
            </a:r>
            <a:r>
              <a:rPr lang="en-GB" i="1" dirty="0" err="1"/>
              <a:t>v.s.l.m</a:t>
            </a:r>
            <a:r>
              <a:rPr lang="en-GB" i="1" dirty="0"/>
              <a:t>. (CIL</a:t>
            </a:r>
          </a:p>
          <a:p>
            <a:r>
              <a:rPr lang="en-US" dirty="0"/>
              <a:t>V 725 = InscrAqu-3, 3256 = ILS 3966). A sculpture from Bad </a:t>
            </a:r>
            <a:r>
              <a:rPr lang="en-US" dirty="0" err="1"/>
              <a:t>Cannstatt</a:t>
            </a:r>
            <a:r>
              <a:rPr lang="en-US" dirty="0"/>
              <a:t> shows her as a seated woman</a:t>
            </a:r>
          </a:p>
          <a:p>
            <a:r>
              <a:rPr lang="en-US" dirty="0"/>
              <a:t>holding a basket with apples on her lap, similar to the </a:t>
            </a:r>
            <a:r>
              <a:rPr lang="en-US" i="1" dirty="0" err="1"/>
              <a:t>matronae</a:t>
            </a:r>
            <a:r>
              <a:rPr lang="en-US" i="1" dirty="0"/>
              <a:t> and in particular to </a:t>
            </a:r>
            <a:r>
              <a:rPr lang="en-US" i="1" dirty="0" err="1"/>
              <a:t>Nehalennia</a:t>
            </a:r>
            <a:r>
              <a:rPr lang="en-US" i="1" dirty="0"/>
              <a:t> in Lower</a:t>
            </a:r>
          </a:p>
          <a:p>
            <a:r>
              <a:rPr lang="en-GB" dirty="0"/>
              <a:t>Germany.</a:t>
            </a:r>
          </a:p>
        </p:txBody>
      </p:sp>
    </p:spTree>
  </p:cSld>
  <p:clrMapOvr>
    <a:masterClrMapping/>
  </p:clrMapOvr>
  <p:transition>
    <p:randomBar/>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err="1"/>
              <a:t>Sucellus</a:t>
            </a:r>
            <a:r>
              <a:rPr lang="en-GB" dirty="0"/>
              <a:t> = </a:t>
            </a:r>
            <a:r>
              <a:rPr lang="en-GB" dirty="0" err="1"/>
              <a:t>Silvanus</a:t>
            </a:r>
            <a:endParaRPr lang="en-GB" dirty="0"/>
          </a:p>
        </p:txBody>
      </p:sp>
      <p:sp>
        <p:nvSpPr>
          <p:cNvPr id="3" name="Inhaltsplatzhalter 2"/>
          <p:cNvSpPr>
            <a:spLocks noGrp="1"/>
          </p:cNvSpPr>
          <p:nvPr>
            <p:ph idx="1"/>
          </p:nvPr>
        </p:nvSpPr>
        <p:spPr/>
        <p:txBody>
          <a:bodyPr/>
          <a:lstStyle/>
          <a:p>
            <a:r>
              <a:rPr lang="en-GB" dirty="0"/>
              <a:t>CIL XIII 6224 : </a:t>
            </a:r>
            <a:r>
              <a:rPr lang="en-GB" i="1" dirty="0" err="1"/>
              <a:t>Deo</a:t>
            </a:r>
            <a:r>
              <a:rPr lang="en-GB" i="1" dirty="0"/>
              <a:t> </a:t>
            </a:r>
            <a:r>
              <a:rPr lang="en-GB" i="1" dirty="0" err="1"/>
              <a:t>Su|celo</a:t>
            </a:r>
            <a:r>
              <a:rPr lang="en-GB" i="1" dirty="0"/>
              <a:t> et | [S]</a:t>
            </a:r>
            <a:r>
              <a:rPr lang="en-GB" i="1" dirty="0" err="1"/>
              <a:t>ilvano</a:t>
            </a:r>
            <a:r>
              <a:rPr lang="en-GB" i="1" dirty="0"/>
              <a:t> | Ti(</a:t>
            </a:r>
            <a:r>
              <a:rPr lang="en-GB" i="1" dirty="0" err="1"/>
              <a:t>berius</a:t>
            </a:r>
            <a:r>
              <a:rPr lang="en-GB" i="1" dirty="0"/>
              <a:t>) G P I P.  (WORMS)</a:t>
            </a:r>
          </a:p>
          <a:p>
            <a:r>
              <a:rPr lang="en-GB" i="1" dirty="0"/>
              <a:t>Also at </a:t>
            </a:r>
            <a:r>
              <a:rPr lang="en-GB" i="1" dirty="0" err="1"/>
              <a:t>Augst</a:t>
            </a:r>
            <a:r>
              <a:rPr lang="en-GB" i="1" dirty="0"/>
              <a:t>: In </a:t>
            </a:r>
            <a:r>
              <a:rPr lang="en-GB" i="1" dirty="0" err="1"/>
              <a:t>honor</a:t>
            </a:r>
            <a:r>
              <a:rPr lang="en-GB" i="1" dirty="0"/>
              <a:t>(</a:t>
            </a:r>
            <a:r>
              <a:rPr lang="en-GB" i="1" dirty="0" err="1"/>
              <a:t>em</a:t>
            </a:r>
            <a:r>
              <a:rPr lang="en-GB" i="1" dirty="0"/>
              <a:t>) | d(</a:t>
            </a:r>
            <a:r>
              <a:rPr lang="en-GB" i="1" dirty="0" err="1"/>
              <a:t>omus</a:t>
            </a:r>
            <a:r>
              <a:rPr lang="en-GB" i="1" dirty="0"/>
              <a:t>) d(</a:t>
            </a:r>
            <a:r>
              <a:rPr lang="en-GB" i="1" dirty="0" err="1"/>
              <a:t>ivinae</a:t>
            </a:r>
            <a:r>
              <a:rPr lang="en-GB" i="1" dirty="0"/>
              <a:t>) </a:t>
            </a:r>
            <a:r>
              <a:rPr lang="en-GB" i="1" dirty="0" err="1"/>
              <a:t>deo</a:t>
            </a:r>
            <a:r>
              <a:rPr lang="en-GB" i="1" dirty="0"/>
              <a:t> </a:t>
            </a:r>
            <a:r>
              <a:rPr lang="en-GB" i="1" dirty="0" err="1"/>
              <a:t>Su|cello</a:t>
            </a:r>
            <a:r>
              <a:rPr lang="en-GB" i="1" dirty="0"/>
              <a:t> </a:t>
            </a:r>
            <a:r>
              <a:rPr lang="en-GB" i="1" dirty="0" err="1"/>
              <a:t>Silv</a:t>
            </a:r>
            <a:r>
              <a:rPr lang="en-GB" i="1" dirty="0"/>
              <a:t>(</a:t>
            </a:r>
            <a:r>
              <a:rPr lang="en-GB" i="1" dirty="0" err="1"/>
              <a:t>ano</a:t>
            </a:r>
            <a:r>
              <a:rPr lang="en-GB" i="1" dirty="0"/>
              <a:t>) </a:t>
            </a:r>
          </a:p>
          <a:p>
            <a:r>
              <a:rPr lang="en-GB" i="1" dirty="0"/>
              <a:t>(AE 1926, 40).</a:t>
            </a:r>
            <a:endParaRPr lang="en-GB" dirty="0"/>
          </a:p>
        </p:txBody>
      </p:sp>
    </p:spTree>
  </p:cSld>
  <p:clrMapOvr>
    <a:masterClrMapping/>
  </p:clrMapOvr>
  <p:transition>
    <p:randomBar/>
  </p:transition>
</p:sld>
</file>

<file path=ppt/theme/theme1.xml><?xml version="1.0" encoding="utf-8"?>
<a:theme xmlns:a="http://schemas.openxmlformats.org/drawingml/2006/main" name="Presentation4">
  <a:themeElements>
    <a:clrScheme name="Moonlight">
      <a:dk1>
        <a:srgbClr val="595959"/>
      </a:dk1>
      <a:lt1>
        <a:srgbClr val="FFFFFF"/>
      </a:lt1>
      <a:dk2>
        <a:srgbClr val="2AB7FF"/>
      </a:dk2>
      <a:lt2>
        <a:srgbClr val="DBE5F1"/>
      </a:lt2>
      <a:accent1>
        <a:srgbClr val="20378C"/>
      </a:accent1>
      <a:accent2>
        <a:srgbClr val="A20000"/>
      </a:accent2>
      <a:accent3>
        <a:srgbClr val="534088"/>
      </a:accent3>
      <a:accent4>
        <a:srgbClr val="2D9123"/>
      </a:accent4>
      <a:accent5>
        <a:srgbClr val="7E2C80"/>
      </a:accent5>
      <a:accent6>
        <a:srgbClr val="4A4EC5"/>
      </a:accent6>
      <a:hlink>
        <a:srgbClr val="BBECFF"/>
      </a:hlink>
      <a:folHlink>
        <a:srgbClr val="DDDDDD"/>
      </a:folHlink>
    </a:clrScheme>
    <a:fontScheme name="Moonlight">
      <a:majorFont>
        <a:latin typeface="Candara"/>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andara"/>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onlight">
      <a:fillStyleLst>
        <a:solidFill>
          <a:schemeClr val="phClr"/>
        </a:solidFill>
        <a:gradFill rotWithShape="1">
          <a:gsLst>
            <a:gs pos="0">
              <a:schemeClr val="phClr">
                <a:tint val="90000"/>
                <a:satMod val="150000"/>
              </a:schemeClr>
            </a:gs>
            <a:gs pos="35000">
              <a:schemeClr val="phClr">
                <a:tint val="80000"/>
                <a:satMod val="200000"/>
              </a:schemeClr>
            </a:gs>
            <a:gs pos="100000">
              <a:schemeClr val="phClr">
                <a:tint val="75000"/>
                <a:satMod val="250000"/>
              </a:schemeClr>
            </a:gs>
          </a:gsLst>
          <a:path path="rect">
            <a:fillToRect l="100000" t="100000"/>
          </a:path>
        </a:gradFill>
        <a:gradFill rotWithShape="1">
          <a:gsLst>
            <a:gs pos="0">
              <a:schemeClr val="phClr">
                <a:shade val="60000"/>
                <a:satMod val="150000"/>
              </a:schemeClr>
            </a:gs>
            <a:gs pos="80000">
              <a:schemeClr val="phClr">
                <a:shade val="100000"/>
                <a:satMod val="130000"/>
              </a:schemeClr>
            </a:gs>
            <a:gs pos="100000">
              <a:schemeClr val="phClr">
                <a:tint val="90000"/>
                <a:shade val="100000"/>
                <a:satMod val="115000"/>
              </a:schemeClr>
            </a:gs>
          </a:gsLst>
          <a:path path="circle">
            <a:fillToRect l="50000" t="50000" r="50000" b="50000"/>
          </a:path>
        </a:gradFill>
      </a:fillStyleLst>
      <a:lnStyleLst>
        <a:ln w="6350" cap="flat" cmpd="sng" algn="ctr">
          <a:solidFill>
            <a:schemeClr val="phClr">
              <a:shade val="95000"/>
              <a:satMod val="115000"/>
            </a:schemeClr>
          </a:solidFill>
          <a:prstDash val="solid"/>
        </a:ln>
        <a:ln w="12700" cap="flat" cmpd="sng" algn="ctr">
          <a:solidFill>
            <a:schemeClr val="phClr">
              <a:satMod val="110000"/>
            </a:schemeClr>
          </a:solidFill>
          <a:prstDash val="solid"/>
        </a:ln>
        <a:ln w="25400" cap="flat" cmpd="sng" algn="ctr">
          <a:solidFill>
            <a:schemeClr val="phClr">
              <a:shade val="90000"/>
              <a:satMod val="115000"/>
            </a:schemeClr>
          </a:solidFill>
          <a:prstDash val="solid"/>
        </a:ln>
      </a:lnStyleLst>
      <a:effectStyleLst>
        <a:effectStyle>
          <a:effectLst>
            <a:outerShdw blurRad="50800" dist="25400" dir="5400000" sx="101000" sy="101000" algn="ctr" rotWithShape="0">
              <a:srgbClr val="000000">
                <a:alpha val="60000"/>
              </a:srgbClr>
            </a:outerShdw>
          </a:effectLst>
        </a:effectStyle>
        <a:effectStyle>
          <a:effectLst>
            <a:innerShdw blurRad="76200" dist="25400" dir="13500000">
              <a:srgbClr val="000000">
                <a:alpha val="60000"/>
              </a:srgbClr>
            </a:innerShdw>
          </a:effectLst>
          <a:scene3d>
            <a:camera prst="orthographicFront">
              <a:rot lat="0" lon="0" rev="0"/>
            </a:camera>
            <a:lightRig rig="balanced" dir="tl">
              <a:rot lat="0" lon="0" rev="4200000"/>
            </a:lightRig>
          </a:scene3d>
          <a:sp3d>
            <a:bevelT w="25400" h="12700" prst="softRound"/>
          </a:sp3d>
        </a:effectStyle>
        <a:effectStyle>
          <a:effectLst>
            <a:innerShdw blurRad="76200" dist="25400" dir="13500000">
              <a:srgbClr val="000000">
                <a:alpha val="60000"/>
              </a:srgbClr>
            </a:innerShdw>
            <a:softEdge rad="31750"/>
          </a:effectLst>
        </a:effectStyle>
      </a:effectStyleLst>
      <a:bgFillStyleLst>
        <a:solidFill>
          <a:schemeClr val="phClr"/>
        </a:solidFill>
        <a:gradFill rotWithShape="1">
          <a:gsLst>
            <a:gs pos="0">
              <a:schemeClr val="phClr">
                <a:lumMod val="90000"/>
              </a:schemeClr>
            </a:gs>
            <a:gs pos="30000">
              <a:schemeClr val="phClr">
                <a:lumMod val="75000"/>
              </a:schemeClr>
            </a:gs>
            <a:gs pos="100000">
              <a:schemeClr val="phClr">
                <a:lumMod val="10000"/>
              </a:schemeClr>
            </a:gs>
          </a:gsLst>
          <a:path path="circle">
            <a:fillToRect l="50000" t="50000" r="50000" b="50000"/>
          </a:path>
        </a:gradFill>
        <a:gradFill rotWithShape="1">
          <a:gsLst>
            <a:gs pos="0">
              <a:schemeClr val="phClr">
                <a:lumMod val="90000"/>
              </a:schemeClr>
            </a:gs>
            <a:gs pos="30000">
              <a:schemeClr val="phClr">
                <a:lumMod val="75000"/>
              </a:schemeClr>
            </a:gs>
            <a:gs pos="100000">
              <a:schemeClr val="phClr">
                <a:lumMod val="10000"/>
              </a:schemeClr>
            </a:gs>
          </a:gsLst>
          <a:path path="rect">
            <a:fillToRect l="100000" t="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Moonlight</Template>
  <TotalTime>27</TotalTime>
  <Words>2590</Words>
  <Application>Microsoft Office PowerPoint</Application>
  <PresentationFormat>On-screen Show (4:3)</PresentationFormat>
  <Paragraphs>469</Paragraphs>
  <Slides>68</Slides>
  <Notes>0</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68</vt:i4>
      </vt:variant>
    </vt:vector>
  </HeadingPairs>
  <TitlesOfParts>
    <vt:vector size="76" baseType="lpstr">
      <vt:lpstr>GoudyOlSt BT</vt:lpstr>
      <vt:lpstr>Arial</vt:lpstr>
      <vt:lpstr>Calibri</vt:lpstr>
      <vt:lpstr>Candara</vt:lpstr>
      <vt:lpstr>Times New Roman</vt:lpstr>
      <vt:lpstr>Wingdings</vt:lpstr>
      <vt:lpstr>Presentation4</vt:lpstr>
      <vt:lpstr>Dokument</vt:lpstr>
      <vt:lpstr>RELIGIOUS CHANGE  IN THE  ROMAN EMPIRE  Negotiating local cults in a global world </vt:lpstr>
      <vt:lpstr>PowerPoint Presentation</vt:lpstr>
      <vt:lpstr>PowerPoint Presentation</vt:lpstr>
      <vt:lpstr>PowerPoint Presentation</vt:lpstr>
      <vt:lpstr>PowerPoint Presentation</vt:lpstr>
      <vt:lpstr>Objectives</vt:lpstr>
      <vt:lpstr>Objectives</vt:lpstr>
      <vt:lpstr>Objectives</vt:lpstr>
      <vt:lpstr>Objectives</vt:lpstr>
      <vt:lpstr>Multiple interpretationes</vt:lpstr>
      <vt:lpstr>Multiple interpretationes</vt:lpstr>
      <vt:lpstr>Multiple interpretationes</vt:lpstr>
      <vt:lpstr>Multiple interpretationes</vt:lpstr>
      <vt:lpstr>Multiple interpretationes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Imitation &amp; Innovation</vt:lpstr>
      <vt:lpstr>Imitation &amp; Innovation</vt:lpstr>
      <vt:lpstr>PowerPoint Presentation</vt:lpstr>
      <vt:lpstr>PowerPoint Presentation</vt:lpstr>
      <vt:lpstr>PowerPoint Presentation</vt:lpstr>
      <vt:lpstr>PowerPoint Presentation</vt:lpstr>
      <vt:lpstr>PowerPoint Presentation</vt:lpstr>
      <vt:lpstr>PowerPoint Presentation</vt:lpstr>
      <vt:lpstr>Caesar’s Minerva</vt:lpstr>
      <vt:lpstr>Caesar’s Minerva</vt:lpstr>
      <vt:lpstr>Caesar’s Minerva</vt:lpstr>
      <vt:lpstr>Caesar’s Minerva</vt:lpstr>
      <vt:lpstr>Caesar’s Minerva</vt:lpstr>
      <vt:lpstr>PowerPoint Presentation</vt:lpstr>
      <vt:lpstr>Local Mars</vt:lpstr>
      <vt:lpstr>Local Mars</vt:lpstr>
      <vt:lpstr>Local Mars</vt:lpstr>
      <vt:lpstr>Mercurius</vt:lpstr>
      <vt:lpstr>Apollo Maponus  &gt; Maponus &gt; Mabon</vt:lpstr>
      <vt:lpstr>Sanctuaries without epigraphy</vt:lpstr>
      <vt:lpstr>The Magic of Language</vt:lpstr>
      <vt:lpstr>Résumé - Interpretatio</vt:lpstr>
      <vt:lpstr>Résumé - Interpretatio</vt:lpstr>
      <vt:lpstr>Résumé - Interpretatio</vt:lpstr>
      <vt:lpstr>Résumé - Interpretatio</vt:lpstr>
      <vt:lpstr>Résumé - Interpretatio</vt:lpstr>
      <vt:lpstr>Résumé - Interpretatio</vt:lpstr>
      <vt:lpstr>Résumé</vt:lpstr>
      <vt:lpstr>PowerPoint Presentation</vt:lpstr>
      <vt:lpstr>Inanimate objects</vt:lpstr>
      <vt:lpstr>Rock sanctuary</vt:lpstr>
      <vt:lpstr>Trees, caves, etc.</vt:lpstr>
      <vt:lpstr>Personifications….</vt:lpstr>
      <vt:lpstr>Britain: dedica. to Epona et allii</vt:lpstr>
      <vt:lpstr>!!! Global Aspec…</vt:lpstr>
      <vt:lpstr>AERECURAE &amp; DIS PATER!!</vt:lpstr>
      <vt:lpstr>Sucellus = Silvanus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Interpretatio indigena New forms of communication to rejuvenate indigenous cults  in Britain and  Gallia Narbonensis</dc:title>
  <dc:creator>Ralph Häussler</dc:creator>
  <cp:lastModifiedBy>Ralph Haeussler</cp:lastModifiedBy>
  <cp:revision>200</cp:revision>
  <dcterms:created xsi:type="dcterms:W3CDTF">2010-05-23T09:23:47Z</dcterms:created>
  <dcterms:modified xsi:type="dcterms:W3CDTF">2017-02-20T08:08:07Z</dcterms:modified>
</cp:coreProperties>
</file>