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7"/>
  </p:notesMasterIdLst>
  <p:sldIdLst>
    <p:sldId id="276" r:id="rId2"/>
    <p:sldId id="287" r:id="rId3"/>
    <p:sldId id="291" r:id="rId4"/>
    <p:sldId id="294" r:id="rId5"/>
    <p:sldId id="295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5BDFF"/>
    <a:srgbClr val="0D095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5185" autoAdjust="0"/>
  </p:normalViewPr>
  <p:slideViewPr>
    <p:cSldViewPr>
      <p:cViewPr varScale="1">
        <p:scale>
          <a:sx n="81" d="100"/>
          <a:sy n="81" d="100"/>
        </p:scale>
        <p:origin x="1498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8E1809-13C6-4EDB-92B5-336FCB092D4F}" type="datetimeFigureOut">
              <a:rPr lang="en-IN" smtClean="0"/>
              <a:t>05-08-2023</a:t>
            </a:fld>
            <a:endParaRPr lang="en-IN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DAB4E4-DE8A-461C-A32C-8BD1F6A116A0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7098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DAB4E4-DE8A-461C-A32C-8BD1F6A116A0}" type="slidenum">
              <a:rPr lang="en-IN" smtClean="0"/>
              <a:t>1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2879293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DAB4E4-DE8A-461C-A32C-8BD1F6A116A0}" type="slidenum">
              <a:rPr lang="en-IN" smtClean="0"/>
              <a:t>2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2879293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DAB4E4-DE8A-461C-A32C-8BD1F6A116A0}" type="slidenum">
              <a:rPr lang="en-IN" smtClean="0"/>
              <a:t>3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2879293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DAB4E4-DE8A-461C-A32C-8BD1F6A116A0}" type="slidenum">
              <a:rPr lang="en-IN" smtClean="0"/>
              <a:t>4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3443256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EAD53-3EBC-4739-8E02-7EFF1FB27E1F}" type="datetimeFigureOut">
              <a:rPr lang="en-IN" smtClean="0"/>
              <a:t>05-08-2023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3AAA1-6273-4FFB-9D14-540C7FB612CC}" type="slidenum">
              <a:rPr lang="en-IN" smtClean="0"/>
              <a:t>‹#›</a:t>
            </a:fld>
            <a:endParaRPr lang="en-IN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EAD53-3EBC-4739-8E02-7EFF1FB27E1F}" type="datetimeFigureOut">
              <a:rPr lang="en-IN" smtClean="0"/>
              <a:t>05-08-2023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3AAA1-6273-4FFB-9D14-540C7FB612CC}" type="slidenum">
              <a:rPr lang="en-IN" smtClean="0"/>
              <a:t>‹#›</a:t>
            </a:fld>
            <a:endParaRPr lang="en-IN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EAD53-3EBC-4739-8E02-7EFF1FB27E1F}" type="datetimeFigureOut">
              <a:rPr lang="en-IN" smtClean="0"/>
              <a:t>05-08-2023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3AAA1-6273-4FFB-9D14-540C7FB612CC}" type="slidenum">
              <a:rPr lang="en-IN" smtClean="0"/>
              <a:t>‹#›</a:t>
            </a:fld>
            <a:endParaRPr lang="en-IN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EAD53-3EBC-4739-8E02-7EFF1FB27E1F}" type="datetimeFigureOut">
              <a:rPr lang="en-IN" smtClean="0"/>
              <a:t>05-08-2023</a:t>
            </a:fld>
            <a:endParaRPr lang="en-IN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3AAA1-6273-4FFB-9D14-540C7FB612CC}" type="slidenum">
              <a:rPr lang="en-IN" smtClean="0"/>
              <a:t>‹#›</a:t>
            </a:fld>
            <a:endParaRPr lang="en-IN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EAD53-3EBC-4739-8E02-7EFF1FB27E1F}" type="datetimeFigureOut">
              <a:rPr lang="en-IN" smtClean="0"/>
              <a:t>05-08-2023</a:t>
            </a:fld>
            <a:endParaRPr lang="en-IN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3AAA1-6273-4FFB-9D14-540C7FB612CC}" type="slidenum">
              <a:rPr lang="en-IN" smtClean="0"/>
              <a:t>‹#›</a:t>
            </a:fld>
            <a:endParaRPr lang="en-IN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EAD53-3EBC-4739-8E02-7EFF1FB27E1F}" type="datetimeFigureOut">
              <a:rPr lang="en-IN" smtClean="0"/>
              <a:t>05-08-2023</a:t>
            </a:fld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3AAA1-6273-4FFB-9D14-540C7FB612CC}" type="slidenum">
              <a:rPr lang="en-IN" smtClean="0"/>
              <a:t>‹#›</a:t>
            </a:fld>
            <a:endParaRPr lang="en-IN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EAD53-3EBC-4739-8E02-7EFF1FB27E1F}" type="datetimeFigureOut">
              <a:rPr lang="en-IN" smtClean="0"/>
              <a:t>05-08-2023</a:t>
            </a:fld>
            <a:endParaRPr lang="en-IN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3AAA1-6273-4FFB-9D14-540C7FB612CC}" type="slidenum">
              <a:rPr lang="en-IN" smtClean="0"/>
              <a:t>‹#›</a:t>
            </a:fld>
            <a:endParaRPr lang="en-IN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EAD53-3EBC-4739-8E02-7EFF1FB27E1F}" type="datetimeFigureOut">
              <a:rPr lang="en-IN" smtClean="0"/>
              <a:t>05-08-2023</a:t>
            </a:fld>
            <a:endParaRPr lang="en-IN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IN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13AAA1-6273-4FFB-9D14-540C7FB612CC}" type="slidenum">
              <a:rPr lang="en-IN" smtClean="0"/>
              <a:t>‹#›</a:t>
            </a:fld>
            <a:endParaRPr lang="en-IN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EAD53-3EBC-4739-8E02-7EFF1FB27E1F}" type="datetimeFigureOut">
              <a:rPr lang="en-IN" smtClean="0"/>
              <a:t>05-08-2023</a:t>
            </a:fld>
            <a:endParaRPr lang="en-IN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3AAA1-6273-4FFB-9D14-540C7FB612CC}" type="slidenum">
              <a:rPr lang="en-IN" smtClean="0"/>
              <a:t>‹#›</a:t>
            </a:fld>
            <a:endParaRPr lang="en-IN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EAD53-3EBC-4739-8E02-7EFF1FB27E1F}" type="datetimeFigureOut">
              <a:rPr lang="en-IN" smtClean="0"/>
              <a:t>05-08-2023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3AAA1-6273-4FFB-9D14-540C7FB612CC}" type="slidenum">
              <a:rPr lang="en-IN" smtClean="0"/>
              <a:t>‹#›</a:t>
            </a:fld>
            <a:endParaRPr lang="en-IN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EAD53-3EBC-4739-8E02-7EFF1FB27E1F}" type="datetimeFigureOut">
              <a:rPr lang="en-IN" smtClean="0"/>
              <a:t>05-08-2023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3AAA1-6273-4FFB-9D14-540C7FB612CC}" type="slidenum">
              <a:rPr lang="en-IN" smtClean="0"/>
              <a:t>‹#›</a:t>
            </a:fld>
            <a:endParaRPr lang="en-IN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D01EAD53-3EBC-4739-8E02-7EFF1FB27E1F}" type="datetimeFigureOut">
              <a:rPr lang="en-IN" smtClean="0"/>
              <a:t>05-08-2023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5B13AAA1-6273-4FFB-9D14-540C7FB612CC}" type="slidenum">
              <a:rPr lang="en-IN" smtClean="0"/>
              <a:t>‹#›</a:t>
            </a:fld>
            <a:endParaRPr lang="en-IN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papers.ssrn.com/sol3/papers.cfm?abstract_id=3511454#:~:text=Stakeholder%20theory%20is%20based%20on,between%20them%20and%20their%20stakeholders" TargetMode="External"/><Relationship Id="rId7" Type="http://schemas.openxmlformats.org/officeDocument/2006/relationships/hyperlink" Target="https://openres.ersjournals.com/content/6/4/00460-2020#:~:text=Digital%20solutions%20are%20attractive%20because%20they%20can%20be,with%20illness%20or%20social%20context%20%5B%209%20%5D" TargetMode="External"/><Relationship Id="rId2" Type="http://schemas.openxmlformats.org/officeDocument/2006/relationships/hyperlink" Target="https://www.techtarget.com/searchcio/definition/stakeholder#:~:text=A%20stakeholder%20is%20a%20person,a%20business%2C%20organization%20or%20projec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ealthcentral.com/article/smart-inhalers-pros-and-cons" TargetMode="External"/><Relationship Id="rId5" Type="http://schemas.openxmlformats.org/officeDocument/2006/relationships/hyperlink" Target="https://mymhealth.com/mycopd" TargetMode="External"/><Relationship Id="rId4" Type="http://schemas.openxmlformats.org/officeDocument/2006/relationships/hyperlink" Target="https://www.nature.com/articles/s41533-023-00343-w#:~:text=Four%20groups%20of%20participants%2C%20representing%20different%20key%20stakeholders,in%20the%20development%20and%20manufacturing%20of%20smart%20inhalers%29.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"/>
            <a:ext cx="8820472" cy="836711"/>
          </a:xfrm>
        </p:spPr>
        <p:txBody>
          <a:bodyPr>
            <a:noAutofit/>
          </a:bodyPr>
          <a:lstStyle/>
          <a:p>
            <a:pPr algn="ctr"/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Stakeholders</a:t>
            </a:r>
            <a:endParaRPr lang="en-IN" dirty="0">
              <a:latin typeface="Times New Roman" panose="02020603050405020304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908721"/>
            <a:ext cx="8280920" cy="4536504"/>
          </a:xfrm>
        </p:spPr>
        <p:txBody>
          <a:bodyPr>
            <a:noAutofit/>
          </a:bodyPr>
          <a:lstStyle/>
          <a:p>
            <a:pPr lvl="0" algn="just">
              <a:buFont typeface="Arial" panose="020B0604020202020204" pitchFamily="34" charset="0"/>
              <a:buChar char="•"/>
            </a:pPr>
            <a:r>
              <a:rPr lang="en-US" b="0" dirty="0">
                <a:latin typeface="Arial" panose="020B0604020202020204" pitchFamily="34" charset="0"/>
                <a:cs typeface="Arial" panose="020B0604020202020204" pitchFamily="34" charset="0"/>
              </a:rPr>
              <a:t>Any person, team (or) organization that has a greater influence over a project's success or failure is referred to as a stakeholder.	</a:t>
            </a: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US" b="0" dirty="0">
                <a:latin typeface="Arial" panose="020B0604020202020204" pitchFamily="34" charset="0"/>
                <a:cs typeface="Arial" panose="020B0604020202020204" pitchFamily="34" charset="0"/>
              </a:rPr>
              <a:t>Stakeholders, whether internal or external to the organization funding the project, typically have a vested interest in the success of the project.(Barney. N,et.al.,2023)</a:t>
            </a: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US" b="0" dirty="0">
                <a:latin typeface="Arial" panose="020B0604020202020204" pitchFamily="34" charset="0"/>
                <a:cs typeface="Arial" panose="020B0604020202020204" pitchFamily="34" charset="0"/>
              </a:rPr>
              <a:t> The core principles of stakeholder theory are collaboration, fostering relationships, honesty, equity, kindness, long-term thinking, and identifying solutions that benefit all involved parties.</a:t>
            </a: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US" b="0" dirty="0">
                <a:latin typeface="Arial" panose="020B0604020202020204" pitchFamily="34" charset="0"/>
                <a:cs typeface="Arial" panose="020B0604020202020204" pitchFamily="34" charset="0"/>
              </a:rPr>
              <a:t>A corporation can only be successful and reach all of its objectives when its stakeholders have come to an understanding of its objective.</a:t>
            </a: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US" b="0" dirty="0">
                <a:latin typeface="Arial" panose="020B0604020202020204" pitchFamily="34" charset="0"/>
                <a:cs typeface="Arial" panose="020B0604020202020204" pitchFamily="34" charset="0"/>
              </a:rPr>
              <a:t> In order to fulfil patient expectations, healthcare organizations must become more flexible, educated, and adaptable in order to save costs and errors while boosting productivity and quality.</a:t>
            </a: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US" b="0" dirty="0">
                <a:latin typeface="Arial" panose="020B0604020202020204" pitchFamily="34" charset="0"/>
                <a:cs typeface="Arial" panose="020B0604020202020204" pitchFamily="34" charset="0"/>
              </a:rPr>
              <a:t>Any person or organization that is either directly or indirectly affected by how the healthcare sector functions is referred to as a stakeholder.(Dr.Ramakrishnan.,2023).</a:t>
            </a:r>
            <a:endParaRPr lang="en-IN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51833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5656" y="0"/>
            <a:ext cx="7099278" cy="908721"/>
          </a:xfrm>
        </p:spPr>
        <p:txBody>
          <a:bodyPr>
            <a:noAutofit/>
          </a:bodyPr>
          <a:lstStyle/>
          <a:p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Potential Stakeholders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8030" y="946428"/>
            <a:ext cx="8267940" cy="4392488"/>
          </a:xfrm>
        </p:spPr>
        <p:txBody>
          <a:bodyPr>
            <a:normAutofit/>
          </a:bodyPr>
          <a:lstStyle/>
          <a:p>
            <a:pPr lvl="0" algn="just">
              <a:buFont typeface="Arial" panose="020B0604020202020204" pitchFamily="34" charset="0"/>
              <a:buChar char="•"/>
            </a:pPr>
            <a:r>
              <a:rPr lang="en-IN" b="0" dirty="0">
                <a:latin typeface="Arial" panose="020B0604020202020204" pitchFamily="34" charset="0"/>
                <a:cs typeface="Arial" panose="020B0604020202020204" pitchFamily="34" charset="0"/>
              </a:rPr>
              <a:t>Different stakeholders involved in the implementation of smart inhalers. They are:</a:t>
            </a:r>
          </a:p>
          <a:p>
            <a:pPr lvl="0" algn="just">
              <a:buFont typeface="+mj-lt"/>
              <a:buAutoNum type="arabicPeriod"/>
            </a:pPr>
            <a:r>
              <a:rPr lang="en-IN" b="0" dirty="0">
                <a:latin typeface="Arial" panose="020B0604020202020204" pitchFamily="34" charset="0"/>
                <a:cs typeface="Arial" panose="020B0604020202020204" pitchFamily="34" charset="0"/>
              </a:rPr>
              <a:t> Asthma patients.</a:t>
            </a:r>
          </a:p>
          <a:p>
            <a:pPr lvl="0" algn="just">
              <a:buFont typeface="+mj-lt"/>
              <a:buAutoNum type="arabicPeriod"/>
            </a:pPr>
            <a:r>
              <a:rPr lang="en-IN" b="0" dirty="0">
                <a:latin typeface="Arial" panose="020B0604020202020204" pitchFamily="34" charset="0"/>
                <a:cs typeface="Arial" panose="020B0604020202020204" pitchFamily="34" charset="0"/>
              </a:rPr>
              <a:t>HCPs (Hospital care plan system).</a:t>
            </a:r>
          </a:p>
          <a:p>
            <a:pPr lvl="0" algn="just">
              <a:buFont typeface="+mj-lt"/>
              <a:buAutoNum type="arabicPeriod"/>
            </a:pPr>
            <a:r>
              <a:rPr lang="en-IN" b="0" dirty="0">
                <a:latin typeface="Arial" panose="020B0604020202020204" pitchFamily="34" charset="0"/>
                <a:cs typeface="Arial" panose="020B0604020202020204" pitchFamily="34" charset="0"/>
              </a:rPr>
              <a:t>Policy makers (viz; public health institution, health insurance companies and patient organisation).</a:t>
            </a:r>
          </a:p>
          <a:p>
            <a:pPr lvl="0" algn="just">
              <a:buFont typeface="+mj-lt"/>
              <a:buAutoNum type="arabicPeriod"/>
            </a:pPr>
            <a:r>
              <a:rPr lang="en-IN" b="0" dirty="0">
                <a:latin typeface="Arial" panose="020B0604020202020204" pitchFamily="34" charset="0"/>
                <a:cs typeface="Arial" panose="020B0604020202020204" pitchFamily="34" charset="0"/>
              </a:rPr>
              <a:t>Smart inhaler developers (pharmaceutical companies).(Van de Hei. S.J., et.al., 2023).</a:t>
            </a:r>
          </a:p>
          <a:p>
            <a:pPr marL="0" lvl="0" indent="0" algn="just"/>
            <a:endParaRPr lang="en-IN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algn="just"/>
            <a:r>
              <a:rPr lang="en-IN" b="0" dirty="0">
                <a:latin typeface="Arial" panose="020B0604020202020204" pitchFamily="34" charset="0"/>
                <a:cs typeface="Arial" panose="020B0604020202020204" pitchFamily="34" charset="0"/>
              </a:rPr>
              <a:t>And also who are the stakeholders participated in the implementation of myCOPD  digital app is mentioned below. The main stakeholders are: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IN" b="0" dirty="0">
                <a:latin typeface="Arial" panose="020B0604020202020204" pitchFamily="34" charset="0"/>
                <a:cs typeface="Arial" panose="020B0604020202020204" pitchFamily="34" charset="0"/>
              </a:rPr>
              <a:t>Patients, Social and health care professionals, COPD experts, NHS consultants, Clinical practitioners. (my mhealth ,2023).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IN" b="0" dirty="0">
                <a:latin typeface="Arial" panose="020B0604020202020204" pitchFamily="34" charset="0"/>
                <a:cs typeface="Arial" panose="020B0604020202020204" pitchFamily="34" charset="0"/>
              </a:rPr>
              <a:t>In the UK’s first NHS approved digital therapeutic for COPD is myCOPD digital app.</a:t>
            </a:r>
          </a:p>
          <a:p>
            <a:pPr marL="0" lvl="0" indent="0" algn="just"/>
            <a:endParaRPr lang="en-IN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95824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9261" y="332656"/>
            <a:ext cx="8064896" cy="710952"/>
          </a:xfrm>
        </p:spPr>
        <p:txBody>
          <a:bodyPr>
            <a:noAutofit/>
          </a:bodyPr>
          <a:lstStyle/>
          <a:p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Potential Barriers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323937"/>
            <a:ext cx="7975761" cy="3473215"/>
          </a:xfrm>
        </p:spPr>
        <p:txBody>
          <a:bodyPr>
            <a:normAutofit/>
          </a:bodyPr>
          <a:lstStyle/>
          <a:p>
            <a:pPr lvl="0">
              <a:buFont typeface="Arial" panose="020B0604020202020204" pitchFamily="34" charset="0"/>
              <a:buChar char="•"/>
            </a:pPr>
            <a:r>
              <a:rPr lang="en-IN" sz="2000" b="0" dirty="0">
                <a:latin typeface="Arial" panose="020B0604020202020204" pitchFamily="34" charset="0"/>
                <a:cs typeface="Arial" panose="020B0604020202020204" pitchFamily="34" charset="0"/>
              </a:rPr>
              <a:t>Poor internet facilities.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IN" sz="2000" b="0" dirty="0">
                <a:latin typeface="Arial" panose="020B0604020202020204" pitchFamily="34" charset="0"/>
                <a:cs typeface="Arial" panose="020B0604020202020204" pitchFamily="34" charset="0"/>
              </a:rPr>
              <a:t>Lack of education.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IN" sz="2000" b="0" dirty="0">
                <a:latin typeface="Arial" panose="020B0604020202020204" pitchFamily="34" charset="0"/>
                <a:cs typeface="Arial" panose="020B0604020202020204" pitchFamily="34" charset="0"/>
              </a:rPr>
              <a:t>Lack of electronic monitoring devices.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IN" sz="2000" b="0" dirty="0">
                <a:latin typeface="Arial" panose="020B0604020202020204" pitchFamily="34" charset="0"/>
                <a:cs typeface="Arial" panose="020B0604020202020204" pitchFamily="34" charset="0"/>
              </a:rPr>
              <a:t>Poor technical skills.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IN" sz="2000" b="0" dirty="0">
                <a:latin typeface="Arial" panose="020B0604020202020204" pitchFamily="34" charset="0"/>
                <a:cs typeface="Arial" panose="020B0604020202020204" pitchFamily="34" charset="0"/>
              </a:rPr>
              <a:t>Limited digital self management skills.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IN" sz="2000" b="0" dirty="0">
                <a:latin typeface="Arial" panose="020B0604020202020204" pitchFamily="34" charset="0"/>
                <a:cs typeface="Arial" panose="020B0604020202020204" pitchFamily="34" charset="0"/>
              </a:rPr>
              <a:t>Lack of social connectivity.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IN" sz="2000" b="0" dirty="0">
                <a:latin typeface="Arial" panose="020B0604020202020204" pitchFamily="34" charset="0"/>
                <a:cs typeface="Arial" panose="020B0604020202020204" pitchFamily="34" charset="0"/>
              </a:rPr>
              <a:t>Language barrier.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IN" sz="2000" b="0" dirty="0">
                <a:latin typeface="Arial" panose="020B0604020202020204" pitchFamily="34" charset="0"/>
                <a:cs typeface="Arial" panose="020B0604020202020204" pitchFamily="34" charset="0"/>
              </a:rPr>
              <a:t>Less Accessibility.(Wilson. J.M.,2023)</a:t>
            </a:r>
          </a:p>
          <a:p>
            <a:pPr lvl="0">
              <a:buFont typeface="Arial" panose="020B0604020202020204" pitchFamily="34" charset="0"/>
              <a:buChar char="•"/>
            </a:pPr>
            <a:endParaRPr lang="en-IN" sz="20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buFont typeface="Arial" panose="020B0604020202020204" pitchFamily="34" charset="0"/>
              <a:buChar char="•"/>
            </a:pPr>
            <a:endParaRPr lang="en-IN" sz="20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63367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5" y="725538"/>
            <a:ext cx="8136904" cy="648072"/>
          </a:xfrm>
        </p:spPr>
        <p:txBody>
          <a:bodyPr>
            <a:noAutofit/>
          </a:bodyPr>
          <a:lstStyle/>
          <a:p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Potential Barriers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556792"/>
            <a:ext cx="7992887" cy="4824536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IN" sz="2000" b="0" dirty="0">
                <a:latin typeface="Arial" panose="020B0604020202020204" pitchFamily="34" charset="0"/>
                <a:cs typeface="Arial" panose="020B0604020202020204" pitchFamily="34" charset="0"/>
              </a:rPr>
              <a:t>Religious, cultural barriers.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IN" sz="2000" b="0" dirty="0">
                <a:latin typeface="Arial" panose="020B0604020202020204" pitchFamily="34" charset="0"/>
                <a:cs typeface="Arial" panose="020B0604020202020204" pitchFamily="34" charset="0"/>
              </a:rPr>
              <a:t>Having disability.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IN" sz="2000" b="0" dirty="0">
                <a:latin typeface="Arial" panose="020B0604020202020204" pitchFamily="34" charset="0"/>
                <a:cs typeface="Arial" panose="020B0604020202020204" pitchFamily="34" charset="0"/>
              </a:rPr>
              <a:t>Low income.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IN" sz="2000" b="0" dirty="0">
                <a:latin typeface="Arial" panose="020B0604020202020204" pitchFamily="34" charset="0"/>
                <a:cs typeface="Arial" panose="020B0604020202020204" pitchFamily="34" charset="0"/>
              </a:rPr>
              <a:t>Long term health conditions.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IN" sz="2000" b="0" dirty="0">
                <a:latin typeface="Arial" panose="020B0604020202020204" pitchFamily="34" charset="0"/>
                <a:cs typeface="Arial" panose="020B0604020202020204" pitchFamily="34" charset="0"/>
              </a:rPr>
              <a:t>Being socially isolated.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IN" sz="2000" b="0" dirty="0">
                <a:latin typeface="Arial" panose="020B0604020202020204" pitchFamily="34" charset="0"/>
                <a:cs typeface="Arial" panose="020B0604020202020204" pitchFamily="34" charset="0"/>
              </a:rPr>
              <a:t>Mental health issues.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IN" sz="2000" b="0" dirty="0">
                <a:latin typeface="Arial" panose="020B0604020202020204" pitchFamily="34" charset="0"/>
                <a:cs typeface="Arial" panose="020B0604020202020204" pitchFamily="34" charset="0"/>
              </a:rPr>
              <a:t>Difficulty of retaining information.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IN" sz="2000" b="0" dirty="0">
                <a:latin typeface="Arial" panose="020B0604020202020204" pitchFamily="34" charset="0"/>
                <a:cs typeface="Arial" panose="020B0604020202020204" pitchFamily="34" charset="0"/>
              </a:rPr>
              <a:t>Living a chaotic life. (Crooks. M. G., et.al.,2023)</a:t>
            </a:r>
          </a:p>
          <a:p>
            <a:pPr lvl="0">
              <a:buFont typeface="Arial" panose="020B0604020202020204" pitchFamily="34" charset="0"/>
              <a:buChar char="•"/>
            </a:pPr>
            <a:endParaRPr lang="en-IN" sz="20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IN" sz="2000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12357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B6A0B-1464-3185-9770-4E4BF490FC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023012-F25A-1306-BB76-7C217D5FF3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980728"/>
            <a:ext cx="8424936" cy="511256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1400" b="0" dirty="0">
                <a:latin typeface="Arial" panose="020B0604020202020204" pitchFamily="34" charset="0"/>
                <a:cs typeface="Arial" panose="020B0604020202020204" pitchFamily="34" charset="0"/>
              </a:rPr>
              <a:t>Barney. N, Holak. B.,(2023).[stakeholder]. Available at: </a:t>
            </a:r>
            <a:r>
              <a:rPr lang="en-US" sz="1400" b="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https://www.techtarget.com/searchcio/definition/stakeholder#:~:text=A%20stakeholder%20is%20a%20person,a%20business%2C%20organization%20or%20project</a:t>
            </a:r>
            <a:endParaRPr lang="en-US" sz="1400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400" b="0" dirty="0">
                <a:latin typeface="Arial" panose="020B0604020202020204" pitchFamily="34" charset="0"/>
                <a:cs typeface="Arial" panose="020B0604020202020204" pitchFamily="34" charset="0"/>
              </a:rPr>
              <a:t> Dr.Ramakrishnan.,(2023).</a:t>
            </a:r>
            <a:r>
              <a:rPr lang="en-US" sz="1400" b="0" i="0" dirty="0">
                <a:solidFill>
                  <a:srgbClr val="222222"/>
                </a:solidFill>
                <a:effectLst/>
                <a:latin typeface="NexusSerifWebPro"/>
              </a:rPr>
              <a:t> [</a:t>
            </a:r>
            <a:r>
              <a:rPr lang="en-US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Stakeholder Management in Health Sector]. Available at:</a:t>
            </a:r>
            <a:r>
              <a:rPr lang="en-US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https://papers.ssrn.com/sol3/papers.cfm?abstract_id=3511454#:~:text=Stakeholder%20theory%20is%20based%20on,between%20them%20and%20their%20stakeholders</a:t>
            </a:r>
            <a:endParaRPr lang="en-US" sz="1400" b="0" dirty="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IN" sz="1400" b="0" dirty="0">
                <a:latin typeface="Arial" panose="020B0604020202020204" pitchFamily="34" charset="0"/>
                <a:cs typeface="Arial" panose="020B0604020202020204" pitchFamily="34" charset="0"/>
              </a:rPr>
              <a:t>Van de Hei . S. J., Stoker. N., Flokstra-de Blok.B.M.J., et.al.,(2023).[</a:t>
            </a:r>
            <a:r>
              <a:rPr lang="en-US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Anticipated barriers and facilitators for implementing smart inhalers in asthma medication adherence management]. Available at:</a:t>
            </a:r>
            <a:r>
              <a:rPr lang="en-US" sz="1400" kern="0" dirty="0">
                <a:hlinkClick r:id="rId4"/>
              </a:rPr>
              <a:t>Anticipated barriers and facilitators for implementing smart inhalers in asthma medication adherence management | npj Primary Care Respiratory Medicine (nature.com)</a:t>
            </a:r>
            <a:r>
              <a:rPr lang="en-US" sz="1400" kern="0" dirty="0"/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IN" sz="1400" b="0" dirty="0">
                <a:latin typeface="Arial" panose="020B0604020202020204" pitchFamily="34" charset="0"/>
                <a:cs typeface="Arial" panose="020B0604020202020204" pitchFamily="34" charset="0"/>
              </a:rPr>
              <a:t>my mhealth ,(2023). myCOPD: [The COPD app for controlling your symptoms]. Available at</a:t>
            </a:r>
            <a:r>
              <a:rPr lang="en-IN" sz="14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en-US" sz="1400" kern="0" dirty="0">
                <a:hlinkClick r:id="rId5"/>
              </a:rPr>
              <a:t>https://mymhealth.com/mycopd</a:t>
            </a:r>
            <a:r>
              <a:rPr lang="en-US" sz="1400" kern="0" dirty="0"/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IN" sz="1400" b="0" dirty="0">
                <a:latin typeface="Arial" panose="020B0604020202020204" pitchFamily="34" charset="0"/>
                <a:cs typeface="Arial" panose="020B0604020202020204" pitchFamily="34" charset="0"/>
              </a:rPr>
              <a:t>Wilson. J.M.,(2023).[</a:t>
            </a:r>
            <a:r>
              <a:rPr lang="en-US" sz="1400" b="0" i="0" dirty="0">
                <a:solidFill>
                  <a:srgbClr val="14161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Smart Inhalers: Pros and Cons]. Available at:</a:t>
            </a:r>
            <a:r>
              <a:rPr lang="en-US" sz="1400" dirty="0">
                <a:hlinkClick r:id="rId6"/>
              </a:rPr>
              <a:t>https://www.healthcentral.com/article/smart-inhalers-pros-and-cons</a:t>
            </a:r>
            <a:endParaRPr lang="en-US" sz="1400" dirty="0"/>
          </a:p>
          <a:p>
            <a:pPr>
              <a:buFont typeface="Arial" panose="020B0604020202020204" pitchFamily="34" charset="0"/>
              <a:buChar char="•"/>
            </a:pPr>
            <a:r>
              <a:rPr lang="en-IN" sz="1400" b="0" dirty="0">
                <a:latin typeface="Arial" panose="020B0604020202020204" pitchFamily="34" charset="0"/>
                <a:cs typeface="Arial" panose="020B0604020202020204" pitchFamily="34" charset="0"/>
              </a:rPr>
              <a:t>Crooks. M.G.,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Helvetica Neue"/>
              </a:rPr>
              <a:t>Elkes.J., Storrar.W.,</a:t>
            </a:r>
            <a:r>
              <a:rPr lang="en-IN" sz="1400" b="0" dirty="0">
                <a:latin typeface="Arial" panose="020B0604020202020204" pitchFamily="34" charset="0"/>
                <a:cs typeface="Arial" panose="020B0604020202020204" pitchFamily="34" charset="0"/>
              </a:rPr>
              <a:t> et.al.,(2023).[</a:t>
            </a:r>
            <a:r>
              <a:rPr lang="en-US" sz="1400" b="0" dirty="0">
                <a:solidFill>
                  <a:srgbClr val="13131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Evidence generation for the clinical impact of myCOPD in patients with mild, moderate and newly diagnosed COPD: a randomised controlled trial]. Available at: </a:t>
            </a:r>
            <a:r>
              <a:rPr lang="en-US" sz="1400" dirty="0">
                <a:hlinkClick r:id="rId7"/>
              </a:rPr>
              <a:t>https://openres.ersjournals.com/content/6/4/00460-2020#:~:text=Digital%20solutions%20are%20attractive%20because%20they%20can%20be,with%20illness%20or%20social%20context%20%5B%209%20%5D</a:t>
            </a:r>
            <a:r>
              <a:rPr lang="en-US" sz="1400" dirty="0"/>
              <a:t>. </a:t>
            </a:r>
          </a:p>
          <a:p>
            <a:pPr lvl="0">
              <a:lnSpc>
                <a:spcPct val="60000"/>
              </a:lnSpc>
            </a:pPr>
            <a:endParaRPr lang="en-US" sz="1400" dirty="0"/>
          </a:p>
          <a:p>
            <a:pPr lvl="0">
              <a:buFont typeface="Arial" panose="020B0604020202020204" pitchFamily="34" charset="0"/>
              <a:buChar char="•"/>
            </a:pPr>
            <a:endParaRPr lang="en-US" sz="1400" b="0" dirty="0">
              <a:solidFill>
                <a:srgbClr val="13131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1400" dirty="0"/>
          </a:p>
          <a:p>
            <a:pPr>
              <a:buFont typeface="Arial" panose="020B0604020202020204" pitchFamily="34" charset="0"/>
              <a:buChar char="•"/>
            </a:pPr>
            <a:endParaRPr lang="en-US" sz="1400" dirty="0"/>
          </a:p>
          <a:p>
            <a:pPr>
              <a:buFont typeface="Arial" panose="020B0604020202020204" pitchFamily="34" charset="0"/>
              <a:buChar char="•"/>
            </a:pPr>
            <a:endParaRPr lang="en-US" sz="1400" b="0" i="0" dirty="0">
              <a:solidFill>
                <a:srgbClr val="14161A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1400" kern="0" dirty="0"/>
          </a:p>
          <a:p>
            <a:pPr>
              <a:buFont typeface="Arial" panose="020B0604020202020204" pitchFamily="34" charset="0"/>
              <a:buChar char="•"/>
            </a:pPr>
            <a:endParaRPr lang="en-US" sz="1400" kern="0" dirty="0"/>
          </a:p>
          <a:p>
            <a:pPr lvl="0">
              <a:lnSpc>
                <a:spcPct val="60000"/>
              </a:lnSpc>
            </a:pPr>
            <a:endParaRPr lang="en-US" sz="1600" dirty="0"/>
          </a:p>
          <a:p>
            <a:pPr>
              <a:buFont typeface="Arial" panose="020B0604020202020204" pitchFamily="34" charset="0"/>
              <a:buChar char="•"/>
            </a:pPr>
            <a:endParaRPr lang="en-US" sz="1600" kern="0" dirty="0"/>
          </a:p>
          <a:p>
            <a:pPr>
              <a:buFont typeface="Arial" panose="020B0604020202020204" pitchFamily="34" charset="0"/>
              <a:buChar char="•"/>
            </a:pPr>
            <a:endParaRPr lang="en-IN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just"/>
            <a:endParaRPr lang="en-IN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b="0" i="0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b="0" i="0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b="0" i="0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37235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ngles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872</TotalTime>
  <Words>733</Words>
  <Application>Microsoft Office PowerPoint</Application>
  <PresentationFormat>On-screen Show (4:3)</PresentationFormat>
  <Paragraphs>61</Paragraphs>
  <Slides>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4" baseType="lpstr">
      <vt:lpstr>Arial</vt:lpstr>
      <vt:lpstr>Calibri</vt:lpstr>
      <vt:lpstr>Franklin Gothic Book</vt:lpstr>
      <vt:lpstr>Franklin Gothic Medium</vt:lpstr>
      <vt:lpstr>Helvetica Neue</vt:lpstr>
      <vt:lpstr>NexusSerifWebPro</vt:lpstr>
      <vt:lpstr>Times New Roman</vt:lpstr>
      <vt:lpstr>Wingdings</vt:lpstr>
      <vt:lpstr>Angles</vt:lpstr>
      <vt:lpstr> Stakeholders</vt:lpstr>
      <vt:lpstr> Potential Stakeholders</vt:lpstr>
      <vt:lpstr> Potential Barriers</vt:lpstr>
      <vt:lpstr> Potential Barriers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</dc:creator>
  <cp:lastModifiedBy>Seetha ganasala</cp:lastModifiedBy>
  <cp:revision>79</cp:revision>
  <dcterms:created xsi:type="dcterms:W3CDTF">2023-03-03T12:27:47Z</dcterms:created>
  <dcterms:modified xsi:type="dcterms:W3CDTF">2023-08-05T09:29:55Z</dcterms:modified>
</cp:coreProperties>
</file>