
<file path=[Content_Types].xml><?xml version="1.0" encoding="utf-8"?>
<Types xmlns="http://schemas.openxmlformats.org/package/2006/content-types">
  <Default Extension="xml" ContentType="application/xml"/>
  <Default Extension="wav" ContentType="audio/x-wav"/>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7" r:id="rId1"/>
  </p:sldMasterIdLst>
  <p:notesMasterIdLst>
    <p:notesMasterId r:id="rId21"/>
  </p:notesMasterIdLst>
  <p:sldIdLst>
    <p:sldId id="256" r:id="rId2"/>
    <p:sldId id="271" r:id="rId3"/>
    <p:sldId id="276" r:id="rId4"/>
    <p:sldId id="277" r:id="rId5"/>
    <p:sldId id="278" r:id="rId6"/>
    <p:sldId id="275" r:id="rId7"/>
    <p:sldId id="272" r:id="rId8"/>
    <p:sldId id="257" r:id="rId9"/>
    <p:sldId id="258" r:id="rId10"/>
    <p:sldId id="259" r:id="rId11"/>
    <p:sldId id="260" r:id="rId12"/>
    <p:sldId id="261" r:id="rId13"/>
    <p:sldId id="263" r:id="rId14"/>
    <p:sldId id="264" r:id="rId15"/>
    <p:sldId id="265" r:id="rId16"/>
    <p:sldId id="267" r:id="rId17"/>
    <p:sldId id="268" r:id="rId18"/>
    <p:sldId id="269"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53" autoAdjust="0"/>
    <p:restoredTop sz="94660"/>
  </p:normalViewPr>
  <p:slideViewPr>
    <p:cSldViewPr snapToGrid="0">
      <p:cViewPr varScale="1">
        <p:scale>
          <a:sx n="131" d="100"/>
          <a:sy n="131" d="100"/>
        </p:scale>
        <p:origin x="280" y="184"/>
      </p:cViewPr>
      <p:guideLst>
        <p:guide orient="horz" pos="2160"/>
        <p:guide pos="3840"/>
      </p:guideLst>
    </p:cSldViewPr>
  </p:slideViewPr>
  <p:notesTextViewPr>
    <p:cViewPr>
      <p:scale>
        <a:sx n="1" d="1"/>
        <a:sy n="1" d="1"/>
      </p:scale>
      <p:origin x="0" y="0"/>
    </p:cViewPr>
  </p:notesTextViewPr>
  <p:sorterViewPr>
    <p:cViewPr>
      <p:scale>
        <a:sx n="112" d="100"/>
        <a:sy n="112" d="100"/>
      </p:scale>
      <p:origin x="0" y="-697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D45108-4F41-42FE-AEA0-C3B9228B8F89}" type="datetimeFigureOut">
              <a:rPr lang="en-GB" smtClean="0"/>
              <a:t>03/12/2017</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66E065-7495-433F-BD77-AA83C14DC80B}" type="slidenum">
              <a:rPr lang="en-GB" smtClean="0"/>
              <a:t>‹#›</a:t>
            </a:fld>
            <a:endParaRPr lang="en-GB"/>
          </a:p>
        </p:txBody>
      </p:sp>
    </p:spTree>
    <p:extLst>
      <p:ext uri="{BB962C8B-B14F-4D97-AF65-F5344CB8AC3E}">
        <p14:creationId xmlns:p14="http://schemas.microsoft.com/office/powerpoint/2010/main" val="3837091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Preface</a:t>
            </a:r>
            <a:r>
              <a:rPr lang="en-GB" baseline="0" dirty="0" smtClean="0"/>
              <a:t> – O’Neill’s book</a:t>
            </a:r>
            <a:endParaRPr lang="en-GB" dirty="0" smtClean="0"/>
          </a:p>
          <a:p>
            <a:r>
              <a:rPr lang="en-GB" dirty="0" smtClean="0"/>
              <a:t>“Autonomy has been a leading idea in philosophical writing on bioethics; trust has been marginal.</a:t>
            </a:r>
            <a:r>
              <a:rPr lang="en-GB" baseline="0" dirty="0" smtClean="0"/>
              <a:t> This strikes me as surprising. Autonomy is usually identified with individual independence, and sometimes leads to ethical dubious or disastrous action. Its ethical credentials are not self-evident. Trust is surely more important, and particularly so for any ethically adequate practice of medicine, science and biotechnology. Trust – or rather loss of trust – is a constant concern in political and popular writing in all three areas</a:t>
            </a:r>
            <a:r>
              <a:rPr lang="en-GB" baseline="0" dirty="0" smtClean="0">
                <a:solidFill>
                  <a:srgbClr val="FF0000"/>
                </a:solidFill>
              </a:rPr>
              <a:t>. Why then has autonomy landed a starring role in philosophical and ethical writing in bioethics? And why has trust secured no more than a walk-on part?</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9D8F7344-4035-4FB7-A5B6-92A2A60A5CC1}" type="slidenum">
              <a:rPr lang="en-GB" smtClean="0"/>
              <a:pPr/>
              <a:t>6</a:t>
            </a:fld>
            <a:endParaRPr lang="en-GB"/>
          </a:p>
        </p:txBody>
      </p:sp>
    </p:spTree>
    <p:extLst>
      <p:ext uri="{BB962C8B-B14F-4D97-AF65-F5344CB8AC3E}">
        <p14:creationId xmlns:p14="http://schemas.microsoft.com/office/powerpoint/2010/main" val="864568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444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66453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5818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7211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7258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78437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6983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61BEF0D-F0BB-DE4B-95CE-6DB70DBA9567}" type="datetimeFigureOut">
              <a:rPr lang="en-US" smtClean="0"/>
              <a:pPr/>
              <a:t>12/3/17</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0394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579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26948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41292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12/3/17</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934020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2.png"/><Relationship Id="rId1" Type="http://schemas.microsoft.com/office/2007/relationships/media" Target="../media/media1.wav"/><Relationship Id="rId2" Type="http://schemas.openxmlformats.org/officeDocument/2006/relationships/audio" Target="../media/media1.wav"/></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Professionalism and Trust</a:t>
            </a:r>
            <a:endParaRPr lang="en-GB" dirty="0"/>
          </a:p>
        </p:txBody>
      </p:sp>
      <p:sp>
        <p:nvSpPr>
          <p:cNvPr id="3" name="Subtitle 2"/>
          <p:cNvSpPr>
            <a:spLocks noGrp="1"/>
          </p:cNvSpPr>
          <p:nvPr>
            <p:ph type="subTitle" idx="1"/>
          </p:nvPr>
        </p:nvSpPr>
        <p:spPr>
          <a:xfrm>
            <a:off x="3007896" y="4777379"/>
            <a:ext cx="8496716" cy="1527168"/>
          </a:xfrm>
        </p:spPr>
        <p:txBody>
          <a:bodyPr/>
          <a:lstStyle/>
          <a:p>
            <a:endParaRPr lang="en-GB" dirty="0"/>
          </a:p>
        </p:txBody>
      </p:sp>
    </p:spTree>
    <p:extLst>
      <p:ext uri="{BB962C8B-B14F-4D97-AF65-F5344CB8AC3E}">
        <p14:creationId xmlns:p14="http://schemas.microsoft.com/office/powerpoint/2010/main" val="23669724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O’Neil, O., Autonomy and trust in bioethics (Gilford Lectures) Cambridge University Press.</a:t>
            </a:r>
          </a:p>
          <a:p>
            <a:r>
              <a:rPr lang="en-GB" dirty="0" smtClean="0"/>
              <a:t>Ethics for dummies – </a:t>
            </a:r>
            <a:r>
              <a:rPr lang="en-GB" dirty="0" err="1" smtClean="0"/>
              <a:t>ch</a:t>
            </a:r>
            <a:r>
              <a:rPr lang="en-GB" dirty="0" smtClean="0"/>
              <a:t> 12 biomedical ethics – paternalism – autonomy</a:t>
            </a:r>
          </a:p>
          <a:p>
            <a:r>
              <a:rPr lang="en-GB" dirty="0" smtClean="0"/>
              <a:t>Ethics for dummies – </a:t>
            </a:r>
            <a:r>
              <a:rPr lang="en-GB" dirty="0" err="1" smtClean="0"/>
              <a:t>ch</a:t>
            </a:r>
            <a:r>
              <a:rPr lang="en-GB" dirty="0" smtClean="0"/>
              <a:t> 13 environmental ethics</a:t>
            </a:r>
          </a:p>
          <a:p>
            <a:r>
              <a:rPr lang="en-GB" dirty="0"/>
              <a:t>Ethics for </a:t>
            </a:r>
            <a:r>
              <a:rPr lang="en-GB" dirty="0" smtClean="0"/>
              <a:t>dummies – </a:t>
            </a:r>
            <a:r>
              <a:rPr lang="en-GB" dirty="0" err="1" smtClean="0"/>
              <a:t>ch</a:t>
            </a:r>
            <a:r>
              <a:rPr lang="en-GB" dirty="0" smtClean="0"/>
              <a:t> 14 Serving the Public: Professional Ethics</a:t>
            </a:r>
          </a:p>
        </p:txBody>
      </p:sp>
    </p:spTree>
    <p:extLst>
      <p:ext uri="{BB962C8B-B14F-4D97-AF65-F5344CB8AC3E}">
        <p14:creationId xmlns:p14="http://schemas.microsoft.com/office/powerpoint/2010/main" val="42473035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solidFill>
                  <a:schemeClr val="tx1">
                    <a:lumMod val="75000"/>
                    <a:lumOff val="25000"/>
                  </a:schemeClr>
                </a:solidFill>
              </a:rPr>
              <a:t>Challenge</a:t>
            </a:r>
            <a:endParaRPr lang="en-GB" dirty="0">
              <a:solidFill>
                <a:schemeClr val="tx1">
                  <a:lumMod val="75000"/>
                  <a:lumOff val="25000"/>
                </a:schemeClr>
              </a:solidFill>
            </a:endParaRPr>
          </a:p>
        </p:txBody>
      </p:sp>
      <p:sp>
        <p:nvSpPr>
          <p:cNvPr id="12291" name="Content Placeholder 2"/>
          <p:cNvSpPr>
            <a:spLocks noGrp="1"/>
          </p:cNvSpPr>
          <p:nvPr>
            <p:ph idx="1"/>
          </p:nvPr>
        </p:nvSpPr>
        <p:spPr/>
        <p:txBody>
          <a:bodyPr/>
          <a:lstStyle/>
          <a:p>
            <a:r>
              <a:rPr lang="en-GB" altLang="en-US" sz="2400" dirty="0" smtClean="0"/>
              <a:t>That </a:t>
            </a:r>
            <a:r>
              <a:rPr lang="en-GB" altLang="en-US" sz="2400" dirty="0"/>
              <a:t>the concept of ‘professional’ is disputed and currently under significant critical pressure, at a time when Counselling is seeking legalized professional status. Despite decades of ethical obligations this does not seem to have improved the status of professionals.</a:t>
            </a:r>
          </a:p>
        </p:txBody>
      </p:sp>
      <p:sp>
        <p:nvSpPr>
          <p:cNvPr id="4" name="Slide Number Placeholder 3"/>
          <p:cNvSpPr>
            <a:spLocks noGrp="1"/>
          </p:cNvSpPr>
          <p:nvPr>
            <p:ph type="sldNum" sz="quarter" idx="12"/>
          </p:nvPr>
        </p:nvSpPr>
        <p:spPr/>
        <p:txBody>
          <a:bodyPr/>
          <a:lstStyle>
            <a:lvl1pPr>
              <a:defRPr>
                <a:solidFill>
                  <a:srgbClr val="00FF99"/>
                </a:solidFill>
                <a:latin typeface="Tahoma" panose="020B0604030504040204" pitchFamily="34" charset="0"/>
              </a:defRPr>
            </a:lvl1pPr>
            <a:lvl2pPr marL="742950" indent="-285750">
              <a:defRPr>
                <a:solidFill>
                  <a:srgbClr val="00FF99"/>
                </a:solidFill>
                <a:latin typeface="Tahoma" panose="020B0604030504040204" pitchFamily="34" charset="0"/>
              </a:defRPr>
            </a:lvl2pPr>
            <a:lvl3pPr marL="1143000" indent="-228600">
              <a:defRPr>
                <a:solidFill>
                  <a:srgbClr val="00FF99"/>
                </a:solidFill>
                <a:latin typeface="Tahoma" panose="020B0604030504040204" pitchFamily="34" charset="0"/>
              </a:defRPr>
            </a:lvl3pPr>
            <a:lvl4pPr marL="1600200" indent="-228600">
              <a:defRPr>
                <a:solidFill>
                  <a:srgbClr val="00FF99"/>
                </a:solidFill>
                <a:latin typeface="Tahoma" panose="020B0604030504040204" pitchFamily="34" charset="0"/>
              </a:defRPr>
            </a:lvl4pPr>
            <a:lvl5pPr marL="2057400" indent="-228600">
              <a:defRPr>
                <a:solidFill>
                  <a:srgbClr val="00FF99"/>
                </a:solidFill>
                <a:latin typeface="Tahoma" panose="020B0604030504040204" pitchFamily="34" charset="0"/>
              </a:defRPr>
            </a:lvl5pPr>
            <a:lvl6pPr marL="2514600" indent="-228600" eaLnBrk="0" fontAlgn="base" hangingPunct="0">
              <a:spcBef>
                <a:spcPct val="0"/>
              </a:spcBef>
              <a:spcAft>
                <a:spcPct val="0"/>
              </a:spcAft>
              <a:defRPr>
                <a:solidFill>
                  <a:srgbClr val="00FF99"/>
                </a:solidFill>
                <a:latin typeface="Tahoma" panose="020B0604030504040204" pitchFamily="34" charset="0"/>
              </a:defRPr>
            </a:lvl6pPr>
            <a:lvl7pPr marL="2971800" indent="-228600" eaLnBrk="0" fontAlgn="base" hangingPunct="0">
              <a:spcBef>
                <a:spcPct val="0"/>
              </a:spcBef>
              <a:spcAft>
                <a:spcPct val="0"/>
              </a:spcAft>
              <a:defRPr>
                <a:solidFill>
                  <a:srgbClr val="00FF99"/>
                </a:solidFill>
                <a:latin typeface="Tahoma" panose="020B0604030504040204" pitchFamily="34" charset="0"/>
              </a:defRPr>
            </a:lvl7pPr>
            <a:lvl8pPr marL="3429000" indent="-228600" eaLnBrk="0" fontAlgn="base" hangingPunct="0">
              <a:spcBef>
                <a:spcPct val="0"/>
              </a:spcBef>
              <a:spcAft>
                <a:spcPct val="0"/>
              </a:spcAft>
              <a:defRPr>
                <a:solidFill>
                  <a:srgbClr val="00FF99"/>
                </a:solidFill>
                <a:latin typeface="Tahoma" panose="020B0604030504040204" pitchFamily="34" charset="0"/>
              </a:defRPr>
            </a:lvl8pPr>
            <a:lvl9pPr marL="3886200" indent="-228600" eaLnBrk="0" fontAlgn="base" hangingPunct="0">
              <a:spcBef>
                <a:spcPct val="0"/>
              </a:spcBef>
              <a:spcAft>
                <a:spcPct val="0"/>
              </a:spcAft>
              <a:defRPr>
                <a:solidFill>
                  <a:srgbClr val="00FF99"/>
                </a:solidFill>
                <a:latin typeface="Tahoma" panose="020B0604030504040204" pitchFamily="34" charset="0"/>
              </a:defRPr>
            </a:lvl9pPr>
          </a:lstStyle>
          <a:p>
            <a:pPr>
              <a:defRPr/>
            </a:pPr>
            <a:fld id="{20C2F36E-B958-44CA-8C52-4AD871BAFE4D}" type="slidenum">
              <a:rPr lang="en-US" altLang="en-US">
                <a:solidFill>
                  <a:srgbClr val="7F7F7F"/>
                </a:solidFill>
              </a:rPr>
              <a:pPr>
                <a:defRPr/>
              </a:pPr>
              <a:t>3</a:t>
            </a:fld>
            <a:endParaRPr lang="en-US" altLang="en-US">
              <a:solidFill>
                <a:srgbClr val="7F7F7F"/>
              </a:solidFill>
            </a:endParaRPr>
          </a:p>
        </p:txBody>
      </p:sp>
    </p:spTree>
    <p:extLst>
      <p:ext uri="{BB962C8B-B14F-4D97-AF65-F5344CB8AC3E}">
        <p14:creationId xmlns:p14="http://schemas.microsoft.com/office/powerpoint/2010/main" val="1332414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solidFill>
                  <a:schemeClr val="tx1">
                    <a:lumMod val="75000"/>
                    <a:lumOff val="25000"/>
                  </a:schemeClr>
                </a:solidFill>
              </a:rPr>
              <a:t>Last week: Counselling and professionalism</a:t>
            </a:r>
            <a:endParaRPr lang="en-GB" dirty="0">
              <a:solidFill>
                <a:schemeClr val="tx1">
                  <a:lumMod val="75000"/>
                  <a:lumOff val="25000"/>
                </a:schemeClr>
              </a:solidFill>
            </a:endParaRPr>
          </a:p>
        </p:txBody>
      </p:sp>
      <p:sp>
        <p:nvSpPr>
          <p:cNvPr id="14339" name="Content Placeholder 2"/>
          <p:cNvSpPr>
            <a:spLocks noGrp="1"/>
          </p:cNvSpPr>
          <p:nvPr>
            <p:ph idx="1"/>
          </p:nvPr>
        </p:nvSpPr>
        <p:spPr/>
        <p:txBody>
          <a:bodyPr/>
          <a:lstStyle/>
          <a:p>
            <a:r>
              <a:rPr lang="en-GB" altLang="en-US" sz="3600"/>
              <a:t>Should Counselling Become a profession?</a:t>
            </a:r>
          </a:p>
          <a:p>
            <a:r>
              <a:rPr lang="en-GB" altLang="en-US" sz="3600"/>
              <a:t>What do we mean by profession?</a:t>
            </a:r>
          </a:p>
          <a:p>
            <a:r>
              <a:rPr lang="en-GB" altLang="en-US" sz="3600"/>
              <a:t>What are Counselling values?</a:t>
            </a:r>
          </a:p>
        </p:txBody>
      </p:sp>
      <p:sp>
        <p:nvSpPr>
          <p:cNvPr id="4" name="Slide Number Placeholder 3"/>
          <p:cNvSpPr>
            <a:spLocks noGrp="1"/>
          </p:cNvSpPr>
          <p:nvPr>
            <p:ph type="sldNum" sz="quarter" idx="12"/>
          </p:nvPr>
        </p:nvSpPr>
        <p:spPr/>
        <p:txBody>
          <a:bodyPr/>
          <a:lstStyle>
            <a:lvl1pPr>
              <a:defRPr>
                <a:solidFill>
                  <a:srgbClr val="00FF99"/>
                </a:solidFill>
                <a:latin typeface="Tahoma" panose="020B0604030504040204" pitchFamily="34" charset="0"/>
              </a:defRPr>
            </a:lvl1pPr>
            <a:lvl2pPr marL="742950" indent="-285750">
              <a:defRPr>
                <a:solidFill>
                  <a:srgbClr val="00FF99"/>
                </a:solidFill>
                <a:latin typeface="Tahoma" panose="020B0604030504040204" pitchFamily="34" charset="0"/>
              </a:defRPr>
            </a:lvl2pPr>
            <a:lvl3pPr marL="1143000" indent="-228600">
              <a:defRPr>
                <a:solidFill>
                  <a:srgbClr val="00FF99"/>
                </a:solidFill>
                <a:latin typeface="Tahoma" panose="020B0604030504040204" pitchFamily="34" charset="0"/>
              </a:defRPr>
            </a:lvl3pPr>
            <a:lvl4pPr marL="1600200" indent="-228600">
              <a:defRPr>
                <a:solidFill>
                  <a:srgbClr val="00FF99"/>
                </a:solidFill>
                <a:latin typeface="Tahoma" panose="020B0604030504040204" pitchFamily="34" charset="0"/>
              </a:defRPr>
            </a:lvl4pPr>
            <a:lvl5pPr marL="2057400" indent="-228600">
              <a:defRPr>
                <a:solidFill>
                  <a:srgbClr val="00FF99"/>
                </a:solidFill>
                <a:latin typeface="Tahoma" panose="020B0604030504040204" pitchFamily="34" charset="0"/>
              </a:defRPr>
            </a:lvl5pPr>
            <a:lvl6pPr marL="2514600" indent="-228600" eaLnBrk="0" fontAlgn="base" hangingPunct="0">
              <a:spcBef>
                <a:spcPct val="0"/>
              </a:spcBef>
              <a:spcAft>
                <a:spcPct val="0"/>
              </a:spcAft>
              <a:defRPr>
                <a:solidFill>
                  <a:srgbClr val="00FF99"/>
                </a:solidFill>
                <a:latin typeface="Tahoma" panose="020B0604030504040204" pitchFamily="34" charset="0"/>
              </a:defRPr>
            </a:lvl6pPr>
            <a:lvl7pPr marL="2971800" indent="-228600" eaLnBrk="0" fontAlgn="base" hangingPunct="0">
              <a:spcBef>
                <a:spcPct val="0"/>
              </a:spcBef>
              <a:spcAft>
                <a:spcPct val="0"/>
              </a:spcAft>
              <a:defRPr>
                <a:solidFill>
                  <a:srgbClr val="00FF99"/>
                </a:solidFill>
                <a:latin typeface="Tahoma" panose="020B0604030504040204" pitchFamily="34" charset="0"/>
              </a:defRPr>
            </a:lvl7pPr>
            <a:lvl8pPr marL="3429000" indent="-228600" eaLnBrk="0" fontAlgn="base" hangingPunct="0">
              <a:spcBef>
                <a:spcPct val="0"/>
              </a:spcBef>
              <a:spcAft>
                <a:spcPct val="0"/>
              </a:spcAft>
              <a:defRPr>
                <a:solidFill>
                  <a:srgbClr val="00FF99"/>
                </a:solidFill>
                <a:latin typeface="Tahoma" panose="020B0604030504040204" pitchFamily="34" charset="0"/>
              </a:defRPr>
            </a:lvl8pPr>
            <a:lvl9pPr marL="3886200" indent="-228600" eaLnBrk="0" fontAlgn="base" hangingPunct="0">
              <a:spcBef>
                <a:spcPct val="0"/>
              </a:spcBef>
              <a:spcAft>
                <a:spcPct val="0"/>
              </a:spcAft>
              <a:defRPr>
                <a:solidFill>
                  <a:srgbClr val="00FF99"/>
                </a:solidFill>
                <a:latin typeface="Tahoma" panose="020B0604030504040204" pitchFamily="34" charset="0"/>
              </a:defRPr>
            </a:lvl9pPr>
          </a:lstStyle>
          <a:p>
            <a:pPr>
              <a:defRPr/>
            </a:pPr>
            <a:fld id="{2578B63C-6002-4635-B198-BA0C4F448F5E}" type="slidenum">
              <a:rPr lang="en-US" altLang="en-US">
                <a:solidFill>
                  <a:srgbClr val="7F7F7F"/>
                </a:solidFill>
              </a:rPr>
              <a:pPr>
                <a:defRPr/>
              </a:pPr>
              <a:t>4</a:t>
            </a:fld>
            <a:endParaRPr lang="en-US" altLang="en-US">
              <a:solidFill>
                <a:srgbClr val="7F7F7F"/>
              </a:solidFill>
            </a:endParaRPr>
          </a:p>
        </p:txBody>
      </p:sp>
    </p:spTree>
    <p:extLst>
      <p:ext uri="{BB962C8B-B14F-4D97-AF65-F5344CB8AC3E}">
        <p14:creationId xmlns:p14="http://schemas.microsoft.com/office/powerpoint/2010/main" val="2875766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20040" indent="-320040">
              <a:buClr>
                <a:schemeClr val="accent6">
                  <a:lumMod val="75000"/>
                </a:schemeClr>
              </a:buClr>
              <a:defRPr/>
            </a:pPr>
            <a:r>
              <a:rPr lang="en-GB" dirty="0" smtClean="0">
                <a:solidFill>
                  <a:schemeClr val="tx1">
                    <a:lumMod val="75000"/>
                    <a:lumOff val="25000"/>
                  </a:schemeClr>
                </a:solidFill>
              </a:rPr>
              <a:t>Question</a:t>
            </a:r>
            <a:endParaRPr lang="en-GB" dirty="0">
              <a:solidFill>
                <a:schemeClr val="tx1">
                  <a:lumMod val="75000"/>
                  <a:lumOff val="25000"/>
                </a:schemeClr>
              </a:solidFill>
            </a:endParaRPr>
          </a:p>
        </p:txBody>
      </p:sp>
      <p:sp>
        <p:nvSpPr>
          <p:cNvPr id="15363" name="Content Placeholder 2"/>
          <p:cNvSpPr>
            <a:spLocks noGrp="1"/>
          </p:cNvSpPr>
          <p:nvPr>
            <p:ph idx="1"/>
          </p:nvPr>
        </p:nvSpPr>
        <p:spPr/>
        <p:txBody>
          <a:bodyPr/>
          <a:lstStyle/>
          <a:p>
            <a:endParaRPr lang="en-GB" altLang="en-US" sz="3200"/>
          </a:p>
          <a:p>
            <a:r>
              <a:rPr lang="en-GB" altLang="en-US" sz="3200"/>
              <a:t>Does the label ‘professional’ have implications, from a moral point of view,  for acceptable behaviour, and if so how far do they extend?</a:t>
            </a:r>
          </a:p>
          <a:p>
            <a:r>
              <a:rPr lang="en-GB" altLang="en-US" sz="3200"/>
              <a:t>(Koehn, 2001, l.67)</a:t>
            </a:r>
          </a:p>
        </p:txBody>
      </p:sp>
      <p:sp>
        <p:nvSpPr>
          <p:cNvPr id="11266" name="Slide Number Placeholder 3"/>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FF99"/>
                </a:solidFill>
                <a:latin typeface="Tahoma" panose="020B0604030504040204" pitchFamily="34" charset="0"/>
              </a:defRPr>
            </a:lvl1pPr>
            <a:lvl2pPr marL="742950" indent="-285750">
              <a:defRPr>
                <a:solidFill>
                  <a:srgbClr val="00FF99"/>
                </a:solidFill>
                <a:latin typeface="Tahoma" panose="020B0604030504040204" pitchFamily="34" charset="0"/>
              </a:defRPr>
            </a:lvl2pPr>
            <a:lvl3pPr marL="1143000" indent="-228600">
              <a:defRPr>
                <a:solidFill>
                  <a:srgbClr val="00FF99"/>
                </a:solidFill>
                <a:latin typeface="Tahoma" panose="020B0604030504040204" pitchFamily="34" charset="0"/>
              </a:defRPr>
            </a:lvl3pPr>
            <a:lvl4pPr marL="1600200" indent="-228600">
              <a:defRPr>
                <a:solidFill>
                  <a:srgbClr val="00FF99"/>
                </a:solidFill>
                <a:latin typeface="Tahoma" panose="020B0604030504040204" pitchFamily="34" charset="0"/>
              </a:defRPr>
            </a:lvl4pPr>
            <a:lvl5pPr marL="2057400" indent="-228600">
              <a:defRPr>
                <a:solidFill>
                  <a:srgbClr val="00FF99"/>
                </a:solidFill>
                <a:latin typeface="Tahoma" panose="020B0604030504040204" pitchFamily="34" charset="0"/>
              </a:defRPr>
            </a:lvl5pPr>
            <a:lvl6pPr marL="2514600" indent="-228600" eaLnBrk="0" fontAlgn="base" hangingPunct="0">
              <a:spcBef>
                <a:spcPct val="0"/>
              </a:spcBef>
              <a:spcAft>
                <a:spcPct val="0"/>
              </a:spcAft>
              <a:defRPr>
                <a:solidFill>
                  <a:srgbClr val="00FF99"/>
                </a:solidFill>
                <a:latin typeface="Tahoma" panose="020B0604030504040204" pitchFamily="34" charset="0"/>
              </a:defRPr>
            </a:lvl6pPr>
            <a:lvl7pPr marL="2971800" indent="-228600" eaLnBrk="0" fontAlgn="base" hangingPunct="0">
              <a:spcBef>
                <a:spcPct val="0"/>
              </a:spcBef>
              <a:spcAft>
                <a:spcPct val="0"/>
              </a:spcAft>
              <a:defRPr>
                <a:solidFill>
                  <a:srgbClr val="00FF99"/>
                </a:solidFill>
                <a:latin typeface="Tahoma" panose="020B0604030504040204" pitchFamily="34" charset="0"/>
              </a:defRPr>
            </a:lvl7pPr>
            <a:lvl8pPr marL="3429000" indent="-228600" eaLnBrk="0" fontAlgn="base" hangingPunct="0">
              <a:spcBef>
                <a:spcPct val="0"/>
              </a:spcBef>
              <a:spcAft>
                <a:spcPct val="0"/>
              </a:spcAft>
              <a:defRPr>
                <a:solidFill>
                  <a:srgbClr val="00FF99"/>
                </a:solidFill>
                <a:latin typeface="Tahoma" panose="020B0604030504040204" pitchFamily="34" charset="0"/>
              </a:defRPr>
            </a:lvl8pPr>
            <a:lvl9pPr marL="3886200" indent="-228600" eaLnBrk="0" fontAlgn="base" hangingPunct="0">
              <a:spcBef>
                <a:spcPct val="0"/>
              </a:spcBef>
              <a:spcAft>
                <a:spcPct val="0"/>
              </a:spcAft>
              <a:defRPr>
                <a:solidFill>
                  <a:srgbClr val="00FF99"/>
                </a:solidFill>
                <a:latin typeface="Tahoma" panose="020B0604030504040204" pitchFamily="34" charset="0"/>
              </a:defRPr>
            </a:lvl9pPr>
          </a:lstStyle>
          <a:p>
            <a:pPr>
              <a:defRPr/>
            </a:pPr>
            <a:fld id="{2915BBB6-4E2E-426E-81EC-575EB1FCD99D}" type="slidenum">
              <a:rPr lang="en-US" altLang="en-US">
                <a:solidFill>
                  <a:schemeClr val="tx1"/>
                </a:solidFill>
              </a:rPr>
              <a:pPr>
                <a:defRPr/>
              </a:pPr>
              <a:t>5</a:t>
            </a:fld>
            <a:endParaRPr lang="en-US" altLang="en-US">
              <a:solidFill>
                <a:schemeClr val="tx1"/>
              </a:solidFill>
            </a:endParaRPr>
          </a:p>
        </p:txBody>
      </p:sp>
      <p:pic>
        <p:nvPicPr>
          <p:cNvPr id="5" name="~PP31848.WAV">
            <a:hlinkClick r:id="" action="ppaction://media"/>
          </p:cNvPr>
          <p:cNvPicPr>
            <a:picLocks noRot="1" noChangeAspect="1"/>
          </p:cNvPicPr>
          <p:nvPr>
            <a:audioFile r:link="rId2"/>
            <p:extLst>
              <p:ext uri="{DAA4B4D4-6D71-4841-9C94-3DE7FCFB9230}">
                <p14:media xmlns:p14="http://schemas.microsoft.com/office/powerpoint/2010/main" r:embed="rId1"/>
              </p:ext>
            </p:extLst>
          </p:nvPr>
        </p:nvPicPr>
        <p:blipFill>
          <a:blip r:embed="rId4">
            <a:extLst>
              <a:ext uri="{28A0092B-C50C-407E-A947-70E740481C1C}">
                <a14:useLocalDpi xmlns:a14="http://schemas.microsoft.com/office/drawing/2010/main" val="0"/>
              </a:ext>
            </a:extLst>
          </a:blip>
          <a:srcRect/>
          <a:stretch>
            <a:fillRect/>
          </a:stretch>
        </p:blipFill>
        <p:spPr bwMode="auto">
          <a:xfrm>
            <a:off x="10271126" y="6461126"/>
            <a:ext cx="2444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4447609"/>
      </p:ext>
    </p:extLst>
  </p:cSld>
  <p:clrMapOvr>
    <a:masterClrMapping/>
  </p:clrMapOvr>
  <p:transition advTm="332941"/>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cs typeface="Arial" pitchFamily="34" charset="0"/>
              </a:rPr>
              <a:t>Baroness </a:t>
            </a:r>
            <a:r>
              <a:rPr lang="en-GB" b="1" dirty="0" err="1">
                <a:cs typeface="Arial" pitchFamily="34" charset="0"/>
              </a:rPr>
              <a:t>Onora</a:t>
            </a:r>
            <a:r>
              <a:rPr lang="en-GB" b="1" dirty="0">
                <a:cs typeface="Arial" pitchFamily="34" charset="0"/>
              </a:rPr>
              <a:t> O’Neil</a:t>
            </a:r>
            <a:endParaRPr lang="en-GB" dirty="0"/>
          </a:p>
        </p:txBody>
      </p:sp>
      <p:sp>
        <p:nvSpPr>
          <p:cNvPr id="3" name="Content Placeholder 2"/>
          <p:cNvSpPr>
            <a:spLocks noGrp="1"/>
          </p:cNvSpPr>
          <p:nvPr>
            <p:ph idx="1"/>
          </p:nvPr>
        </p:nvSpPr>
        <p:spPr/>
        <p:txBody>
          <a:bodyPr>
            <a:noAutofit/>
          </a:bodyPr>
          <a:lstStyle/>
          <a:p>
            <a:r>
              <a:rPr lang="en-GB" sz="2000" b="1" dirty="0" smtClean="0">
                <a:cs typeface="Arial" pitchFamily="34" charset="0"/>
              </a:rPr>
              <a:t>The privileged place given to the Principle of Autonomy and its associated implications has received a growing number of challenges in recent years.</a:t>
            </a:r>
          </a:p>
          <a:p>
            <a:r>
              <a:rPr lang="en-GB" sz="2000" b="1" dirty="0" smtClean="0">
                <a:cs typeface="Arial" pitchFamily="34" charset="0"/>
              </a:rPr>
              <a:t>One influential challenger has been Baroness </a:t>
            </a:r>
            <a:r>
              <a:rPr lang="en-GB" sz="2000" b="1" dirty="0" err="1" smtClean="0">
                <a:cs typeface="Arial" pitchFamily="34" charset="0"/>
              </a:rPr>
              <a:t>Onora</a:t>
            </a:r>
            <a:r>
              <a:rPr lang="en-GB" sz="2000" b="1" dirty="0" smtClean="0">
                <a:cs typeface="Arial" pitchFamily="34" charset="0"/>
              </a:rPr>
              <a:t> O’Neil -</a:t>
            </a:r>
          </a:p>
          <a:p>
            <a:r>
              <a:rPr lang="en-GB" sz="2000" b="1" dirty="0" smtClean="0">
                <a:cs typeface="Arial" pitchFamily="34" charset="0"/>
              </a:rPr>
              <a:t>Argues that despite the industry of bio ethics the general trust in medical and other professions has decreased.</a:t>
            </a:r>
          </a:p>
          <a:p>
            <a:r>
              <a:rPr lang="en-GB" sz="2000" b="1" dirty="0" smtClean="0">
                <a:cs typeface="Arial" pitchFamily="34" charset="0"/>
              </a:rPr>
              <a:t>Significantly asks the question:</a:t>
            </a:r>
          </a:p>
          <a:p>
            <a:endParaRPr lang="en-GB" sz="2000" b="1" dirty="0">
              <a:cs typeface="Arial" pitchFamily="34" charset="0"/>
            </a:endParaRPr>
          </a:p>
          <a:p>
            <a:r>
              <a:rPr lang="en-GB" sz="2000" b="1" dirty="0" smtClean="0">
                <a:cs typeface="Arial" pitchFamily="34" charset="0"/>
              </a:rPr>
              <a:t>“Do we have to choose between respect </a:t>
            </a:r>
            <a:r>
              <a:rPr lang="en-GB" sz="2000" b="1" dirty="0" smtClean="0">
                <a:solidFill>
                  <a:srgbClr val="FF0000"/>
                </a:solidFill>
                <a:cs typeface="Arial" pitchFamily="34" charset="0"/>
              </a:rPr>
              <a:t>for individual autonomy </a:t>
            </a:r>
            <a:r>
              <a:rPr lang="en-GB" sz="2000" b="1" dirty="0" smtClean="0">
                <a:cs typeface="Arial" pitchFamily="34" charset="0"/>
              </a:rPr>
              <a:t>and </a:t>
            </a:r>
            <a:r>
              <a:rPr lang="en-GB" sz="2000" b="1" dirty="0" smtClean="0">
                <a:solidFill>
                  <a:srgbClr val="FF0000"/>
                </a:solidFill>
                <a:cs typeface="Arial" pitchFamily="34" charset="0"/>
              </a:rPr>
              <a:t>relations of trust</a:t>
            </a:r>
            <a:r>
              <a:rPr lang="en-GB" sz="2000" b="1" dirty="0" smtClean="0">
                <a:cs typeface="Arial" pitchFamily="34" charset="0"/>
              </a:rPr>
              <a:t>?”</a:t>
            </a:r>
          </a:p>
          <a:p>
            <a:endParaRPr lang="en-GB" sz="2000" b="1" dirty="0">
              <a:cs typeface="Arial" pitchFamily="34" charset="0"/>
            </a:endParaRPr>
          </a:p>
          <a:p>
            <a:endParaRPr lang="en-GB" sz="2000" dirty="0"/>
          </a:p>
        </p:txBody>
      </p:sp>
    </p:spTree>
    <p:extLst>
      <p:ext uri="{BB962C8B-B14F-4D97-AF65-F5344CB8AC3E}">
        <p14:creationId xmlns:p14="http://schemas.microsoft.com/office/powerpoint/2010/main" val="3825217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O'Neil's argument</a:t>
            </a:r>
            <a:endParaRPr lang="en-GB" dirty="0"/>
          </a:p>
        </p:txBody>
      </p:sp>
      <p:sp>
        <p:nvSpPr>
          <p:cNvPr id="3" name="Content Placeholder 2"/>
          <p:cNvSpPr>
            <a:spLocks noGrp="1"/>
          </p:cNvSpPr>
          <p:nvPr>
            <p:ph idx="1"/>
          </p:nvPr>
        </p:nvSpPr>
        <p:spPr>
          <a:xfrm>
            <a:off x="2589213" y="2133600"/>
            <a:ext cx="8915401" cy="3232484"/>
          </a:xfrm>
        </p:spPr>
        <p:txBody>
          <a:bodyPr>
            <a:normAutofit fontScale="92500" lnSpcReduction="10000"/>
          </a:bodyPr>
          <a:lstStyle/>
          <a:p>
            <a:r>
              <a:rPr lang="en-GB" dirty="0" smtClean="0"/>
              <a:t>That a certain type of bioethics has dominated, that of medical bioethics, however, bioethics is multidisciplinary and there are different voices.  A consequence of this dominance is the dominance of principle of autonomy</a:t>
            </a:r>
          </a:p>
          <a:p>
            <a:r>
              <a:rPr lang="en-GB" dirty="0" smtClean="0"/>
              <a:t>has become privileged as an individual right. This has paradoxically led to mistrust.  she looks at environmental ethics as a comparison- </a:t>
            </a:r>
          </a:p>
          <a:p>
            <a:r>
              <a:rPr lang="en-GB" dirty="0" smtClean="0"/>
              <a:t>1. Wider collective / political issues – lost to autonomy – moves away from its original political motivations</a:t>
            </a:r>
          </a:p>
          <a:p>
            <a:r>
              <a:rPr lang="en-GB" dirty="0" smtClean="0"/>
              <a:t>2. Autonomy is based on Humanism – which is now disputed particularly from environmental discourses.</a:t>
            </a:r>
          </a:p>
          <a:p>
            <a:r>
              <a:rPr lang="en-GB" dirty="0" smtClean="0"/>
              <a:t>3. </a:t>
            </a:r>
            <a:r>
              <a:rPr lang="en-GB" dirty="0" err="1" smtClean="0"/>
              <a:t>Biopower</a:t>
            </a:r>
            <a:r>
              <a:rPr lang="en-GB" dirty="0" smtClean="0"/>
              <a:t> – increasing technologies / bureaucracies – informed consent.</a:t>
            </a:r>
            <a:endParaRPr lang="en-GB" dirty="0"/>
          </a:p>
        </p:txBody>
      </p:sp>
    </p:spTree>
    <p:extLst>
      <p:ext uri="{BB962C8B-B14F-4D97-AF65-F5344CB8AC3E}">
        <p14:creationId xmlns:p14="http://schemas.microsoft.com/office/powerpoint/2010/main" val="1616297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Ch1. Gaining autonomy and losing trust.</a:t>
            </a:r>
            <a:endParaRPr lang="en-GB" dirty="0"/>
          </a:p>
        </p:txBody>
      </p:sp>
      <p:sp>
        <p:nvSpPr>
          <p:cNvPr id="3" name="Content Placeholder 2"/>
          <p:cNvSpPr>
            <a:spLocks noGrp="1"/>
          </p:cNvSpPr>
          <p:nvPr>
            <p:ph idx="1"/>
          </p:nvPr>
        </p:nvSpPr>
        <p:spPr/>
        <p:txBody>
          <a:bodyPr>
            <a:normAutofit/>
          </a:bodyPr>
          <a:lstStyle/>
          <a:p>
            <a:r>
              <a:rPr lang="en-GB" dirty="0" smtClean="0"/>
              <a:t>Bioethics has become a meeting ground for a number of disciplines, discourses and organisations concerned with ethical, legal and social questions raised by advances in medicine, science and biotechnology.</a:t>
            </a:r>
          </a:p>
          <a:p>
            <a:r>
              <a:rPr lang="en-GB" dirty="0" smtClean="0"/>
              <a:t>Interdisciplinary field – environment, business, mental health, medicine, philosophy.</a:t>
            </a:r>
          </a:p>
          <a:p>
            <a:r>
              <a:rPr lang="en-GB" dirty="0" smtClean="0"/>
              <a:t>“no themes have become more central in large parts of bioethics, and especially in medical ethics, than the importance of respecting individual rights and individual autonomy. These are now the dominant ethical ideas in many discussions of topics ranging from genetic testing to genetic medicine, from psychiatry to …</a:t>
            </a:r>
          </a:p>
          <a:p>
            <a:r>
              <a:rPr lang="en-GB" dirty="0" smtClean="0"/>
              <a:t>Much time spend ‘advancing and articulating various conceptions of respect for the person, and hence for patients, that centre on ensuring that their rights and autonomy are respected.</a:t>
            </a:r>
            <a:endParaRPr lang="en-GB" dirty="0"/>
          </a:p>
        </p:txBody>
      </p:sp>
    </p:spTree>
    <p:extLst>
      <p:ext uri="{BB962C8B-B14F-4D97-AF65-F5344CB8AC3E}">
        <p14:creationId xmlns:p14="http://schemas.microsoft.com/office/powerpoint/2010/main" val="38221179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Respect for autonomy and for rights are often closely identified with medical practice that seeks individuals’ informed consent to all medical treatment, medical treatment, medical research or disclosure of personal information, and so with major changes in the acceptable relationship between professionals and patients.</a:t>
            </a:r>
          </a:p>
          <a:p>
            <a:r>
              <a:rPr lang="en-GB" dirty="0" smtClean="0"/>
              <a:t>Medical practice has moved away from paternalistic traditions, in which professionals were seen as the proper judges of patients’ best interests. Increased recognition and respect for patients’ fights and insistence on the ethical importance of securing their consent are now viewed as standard and </a:t>
            </a:r>
            <a:r>
              <a:rPr lang="en-GB" dirty="0" err="1" smtClean="0"/>
              <a:t>obligotary</a:t>
            </a:r>
            <a:r>
              <a:rPr lang="en-GB" dirty="0" smtClean="0"/>
              <a:t> ways of securing respect for patients autonomy.</a:t>
            </a:r>
            <a:endParaRPr lang="en-GB" dirty="0"/>
          </a:p>
        </p:txBody>
      </p:sp>
    </p:spTree>
    <p:extLst>
      <p:ext uri="{BB962C8B-B14F-4D97-AF65-F5344CB8AC3E}">
        <p14:creationId xmlns:p14="http://schemas.microsoft.com/office/powerpoint/2010/main" val="33465386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Increasing trust?</a:t>
            </a:r>
            <a:endParaRPr lang="en-GB" dirty="0"/>
          </a:p>
        </p:txBody>
      </p:sp>
      <p:sp>
        <p:nvSpPr>
          <p:cNvPr id="3" name="Content Placeholder 2"/>
          <p:cNvSpPr>
            <a:spLocks noGrp="1"/>
          </p:cNvSpPr>
          <p:nvPr>
            <p:ph idx="1"/>
          </p:nvPr>
        </p:nvSpPr>
        <p:spPr/>
        <p:txBody>
          <a:bodyPr/>
          <a:lstStyle/>
          <a:p>
            <a:r>
              <a:rPr lang="en-GB" dirty="0" smtClean="0"/>
              <a:t>Lesser but increasing centrality in other disciplines </a:t>
            </a:r>
          </a:p>
          <a:p>
            <a:r>
              <a:rPr lang="en-GB" dirty="0" smtClean="0"/>
              <a:t>We might expect the increasing attention paid to individual rights and to autonomy to have increased public trust in the ways in which medicine, science and biotechnology are practiced and regulated.</a:t>
            </a:r>
          </a:p>
          <a:p>
            <a:r>
              <a:rPr lang="en-GB" dirty="0" smtClean="0"/>
              <a:t>Greater rights and autonomy give individuals greater control over the ways they live and increase their capacities to resist others’ demands and institution pressures.</a:t>
            </a:r>
          </a:p>
          <a:p>
            <a:endParaRPr lang="en-GB" dirty="0" smtClean="0"/>
          </a:p>
        </p:txBody>
      </p:sp>
    </p:spTree>
    <p:extLst>
      <p:ext uri="{BB962C8B-B14F-4D97-AF65-F5344CB8AC3E}">
        <p14:creationId xmlns:p14="http://schemas.microsoft.com/office/powerpoint/2010/main" val="36656602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Yet</a:t>
            </a:r>
            <a:endParaRPr lang="en-GB" dirty="0"/>
          </a:p>
        </p:txBody>
      </p:sp>
      <p:sp>
        <p:nvSpPr>
          <p:cNvPr id="3" name="Content Placeholder 2"/>
          <p:cNvSpPr>
            <a:spLocks noGrp="1"/>
          </p:cNvSpPr>
          <p:nvPr>
            <p:ph idx="1"/>
          </p:nvPr>
        </p:nvSpPr>
        <p:spPr/>
        <p:txBody>
          <a:bodyPr/>
          <a:lstStyle/>
          <a:p>
            <a:r>
              <a:rPr lang="en-GB" dirty="0" smtClean="0"/>
              <a:t>“amid widespread and energetic efforts to respect persons and their autonomy and to improve regulatory structures, public trust in medicine, science and biotechnology has seemingly faltered.</a:t>
            </a:r>
          </a:p>
          <a:p>
            <a:r>
              <a:rPr lang="en-GB" dirty="0" smtClean="0"/>
              <a:t>The loss of trust is often ascribed to supposed untrustworthiness of scientists and </a:t>
            </a:r>
            <a:r>
              <a:rPr lang="en-GB" dirty="0" err="1" smtClean="0"/>
              <a:t>biotechnicians</a:t>
            </a:r>
            <a:r>
              <a:rPr lang="en-GB" dirty="0" smtClean="0"/>
              <a:t>, even doctors and public office holders who legislate and regulate their activities… it is often suggested that they peruse their own interests rather than those of patients or of the public.</a:t>
            </a:r>
            <a:endParaRPr lang="en-GB" dirty="0"/>
          </a:p>
        </p:txBody>
      </p:sp>
    </p:spTree>
    <p:extLst>
      <p:ext uri="{BB962C8B-B14F-4D97-AF65-F5344CB8AC3E}">
        <p14:creationId xmlns:p14="http://schemas.microsoft.com/office/powerpoint/2010/main" val="1511569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If true</a:t>
            </a:r>
            <a:endParaRPr lang="en-GB" dirty="0"/>
          </a:p>
        </p:txBody>
      </p:sp>
      <p:sp>
        <p:nvSpPr>
          <p:cNvPr id="3" name="Content Placeholder 2"/>
          <p:cNvSpPr>
            <a:spLocks noGrp="1"/>
          </p:cNvSpPr>
          <p:nvPr>
            <p:ph idx="1"/>
          </p:nvPr>
        </p:nvSpPr>
        <p:spPr/>
        <p:txBody>
          <a:bodyPr>
            <a:normAutofit/>
          </a:bodyPr>
          <a:lstStyle/>
          <a:p>
            <a:r>
              <a:rPr lang="en-GB" dirty="0" smtClean="0"/>
              <a:t>These claims suggest that measures introduced (in part) to improve individual autonomy and to ensure that treatment and research do not proceed without informed consent have failed to secure trust, and may even have damaged trust.</a:t>
            </a:r>
          </a:p>
          <a:p>
            <a:r>
              <a:rPr lang="en-GB" dirty="0" smtClean="0"/>
              <a:t>Perhaps this should not be a surprise </a:t>
            </a:r>
            <a:r>
              <a:rPr lang="en-GB" dirty="0" smtClean="0">
                <a:solidFill>
                  <a:srgbClr val="FF0000"/>
                </a:solidFill>
              </a:rPr>
              <a:t>– increasing individual autonomy may increase the autonomy of those on positions of power, so adding to their opportunities for untrustworthy action and to, others’ reasons for mistrusting them</a:t>
            </a:r>
            <a:r>
              <a:rPr lang="en-GB" dirty="0" smtClean="0"/>
              <a:t>.</a:t>
            </a:r>
          </a:p>
          <a:p>
            <a:r>
              <a:rPr lang="en-GB" dirty="0" smtClean="0"/>
              <a:t>Perhaps reducing the autonomy of any agents and institutions who might act in untrustworthy ways would help to restore trust</a:t>
            </a:r>
            <a:endParaRPr lang="en-GB" dirty="0"/>
          </a:p>
          <a:p>
            <a:endParaRPr lang="en-GB" dirty="0"/>
          </a:p>
        </p:txBody>
      </p:sp>
    </p:spTree>
    <p:extLst>
      <p:ext uri="{BB962C8B-B14F-4D97-AF65-F5344CB8AC3E}">
        <p14:creationId xmlns:p14="http://schemas.microsoft.com/office/powerpoint/2010/main" val="3530120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a:t>
            </a:r>
            <a:endParaRPr lang="en-GB" dirty="0"/>
          </a:p>
        </p:txBody>
      </p:sp>
      <p:sp>
        <p:nvSpPr>
          <p:cNvPr id="3" name="Content Placeholder 2"/>
          <p:cNvSpPr>
            <a:spLocks noGrp="1"/>
          </p:cNvSpPr>
          <p:nvPr>
            <p:ph idx="1"/>
          </p:nvPr>
        </p:nvSpPr>
        <p:spPr/>
        <p:txBody>
          <a:bodyPr>
            <a:normAutofit/>
          </a:bodyPr>
          <a:lstStyle/>
          <a:p>
            <a:r>
              <a:rPr lang="en-GB" dirty="0" smtClean="0"/>
              <a:t>Bioethics : two main camps – medical ethics and environmental ethics.</a:t>
            </a:r>
          </a:p>
          <a:p>
            <a:r>
              <a:rPr lang="en-GB" dirty="0" smtClean="0"/>
              <a:t>Autonomy and trust have played different roles in these two areas – the reasons behind these differences are instructive.</a:t>
            </a:r>
          </a:p>
          <a:p>
            <a:endParaRPr lang="en-GB" dirty="0"/>
          </a:p>
          <a:p>
            <a:r>
              <a:rPr lang="en-GB" dirty="0" smtClean="0"/>
              <a:t>Much medical ethics has concentrated on the individual patient, her rights and her autonomy – the implicit context of nearly all of this work is the medical system of a developed society with much hospital-based medicine.</a:t>
            </a:r>
          </a:p>
          <a:p>
            <a:r>
              <a:rPr lang="en-GB" dirty="0" smtClean="0"/>
              <a:t>Topics such as the just distribution of health care within these medical systems, public health and global health distribution have been pushed to the margins in much of bioethics</a:t>
            </a:r>
          </a:p>
        </p:txBody>
      </p:sp>
    </p:spTree>
    <p:extLst>
      <p:ext uri="{BB962C8B-B14F-4D97-AF65-F5344CB8AC3E}">
        <p14:creationId xmlns:p14="http://schemas.microsoft.com/office/powerpoint/2010/main" val="2543904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Environmental ethics</a:t>
            </a:r>
            <a:endParaRPr lang="en-GB" dirty="0"/>
          </a:p>
        </p:txBody>
      </p:sp>
      <p:sp>
        <p:nvSpPr>
          <p:cNvPr id="3" name="Content Placeholder 2"/>
          <p:cNvSpPr>
            <a:spLocks noGrp="1"/>
          </p:cNvSpPr>
          <p:nvPr>
            <p:ph idx="1"/>
          </p:nvPr>
        </p:nvSpPr>
        <p:spPr/>
        <p:txBody>
          <a:bodyPr>
            <a:normAutofit/>
          </a:bodyPr>
          <a:lstStyle/>
          <a:p>
            <a:r>
              <a:rPr lang="en-GB" dirty="0" smtClean="0"/>
              <a:t>Writing on environmental ethics has more often focused on public benefits and public harms</a:t>
            </a:r>
          </a:p>
          <a:p>
            <a:r>
              <a:rPr lang="en-GB" dirty="0" smtClean="0"/>
              <a:t>Here individual autonomy is quite often seen as a source of harms, and there has been a steady increasing emphasis on the consequence</a:t>
            </a:r>
          </a:p>
          <a:p>
            <a:pPr marL="0" indent="0">
              <a:buNone/>
            </a:pPr>
            <a:r>
              <a:rPr lang="en-GB" dirty="0"/>
              <a:t>N</a:t>
            </a:r>
            <a:r>
              <a:rPr lang="en-GB" dirty="0" smtClean="0"/>
              <a:t>eed to limit individual autonomy</a:t>
            </a:r>
          </a:p>
          <a:p>
            <a:r>
              <a:rPr lang="en-GB" dirty="0" smtClean="0"/>
              <a:t>Contemporary discussions in environmental ethics seldom view the autonomous ‘life-style’ choices of individuals as adequate for protecting the environment. They increasingly highlight the importance of stewardship of the environment and argue that this requires public regulation and enforcement, sometimes international regulation and enforcement </a:t>
            </a:r>
          </a:p>
          <a:p>
            <a:endParaRPr lang="en-GB" dirty="0" smtClean="0"/>
          </a:p>
          <a:p>
            <a:endParaRPr lang="en-GB" dirty="0"/>
          </a:p>
        </p:txBody>
      </p:sp>
    </p:spTree>
    <p:extLst>
      <p:ext uri="{BB962C8B-B14F-4D97-AF65-F5344CB8AC3E}">
        <p14:creationId xmlns:p14="http://schemas.microsoft.com/office/powerpoint/2010/main" val="912494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and deeper reasons</a:t>
            </a:r>
            <a:endParaRPr lang="en-GB" dirty="0"/>
          </a:p>
        </p:txBody>
      </p:sp>
      <p:sp>
        <p:nvSpPr>
          <p:cNvPr id="3" name="Content Placeholder 2"/>
          <p:cNvSpPr>
            <a:spLocks noGrp="1"/>
          </p:cNvSpPr>
          <p:nvPr>
            <p:ph idx="1"/>
          </p:nvPr>
        </p:nvSpPr>
        <p:spPr/>
        <p:txBody>
          <a:bodyPr>
            <a:normAutofit/>
          </a:bodyPr>
          <a:lstStyle/>
          <a:p>
            <a:r>
              <a:rPr lang="en-GB" dirty="0" smtClean="0"/>
              <a:t>Environmental ethics </a:t>
            </a:r>
            <a:r>
              <a:rPr lang="en-GB" dirty="0"/>
              <a:t>i</a:t>
            </a:r>
            <a:r>
              <a:rPr lang="en-GB" dirty="0" smtClean="0"/>
              <a:t>s not just about individual humans</a:t>
            </a:r>
          </a:p>
          <a:p>
            <a:r>
              <a:rPr lang="en-GB" dirty="0" smtClean="0"/>
              <a:t>In claiming that the natural world is owed respect and concern, environmental ethicists have not viewed that world or its inhabitants as agents whose autonomy is to be fostered or whose consent to activities in which they are involved should be sought.</a:t>
            </a:r>
          </a:p>
          <a:p>
            <a:r>
              <a:rPr lang="en-GB" dirty="0" smtClean="0"/>
              <a:t>Their ethical debates have therefore not been mainly concerned with agency and autonomy, with consent or anti-paternalism; rather their aim has been to detach notions such as rights, respect and concern from their historic association with conceptions of agency, persons and autonomy.</a:t>
            </a:r>
            <a:endParaRPr lang="en-GB" dirty="0"/>
          </a:p>
        </p:txBody>
      </p:sp>
    </p:spTree>
    <p:extLst>
      <p:ext uri="{BB962C8B-B14F-4D97-AF65-F5344CB8AC3E}">
        <p14:creationId xmlns:p14="http://schemas.microsoft.com/office/powerpoint/2010/main" val="17365688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Environmental ethicists</a:t>
            </a:r>
            <a:endParaRPr lang="en-GB" dirty="0"/>
          </a:p>
        </p:txBody>
      </p:sp>
      <p:sp>
        <p:nvSpPr>
          <p:cNvPr id="3" name="Content Placeholder 2"/>
          <p:cNvSpPr>
            <a:spLocks noGrp="1"/>
          </p:cNvSpPr>
          <p:nvPr>
            <p:ph idx="1"/>
          </p:nvPr>
        </p:nvSpPr>
        <p:spPr/>
        <p:txBody>
          <a:bodyPr>
            <a:normAutofit/>
          </a:bodyPr>
          <a:lstStyle/>
          <a:p>
            <a:r>
              <a:rPr lang="en-GB" dirty="0" smtClean="0"/>
              <a:t>See the rights of animals, and even of other parts of the natural world such as plants and landscapes, ecosystems and species, as securing protection and respect for the non- human world.</a:t>
            </a:r>
          </a:p>
          <a:p>
            <a:r>
              <a:rPr lang="en-GB" dirty="0" smtClean="0"/>
              <a:t>Fundamentally the difference between these two parts of bioethics is not that one endeavour thinks agency important and that the other thinks it unimportant, but rather a focus on different objects of ethical concern, on the differing claims that these make on agents, and on the differing parts that relationships between individuals play in the two domains.</a:t>
            </a:r>
          </a:p>
          <a:p>
            <a:r>
              <a:rPr lang="en-GB" dirty="0" smtClean="0"/>
              <a:t>In medical ethics it has become standard to stress the distinctiveness of human capacities for agency, and to stress capacities for autonomy, and so to emphasise the special’ ethical concern and respect to be accorded to persons, including patients, and the special importance of human rights</a:t>
            </a:r>
            <a:endParaRPr lang="en-GB" dirty="0"/>
          </a:p>
        </p:txBody>
      </p:sp>
    </p:spTree>
    <p:extLst>
      <p:ext uri="{BB962C8B-B14F-4D97-AF65-F5344CB8AC3E}">
        <p14:creationId xmlns:p14="http://schemas.microsoft.com/office/powerpoint/2010/main" val="3187585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Environmental ethics</a:t>
            </a:r>
            <a:endParaRPr lang="en-GB" dirty="0"/>
          </a:p>
        </p:txBody>
      </p:sp>
      <p:sp>
        <p:nvSpPr>
          <p:cNvPr id="3" name="Content Placeholder 2"/>
          <p:cNvSpPr>
            <a:spLocks noGrp="1"/>
          </p:cNvSpPr>
          <p:nvPr>
            <p:ph idx="1"/>
          </p:nvPr>
        </p:nvSpPr>
        <p:spPr/>
        <p:txBody>
          <a:bodyPr/>
          <a:lstStyle/>
          <a:p>
            <a:r>
              <a:rPr lang="en-GB" dirty="0" smtClean="0"/>
              <a:t>The similarities between human and non-human parts of nature have been stressed: the normative claims, supposedly the rights, of humans and other primates, of humans and all non-human animals, of humans and non-human organisms in general have been compared, even equated.</a:t>
            </a:r>
            <a:endParaRPr lang="en-GB" dirty="0"/>
          </a:p>
        </p:txBody>
      </p:sp>
    </p:spTree>
    <p:extLst>
      <p:ext uri="{BB962C8B-B14F-4D97-AF65-F5344CB8AC3E}">
        <p14:creationId xmlns:p14="http://schemas.microsoft.com/office/powerpoint/2010/main" val="3782130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Humanism</a:t>
            </a:r>
            <a:endParaRPr lang="en-GB" dirty="0"/>
          </a:p>
        </p:txBody>
      </p:sp>
      <p:sp>
        <p:nvSpPr>
          <p:cNvPr id="3" name="Content Placeholder 2"/>
          <p:cNvSpPr>
            <a:spLocks noGrp="1"/>
          </p:cNvSpPr>
          <p:nvPr>
            <p:ph idx="1"/>
          </p:nvPr>
        </p:nvSpPr>
        <p:spPr/>
        <p:txBody>
          <a:bodyPr/>
          <a:lstStyle/>
          <a:p>
            <a:r>
              <a:rPr lang="en-GB" dirty="0" smtClean="0"/>
              <a:t>Most medical ethics is avowedly humanistic, but environmental ethicists regard humanism as an ethically unacceptable form of species preference (speciesism). They may even see human rights, let alone human autonomy, as problematic sources of harm or indifference to other living creatures or to the environment.</a:t>
            </a:r>
          </a:p>
          <a:p>
            <a:r>
              <a:rPr lang="en-GB" dirty="0" smtClean="0"/>
              <a:t>Humanism is commonly seen as part of the problem rather than of the solution in </a:t>
            </a:r>
            <a:r>
              <a:rPr lang="en-GB" dirty="0" err="1" smtClean="0"/>
              <a:t>envirmomental</a:t>
            </a:r>
            <a:r>
              <a:rPr lang="en-GB" dirty="0" smtClean="0"/>
              <a:t> ethics?</a:t>
            </a:r>
          </a:p>
          <a:p>
            <a:r>
              <a:rPr lang="en-GB" dirty="0" smtClean="0"/>
              <a:t>Can the ethics of care be more useful?</a:t>
            </a:r>
          </a:p>
          <a:p>
            <a:endParaRPr lang="en-GB" dirty="0"/>
          </a:p>
        </p:txBody>
      </p:sp>
    </p:spTree>
    <p:extLst>
      <p:ext uri="{BB962C8B-B14F-4D97-AF65-F5344CB8AC3E}">
        <p14:creationId xmlns:p14="http://schemas.microsoft.com/office/powerpoint/2010/main" val="2413870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O’Neil</a:t>
            </a:r>
            <a:endParaRPr lang="en-GB" dirty="0"/>
          </a:p>
        </p:txBody>
      </p:sp>
      <p:sp>
        <p:nvSpPr>
          <p:cNvPr id="3" name="Content Placeholder 2"/>
          <p:cNvSpPr>
            <a:spLocks noGrp="1"/>
          </p:cNvSpPr>
          <p:nvPr>
            <p:ph idx="1"/>
          </p:nvPr>
        </p:nvSpPr>
        <p:spPr/>
        <p:txBody>
          <a:bodyPr/>
          <a:lstStyle/>
          <a:p>
            <a:r>
              <a:rPr lang="en-GB" dirty="0" smtClean="0"/>
              <a:t>Informed consent has become part of an increasing bureaucratic process  legitimized by the principle of autonomy </a:t>
            </a:r>
          </a:p>
          <a:p>
            <a:r>
              <a:rPr lang="en-GB" dirty="0" smtClean="0"/>
              <a:t>At the end of the day has limited effect</a:t>
            </a:r>
          </a:p>
          <a:p>
            <a:r>
              <a:rPr lang="en-GB" dirty="0" smtClean="0"/>
              <a:t>But has reduced the relationship of trust</a:t>
            </a:r>
          </a:p>
          <a:p>
            <a:r>
              <a:rPr lang="en-GB" dirty="0" smtClean="0"/>
              <a:t>Reduced a wider dialogue of collective </a:t>
            </a:r>
            <a:r>
              <a:rPr lang="en-GB" smtClean="0"/>
              <a:t>and political challenges </a:t>
            </a:r>
            <a:endParaRPr lang="en-GB" dirty="0" smtClean="0"/>
          </a:p>
        </p:txBody>
      </p:sp>
    </p:spTree>
    <p:extLst>
      <p:ext uri="{BB962C8B-B14F-4D97-AF65-F5344CB8AC3E}">
        <p14:creationId xmlns:p14="http://schemas.microsoft.com/office/powerpoint/2010/main" val="149632113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280</TotalTime>
  <Words>1586</Words>
  <Application>Microsoft Macintosh PowerPoint</Application>
  <PresentationFormat>Widescreen</PresentationFormat>
  <Paragraphs>82</Paragraphs>
  <Slides>19</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Calibri Light</vt:lpstr>
      <vt:lpstr>Tahoma</vt:lpstr>
      <vt:lpstr>Arial</vt:lpstr>
      <vt:lpstr>Retrospect</vt:lpstr>
      <vt:lpstr>Professionalism and Trust</vt:lpstr>
      <vt:lpstr>PowerPoint Presentation</vt:lpstr>
      <vt:lpstr>Challenge</vt:lpstr>
      <vt:lpstr>Last week: Counselling and professionalism</vt:lpstr>
      <vt:lpstr>Question</vt:lpstr>
      <vt:lpstr>Baroness Onora O’Neil</vt:lpstr>
      <vt:lpstr>O'Neil's argument</vt:lpstr>
      <vt:lpstr>Ch1. Gaining autonomy and losing trust.</vt:lpstr>
      <vt:lpstr>PowerPoint Presentation</vt:lpstr>
      <vt:lpstr>Increasing trust?</vt:lpstr>
      <vt:lpstr>Yet</vt:lpstr>
      <vt:lpstr>If true</vt:lpstr>
      <vt:lpstr>Problem</vt:lpstr>
      <vt:lpstr>Environmental ethics</vt:lpstr>
      <vt:lpstr>Further and deeper reasons</vt:lpstr>
      <vt:lpstr>Environmental ethicists</vt:lpstr>
      <vt:lpstr>Environmental ethics</vt:lpstr>
      <vt:lpstr>Humanism</vt:lpstr>
      <vt:lpstr>O’Neil</vt:lpstr>
    </vt:vector>
  </TitlesOfParts>
  <LinksUpToDate>false</LinksUpToDate>
  <SharedDoc>false</SharedDoc>
  <HyperlinksChanged>false</HyperlinksChanged>
  <AppVersion>15.0039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ritual of informed consent</dc:title>
  <dc:creator>smu</dc:creator>
  <cp:lastModifiedBy>Carol U Hughes</cp:lastModifiedBy>
  <cp:revision>40</cp:revision>
  <dcterms:created xsi:type="dcterms:W3CDTF">2013-11-09T14:16:59Z</dcterms:created>
  <dcterms:modified xsi:type="dcterms:W3CDTF">2017-12-03T13:47:15Z</dcterms:modified>
</cp:coreProperties>
</file>