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77" r:id="rId1"/>
  </p:sldMasterIdLst>
  <p:notesMasterIdLst>
    <p:notesMasterId r:id="rId12"/>
  </p:notesMasterIdLst>
  <p:sldIdLst>
    <p:sldId id="266" r:id="rId2"/>
    <p:sldId id="257" r:id="rId3"/>
    <p:sldId id="258" r:id="rId4"/>
    <p:sldId id="260" r:id="rId5"/>
    <p:sldId id="261" r:id="rId6"/>
    <p:sldId id="262" r:id="rId7"/>
    <p:sldId id="263" r:id="rId8"/>
    <p:sldId id="264" r:id="rId9"/>
    <p:sldId id="265" r:id="rId10"/>
    <p:sldId id="259"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1087" autoAdjust="0"/>
  </p:normalViewPr>
  <p:slideViewPr>
    <p:cSldViewPr snapToGrid="0">
      <p:cViewPr varScale="1">
        <p:scale>
          <a:sx n="61" d="100"/>
          <a:sy n="61" d="100"/>
        </p:scale>
        <p:origin x="1668"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5452072-C890-470F-AF2A-9C8121C94761}" type="datetimeFigureOut">
              <a:rPr lang="en-US" smtClean="0"/>
              <a:t>6/23/2022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0BAF37D-E6F3-43D6-9235-579DF13CDF6A}" type="slidenum">
              <a:rPr lang="en-US" smtClean="0"/>
              <a:t>‹#›</a:t>
            </a:fld>
            <a:endParaRPr lang="en-US"/>
          </a:p>
        </p:txBody>
      </p:sp>
    </p:spTree>
    <p:extLst>
      <p:ext uri="{BB962C8B-B14F-4D97-AF65-F5344CB8AC3E}">
        <p14:creationId xmlns:p14="http://schemas.microsoft.com/office/powerpoint/2010/main" val="29403942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0BAF37D-E6F3-43D6-9235-579DF13CDF6A}" type="slidenum">
              <a:rPr lang="en-US" smtClean="0"/>
              <a:t>2</a:t>
            </a:fld>
            <a:endParaRPr lang="en-US"/>
          </a:p>
        </p:txBody>
      </p:sp>
    </p:spTree>
    <p:extLst>
      <p:ext uri="{BB962C8B-B14F-4D97-AF65-F5344CB8AC3E}">
        <p14:creationId xmlns:p14="http://schemas.microsoft.com/office/powerpoint/2010/main" val="34195451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0BAF37D-E6F3-43D6-9235-579DF13CDF6A}" type="slidenum">
              <a:rPr lang="en-US" smtClean="0"/>
              <a:t>3</a:t>
            </a:fld>
            <a:endParaRPr lang="en-US"/>
          </a:p>
        </p:txBody>
      </p:sp>
    </p:spTree>
    <p:extLst>
      <p:ext uri="{BB962C8B-B14F-4D97-AF65-F5344CB8AC3E}">
        <p14:creationId xmlns:p14="http://schemas.microsoft.com/office/powerpoint/2010/main" val="4020703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0BAF37D-E6F3-43D6-9235-579DF13CDF6A}" type="slidenum">
              <a:rPr lang="en-US" smtClean="0"/>
              <a:t>4</a:t>
            </a:fld>
            <a:endParaRPr lang="en-US"/>
          </a:p>
        </p:txBody>
      </p:sp>
    </p:spTree>
    <p:extLst>
      <p:ext uri="{BB962C8B-B14F-4D97-AF65-F5344CB8AC3E}">
        <p14:creationId xmlns:p14="http://schemas.microsoft.com/office/powerpoint/2010/main" val="19655491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0BAF37D-E6F3-43D6-9235-579DF13CDF6A}" type="slidenum">
              <a:rPr lang="en-US" smtClean="0"/>
              <a:t>5</a:t>
            </a:fld>
            <a:endParaRPr lang="en-US"/>
          </a:p>
        </p:txBody>
      </p:sp>
    </p:spTree>
    <p:extLst>
      <p:ext uri="{BB962C8B-B14F-4D97-AF65-F5344CB8AC3E}">
        <p14:creationId xmlns:p14="http://schemas.microsoft.com/office/powerpoint/2010/main" val="31284002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0BAF37D-E6F3-43D6-9235-579DF13CDF6A}" type="slidenum">
              <a:rPr lang="en-US" smtClean="0"/>
              <a:t>6</a:t>
            </a:fld>
            <a:endParaRPr lang="en-US"/>
          </a:p>
        </p:txBody>
      </p:sp>
    </p:spTree>
    <p:extLst>
      <p:ext uri="{BB962C8B-B14F-4D97-AF65-F5344CB8AC3E}">
        <p14:creationId xmlns:p14="http://schemas.microsoft.com/office/powerpoint/2010/main" val="16880530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0BAF37D-E6F3-43D6-9235-579DF13CDF6A}" type="slidenum">
              <a:rPr lang="en-US" smtClean="0"/>
              <a:t>7</a:t>
            </a:fld>
            <a:endParaRPr lang="en-US"/>
          </a:p>
        </p:txBody>
      </p:sp>
    </p:spTree>
    <p:extLst>
      <p:ext uri="{BB962C8B-B14F-4D97-AF65-F5344CB8AC3E}">
        <p14:creationId xmlns:p14="http://schemas.microsoft.com/office/powerpoint/2010/main" val="5374804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0BAF37D-E6F3-43D6-9235-579DF13CDF6A}" type="slidenum">
              <a:rPr lang="en-US" smtClean="0"/>
              <a:t>8</a:t>
            </a:fld>
            <a:endParaRPr lang="en-US"/>
          </a:p>
        </p:txBody>
      </p:sp>
    </p:spTree>
    <p:extLst>
      <p:ext uri="{BB962C8B-B14F-4D97-AF65-F5344CB8AC3E}">
        <p14:creationId xmlns:p14="http://schemas.microsoft.com/office/powerpoint/2010/main" val="7557912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0BAF37D-E6F3-43D6-9235-579DF13CDF6A}" type="slidenum">
              <a:rPr lang="en-US" smtClean="0"/>
              <a:t>9</a:t>
            </a:fld>
            <a:endParaRPr lang="en-US"/>
          </a:p>
        </p:txBody>
      </p:sp>
    </p:spTree>
    <p:extLst>
      <p:ext uri="{BB962C8B-B14F-4D97-AF65-F5344CB8AC3E}">
        <p14:creationId xmlns:p14="http://schemas.microsoft.com/office/powerpoint/2010/main" val="37804336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C930BFD-A01D-4CAA-9FC9-A0FF914D4171}" type="datetimeFigureOut">
              <a:rPr lang="en-US" smtClean="0"/>
              <a:t>6/23/2022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714E41C-D9F0-489E-98B5-37622200E9B2}" type="slidenum">
              <a:rPr lang="en-US" smtClean="0"/>
              <a:t>‹#›</a:t>
            </a:fld>
            <a:endParaRPr lang="en-US"/>
          </a:p>
        </p:txBody>
      </p:sp>
    </p:spTree>
    <p:extLst>
      <p:ext uri="{BB962C8B-B14F-4D97-AF65-F5344CB8AC3E}">
        <p14:creationId xmlns:p14="http://schemas.microsoft.com/office/powerpoint/2010/main" val="22477193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C930BFD-A01D-4CAA-9FC9-A0FF914D4171}" type="datetimeFigureOut">
              <a:rPr lang="en-US" smtClean="0"/>
              <a:t>6/23/2022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714E41C-D9F0-489E-98B5-37622200E9B2}" type="slidenum">
              <a:rPr lang="en-US" smtClean="0"/>
              <a:t>‹#›</a:t>
            </a:fld>
            <a:endParaRPr lang="en-US"/>
          </a:p>
        </p:txBody>
      </p:sp>
    </p:spTree>
    <p:extLst>
      <p:ext uri="{BB962C8B-B14F-4D97-AF65-F5344CB8AC3E}">
        <p14:creationId xmlns:p14="http://schemas.microsoft.com/office/powerpoint/2010/main" val="14183463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C930BFD-A01D-4CAA-9FC9-A0FF914D4171}" type="datetimeFigureOut">
              <a:rPr lang="en-US" smtClean="0"/>
              <a:t>6/23/2022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714E41C-D9F0-489E-98B5-37622200E9B2}" type="slidenum">
              <a:rPr lang="en-US" smtClean="0"/>
              <a:t>‹#›</a:t>
            </a:fld>
            <a:endParaRPr lang="en-US"/>
          </a:p>
        </p:txBody>
      </p:sp>
    </p:spTree>
    <p:extLst>
      <p:ext uri="{BB962C8B-B14F-4D97-AF65-F5344CB8AC3E}">
        <p14:creationId xmlns:p14="http://schemas.microsoft.com/office/powerpoint/2010/main" val="7695103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C930BFD-A01D-4CAA-9FC9-A0FF914D4171}" type="datetimeFigureOut">
              <a:rPr lang="en-US" smtClean="0"/>
              <a:t>6/23/2022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714E41C-D9F0-489E-98B5-37622200E9B2}" type="slidenum">
              <a:rPr lang="en-US" smtClean="0"/>
              <a:t>‹#›</a:t>
            </a:fld>
            <a:endParaRPr lang="en-US"/>
          </a:p>
        </p:txBody>
      </p:sp>
    </p:spTree>
    <p:extLst>
      <p:ext uri="{BB962C8B-B14F-4D97-AF65-F5344CB8AC3E}">
        <p14:creationId xmlns:p14="http://schemas.microsoft.com/office/powerpoint/2010/main" val="27245421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C930BFD-A01D-4CAA-9FC9-A0FF914D4171}" type="datetimeFigureOut">
              <a:rPr lang="en-US" smtClean="0"/>
              <a:t>6/23/2022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714E41C-D9F0-489E-98B5-37622200E9B2}" type="slidenum">
              <a:rPr lang="en-US" smtClean="0"/>
              <a:t>‹#›</a:t>
            </a:fld>
            <a:endParaRPr lang="en-US"/>
          </a:p>
        </p:txBody>
      </p:sp>
    </p:spTree>
    <p:extLst>
      <p:ext uri="{BB962C8B-B14F-4D97-AF65-F5344CB8AC3E}">
        <p14:creationId xmlns:p14="http://schemas.microsoft.com/office/powerpoint/2010/main" val="32379267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C930BFD-A01D-4CAA-9FC9-A0FF914D4171}" type="datetimeFigureOut">
              <a:rPr lang="en-US" smtClean="0"/>
              <a:t>6/23/2022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714E41C-D9F0-489E-98B5-37622200E9B2}" type="slidenum">
              <a:rPr lang="en-US" smtClean="0"/>
              <a:t>‹#›</a:t>
            </a:fld>
            <a:endParaRPr lang="en-US"/>
          </a:p>
        </p:txBody>
      </p:sp>
    </p:spTree>
    <p:extLst>
      <p:ext uri="{BB962C8B-B14F-4D97-AF65-F5344CB8AC3E}">
        <p14:creationId xmlns:p14="http://schemas.microsoft.com/office/powerpoint/2010/main" val="33204314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C930BFD-A01D-4CAA-9FC9-A0FF914D4171}" type="datetimeFigureOut">
              <a:rPr lang="en-US" smtClean="0"/>
              <a:t>6/23/2022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714E41C-D9F0-489E-98B5-37622200E9B2}" type="slidenum">
              <a:rPr lang="en-US" smtClean="0"/>
              <a:t>‹#›</a:t>
            </a:fld>
            <a:endParaRPr lang="en-US"/>
          </a:p>
        </p:txBody>
      </p:sp>
    </p:spTree>
    <p:extLst>
      <p:ext uri="{BB962C8B-B14F-4D97-AF65-F5344CB8AC3E}">
        <p14:creationId xmlns:p14="http://schemas.microsoft.com/office/powerpoint/2010/main" val="2241980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C930BFD-A01D-4CAA-9FC9-A0FF914D4171}" type="datetimeFigureOut">
              <a:rPr lang="en-US" smtClean="0"/>
              <a:t>6/23/2022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714E41C-D9F0-489E-98B5-37622200E9B2}" type="slidenum">
              <a:rPr lang="en-US" smtClean="0"/>
              <a:t>‹#›</a:t>
            </a:fld>
            <a:endParaRPr lang="en-US"/>
          </a:p>
        </p:txBody>
      </p:sp>
    </p:spTree>
    <p:extLst>
      <p:ext uri="{BB962C8B-B14F-4D97-AF65-F5344CB8AC3E}">
        <p14:creationId xmlns:p14="http://schemas.microsoft.com/office/powerpoint/2010/main" val="1141085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C930BFD-A01D-4CAA-9FC9-A0FF914D4171}" type="datetimeFigureOut">
              <a:rPr lang="en-US" smtClean="0"/>
              <a:t>6/23/2022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714E41C-D9F0-489E-98B5-37622200E9B2}" type="slidenum">
              <a:rPr lang="en-US" smtClean="0"/>
              <a:t>‹#›</a:t>
            </a:fld>
            <a:endParaRPr lang="en-US"/>
          </a:p>
        </p:txBody>
      </p:sp>
    </p:spTree>
    <p:extLst>
      <p:ext uri="{BB962C8B-B14F-4D97-AF65-F5344CB8AC3E}">
        <p14:creationId xmlns:p14="http://schemas.microsoft.com/office/powerpoint/2010/main" val="2148252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C930BFD-A01D-4CAA-9FC9-A0FF914D4171}" type="datetimeFigureOut">
              <a:rPr lang="en-US" smtClean="0"/>
              <a:t>6/23/2022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714E41C-D9F0-489E-98B5-37622200E9B2}" type="slidenum">
              <a:rPr lang="en-US" smtClean="0"/>
              <a:t>‹#›</a:t>
            </a:fld>
            <a:endParaRPr lang="en-US"/>
          </a:p>
        </p:txBody>
      </p:sp>
    </p:spTree>
    <p:extLst>
      <p:ext uri="{BB962C8B-B14F-4D97-AF65-F5344CB8AC3E}">
        <p14:creationId xmlns:p14="http://schemas.microsoft.com/office/powerpoint/2010/main" val="3955598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C930BFD-A01D-4CAA-9FC9-A0FF914D4171}" type="datetimeFigureOut">
              <a:rPr lang="en-US" smtClean="0"/>
              <a:t>6/23/2022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714E41C-D9F0-489E-98B5-37622200E9B2}"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83977977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C930BFD-A01D-4CAA-9FC9-A0FF914D4171}" type="datetimeFigureOut">
              <a:rPr lang="en-US" smtClean="0"/>
              <a:t>6/23/2022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714E41C-D9F0-489E-98B5-37622200E9B2}" type="slidenum">
              <a:rPr lang="en-US" smtClean="0"/>
              <a:t>‹#›</a:t>
            </a:fld>
            <a:endParaRPr lang="en-US"/>
          </a:p>
        </p:txBody>
      </p:sp>
    </p:spTree>
    <p:extLst>
      <p:ext uri="{BB962C8B-B14F-4D97-AF65-F5344CB8AC3E}">
        <p14:creationId xmlns:p14="http://schemas.microsoft.com/office/powerpoint/2010/main" val="88018135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C930BFD-A01D-4CAA-9FC9-A0FF914D4171}" type="datetimeFigureOut">
              <a:rPr lang="en-US" smtClean="0"/>
              <a:t>6/23/2022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714E41C-D9F0-489E-98B5-37622200E9B2}"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14419166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C930BFD-A01D-4CAA-9FC9-A0FF914D4171}" type="datetimeFigureOut">
              <a:rPr lang="en-US" smtClean="0"/>
              <a:t>6/23/2022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714E41C-D9F0-489E-98B5-37622200E9B2}" type="slidenum">
              <a:rPr lang="en-US" smtClean="0"/>
              <a:t>‹#›</a:t>
            </a:fld>
            <a:endParaRPr lang="en-US"/>
          </a:p>
        </p:txBody>
      </p:sp>
    </p:spTree>
    <p:extLst>
      <p:ext uri="{BB962C8B-B14F-4D97-AF65-F5344CB8AC3E}">
        <p14:creationId xmlns:p14="http://schemas.microsoft.com/office/powerpoint/2010/main" val="285678743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C930BFD-A01D-4CAA-9FC9-A0FF914D4171}" type="datetimeFigureOut">
              <a:rPr lang="en-US" smtClean="0"/>
              <a:t>6/23/2022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714E41C-D9F0-489E-98B5-37622200E9B2}" type="slidenum">
              <a:rPr lang="en-US" smtClean="0"/>
              <a:t>‹#›</a:t>
            </a:fld>
            <a:endParaRPr lang="en-US"/>
          </a:p>
        </p:txBody>
      </p:sp>
    </p:spTree>
    <p:extLst>
      <p:ext uri="{BB962C8B-B14F-4D97-AF65-F5344CB8AC3E}">
        <p14:creationId xmlns:p14="http://schemas.microsoft.com/office/powerpoint/2010/main" val="147692929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C930BFD-A01D-4CAA-9FC9-A0FF914D4171}" type="datetimeFigureOut">
              <a:rPr lang="en-US" smtClean="0"/>
              <a:t>6/23/2022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714E41C-D9F0-489E-98B5-37622200E9B2}" type="slidenum">
              <a:rPr lang="en-US" smtClean="0"/>
              <a:t>‹#›</a:t>
            </a:fld>
            <a:endParaRPr lang="en-US"/>
          </a:p>
        </p:txBody>
      </p:sp>
    </p:spTree>
    <p:extLst>
      <p:ext uri="{BB962C8B-B14F-4D97-AF65-F5344CB8AC3E}">
        <p14:creationId xmlns:p14="http://schemas.microsoft.com/office/powerpoint/2010/main" val="2393097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C930BFD-A01D-4CAA-9FC9-A0FF914D4171}" type="datetimeFigureOut">
              <a:rPr lang="en-US" smtClean="0"/>
              <a:t>6/23/2022</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8714E41C-D9F0-489E-98B5-37622200E9B2}" type="slidenum">
              <a:rPr lang="en-US" smtClean="0"/>
              <a:t>‹#›</a:t>
            </a:fld>
            <a:endParaRPr lang="en-US"/>
          </a:p>
        </p:txBody>
      </p:sp>
    </p:spTree>
    <p:extLst>
      <p:ext uri="{BB962C8B-B14F-4D97-AF65-F5344CB8AC3E}">
        <p14:creationId xmlns:p14="http://schemas.microsoft.com/office/powerpoint/2010/main" val="2230638598"/>
      </p:ext>
    </p:extLst>
  </p:cSld>
  <p:clrMap bg1="dk1" tx1="lt1" bg2="dk2" tx2="lt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9239D-49CE-DA66-25FE-D197E79A2734}"/>
              </a:ext>
            </a:extLst>
          </p:cNvPr>
          <p:cNvSpPr>
            <a:spLocks noGrp="1"/>
          </p:cNvSpPr>
          <p:nvPr>
            <p:ph type="title"/>
          </p:nvPr>
        </p:nvSpPr>
        <p:spPr/>
        <p:txBody>
          <a:bodyPr/>
          <a:lstStyle/>
          <a:p>
            <a:pPr algn="ctr"/>
            <a:r>
              <a:rPr lang="en-US" dirty="0"/>
              <a:t>Digital Skills and Research Methods</a:t>
            </a:r>
          </a:p>
        </p:txBody>
      </p:sp>
      <p:sp>
        <p:nvSpPr>
          <p:cNvPr id="3" name="Content Placeholder 2">
            <a:extLst>
              <a:ext uri="{FF2B5EF4-FFF2-40B4-BE49-F238E27FC236}">
                <a16:creationId xmlns:a16="http://schemas.microsoft.com/office/drawing/2014/main" id="{68AFD3CE-32F1-0D43-A870-33624DBE9C36}"/>
              </a:ext>
            </a:extLst>
          </p:cNvPr>
          <p:cNvSpPr>
            <a:spLocks noGrp="1"/>
          </p:cNvSpPr>
          <p:nvPr>
            <p:ph idx="1"/>
          </p:nvPr>
        </p:nvSpPr>
        <p:spPr/>
        <p:txBody>
          <a:bodyPr>
            <a:normAutofit/>
          </a:bodyPr>
          <a:lstStyle/>
          <a:p>
            <a:pPr marL="0" indent="0" algn="ctr">
              <a:buNone/>
            </a:pPr>
            <a:endParaRPr lang="en-US" dirty="0"/>
          </a:p>
          <a:p>
            <a:pPr marL="0" indent="0" algn="ctr">
              <a:buNone/>
            </a:pPr>
            <a:r>
              <a:rPr lang="en-US" sz="2800" dirty="0"/>
              <a:t>Student’s Name</a:t>
            </a:r>
          </a:p>
          <a:p>
            <a:pPr marL="0" indent="0" algn="ctr">
              <a:buNone/>
            </a:pPr>
            <a:r>
              <a:rPr lang="en-US" sz="2800" dirty="0"/>
              <a:t>Institutional Affiliation</a:t>
            </a:r>
          </a:p>
          <a:p>
            <a:pPr marL="0" indent="0" algn="ctr">
              <a:buNone/>
            </a:pPr>
            <a:r>
              <a:rPr lang="en-US" sz="2800" dirty="0"/>
              <a:t>Course Name</a:t>
            </a:r>
          </a:p>
          <a:p>
            <a:pPr marL="0" indent="0" algn="ctr">
              <a:buNone/>
            </a:pPr>
            <a:r>
              <a:rPr lang="en-US" sz="2800" dirty="0"/>
              <a:t>Instructor’s Name</a:t>
            </a:r>
          </a:p>
          <a:p>
            <a:pPr marL="0" indent="0" algn="ctr">
              <a:buNone/>
            </a:pPr>
            <a:r>
              <a:rPr lang="en-US" sz="2800" dirty="0"/>
              <a:t>Date</a:t>
            </a:r>
          </a:p>
        </p:txBody>
      </p:sp>
    </p:spTree>
    <p:extLst>
      <p:ext uri="{BB962C8B-B14F-4D97-AF65-F5344CB8AC3E}">
        <p14:creationId xmlns:p14="http://schemas.microsoft.com/office/powerpoint/2010/main" val="42736209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C29E47-995D-8111-5041-8293F7D5488F}"/>
              </a:ext>
            </a:extLst>
          </p:cNvPr>
          <p:cNvSpPr>
            <a:spLocks noGrp="1"/>
          </p:cNvSpPr>
          <p:nvPr>
            <p:ph type="title"/>
          </p:nvPr>
        </p:nvSpPr>
        <p:spPr/>
        <p:txBody>
          <a:bodyPr/>
          <a:lstStyle/>
          <a:p>
            <a:pPr algn="ctr"/>
            <a:r>
              <a:rPr lang="en-US" dirty="0"/>
              <a:t>Introduction </a:t>
            </a:r>
          </a:p>
        </p:txBody>
      </p:sp>
      <p:sp>
        <p:nvSpPr>
          <p:cNvPr id="3" name="Content Placeholder 2">
            <a:extLst>
              <a:ext uri="{FF2B5EF4-FFF2-40B4-BE49-F238E27FC236}">
                <a16:creationId xmlns:a16="http://schemas.microsoft.com/office/drawing/2014/main" id="{00B008D2-74F0-C54E-A00C-66CA3FCC06D7}"/>
              </a:ext>
            </a:extLst>
          </p:cNvPr>
          <p:cNvSpPr>
            <a:spLocks noGrp="1"/>
          </p:cNvSpPr>
          <p:nvPr>
            <p:ph idx="1"/>
          </p:nvPr>
        </p:nvSpPr>
        <p:spPr>
          <a:xfrm>
            <a:off x="677334" y="1752601"/>
            <a:ext cx="9781116" cy="3962399"/>
          </a:xfrm>
        </p:spPr>
        <p:txBody>
          <a:bodyPr>
            <a:normAutofit/>
          </a:bodyPr>
          <a:lstStyle/>
          <a:p>
            <a:r>
              <a:rPr lang="en-US" dirty="0"/>
              <a:t>Collaboration among university students is essential in their learning </a:t>
            </a:r>
          </a:p>
          <a:p>
            <a:r>
              <a:rPr lang="en-US" dirty="0"/>
              <a:t>Institutions use digital tools such as Microsoft Teams, the university's social media, blackboard/student portal, and student mail.</a:t>
            </a:r>
          </a:p>
          <a:p>
            <a:r>
              <a:rPr lang="en-US" dirty="0"/>
              <a:t>The usage of these digital tools differs since some of them are more effective than others.</a:t>
            </a:r>
          </a:p>
          <a:p>
            <a:r>
              <a:rPr lang="en-US" dirty="0"/>
              <a:t>There exist some challenges to these tools, such as security; some of these platforms are not secure, which poses a great risk to students' information</a:t>
            </a:r>
          </a:p>
          <a:p>
            <a:r>
              <a:rPr lang="en-US" dirty="0"/>
              <a:t>This paper studies the usage of digital tools at UWTSD to determine which tool is frequently used for collaboration, the security of these tools, and the need for investing in these tools.</a:t>
            </a:r>
          </a:p>
          <a:p>
            <a:endParaRPr lang="en-US" dirty="0"/>
          </a:p>
        </p:txBody>
      </p:sp>
    </p:spTree>
    <p:extLst>
      <p:ext uri="{BB962C8B-B14F-4D97-AF65-F5344CB8AC3E}">
        <p14:creationId xmlns:p14="http://schemas.microsoft.com/office/powerpoint/2010/main" val="19908087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35135B-C04C-AF78-D923-9DAA94C1E876}"/>
              </a:ext>
            </a:extLst>
          </p:cNvPr>
          <p:cNvSpPr>
            <a:spLocks noGrp="1"/>
          </p:cNvSpPr>
          <p:nvPr>
            <p:ph type="title"/>
          </p:nvPr>
        </p:nvSpPr>
        <p:spPr/>
        <p:txBody>
          <a:bodyPr/>
          <a:lstStyle/>
          <a:p>
            <a:pPr algn="ctr"/>
            <a:r>
              <a:rPr lang="en-US" dirty="0"/>
              <a:t>Relevant existing research</a:t>
            </a:r>
          </a:p>
        </p:txBody>
      </p:sp>
      <p:sp>
        <p:nvSpPr>
          <p:cNvPr id="3" name="Content Placeholder 2">
            <a:extLst>
              <a:ext uri="{FF2B5EF4-FFF2-40B4-BE49-F238E27FC236}">
                <a16:creationId xmlns:a16="http://schemas.microsoft.com/office/drawing/2014/main" id="{086C6172-FC91-2A14-45A0-67375B6A95AB}"/>
              </a:ext>
            </a:extLst>
          </p:cNvPr>
          <p:cNvSpPr>
            <a:spLocks noGrp="1"/>
          </p:cNvSpPr>
          <p:nvPr>
            <p:ph idx="1"/>
          </p:nvPr>
        </p:nvSpPr>
        <p:spPr/>
        <p:txBody>
          <a:bodyPr/>
          <a:lstStyle/>
          <a:p>
            <a:r>
              <a:rPr lang="en-US" dirty="0"/>
              <a:t>Christina Moore conducted a research on “The Future of Work: What Google Shows Us About the Present and Future of Online Collaboration”. </a:t>
            </a:r>
          </a:p>
          <a:p>
            <a:r>
              <a:rPr lang="en-US" dirty="0"/>
              <a:t>According to the research, courses at universities place an emphasis on transferable skills like effective communication and critical thinking.</a:t>
            </a:r>
          </a:p>
          <a:p>
            <a:r>
              <a:rPr lang="en-US" dirty="0"/>
              <a:t>The author states that the ability to collaborate effectively in virtual settings will be crucial for recent college graduates</a:t>
            </a:r>
          </a:p>
          <a:p>
            <a:r>
              <a:rPr lang="en-US" dirty="0"/>
              <a:t>The author provides frameworks, activities, and examples to help students improve their online collaboration skills (Moore, 2016).</a:t>
            </a:r>
          </a:p>
          <a:p>
            <a:pPr marL="0" indent="0">
              <a:buNone/>
            </a:pPr>
            <a:endParaRPr lang="en-US" dirty="0"/>
          </a:p>
          <a:p>
            <a:endParaRPr lang="en-US" dirty="0"/>
          </a:p>
        </p:txBody>
      </p:sp>
    </p:spTree>
    <p:extLst>
      <p:ext uri="{BB962C8B-B14F-4D97-AF65-F5344CB8AC3E}">
        <p14:creationId xmlns:p14="http://schemas.microsoft.com/office/powerpoint/2010/main" val="30990652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CBE4E-CE36-5004-A1E5-5943BB44F591}"/>
              </a:ext>
            </a:extLst>
          </p:cNvPr>
          <p:cNvSpPr>
            <a:spLocks noGrp="1"/>
          </p:cNvSpPr>
          <p:nvPr>
            <p:ph type="title"/>
          </p:nvPr>
        </p:nvSpPr>
        <p:spPr/>
        <p:txBody>
          <a:bodyPr/>
          <a:lstStyle/>
          <a:p>
            <a:pPr algn="ctr"/>
            <a:r>
              <a:rPr lang="en-US" dirty="0"/>
              <a:t>Relevant existing research</a:t>
            </a:r>
          </a:p>
        </p:txBody>
      </p:sp>
      <p:sp>
        <p:nvSpPr>
          <p:cNvPr id="3" name="Content Placeholder 2">
            <a:extLst>
              <a:ext uri="{FF2B5EF4-FFF2-40B4-BE49-F238E27FC236}">
                <a16:creationId xmlns:a16="http://schemas.microsoft.com/office/drawing/2014/main" id="{4836D7A3-1DCA-CD07-6567-21B3E258D12E}"/>
              </a:ext>
            </a:extLst>
          </p:cNvPr>
          <p:cNvSpPr>
            <a:spLocks noGrp="1"/>
          </p:cNvSpPr>
          <p:nvPr>
            <p:ph idx="1"/>
          </p:nvPr>
        </p:nvSpPr>
        <p:spPr/>
        <p:txBody>
          <a:bodyPr/>
          <a:lstStyle/>
          <a:p>
            <a:r>
              <a:rPr lang="en-US" dirty="0"/>
              <a:t>This intervention study evaluated how students in a completely online university environment developed the ability to manage their own learning through the use of a wiki for an online group project</a:t>
            </a:r>
          </a:p>
          <a:p>
            <a:r>
              <a:rPr lang="en-US" dirty="0"/>
              <a:t>Students collaborated on a wiki-based group project for ten weeks during a single semester.</a:t>
            </a:r>
          </a:p>
          <a:p>
            <a:r>
              <a:rPr lang="en-US" dirty="0"/>
              <a:t>Before and after participation in an online group project, the Multi-Skills Learning Questionnaire was used to evaluate students' SRL skills (MSLQ).</a:t>
            </a:r>
          </a:p>
          <a:p>
            <a:r>
              <a:rPr lang="en-US" dirty="0"/>
              <a:t>The study suggested that through contacts with their peers, students' SRL can be enhanced and their ability to learn independently in an online environment can be enhanced, according to the findings (Khurshid, 2020). </a:t>
            </a:r>
          </a:p>
          <a:p>
            <a:endParaRPr lang="en-US" dirty="0"/>
          </a:p>
          <a:p>
            <a:endParaRPr lang="en-US" dirty="0"/>
          </a:p>
        </p:txBody>
      </p:sp>
    </p:spTree>
    <p:extLst>
      <p:ext uri="{BB962C8B-B14F-4D97-AF65-F5344CB8AC3E}">
        <p14:creationId xmlns:p14="http://schemas.microsoft.com/office/powerpoint/2010/main" val="28146238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EFA689-0FC9-6726-43D3-0CFA688827D2}"/>
              </a:ext>
            </a:extLst>
          </p:cNvPr>
          <p:cNvSpPr>
            <a:spLocks noGrp="1"/>
          </p:cNvSpPr>
          <p:nvPr>
            <p:ph type="title"/>
          </p:nvPr>
        </p:nvSpPr>
        <p:spPr/>
        <p:txBody>
          <a:bodyPr/>
          <a:lstStyle/>
          <a:p>
            <a:pPr algn="ctr"/>
            <a:r>
              <a:rPr lang="en-US" dirty="0"/>
              <a:t>Ethical considerations.</a:t>
            </a:r>
          </a:p>
        </p:txBody>
      </p:sp>
      <p:sp>
        <p:nvSpPr>
          <p:cNvPr id="3" name="Content Placeholder 2">
            <a:extLst>
              <a:ext uri="{FF2B5EF4-FFF2-40B4-BE49-F238E27FC236}">
                <a16:creationId xmlns:a16="http://schemas.microsoft.com/office/drawing/2014/main" id="{4BF43106-0DC7-D967-D21B-21280FCEE3F6}"/>
              </a:ext>
            </a:extLst>
          </p:cNvPr>
          <p:cNvSpPr>
            <a:spLocks noGrp="1"/>
          </p:cNvSpPr>
          <p:nvPr>
            <p:ph idx="1"/>
          </p:nvPr>
        </p:nvSpPr>
        <p:spPr/>
        <p:txBody>
          <a:bodyPr>
            <a:normAutofit fontScale="92500" lnSpcReduction="10000"/>
          </a:bodyPr>
          <a:lstStyle/>
          <a:p>
            <a:r>
              <a:rPr lang="en-US" dirty="0"/>
              <a:t>The study observed several ethical considerations, including anonymity, confidentiality, voluntary participation, and informed consent.</a:t>
            </a:r>
          </a:p>
          <a:p>
            <a:r>
              <a:rPr lang="en-US" dirty="0"/>
              <a:t>Every participant was aware of what the study was about and the primary aim of the study. </a:t>
            </a:r>
          </a:p>
          <a:p>
            <a:r>
              <a:rPr lang="en-US" dirty="0"/>
              <a:t>Details of participants were protected such that their personal information was kept out of the data users. </a:t>
            </a:r>
          </a:p>
          <a:p>
            <a:r>
              <a:rPr lang="en-US" dirty="0"/>
              <a:t>The names and faculties of the participants were also not exposed to ensure the anonymity of the participants. </a:t>
            </a:r>
          </a:p>
          <a:p>
            <a:r>
              <a:rPr lang="en-US" dirty="0"/>
              <a:t>No participant was coerced to fill in the questionnaire; the participants contributed to the study willingly.</a:t>
            </a:r>
          </a:p>
          <a:p>
            <a:r>
              <a:rPr lang="en-US" dirty="0"/>
              <a:t> From the random sampling used to select the sample from the population, individuals who were not willing to participate in the study were excluded, and other students were included; participation was purely voluntary</a:t>
            </a:r>
          </a:p>
        </p:txBody>
      </p:sp>
    </p:spTree>
    <p:extLst>
      <p:ext uri="{BB962C8B-B14F-4D97-AF65-F5344CB8AC3E}">
        <p14:creationId xmlns:p14="http://schemas.microsoft.com/office/powerpoint/2010/main" val="34004168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4A6BC5-69E4-DF47-8D00-9B4FC1864174}"/>
              </a:ext>
            </a:extLst>
          </p:cNvPr>
          <p:cNvSpPr>
            <a:spLocks noGrp="1"/>
          </p:cNvSpPr>
          <p:nvPr>
            <p:ph type="title"/>
          </p:nvPr>
        </p:nvSpPr>
        <p:spPr/>
        <p:txBody>
          <a:bodyPr/>
          <a:lstStyle/>
          <a:p>
            <a:pPr algn="ctr"/>
            <a:r>
              <a:rPr lang="en-US" dirty="0"/>
              <a:t>Proposed method</a:t>
            </a:r>
          </a:p>
        </p:txBody>
      </p:sp>
      <p:sp>
        <p:nvSpPr>
          <p:cNvPr id="3" name="Content Placeholder 2">
            <a:extLst>
              <a:ext uri="{FF2B5EF4-FFF2-40B4-BE49-F238E27FC236}">
                <a16:creationId xmlns:a16="http://schemas.microsoft.com/office/drawing/2014/main" id="{4793C32F-6763-E26C-9188-B0E0C88909B6}"/>
              </a:ext>
            </a:extLst>
          </p:cNvPr>
          <p:cNvSpPr>
            <a:spLocks noGrp="1"/>
          </p:cNvSpPr>
          <p:nvPr>
            <p:ph idx="1"/>
          </p:nvPr>
        </p:nvSpPr>
        <p:spPr/>
        <p:txBody>
          <a:bodyPr/>
          <a:lstStyle/>
          <a:p>
            <a:r>
              <a:rPr lang="en-US" dirty="0"/>
              <a:t>The research will be conducted among 27 students of UWTSD</a:t>
            </a:r>
          </a:p>
          <a:p>
            <a:r>
              <a:rPr lang="en-US" dirty="0"/>
              <a:t>To exclude bias, three faculties (school of business, engineering and technology and nursing and healthcare leadership) will be included, each faculty containing nine students.</a:t>
            </a:r>
          </a:p>
          <a:p>
            <a:r>
              <a:rPr lang="en-US" dirty="0"/>
              <a:t>The participants will be selected using simple random sampling.</a:t>
            </a:r>
          </a:p>
          <a:p>
            <a:r>
              <a:rPr lang="en-US" dirty="0"/>
              <a:t>The data will be gathered through three methods including questionnaires, interviews and observation.</a:t>
            </a:r>
          </a:p>
          <a:p>
            <a:r>
              <a:rPr lang="en-US" dirty="0"/>
              <a:t>The questions to be used will be easy to relate to, and will take approximately 2-3 minutes to complete one questionnaire</a:t>
            </a:r>
          </a:p>
          <a:p>
            <a:pPr marL="0" indent="0">
              <a:buNone/>
            </a:pPr>
            <a:endParaRPr lang="en-US" dirty="0"/>
          </a:p>
        </p:txBody>
      </p:sp>
    </p:spTree>
    <p:extLst>
      <p:ext uri="{BB962C8B-B14F-4D97-AF65-F5344CB8AC3E}">
        <p14:creationId xmlns:p14="http://schemas.microsoft.com/office/powerpoint/2010/main" val="35874220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AB4889-ABDC-351B-B5E2-657D8CDA8CAE}"/>
              </a:ext>
            </a:extLst>
          </p:cNvPr>
          <p:cNvSpPr>
            <a:spLocks noGrp="1"/>
          </p:cNvSpPr>
          <p:nvPr>
            <p:ph type="title"/>
          </p:nvPr>
        </p:nvSpPr>
        <p:spPr/>
        <p:txBody>
          <a:bodyPr/>
          <a:lstStyle/>
          <a:p>
            <a:pPr algn="ctr"/>
            <a:r>
              <a:rPr lang="en-US" dirty="0"/>
              <a:t>The questions in the questionnaires will include</a:t>
            </a:r>
          </a:p>
        </p:txBody>
      </p:sp>
      <p:sp>
        <p:nvSpPr>
          <p:cNvPr id="3" name="Content Placeholder 2">
            <a:extLst>
              <a:ext uri="{FF2B5EF4-FFF2-40B4-BE49-F238E27FC236}">
                <a16:creationId xmlns:a16="http://schemas.microsoft.com/office/drawing/2014/main" id="{B77361F1-42EE-FCA8-A5E7-6CD468F60E6C}"/>
              </a:ext>
            </a:extLst>
          </p:cNvPr>
          <p:cNvSpPr>
            <a:spLocks noGrp="1"/>
          </p:cNvSpPr>
          <p:nvPr>
            <p:ph idx="1"/>
          </p:nvPr>
        </p:nvSpPr>
        <p:spPr/>
        <p:txBody>
          <a:bodyPr>
            <a:normAutofit fontScale="92500" lnSpcReduction="10000"/>
          </a:bodyPr>
          <a:lstStyle/>
          <a:p>
            <a:r>
              <a:rPr lang="en-US" dirty="0"/>
              <a:t>Which is your preferred digital tool for collaboration at university?</a:t>
            </a:r>
          </a:p>
          <a:p>
            <a:r>
              <a:rPr lang="en-US" dirty="0"/>
              <a:t>Do you think digital tools help you for collaboration at university?</a:t>
            </a:r>
          </a:p>
          <a:p>
            <a:r>
              <a:rPr lang="en-US" dirty="0"/>
              <a:t>Do you think using digital tools makes collaboration more effectively at university?</a:t>
            </a:r>
          </a:p>
          <a:p>
            <a:r>
              <a:rPr lang="en-US" dirty="0"/>
              <a:t>Do you think using digital tools for collaboration is secured enough at university?</a:t>
            </a:r>
          </a:p>
          <a:p>
            <a:r>
              <a:rPr lang="en-US" dirty="0"/>
              <a:t>	Do you think using of digital tools for collaboration help student to save faculty time?</a:t>
            </a:r>
          </a:p>
          <a:p>
            <a:r>
              <a:rPr lang="en-US" dirty="0"/>
              <a:t>How often do you interact with students in the Blackboard/social media?</a:t>
            </a:r>
          </a:p>
          <a:p>
            <a:r>
              <a:rPr lang="en-US" dirty="0"/>
              <a:t>How often do you interact with students in Microsoft teams?</a:t>
            </a:r>
          </a:p>
          <a:p>
            <a:r>
              <a:rPr lang="en-US" dirty="0"/>
              <a:t>Do you think using digital tool help students learn easier the subject at university?</a:t>
            </a:r>
          </a:p>
          <a:p>
            <a:r>
              <a:rPr lang="en-US" dirty="0"/>
              <a:t>How using collaboration tools improves your study at university?</a:t>
            </a:r>
          </a:p>
          <a:p>
            <a:r>
              <a:rPr lang="en-US" dirty="0"/>
              <a:t>	Do you think UWTSD should invest more in digital tools for collaboration?</a:t>
            </a:r>
          </a:p>
          <a:p>
            <a:endParaRPr lang="en-US" dirty="0"/>
          </a:p>
        </p:txBody>
      </p:sp>
    </p:spTree>
    <p:extLst>
      <p:ext uri="{BB962C8B-B14F-4D97-AF65-F5344CB8AC3E}">
        <p14:creationId xmlns:p14="http://schemas.microsoft.com/office/powerpoint/2010/main" val="24460866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23C54B-4C33-D1BA-5C3A-7540655FC0CD}"/>
              </a:ext>
            </a:extLst>
          </p:cNvPr>
          <p:cNvSpPr>
            <a:spLocks noGrp="1"/>
          </p:cNvSpPr>
          <p:nvPr>
            <p:ph type="title"/>
          </p:nvPr>
        </p:nvSpPr>
        <p:spPr/>
        <p:txBody>
          <a:bodyPr/>
          <a:lstStyle/>
          <a:p>
            <a:pPr algn="ctr"/>
            <a:r>
              <a:rPr lang="en-US" dirty="0"/>
              <a:t>Hypothesis,</a:t>
            </a:r>
          </a:p>
        </p:txBody>
      </p:sp>
      <p:sp>
        <p:nvSpPr>
          <p:cNvPr id="3" name="Content Placeholder 2">
            <a:extLst>
              <a:ext uri="{FF2B5EF4-FFF2-40B4-BE49-F238E27FC236}">
                <a16:creationId xmlns:a16="http://schemas.microsoft.com/office/drawing/2014/main" id="{90CE332D-AD62-C59F-0151-67290B45B2A2}"/>
              </a:ext>
            </a:extLst>
          </p:cNvPr>
          <p:cNvSpPr>
            <a:spLocks noGrp="1"/>
          </p:cNvSpPr>
          <p:nvPr>
            <p:ph idx="1"/>
          </p:nvPr>
        </p:nvSpPr>
        <p:spPr/>
        <p:txBody>
          <a:bodyPr/>
          <a:lstStyle/>
          <a:p>
            <a:r>
              <a:rPr lang="en-US" dirty="0"/>
              <a:t>Collaboration is essential among students from tertiary institutions hence the need to implement digital tools that can favor collaboration.</a:t>
            </a:r>
          </a:p>
          <a:p>
            <a:r>
              <a:rPr lang="en-US" dirty="0"/>
              <a:t>Microsoft Teams is an effective collaboration tool which most students prefer and are compatible with.</a:t>
            </a:r>
          </a:p>
          <a:p>
            <a:r>
              <a:rPr lang="en-US" dirty="0"/>
              <a:t>Blackboard, student emails, and university's social media are not often used by students for collaboration.</a:t>
            </a:r>
          </a:p>
          <a:p>
            <a:r>
              <a:rPr lang="en-US" dirty="0"/>
              <a:t>There have been a huge transformation of digital collaboration tools in universities.</a:t>
            </a:r>
          </a:p>
          <a:p>
            <a:r>
              <a:rPr lang="en-US" dirty="0"/>
              <a:t>Microsoft Teams is the latest digital tool innovation which allows students to form learning groups and also saves academic resources for future reference (Rodríguez-</a:t>
            </a:r>
            <a:r>
              <a:rPr lang="en-US" dirty="0" err="1"/>
              <a:t>Abitia</a:t>
            </a:r>
            <a:r>
              <a:rPr lang="en-US" dirty="0"/>
              <a:t> et al 2021). </a:t>
            </a:r>
          </a:p>
        </p:txBody>
      </p:sp>
    </p:spTree>
    <p:extLst>
      <p:ext uri="{BB962C8B-B14F-4D97-AF65-F5344CB8AC3E}">
        <p14:creationId xmlns:p14="http://schemas.microsoft.com/office/powerpoint/2010/main" val="2654181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BF06FA-3B81-945F-12AD-8C3B79CBE6CF}"/>
              </a:ext>
            </a:extLst>
          </p:cNvPr>
          <p:cNvSpPr>
            <a:spLocks noGrp="1"/>
          </p:cNvSpPr>
          <p:nvPr>
            <p:ph type="title"/>
          </p:nvPr>
        </p:nvSpPr>
        <p:spPr/>
        <p:txBody>
          <a:bodyPr/>
          <a:lstStyle/>
          <a:p>
            <a:pPr algn="ctr"/>
            <a:r>
              <a:rPr lang="en-US" dirty="0"/>
              <a:t>What we will find out</a:t>
            </a:r>
          </a:p>
        </p:txBody>
      </p:sp>
      <p:sp>
        <p:nvSpPr>
          <p:cNvPr id="3" name="Content Placeholder 2">
            <a:extLst>
              <a:ext uri="{FF2B5EF4-FFF2-40B4-BE49-F238E27FC236}">
                <a16:creationId xmlns:a16="http://schemas.microsoft.com/office/drawing/2014/main" id="{68D3089C-59AB-AFCF-CF30-8756197411A6}"/>
              </a:ext>
            </a:extLst>
          </p:cNvPr>
          <p:cNvSpPr>
            <a:spLocks noGrp="1"/>
          </p:cNvSpPr>
          <p:nvPr>
            <p:ph idx="1"/>
          </p:nvPr>
        </p:nvSpPr>
        <p:spPr/>
        <p:txBody>
          <a:bodyPr/>
          <a:lstStyle/>
          <a:p>
            <a:r>
              <a:rPr lang="en-US" dirty="0"/>
              <a:t>Students need this digital tools and they consider them effective for learning.</a:t>
            </a:r>
          </a:p>
          <a:p>
            <a:r>
              <a:rPr lang="en-US" dirty="0"/>
              <a:t>Students are in a position to discuss with other students and do further research.</a:t>
            </a:r>
          </a:p>
          <a:p>
            <a:r>
              <a:rPr lang="en-US" dirty="0"/>
              <a:t>Digital tools are also essential in sharing assignments and books among students.</a:t>
            </a:r>
          </a:p>
          <a:p>
            <a:r>
              <a:rPr lang="en-US" dirty="0"/>
              <a:t>Education experts have questioned the benefits of these digital tools in learning because they have made student's overdependence on them increase (Pacheco et al. 2018).</a:t>
            </a:r>
          </a:p>
          <a:p>
            <a:r>
              <a:rPr lang="en-US" dirty="0"/>
              <a:t>The tools have also reduced physical interactions among students.</a:t>
            </a:r>
          </a:p>
          <a:p>
            <a:endParaRPr lang="en-US" dirty="0"/>
          </a:p>
        </p:txBody>
      </p:sp>
    </p:spTree>
    <p:extLst>
      <p:ext uri="{BB962C8B-B14F-4D97-AF65-F5344CB8AC3E}">
        <p14:creationId xmlns:p14="http://schemas.microsoft.com/office/powerpoint/2010/main" val="21447922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533D02-1AF1-968E-EFB5-AEDE3E721917}"/>
              </a:ext>
            </a:extLst>
          </p:cNvPr>
          <p:cNvSpPr>
            <a:spLocks noGrp="1"/>
          </p:cNvSpPr>
          <p:nvPr>
            <p:ph type="title"/>
          </p:nvPr>
        </p:nvSpPr>
        <p:spPr/>
        <p:txBody>
          <a:bodyPr/>
          <a:lstStyle/>
          <a:p>
            <a:pPr algn="ctr"/>
            <a:r>
              <a:rPr lang="en-US" dirty="0"/>
              <a:t>References </a:t>
            </a:r>
          </a:p>
        </p:txBody>
      </p:sp>
      <p:sp>
        <p:nvSpPr>
          <p:cNvPr id="3" name="Content Placeholder 2">
            <a:extLst>
              <a:ext uri="{FF2B5EF4-FFF2-40B4-BE49-F238E27FC236}">
                <a16:creationId xmlns:a16="http://schemas.microsoft.com/office/drawing/2014/main" id="{FAD0F560-7072-4087-67E7-710D00BAAB32}"/>
              </a:ext>
            </a:extLst>
          </p:cNvPr>
          <p:cNvSpPr>
            <a:spLocks noGrp="1"/>
          </p:cNvSpPr>
          <p:nvPr>
            <p:ph idx="1"/>
          </p:nvPr>
        </p:nvSpPr>
        <p:spPr/>
        <p:txBody>
          <a:bodyPr/>
          <a:lstStyle/>
          <a:p>
            <a:r>
              <a:rPr lang="en-US" dirty="0"/>
              <a:t>Moore, C. (2016). The future of work: What Google shows us about the present and future of online collaboration. </a:t>
            </a:r>
            <a:r>
              <a:rPr lang="en-US" dirty="0" err="1"/>
              <a:t>TechTrends</a:t>
            </a:r>
            <a:r>
              <a:rPr lang="en-US" dirty="0"/>
              <a:t>, 60(3), 233-244.</a:t>
            </a:r>
          </a:p>
          <a:p>
            <a:r>
              <a:rPr lang="en-US" dirty="0"/>
              <a:t>Khurshid, F. (2020). Online Collaboration and Self-Regulated Learning in Online Learning Environment. Pakistan Journal of Distance and Online Learning, 6(1), 177-193.</a:t>
            </a:r>
          </a:p>
          <a:p>
            <a:r>
              <a:rPr lang="en-US" sz="1800" dirty="0">
                <a:effectLst/>
                <a:latin typeface="Times New Roman" panose="02020603050405020304" pitchFamily="18" charset="0"/>
                <a:ea typeface="Calibri" panose="020F0502020204030204" pitchFamily="34" charset="0"/>
              </a:rPr>
              <a:t>Rodríguez-</a:t>
            </a:r>
            <a:r>
              <a:rPr lang="en-US" sz="1800" dirty="0" err="1">
                <a:effectLst/>
                <a:latin typeface="Times New Roman" panose="02020603050405020304" pitchFamily="18" charset="0"/>
                <a:ea typeface="Calibri" panose="020F0502020204030204" pitchFamily="34" charset="0"/>
              </a:rPr>
              <a:t>Abitia</a:t>
            </a:r>
            <a:r>
              <a:rPr lang="en-US" sz="1800" dirty="0">
                <a:effectLst/>
                <a:latin typeface="Times New Roman" panose="02020603050405020304" pitchFamily="18" charset="0"/>
                <a:ea typeface="Calibri" panose="020F0502020204030204" pitchFamily="34" charset="0"/>
              </a:rPr>
              <a:t>, G. and </a:t>
            </a:r>
            <a:r>
              <a:rPr lang="en-US" sz="1800" dirty="0" err="1">
                <a:effectLst/>
                <a:latin typeface="Times New Roman" panose="02020603050405020304" pitchFamily="18" charset="0"/>
                <a:ea typeface="Calibri" panose="020F0502020204030204" pitchFamily="34" charset="0"/>
              </a:rPr>
              <a:t>Bribiesca</a:t>
            </a:r>
            <a:r>
              <a:rPr lang="en-US" sz="1800" dirty="0">
                <a:effectLst/>
                <a:latin typeface="Times New Roman" panose="02020603050405020304" pitchFamily="18" charset="0"/>
                <a:ea typeface="Calibri" panose="020F0502020204030204" pitchFamily="34" charset="0"/>
              </a:rPr>
              <a:t>-Correa, G., 2021. Assessing digital transformation in universities. Future Internet, 13(2), p.52.</a:t>
            </a:r>
          </a:p>
          <a:p>
            <a:r>
              <a:rPr lang="en-US" sz="1800" dirty="0">
                <a:effectLst/>
                <a:latin typeface="Times New Roman" panose="02020603050405020304" pitchFamily="18" charset="0"/>
                <a:ea typeface="Calibri" panose="020F0502020204030204" pitchFamily="34" charset="0"/>
                <a:cs typeface="Times New Roman" panose="02020603050405020304" pitchFamily="18" charset="0"/>
              </a:rPr>
              <a:t>Pacheco, R.R.,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Rochman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A.G., Vega, A.V.D.L., Ornelas, E.L., González, O.M. and Serrano, F.V., 2018, May. Design of a digital collaborative tool to improve mobility in the universities. In Conference on Sustainable Urban Mobility (pp. 591-598). Springer, Cham.</a:t>
            </a:r>
            <a:endParaRPr lang="en-US" dirty="0"/>
          </a:p>
          <a:p>
            <a:endParaRPr lang="en-US" dirty="0"/>
          </a:p>
        </p:txBody>
      </p:sp>
    </p:spTree>
    <p:extLst>
      <p:ext uri="{BB962C8B-B14F-4D97-AF65-F5344CB8AC3E}">
        <p14:creationId xmlns:p14="http://schemas.microsoft.com/office/powerpoint/2010/main" val="108417851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8C59B386-999D-4CB6-B907-9F3997C027C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0</TotalTime>
  <Words>1040</Words>
  <Application>Microsoft Office PowerPoint</Application>
  <PresentationFormat>Widescreen</PresentationFormat>
  <Paragraphs>72</Paragraphs>
  <Slides>10</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Times New Roman</vt:lpstr>
      <vt:lpstr>Trebuchet MS</vt:lpstr>
      <vt:lpstr>Wingdings 3</vt:lpstr>
      <vt:lpstr>Facet</vt:lpstr>
      <vt:lpstr>Digital Skills and Research Methods</vt:lpstr>
      <vt:lpstr>Introduction </vt:lpstr>
      <vt:lpstr>Relevant existing research</vt:lpstr>
      <vt:lpstr>Relevant existing research</vt:lpstr>
      <vt:lpstr>Ethical considerations.</vt:lpstr>
      <vt:lpstr>Proposed method</vt:lpstr>
      <vt:lpstr>The questions in the questionnaires will include</vt:lpstr>
      <vt:lpstr>Hypothesis,</vt:lpstr>
      <vt:lpstr>What we will find out</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2022-06-23T15:31:15Z</dcterms:created>
  <dcterms:modified xsi:type="dcterms:W3CDTF">2022-06-23T15:31:30Z</dcterms:modified>
</cp:coreProperties>
</file>