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0" r:id="rId1"/>
  </p:sldMasterIdLst>
  <p:notesMasterIdLst>
    <p:notesMasterId r:id="rId5"/>
  </p:notesMasterIdLst>
  <p:sldIdLst>
    <p:sldId id="256" r:id="rId2"/>
    <p:sldId id="257" r:id="rId3"/>
    <p:sldId id="258" r:id="rId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4" d="100"/>
          <a:sy n="64" d="100"/>
        </p:scale>
        <p:origin x="678"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F264B0-1A15-4A73-B2E4-1D9E993AEA8C}"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C9F7238D-7E23-4BBA-B762-902D1993A883}">
      <dgm:prSet/>
      <dgm:spPr/>
      <dgm:t>
        <a:bodyPr/>
        <a:lstStyle/>
        <a:p>
          <a:r>
            <a:rPr lang="en-GB" b="1"/>
            <a:t>Case History</a:t>
          </a:r>
          <a:endParaRPr lang="en-US"/>
        </a:p>
      </dgm:t>
    </dgm:pt>
    <dgm:pt modelId="{77FAE38B-15F9-4823-BDC2-A8E8CC51C16D}" type="parTrans" cxnId="{526783E9-5AE8-4112-836C-B3F6FCBBEBFF}">
      <dgm:prSet/>
      <dgm:spPr/>
      <dgm:t>
        <a:bodyPr/>
        <a:lstStyle/>
        <a:p>
          <a:endParaRPr lang="en-US"/>
        </a:p>
      </dgm:t>
    </dgm:pt>
    <dgm:pt modelId="{3C223FF3-96AC-47E0-B7B6-16816256B02D}" type="sibTrans" cxnId="{526783E9-5AE8-4112-836C-B3F6FCBBEBFF}">
      <dgm:prSet/>
      <dgm:spPr/>
      <dgm:t>
        <a:bodyPr/>
        <a:lstStyle/>
        <a:p>
          <a:endParaRPr lang="en-US"/>
        </a:p>
      </dgm:t>
    </dgm:pt>
    <dgm:pt modelId="{60A78459-0CC9-458A-BB00-DE68075513E0}">
      <dgm:prSet/>
      <dgm:spPr/>
      <dgm:t>
        <a:bodyPr/>
        <a:lstStyle/>
        <a:p>
          <a:r>
            <a:rPr lang="en-GB"/>
            <a:t>Child A was a 7-year-old boy who died after being left unsupervised (Department for Education, 2026).</a:t>
          </a:r>
          <a:endParaRPr lang="en-US"/>
        </a:p>
      </dgm:t>
    </dgm:pt>
    <dgm:pt modelId="{AF7873DA-8CF4-4C84-90B5-994A96B19FF0}" type="parTrans" cxnId="{D3B086E3-8B6D-406D-BF22-F4481A1CDBFB}">
      <dgm:prSet/>
      <dgm:spPr/>
      <dgm:t>
        <a:bodyPr/>
        <a:lstStyle/>
        <a:p>
          <a:endParaRPr lang="en-US"/>
        </a:p>
      </dgm:t>
    </dgm:pt>
    <dgm:pt modelId="{846D1082-8816-4726-A74D-1E3010112718}" type="sibTrans" cxnId="{D3B086E3-8B6D-406D-BF22-F4481A1CDBFB}">
      <dgm:prSet/>
      <dgm:spPr/>
      <dgm:t>
        <a:bodyPr/>
        <a:lstStyle/>
        <a:p>
          <a:endParaRPr lang="en-US"/>
        </a:p>
      </dgm:t>
    </dgm:pt>
    <dgm:pt modelId="{F4278F56-07DB-4EBC-BFF6-A83317BA54FA}">
      <dgm:prSet/>
      <dgm:spPr/>
      <dgm:t>
        <a:bodyPr/>
        <a:lstStyle/>
        <a:p>
          <a:r>
            <a:rPr lang="en-GB"/>
            <a:t>Long-term neglect, poor home conditions, lack of supervision and food (NSPCC, 2025).</a:t>
          </a:r>
          <a:endParaRPr lang="en-US"/>
        </a:p>
      </dgm:t>
    </dgm:pt>
    <dgm:pt modelId="{C826486A-098D-4B77-A560-EBFA4FB5E290}" type="parTrans" cxnId="{16C99510-2C55-45BC-9CA4-426B0EEA1405}">
      <dgm:prSet/>
      <dgm:spPr/>
      <dgm:t>
        <a:bodyPr/>
        <a:lstStyle/>
        <a:p>
          <a:endParaRPr lang="en-US"/>
        </a:p>
      </dgm:t>
    </dgm:pt>
    <dgm:pt modelId="{59D8735A-05BC-4A3B-9758-C86592567753}" type="sibTrans" cxnId="{16C99510-2C55-45BC-9CA4-426B0EEA1405}">
      <dgm:prSet/>
      <dgm:spPr/>
      <dgm:t>
        <a:bodyPr/>
        <a:lstStyle/>
        <a:p>
          <a:endParaRPr lang="en-US"/>
        </a:p>
      </dgm:t>
    </dgm:pt>
    <dgm:pt modelId="{94135E8D-BFAD-4A3A-BFE2-E5676E33E0C8}">
      <dgm:prSet/>
      <dgm:spPr/>
      <dgm:t>
        <a:bodyPr/>
        <a:lstStyle/>
        <a:p>
          <a:r>
            <a:rPr lang="en-GB"/>
            <a:t>Mother experienced mental health difficulties and alcohol misuse (NICE, 2022; UK Government, 2021)..</a:t>
          </a:r>
          <a:endParaRPr lang="en-US"/>
        </a:p>
      </dgm:t>
    </dgm:pt>
    <dgm:pt modelId="{673BC00E-87B4-4DC0-91F2-3A6FA6BD8DCE}" type="parTrans" cxnId="{17FDC9FA-7959-47C0-9F1B-3F92B989F820}">
      <dgm:prSet/>
      <dgm:spPr/>
      <dgm:t>
        <a:bodyPr/>
        <a:lstStyle/>
        <a:p>
          <a:endParaRPr lang="en-US"/>
        </a:p>
      </dgm:t>
    </dgm:pt>
    <dgm:pt modelId="{517E589C-2DFA-478E-A3C7-75101B348488}" type="sibTrans" cxnId="{17FDC9FA-7959-47C0-9F1B-3F92B989F820}">
      <dgm:prSet/>
      <dgm:spPr/>
      <dgm:t>
        <a:bodyPr/>
        <a:lstStyle/>
        <a:p>
          <a:endParaRPr lang="en-US"/>
        </a:p>
      </dgm:t>
    </dgm:pt>
    <dgm:pt modelId="{CF23382A-C351-408A-88CB-FCF7EB5114BA}">
      <dgm:prSet/>
      <dgm:spPr/>
      <dgm:t>
        <a:bodyPr/>
        <a:lstStyle/>
        <a:p>
          <a:r>
            <a:rPr lang="en-GB"/>
            <a:t>Children reported abuse and being left alone, but concerns were not fully acted upon (HM Government, 2023; UK Government, 1989; UK Government, 2004).</a:t>
          </a:r>
          <a:endParaRPr lang="en-US"/>
        </a:p>
      </dgm:t>
    </dgm:pt>
    <dgm:pt modelId="{1E30A811-6864-4F38-A356-3EB6A338D8B1}" type="parTrans" cxnId="{69EF4280-EAB4-420D-8E72-26085CA6071A}">
      <dgm:prSet/>
      <dgm:spPr/>
      <dgm:t>
        <a:bodyPr/>
        <a:lstStyle/>
        <a:p>
          <a:endParaRPr lang="en-US"/>
        </a:p>
      </dgm:t>
    </dgm:pt>
    <dgm:pt modelId="{C5078D79-C935-427A-BA83-494AB46F3229}" type="sibTrans" cxnId="{69EF4280-EAB4-420D-8E72-26085CA6071A}">
      <dgm:prSet/>
      <dgm:spPr/>
      <dgm:t>
        <a:bodyPr/>
        <a:lstStyle/>
        <a:p>
          <a:endParaRPr lang="en-US"/>
        </a:p>
      </dgm:t>
    </dgm:pt>
    <dgm:pt modelId="{B0C63328-4F91-4D69-9882-59E1F5BEBA8F}">
      <dgm:prSet/>
      <dgm:spPr/>
      <dgm:t>
        <a:bodyPr/>
        <a:lstStyle/>
        <a:p>
          <a:r>
            <a:rPr lang="en-GB" b="1"/>
            <a:t>Support Worker Actions</a:t>
          </a:r>
          <a:endParaRPr lang="en-US"/>
        </a:p>
      </dgm:t>
    </dgm:pt>
    <dgm:pt modelId="{CEA83FC5-0AF6-4180-9DBE-64342AFE5C98}" type="parTrans" cxnId="{2DBDAF37-77C6-4D85-9BA6-E16EA0BE4996}">
      <dgm:prSet/>
      <dgm:spPr/>
      <dgm:t>
        <a:bodyPr/>
        <a:lstStyle/>
        <a:p>
          <a:endParaRPr lang="en-US"/>
        </a:p>
      </dgm:t>
    </dgm:pt>
    <dgm:pt modelId="{CED54CF6-E7CF-4FED-98CA-71A767399A1B}" type="sibTrans" cxnId="{2DBDAF37-77C6-4D85-9BA6-E16EA0BE4996}">
      <dgm:prSet/>
      <dgm:spPr/>
      <dgm:t>
        <a:bodyPr/>
        <a:lstStyle/>
        <a:p>
          <a:endParaRPr lang="en-US"/>
        </a:p>
      </dgm:t>
    </dgm:pt>
    <dgm:pt modelId="{DE030FE4-4351-47EA-A548-B6DB1EA194F5}">
      <dgm:prSet/>
      <dgm:spPr/>
      <dgm:t>
        <a:bodyPr/>
        <a:lstStyle/>
        <a:p>
          <a:r>
            <a:rPr lang="en-GB"/>
            <a:t>Recognise signs of neglect and abuse (NICE, 2022; NSPCC Learning, 2025)..</a:t>
          </a:r>
          <a:endParaRPr lang="en-US"/>
        </a:p>
      </dgm:t>
    </dgm:pt>
    <dgm:pt modelId="{B02DA7FB-28AC-4708-AC93-D1E06505155F}" type="parTrans" cxnId="{D226083F-D0AB-4F7E-8535-70533F0B85DC}">
      <dgm:prSet/>
      <dgm:spPr/>
      <dgm:t>
        <a:bodyPr/>
        <a:lstStyle/>
        <a:p>
          <a:endParaRPr lang="en-US"/>
        </a:p>
      </dgm:t>
    </dgm:pt>
    <dgm:pt modelId="{D9F9529A-10E2-4692-AE5C-46FB4A92FF21}" type="sibTrans" cxnId="{D226083F-D0AB-4F7E-8535-70533F0B85DC}">
      <dgm:prSet/>
      <dgm:spPr/>
      <dgm:t>
        <a:bodyPr/>
        <a:lstStyle/>
        <a:p>
          <a:endParaRPr lang="en-US"/>
        </a:p>
      </dgm:t>
    </dgm:pt>
    <dgm:pt modelId="{745CE0BC-1B94-40FC-A724-ED5306D88772}">
      <dgm:prSet/>
      <dgm:spPr/>
      <dgm:t>
        <a:bodyPr/>
        <a:lstStyle/>
        <a:p>
          <a:r>
            <a:rPr lang="en-GB"/>
            <a:t>Listen to the child and record concerns (DfE, 2023</a:t>
          </a:r>
          <a:r>
            <a:rPr lang="en-GB" b="1"/>
            <a:t>)</a:t>
          </a:r>
          <a:r>
            <a:rPr lang="en-GB"/>
            <a:t>.</a:t>
          </a:r>
          <a:endParaRPr lang="en-US"/>
        </a:p>
      </dgm:t>
    </dgm:pt>
    <dgm:pt modelId="{88E98070-56A3-4729-A069-F10A80E0CB09}" type="parTrans" cxnId="{9F76337A-FDF7-41A1-8A9A-CBB3C4F94A0E}">
      <dgm:prSet/>
      <dgm:spPr/>
      <dgm:t>
        <a:bodyPr/>
        <a:lstStyle/>
        <a:p>
          <a:endParaRPr lang="en-US"/>
        </a:p>
      </dgm:t>
    </dgm:pt>
    <dgm:pt modelId="{823E74BB-48B1-47F1-A48F-594ADF314432}" type="sibTrans" cxnId="{9F76337A-FDF7-41A1-8A9A-CBB3C4F94A0E}">
      <dgm:prSet/>
      <dgm:spPr/>
      <dgm:t>
        <a:bodyPr/>
        <a:lstStyle/>
        <a:p>
          <a:endParaRPr lang="en-US"/>
        </a:p>
      </dgm:t>
    </dgm:pt>
    <dgm:pt modelId="{D1047837-9DFF-4E9C-8437-6FE2E90697BE}">
      <dgm:prSet/>
      <dgm:spPr/>
      <dgm:t>
        <a:bodyPr/>
        <a:lstStyle/>
        <a:p>
          <a:r>
            <a:rPr lang="en-GB"/>
            <a:t>Report safeguarding concerns immediately (HM Government, 2023; Bradford SCP, 2026).</a:t>
          </a:r>
          <a:endParaRPr lang="en-US"/>
        </a:p>
      </dgm:t>
    </dgm:pt>
    <dgm:pt modelId="{6EEFFE5C-202D-4227-AB7D-A257975CB15F}" type="parTrans" cxnId="{B7AB753C-28EE-43E0-99FB-4FE37C486CF4}">
      <dgm:prSet/>
      <dgm:spPr/>
      <dgm:t>
        <a:bodyPr/>
        <a:lstStyle/>
        <a:p>
          <a:endParaRPr lang="en-US"/>
        </a:p>
      </dgm:t>
    </dgm:pt>
    <dgm:pt modelId="{45A8D25B-797E-40E8-B690-270433A099DA}" type="sibTrans" cxnId="{B7AB753C-28EE-43E0-99FB-4FE37C486CF4}">
      <dgm:prSet/>
      <dgm:spPr/>
      <dgm:t>
        <a:bodyPr/>
        <a:lstStyle/>
        <a:p>
          <a:endParaRPr lang="en-US"/>
        </a:p>
      </dgm:t>
    </dgm:pt>
    <dgm:pt modelId="{CD9C41DB-733C-4CDF-98B6-83A7C5A8B115}">
      <dgm:prSet/>
      <dgm:spPr/>
      <dgm:t>
        <a:bodyPr/>
        <a:lstStyle/>
        <a:p>
          <a:r>
            <a:rPr lang="en-GB"/>
            <a:t>Work with social workers, schools and health professionals (Early Help Guidance – UK Government, 2024).</a:t>
          </a:r>
          <a:endParaRPr lang="en-US"/>
        </a:p>
      </dgm:t>
    </dgm:pt>
    <dgm:pt modelId="{C89ADF5D-9E55-4939-A375-021A0F615BC2}" type="parTrans" cxnId="{B4DD773C-E48A-43ED-AFB1-B87A3311633E}">
      <dgm:prSet/>
      <dgm:spPr/>
      <dgm:t>
        <a:bodyPr/>
        <a:lstStyle/>
        <a:p>
          <a:endParaRPr lang="en-US"/>
        </a:p>
      </dgm:t>
    </dgm:pt>
    <dgm:pt modelId="{3EC6C227-E1F2-45F1-B857-18FD66BFDFC9}" type="sibTrans" cxnId="{B4DD773C-E48A-43ED-AFB1-B87A3311633E}">
      <dgm:prSet/>
      <dgm:spPr/>
      <dgm:t>
        <a:bodyPr/>
        <a:lstStyle/>
        <a:p>
          <a:endParaRPr lang="en-US"/>
        </a:p>
      </dgm:t>
    </dgm:pt>
    <dgm:pt modelId="{857E98C7-3CC4-4DA1-8482-0DA70F3C4CFB}">
      <dgm:prSet/>
      <dgm:spPr/>
      <dgm:t>
        <a:bodyPr/>
        <a:lstStyle/>
        <a:p>
          <a:r>
            <a:rPr lang="en-GB"/>
            <a:t>Support emotional wellbeing and family services (Domestic Abuse Act, 2021; NICE, 2022).</a:t>
          </a:r>
          <a:endParaRPr lang="en-US"/>
        </a:p>
      </dgm:t>
    </dgm:pt>
    <dgm:pt modelId="{06F33392-897A-4E1A-8596-EC517E4CE485}" type="parTrans" cxnId="{E97C7812-199E-4E8F-88AA-BD538460FC42}">
      <dgm:prSet/>
      <dgm:spPr/>
      <dgm:t>
        <a:bodyPr/>
        <a:lstStyle/>
        <a:p>
          <a:endParaRPr lang="en-US"/>
        </a:p>
      </dgm:t>
    </dgm:pt>
    <dgm:pt modelId="{3F32DA85-7B3B-4441-AD49-1748D5886EDF}" type="sibTrans" cxnId="{E97C7812-199E-4E8F-88AA-BD538460FC42}">
      <dgm:prSet/>
      <dgm:spPr/>
      <dgm:t>
        <a:bodyPr/>
        <a:lstStyle/>
        <a:p>
          <a:endParaRPr lang="en-US"/>
        </a:p>
      </dgm:t>
    </dgm:pt>
    <dgm:pt modelId="{2A9058BB-98D8-4347-A38E-17C4AEDD6149}" type="pres">
      <dgm:prSet presAssocID="{DEF264B0-1A15-4A73-B2E4-1D9E993AEA8C}" presName="linear" presStyleCnt="0">
        <dgm:presLayoutVars>
          <dgm:dir/>
          <dgm:animLvl val="lvl"/>
          <dgm:resizeHandles val="exact"/>
        </dgm:presLayoutVars>
      </dgm:prSet>
      <dgm:spPr/>
    </dgm:pt>
    <dgm:pt modelId="{2C11A666-3C6B-41DE-962F-8B474FAA31A5}" type="pres">
      <dgm:prSet presAssocID="{C9F7238D-7E23-4BBA-B762-902D1993A883}" presName="parentLin" presStyleCnt="0"/>
      <dgm:spPr/>
    </dgm:pt>
    <dgm:pt modelId="{48294261-7EB7-40BE-A201-BEBBEE62FE75}" type="pres">
      <dgm:prSet presAssocID="{C9F7238D-7E23-4BBA-B762-902D1993A883}" presName="parentLeftMargin" presStyleLbl="node1" presStyleIdx="0" presStyleCnt="2"/>
      <dgm:spPr/>
    </dgm:pt>
    <dgm:pt modelId="{C6FA6F6A-6566-424B-81FC-A40A9D078A21}" type="pres">
      <dgm:prSet presAssocID="{C9F7238D-7E23-4BBA-B762-902D1993A883}" presName="parentText" presStyleLbl="node1" presStyleIdx="0" presStyleCnt="2">
        <dgm:presLayoutVars>
          <dgm:chMax val="0"/>
          <dgm:bulletEnabled val="1"/>
        </dgm:presLayoutVars>
      </dgm:prSet>
      <dgm:spPr/>
    </dgm:pt>
    <dgm:pt modelId="{43141C1E-36EC-4F81-8CD9-95EDB0D5B080}" type="pres">
      <dgm:prSet presAssocID="{C9F7238D-7E23-4BBA-B762-902D1993A883}" presName="negativeSpace" presStyleCnt="0"/>
      <dgm:spPr/>
    </dgm:pt>
    <dgm:pt modelId="{FFF45E0F-8D87-4D0F-BC67-A93A454D084D}" type="pres">
      <dgm:prSet presAssocID="{C9F7238D-7E23-4BBA-B762-902D1993A883}" presName="childText" presStyleLbl="conFgAcc1" presStyleIdx="0" presStyleCnt="2">
        <dgm:presLayoutVars>
          <dgm:bulletEnabled val="1"/>
        </dgm:presLayoutVars>
      </dgm:prSet>
      <dgm:spPr/>
    </dgm:pt>
    <dgm:pt modelId="{E0138179-7E6A-4E99-9F00-7D20FBDEDF81}" type="pres">
      <dgm:prSet presAssocID="{3C223FF3-96AC-47E0-B7B6-16816256B02D}" presName="spaceBetweenRectangles" presStyleCnt="0"/>
      <dgm:spPr/>
    </dgm:pt>
    <dgm:pt modelId="{B0339042-E839-49FC-932A-149880E4A186}" type="pres">
      <dgm:prSet presAssocID="{B0C63328-4F91-4D69-9882-59E1F5BEBA8F}" presName="parentLin" presStyleCnt="0"/>
      <dgm:spPr/>
    </dgm:pt>
    <dgm:pt modelId="{99413C44-3AE2-43C2-B198-4088070413E8}" type="pres">
      <dgm:prSet presAssocID="{B0C63328-4F91-4D69-9882-59E1F5BEBA8F}" presName="parentLeftMargin" presStyleLbl="node1" presStyleIdx="0" presStyleCnt="2"/>
      <dgm:spPr/>
    </dgm:pt>
    <dgm:pt modelId="{857099E7-E4EB-454E-B20C-D1C9685C2ACB}" type="pres">
      <dgm:prSet presAssocID="{B0C63328-4F91-4D69-9882-59E1F5BEBA8F}" presName="parentText" presStyleLbl="node1" presStyleIdx="1" presStyleCnt="2">
        <dgm:presLayoutVars>
          <dgm:chMax val="0"/>
          <dgm:bulletEnabled val="1"/>
        </dgm:presLayoutVars>
      </dgm:prSet>
      <dgm:spPr/>
    </dgm:pt>
    <dgm:pt modelId="{299820AC-B8E2-4E5C-A276-D4823BF3E7B0}" type="pres">
      <dgm:prSet presAssocID="{B0C63328-4F91-4D69-9882-59E1F5BEBA8F}" presName="negativeSpace" presStyleCnt="0"/>
      <dgm:spPr/>
    </dgm:pt>
    <dgm:pt modelId="{88818F65-6C5F-474F-B88D-21746A292804}" type="pres">
      <dgm:prSet presAssocID="{B0C63328-4F91-4D69-9882-59E1F5BEBA8F}" presName="childText" presStyleLbl="conFgAcc1" presStyleIdx="1" presStyleCnt="2">
        <dgm:presLayoutVars>
          <dgm:bulletEnabled val="1"/>
        </dgm:presLayoutVars>
      </dgm:prSet>
      <dgm:spPr/>
    </dgm:pt>
  </dgm:ptLst>
  <dgm:cxnLst>
    <dgm:cxn modelId="{245BE607-8927-4B70-BD9F-D497A986D95D}" type="presOf" srcId="{857E98C7-3CC4-4DA1-8482-0DA70F3C4CFB}" destId="{88818F65-6C5F-474F-B88D-21746A292804}" srcOrd="0" destOrd="4" presId="urn:microsoft.com/office/officeart/2005/8/layout/list1"/>
    <dgm:cxn modelId="{16C99510-2C55-45BC-9CA4-426B0EEA1405}" srcId="{C9F7238D-7E23-4BBA-B762-902D1993A883}" destId="{F4278F56-07DB-4EBC-BFF6-A83317BA54FA}" srcOrd="1" destOrd="0" parTransId="{C826486A-098D-4B77-A560-EBFA4FB5E290}" sibTransId="{59D8735A-05BC-4A3B-9758-C86592567753}"/>
    <dgm:cxn modelId="{E97C7812-199E-4E8F-88AA-BD538460FC42}" srcId="{B0C63328-4F91-4D69-9882-59E1F5BEBA8F}" destId="{857E98C7-3CC4-4DA1-8482-0DA70F3C4CFB}" srcOrd="4" destOrd="0" parTransId="{06F33392-897A-4E1A-8596-EC517E4CE485}" sibTransId="{3F32DA85-7B3B-4441-AD49-1748D5886EDF}"/>
    <dgm:cxn modelId="{A2EDA513-DAA7-47B3-8D19-E32B44B98C46}" type="presOf" srcId="{DEF264B0-1A15-4A73-B2E4-1D9E993AEA8C}" destId="{2A9058BB-98D8-4347-A38E-17C4AEDD6149}" srcOrd="0" destOrd="0" presId="urn:microsoft.com/office/officeart/2005/8/layout/list1"/>
    <dgm:cxn modelId="{AA542921-C01E-4B2F-B7AE-A7D519FE6FE3}" type="presOf" srcId="{60A78459-0CC9-458A-BB00-DE68075513E0}" destId="{FFF45E0F-8D87-4D0F-BC67-A93A454D084D}" srcOrd="0" destOrd="0" presId="urn:microsoft.com/office/officeart/2005/8/layout/list1"/>
    <dgm:cxn modelId="{63C4D922-13F3-43C7-B0C4-EA782B3EFA9E}" type="presOf" srcId="{C9F7238D-7E23-4BBA-B762-902D1993A883}" destId="{48294261-7EB7-40BE-A201-BEBBEE62FE75}" srcOrd="0" destOrd="0" presId="urn:microsoft.com/office/officeart/2005/8/layout/list1"/>
    <dgm:cxn modelId="{94A9F136-CAF5-4CF5-BF12-821E3AB6F686}" type="presOf" srcId="{B0C63328-4F91-4D69-9882-59E1F5BEBA8F}" destId="{857099E7-E4EB-454E-B20C-D1C9685C2ACB}" srcOrd="1" destOrd="0" presId="urn:microsoft.com/office/officeart/2005/8/layout/list1"/>
    <dgm:cxn modelId="{2DBDAF37-77C6-4D85-9BA6-E16EA0BE4996}" srcId="{DEF264B0-1A15-4A73-B2E4-1D9E993AEA8C}" destId="{B0C63328-4F91-4D69-9882-59E1F5BEBA8F}" srcOrd="1" destOrd="0" parTransId="{CEA83FC5-0AF6-4180-9DBE-64342AFE5C98}" sibTransId="{CED54CF6-E7CF-4FED-98CA-71A767399A1B}"/>
    <dgm:cxn modelId="{B7AB753C-28EE-43E0-99FB-4FE37C486CF4}" srcId="{B0C63328-4F91-4D69-9882-59E1F5BEBA8F}" destId="{D1047837-9DFF-4E9C-8437-6FE2E90697BE}" srcOrd="2" destOrd="0" parTransId="{6EEFFE5C-202D-4227-AB7D-A257975CB15F}" sibTransId="{45A8D25B-797E-40E8-B690-270433A099DA}"/>
    <dgm:cxn modelId="{B4DD773C-E48A-43ED-AFB1-B87A3311633E}" srcId="{B0C63328-4F91-4D69-9882-59E1F5BEBA8F}" destId="{CD9C41DB-733C-4CDF-98B6-83A7C5A8B115}" srcOrd="3" destOrd="0" parTransId="{C89ADF5D-9E55-4939-A375-021A0F615BC2}" sibTransId="{3EC6C227-E1F2-45F1-B857-18FD66BFDFC9}"/>
    <dgm:cxn modelId="{D226083F-D0AB-4F7E-8535-70533F0B85DC}" srcId="{B0C63328-4F91-4D69-9882-59E1F5BEBA8F}" destId="{DE030FE4-4351-47EA-A548-B6DB1EA194F5}" srcOrd="0" destOrd="0" parTransId="{B02DA7FB-28AC-4708-AC93-D1E06505155F}" sibTransId="{D9F9529A-10E2-4692-AE5C-46FB4A92FF21}"/>
    <dgm:cxn modelId="{9BFDF945-FEEB-4ED9-9368-78D302F19EAF}" type="presOf" srcId="{CF23382A-C351-408A-88CB-FCF7EB5114BA}" destId="{FFF45E0F-8D87-4D0F-BC67-A93A454D084D}" srcOrd="0" destOrd="3" presId="urn:microsoft.com/office/officeart/2005/8/layout/list1"/>
    <dgm:cxn modelId="{0022204C-4DCF-4475-BC38-C492D4E721DA}" type="presOf" srcId="{D1047837-9DFF-4E9C-8437-6FE2E90697BE}" destId="{88818F65-6C5F-474F-B88D-21746A292804}" srcOrd="0" destOrd="2" presId="urn:microsoft.com/office/officeart/2005/8/layout/list1"/>
    <dgm:cxn modelId="{5B07716D-D76F-43D9-A46F-977B568F414B}" type="presOf" srcId="{94135E8D-BFAD-4A3A-BFE2-E5676E33E0C8}" destId="{FFF45E0F-8D87-4D0F-BC67-A93A454D084D}" srcOrd="0" destOrd="2" presId="urn:microsoft.com/office/officeart/2005/8/layout/list1"/>
    <dgm:cxn modelId="{19C75671-6592-4974-BFBE-516A5BCC9957}" type="presOf" srcId="{DE030FE4-4351-47EA-A548-B6DB1EA194F5}" destId="{88818F65-6C5F-474F-B88D-21746A292804}" srcOrd="0" destOrd="0" presId="urn:microsoft.com/office/officeart/2005/8/layout/list1"/>
    <dgm:cxn modelId="{6D4E8376-169A-43BD-9645-97DD4E373A49}" type="presOf" srcId="{F4278F56-07DB-4EBC-BFF6-A83317BA54FA}" destId="{FFF45E0F-8D87-4D0F-BC67-A93A454D084D}" srcOrd="0" destOrd="1" presId="urn:microsoft.com/office/officeart/2005/8/layout/list1"/>
    <dgm:cxn modelId="{9F76337A-FDF7-41A1-8A9A-CBB3C4F94A0E}" srcId="{B0C63328-4F91-4D69-9882-59E1F5BEBA8F}" destId="{745CE0BC-1B94-40FC-A724-ED5306D88772}" srcOrd="1" destOrd="0" parTransId="{88E98070-56A3-4729-A069-F10A80E0CB09}" sibTransId="{823E74BB-48B1-47F1-A48F-594ADF314432}"/>
    <dgm:cxn modelId="{69EF4280-EAB4-420D-8E72-26085CA6071A}" srcId="{C9F7238D-7E23-4BBA-B762-902D1993A883}" destId="{CF23382A-C351-408A-88CB-FCF7EB5114BA}" srcOrd="3" destOrd="0" parTransId="{1E30A811-6864-4F38-A356-3EB6A338D8B1}" sibTransId="{C5078D79-C935-427A-BA83-494AB46F3229}"/>
    <dgm:cxn modelId="{35A06583-66BE-45F3-A141-D45F327ACB30}" type="presOf" srcId="{C9F7238D-7E23-4BBA-B762-902D1993A883}" destId="{C6FA6F6A-6566-424B-81FC-A40A9D078A21}" srcOrd="1" destOrd="0" presId="urn:microsoft.com/office/officeart/2005/8/layout/list1"/>
    <dgm:cxn modelId="{FACC9C91-4591-493F-B78C-F44BBB0FD480}" type="presOf" srcId="{B0C63328-4F91-4D69-9882-59E1F5BEBA8F}" destId="{99413C44-3AE2-43C2-B198-4088070413E8}" srcOrd="0" destOrd="0" presId="urn:microsoft.com/office/officeart/2005/8/layout/list1"/>
    <dgm:cxn modelId="{4790D9A3-6766-4672-B0D4-979B79070129}" type="presOf" srcId="{CD9C41DB-733C-4CDF-98B6-83A7C5A8B115}" destId="{88818F65-6C5F-474F-B88D-21746A292804}" srcOrd="0" destOrd="3" presId="urn:microsoft.com/office/officeart/2005/8/layout/list1"/>
    <dgm:cxn modelId="{D3B086E3-8B6D-406D-BF22-F4481A1CDBFB}" srcId="{C9F7238D-7E23-4BBA-B762-902D1993A883}" destId="{60A78459-0CC9-458A-BB00-DE68075513E0}" srcOrd="0" destOrd="0" parTransId="{AF7873DA-8CF4-4C84-90B5-994A96B19FF0}" sibTransId="{846D1082-8816-4726-A74D-1E3010112718}"/>
    <dgm:cxn modelId="{526783E9-5AE8-4112-836C-B3F6FCBBEBFF}" srcId="{DEF264B0-1A15-4A73-B2E4-1D9E993AEA8C}" destId="{C9F7238D-7E23-4BBA-B762-902D1993A883}" srcOrd="0" destOrd="0" parTransId="{77FAE38B-15F9-4823-BDC2-A8E8CC51C16D}" sibTransId="{3C223FF3-96AC-47E0-B7B6-16816256B02D}"/>
    <dgm:cxn modelId="{2C3A38F8-EFB2-4238-AEEA-A05ED3E7E634}" type="presOf" srcId="{745CE0BC-1B94-40FC-A724-ED5306D88772}" destId="{88818F65-6C5F-474F-B88D-21746A292804}" srcOrd="0" destOrd="1" presId="urn:microsoft.com/office/officeart/2005/8/layout/list1"/>
    <dgm:cxn modelId="{17FDC9FA-7959-47C0-9F1B-3F92B989F820}" srcId="{C9F7238D-7E23-4BBA-B762-902D1993A883}" destId="{94135E8D-BFAD-4A3A-BFE2-E5676E33E0C8}" srcOrd="2" destOrd="0" parTransId="{673BC00E-87B4-4DC0-91F2-3A6FA6BD8DCE}" sibTransId="{517E589C-2DFA-478E-A3C7-75101B348488}"/>
    <dgm:cxn modelId="{A23DAA40-9DD6-4E56-B0B8-E1DDD3B5639C}" type="presParOf" srcId="{2A9058BB-98D8-4347-A38E-17C4AEDD6149}" destId="{2C11A666-3C6B-41DE-962F-8B474FAA31A5}" srcOrd="0" destOrd="0" presId="urn:microsoft.com/office/officeart/2005/8/layout/list1"/>
    <dgm:cxn modelId="{872EDAA8-E6CA-4388-A1FC-3938AC28A436}" type="presParOf" srcId="{2C11A666-3C6B-41DE-962F-8B474FAA31A5}" destId="{48294261-7EB7-40BE-A201-BEBBEE62FE75}" srcOrd="0" destOrd="0" presId="urn:microsoft.com/office/officeart/2005/8/layout/list1"/>
    <dgm:cxn modelId="{2EE6E273-3B37-4845-96E7-019BA25052F1}" type="presParOf" srcId="{2C11A666-3C6B-41DE-962F-8B474FAA31A5}" destId="{C6FA6F6A-6566-424B-81FC-A40A9D078A21}" srcOrd="1" destOrd="0" presId="urn:microsoft.com/office/officeart/2005/8/layout/list1"/>
    <dgm:cxn modelId="{5A54ECEA-48E2-4560-B5EB-0268933F0A6E}" type="presParOf" srcId="{2A9058BB-98D8-4347-A38E-17C4AEDD6149}" destId="{43141C1E-36EC-4F81-8CD9-95EDB0D5B080}" srcOrd="1" destOrd="0" presId="urn:microsoft.com/office/officeart/2005/8/layout/list1"/>
    <dgm:cxn modelId="{25348EAE-730E-4CBA-8F30-8AF544D7FF59}" type="presParOf" srcId="{2A9058BB-98D8-4347-A38E-17C4AEDD6149}" destId="{FFF45E0F-8D87-4D0F-BC67-A93A454D084D}" srcOrd="2" destOrd="0" presId="urn:microsoft.com/office/officeart/2005/8/layout/list1"/>
    <dgm:cxn modelId="{A9CAAC17-5531-45AE-AC2F-3AA92F1E9C40}" type="presParOf" srcId="{2A9058BB-98D8-4347-A38E-17C4AEDD6149}" destId="{E0138179-7E6A-4E99-9F00-7D20FBDEDF81}" srcOrd="3" destOrd="0" presId="urn:microsoft.com/office/officeart/2005/8/layout/list1"/>
    <dgm:cxn modelId="{B0386F78-4676-4201-8BF3-048E9E14027B}" type="presParOf" srcId="{2A9058BB-98D8-4347-A38E-17C4AEDD6149}" destId="{B0339042-E839-49FC-932A-149880E4A186}" srcOrd="4" destOrd="0" presId="urn:microsoft.com/office/officeart/2005/8/layout/list1"/>
    <dgm:cxn modelId="{12FDFB59-92A8-47D1-9503-4FF697646AF5}" type="presParOf" srcId="{B0339042-E839-49FC-932A-149880E4A186}" destId="{99413C44-3AE2-43C2-B198-4088070413E8}" srcOrd="0" destOrd="0" presId="urn:microsoft.com/office/officeart/2005/8/layout/list1"/>
    <dgm:cxn modelId="{F20002AD-2357-445D-9101-00BE76A2994D}" type="presParOf" srcId="{B0339042-E839-49FC-932A-149880E4A186}" destId="{857099E7-E4EB-454E-B20C-D1C9685C2ACB}" srcOrd="1" destOrd="0" presId="urn:microsoft.com/office/officeart/2005/8/layout/list1"/>
    <dgm:cxn modelId="{8FFB570A-2481-433E-AA71-FAFB66EE5210}" type="presParOf" srcId="{2A9058BB-98D8-4347-A38E-17C4AEDD6149}" destId="{299820AC-B8E2-4E5C-A276-D4823BF3E7B0}" srcOrd="5" destOrd="0" presId="urn:microsoft.com/office/officeart/2005/8/layout/list1"/>
    <dgm:cxn modelId="{A08CE213-9DC2-4762-8876-A9F9A9814729}" type="presParOf" srcId="{2A9058BB-98D8-4347-A38E-17C4AEDD6149}" destId="{88818F65-6C5F-474F-B88D-21746A292804}"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F45E0F-8D87-4D0F-BC67-A93A454D084D}">
      <dsp:nvSpPr>
        <dsp:cNvPr id="0" name=""/>
        <dsp:cNvSpPr/>
      </dsp:nvSpPr>
      <dsp:spPr>
        <a:xfrm>
          <a:off x="0" y="394016"/>
          <a:ext cx="4605442" cy="1927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7433" tIns="249936" rIns="357433"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a:t>Child A was a 7-year-old boy who died after being left unsupervised (Department for Education, 2026).</a:t>
          </a:r>
          <a:endParaRPr lang="en-US" sz="1200" kern="1200"/>
        </a:p>
        <a:p>
          <a:pPr marL="114300" lvl="1" indent="-114300" algn="l" defTabSz="533400">
            <a:lnSpc>
              <a:spcPct val="90000"/>
            </a:lnSpc>
            <a:spcBef>
              <a:spcPct val="0"/>
            </a:spcBef>
            <a:spcAft>
              <a:spcPct val="15000"/>
            </a:spcAft>
            <a:buChar char="•"/>
          </a:pPr>
          <a:r>
            <a:rPr lang="en-GB" sz="1200" kern="1200"/>
            <a:t>Long-term neglect, poor home conditions, lack of supervision and food (NSPCC, 2025).</a:t>
          </a:r>
          <a:endParaRPr lang="en-US" sz="1200" kern="1200"/>
        </a:p>
        <a:p>
          <a:pPr marL="114300" lvl="1" indent="-114300" algn="l" defTabSz="533400">
            <a:lnSpc>
              <a:spcPct val="90000"/>
            </a:lnSpc>
            <a:spcBef>
              <a:spcPct val="0"/>
            </a:spcBef>
            <a:spcAft>
              <a:spcPct val="15000"/>
            </a:spcAft>
            <a:buChar char="•"/>
          </a:pPr>
          <a:r>
            <a:rPr lang="en-GB" sz="1200" kern="1200"/>
            <a:t>Mother experienced mental health difficulties and alcohol misuse (NICE, 2022; UK Government, 2021)..</a:t>
          </a:r>
          <a:endParaRPr lang="en-US" sz="1200" kern="1200"/>
        </a:p>
        <a:p>
          <a:pPr marL="114300" lvl="1" indent="-114300" algn="l" defTabSz="533400">
            <a:lnSpc>
              <a:spcPct val="90000"/>
            </a:lnSpc>
            <a:spcBef>
              <a:spcPct val="0"/>
            </a:spcBef>
            <a:spcAft>
              <a:spcPct val="15000"/>
            </a:spcAft>
            <a:buChar char="•"/>
          </a:pPr>
          <a:r>
            <a:rPr lang="en-GB" sz="1200" kern="1200"/>
            <a:t>Children reported abuse and being left alone, but concerns were not fully acted upon (HM Government, 2023; UK Government, 1989; UK Government, 2004).</a:t>
          </a:r>
          <a:endParaRPr lang="en-US" sz="1200" kern="1200"/>
        </a:p>
      </dsp:txBody>
      <dsp:txXfrm>
        <a:off x="0" y="394016"/>
        <a:ext cx="4605442" cy="1927800"/>
      </dsp:txXfrm>
    </dsp:sp>
    <dsp:sp modelId="{C6FA6F6A-6566-424B-81FC-A40A9D078A21}">
      <dsp:nvSpPr>
        <dsp:cNvPr id="0" name=""/>
        <dsp:cNvSpPr/>
      </dsp:nvSpPr>
      <dsp:spPr>
        <a:xfrm>
          <a:off x="230272" y="216896"/>
          <a:ext cx="3223809" cy="3542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852" tIns="0" rIns="121852" bIns="0" numCol="1" spcCol="1270" anchor="ctr" anchorCtr="0">
          <a:noAutofit/>
        </a:bodyPr>
        <a:lstStyle/>
        <a:p>
          <a:pPr marL="0" lvl="0" indent="0" algn="l" defTabSz="533400">
            <a:lnSpc>
              <a:spcPct val="90000"/>
            </a:lnSpc>
            <a:spcBef>
              <a:spcPct val="0"/>
            </a:spcBef>
            <a:spcAft>
              <a:spcPct val="35000"/>
            </a:spcAft>
            <a:buNone/>
          </a:pPr>
          <a:r>
            <a:rPr lang="en-GB" sz="1200" b="1" kern="1200"/>
            <a:t>Case History</a:t>
          </a:r>
          <a:endParaRPr lang="en-US" sz="1200" kern="1200"/>
        </a:p>
      </dsp:txBody>
      <dsp:txXfrm>
        <a:off x="247565" y="234189"/>
        <a:ext cx="3189223" cy="319654"/>
      </dsp:txXfrm>
    </dsp:sp>
    <dsp:sp modelId="{88818F65-6C5F-474F-B88D-21746A292804}">
      <dsp:nvSpPr>
        <dsp:cNvPr id="0" name=""/>
        <dsp:cNvSpPr/>
      </dsp:nvSpPr>
      <dsp:spPr>
        <a:xfrm>
          <a:off x="0" y="2563736"/>
          <a:ext cx="4605442" cy="1965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57433" tIns="249936" rIns="357433"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a:t>Recognise signs of neglect and abuse (NICE, 2022; NSPCC Learning, 2025)..</a:t>
          </a:r>
          <a:endParaRPr lang="en-US" sz="1200" kern="1200"/>
        </a:p>
        <a:p>
          <a:pPr marL="114300" lvl="1" indent="-114300" algn="l" defTabSz="533400">
            <a:lnSpc>
              <a:spcPct val="90000"/>
            </a:lnSpc>
            <a:spcBef>
              <a:spcPct val="0"/>
            </a:spcBef>
            <a:spcAft>
              <a:spcPct val="15000"/>
            </a:spcAft>
            <a:buChar char="•"/>
          </a:pPr>
          <a:r>
            <a:rPr lang="en-GB" sz="1200" kern="1200"/>
            <a:t>Listen to the child and record concerns (DfE, 2023</a:t>
          </a:r>
          <a:r>
            <a:rPr lang="en-GB" sz="1200" b="1" kern="1200"/>
            <a:t>)</a:t>
          </a:r>
          <a:r>
            <a:rPr lang="en-GB" sz="1200" kern="1200"/>
            <a:t>.</a:t>
          </a:r>
          <a:endParaRPr lang="en-US" sz="1200" kern="1200"/>
        </a:p>
        <a:p>
          <a:pPr marL="114300" lvl="1" indent="-114300" algn="l" defTabSz="533400">
            <a:lnSpc>
              <a:spcPct val="90000"/>
            </a:lnSpc>
            <a:spcBef>
              <a:spcPct val="0"/>
            </a:spcBef>
            <a:spcAft>
              <a:spcPct val="15000"/>
            </a:spcAft>
            <a:buChar char="•"/>
          </a:pPr>
          <a:r>
            <a:rPr lang="en-GB" sz="1200" kern="1200"/>
            <a:t>Report safeguarding concerns immediately (HM Government, 2023; Bradford SCP, 2026).</a:t>
          </a:r>
          <a:endParaRPr lang="en-US" sz="1200" kern="1200"/>
        </a:p>
        <a:p>
          <a:pPr marL="114300" lvl="1" indent="-114300" algn="l" defTabSz="533400">
            <a:lnSpc>
              <a:spcPct val="90000"/>
            </a:lnSpc>
            <a:spcBef>
              <a:spcPct val="0"/>
            </a:spcBef>
            <a:spcAft>
              <a:spcPct val="15000"/>
            </a:spcAft>
            <a:buChar char="•"/>
          </a:pPr>
          <a:r>
            <a:rPr lang="en-GB" sz="1200" kern="1200"/>
            <a:t>Work with social workers, schools and health professionals (Early Help Guidance – UK Government, 2024).</a:t>
          </a:r>
          <a:endParaRPr lang="en-US" sz="1200" kern="1200"/>
        </a:p>
        <a:p>
          <a:pPr marL="114300" lvl="1" indent="-114300" algn="l" defTabSz="533400">
            <a:lnSpc>
              <a:spcPct val="90000"/>
            </a:lnSpc>
            <a:spcBef>
              <a:spcPct val="0"/>
            </a:spcBef>
            <a:spcAft>
              <a:spcPct val="15000"/>
            </a:spcAft>
            <a:buChar char="•"/>
          </a:pPr>
          <a:r>
            <a:rPr lang="en-GB" sz="1200" kern="1200"/>
            <a:t>Support emotional wellbeing and family services (Domestic Abuse Act, 2021; NICE, 2022).</a:t>
          </a:r>
          <a:endParaRPr lang="en-US" sz="1200" kern="1200"/>
        </a:p>
      </dsp:txBody>
      <dsp:txXfrm>
        <a:off x="0" y="2563736"/>
        <a:ext cx="4605442" cy="1965600"/>
      </dsp:txXfrm>
    </dsp:sp>
    <dsp:sp modelId="{857099E7-E4EB-454E-B20C-D1C9685C2ACB}">
      <dsp:nvSpPr>
        <dsp:cNvPr id="0" name=""/>
        <dsp:cNvSpPr/>
      </dsp:nvSpPr>
      <dsp:spPr>
        <a:xfrm>
          <a:off x="230272" y="2386616"/>
          <a:ext cx="3223809" cy="3542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852" tIns="0" rIns="121852" bIns="0" numCol="1" spcCol="1270" anchor="ctr" anchorCtr="0">
          <a:noAutofit/>
        </a:bodyPr>
        <a:lstStyle/>
        <a:p>
          <a:pPr marL="0" lvl="0" indent="0" algn="l" defTabSz="533400">
            <a:lnSpc>
              <a:spcPct val="90000"/>
            </a:lnSpc>
            <a:spcBef>
              <a:spcPct val="0"/>
            </a:spcBef>
            <a:spcAft>
              <a:spcPct val="35000"/>
            </a:spcAft>
            <a:buNone/>
          </a:pPr>
          <a:r>
            <a:rPr lang="en-GB" sz="1200" b="1" kern="1200"/>
            <a:t>Support Worker Actions</a:t>
          </a:r>
          <a:endParaRPr lang="en-US" sz="1200" kern="1200"/>
        </a:p>
      </dsp:txBody>
      <dsp:txXfrm>
        <a:off x="247565" y="2403909"/>
        <a:ext cx="3189223" cy="31965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0242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Speaker Notes:</a:t>
            </a:r>
          </a:p>
          <a:p>
            <a:r>
              <a:t>Good morning/afternoon. This presentation focuses on protecting and supporting families in health and care from the perspective of a Support Worker.</a:t>
            </a:r>
          </a:p>
          <a:p>
            <a:endParaRPr/>
          </a:p>
          <a:p>
            <a:r>
              <a:t>The case study is based on the Child A Safeguarding Practice Review published by the Bradford Partnership in 2023. It highlights the importance of recognising neglect, listening to children, working with other professionals, and taking safeguarding concerns seriously.</a:t>
            </a:r>
          </a:p>
          <a:p>
            <a:endParaRPr/>
          </a:p>
          <a:p>
            <a:r>
              <a:t>As a Support Worker, my responsibility is to help protect vulnerable children, promote their wellbeing, and ensure that appropriate safeguarding actions are taken when concerns arise.</a:t>
            </a:r>
          </a:p>
          <a:p>
            <a:endParaRP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rPr lang="en-GB" sz="1200" kern="1200" dirty="0">
                <a:solidFill>
                  <a:schemeClr val="tx1"/>
                </a:solidFill>
                <a:effectLst/>
                <a:latin typeface="+mn-lt"/>
                <a:ea typeface="+mn-ea"/>
                <a:cs typeface="+mn-cs"/>
              </a:rPr>
              <a:t>In this case, we’re looking at the story of Child A, a seven‑year‑old boy whose life ended in deeply tragic circumstances. He died after being left at home without any adult supervision. His death led to a Child Safeguarding Practice Review in Bradford in 2023, which aimed to understand what had happened, what professionals knew, and whether more could have been done to protect him.</a:t>
            </a:r>
          </a:p>
          <a:p>
            <a:r>
              <a:rPr lang="en-GB" sz="1200" kern="1200" dirty="0">
                <a:solidFill>
                  <a:schemeClr val="tx1"/>
                </a:solidFill>
                <a:effectLst/>
                <a:latin typeface="+mn-lt"/>
                <a:ea typeface="+mn-ea"/>
                <a:cs typeface="+mn-cs"/>
              </a:rPr>
              <a:t>For several years before his death, Child A and his sisters were living in very difficult and unsafe conditions. Their home environment was consistently poor. There were times when there wasn’t enough food in the house, the hygiene was extremely low, furniture was broken, and the electricity was sometimes cut off. These are all strong indicators of chronic neglect. The children were also left alone regularly, sometimes for long periods, which placed them at serious risk of harm.</a:t>
            </a:r>
          </a:p>
          <a:p>
            <a:r>
              <a:rPr lang="en-GB" sz="1200" kern="1200" dirty="0">
                <a:solidFill>
                  <a:schemeClr val="tx1"/>
                </a:solidFill>
                <a:effectLst/>
                <a:latin typeface="+mn-lt"/>
                <a:ea typeface="+mn-ea"/>
                <a:cs typeface="+mn-cs"/>
              </a:rPr>
              <a:t>Their mother was struggling with significant mental health issues, including suicidal thoughts, and there were concerns about alcohol misuse. These challenges made it extremely hard for her to provide stable and consistent care. Although different services had been involved with the family over time, the review found that communication between agencies wasn’t strong enough. Concerns were raised, but they weren’t always followed up properly, and important information wasn’t always shared.</a:t>
            </a:r>
          </a:p>
          <a:p>
            <a:r>
              <a:rPr lang="en-GB" sz="1200" kern="1200" dirty="0">
                <a:solidFill>
                  <a:schemeClr val="tx1"/>
                </a:solidFill>
                <a:effectLst/>
                <a:latin typeface="+mn-lt"/>
                <a:ea typeface="+mn-ea"/>
                <a:cs typeface="+mn-cs"/>
              </a:rPr>
              <a:t>What’s especially heartbreaking is that the children themselves repeatedly said they were being left alone and that they were experiencing emotional and physical abuse. Schools and other professionals did raise concerns, but the safeguarding response wasn’t strong enough. The review concluded that the children’s voices weren’t heard clearly enough and that opportunities to intervene were missed. Stronger action should have been taken much earlier.</a:t>
            </a:r>
          </a:p>
          <a:p>
            <a:r>
              <a:rPr lang="en-GB" sz="1200" b="1" kern="1200" dirty="0">
                <a:solidFill>
                  <a:schemeClr val="tx1"/>
                </a:solidFill>
                <a:effectLst/>
                <a:latin typeface="+mn-lt"/>
                <a:ea typeface="+mn-ea"/>
                <a:cs typeface="+mn-cs"/>
              </a:rPr>
              <a:t>Support Worker Actions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If I were the Support Worker involved in this situation, my role would begin with recognising the early signs that something isn’t right. That might be noticing that a child is consistently hungry, unwashed, withdrawn, anxious, or showing sudden changes in behaviour. It might be seeing that the home environment is unsafe or that the child is being left alone. These early signs are crucial, because they are often the first indicators that a child is experiencing neglect or abuse.</a:t>
            </a:r>
          </a:p>
          <a:p>
            <a:r>
              <a:rPr lang="en-GB" sz="1200" kern="1200" dirty="0">
                <a:solidFill>
                  <a:schemeClr val="tx1"/>
                </a:solidFill>
                <a:effectLst/>
                <a:latin typeface="+mn-lt"/>
                <a:ea typeface="+mn-ea"/>
                <a:cs typeface="+mn-cs"/>
              </a:rPr>
              <a:t>A really important part of my role would be making sure the child feels heard. Children often communicate their experiences in small ways , through their behaviour, their emotions, or sometimes through very direct comments. If a child tells me they’re scared, or that they’re being left alone, or that something is happening at home, I would take that extremely seriously. I would listen carefully, reassure them, and make sure everything they say is recorded accurately. The child’s voice should always be at the centre of any safeguarding decision.</a:t>
            </a:r>
          </a:p>
          <a:p>
            <a:r>
              <a:rPr lang="en-GB" sz="1200" kern="1200" dirty="0">
                <a:solidFill>
                  <a:schemeClr val="tx1"/>
                </a:solidFill>
                <a:effectLst/>
                <a:latin typeface="+mn-lt"/>
                <a:ea typeface="+mn-ea"/>
                <a:cs typeface="+mn-cs"/>
              </a:rPr>
              <a:t>If I had any concerns at all, I would report them immediately to the designated safeguarding lead and follow the correct safeguarding procedures. As a Support Worker, it’s not my job to investigate, it’s my job to pass on concerns quickly so that the right professionals can take action. Ignoring concerns or trying to handle them alone can put a child at even greater risk.</a:t>
            </a:r>
          </a:p>
          <a:p>
            <a:r>
              <a:rPr lang="en-GB" sz="1200" kern="1200" dirty="0">
                <a:solidFill>
                  <a:schemeClr val="tx1"/>
                </a:solidFill>
                <a:effectLst/>
                <a:latin typeface="+mn-lt"/>
                <a:ea typeface="+mn-ea"/>
                <a:cs typeface="+mn-cs"/>
              </a:rPr>
              <a:t>Another key part of my role would be working closely with other agencies. Safeguarding only works when everyone communicates effectively, social workers, teachers, health professionals, and safeguarding teams all need to share information and work together. When communication breaks down, children can slip through the gaps, and that’s exactly what happened in Child A’s case.</a:t>
            </a:r>
          </a:p>
          <a:p>
            <a:r>
              <a:rPr lang="en-GB" sz="1200" kern="1200" dirty="0">
                <a:solidFill>
                  <a:schemeClr val="tx1"/>
                </a:solidFill>
                <a:effectLst/>
                <a:latin typeface="+mn-lt"/>
                <a:ea typeface="+mn-ea"/>
                <a:cs typeface="+mn-cs"/>
              </a:rPr>
              <a:t>Finally, I would focus on supporting the child’s emotional wellbeing. That means building trust, offering reassurance, and helping the family access the right support services. This could include mental health support for the parent, parenting programmes, counselling, or community resources. The aim is always to keep the child safe, promote their wellbeing, and help the family make positive, lasting changes.</a:t>
            </a:r>
          </a:p>
          <a:p>
            <a:endParaRPr dirty="0"/>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75000"/>
                  </a:srgbClr>
                </a:solidFill>
              </a:defRPr>
            </a:lvl1pPr>
          </a:lstStyle>
          <a:p>
            <a:fld id="{5BCAD085-E8A6-8845-BD4E-CB4CCA059FC4}" type="datetimeFigureOut">
              <a:rPr lang="en-US" smtClean="0"/>
              <a:t>6/14/2026</a:t>
            </a:fld>
            <a:endParaRPr lang="en-US"/>
          </a:p>
        </p:txBody>
      </p:sp>
      <p:sp>
        <p:nvSpPr>
          <p:cNvPr id="8" name="Footer Placeholder 7"/>
          <p:cNvSpPr>
            <a:spLocks noGrp="1"/>
          </p:cNvSpPr>
          <p:nvPr>
            <p:ph type="ftr" sz="quarter" idx="11"/>
          </p:nvPr>
        </p:nvSpPr>
        <p:spPr/>
        <p:txBody>
          <a:bodyPr/>
          <a:lstStyle>
            <a:lvl1pPr>
              <a:defRPr>
                <a:solidFill>
                  <a:srgbClr val="FFFFFF">
                    <a:alpha val="75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0000"/>
                  </a:srgb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568808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99603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p:spPr>
        <p:txBody>
          <a:bodyPr anchor="b">
            <a:normAutofit/>
          </a:bodyPr>
          <a:lstStyle>
            <a:lvl1pPr>
              <a:lnSpc>
                <a:spcPct val="80000"/>
              </a:lnSpc>
              <a:defRPr sz="8000" b="0"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98736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507492"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757738"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718069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507492" y="2032000"/>
            <a:ext cx="3806190" cy="723400"/>
          </a:xfrm>
        </p:spPr>
        <p:txBody>
          <a:bodyPr anchor="ctr">
            <a:normAutofit/>
          </a:bodyPr>
          <a:lstStyle>
            <a:lvl1pPr marL="0" indent="0">
              <a:spcBef>
                <a:spcPts val="0"/>
              </a:spcBef>
              <a:buNone/>
              <a:defRPr sz="20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07492" y="2736150"/>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766310" y="2029968"/>
            <a:ext cx="3806190" cy="722376"/>
          </a:xfrm>
        </p:spPr>
        <p:txBody>
          <a:bodyPr anchor="ctr">
            <a:normAutofit/>
          </a:bodyPr>
          <a:lstStyle>
            <a:lvl1pPr marL="0" indent="0">
              <a:spcBef>
                <a:spcPts val="0"/>
              </a:spcBef>
              <a:buNone/>
              <a:defRPr sz="2000" b="0"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66310" y="2734056"/>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17189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67244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55900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437055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507492" y="5909735"/>
            <a:ext cx="6922008" cy="533400"/>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alpha val="75000"/>
                  </a:srgbClr>
                </a:solidFill>
              </a:defRPr>
            </a:lvl1pPr>
          </a:lstStyle>
          <a:p>
            <a:fld id="{5BCAD085-E8A6-8845-BD4E-CB4CCA059FC4}" type="datetimeFigureOut">
              <a:rPr lang="en-US" smtClean="0"/>
              <a:t>6/14/2026</a:t>
            </a:fld>
            <a:endParaRPr lang="en-US"/>
          </a:p>
        </p:txBody>
      </p:sp>
      <p:sp>
        <p:nvSpPr>
          <p:cNvPr id="6" name="Footer Placeholder 5"/>
          <p:cNvSpPr>
            <a:spLocks noGrp="1"/>
          </p:cNvSpPr>
          <p:nvPr>
            <p:ph type="ftr" sz="quarter" idx="11"/>
          </p:nvPr>
        </p:nvSpPr>
        <p:spPr/>
        <p:txBody>
          <a:bodyPr/>
          <a:lstStyle>
            <a:lvl1pPr>
              <a:defRPr>
                <a:solidFill>
                  <a:srgbClr val="FFFFFF">
                    <a:alpha val="75000"/>
                  </a:srgb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311852073"/>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153816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46573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2919" y="499533"/>
            <a:ext cx="8079581" cy="165819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07206" y="1993393"/>
            <a:ext cx="8065294" cy="376618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14350" y="6412447"/>
            <a:ext cx="3086100"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5BCAD085-E8A6-8845-BD4E-CB4CCA059FC4}" type="datetimeFigureOut">
              <a:rPr lang="en-US" smtClean="0"/>
              <a:t>6/14/2026</a:t>
            </a:fld>
            <a:endParaRPr lang="en-US"/>
          </a:p>
        </p:txBody>
      </p:sp>
      <p:sp>
        <p:nvSpPr>
          <p:cNvPr id="5" name="Footer Placeholder 4"/>
          <p:cNvSpPr>
            <a:spLocks noGrp="1"/>
          </p:cNvSpPr>
          <p:nvPr>
            <p:ph type="ftr" sz="quarter" idx="3"/>
          </p:nvPr>
        </p:nvSpPr>
        <p:spPr>
          <a:xfrm>
            <a:off x="514350" y="6554697"/>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a:p>
        </p:txBody>
      </p:sp>
      <p:sp>
        <p:nvSpPr>
          <p:cNvPr id="6" name="Slide Number Placeholder 5"/>
          <p:cNvSpPr>
            <a:spLocks noGrp="1"/>
          </p:cNvSpPr>
          <p:nvPr>
            <p:ph type="sldNum" sz="quarter" idx="4"/>
          </p:nvPr>
        </p:nvSpPr>
        <p:spPr>
          <a:xfrm>
            <a:off x="6541193" y="5829748"/>
            <a:ext cx="2194560" cy="1397039"/>
          </a:xfrm>
          <a:prstGeom prst="rect">
            <a:avLst/>
          </a:prstGeom>
        </p:spPr>
        <p:txBody>
          <a:bodyPr vert="horz" lIns="91440" tIns="45720" rIns="91440" bIns="45720" rtlCol="0" anchor="b"/>
          <a:lstStyle>
            <a:lvl1pPr algn="r">
              <a:defRPr sz="9000" b="0">
                <a:ln>
                  <a:noFill/>
                </a:ln>
                <a:solidFill>
                  <a:schemeClr val="accent1">
                    <a:alpha val="20000"/>
                  </a:schemeClr>
                </a:solidFill>
                <a:latin typeface="+mj-l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075089825"/>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8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274320"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s://www.legislation.gov.uk/ukpga/2004/31" TargetMode="External"/><Relationship Id="rId3" Type="http://schemas.openxmlformats.org/officeDocument/2006/relationships/hyperlink" Target="https://www.gov.uk/government/publications/keeping-children-safe-in-education--2" TargetMode="External"/><Relationship Id="rId7" Type="http://schemas.openxmlformats.org/officeDocument/2006/relationships/hyperlink" Target="https://www.legislation.gov.uk/ukpga/1989/41" TargetMode="External"/><Relationship Id="rId2" Type="http://schemas.openxmlformats.org/officeDocument/2006/relationships/hyperlink" Target="https://bradfordscp.org.uk/" TargetMode="External"/><Relationship Id="rId1" Type="http://schemas.openxmlformats.org/officeDocument/2006/relationships/slideLayout" Target="../slideLayouts/slideLayout2.xml"/><Relationship Id="rId6" Type="http://schemas.openxmlformats.org/officeDocument/2006/relationships/hyperlink" Target="https://learning.nspcc.org.uk/child-abuse-and-neglect/recognising-and-responding-to-abuse" TargetMode="External"/><Relationship Id="rId5" Type="http://schemas.openxmlformats.org/officeDocument/2006/relationships/hyperlink" Target="https://www.nice.org.uk/guidance/ng76" TargetMode="External"/><Relationship Id="rId10" Type="http://schemas.openxmlformats.org/officeDocument/2006/relationships/hyperlink" Target="https://www.gov.uk/government/publications/early-help-guidance" TargetMode="External"/><Relationship Id="rId4" Type="http://schemas.openxmlformats.org/officeDocument/2006/relationships/hyperlink" Target="https://www.gov.uk/government/publications/working-together-to-safeguard-children?utm_source=chatgpt.com" TargetMode="External"/><Relationship Id="rId9" Type="http://schemas.openxmlformats.org/officeDocument/2006/relationships/hyperlink" Target="https://www.legislation.gov.uk/ukpga/2021/1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512343" y="499533"/>
            <a:ext cx="4922045" cy="1658198"/>
          </a:xfrm>
        </p:spPr>
        <p:txBody>
          <a:bodyPr vert="horz" lIns="91440" tIns="45720" rIns="91440" bIns="45720" rtlCol="0" anchor="ctr">
            <a:normAutofit/>
          </a:bodyPr>
          <a:lstStyle/>
          <a:p>
            <a:pPr>
              <a:lnSpc>
                <a:spcPct val="85000"/>
              </a:lnSpc>
            </a:pPr>
            <a:r>
              <a:rPr lang="en-US" sz="3800">
                <a:solidFill>
                  <a:schemeClr val="accent1"/>
                </a:solidFill>
              </a:rPr>
              <a:t>Protecting and Supporting Families in Health and Care</a:t>
            </a:r>
          </a:p>
        </p:txBody>
      </p:sp>
      <p:pic>
        <p:nvPicPr>
          <p:cNvPr id="5" name="Picture 4" descr="Stick figure families holding hands">
            <a:extLst>
              <a:ext uri="{FF2B5EF4-FFF2-40B4-BE49-F238E27FC236}">
                <a16:creationId xmlns:a16="http://schemas.microsoft.com/office/drawing/2014/main" id="{DA48FDC2-DA1F-23DF-5AD3-721DC96F6A31}"/>
              </a:ext>
            </a:extLst>
          </p:cNvPr>
          <p:cNvPicPr>
            <a:picLocks noChangeAspect="1"/>
          </p:cNvPicPr>
          <p:nvPr/>
        </p:nvPicPr>
        <p:blipFill>
          <a:blip r:embed="rId3"/>
          <a:srcRect l="42272" r="27991" b="-2"/>
          <a:stretch>
            <a:fillRect/>
          </a:stretch>
        </p:blipFill>
        <p:spPr>
          <a:xfrm>
            <a:off x="20" y="-6418"/>
            <a:ext cx="3058077" cy="6864418"/>
          </a:xfrm>
          <a:prstGeom prst="rect">
            <a:avLst/>
          </a:prstGeom>
        </p:spPr>
      </p:pic>
      <p:sp>
        <p:nvSpPr>
          <p:cNvPr id="3" name="Subtitle 2"/>
          <p:cNvSpPr>
            <a:spLocks noGrp="1"/>
          </p:cNvSpPr>
          <p:nvPr>
            <p:ph type="subTitle" idx="1"/>
          </p:nvPr>
        </p:nvSpPr>
        <p:spPr>
          <a:xfrm>
            <a:off x="3526917" y="2011680"/>
            <a:ext cx="4821746" cy="3766185"/>
          </a:xfrm>
        </p:spPr>
        <p:txBody>
          <a:bodyPr vert="horz" lIns="91440" tIns="45720" rIns="91440" bIns="45720" rtlCol="0">
            <a:normAutofit/>
          </a:bodyPr>
          <a:lstStyle/>
          <a:p>
            <a:pPr indent="-182880">
              <a:buFont typeface="Arial" pitchFamily="34" charset="0"/>
              <a:buChar char=" "/>
            </a:pPr>
            <a:r>
              <a:rPr lang="en-US" sz="2200" b="1">
                <a:solidFill>
                  <a:schemeClr val="tx1">
                    <a:lumMod val="85000"/>
                    <a:lumOff val="15000"/>
                  </a:schemeClr>
                </a:solidFill>
                <a:latin typeface="+mn-lt"/>
              </a:rPr>
              <a:t>Student Name: Mauricette Mhayerenge</a:t>
            </a:r>
          </a:p>
          <a:p>
            <a:pPr indent="-182880">
              <a:buFont typeface="Arial" pitchFamily="34" charset="0"/>
              <a:buChar char=" "/>
            </a:pPr>
            <a:r>
              <a:rPr lang="en-US" sz="2200" b="1">
                <a:solidFill>
                  <a:schemeClr val="tx1">
                    <a:lumMod val="85000"/>
                    <a:lumOff val="15000"/>
                  </a:schemeClr>
                </a:solidFill>
                <a:latin typeface="+mn-lt"/>
              </a:rPr>
              <a:t>Student Number: 2420920</a:t>
            </a:r>
          </a:p>
          <a:p>
            <a:pPr indent="-182880">
              <a:buFont typeface="Arial" pitchFamily="34" charset="0"/>
              <a:buChar char=" "/>
            </a:pPr>
            <a:r>
              <a:rPr lang="en-US" sz="2200" b="1">
                <a:solidFill>
                  <a:schemeClr val="tx1">
                    <a:lumMod val="85000"/>
                    <a:lumOff val="15000"/>
                  </a:schemeClr>
                </a:solidFill>
                <a:latin typeface="+mn-lt"/>
              </a:rPr>
              <a:t>Module Code: BMH5021</a:t>
            </a:r>
          </a:p>
          <a:p>
            <a:pPr indent="-182880">
              <a:buFont typeface="Arial" pitchFamily="34" charset="0"/>
              <a:buChar char=" "/>
            </a:pPr>
            <a:r>
              <a:rPr lang="en-US" sz="2200" b="1">
                <a:solidFill>
                  <a:schemeClr val="tx1">
                    <a:lumMod val="85000"/>
                    <a:lumOff val="15000"/>
                  </a:schemeClr>
                </a:solidFill>
                <a:latin typeface="+mn-lt"/>
              </a:rPr>
              <a:t>Lecturer Name: Robert NARTOWSKI</a:t>
            </a:r>
          </a:p>
          <a:p>
            <a:pPr indent="-182880">
              <a:buFont typeface="Arial" pitchFamily="34" charset="0"/>
              <a:buChar char=" "/>
            </a:pPr>
            <a:r>
              <a:rPr lang="en-US" sz="2200" b="1">
                <a:solidFill>
                  <a:schemeClr val="tx1">
                    <a:lumMod val="85000"/>
                    <a:lumOff val="15000"/>
                  </a:schemeClr>
                </a:solidFill>
                <a:latin typeface="+mn-lt"/>
              </a:rPr>
              <a:t>Module Title: Protecting and Supporting Families in Health and Care</a:t>
            </a:r>
          </a:p>
          <a:p>
            <a:pPr indent="-182880">
              <a:buFont typeface="Arial" pitchFamily="34" charset="0"/>
              <a:buChar char=" "/>
            </a:pPr>
            <a:r>
              <a:rPr lang="en-US" sz="2200" b="1">
                <a:solidFill>
                  <a:schemeClr val="tx1">
                    <a:lumMod val="85000"/>
                    <a:lumOff val="15000"/>
                  </a:schemeClr>
                </a:solidFill>
                <a:latin typeface="+mn-lt"/>
              </a:rPr>
              <a:t>Assignment Title: Support Worker</a:t>
            </a:r>
          </a:p>
          <a:p>
            <a:pPr indent="-182880">
              <a:buFont typeface="Arial" pitchFamily="34" charset="0"/>
              <a:buChar char=" "/>
            </a:pPr>
            <a:r>
              <a:rPr lang="en-US" sz="2200" b="1">
                <a:solidFill>
                  <a:schemeClr val="tx1">
                    <a:lumMod val="85000"/>
                    <a:lumOff val="15000"/>
                  </a:schemeClr>
                </a:solidFill>
                <a:latin typeface="+mn-lt"/>
              </a:rPr>
              <a:t>Case Study: Child A – 2023 Bradford CSPR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1" y="643467"/>
            <a:ext cx="3008121"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645" y="809244"/>
            <a:ext cx="2763774"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0969" y="1031634"/>
            <a:ext cx="2526323" cy="4844777"/>
          </a:xfrm>
        </p:spPr>
        <p:txBody>
          <a:bodyPr>
            <a:normAutofit/>
          </a:bodyPr>
          <a:lstStyle/>
          <a:p>
            <a:r>
              <a:rPr lang="en-GB">
                <a:solidFill>
                  <a:srgbClr val="FFFFFF"/>
                </a:solidFill>
              </a:rPr>
              <a:t>Case History and Support Worker Response</a:t>
            </a:r>
          </a:p>
        </p:txBody>
      </p:sp>
      <p:graphicFrame>
        <p:nvGraphicFramePr>
          <p:cNvPr id="16" name="Content Placeholder 2">
            <a:extLst>
              <a:ext uri="{FF2B5EF4-FFF2-40B4-BE49-F238E27FC236}">
                <a16:creationId xmlns:a16="http://schemas.microsoft.com/office/drawing/2014/main" id="{2A156122-171E-6F0C-9873-08F0FDC02979}"/>
              </a:ext>
            </a:extLst>
          </p:cNvPr>
          <p:cNvGraphicFramePr>
            <a:graphicFrameLocks noGrp="1"/>
          </p:cNvGraphicFramePr>
          <p:nvPr>
            <p:ph idx="1"/>
          </p:nvPr>
        </p:nvGraphicFramePr>
        <p:xfrm>
          <a:off x="3967343" y="1031634"/>
          <a:ext cx="4605442" cy="4746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10524E9-E361-435E-93CC-D891398D1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516A9D-24C5-19BA-2E63-E948DE150BF9}"/>
              </a:ext>
            </a:extLst>
          </p:cNvPr>
          <p:cNvSpPr>
            <a:spLocks noGrp="1"/>
          </p:cNvSpPr>
          <p:nvPr>
            <p:ph type="title"/>
          </p:nvPr>
        </p:nvSpPr>
        <p:spPr>
          <a:xfrm>
            <a:off x="492918" y="996624"/>
            <a:ext cx="2295699" cy="4879788"/>
          </a:xfrm>
        </p:spPr>
        <p:txBody>
          <a:bodyPr>
            <a:normAutofit/>
          </a:bodyPr>
          <a:lstStyle/>
          <a:p>
            <a:r>
              <a:rPr lang="en-GB" sz="3800">
                <a:solidFill>
                  <a:srgbClr val="FFFFFF"/>
                </a:solidFill>
              </a:rPr>
              <a:t>References</a:t>
            </a:r>
          </a:p>
        </p:txBody>
      </p:sp>
      <p:sp>
        <p:nvSpPr>
          <p:cNvPr id="12" name="Rectangle 11">
            <a:extLst>
              <a:ext uri="{FF2B5EF4-FFF2-40B4-BE49-F238E27FC236}">
                <a16:creationId xmlns:a16="http://schemas.microsoft.com/office/drawing/2014/main" id="{C962AC3C-FEB4-4C6A-8CA6-D570CD009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41299" cy="6858000"/>
          </a:xfrm>
          <a:prstGeom prst="rect">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65C07A-771B-2686-F03C-589A5A1F08D0}"/>
              </a:ext>
            </a:extLst>
          </p:cNvPr>
          <p:cNvSpPr>
            <a:spLocks noGrp="1"/>
          </p:cNvSpPr>
          <p:nvPr>
            <p:ph idx="1"/>
          </p:nvPr>
        </p:nvSpPr>
        <p:spPr>
          <a:xfrm>
            <a:off x="3526910" y="996625"/>
            <a:ext cx="5045875" cy="4864751"/>
          </a:xfrm>
        </p:spPr>
        <p:txBody>
          <a:bodyPr anchor="ctr">
            <a:normAutofit/>
          </a:bodyPr>
          <a:lstStyle/>
          <a:p>
            <a:r>
              <a:rPr lang="en-GB" sz="1100">
                <a:solidFill>
                  <a:schemeClr val="tx1"/>
                </a:solidFill>
              </a:rPr>
              <a:t>Bradford Safeguarding Children Partnership (2026) </a:t>
            </a:r>
            <a:r>
              <a:rPr lang="en-GB" sz="1100" i="1">
                <a:solidFill>
                  <a:schemeClr val="tx1"/>
                </a:solidFill>
              </a:rPr>
              <a:t>Multi-agency safeguarding procedures</a:t>
            </a:r>
            <a:r>
              <a:rPr lang="en-GB" sz="1100">
                <a:solidFill>
                  <a:schemeClr val="tx1"/>
                </a:solidFill>
              </a:rPr>
              <a:t>. Available at: </a:t>
            </a:r>
            <a:r>
              <a:rPr lang="en-GB" sz="1100" u="sng">
                <a:solidFill>
                  <a:schemeClr val="tx1"/>
                </a:solidFill>
                <a:hlinkClick r:id="rId2"/>
              </a:rPr>
              <a:t>https://bradfordscp.org.uk</a:t>
            </a:r>
            <a:r>
              <a:rPr lang="en-GB" sz="1100">
                <a:solidFill>
                  <a:schemeClr val="tx1"/>
                </a:solidFill>
              </a:rPr>
              <a:t> (Accessed: 14 June 2026).</a:t>
            </a:r>
          </a:p>
          <a:p>
            <a:r>
              <a:rPr lang="en-GB" sz="1100">
                <a:solidFill>
                  <a:schemeClr val="tx1"/>
                </a:solidFill>
              </a:rPr>
              <a:t>Department for Education (2023) </a:t>
            </a:r>
            <a:r>
              <a:rPr lang="en-GB" sz="1100" i="1">
                <a:solidFill>
                  <a:schemeClr val="tx1"/>
                </a:solidFill>
              </a:rPr>
              <a:t>Keeping children safe in education</a:t>
            </a:r>
            <a:r>
              <a:rPr lang="en-GB" sz="1100">
                <a:solidFill>
                  <a:schemeClr val="tx1"/>
                </a:solidFill>
              </a:rPr>
              <a:t>. Available at: </a:t>
            </a:r>
            <a:r>
              <a:rPr lang="en-GB" sz="1100" u="sng">
                <a:solidFill>
                  <a:schemeClr val="tx1"/>
                </a:solidFill>
                <a:hlinkClick r:id="rId3"/>
              </a:rPr>
              <a:t>https://www.gov.uk/government/publications/keeping-children-safe-in-education--2</a:t>
            </a:r>
            <a:r>
              <a:rPr lang="en-GB" sz="1100">
                <a:solidFill>
                  <a:schemeClr val="tx1"/>
                </a:solidFill>
              </a:rPr>
              <a:t> (Accessed: 14 June 2026).</a:t>
            </a:r>
          </a:p>
          <a:p>
            <a:r>
              <a:rPr lang="en-GB" sz="1100">
                <a:solidFill>
                  <a:schemeClr val="tx1"/>
                </a:solidFill>
              </a:rPr>
              <a:t>HM Government (2023) </a:t>
            </a:r>
            <a:r>
              <a:rPr lang="en-GB" sz="1100" i="1">
                <a:solidFill>
                  <a:schemeClr val="tx1"/>
                </a:solidFill>
              </a:rPr>
              <a:t>Working together to safeguard children</a:t>
            </a:r>
            <a:r>
              <a:rPr lang="en-GB" sz="1100">
                <a:solidFill>
                  <a:schemeClr val="tx1"/>
                </a:solidFill>
              </a:rPr>
              <a:t>. Available at: </a:t>
            </a:r>
            <a:r>
              <a:rPr lang="en-GB" sz="1100" u="sng">
                <a:solidFill>
                  <a:schemeClr val="tx1"/>
                </a:solidFill>
                <a:hlinkClick r:id="rId4"/>
              </a:rPr>
              <a:t>https://www.gov.uk/government/publications/working-together-to-safeguard-children</a:t>
            </a:r>
            <a:r>
              <a:rPr lang="en-GB" sz="1100">
                <a:solidFill>
                  <a:schemeClr val="tx1"/>
                </a:solidFill>
              </a:rPr>
              <a:t> (Accessed: 14 June 2026).</a:t>
            </a:r>
          </a:p>
          <a:p>
            <a:r>
              <a:rPr lang="en-GB" sz="1100">
                <a:solidFill>
                  <a:schemeClr val="tx1"/>
                </a:solidFill>
              </a:rPr>
              <a:t>National Institute for Health and Care Excellence (NICE) (2022) </a:t>
            </a:r>
            <a:r>
              <a:rPr lang="en-GB" sz="1100" i="1">
                <a:solidFill>
                  <a:schemeClr val="tx1"/>
                </a:solidFill>
              </a:rPr>
              <a:t>Child abuse and neglect</a:t>
            </a:r>
            <a:r>
              <a:rPr lang="en-GB" sz="1100">
                <a:solidFill>
                  <a:schemeClr val="tx1"/>
                </a:solidFill>
              </a:rPr>
              <a:t>. Available at: </a:t>
            </a:r>
            <a:r>
              <a:rPr lang="en-GB" sz="1100" u="sng">
                <a:solidFill>
                  <a:schemeClr val="tx1"/>
                </a:solidFill>
                <a:hlinkClick r:id="rId5"/>
              </a:rPr>
              <a:t>https://www.nice.org.uk/guidance/ng76</a:t>
            </a:r>
            <a:r>
              <a:rPr lang="en-GB" sz="1100">
                <a:solidFill>
                  <a:schemeClr val="tx1"/>
                </a:solidFill>
              </a:rPr>
              <a:t> (Accessed: 14 June 2026).</a:t>
            </a:r>
          </a:p>
          <a:p>
            <a:r>
              <a:rPr lang="en-GB" sz="1100">
                <a:solidFill>
                  <a:schemeClr val="tx1"/>
                </a:solidFill>
              </a:rPr>
              <a:t>National Society for the Prevention of Cruelty to Children (NSPCC) (2025) </a:t>
            </a:r>
            <a:r>
              <a:rPr lang="en-GB" sz="1100" i="1">
                <a:solidFill>
                  <a:schemeClr val="tx1"/>
                </a:solidFill>
              </a:rPr>
              <a:t>Recognising and responding to abuse</a:t>
            </a:r>
            <a:r>
              <a:rPr lang="en-GB" sz="1100">
                <a:solidFill>
                  <a:schemeClr val="tx1"/>
                </a:solidFill>
              </a:rPr>
              <a:t>. Available at: </a:t>
            </a:r>
            <a:r>
              <a:rPr lang="en-GB" sz="1100" u="sng">
                <a:solidFill>
                  <a:schemeClr val="tx1"/>
                </a:solidFill>
                <a:hlinkClick r:id="rId6"/>
              </a:rPr>
              <a:t>https://learning.nspcc.org.uk/child-abuse-and-neglect/recognising-and-responding-to-abuse</a:t>
            </a:r>
            <a:r>
              <a:rPr lang="en-GB" sz="1100">
                <a:solidFill>
                  <a:schemeClr val="tx1"/>
                </a:solidFill>
              </a:rPr>
              <a:t> (Accessed: 14 June 2026).</a:t>
            </a:r>
          </a:p>
          <a:p>
            <a:r>
              <a:rPr lang="en-GB" sz="1100">
                <a:solidFill>
                  <a:schemeClr val="tx1"/>
                </a:solidFill>
              </a:rPr>
              <a:t>UK Government (1989) </a:t>
            </a:r>
            <a:r>
              <a:rPr lang="en-GB" sz="1100" i="1">
                <a:solidFill>
                  <a:schemeClr val="tx1"/>
                </a:solidFill>
              </a:rPr>
              <a:t>Children Act 1989</a:t>
            </a:r>
            <a:r>
              <a:rPr lang="en-GB" sz="1100">
                <a:solidFill>
                  <a:schemeClr val="tx1"/>
                </a:solidFill>
              </a:rPr>
              <a:t>. Available at: </a:t>
            </a:r>
            <a:r>
              <a:rPr lang="en-GB" sz="1100" u="sng">
                <a:solidFill>
                  <a:schemeClr val="tx1"/>
                </a:solidFill>
                <a:hlinkClick r:id="rId7"/>
              </a:rPr>
              <a:t>https://www.legislation.gov.uk/ukpga/1989/41</a:t>
            </a:r>
            <a:r>
              <a:rPr lang="en-GB" sz="1100">
                <a:solidFill>
                  <a:schemeClr val="tx1"/>
                </a:solidFill>
              </a:rPr>
              <a:t> (Accessed: 14 June 2026).</a:t>
            </a:r>
          </a:p>
          <a:p>
            <a:r>
              <a:rPr lang="en-GB" sz="1100">
                <a:solidFill>
                  <a:schemeClr val="tx1"/>
                </a:solidFill>
              </a:rPr>
              <a:t>UK Government (2004) </a:t>
            </a:r>
            <a:r>
              <a:rPr lang="en-GB" sz="1100" i="1">
                <a:solidFill>
                  <a:schemeClr val="tx1"/>
                </a:solidFill>
              </a:rPr>
              <a:t>Children Act 2004</a:t>
            </a:r>
            <a:r>
              <a:rPr lang="en-GB" sz="1100">
                <a:solidFill>
                  <a:schemeClr val="tx1"/>
                </a:solidFill>
              </a:rPr>
              <a:t>. Available at: </a:t>
            </a:r>
            <a:r>
              <a:rPr lang="en-GB" sz="1100" u="sng">
                <a:solidFill>
                  <a:schemeClr val="tx1"/>
                </a:solidFill>
                <a:hlinkClick r:id="rId8"/>
              </a:rPr>
              <a:t>https://www.legislation.gov.uk/ukpga/2004/31</a:t>
            </a:r>
            <a:r>
              <a:rPr lang="en-GB" sz="1100">
                <a:solidFill>
                  <a:schemeClr val="tx1"/>
                </a:solidFill>
              </a:rPr>
              <a:t> (Accessed: 14 June 2026).</a:t>
            </a:r>
          </a:p>
          <a:p>
            <a:r>
              <a:rPr lang="en-GB" sz="1100">
                <a:solidFill>
                  <a:schemeClr val="tx1"/>
                </a:solidFill>
              </a:rPr>
              <a:t>UK Government (2021) </a:t>
            </a:r>
            <a:r>
              <a:rPr lang="en-GB" sz="1100" i="1">
                <a:solidFill>
                  <a:schemeClr val="tx1"/>
                </a:solidFill>
              </a:rPr>
              <a:t>Domestic Abuse Act 2021</a:t>
            </a:r>
            <a:r>
              <a:rPr lang="en-GB" sz="1100">
                <a:solidFill>
                  <a:schemeClr val="tx1"/>
                </a:solidFill>
              </a:rPr>
              <a:t>. Available at: </a:t>
            </a:r>
            <a:r>
              <a:rPr lang="en-GB" sz="1100" u="sng">
                <a:solidFill>
                  <a:schemeClr val="tx1"/>
                </a:solidFill>
                <a:hlinkClick r:id="rId9"/>
              </a:rPr>
              <a:t>https://www.legislation.gov.uk/ukpga/2021/17</a:t>
            </a:r>
            <a:r>
              <a:rPr lang="en-GB" sz="1100">
                <a:solidFill>
                  <a:schemeClr val="tx1"/>
                </a:solidFill>
              </a:rPr>
              <a:t> (Accessed: 14 June 2026).</a:t>
            </a:r>
          </a:p>
          <a:p>
            <a:r>
              <a:rPr lang="en-GB" sz="1100">
                <a:solidFill>
                  <a:schemeClr val="tx1"/>
                </a:solidFill>
              </a:rPr>
              <a:t>UK Government (2024) </a:t>
            </a:r>
            <a:r>
              <a:rPr lang="en-GB" sz="1100" i="1">
                <a:solidFill>
                  <a:schemeClr val="tx1"/>
                </a:solidFill>
              </a:rPr>
              <a:t>Early Help: guidance and assessment</a:t>
            </a:r>
            <a:r>
              <a:rPr lang="en-GB" sz="1100">
                <a:solidFill>
                  <a:schemeClr val="tx1"/>
                </a:solidFill>
              </a:rPr>
              <a:t>. Available at: </a:t>
            </a:r>
            <a:r>
              <a:rPr lang="en-GB" sz="1100" u="sng">
                <a:solidFill>
                  <a:schemeClr val="tx1"/>
                </a:solidFill>
                <a:hlinkClick r:id="rId10"/>
              </a:rPr>
              <a:t>https://www.gov.uk/government/publications/early-help-guidance</a:t>
            </a:r>
            <a:r>
              <a:rPr lang="en-GB" sz="1100">
                <a:solidFill>
                  <a:schemeClr val="tx1"/>
                </a:solidFill>
              </a:rPr>
              <a:t> (Accessed: 14 June 2026)</a:t>
            </a:r>
          </a:p>
          <a:p>
            <a:endParaRPr lang="en-GB" sz="1100">
              <a:solidFill>
                <a:schemeClr val="tx1"/>
              </a:solidFill>
            </a:endParaRPr>
          </a:p>
        </p:txBody>
      </p:sp>
    </p:spTree>
    <p:extLst>
      <p:ext uri="{BB962C8B-B14F-4D97-AF65-F5344CB8AC3E}">
        <p14:creationId xmlns:p14="http://schemas.microsoft.com/office/powerpoint/2010/main" val="4038684579"/>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Metropolitan</Template>
  <TotalTime>421</TotalTime>
  <Words>1360</Words>
  <Application>Microsoft Office PowerPoint</Application>
  <PresentationFormat>On-screen Show (4:3)</PresentationFormat>
  <Paragraphs>46</Paragraphs>
  <Slides>3</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vt:i4>
      </vt:variant>
    </vt:vector>
  </HeadingPairs>
  <TitlesOfParts>
    <vt:vector size="6" baseType="lpstr">
      <vt:lpstr>Arial</vt:lpstr>
      <vt:lpstr>Calibri Light</vt:lpstr>
      <vt:lpstr>Metropolitan</vt:lpstr>
      <vt:lpstr>Protecting and Supporting Families in Health and Care</vt:lpstr>
      <vt:lpstr>Case History and Support Worker Response</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Lenge, Roger</cp:lastModifiedBy>
  <cp:revision>8</cp:revision>
  <dcterms:created xsi:type="dcterms:W3CDTF">2013-01-27T09:14:16Z</dcterms:created>
  <dcterms:modified xsi:type="dcterms:W3CDTF">2026-06-14T19:10:40Z</dcterms:modified>
  <cp:category/>
</cp:coreProperties>
</file>