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57" r:id="rId5"/>
    <p:sldId id="258" r:id="rId6"/>
    <p:sldId id="259" r:id="rId7"/>
    <p:sldId id="260" r:id="rId8"/>
    <p:sldId id="297" r:id="rId9"/>
    <p:sldId id="261" r:id="rId10"/>
    <p:sldId id="264" r:id="rId11"/>
    <p:sldId id="263" r:id="rId12"/>
    <p:sldId id="265" r:id="rId13"/>
    <p:sldId id="267" r:id="rId14"/>
    <p:sldId id="296" r:id="rId15"/>
    <p:sldId id="266" r:id="rId16"/>
    <p:sldId id="294" r:id="rId17"/>
    <p:sldId id="298" r:id="rId18"/>
    <p:sldId id="274" r:id="rId19"/>
    <p:sldId id="293" r:id="rId20"/>
    <p:sldId id="292" r:id="rId21"/>
    <p:sldId id="275" r:id="rId22"/>
    <p:sldId id="276" r:id="rId23"/>
    <p:sldId id="277" r:id="rId24"/>
    <p:sldId id="300" r:id="rId25"/>
    <p:sldId id="283" r:id="rId26"/>
    <p:sldId id="288" r:id="rId27"/>
    <p:sldId id="282" r:id="rId28"/>
    <p:sldId id="302" r:id="rId29"/>
    <p:sldId id="286" r:id="rId30"/>
    <p:sldId id="299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19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https://www.informationisbeautiful.net/visualizations/worlds-biggest-data-breaches-hacks/</a:t>
            </a:r>
            <a:r>
              <a:rPr lang="en-GB" dirty="0" smtClean="0"/>
              <a:t> [accessed: 27-Sep-2019]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</a:t>
            </a:r>
            <a:r>
              <a:rPr lang="en-GB" dirty="0" smtClean="0"/>
              <a:t>02-Oct-2018, 27-Sep-2019]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r>
              <a:rPr lang="en-GB" sz="1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050" i="1" dirty="0" smtClean="0"/>
              <a:t>Ronald </a:t>
            </a:r>
            <a:r>
              <a:rPr lang="en-GB" sz="1050" i="1" dirty="0" err="1" smtClean="0"/>
              <a:t>Coase</a:t>
            </a:r>
            <a:r>
              <a:rPr lang="en-GB" sz="1050" i="1" dirty="0" smtClean="0"/>
              <a:t>, winner of the Nobel Prize in Economics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https://www.perftesting.co.uk/wp-content/uploads/2011/09/Screen-Shot-2011-09-28-at-10.43.58.png [accessed: 27-Sep-2019]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3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533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8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microsoft.com/en-gb/sql-server/sql-server-editions-expres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ssms/download-sql-server-management-studio-ssms?view=sql-server-201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board.com/blog/41-shareable-data-quot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e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1.one%7CA3BED751-0A4D-4E5E-9411-647DF958B576%2F%29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30-Sep-2019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the essential concepts involved in the design, implementation, management and testing of multi-user database applications.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October </a:t>
            </a:r>
            <a:r>
              <a:rPr lang="en-GB" dirty="0" smtClean="0"/>
              <a:t>2019</a:t>
            </a:r>
            <a:endParaRPr lang="en-GB" dirty="0"/>
          </a:p>
          <a:p>
            <a:pPr lvl="1"/>
            <a:r>
              <a:rPr lang="en-GB" dirty="0"/>
              <a:t>Hand in:	March/April </a:t>
            </a:r>
            <a:r>
              <a:rPr lang="en-GB" dirty="0" smtClean="0"/>
              <a:t>2020</a:t>
            </a:r>
            <a:endParaRPr lang="en-GB" dirty="0"/>
          </a:p>
          <a:p>
            <a:r>
              <a:rPr lang="en-GB" dirty="0"/>
              <a:t>50% Exam (May </a:t>
            </a:r>
            <a:r>
              <a:rPr lang="en-GB" dirty="0" smtClean="0"/>
              <a:t>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</a:t>
            </a:r>
            <a:r>
              <a:rPr lang="en-GB" dirty="0" smtClean="0"/>
              <a:t>Server</a:t>
            </a:r>
            <a:br>
              <a:rPr lang="en-GB" dirty="0" smtClean="0"/>
            </a:br>
            <a:r>
              <a:rPr lang="en-GB" sz="3100" dirty="0" smtClean="0"/>
              <a:t>Microsoft SQL Server Express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</a:t>
            </a:r>
            <a:r>
              <a:rPr lang="en-GB" dirty="0"/>
              <a:t>will be using Microsoft SQL Server </a:t>
            </a:r>
            <a:r>
              <a:rPr lang="en-GB" dirty="0" smtClean="0"/>
              <a:t>Express </a:t>
            </a:r>
            <a:r>
              <a:rPr lang="en-GB" b="1" u="sng" dirty="0" smtClean="0"/>
              <a:t>2017</a:t>
            </a:r>
            <a:r>
              <a:rPr lang="en-GB" dirty="0" smtClean="0"/>
              <a:t> </a:t>
            </a:r>
            <a:r>
              <a:rPr lang="en-GB" dirty="0"/>
              <a:t>version. Download from</a:t>
            </a:r>
            <a:r>
              <a:rPr lang="en-GB" dirty="0" smtClean="0"/>
              <a:t>:</a:t>
            </a:r>
          </a:p>
          <a:p>
            <a:pPr lvl="1"/>
            <a:r>
              <a:rPr lang="en-GB" dirty="0">
                <a:hlinkClick r:id="rId2"/>
              </a:rPr>
              <a:t>Microsoft® SQL Server® </a:t>
            </a:r>
            <a:r>
              <a:rPr lang="en-GB" dirty="0" smtClean="0">
                <a:hlinkClick r:id="rId2"/>
              </a:rPr>
              <a:t>2017 Express</a:t>
            </a:r>
            <a:r>
              <a:rPr lang="en-GB" dirty="0" smtClean="0"/>
              <a:t> (Select the </a:t>
            </a:r>
            <a:r>
              <a:rPr lang="en-GB" dirty="0"/>
              <a:t>SQL Server 2017 </a:t>
            </a:r>
            <a:r>
              <a:rPr lang="en-GB" dirty="0" smtClean="0"/>
              <a:t>Express version, not </a:t>
            </a:r>
            <a:r>
              <a:rPr lang="en-GB" dirty="0" err="1" smtClean="0"/>
              <a:t>LocalDB</a:t>
            </a:r>
            <a:r>
              <a:rPr lang="en-GB" dirty="0" smtClean="0"/>
              <a:t>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3645024"/>
            <a:ext cx="8395396" cy="291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7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</a:t>
            </a:r>
            <a:r>
              <a:rPr lang="en-GB" dirty="0" smtClean="0"/>
              <a:t>Server</a:t>
            </a:r>
            <a:br>
              <a:rPr lang="en-GB" dirty="0" smtClean="0"/>
            </a:br>
            <a:r>
              <a:rPr lang="en-GB" sz="3100" dirty="0" smtClean="0"/>
              <a:t>SQL Server Management Studio (SSMS)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will also need the management tools used </a:t>
            </a:r>
            <a:r>
              <a:rPr lang="en-GB" dirty="0"/>
              <a:t>to configure, monitor, and administer instances of SQL Server and databases:</a:t>
            </a:r>
            <a:endParaRPr lang="en-GB" dirty="0" smtClean="0">
              <a:hlinkClick r:id="rId2"/>
            </a:endParaRPr>
          </a:p>
          <a:p>
            <a:pPr lvl="1"/>
            <a:r>
              <a:rPr lang="en-GB" dirty="0" smtClean="0">
                <a:hlinkClick r:id="rId2"/>
              </a:rPr>
              <a:t>SQL </a:t>
            </a:r>
            <a:r>
              <a:rPr lang="en-GB" dirty="0">
                <a:hlinkClick r:id="rId2"/>
              </a:rPr>
              <a:t>Server Management Studio (SSMS)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43608" y="2112867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2107" y="2060848"/>
            <a:ext cx="6900913" cy="395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Question(s)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501317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“If somebody tortures the data enough (open or not), it will confess anything.”</a:t>
            </a:r>
          </a:p>
          <a:p>
            <a:pPr algn="r"/>
            <a:r>
              <a:rPr lang="en-GB" sz="1600" i="1" dirty="0"/>
              <a:t>Paolo </a:t>
            </a:r>
            <a:r>
              <a:rPr lang="en-GB" sz="1600" i="1" dirty="0" err="1"/>
              <a:t>Magrassi</a:t>
            </a:r>
            <a:r>
              <a:rPr lang="en-GB" sz="1600" i="1" dirty="0"/>
              <a:t>, former vice president, research director, </a:t>
            </a:r>
            <a:r>
              <a:rPr lang="en-GB" sz="1600" i="1" dirty="0" smtClean="0"/>
              <a:t>Gartner</a:t>
            </a:r>
            <a:endParaRPr lang="en-GB" sz="16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276778" y="3843045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“We’re 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entering a new world in which data may be more important than software.”</a:t>
            </a:r>
            <a:endParaRPr lang="en-GB" sz="2000" dirty="0"/>
          </a:p>
          <a:p>
            <a:pPr algn="r"/>
            <a:r>
              <a:rPr lang="en-GB" sz="1600" i="1" dirty="0"/>
              <a:t>Tim O’Reilly, founder, O’Reilly </a:t>
            </a:r>
            <a:r>
              <a:rPr lang="en-GB" sz="1600" i="1" dirty="0" smtClean="0"/>
              <a:t>Media</a:t>
            </a:r>
            <a:endParaRPr lang="en-GB" sz="1600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94184" y="285293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“Data that is loved tends to survive.”</a:t>
            </a:r>
            <a:endParaRPr lang="en-GB" sz="2000" dirty="0"/>
          </a:p>
          <a:p>
            <a:pPr algn="r"/>
            <a:r>
              <a:rPr lang="en-GB" sz="1600" i="1" dirty="0"/>
              <a:t>Kurt </a:t>
            </a:r>
            <a:r>
              <a:rPr lang="en-GB" sz="1600" i="1" dirty="0" err="1"/>
              <a:t>Bollacker</a:t>
            </a:r>
            <a:r>
              <a:rPr lang="en-GB" sz="1600" i="1" dirty="0"/>
              <a:t>, computer </a:t>
            </a:r>
            <a:r>
              <a:rPr lang="en-GB" sz="1600" i="1" dirty="0" smtClean="0"/>
              <a:t>scientist</a:t>
            </a:r>
            <a:endParaRPr lang="en-GB" sz="16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2779503" y="6381328"/>
            <a:ext cx="5983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>
                <a:hlinkClick r:id="rId3"/>
              </a:rPr>
              <a:t>Shareable Data </a:t>
            </a:r>
            <a:r>
              <a:rPr lang="en-GB" sz="1400" dirty="0">
                <a:hlinkClick r:id="rId3"/>
              </a:rPr>
              <a:t>Quotes That Will Change How You Think About Data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of Database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 smtClean="0"/>
              <a:t>Object-Relational</a:t>
            </a:r>
          </a:p>
          <a:p>
            <a:r>
              <a:rPr lang="en-GB" dirty="0" smtClean="0"/>
              <a:t>Current</a:t>
            </a:r>
          </a:p>
          <a:p>
            <a:pPr lvl="1"/>
            <a:r>
              <a:rPr lang="en-GB" dirty="0" smtClean="0"/>
              <a:t>Data </a:t>
            </a:r>
            <a:r>
              <a:rPr lang="en-GB" dirty="0"/>
              <a:t>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23928" y="4797152"/>
            <a:ext cx="2933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>
                <a:solidFill>
                  <a:prstClr val="black"/>
                </a:solidFill>
              </a:rPr>
              <a:t>Object-Oriented</a:t>
            </a:r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Database?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shared collection </a:t>
            </a:r>
            <a:r>
              <a:rPr lang="en-GB" dirty="0"/>
              <a:t>of </a:t>
            </a:r>
            <a:r>
              <a:rPr lang="en-GB" b="1" dirty="0"/>
              <a:t>logically, related data, and a description of this data</a:t>
            </a:r>
            <a:r>
              <a:rPr lang="en-GB" dirty="0"/>
              <a:t>, designed to meet the information needs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11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database consists of:</a:t>
            </a:r>
            <a:endParaRPr lang="en-GB" dirty="0"/>
          </a:p>
          <a:p>
            <a:pPr lvl="1"/>
            <a:r>
              <a:rPr lang="en-GB" b="1" dirty="0"/>
              <a:t>The System </a:t>
            </a:r>
            <a:r>
              <a:rPr lang="en-GB" b="1" dirty="0" err="1" smtClean="0"/>
              <a:t>Catalog</a:t>
            </a:r>
            <a:r>
              <a:rPr lang="en-GB" dirty="0" smtClean="0"/>
              <a:t>, aka </a:t>
            </a:r>
            <a:r>
              <a:rPr lang="en-GB" dirty="0"/>
              <a:t>the data dictionary or </a:t>
            </a:r>
            <a:r>
              <a:rPr lang="en-GB" dirty="0" smtClean="0"/>
              <a:t>metadata (data about the data).</a:t>
            </a:r>
          </a:p>
          <a:p>
            <a:pPr lvl="2"/>
            <a:r>
              <a:rPr lang="en-GB" dirty="0" smtClean="0"/>
              <a:t>Provides </a:t>
            </a:r>
            <a:r>
              <a:rPr lang="en-GB" dirty="0"/>
              <a:t>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</a:t>
            </a:r>
            <a:r>
              <a:rPr lang="en-GB" b="1" dirty="0" smtClean="0"/>
              <a:t>a database </a:t>
            </a:r>
            <a:r>
              <a:rPr lang="en-GB" b="1" dirty="0"/>
              <a:t>is </a:t>
            </a:r>
            <a:r>
              <a:rPr lang="en-GB" dirty="0"/>
              <a:t>also defined as </a:t>
            </a:r>
            <a:r>
              <a:rPr lang="en-GB" b="1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</a:t>
            </a:r>
            <a:r>
              <a:rPr lang="en-GB" dirty="0" smtClean="0"/>
              <a:t>Data</a:t>
            </a:r>
            <a:br>
              <a:rPr lang="en-GB" dirty="0" smtClean="0"/>
            </a:br>
            <a:r>
              <a:rPr lang="en-GB" sz="3100" dirty="0" smtClean="0"/>
              <a:t>A </a:t>
            </a:r>
            <a:r>
              <a:rPr lang="en-GB" sz="3100" dirty="0"/>
              <a:t>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</a:t>
            </a:r>
            <a:r>
              <a:rPr lang="en-GB" b="1" dirty="0"/>
              <a:t>a software system </a:t>
            </a:r>
            <a:r>
              <a:rPr lang="en-GB" dirty="0" smtClean="0"/>
              <a:t>that</a:t>
            </a:r>
            <a:r>
              <a:rPr lang="en-GB" b="1" dirty="0" smtClean="0"/>
              <a:t> enables </a:t>
            </a:r>
            <a:r>
              <a:rPr lang="en-GB" b="1" dirty="0"/>
              <a:t>users to define, create, maintain and control access to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DBMS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DBMS provides:</a:t>
            </a:r>
          </a:p>
          <a:p>
            <a:r>
              <a:rPr lang="en-GB" dirty="0" smtClean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</a:t>
            </a:r>
            <a:r>
              <a:rPr lang="en-GB" b="1" dirty="0"/>
              <a:t>Data Manipulation Language (DML)</a:t>
            </a:r>
            <a:r>
              <a:rPr lang="en-GB" dirty="0"/>
              <a:t>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(SQL or See-</a:t>
            </a:r>
            <a:r>
              <a:rPr lang="en-GB" b="1" dirty="0" err="1"/>
              <a:t>Quel</a:t>
            </a:r>
            <a:r>
              <a:rPr lang="en-GB" b="1" dirty="0"/>
              <a:t>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</a:t>
            </a:r>
            <a:r>
              <a:rPr lang="en-GB" b="1" dirty="0"/>
              <a:t>controlled access to the database</a:t>
            </a:r>
            <a:r>
              <a:rPr lang="en-GB" dirty="0"/>
              <a:t>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3923928" y="3647553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bridge between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139952" y="3143497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Data</a:t>
            </a:r>
          </a:p>
        </p:txBody>
      </p:sp>
      <p:sp>
        <p:nvSpPr>
          <p:cNvPr id="7" name="Rectangle 6"/>
          <p:cNvSpPr/>
          <p:nvPr/>
        </p:nvSpPr>
        <p:spPr>
          <a:xfrm>
            <a:off x="698309" y="3147844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Software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914333" y="3937403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Machine</a:t>
            </a:r>
          </a:p>
        </p:txBody>
      </p:sp>
      <p:sp>
        <p:nvSpPr>
          <p:cNvPr id="9" name="Rectangle 8"/>
          <p:cNvSpPr/>
          <p:nvPr/>
        </p:nvSpPr>
        <p:spPr>
          <a:xfrm>
            <a:off x="6774767" y="3143497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990791" y="3933056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Human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33278" y="1640024"/>
            <a:ext cx="2880320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Hardware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Servers for the DBMS and PCs for applications to run 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Network configurations, etc.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79512" y="5013176"/>
            <a:ext cx="2880320" cy="129614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The DBMS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OS and any network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Application Programs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DBMS Query Interfaces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347864" y="5085184"/>
            <a:ext cx="31683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774767" y="5085184"/>
            <a:ext cx="2231848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774767" y="1725041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cxnSp>
        <p:nvCxnSpPr>
          <p:cNvPr id="21" name="Elbow Connector 20"/>
          <p:cNvCxnSpPr>
            <a:stCxn id="8" idx="3"/>
            <a:endCxn id="4" idx="1"/>
          </p:cNvCxnSpPr>
          <p:nvPr/>
        </p:nvCxnSpPr>
        <p:spPr>
          <a:xfrm flipV="1">
            <a:off x="2498509" y="3467533"/>
            <a:ext cx="1641443" cy="793906"/>
          </a:xfrm>
          <a:prstGeom prst="bentConnector3">
            <a:avLst/>
          </a:prstGeom>
          <a:ln w="190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4" idx="3"/>
            <a:endCxn id="10" idx="1"/>
          </p:cNvCxnSpPr>
          <p:nvPr/>
        </p:nvCxnSpPr>
        <p:spPr>
          <a:xfrm>
            <a:off x="5724128" y="3467533"/>
            <a:ext cx="1266663" cy="789559"/>
          </a:xfrm>
          <a:prstGeom prst="bentConnector3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50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  <p:bldP spid="17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Hardware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273224" y="3305400"/>
            <a:ext cx="976747" cy="1131712"/>
            <a:chOff x="273224" y="3305400"/>
            <a:chExt cx="976747" cy="1131712"/>
          </a:xfrm>
        </p:grpSpPr>
        <p:pic>
          <p:nvPicPr>
            <p:cNvPr id="45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273" y="3305400"/>
              <a:ext cx="495056" cy="754380"/>
            </a:xfrm>
            <a:prstGeom prst="rect">
              <a:avLst/>
            </a:prstGeom>
          </p:spPr>
        </p:pic>
        <p:sp>
          <p:nvSpPr>
            <p:cNvPr id="48" name="TextBox 47"/>
            <p:cNvSpPr txBox="1"/>
            <p:nvPr/>
          </p:nvSpPr>
          <p:spPr>
            <a:xfrm>
              <a:off x="273224" y="3975447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Carmarthen Office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538152" y="3305008"/>
            <a:ext cx="976747" cy="1131712"/>
            <a:chOff x="5538152" y="3305008"/>
            <a:chExt cx="976747" cy="1131712"/>
          </a:xfrm>
        </p:grpSpPr>
        <p:pic>
          <p:nvPicPr>
            <p:cNvPr id="49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8201" y="3305008"/>
              <a:ext cx="495056" cy="754380"/>
            </a:xfrm>
            <a:prstGeom prst="rect">
              <a:avLst/>
            </a:prstGeom>
          </p:spPr>
        </p:pic>
        <p:sp>
          <p:nvSpPr>
            <p:cNvPr id="50" name="TextBox 49"/>
            <p:cNvSpPr txBox="1"/>
            <p:nvPr/>
          </p:nvSpPr>
          <p:spPr>
            <a:xfrm>
              <a:off x="5538152" y="3975055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Swansea Office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8177822" y="3313095"/>
            <a:ext cx="976747" cy="947046"/>
            <a:chOff x="8177822" y="3313095"/>
            <a:chExt cx="976747" cy="947046"/>
          </a:xfrm>
        </p:grpSpPr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7871" y="3313095"/>
              <a:ext cx="495056" cy="754380"/>
            </a:xfrm>
            <a:prstGeom prst="rect">
              <a:avLst/>
            </a:prstGeom>
          </p:spPr>
        </p:pic>
        <p:sp>
          <p:nvSpPr>
            <p:cNvPr id="52" name="TextBox 51"/>
            <p:cNvSpPr txBox="1"/>
            <p:nvPr/>
          </p:nvSpPr>
          <p:spPr>
            <a:xfrm>
              <a:off x="8177822" y="3983142"/>
              <a:ext cx="97674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Head Office</a:t>
              </a:r>
            </a:p>
          </p:txBody>
        </p:sp>
      </p:grp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Software &amp; People</a:t>
            </a:r>
            <a:endParaRPr lang="en-GB" sz="3100" dirty="0"/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system.</a:t>
            </a:r>
          </a:p>
          <a:p>
            <a:r>
              <a:rPr lang="en-GB" dirty="0"/>
              <a:t>May 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Read the extra lecture notes on Moodle for today’s </a:t>
            </a:r>
            <a:r>
              <a:rPr lang="en-GB" smtClean="0"/>
              <a:t>session.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5626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Split yourselves into groups </a:t>
            </a:r>
            <a:r>
              <a:rPr lang="en-GB" dirty="0" smtClean="0"/>
              <a:t>and complete the following activities. Your findings should be logged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r>
              <a:rPr lang="en-GB" b="1" dirty="0" smtClean="0"/>
              <a:t>Activity I</a:t>
            </a:r>
            <a:r>
              <a:rPr lang="en-GB" dirty="0" smtClean="0"/>
              <a:t>: NoSQL vs. SQL</a:t>
            </a:r>
          </a:p>
          <a:p>
            <a:r>
              <a:rPr lang="en-GB" b="1" dirty="0" smtClean="0"/>
              <a:t>Activity II</a:t>
            </a:r>
            <a:r>
              <a:rPr lang="en-GB" dirty="0" smtClean="0"/>
              <a:t>: File-based approach vs. Database approach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844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Compare and contrast the file-based system to a database management </a:t>
            </a:r>
            <a:r>
              <a:rPr lang="en-GB" smtClean="0"/>
              <a:t>system.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85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10018</TotalTime>
  <Words>1366</Words>
  <Application>Microsoft Office PowerPoint</Application>
  <PresentationFormat>On-screen Show (4:3)</PresentationFormat>
  <Paragraphs>239</Paragraphs>
  <Slides>28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SQL Server Microsoft SQL Server Express 2017</vt:lpstr>
      <vt:lpstr>SQL Server SQL Server Management Studio (SSMS)</vt:lpstr>
      <vt:lpstr>Introduction</vt:lpstr>
      <vt:lpstr>Why Database Management Systems?</vt:lpstr>
      <vt:lpstr>Why Database Management Systems?</vt:lpstr>
      <vt:lpstr>Question(s)</vt:lpstr>
      <vt:lpstr>Why Database Management Systems?</vt:lpstr>
      <vt:lpstr>Why Database Management Systems?</vt:lpstr>
      <vt:lpstr>Historical Development of Database Systems</vt:lpstr>
      <vt:lpstr>What is a Database?</vt:lpstr>
      <vt:lpstr>The Database</vt:lpstr>
      <vt:lpstr>Database: Logically Related Data</vt:lpstr>
      <vt:lpstr>Logically Related Data A Simple Example</vt:lpstr>
      <vt:lpstr>The Database Management System (DBMS)</vt:lpstr>
      <vt:lpstr>DBMS Functions</vt:lpstr>
      <vt:lpstr>DBMS Functions</vt:lpstr>
      <vt:lpstr>Components of a DBMS Environment</vt:lpstr>
      <vt:lpstr>Components of a DBMS Environment Hardware</vt:lpstr>
      <vt:lpstr>Components of a DBMS Environment Software &amp; People</vt:lpstr>
      <vt:lpstr>Components of a DBMS Environment Procedures</vt:lpstr>
      <vt:lpstr>Homework</vt:lpstr>
      <vt:lpstr>Lab Exercise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1287</cp:revision>
  <cp:lastPrinted>2014-09-29T16:21:25Z</cp:lastPrinted>
  <dcterms:created xsi:type="dcterms:W3CDTF">2013-09-18T07:00:31Z</dcterms:created>
  <dcterms:modified xsi:type="dcterms:W3CDTF">2019-10-01T07:23:08Z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