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5" r:id="rId4"/>
    <p:sldId id="258"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6/6/19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6/6/19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6/6/19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6/6/19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6/6/19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6/6/19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6/6/19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6/6/19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6/6/19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6/6/19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6/6/19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6/6/19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6/6/19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45151-BD8A-BE43-9F26-1A43A093C0D6}"/>
              </a:ext>
            </a:extLst>
          </p:cNvPr>
          <p:cNvSpPr>
            <a:spLocks noGrp="1"/>
          </p:cNvSpPr>
          <p:nvPr>
            <p:ph type="ctrTitle"/>
          </p:nvPr>
        </p:nvSpPr>
        <p:spPr/>
        <p:txBody>
          <a:bodyPr/>
          <a:lstStyle/>
          <a:p>
            <a:r>
              <a:rPr lang="en-GB" dirty="0"/>
              <a:t>The Six Labours of Theseus </a:t>
            </a:r>
            <a:endParaRPr lang="en-US" dirty="0"/>
          </a:p>
        </p:txBody>
      </p:sp>
      <p:sp>
        <p:nvSpPr>
          <p:cNvPr id="3" name="Subtitle 2">
            <a:extLst>
              <a:ext uri="{FF2B5EF4-FFF2-40B4-BE49-F238E27FC236}">
                <a16:creationId xmlns:a16="http://schemas.microsoft.com/office/drawing/2014/main" id="{096AAA65-3365-F741-9D8F-0F8C882F8CF0}"/>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154260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EC43448-9AAA-FF42-A8E2-B10E28FD519C}"/>
              </a:ext>
            </a:extLst>
          </p:cNvPr>
          <p:cNvPicPr>
            <a:picLocks noChangeAspect="1"/>
          </p:cNvPicPr>
          <p:nvPr/>
        </p:nvPicPr>
        <p:blipFill>
          <a:blip r:embed="rId2"/>
          <a:stretch>
            <a:fillRect/>
          </a:stretch>
        </p:blipFill>
        <p:spPr>
          <a:xfrm>
            <a:off x="1995948" y="0"/>
            <a:ext cx="8200104" cy="6858000"/>
          </a:xfrm>
          <a:prstGeom prst="rect">
            <a:avLst/>
          </a:prstGeom>
        </p:spPr>
      </p:pic>
      <p:sp>
        <p:nvSpPr>
          <p:cNvPr id="2" name="TextBox 1">
            <a:extLst>
              <a:ext uri="{FF2B5EF4-FFF2-40B4-BE49-F238E27FC236}">
                <a16:creationId xmlns:a16="http://schemas.microsoft.com/office/drawing/2014/main" id="{C50BF72F-49FF-DB48-9B5B-8C278CAE8682}"/>
              </a:ext>
            </a:extLst>
          </p:cNvPr>
          <p:cNvSpPr txBox="1"/>
          <p:nvPr/>
        </p:nvSpPr>
        <p:spPr>
          <a:xfrm>
            <a:off x="2683932" y="6534834"/>
            <a:ext cx="7858434" cy="615553"/>
          </a:xfrm>
          <a:prstGeom prst="rect">
            <a:avLst/>
          </a:prstGeom>
          <a:noFill/>
        </p:spPr>
        <p:txBody>
          <a:bodyPr wrap="square" rtlCol="0">
            <a:spAutoFit/>
          </a:bodyPr>
          <a:lstStyle/>
          <a:p>
            <a:r>
              <a:rPr lang="en-GB" sz="16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Attic red-figured kylix depicting the deeds of Theseus. The British Museum.</a:t>
            </a:r>
          </a:p>
          <a:p>
            <a:pPr algn="l"/>
            <a:endParaRPr lang="en-US" dirty="0"/>
          </a:p>
        </p:txBody>
      </p:sp>
    </p:spTree>
    <p:extLst>
      <p:ext uri="{BB962C8B-B14F-4D97-AF65-F5344CB8AC3E}">
        <p14:creationId xmlns:p14="http://schemas.microsoft.com/office/powerpoint/2010/main" val="4194090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7CCD560E-45AA-5D43-803D-B4B3E07515A8}"/>
              </a:ext>
            </a:extLst>
          </p:cNvPr>
          <p:cNvPicPr>
            <a:picLocks noChangeAspect="1"/>
          </p:cNvPicPr>
          <p:nvPr/>
        </p:nvPicPr>
        <p:blipFill>
          <a:blip r:embed="rId2"/>
          <a:stretch>
            <a:fillRect/>
          </a:stretch>
        </p:blipFill>
        <p:spPr>
          <a:xfrm>
            <a:off x="0" y="-391243"/>
            <a:ext cx="12192000" cy="9150172"/>
          </a:xfrm>
          <a:prstGeom prst="rect">
            <a:avLst/>
          </a:prstGeom>
        </p:spPr>
      </p:pic>
    </p:spTree>
    <p:extLst>
      <p:ext uri="{BB962C8B-B14F-4D97-AF65-F5344CB8AC3E}">
        <p14:creationId xmlns:p14="http://schemas.microsoft.com/office/powerpoint/2010/main" val="2884660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6D49E-1677-954D-BD96-B79D2BD4712D}"/>
              </a:ext>
            </a:extLst>
          </p:cNvPr>
          <p:cNvSpPr>
            <a:spLocks noGrp="1"/>
          </p:cNvSpPr>
          <p:nvPr>
            <p:ph type="title"/>
          </p:nvPr>
        </p:nvSpPr>
        <p:spPr>
          <a:xfrm>
            <a:off x="1073150" y="819354"/>
            <a:ext cx="3547533" cy="799041"/>
          </a:xfrm>
        </p:spPr>
        <p:txBody>
          <a:bodyPr/>
          <a:lstStyle/>
          <a:p>
            <a:pPr algn="ctr"/>
            <a:r>
              <a:rPr lang="en-GB" dirty="0"/>
              <a:t>Theseus and Periphetes (the Club Bearer)</a:t>
            </a:r>
            <a:endParaRPr lang="en-US" dirty="0"/>
          </a:p>
        </p:txBody>
      </p:sp>
      <p:pic>
        <p:nvPicPr>
          <p:cNvPr id="5" name="Picture 5">
            <a:extLst>
              <a:ext uri="{FF2B5EF4-FFF2-40B4-BE49-F238E27FC236}">
                <a16:creationId xmlns:a16="http://schemas.microsoft.com/office/drawing/2014/main" id="{58C41907-42F6-BE44-8ECA-62F5687ED017}"/>
              </a:ext>
            </a:extLst>
          </p:cNvPr>
          <p:cNvPicPr>
            <a:picLocks noGrp="1" noChangeAspect="1"/>
          </p:cNvPicPr>
          <p:nvPr>
            <p:ph idx="1"/>
          </p:nvPr>
        </p:nvPicPr>
        <p:blipFill rotWithShape="1">
          <a:blip r:embed="rId2"/>
          <a:srcRect l="3963" t="3750" r="5664" b="3491"/>
          <a:stretch/>
        </p:blipFill>
        <p:spPr>
          <a:xfrm>
            <a:off x="6992651" y="1000247"/>
            <a:ext cx="3547532" cy="4860802"/>
          </a:xfrm>
          <a:prstGeom prst="rect">
            <a:avLst/>
          </a:prstGeom>
        </p:spPr>
      </p:pic>
      <p:sp>
        <p:nvSpPr>
          <p:cNvPr id="4" name="Text Placeholder 3">
            <a:extLst>
              <a:ext uri="{FF2B5EF4-FFF2-40B4-BE49-F238E27FC236}">
                <a16:creationId xmlns:a16="http://schemas.microsoft.com/office/drawing/2014/main" id="{0E25E4F9-17E3-6144-9B1D-A6D85F0A1FF9}"/>
              </a:ext>
            </a:extLst>
          </p:cNvPr>
          <p:cNvSpPr>
            <a:spLocks noGrp="1"/>
          </p:cNvSpPr>
          <p:nvPr>
            <p:ph type="body" sz="half" idx="2"/>
          </p:nvPr>
        </p:nvSpPr>
        <p:spPr/>
        <p:txBody>
          <a:bodyPr>
            <a:normAutofit lnSpcReduction="10000"/>
          </a:bodyPr>
          <a:lstStyle/>
          <a:p>
            <a:r>
              <a:rPr lang="en-GB" dirty="0"/>
              <a:t>Periphetes would kill travellers with his bronze club after robbing them.</a:t>
            </a:r>
          </a:p>
          <a:p>
            <a:r>
              <a:rPr lang="en-GB" dirty="0"/>
              <a:t>Theseus tricked Periphetes into surrendering his club, then killed him with his own club. According to Plutarch, Theseus kept the club (Plut. </a:t>
            </a:r>
            <a:r>
              <a:rPr lang="en-GB" dirty="0" err="1"/>
              <a:t>Thes</a:t>
            </a:r>
            <a:r>
              <a:rPr lang="en-GB" dirty="0"/>
              <a:t>. 8.1).</a:t>
            </a:r>
          </a:p>
          <a:p>
            <a:r>
              <a:rPr lang="en-GB" dirty="0"/>
              <a:t>Described by Plutarch and Pseudo-Apollodorus as the first labour of Theseus.</a:t>
            </a:r>
          </a:p>
          <a:p>
            <a:r>
              <a:rPr lang="en-GB" dirty="0"/>
              <a:t>Not seen on artistic representations from the 5</a:t>
            </a:r>
            <a:r>
              <a:rPr lang="en-GB" baseline="30000" dirty="0"/>
              <a:t>th</a:t>
            </a:r>
            <a:r>
              <a:rPr lang="en-GB" dirty="0"/>
              <a:t> century BC, unlike the other five labours of Theseus on his journey to Athens, suggesting a later addition as a labour </a:t>
            </a:r>
            <a:r>
              <a:rPr lang="en-GB"/>
              <a:t>of Theseus.</a:t>
            </a:r>
            <a:endParaRPr lang="en-US" dirty="0"/>
          </a:p>
        </p:txBody>
      </p:sp>
      <p:pic>
        <p:nvPicPr>
          <p:cNvPr id="3" name="Picture 5">
            <a:extLst>
              <a:ext uri="{FF2B5EF4-FFF2-40B4-BE49-F238E27FC236}">
                <a16:creationId xmlns:a16="http://schemas.microsoft.com/office/drawing/2014/main" id="{FFAF3064-D0C5-9F42-9B20-22EADCF6BFF0}"/>
              </a:ext>
            </a:extLst>
          </p:cNvPr>
          <p:cNvPicPr>
            <a:picLocks noChangeAspect="1"/>
          </p:cNvPicPr>
          <p:nvPr/>
        </p:nvPicPr>
        <p:blipFill rotWithShape="1">
          <a:blip r:embed="rId3"/>
          <a:srcRect l="758"/>
          <a:stretch/>
        </p:blipFill>
        <p:spPr>
          <a:xfrm>
            <a:off x="7234598" y="1701289"/>
            <a:ext cx="3087223" cy="3305912"/>
          </a:xfrm>
          <a:prstGeom prst="rect">
            <a:avLst/>
          </a:prstGeom>
        </p:spPr>
      </p:pic>
    </p:spTree>
    <p:extLst>
      <p:ext uri="{BB962C8B-B14F-4D97-AF65-F5344CB8AC3E}">
        <p14:creationId xmlns:p14="http://schemas.microsoft.com/office/powerpoint/2010/main" val="1453060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47FD7-748F-9543-A583-329B6F6824D5}"/>
              </a:ext>
            </a:extLst>
          </p:cNvPr>
          <p:cNvSpPr>
            <a:spLocks noGrp="1"/>
          </p:cNvSpPr>
          <p:nvPr>
            <p:ph type="title"/>
          </p:nvPr>
        </p:nvSpPr>
        <p:spPr>
          <a:xfrm>
            <a:off x="977559" y="996951"/>
            <a:ext cx="3547533" cy="486898"/>
          </a:xfrm>
        </p:spPr>
        <p:txBody>
          <a:bodyPr/>
          <a:lstStyle/>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Theseus and Sinis</a:t>
            </a:r>
            <a:r>
              <a:rPr lang="en-GB" dirty="0">
                <a:effectLst/>
              </a:rPr>
              <a:t> </a:t>
            </a:r>
            <a:endParaRPr lang="en-US" dirty="0"/>
          </a:p>
        </p:txBody>
      </p:sp>
      <p:pic>
        <p:nvPicPr>
          <p:cNvPr id="5" name="Picture 5">
            <a:extLst>
              <a:ext uri="{FF2B5EF4-FFF2-40B4-BE49-F238E27FC236}">
                <a16:creationId xmlns:a16="http://schemas.microsoft.com/office/drawing/2014/main" id="{579B026D-B263-F94C-BA2D-86208873F71A}"/>
              </a:ext>
            </a:extLst>
          </p:cNvPr>
          <p:cNvPicPr>
            <a:picLocks noGrp="1" noChangeAspect="1"/>
          </p:cNvPicPr>
          <p:nvPr>
            <p:ph idx="1"/>
          </p:nvPr>
        </p:nvPicPr>
        <p:blipFill>
          <a:blip r:embed="rId2"/>
          <a:stretch>
            <a:fillRect/>
          </a:stretch>
        </p:blipFill>
        <p:spPr>
          <a:xfrm>
            <a:off x="6527527" y="21493"/>
            <a:ext cx="4188786" cy="6007448"/>
          </a:xfrm>
          <a:prstGeom prst="rect">
            <a:avLst/>
          </a:prstGeom>
        </p:spPr>
      </p:pic>
      <p:sp>
        <p:nvSpPr>
          <p:cNvPr id="4" name="Text Placeholder 3">
            <a:extLst>
              <a:ext uri="{FF2B5EF4-FFF2-40B4-BE49-F238E27FC236}">
                <a16:creationId xmlns:a16="http://schemas.microsoft.com/office/drawing/2014/main" id="{51D7CE31-5F60-8E4D-824D-0FBF93461887}"/>
              </a:ext>
            </a:extLst>
          </p:cNvPr>
          <p:cNvSpPr>
            <a:spLocks noGrp="1"/>
          </p:cNvSpPr>
          <p:nvPr>
            <p:ph type="body" sz="half" idx="2"/>
          </p:nvPr>
        </p:nvSpPr>
        <p:spPr/>
        <p:txBody>
          <a:bodyPr/>
          <a:lstStyle/>
          <a:p>
            <a:r>
              <a:rPr lang="en-GB" dirty="0"/>
              <a:t>Sinis was said to lure travellers to help him bending pine tree branches to the ground before attaching his aid to the tree to be flung to their death.</a:t>
            </a:r>
          </a:p>
          <a:p>
            <a:r>
              <a:rPr lang="en-GB" dirty="0"/>
              <a:t>Theseus is asked to aid in the same way, only to kill Sinis in his method of choice (Plut. </a:t>
            </a:r>
            <a:r>
              <a:rPr lang="en-GB" dirty="0" err="1"/>
              <a:t>Thes</a:t>
            </a:r>
            <a:r>
              <a:rPr lang="en-GB" dirty="0"/>
              <a:t>. 8.2).</a:t>
            </a:r>
            <a:endParaRPr lang="en-US" dirty="0"/>
          </a:p>
        </p:txBody>
      </p:sp>
      <p:sp>
        <p:nvSpPr>
          <p:cNvPr id="3" name="TextBox 2">
            <a:extLst>
              <a:ext uri="{FF2B5EF4-FFF2-40B4-BE49-F238E27FC236}">
                <a16:creationId xmlns:a16="http://schemas.microsoft.com/office/drawing/2014/main" id="{A16B1D53-E3AA-F147-966B-9A6454497AF4}"/>
              </a:ext>
            </a:extLst>
          </p:cNvPr>
          <p:cNvSpPr txBox="1"/>
          <p:nvPr/>
        </p:nvSpPr>
        <p:spPr>
          <a:xfrm>
            <a:off x="6527526" y="6028941"/>
            <a:ext cx="4188787" cy="1107996"/>
          </a:xfrm>
          <a:prstGeom prst="rect">
            <a:avLst/>
          </a:prstGeom>
          <a:noFill/>
        </p:spPr>
        <p:txBody>
          <a:bodyPr wrap="square" rtlCol="0">
            <a:spAutoFit/>
          </a:bodyPr>
          <a:lstStyle/>
          <a:p>
            <a:pPr algn="ct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Nolan amphora with triple handles depicting Sinis being tied to a pine tree by Theseus. (ca. 470 BC - ca. 460 BC) Photograph by Maria Daniels, courtesy of Harvard University Art Museums, 1990.</a:t>
            </a:r>
          </a:p>
          <a:p>
            <a:pPr algn="l"/>
            <a:endParaRPr lang="en-US" dirty="0"/>
          </a:p>
        </p:txBody>
      </p:sp>
    </p:spTree>
    <p:extLst>
      <p:ext uri="{BB962C8B-B14F-4D97-AF65-F5344CB8AC3E}">
        <p14:creationId xmlns:p14="http://schemas.microsoft.com/office/powerpoint/2010/main" val="1813890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EE32-603E-A442-AEF3-417578D406C1}"/>
              </a:ext>
            </a:extLst>
          </p:cNvPr>
          <p:cNvSpPr>
            <a:spLocks noGrp="1"/>
          </p:cNvSpPr>
          <p:nvPr>
            <p:ph type="title"/>
          </p:nvPr>
        </p:nvSpPr>
        <p:spPr>
          <a:xfrm>
            <a:off x="1073151" y="996951"/>
            <a:ext cx="3547533" cy="726204"/>
          </a:xfrm>
        </p:spPr>
        <p:txBody>
          <a:bodyPr/>
          <a:lstStyle/>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Theseus and The </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Crommyonian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Sow</a:t>
            </a:r>
            <a:r>
              <a:rPr lang="en-GB" dirty="0">
                <a:effectLst/>
              </a:rPr>
              <a:t> </a:t>
            </a:r>
            <a:endParaRPr lang="en-US" dirty="0"/>
          </a:p>
        </p:txBody>
      </p:sp>
      <p:pic>
        <p:nvPicPr>
          <p:cNvPr id="5" name="Picture 5">
            <a:extLst>
              <a:ext uri="{FF2B5EF4-FFF2-40B4-BE49-F238E27FC236}">
                <a16:creationId xmlns:a16="http://schemas.microsoft.com/office/drawing/2014/main" id="{7DCFD9D8-B7DA-1045-BB22-B2F37E45D1F0}"/>
              </a:ext>
            </a:extLst>
          </p:cNvPr>
          <p:cNvPicPr>
            <a:picLocks noGrp="1" noChangeAspect="1"/>
          </p:cNvPicPr>
          <p:nvPr>
            <p:ph idx="1"/>
          </p:nvPr>
        </p:nvPicPr>
        <p:blipFill>
          <a:blip r:embed="rId2"/>
          <a:stretch>
            <a:fillRect/>
          </a:stretch>
        </p:blipFill>
        <p:spPr>
          <a:xfrm>
            <a:off x="6096000" y="5137788"/>
            <a:ext cx="4576712" cy="1720212"/>
          </a:xfrm>
          <a:prstGeom prst="rect">
            <a:avLst/>
          </a:prstGeom>
        </p:spPr>
      </p:pic>
      <p:sp>
        <p:nvSpPr>
          <p:cNvPr id="4" name="Text Placeholder 3">
            <a:extLst>
              <a:ext uri="{FF2B5EF4-FFF2-40B4-BE49-F238E27FC236}">
                <a16:creationId xmlns:a16="http://schemas.microsoft.com/office/drawing/2014/main" id="{91B9E997-5DA0-7A4D-8A51-5CE247FC0983}"/>
              </a:ext>
            </a:extLst>
          </p:cNvPr>
          <p:cNvSpPr>
            <a:spLocks noGrp="1"/>
          </p:cNvSpPr>
          <p:nvPr>
            <p:ph type="body" sz="half" idx="2"/>
          </p:nvPr>
        </p:nvSpPr>
        <p:spPr/>
        <p:txBody>
          <a:bodyPr/>
          <a:lstStyle/>
          <a:p>
            <a:r>
              <a:rPr lang="en-GB" dirty="0"/>
              <a:t>The Crommyon Sow terrorised the countryside.</a:t>
            </a:r>
          </a:p>
          <a:p>
            <a:r>
              <a:rPr lang="en-GB" dirty="0"/>
              <a:t>Theseus killed the Sow and her mistress, Phaea.</a:t>
            </a:r>
          </a:p>
          <a:p>
            <a:r>
              <a:rPr lang="en-GB" dirty="0"/>
              <a:t>Plutarch says that some thought the Sow was a human female robber, merely known as a sow (Plut. </a:t>
            </a:r>
            <a:r>
              <a:rPr lang="en-GB" dirty="0" err="1"/>
              <a:t>Thes</a:t>
            </a:r>
            <a:r>
              <a:rPr lang="en-GB" dirty="0"/>
              <a:t>. 9.1).</a:t>
            </a:r>
          </a:p>
          <a:p>
            <a:endParaRPr lang="en-GB" dirty="0"/>
          </a:p>
        </p:txBody>
      </p:sp>
      <p:pic>
        <p:nvPicPr>
          <p:cNvPr id="3" name="Picture 5">
            <a:extLst>
              <a:ext uri="{FF2B5EF4-FFF2-40B4-BE49-F238E27FC236}">
                <a16:creationId xmlns:a16="http://schemas.microsoft.com/office/drawing/2014/main" id="{11E76A4B-549B-4249-B7B0-57C4D294F384}"/>
              </a:ext>
            </a:extLst>
          </p:cNvPr>
          <p:cNvPicPr>
            <a:picLocks noChangeAspect="1"/>
          </p:cNvPicPr>
          <p:nvPr/>
        </p:nvPicPr>
        <p:blipFill rotWithShape="1">
          <a:blip r:embed="rId3"/>
          <a:srcRect l="16934" t="12209" r="54414" b="44898"/>
          <a:stretch/>
        </p:blipFill>
        <p:spPr>
          <a:xfrm rot="5400000">
            <a:off x="8624227" y="450477"/>
            <a:ext cx="2535954" cy="3178865"/>
          </a:xfrm>
          <a:prstGeom prst="rect">
            <a:avLst/>
          </a:prstGeom>
        </p:spPr>
      </p:pic>
      <p:sp>
        <p:nvSpPr>
          <p:cNvPr id="7" name="TextBox 6">
            <a:extLst>
              <a:ext uri="{FF2B5EF4-FFF2-40B4-BE49-F238E27FC236}">
                <a16:creationId xmlns:a16="http://schemas.microsoft.com/office/drawing/2014/main" id="{C0E21785-D1E8-1D49-967B-5BF9E9C41A07}"/>
              </a:ext>
            </a:extLst>
          </p:cNvPr>
          <p:cNvSpPr txBox="1"/>
          <p:nvPr/>
        </p:nvSpPr>
        <p:spPr>
          <a:xfrm>
            <a:off x="8118437" y="182614"/>
            <a:ext cx="3547534" cy="923330"/>
          </a:xfrm>
          <a:prstGeom prst="rect">
            <a:avLst/>
          </a:prstGeom>
          <a:noFill/>
        </p:spPr>
        <p:txBody>
          <a:bodyPr wrap="square" rtlCol="0">
            <a:spAutoFit/>
          </a:bodyPr>
          <a:lstStyle/>
          <a:p>
            <a:pPr algn="ct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The Crommyonian Sow, Phaea and Theseus from an </a:t>
            </a:r>
          </a:p>
          <a:p>
            <a:pPr algn="ct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Attic red-figured kylix depicting the deeds of Theseus. The British Museum.</a:t>
            </a:r>
          </a:p>
          <a:p>
            <a:pPr algn="l"/>
            <a:endParaRPr lang="en-US" dirty="0"/>
          </a:p>
        </p:txBody>
      </p:sp>
    </p:spTree>
    <p:extLst>
      <p:ext uri="{BB962C8B-B14F-4D97-AF65-F5344CB8AC3E}">
        <p14:creationId xmlns:p14="http://schemas.microsoft.com/office/powerpoint/2010/main" val="2422076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06F1B-F71F-BE41-9983-49E02DCDAC6E}"/>
              </a:ext>
            </a:extLst>
          </p:cNvPr>
          <p:cNvSpPr>
            <a:spLocks noGrp="1"/>
          </p:cNvSpPr>
          <p:nvPr>
            <p:ph type="title"/>
          </p:nvPr>
        </p:nvSpPr>
        <p:spPr>
          <a:xfrm>
            <a:off x="1073151" y="1084570"/>
            <a:ext cx="3547533" cy="439430"/>
          </a:xfrm>
        </p:spPr>
        <p:txBody>
          <a:bodyPr/>
          <a:lstStyle/>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Theseus and Sciron</a:t>
            </a:r>
            <a:r>
              <a:rPr lang="en-GB" dirty="0">
                <a:effectLst/>
              </a:rPr>
              <a:t> </a:t>
            </a:r>
            <a:endParaRPr lang="en-US" dirty="0"/>
          </a:p>
        </p:txBody>
      </p:sp>
      <p:pic>
        <p:nvPicPr>
          <p:cNvPr id="5" name="Picture 5">
            <a:extLst>
              <a:ext uri="{FF2B5EF4-FFF2-40B4-BE49-F238E27FC236}">
                <a16:creationId xmlns:a16="http://schemas.microsoft.com/office/drawing/2014/main" id="{F1BB9100-416A-6C46-9142-D99C2A5A8AB9}"/>
              </a:ext>
            </a:extLst>
          </p:cNvPr>
          <p:cNvPicPr>
            <a:picLocks noGrp="1" noChangeAspect="1"/>
          </p:cNvPicPr>
          <p:nvPr>
            <p:ph idx="1"/>
          </p:nvPr>
        </p:nvPicPr>
        <p:blipFill>
          <a:blip r:embed="rId2"/>
          <a:stretch>
            <a:fillRect/>
          </a:stretch>
        </p:blipFill>
        <p:spPr>
          <a:xfrm>
            <a:off x="6096000" y="1524000"/>
            <a:ext cx="4749800" cy="3810000"/>
          </a:xfrm>
          <a:prstGeom prst="rect">
            <a:avLst/>
          </a:prstGeom>
        </p:spPr>
      </p:pic>
      <p:sp>
        <p:nvSpPr>
          <p:cNvPr id="4" name="Text Placeholder 3">
            <a:extLst>
              <a:ext uri="{FF2B5EF4-FFF2-40B4-BE49-F238E27FC236}">
                <a16:creationId xmlns:a16="http://schemas.microsoft.com/office/drawing/2014/main" id="{4B031E3A-F439-2D43-A397-98CFE12B3920}"/>
              </a:ext>
            </a:extLst>
          </p:cNvPr>
          <p:cNvSpPr>
            <a:spLocks noGrp="1"/>
          </p:cNvSpPr>
          <p:nvPr>
            <p:ph type="body" sz="half" idx="2"/>
          </p:nvPr>
        </p:nvSpPr>
        <p:spPr>
          <a:xfrm>
            <a:off x="1073151" y="2260738"/>
            <a:ext cx="3547533" cy="3600311"/>
          </a:xfrm>
        </p:spPr>
        <p:txBody>
          <a:bodyPr/>
          <a:lstStyle/>
          <a:p>
            <a:r>
              <a:rPr lang="en-GB" dirty="0"/>
              <a:t>Sciron was said to kick people off a cliff, according to Pseudo-Apollodorus to be devoured by a monstrous turtle, in some versions after Sciron forced the passers by to wash his feet (Plutarch)</a:t>
            </a:r>
          </a:p>
          <a:p>
            <a:r>
              <a:rPr lang="en-GB" dirty="0"/>
              <a:t>Alternatively, Plutarch says how Sciron was seen as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 kinsman and friend of good and just men</a:t>
            </a:r>
            <a:r>
              <a:rPr lang="en-GB" sz="1800" dirty="0">
                <a:latin typeface="Calibri" panose="020F0502020204030204" pitchFamily="34" charset="0"/>
                <a:ea typeface="Times New Roman" panose="02020603050405020304" pitchFamily="18" charset="0"/>
                <a:cs typeface="Times New Roman" panose="02020603050405020304" pitchFamily="18" charset="0"/>
              </a:rPr>
              <a:t>” </a:t>
            </a:r>
            <a:r>
              <a:rPr lang="en-GB" dirty="0"/>
              <a:t>(Plut. </a:t>
            </a:r>
            <a:r>
              <a:rPr lang="en-GB" dirty="0" err="1"/>
              <a:t>Thes</a:t>
            </a:r>
            <a:r>
              <a:rPr lang="en-GB" dirty="0"/>
              <a:t>. 10.2-3)</a:t>
            </a:r>
            <a:endParaRPr lang="en-US" dirty="0"/>
          </a:p>
        </p:txBody>
      </p:sp>
      <p:sp>
        <p:nvSpPr>
          <p:cNvPr id="9" name="TextBox 8">
            <a:extLst>
              <a:ext uri="{FF2B5EF4-FFF2-40B4-BE49-F238E27FC236}">
                <a16:creationId xmlns:a16="http://schemas.microsoft.com/office/drawing/2014/main" id="{2E4CC351-6DBC-CF44-8E97-E9304DF4AD33}"/>
              </a:ext>
            </a:extLst>
          </p:cNvPr>
          <p:cNvSpPr txBox="1"/>
          <p:nvPr/>
        </p:nvSpPr>
        <p:spPr>
          <a:xfrm>
            <a:off x="6096000" y="5334000"/>
            <a:ext cx="4847302" cy="738664"/>
          </a:xfrm>
          <a:prstGeom prst="rect">
            <a:avLst/>
          </a:prstGeom>
          <a:noFill/>
        </p:spPr>
        <p:txBody>
          <a:bodyPr wrap="square" rtlCol="0">
            <a:spAutoFit/>
          </a:bodyPr>
          <a:lstStyle/>
          <a:p>
            <a:pPr algn="ct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Kylix showing Theseus pushing Sciron into the sea. The </a:t>
            </a: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Antikensammlung</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Berlin Museum.</a:t>
            </a:r>
          </a:p>
          <a:p>
            <a:pPr algn="l"/>
            <a:endParaRPr lang="en-US" dirty="0"/>
          </a:p>
        </p:txBody>
      </p:sp>
    </p:spTree>
    <p:extLst>
      <p:ext uri="{BB962C8B-B14F-4D97-AF65-F5344CB8AC3E}">
        <p14:creationId xmlns:p14="http://schemas.microsoft.com/office/powerpoint/2010/main" val="4156621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634AE-1929-8C4A-A5E9-F31CD2C73D4E}"/>
              </a:ext>
            </a:extLst>
          </p:cNvPr>
          <p:cNvSpPr>
            <a:spLocks noGrp="1"/>
          </p:cNvSpPr>
          <p:nvPr>
            <p:ph type="title"/>
          </p:nvPr>
        </p:nvSpPr>
        <p:spPr>
          <a:xfrm>
            <a:off x="1073149" y="1227960"/>
            <a:ext cx="3547533" cy="418262"/>
          </a:xfrm>
        </p:spPr>
        <p:txBody>
          <a:bodyPr/>
          <a:lstStyle/>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Theseus and Cercyon</a:t>
            </a:r>
            <a:r>
              <a:rPr lang="en-GB" dirty="0">
                <a:effectLst/>
              </a:rPr>
              <a:t> </a:t>
            </a:r>
            <a:endParaRPr lang="en-US" dirty="0"/>
          </a:p>
        </p:txBody>
      </p:sp>
      <p:pic>
        <p:nvPicPr>
          <p:cNvPr id="5" name="Picture 5">
            <a:extLst>
              <a:ext uri="{FF2B5EF4-FFF2-40B4-BE49-F238E27FC236}">
                <a16:creationId xmlns:a16="http://schemas.microsoft.com/office/drawing/2014/main" id="{E98E8BAC-6AF1-2A42-848D-AC4B757E8F7D}"/>
              </a:ext>
            </a:extLst>
          </p:cNvPr>
          <p:cNvPicPr>
            <a:picLocks noGrp="1" noChangeAspect="1"/>
          </p:cNvPicPr>
          <p:nvPr>
            <p:ph idx="1"/>
          </p:nvPr>
        </p:nvPicPr>
        <p:blipFill>
          <a:blip r:embed="rId2"/>
          <a:stretch>
            <a:fillRect/>
          </a:stretch>
        </p:blipFill>
        <p:spPr>
          <a:xfrm>
            <a:off x="9622367" y="-16258"/>
            <a:ext cx="2569633" cy="4077151"/>
          </a:xfrm>
          <a:prstGeom prst="rect">
            <a:avLst/>
          </a:prstGeom>
        </p:spPr>
      </p:pic>
      <p:sp>
        <p:nvSpPr>
          <p:cNvPr id="4" name="Text Placeholder 3">
            <a:extLst>
              <a:ext uri="{FF2B5EF4-FFF2-40B4-BE49-F238E27FC236}">
                <a16:creationId xmlns:a16="http://schemas.microsoft.com/office/drawing/2014/main" id="{82C9FD21-FCAF-0948-9B39-D5F46000C4AB}"/>
              </a:ext>
            </a:extLst>
          </p:cNvPr>
          <p:cNvSpPr>
            <a:spLocks noGrp="1"/>
          </p:cNvSpPr>
          <p:nvPr>
            <p:ph type="body" sz="half" idx="2"/>
          </p:nvPr>
        </p:nvSpPr>
        <p:spPr>
          <a:xfrm>
            <a:off x="4951431" y="1646222"/>
            <a:ext cx="3547533" cy="3600311"/>
          </a:xfrm>
        </p:spPr>
        <p:txBody>
          <a:bodyPr/>
          <a:lstStyle/>
          <a:p>
            <a:r>
              <a:rPr lang="en-GB" dirty="0"/>
              <a:t>Cercyon was the King of Eleusis who offered his kingdom to whomever defeated him in a wrestle to the death.</a:t>
            </a:r>
          </a:p>
          <a:p>
            <a:r>
              <a:rPr lang="en-GB" dirty="0"/>
              <a:t>Theseus wrestled Cercyon and won, claiming the kingdom of Eleusis as his own. (Plut. </a:t>
            </a:r>
            <a:r>
              <a:rPr lang="en-GB" dirty="0" err="1"/>
              <a:t>Thes</a:t>
            </a:r>
            <a:r>
              <a:rPr lang="en-GB" dirty="0"/>
              <a:t>. 11.1; </a:t>
            </a:r>
            <a:r>
              <a:rPr lang="en-GB" dirty="0" err="1"/>
              <a:t>Apollod</a:t>
            </a:r>
            <a:r>
              <a:rPr lang="en-GB" dirty="0"/>
              <a:t>. </a:t>
            </a:r>
            <a:r>
              <a:rPr lang="en-GB" dirty="0" err="1"/>
              <a:t>Epit</a:t>
            </a:r>
            <a:r>
              <a:rPr lang="en-GB" dirty="0"/>
              <a:t>. E.1.3)</a:t>
            </a:r>
          </a:p>
        </p:txBody>
      </p:sp>
      <p:pic>
        <p:nvPicPr>
          <p:cNvPr id="7" name="Picture 7">
            <a:extLst>
              <a:ext uri="{FF2B5EF4-FFF2-40B4-BE49-F238E27FC236}">
                <a16:creationId xmlns:a16="http://schemas.microsoft.com/office/drawing/2014/main" id="{13244B21-FCEE-764E-8DAB-F612651AF1BC}"/>
              </a:ext>
            </a:extLst>
          </p:cNvPr>
          <p:cNvPicPr>
            <a:picLocks noChangeAspect="1"/>
          </p:cNvPicPr>
          <p:nvPr/>
        </p:nvPicPr>
        <p:blipFill>
          <a:blip r:embed="rId3"/>
          <a:stretch>
            <a:fillRect/>
          </a:stretch>
        </p:blipFill>
        <p:spPr>
          <a:xfrm>
            <a:off x="1375833" y="2845517"/>
            <a:ext cx="2942167" cy="3432528"/>
          </a:xfrm>
          <a:prstGeom prst="rect">
            <a:avLst/>
          </a:prstGeom>
        </p:spPr>
      </p:pic>
      <p:sp>
        <p:nvSpPr>
          <p:cNvPr id="3" name="TextBox 2">
            <a:extLst>
              <a:ext uri="{FF2B5EF4-FFF2-40B4-BE49-F238E27FC236}">
                <a16:creationId xmlns:a16="http://schemas.microsoft.com/office/drawing/2014/main" id="{DDF6D1CF-4F63-6241-B46F-C69FE2ED2AE1}"/>
              </a:ext>
            </a:extLst>
          </p:cNvPr>
          <p:cNvSpPr txBox="1"/>
          <p:nvPr/>
        </p:nvSpPr>
        <p:spPr>
          <a:xfrm>
            <a:off x="9546200" y="4023267"/>
            <a:ext cx="2721965" cy="461665"/>
          </a:xfrm>
          <a:prstGeom prst="rect">
            <a:avLst/>
          </a:prstGeom>
          <a:noFill/>
        </p:spPr>
        <p:txBody>
          <a:bodyPr wrap="square" rtlCol="0">
            <a:spAutoFit/>
          </a:bodyPr>
          <a:lstStyle/>
          <a:p>
            <a:pPr algn="ctr"/>
            <a:r>
              <a:rPr lang="en-GB" sz="1200" dirty="0"/>
              <a:t>Theseus fights Cercyon (kylix painted by </a:t>
            </a:r>
            <a:r>
              <a:rPr lang="en-GB" sz="1200" dirty="0" err="1"/>
              <a:t>Aison</a:t>
            </a:r>
            <a:r>
              <a:rPr lang="en-GB" sz="1200" dirty="0"/>
              <a:t> 5</a:t>
            </a:r>
            <a:r>
              <a:rPr lang="en-GB" sz="1200" baseline="30000" dirty="0"/>
              <a:t>th</a:t>
            </a:r>
            <a:r>
              <a:rPr lang="en-GB" sz="1200" dirty="0"/>
              <a:t> century BC)</a:t>
            </a:r>
            <a:endParaRPr lang="en-US" sz="1200" dirty="0"/>
          </a:p>
        </p:txBody>
      </p:sp>
    </p:spTree>
    <p:extLst>
      <p:ext uri="{BB962C8B-B14F-4D97-AF65-F5344CB8AC3E}">
        <p14:creationId xmlns:p14="http://schemas.microsoft.com/office/powerpoint/2010/main" val="1569154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B8DD8-898B-CA4B-98D6-AA0285D6CD45}"/>
              </a:ext>
            </a:extLst>
          </p:cNvPr>
          <p:cNvSpPr>
            <a:spLocks noGrp="1"/>
          </p:cNvSpPr>
          <p:nvPr>
            <p:ph type="title"/>
          </p:nvPr>
        </p:nvSpPr>
        <p:spPr>
          <a:xfrm>
            <a:off x="1050824" y="996951"/>
            <a:ext cx="3547533" cy="521366"/>
          </a:xfrm>
        </p:spPr>
        <p:txBody>
          <a:bodyPr/>
          <a:lstStyle/>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Theseus and Procrustes</a:t>
            </a:r>
            <a:r>
              <a:rPr lang="en-GB" dirty="0">
                <a:effectLst/>
              </a:rPr>
              <a:t> </a:t>
            </a:r>
            <a:endParaRPr lang="en-US" dirty="0"/>
          </a:p>
        </p:txBody>
      </p:sp>
      <p:pic>
        <p:nvPicPr>
          <p:cNvPr id="5" name="Picture 5">
            <a:extLst>
              <a:ext uri="{FF2B5EF4-FFF2-40B4-BE49-F238E27FC236}">
                <a16:creationId xmlns:a16="http://schemas.microsoft.com/office/drawing/2014/main" id="{5E82C68F-4ED7-034F-896A-8A14B6DCBB42}"/>
              </a:ext>
            </a:extLst>
          </p:cNvPr>
          <p:cNvPicPr>
            <a:picLocks noGrp="1" noChangeAspect="1"/>
          </p:cNvPicPr>
          <p:nvPr>
            <p:ph idx="1"/>
          </p:nvPr>
        </p:nvPicPr>
        <p:blipFill>
          <a:blip r:embed="rId2"/>
          <a:stretch>
            <a:fillRect/>
          </a:stretch>
        </p:blipFill>
        <p:spPr>
          <a:xfrm>
            <a:off x="5384253" y="1045524"/>
            <a:ext cx="6089649" cy="4766951"/>
          </a:xfrm>
          <a:prstGeom prst="rect">
            <a:avLst/>
          </a:prstGeom>
        </p:spPr>
      </p:pic>
      <p:sp>
        <p:nvSpPr>
          <p:cNvPr id="4" name="Text Placeholder 3">
            <a:extLst>
              <a:ext uri="{FF2B5EF4-FFF2-40B4-BE49-F238E27FC236}">
                <a16:creationId xmlns:a16="http://schemas.microsoft.com/office/drawing/2014/main" id="{CC5DB6DE-ABFE-4946-8242-3097CF7341A0}"/>
              </a:ext>
            </a:extLst>
          </p:cNvPr>
          <p:cNvSpPr>
            <a:spLocks noGrp="1"/>
          </p:cNvSpPr>
          <p:nvPr>
            <p:ph type="body" sz="half" idx="2"/>
          </p:nvPr>
        </p:nvSpPr>
        <p:spPr/>
        <p:txBody>
          <a:bodyPr/>
          <a:lstStyle/>
          <a:p>
            <a:r>
              <a:rPr lang="en-GB" dirty="0"/>
              <a:t>Procrustes offered shelter to those travelling, offering them his iron bed. He would then try to get the travellers to fit the bed, if they were too tall he would cut their limbs to fit, and if they were too short he would stretch them to fit. In reality, no one should ever fit as he had another bed.</a:t>
            </a:r>
          </a:p>
          <a:p>
            <a:r>
              <a:rPr lang="en-GB" dirty="0"/>
              <a:t>Theseus tricked Procrustes, proceedings to amputate his limbs with his own axe before decapitating him. (Plut. </a:t>
            </a:r>
            <a:r>
              <a:rPr lang="en-GB" dirty="0" err="1"/>
              <a:t>Thes</a:t>
            </a:r>
            <a:r>
              <a:rPr lang="en-GB" dirty="0"/>
              <a:t>. 11.1; </a:t>
            </a:r>
            <a:r>
              <a:rPr lang="en-GB" dirty="0" err="1"/>
              <a:t>Apllod</a:t>
            </a:r>
            <a:r>
              <a:rPr lang="en-GB" dirty="0"/>
              <a:t>. </a:t>
            </a:r>
            <a:r>
              <a:rPr lang="en-GB" dirty="0" err="1"/>
              <a:t>Epit</a:t>
            </a:r>
            <a:r>
              <a:rPr lang="en-GB" dirty="0"/>
              <a:t>. E.1.4) </a:t>
            </a:r>
          </a:p>
        </p:txBody>
      </p:sp>
      <p:sp>
        <p:nvSpPr>
          <p:cNvPr id="3" name="TextBox 2">
            <a:extLst>
              <a:ext uri="{FF2B5EF4-FFF2-40B4-BE49-F238E27FC236}">
                <a16:creationId xmlns:a16="http://schemas.microsoft.com/office/drawing/2014/main" id="{CD58F2D3-6F08-9D4C-82EA-23B56272670A}"/>
              </a:ext>
            </a:extLst>
          </p:cNvPr>
          <p:cNvSpPr txBox="1"/>
          <p:nvPr/>
        </p:nvSpPr>
        <p:spPr>
          <a:xfrm>
            <a:off x="5182965" y="2513234"/>
            <a:ext cx="1828800" cy="276999"/>
          </a:xfrm>
          <a:prstGeom prst="rect">
            <a:avLst/>
          </a:prstGeom>
          <a:noFill/>
        </p:spPr>
        <p:txBody>
          <a:bodyPr wrap="square" rtlCol="0">
            <a:spAutoFit/>
          </a:bodyPr>
          <a:lstStyle/>
          <a:p>
            <a:pPr algn="ctr"/>
            <a:endParaRPr lang="en-US" sz="1200" dirty="0"/>
          </a:p>
        </p:txBody>
      </p:sp>
      <p:sp>
        <p:nvSpPr>
          <p:cNvPr id="6" name="TextBox 5">
            <a:extLst>
              <a:ext uri="{FF2B5EF4-FFF2-40B4-BE49-F238E27FC236}">
                <a16:creationId xmlns:a16="http://schemas.microsoft.com/office/drawing/2014/main" id="{4835A00C-32DB-2940-AB57-DA5AC091ADE4}"/>
              </a:ext>
            </a:extLst>
          </p:cNvPr>
          <p:cNvSpPr txBox="1"/>
          <p:nvPr/>
        </p:nvSpPr>
        <p:spPr>
          <a:xfrm>
            <a:off x="5182965" y="5861049"/>
            <a:ext cx="6451874" cy="461665"/>
          </a:xfrm>
          <a:prstGeom prst="rect">
            <a:avLst/>
          </a:prstGeom>
          <a:noFill/>
        </p:spPr>
        <p:txBody>
          <a:bodyPr wrap="square" rtlCol="0">
            <a:spAutoFit/>
          </a:bodyPr>
          <a:lstStyle/>
          <a:p>
            <a:pPr algn="ct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Attic red figure vase depicting Theseus slaying Procrustes c. 470 BC. Vienna, </a:t>
            </a: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Kunstnistorches</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Museum.</a:t>
            </a:r>
          </a:p>
        </p:txBody>
      </p:sp>
    </p:spTree>
    <p:extLst>
      <p:ext uri="{BB962C8B-B14F-4D97-AF65-F5344CB8AC3E}">
        <p14:creationId xmlns:p14="http://schemas.microsoft.com/office/powerpoint/2010/main" val="235151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1C62D-8E46-0143-B657-DEC8DA24E68C}"/>
              </a:ext>
            </a:extLst>
          </p:cNvPr>
          <p:cNvSpPr>
            <a:spLocks noGrp="1"/>
          </p:cNvSpPr>
          <p:nvPr>
            <p:ph type="title"/>
          </p:nvPr>
        </p:nvSpPr>
        <p:spPr>
          <a:xfrm>
            <a:off x="-2358172" y="720307"/>
            <a:ext cx="10571998" cy="970450"/>
          </a:xfrm>
        </p:spPr>
        <p:txBody>
          <a:bodyPr/>
          <a:lstStyle/>
          <a:p>
            <a:pPr algn="ctr"/>
            <a:r>
              <a:rPr lang="en-GB" dirty="0"/>
              <a:t>Athenian Treasury</a:t>
            </a:r>
            <a:br>
              <a:rPr lang="en-GB" dirty="0"/>
            </a:br>
            <a:r>
              <a:rPr lang="en-GB" dirty="0"/>
              <a:t>at Delphi</a:t>
            </a:r>
            <a:endParaRPr lang="en-US" dirty="0"/>
          </a:p>
        </p:txBody>
      </p:sp>
      <p:pic>
        <p:nvPicPr>
          <p:cNvPr id="9" name="Picture 9">
            <a:extLst>
              <a:ext uri="{FF2B5EF4-FFF2-40B4-BE49-F238E27FC236}">
                <a16:creationId xmlns:a16="http://schemas.microsoft.com/office/drawing/2014/main" id="{C36033C1-1893-C845-9DA7-532118D73832}"/>
              </a:ext>
            </a:extLst>
          </p:cNvPr>
          <p:cNvPicPr>
            <a:picLocks noChangeAspect="1"/>
          </p:cNvPicPr>
          <p:nvPr/>
        </p:nvPicPr>
        <p:blipFill rotWithShape="1">
          <a:blip r:embed="rId2"/>
          <a:srcRect t="22430"/>
          <a:stretch/>
        </p:blipFill>
        <p:spPr>
          <a:xfrm>
            <a:off x="4806577" y="3638091"/>
            <a:ext cx="7385423" cy="3219909"/>
          </a:xfrm>
          <a:prstGeom prst="rect">
            <a:avLst/>
          </a:prstGeom>
        </p:spPr>
      </p:pic>
      <p:sp>
        <p:nvSpPr>
          <p:cNvPr id="11" name="TextBox 10">
            <a:extLst>
              <a:ext uri="{FF2B5EF4-FFF2-40B4-BE49-F238E27FC236}">
                <a16:creationId xmlns:a16="http://schemas.microsoft.com/office/drawing/2014/main" id="{64245EE3-E100-984D-81B3-EA5C36143E80}"/>
              </a:ext>
            </a:extLst>
          </p:cNvPr>
          <p:cNvSpPr txBox="1"/>
          <p:nvPr/>
        </p:nvSpPr>
        <p:spPr>
          <a:xfrm>
            <a:off x="498987" y="2333685"/>
            <a:ext cx="3543164" cy="4524315"/>
          </a:xfrm>
          <a:prstGeom prst="rect">
            <a:avLst/>
          </a:prstGeom>
          <a:noFill/>
        </p:spPr>
        <p:txBody>
          <a:bodyPr wrap="square" rtlCol="0">
            <a:spAutoFit/>
          </a:bodyPr>
          <a:lstStyle/>
          <a:p>
            <a:pPr algn="l"/>
            <a:r>
              <a:rPr lang="en-GB" dirty="0"/>
              <a:t>The Athenian Treasury at Delphi was consecrated c. 470 BC.</a:t>
            </a:r>
          </a:p>
          <a:p>
            <a:pPr algn="l"/>
            <a:r>
              <a:rPr lang="en-GB" dirty="0"/>
              <a:t>Among other depictions, the Treasury displays representations of eight labours of Theseus. It seems to depict trials 2 through 6, outlined previously, as well as those of the </a:t>
            </a:r>
            <a:r>
              <a:rPr lang="en-GB" dirty="0" err="1"/>
              <a:t>Marathonian</a:t>
            </a:r>
            <a:r>
              <a:rPr lang="en-GB" dirty="0"/>
              <a:t> Bull, the Minotaur and the Centaur. </a:t>
            </a:r>
          </a:p>
          <a:p>
            <a:pPr algn="l"/>
            <a:r>
              <a:rPr lang="en-GB" dirty="0"/>
              <a:t>Missing is the first trial against the Club Bearer, described in later literature in the 1</a:t>
            </a:r>
            <a:r>
              <a:rPr lang="en-GB" baseline="30000" dirty="0"/>
              <a:t>st</a:t>
            </a:r>
            <a:r>
              <a:rPr lang="en-GB" dirty="0"/>
              <a:t> and 2</a:t>
            </a:r>
            <a:r>
              <a:rPr lang="en-GB" baseline="30000" dirty="0"/>
              <a:t>nd</a:t>
            </a:r>
            <a:r>
              <a:rPr lang="en-GB" dirty="0"/>
              <a:t> centuries AD.</a:t>
            </a:r>
          </a:p>
        </p:txBody>
      </p:sp>
      <p:pic>
        <p:nvPicPr>
          <p:cNvPr id="3" name="Picture 3">
            <a:extLst>
              <a:ext uri="{FF2B5EF4-FFF2-40B4-BE49-F238E27FC236}">
                <a16:creationId xmlns:a16="http://schemas.microsoft.com/office/drawing/2014/main" id="{1FB14DCD-4ACD-3F4A-8E2B-D65EF33E9FF8}"/>
              </a:ext>
            </a:extLst>
          </p:cNvPr>
          <p:cNvPicPr>
            <a:picLocks noChangeAspect="1"/>
          </p:cNvPicPr>
          <p:nvPr/>
        </p:nvPicPr>
        <p:blipFill>
          <a:blip r:embed="rId3"/>
          <a:stretch>
            <a:fillRect/>
          </a:stretch>
        </p:blipFill>
        <p:spPr>
          <a:xfrm>
            <a:off x="8784456" y="0"/>
            <a:ext cx="3407544" cy="3681977"/>
          </a:xfrm>
          <a:prstGeom prst="rect">
            <a:avLst/>
          </a:prstGeom>
        </p:spPr>
      </p:pic>
      <p:sp>
        <p:nvSpPr>
          <p:cNvPr id="5" name="TextBox 4">
            <a:extLst>
              <a:ext uri="{FF2B5EF4-FFF2-40B4-BE49-F238E27FC236}">
                <a16:creationId xmlns:a16="http://schemas.microsoft.com/office/drawing/2014/main" id="{2FF08E91-AE5D-FD45-B3E7-E8C95B0476FE}"/>
              </a:ext>
            </a:extLst>
          </p:cNvPr>
          <p:cNvSpPr txBox="1"/>
          <p:nvPr/>
        </p:nvSpPr>
        <p:spPr>
          <a:xfrm>
            <a:off x="4710985" y="2301154"/>
            <a:ext cx="4073471" cy="1569660"/>
          </a:xfrm>
          <a:prstGeom prst="rect">
            <a:avLst/>
          </a:prstGeom>
          <a:noFill/>
        </p:spPr>
        <p:txBody>
          <a:bodyPr wrap="square" rtlCol="0">
            <a:spAutoFit/>
          </a:bodyPr>
          <a:lstStyle/>
          <a:p>
            <a:pPr algn="ct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Map of Metopes of the Athenian Treasury at Delphi. Images 1-8 show the adventures of Theseus, 9-14 depict Amazons fighting, 15-22 show the adventures of Herakles, and 23-27 represent Herakles and </a:t>
            </a: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Geryon</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with Metopes 17 and 22 not shown.  John Boardman Greek Sculpture Archaic Period  (Marion Cox). The Classical Art Research Centre and the </a:t>
            </a: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Beazley</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Archive, University of Oxford.</a:t>
            </a:r>
          </a:p>
          <a:p>
            <a:pPr algn="ctr"/>
            <a:endParaRPr lang="en-US" sz="1200" dirty="0"/>
          </a:p>
        </p:txBody>
      </p:sp>
    </p:spTree>
    <p:extLst>
      <p:ext uri="{BB962C8B-B14F-4D97-AF65-F5344CB8AC3E}">
        <p14:creationId xmlns:p14="http://schemas.microsoft.com/office/powerpoint/2010/main" val="1533223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64FCB0-0C2D-1B4F-8CD8-20EAC0096C49}"/>
              </a:ext>
            </a:extLst>
          </p:cNvPr>
          <p:cNvSpPr txBox="1"/>
          <p:nvPr/>
        </p:nvSpPr>
        <p:spPr>
          <a:xfrm>
            <a:off x="355054" y="1530008"/>
            <a:ext cx="11279785" cy="3200876"/>
          </a:xfrm>
          <a:prstGeom prst="rect">
            <a:avLst/>
          </a:prstGeom>
          <a:noFill/>
        </p:spPr>
        <p:txBody>
          <a:bodyPr wrap="square" rtlCol="0">
            <a:spAutoFit/>
          </a:bodyPr>
          <a:lstStyle/>
          <a:p>
            <a:pPr algn="l"/>
            <a:r>
              <a:rPr lang="en-GB" b="1" u="sng" dirty="0"/>
              <a:t>Bibliography:</a:t>
            </a:r>
          </a:p>
          <a:p>
            <a:pPr algn="l"/>
            <a:endParaRPr lang="en-GB" b="1" u="sng" dirty="0"/>
          </a:p>
          <a:p>
            <a:pPr algn="l"/>
            <a:endParaRPr lang="en-GB" b="1" u="sng" dirty="0"/>
          </a:p>
          <a:p>
            <a:pPr algn="l"/>
            <a:endParaRPr lang="en-GB" dirty="0"/>
          </a:p>
          <a:p>
            <a:r>
              <a:rPr lang="en-GB" sz="1600" dirty="0" err="1">
                <a:effectLst/>
                <a:latin typeface="Calibri" panose="020F0502020204030204" pitchFamily="34" charset="0"/>
                <a:ea typeface="Times New Roman" panose="02020603050405020304" pitchFamily="18" charset="0"/>
                <a:cs typeface="Times New Roman" panose="02020603050405020304" pitchFamily="18" charset="0"/>
              </a:rPr>
              <a:t>Apollodorus</a:t>
            </a: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600" dirty="0" err="1">
                <a:effectLst/>
                <a:latin typeface="Calibri" panose="020F0502020204030204" pitchFamily="34" charset="0"/>
                <a:ea typeface="Times New Roman" panose="02020603050405020304" pitchFamily="18" charset="0"/>
                <a:cs typeface="Times New Roman" panose="02020603050405020304" pitchFamily="18" charset="0"/>
              </a:rPr>
              <a:t>Apollodorus</a:t>
            </a: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The Library, with an English Translation by Sir James George Frazer, F.B.A., F.R.S. in 2 Volumes. Cambridge, MA, Harvard University Press; London, William Heinemann Ltd. 1921. Includes Frazer's notes.</a:t>
            </a:r>
          </a:p>
          <a:p>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GB" sz="1600" dirty="0">
                <a:effectLst/>
                <a:latin typeface="Calibri" panose="020F0502020204030204" pitchFamily="34" charset="0"/>
                <a:ea typeface="Times New Roman" panose="02020603050405020304" pitchFamily="18" charset="0"/>
                <a:cs typeface="Times New Roman" panose="02020603050405020304" pitchFamily="18" charset="0"/>
              </a:rPr>
              <a:t>Plutarch. Plutarch's Lives. with an English Translation by. Bernadotte Perrin. Cambridge, MA. Harvard University Press. London. William Heinemann Ltd. 1914. 1.</a:t>
            </a:r>
          </a:p>
          <a:p>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16900369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Quotable</vt:lpstr>
      <vt:lpstr>The Six Labours of Theseus </vt:lpstr>
      <vt:lpstr>PowerPoint Presentation</vt:lpstr>
      <vt:lpstr>PowerPoint Presentation</vt:lpstr>
      <vt:lpstr>Theseus and Periphetes (the Club Bearer)</vt:lpstr>
      <vt:lpstr>Theseus and Sinis </vt:lpstr>
      <vt:lpstr>Theseus and The  Crommyonian Sow </vt:lpstr>
      <vt:lpstr>Theseus and Sciron </vt:lpstr>
      <vt:lpstr>Theseus and Cercyon </vt:lpstr>
      <vt:lpstr>Theseus and Procrustes </vt:lpstr>
      <vt:lpstr>Athenian Treasury at Delphi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Six Trials of Theseus </dc:title>
  <dc:creator>Rebecca Smith (1801719)</dc:creator>
  <cp:lastModifiedBy>Rebecca Smith (1801719)</cp:lastModifiedBy>
  <cp:revision>6</cp:revision>
  <dcterms:created xsi:type="dcterms:W3CDTF">2019-06-02T17:21:42Z</dcterms:created>
  <dcterms:modified xsi:type="dcterms:W3CDTF">2019-06-06T10:35:47Z</dcterms:modified>
</cp:coreProperties>
</file>