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1091" r:id="rId11"/>
    <p:sldId id="1192" r:id="rId12"/>
    <p:sldId id="1193" r:id="rId13"/>
    <p:sldId id="1195" r:id="rId14"/>
    <p:sldId id="1194" r:id="rId15"/>
    <p:sldId id="1196" r:id="rId16"/>
    <p:sldId id="1197" r:id="rId17"/>
    <p:sldId id="1198" r:id="rId18"/>
    <p:sldId id="1199" r:id="rId19"/>
    <p:sldId id="1200" r:id="rId20"/>
    <p:sldId id="1201" r:id="rId21"/>
    <p:sldId id="1202" r:id="rId22"/>
    <p:sldId id="1203" r:id="rId23"/>
    <p:sldId id="1204" r:id="rId24"/>
    <p:sldId id="1205" r:id="rId25"/>
    <p:sldId id="1206" r:id="rId26"/>
    <p:sldId id="1207" r:id="rId27"/>
    <p:sldId id="1208" r:id="rId28"/>
    <p:sldId id="1209" r:id="rId29"/>
    <p:sldId id="1210" r:id="rId30"/>
    <p:sldId id="118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risk could</a:t>
            </a:r>
            <a:r>
              <a:rPr lang="en-GB" b="1" dirty="0"/>
              <a:t> </a:t>
            </a:r>
            <a:r>
              <a:rPr lang="en-GB" dirty="0"/>
              <a:t>well belong to more than one of the four areas – for example, estimates being wrong could be influenced by problems with actors (e.g. lack of experience with a technical domain) or the structure (over optimism of managers keen to win 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704137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risk could</a:t>
            </a:r>
            <a:r>
              <a:rPr lang="en-GB" b="1" dirty="0"/>
              <a:t> </a:t>
            </a:r>
            <a:r>
              <a:rPr lang="en-GB" dirty="0"/>
              <a:t>well belong to more than one of the four areas – for example, estimates being wrong could be influenced by problems with actors (e.g. lack of experience with a technical domain) or the structure (over optimism of managers keen to win 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2249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risk could</a:t>
            </a:r>
            <a:r>
              <a:rPr lang="en-GB" b="1" dirty="0"/>
              <a:t> </a:t>
            </a:r>
            <a:r>
              <a:rPr lang="en-GB" dirty="0"/>
              <a:t>well belong to more than one of the four areas – for example, estimates being wrong could be influenced by problems with actors (e.g. lack of experience with a technical domain) or the structure (over optimism of managers keen to win 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050161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 risk could well belong to more than one of the four areas – for example, estimates being wrong could be influenced by problems with actors (e.g. lack of experience with a technical domain) or the structure (over optimism of managers keen to win 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967305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221414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Information Services Procurement Library was formerly known as </a:t>
            </a:r>
            <a:r>
              <a:rPr lang="en-GB" b="1" dirty="0" err="1"/>
              <a:t>Euromethod</a:t>
            </a:r>
            <a:r>
              <a:rPr lang="en-GB" b="1" dirty="0"/>
              <a:t> which was designed to assist in the selection of the best approach to project implementation. It identified </a:t>
            </a:r>
            <a:r>
              <a:rPr lang="en-GB" b="1" i="1" dirty="0"/>
              <a:t>situational factors; </a:t>
            </a:r>
            <a:r>
              <a:rPr lang="en-GB" b="1" dirty="0"/>
              <a:t>features either of the application to be developed (the target domain) or the project environment (see next overhead). </a:t>
            </a:r>
            <a:r>
              <a:rPr lang="en-GB" dirty="0"/>
              <a:t>These two domains then had a number of classes of situational factors that might be relevant.</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935795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Information Services Procurement Library was formerly known as </a:t>
            </a:r>
            <a:r>
              <a:rPr lang="en-GB" dirty="0" err="1"/>
              <a:t>Euromethod</a:t>
            </a:r>
            <a:r>
              <a:rPr lang="en-GB" dirty="0"/>
              <a:t> which was designed to assist in the selection of the best approach to project implementation. It identified </a:t>
            </a:r>
            <a:r>
              <a:rPr lang="en-GB" i="1" dirty="0"/>
              <a:t>situational factors; </a:t>
            </a:r>
            <a:r>
              <a:rPr lang="en-GB" dirty="0"/>
              <a:t>features either of the application to be developed (the target domain) or the project environment (see next slide). </a:t>
            </a:r>
            <a:r>
              <a:rPr lang="en-GB" b="1" dirty="0"/>
              <a:t>These two domains then had a number of classes of situational factors that might be relevant.</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4286328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77890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Barry Boehm surveyed software engineering project leaders to find out the main risks that they had experienced with their projects. For each risk, some risk reduction techniques has been suggested.</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219931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‘Gold plating‘ refers to inclusion of features that in fact are unnecessary and which end up never actually being used.</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239909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US" dirty="0"/>
              <a:t>Where possible, for each factor, positive and negative aspects are identified e.g. ‘stable…unstable requirements’.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674729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a causal map has been drawn up identifying possible negative outcomes and their causes, the map can be modified to introduce policies or interventions which should reduce or mitigate the effects of the negative outcomes.</a:t>
            </a:r>
          </a:p>
          <a:p>
            <a:r>
              <a:rPr lang="en-US" dirty="0"/>
              <a:t>Often a risk reduction activity can actually introduce new risks. The use of consultants to offset the effects of skill shortages is an example of this. Causal mapping can help identify such adverse side-effects.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778844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there were 100 people chipping in £5,000 each, there would be enough for the 1 in 100 chance of the flooding. If there were 2 floods then the system collapses! </a:t>
            </a:r>
          </a:p>
          <a:p>
            <a:r>
              <a:rPr lang="en-US" dirty="0"/>
              <a:t>Exercise 7.4 in the textbook is strongly recommended to explore these issues.</a:t>
            </a:r>
          </a:p>
          <a:p>
            <a:r>
              <a:rPr lang="en-US" dirty="0"/>
              <a:t>In practice, with project risks, these quantitative approaches are usually impractical and more qualitative approaches are used instead. See the next overhead.</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88756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would be happier identifying an approximate range rather than a precise probability.</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45140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tables can be produced for the impact on project duration and on the quality of project deliverables.</a:t>
            </a:r>
          </a:p>
          <a:p>
            <a:r>
              <a:rPr lang="en-GB" dirty="0"/>
              <a:t>The problem with the qualitative approach is how do you combine the judgements about probability and impact – you can’t multiply them together.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7995435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zone around the top right hand corner of the grid can be designated and risks falling within that zone are treated as requiring urgent action</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951453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782589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926412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Risk Reduction Leverage - If you think in terms of the analogy to insurance. An insurance company might reduce the fire insurance premium from £2k to £1k on condition that a fire alarm is installed. The insured would save £1k a year by investing £500 so it would be worth doing.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Critical Chain Approach - </a:t>
            </a:r>
            <a:r>
              <a:rPr lang="en-US" dirty="0"/>
              <a:t>This approach means that the ‘safety buffer’ in the estimate for an activity is moved from the individual developer to the project as a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620776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6.sv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800" b="1" dirty="0">
                <a:effectLst>
                  <a:outerShdw blurRad="38100" dist="38100" dir="2700000" algn="tl">
                    <a:srgbClr val="000000">
                      <a:alpha val="43137"/>
                    </a:srgbClr>
                  </a:outerShdw>
                </a:effectLst>
              </a:rPr>
              <a:t>Risk Management</a:t>
            </a:r>
          </a:p>
          <a:p>
            <a:endParaRPr lang="en-GB" sz="2400" b="1" i="1" dirty="0"/>
          </a:p>
          <a:p>
            <a:r>
              <a:rPr lang="en-GB" sz="3200" b="1" i="1" dirty="0"/>
              <a:t>Module Name: Group Project</a:t>
            </a:r>
          </a:p>
          <a:p>
            <a:r>
              <a:rPr lang="en-GB" sz="3200" b="1" i="1" dirty="0"/>
              <a:t>Module Code: ACBA4014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Definition of Risk</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60704"/>
            <a:ext cx="11394989" cy="4425696"/>
          </a:xfrm>
        </p:spPr>
        <p:txBody>
          <a:bodyPr/>
          <a:lstStyle/>
          <a:p>
            <a:pPr marL="0" indent="0"/>
            <a:r>
              <a:rPr lang="en-US" sz="3200" b="1" i="1" dirty="0">
                <a:solidFill>
                  <a:schemeClr val="tx1"/>
                </a:solidFill>
              </a:rPr>
              <a:t>‘The chance of exposure to the adverse consequences of future events’</a:t>
            </a:r>
            <a:r>
              <a:rPr lang="en-US" sz="2800" b="1" dirty="0">
                <a:solidFill>
                  <a:schemeClr val="tx1"/>
                </a:solidFill>
              </a:rPr>
              <a:t>  </a:t>
            </a:r>
            <a:r>
              <a:rPr lang="en-US" b="1" dirty="0">
                <a:solidFill>
                  <a:schemeClr val="tx1"/>
                </a:solidFill>
              </a:rPr>
              <a:t>[PRINCE2]</a:t>
            </a:r>
          </a:p>
          <a:p>
            <a:pPr marL="0" indent="0"/>
            <a:endParaRPr lang="en-US" b="1" dirty="0">
              <a:solidFill>
                <a:schemeClr val="tx1"/>
              </a:solidFill>
            </a:endParaRPr>
          </a:p>
          <a:p>
            <a:pPr marL="0" indent="0"/>
            <a:endParaRPr lang="en-US" b="1" dirty="0">
              <a:solidFill>
                <a:schemeClr val="tx1"/>
              </a:solidFill>
            </a:endParaRPr>
          </a:p>
          <a:p>
            <a:pPr marL="342900" indent="-342900" algn="l">
              <a:buFont typeface="Arial" panose="020B0604020202020204" pitchFamily="34" charset="0"/>
              <a:buChar char="•"/>
            </a:pPr>
            <a:r>
              <a:rPr lang="en-US" sz="2800" b="1" dirty="0">
                <a:solidFill>
                  <a:schemeClr val="tx1"/>
                </a:solidFill>
              </a:rPr>
              <a:t>Project plans have to be based on assumptions</a:t>
            </a:r>
          </a:p>
          <a:p>
            <a:pPr marL="342900" indent="-342900" algn="l">
              <a:buFont typeface="Arial" panose="020B0604020202020204" pitchFamily="34" charset="0"/>
              <a:buChar char="•"/>
            </a:pPr>
            <a:endParaRPr lang="en-US" sz="2800" b="1" dirty="0">
              <a:solidFill>
                <a:schemeClr val="tx1"/>
              </a:solidFill>
            </a:endParaRPr>
          </a:p>
          <a:p>
            <a:pPr marL="342900" indent="-342900" algn="l">
              <a:buFont typeface="Arial" panose="020B0604020202020204" pitchFamily="34" charset="0"/>
              <a:buChar char="•"/>
            </a:pPr>
            <a:r>
              <a:rPr lang="en-US" sz="2800" b="1" dirty="0">
                <a:solidFill>
                  <a:schemeClr val="tx1"/>
                </a:solidFill>
              </a:rPr>
              <a:t>Risk is the possibility that an assumption is wrong</a:t>
            </a:r>
          </a:p>
          <a:p>
            <a:pPr marL="342900" indent="-342900" algn="l">
              <a:buFont typeface="Arial" panose="020B0604020202020204" pitchFamily="34" charset="0"/>
              <a:buChar char="•"/>
            </a:pPr>
            <a:endParaRPr lang="en-US" sz="2800" b="1" dirty="0">
              <a:solidFill>
                <a:schemeClr val="tx1"/>
              </a:solidFill>
            </a:endParaRPr>
          </a:p>
          <a:p>
            <a:pPr marL="342900" indent="-342900" algn="l">
              <a:buFont typeface="Arial" panose="020B0604020202020204" pitchFamily="34" charset="0"/>
              <a:buChar char="•"/>
            </a:pPr>
            <a:r>
              <a:rPr lang="en-US" sz="2800" b="1" dirty="0">
                <a:solidFill>
                  <a:schemeClr val="tx1"/>
                </a:solidFill>
              </a:rPr>
              <a:t>When the risk happens it becomes a problem or an issue</a:t>
            </a:r>
          </a:p>
          <a:p>
            <a:pPr marL="342900" indent="-342900" algn="l">
              <a:buFont typeface="Arial" panose="020B0604020202020204" pitchFamily="34" charset="0"/>
              <a:buChar char="•"/>
            </a:pPr>
            <a:endParaRPr lang="en-US" b="1" dirty="0">
              <a:solidFill>
                <a:schemeClr val="tx1"/>
              </a:solidFill>
            </a:endParaRPr>
          </a:p>
          <a:p>
            <a:pPr marL="0" lvl="0" indent="0"/>
            <a:endParaRPr lang="en-US" sz="2400" dirty="0">
              <a:solidFill>
                <a:schemeClr val="accent1"/>
              </a:solidFill>
            </a:endParaRPr>
          </a:p>
        </p:txBody>
      </p:sp>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Categories of Risk</a:t>
            </a:r>
          </a:p>
        </p:txBody>
      </p:sp>
      <p:pic>
        <p:nvPicPr>
          <p:cNvPr id="2" name="Content Placeholder 1">
            <a:extLst>
              <a:ext uri="{FF2B5EF4-FFF2-40B4-BE49-F238E27FC236}">
                <a16:creationId xmlns:a16="http://schemas.microsoft.com/office/drawing/2014/main" id="{DC4122EC-0909-6785-936C-3BE1B65B8500}"/>
              </a:ext>
            </a:extLst>
          </p:cNvPr>
          <p:cNvPicPr>
            <a:picLocks noGrp="1" noChangeAspect="1"/>
          </p:cNvPicPr>
          <p:nvPr>
            <p:ph idx="1"/>
          </p:nvPr>
        </p:nvPicPr>
        <p:blipFill>
          <a:blip r:embed="rId3"/>
          <a:stretch>
            <a:fillRect/>
          </a:stretch>
        </p:blipFill>
        <p:spPr>
          <a:xfrm>
            <a:off x="4885027" y="1086379"/>
            <a:ext cx="7240712" cy="4400021"/>
          </a:xfrm>
          <a:prstGeom prst="rect">
            <a:avLst/>
          </a:prstGeom>
        </p:spPr>
      </p:pic>
      <p:sp>
        <p:nvSpPr>
          <p:cNvPr id="6" name="TextBox 5">
            <a:extLst>
              <a:ext uri="{FF2B5EF4-FFF2-40B4-BE49-F238E27FC236}">
                <a16:creationId xmlns:a16="http://schemas.microsoft.com/office/drawing/2014/main" id="{D0204EBF-49B5-2F44-9E4F-555965D64556}"/>
              </a:ext>
            </a:extLst>
          </p:cNvPr>
          <p:cNvSpPr txBox="1"/>
          <p:nvPr/>
        </p:nvSpPr>
        <p:spPr>
          <a:xfrm>
            <a:off x="166481" y="1216751"/>
            <a:ext cx="4932294" cy="4154984"/>
          </a:xfrm>
          <a:prstGeom prst="rect">
            <a:avLst/>
          </a:prstGeom>
          <a:noFill/>
        </p:spPr>
        <p:txBody>
          <a:bodyPr wrap="square">
            <a:spAutoFit/>
          </a:bodyPr>
          <a:lstStyle/>
          <a:p>
            <a:pPr marL="285750" indent="-285750">
              <a:buFont typeface="Arial" panose="020B0604020202020204" pitchFamily="34" charset="0"/>
              <a:buChar char="•"/>
            </a:pPr>
            <a:r>
              <a:rPr lang="en-US" sz="2400" b="1" dirty="0"/>
              <a:t>Based on Lyytinen’s sociotechnical model of risk.</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r>
              <a:rPr lang="en-US" sz="2400" b="1" dirty="0"/>
              <a:t>Actors:</a:t>
            </a:r>
          </a:p>
          <a:p>
            <a:pPr marL="742950" lvl="1" indent="-285750">
              <a:buFont typeface="Arial" panose="020B0604020202020204" pitchFamily="34" charset="0"/>
              <a:buChar char="•"/>
            </a:pPr>
            <a:r>
              <a:rPr lang="en-US" sz="2400" dirty="0"/>
              <a:t>Relates to all those involved in the project including both developers, users and managers e.g. a risk could be that high staff turnover leads to information of importance to the project being lost.</a:t>
            </a:r>
          </a:p>
        </p:txBody>
      </p:sp>
    </p:spTree>
    <p:extLst>
      <p:ext uri="{BB962C8B-B14F-4D97-AF65-F5344CB8AC3E}">
        <p14:creationId xmlns:p14="http://schemas.microsoft.com/office/powerpoint/2010/main" val="2026988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Categories of Risk</a:t>
            </a:r>
          </a:p>
        </p:txBody>
      </p:sp>
      <p:pic>
        <p:nvPicPr>
          <p:cNvPr id="2" name="Content Placeholder 1">
            <a:extLst>
              <a:ext uri="{FF2B5EF4-FFF2-40B4-BE49-F238E27FC236}">
                <a16:creationId xmlns:a16="http://schemas.microsoft.com/office/drawing/2014/main" id="{DC4122EC-0909-6785-936C-3BE1B65B8500}"/>
              </a:ext>
            </a:extLst>
          </p:cNvPr>
          <p:cNvPicPr>
            <a:picLocks noGrp="1" noChangeAspect="1"/>
          </p:cNvPicPr>
          <p:nvPr>
            <p:ph idx="1"/>
          </p:nvPr>
        </p:nvPicPr>
        <p:blipFill>
          <a:blip r:embed="rId3"/>
          <a:stretch>
            <a:fillRect/>
          </a:stretch>
        </p:blipFill>
        <p:spPr>
          <a:xfrm>
            <a:off x="4885027" y="1086379"/>
            <a:ext cx="7240712" cy="4400021"/>
          </a:xfrm>
          <a:prstGeom prst="rect">
            <a:avLst/>
          </a:prstGeom>
        </p:spPr>
      </p:pic>
      <p:sp>
        <p:nvSpPr>
          <p:cNvPr id="6" name="TextBox 5">
            <a:extLst>
              <a:ext uri="{FF2B5EF4-FFF2-40B4-BE49-F238E27FC236}">
                <a16:creationId xmlns:a16="http://schemas.microsoft.com/office/drawing/2014/main" id="{D0204EBF-49B5-2F44-9E4F-555965D64556}"/>
              </a:ext>
            </a:extLst>
          </p:cNvPr>
          <p:cNvSpPr txBox="1"/>
          <p:nvPr/>
        </p:nvSpPr>
        <p:spPr>
          <a:xfrm>
            <a:off x="166481" y="1216751"/>
            <a:ext cx="4932294" cy="4154984"/>
          </a:xfrm>
          <a:prstGeom prst="rect">
            <a:avLst/>
          </a:prstGeom>
          <a:noFill/>
        </p:spPr>
        <p:txBody>
          <a:bodyPr wrap="square">
            <a:spAutoFit/>
          </a:bodyPr>
          <a:lstStyle/>
          <a:p>
            <a:pPr marL="285750" indent="-285750">
              <a:buFont typeface="Arial" panose="020B0604020202020204" pitchFamily="34" charset="0"/>
              <a:buChar char="•"/>
            </a:pPr>
            <a:r>
              <a:rPr lang="en-US" sz="2400" b="1" dirty="0"/>
              <a:t>Based on Lyytinen’s sociotechnical model of risk.</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r>
              <a:rPr lang="en-US" sz="2400" b="1" dirty="0"/>
              <a:t>Technology:</a:t>
            </a:r>
          </a:p>
          <a:p>
            <a:pPr marL="742950" lvl="1" indent="-285750">
              <a:buFont typeface="Arial" panose="020B0604020202020204" pitchFamily="34" charset="0"/>
              <a:buChar char="•"/>
            </a:pPr>
            <a:r>
              <a:rPr lang="en-US" sz="2400" dirty="0"/>
              <a:t>Both that used to implement the project and that embedded in the project deliverables – risk could be that the technologies selected are not in fact appropriate.</a:t>
            </a:r>
          </a:p>
          <a:p>
            <a:pPr marL="285750" indent="-285750">
              <a:buFont typeface="Arial" panose="020B0604020202020204" pitchFamily="34" charset="0"/>
              <a:buChar char="•"/>
            </a:pPr>
            <a:endParaRPr lang="en-US" sz="2400" b="1" dirty="0"/>
          </a:p>
        </p:txBody>
      </p:sp>
    </p:spTree>
    <p:extLst>
      <p:ext uri="{BB962C8B-B14F-4D97-AF65-F5344CB8AC3E}">
        <p14:creationId xmlns:p14="http://schemas.microsoft.com/office/powerpoint/2010/main" val="15956133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Categories of Risk</a:t>
            </a:r>
          </a:p>
        </p:txBody>
      </p:sp>
      <p:pic>
        <p:nvPicPr>
          <p:cNvPr id="2" name="Content Placeholder 1">
            <a:extLst>
              <a:ext uri="{FF2B5EF4-FFF2-40B4-BE49-F238E27FC236}">
                <a16:creationId xmlns:a16="http://schemas.microsoft.com/office/drawing/2014/main" id="{DC4122EC-0909-6785-936C-3BE1B65B8500}"/>
              </a:ext>
            </a:extLst>
          </p:cNvPr>
          <p:cNvPicPr>
            <a:picLocks noGrp="1" noChangeAspect="1"/>
          </p:cNvPicPr>
          <p:nvPr>
            <p:ph idx="1"/>
          </p:nvPr>
        </p:nvPicPr>
        <p:blipFill>
          <a:blip r:embed="rId3"/>
          <a:stretch>
            <a:fillRect/>
          </a:stretch>
        </p:blipFill>
        <p:spPr>
          <a:xfrm>
            <a:off x="4885027" y="1086379"/>
            <a:ext cx="7240712" cy="4400021"/>
          </a:xfrm>
          <a:prstGeom prst="rect">
            <a:avLst/>
          </a:prstGeom>
        </p:spPr>
      </p:pic>
      <p:sp>
        <p:nvSpPr>
          <p:cNvPr id="6" name="TextBox 5">
            <a:extLst>
              <a:ext uri="{FF2B5EF4-FFF2-40B4-BE49-F238E27FC236}">
                <a16:creationId xmlns:a16="http://schemas.microsoft.com/office/drawing/2014/main" id="{D0204EBF-49B5-2F44-9E4F-555965D64556}"/>
              </a:ext>
            </a:extLst>
          </p:cNvPr>
          <p:cNvSpPr txBox="1"/>
          <p:nvPr/>
        </p:nvSpPr>
        <p:spPr>
          <a:xfrm>
            <a:off x="166481" y="1216751"/>
            <a:ext cx="4932294" cy="4524315"/>
          </a:xfrm>
          <a:prstGeom prst="rect">
            <a:avLst/>
          </a:prstGeom>
          <a:noFill/>
        </p:spPr>
        <p:txBody>
          <a:bodyPr wrap="square">
            <a:spAutoFit/>
          </a:bodyPr>
          <a:lstStyle/>
          <a:p>
            <a:pPr marL="285750" indent="-285750">
              <a:buFont typeface="Arial" panose="020B0604020202020204" pitchFamily="34" charset="0"/>
              <a:buChar char="•"/>
            </a:pPr>
            <a:r>
              <a:rPr lang="en-US" sz="2400" b="1" dirty="0"/>
              <a:t>Based on Lyytinen’s sociotechnical model of risk.</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r>
              <a:rPr lang="en-US" sz="2400" b="1" dirty="0"/>
              <a:t>Structure:</a:t>
            </a:r>
          </a:p>
          <a:p>
            <a:pPr marL="742950" lvl="1" indent="-285750">
              <a:buFont typeface="Arial" panose="020B0604020202020204" pitchFamily="34" charset="0"/>
              <a:buChar char="•"/>
            </a:pPr>
            <a:r>
              <a:rPr lang="en-US" sz="2400" dirty="0"/>
              <a:t>Includes management procedures, risk here is that a group who need to carry out a particular project task are not informed of this need because they are not part of the project communication network.</a:t>
            </a:r>
          </a:p>
          <a:p>
            <a:endParaRPr lang="en-US" sz="2400" b="1" dirty="0"/>
          </a:p>
        </p:txBody>
      </p:sp>
    </p:spTree>
    <p:extLst>
      <p:ext uri="{BB962C8B-B14F-4D97-AF65-F5344CB8AC3E}">
        <p14:creationId xmlns:p14="http://schemas.microsoft.com/office/powerpoint/2010/main" val="253274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Categories of Risk</a:t>
            </a:r>
          </a:p>
        </p:txBody>
      </p:sp>
      <p:pic>
        <p:nvPicPr>
          <p:cNvPr id="2" name="Content Placeholder 1">
            <a:extLst>
              <a:ext uri="{FF2B5EF4-FFF2-40B4-BE49-F238E27FC236}">
                <a16:creationId xmlns:a16="http://schemas.microsoft.com/office/drawing/2014/main" id="{DC4122EC-0909-6785-936C-3BE1B65B8500}"/>
              </a:ext>
            </a:extLst>
          </p:cNvPr>
          <p:cNvPicPr>
            <a:picLocks noGrp="1" noChangeAspect="1"/>
          </p:cNvPicPr>
          <p:nvPr>
            <p:ph idx="1"/>
          </p:nvPr>
        </p:nvPicPr>
        <p:blipFill>
          <a:blip r:embed="rId3"/>
          <a:stretch>
            <a:fillRect/>
          </a:stretch>
        </p:blipFill>
        <p:spPr>
          <a:xfrm>
            <a:off x="4885027" y="1086379"/>
            <a:ext cx="7240712" cy="4400021"/>
          </a:xfrm>
          <a:prstGeom prst="rect">
            <a:avLst/>
          </a:prstGeom>
        </p:spPr>
      </p:pic>
      <p:sp>
        <p:nvSpPr>
          <p:cNvPr id="6" name="TextBox 5">
            <a:extLst>
              <a:ext uri="{FF2B5EF4-FFF2-40B4-BE49-F238E27FC236}">
                <a16:creationId xmlns:a16="http://schemas.microsoft.com/office/drawing/2014/main" id="{D0204EBF-49B5-2F44-9E4F-555965D64556}"/>
              </a:ext>
            </a:extLst>
          </p:cNvPr>
          <p:cNvSpPr txBox="1"/>
          <p:nvPr/>
        </p:nvSpPr>
        <p:spPr>
          <a:xfrm>
            <a:off x="166481" y="1216751"/>
            <a:ext cx="4932294" cy="3416320"/>
          </a:xfrm>
          <a:prstGeom prst="rect">
            <a:avLst/>
          </a:prstGeom>
          <a:noFill/>
        </p:spPr>
        <p:txBody>
          <a:bodyPr wrap="square">
            <a:spAutoFit/>
          </a:bodyPr>
          <a:lstStyle/>
          <a:p>
            <a:pPr marL="285750" indent="-285750">
              <a:buFont typeface="Arial" panose="020B0604020202020204" pitchFamily="34" charset="0"/>
              <a:buChar char="•"/>
            </a:pPr>
            <a:r>
              <a:rPr lang="en-US" sz="2400" b="1" dirty="0"/>
              <a:t>Based on Lyytinen’s sociotechnical model of risk.</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r>
              <a:rPr lang="en-US" sz="2400" b="1" dirty="0"/>
              <a:t>Tasks:</a:t>
            </a:r>
          </a:p>
          <a:p>
            <a:pPr marL="742950" lvl="1" indent="-285750">
              <a:buFont typeface="Arial" panose="020B0604020202020204" pitchFamily="34" charset="0"/>
              <a:buChar char="•"/>
            </a:pPr>
            <a:r>
              <a:rPr lang="en-US" sz="2400" dirty="0"/>
              <a:t>The work to be carried out. A typical risk is that the amount of effort needed to carry out the task is underestimated.</a:t>
            </a:r>
          </a:p>
          <a:p>
            <a:pPr marL="285750" indent="-285750">
              <a:buFont typeface="Arial" panose="020B0604020202020204" pitchFamily="34" charset="0"/>
              <a:buChar char="•"/>
            </a:pPr>
            <a:endParaRPr lang="en-US" sz="2400" b="1" dirty="0"/>
          </a:p>
        </p:txBody>
      </p:sp>
    </p:spTree>
    <p:extLst>
      <p:ext uri="{BB962C8B-B14F-4D97-AF65-F5344CB8AC3E}">
        <p14:creationId xmlns:p14="http://schemas.microsoft.com/office/powerpoint/2010/main" val="2065402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DC4122EC-0909-6785-936C-3BE1B65B850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3351618" y="914399"/>
            <a:ext cx="8774121" cy="483041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Risk Over Time</a:t>
            </a:r>
          </a:p>
        </p:txBody>
      </p:sp>
      <p:sp>
        <p:nvSpPr>
          <p:cNvPr id="6" name="TextBox 5">
            <a:extLst>
              <a:ext uri="{FF2B5EF4-FFF2-40B4-BE49-F238E27FC236}">
                <a16:creationId xmlns:a16="http://schemas.microsoft.com/office/drawing/2014/main" id="{D0204EBF-49B5-2F44-9E4F-555965D64556}"/>
              </a:ext>
            </a:extLst>
          </p:cNvPr>
          <p:cNvSpPr txBox="1"/>
          <p:nvPr/>
        </p:nvSpPr>
        <p:spPr>
          <a:xfrm>
            <a:off x="166481" y="1216751"/>
            <a:ext cx="3848928" cy="3416320"/>
          </a:xfrm>
          <a:prstGeom prst="rect">
            <a:avLst/>
          </a:prstGeom>
          <a:noFill/>
        </p:spPr>
        <p:txBody>
          <a:bodyPr wrap="square">
            <a:spAutoFit/>
          </a:bodyPr>
          <a:lstStyle/>
          <a:p>
            <a:pPr marL="285750" indent="-285750">
              <a:buFont typeface="Arial" panose="020B0604020202020204" pitchFamily="34" charset="0"/>
              <a:buChar char="•"/>
            </a:pPr>
            <a:r>
              <a:rPr lang="en-US" sz="2400" b="1" dirty="0"/>
              <a:t>Consider this Time Complexity Model.</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r>
              <a:rPr lang="en-US" sz="2400" b="1" dirty="0"/>
              <a:t>Why do we see this pattern in development projects?</a:t>
            </a:r>
          </a:p>
          <a:p>
            <a:pPr marL="285750" indent="-285750">
              <a:buFont typeface="Arial" panose="020B0604020202020204" pitchFamily="34" charset="0"/>
              <a:buChar char="•"/>
            </a:pPr>
            <a:endParaRPr lang="en-US" sz="2400" b="1"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b="1" dirty="0"/>
          </a:p>
        </p:txBody>
      </p:sp>
    </p:spTree>
    <p:extLst>
      <p:ext uri="{BB962C8B-B14F-4D97-AF65-F5344CB8AC3E}">
        <p14:creationId xmlns:p14="http://schemas.microsoft.com/office/powerpoint/2010/main" val="4601615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fontScale="90000"/>
          </a:bodyPr>
          <a:lstStyle/>
          <a:p>
            <a:r>
              <a:rPr lang="en-US" sz="4000" b="1" dirty="0">
                <a:solidFill>
                  <a:schemeClr val="accent1">
                    <a:lumMod val="50000"/>
                  </a:schemeClr>
                </a:solidFill>
              </a:rPr>
              <a:t>ISPL Situational Factors: The Target Domain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40" y="1060704"/>
            <a:ext cx="3933214" cy="4425696"/>
          </a:xfrm>
        </p:spPr>
        <p:txBody>
          <a:bodyPr/>
          <a:lstStyle/>
          <a:p>
            <a:pPr marL="342900" indent="-342900" algn="l">
              <a:buFont typeface="Arial" panose="020B0604020202020204" pitchFamily="34" charset="0"/>
              <a:buChar char="•"/>
            </a:pPr>
            <a:endParaRPr lang="en-US" b="1" dirty="0">
              <a:solidFill>
                <a:schemeClr val="tx1"/>
              </a:solidFill>
            </a:endParaRPr>
          </a:p>
          <a:p>
            <a:pPr marL="0" lvl="0" indent="0" algn="l"/>
            <a:r>
              <a:rPr lang="en-US" sz="2400" b="1" u="sng" dirty="0">
                <a:solidFill>
                  <a:schemeClr val="tx1"/>
                </a:solidFill>
              </a:rPr>
              <a:t>Class</a:t>
            </a:r>
            <a:r>
              <a:rPr lang="en-US" sz="2400" dirty="0">
                <a:solidFill>
                  <a:schemeClr val="tx1"/>
                </a:solidFill>
              </a:rPr>
              <a:t> </a:t>
            </a:r>
          </a:p>
          <a:p>
            <a:pPr marL="0" lvl="0" indent="0" algn="l"/>
            <a:r>
              <a:rPr lang="en-US" sz="2400" b="1" dirty="0">
                <a:solidFill>
                  <a:schemeClr val="tx1"/>
                </a:solidFill>
              </a:rPr>
              <a:t>information system</a:t>
            </a:r>
          </a:p>
          <a:p>
            <a:pPr marL="0" lvl="0" indent="0" algn="l"/>
            <a:endParaRPr lang="en-US" sz="2400" dirty="0">
              <a:solidFill>
                <a:schemeClr val="tx1"/>
              </a:solidFill>
            </a:endParaRPr>
          </a:p>
          <a:p>
            <a:pPr marL="0" lvl="0" indent="0" algn="l"/>
            <a:endParaRPr lang="en-US" sz="2400" dirty="0">
              <a:solidFill>
                <a:schemeClr val="tx1"/>
              </a:solidFill>
            </a:endParaRPr>
          </a:p>
          <a:p>
            <a:pPr marL="0" lvl="0" indent="0" algn="l"/>
            <a:endParaRPr lang="en-US" sz="2400" dirty="0">
              <a:solidFill>
                <a:schemeClr val="tx1"/>
              </a:solidFill>
            </a:endParaRPr>
          </a:p>
          <a:p>
            <a:pPr marL="0" lvl="0" indent="0" algn="l"/>
            <a:endParaRPr lang="en-US" sz="2400" dirty="0">
              <a:solidFill>
                <a:schemeClr val="tx1"/>
              </a:solidFill>
            </a:endParaRPr>
          </a:p>
          <a:p>
            <a:pPr marL="0" lvl="0" indent="0" algn="l"/>
            <a:r>
              <a:rPr lang="en-US" sz="2400" dirty="0">
                <a:solidFill>
                  <a:schemeClr val="tx1"/>
                </a:solidFill>
              </a:rPr>
              <a:t> </a:t>
            </a:r>
            <a:r>
              <a:rPr lang="en-US" sz="2400" b="1" dirty="0">
                <a:solidFill>
                  <a:schemeClr val="tx1"/>
                </a:solidFill>
              </a:rPr>
              <a:t>computer system</a:t>
            </a:r>
          </a:p>
          <a:p>
            <a:pPr marL="0" lvl="0" indent="0" algn="l"/>
            <a:endParaRPr lang="en-US" sz="2400" dirty="0">
              <a:solidFill>
                <a:schemeClr val="accent1"/>
              </a:solidFill>
            </a:endParaRPr>
          </a:p>
        </p:txBody>
      </p:sp>
      <p:sp>
        <p:nvSpPr>
          <p:cNvPr id="2" name="Rectangle 4">
            <a:extLst>
              <a:ext uri="{FF2B5EF4-FFF2-40B4-BE49-F238E27FC236}">
                <a16:creationId xmlns:a16="http://schemas.microsoft.com/office/drawing/2014/main" id="{19E15571-24E4-E2A2-99D1-BBE6E3F5FB83}"/>
              </a:ext>
            </a:extLst>
          </p:cNvPr>
          <p:cNvSpPr txBox="1">
            <a:spLocks noChangeArrowheads="1"/>
          </p:cNvSpPr>
          <p:nvPr/>
        </p:nvSpPr>
        <p:spPr>
          <a:xfrm>
            <a:off x="7137228" y="1371600"/>
            <a:ext cx="3814762" cy="411480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US" sz="2400" b="1" u="sng" dirty="0"/>
              <a:t>Description</a:t>
            </a:r>
          </a:p>
          <a:p>
            <a:pPr>
              <a:buFontTx/>
              <a:buNone/>
            </a:pPr>
            <a:r>
              <a:rPr lang="en-US" sz="2400" dirty="0"/>
              <a:t>the characteristics of the information system - these are independent of the technologies that might be used</a:t>
            </a:r>
          </a:p>
          <a:p>
            <a:pPr>
              <a:buFontTx/>
              <a:buNone/>
            </a:pPr>
            <a:endParaRPr lang="en-US" sz="2400" dirty="0"/>
          </a:p>
          <a:p>
            <a:pPr>
              <a:buFontTx/>
              <a:buNone/>
            </a:pPr>
            <a:r>
              <a:rPr lang="en-US" sz="2400" dirty="0"/>
              <a:t>the characteristics of the part of the information system that have been computerized</a:t>
            </a:r>
            <a:endParaRPr lang="en-GB" sz="2400" dirty="0"/>
          </a:p>
          <a:p>
            <a:pPr>
              <a:buFontTx/>
              <a:buNone/>
            </a:pPr>
            <a:endParaRPr lang="en-GB" sz="2400" dirty="0"/>
          </a:p>
        </p:txBody>
      </p:sp>
    </p:spTree>
    <p:extLst>
      <p:ext uri="{BB962C8B-B14F-4D97-AF65-F5344CB8AC3E}">
        <p14:creationId xmlns:p14="http://schemas.microsoft.com/office/powerpoint/2010/main" val="23013169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fontScale="90000"/>
          </a:bodyPr>
          <a:lstStyle/>
          <a:p>
            <a:r>
              <a:rPr lang="en-US" sz="4000" b="1" dirty="0">
                <a:solidFill>
                  <a:schemeClr val="accent1">
                    <a:lumMod val="50000"/>
                  </a:schemeClr>
                </a:solidFill>
              </a:rPr>
              <a:t>ISPL Situational Factors: The Project Domain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371598"/>
            <a:ext cx="5376359" cy="4114801"/>
          </a:xfrm>
        </p:spPr>
        <p:txBody>
          <a:bodyPr/>
          <a:lstStyle/>
          <a:p>
            <a:pPr marL="0" lvl="0" indent="0" algn="l"/>
            <a:r>
              <a:rPr lang="en-US" sz="2800" b="1" u="sng" dirty="0">
                <a:solidFill>
                  <a:schemeClr val="tx1"/>
                </a:solidFill>
              </a:rPr>
              <a:t>Project </a:t>
            </a:r>
            <a:r>
              <a:rPr lang="en-US" sz="2400" b="1" u="sng" dirty="0">
                <a:solidFill>
                  <a:schemeClr val="tx1"/>
                </a:solidFill>
              </a:rPr>
              <a:t>                 </a:t>
            </a:r>
          </a:p>
          <a:p>
            <a:pPr marL="743010" lvl="1" indent="-342900"/>
            <a:r>
              <a:rPr lang="en-US" dirty="0"/>
              <a:t>T</a:t>
            </a:r>
            <a:r>
              <a:rPr lang="en-US" dirty="0">
                <a:solidFill>
                  <a:schemeClr val="tx1"/>
                </a:solidFill>
              </a:rPr>
              <a:t>he types of task to be undertaken.</a:t>
            </a:r>
          </a:p>
          <a:p>
            <a:pPr marL="0" lvl="0" indent="0" algn="l"/>
            <a:endParaRPr lang="en-US" sz="2400" b="1" u="sng" dirty="0">
              <a:solidFill>
                <a:schemeClr val="tx1"/>
              </a:solidFill>
            </a:endParaRPr>
          </a:p>
          <a:p>
            <a:pPr marL="0" lvl="0" indent="0" algn="l"/>
            <a:endParaRPr lang="en-US" sz="2400" b="1" u="sng" dirty="0">
              <a:solidFill>
                <a:schemeClr val="tx1"/>
              </a:solidFill>
            </a:endParaRPr>
          </a:p>
          <a:p>
            <a:pPr marL="0" lvl="0" indent="0" algn="l"/>
            <a:r>
              <a:rPr lang="en-US" sz="2800" b="1" u="sng" dirty="0">
                <a:solidFill>
                  <a:schemeClr val="tx1"/>
                </a:solidFill>
              </a:rPr>
              <a:t>Structure</a:t>
            </a:r>
          </a:p>
          <a:p>
            <a:pPr marL="743010" lvl="1" indent="-342900"/>
            <a:r>
              <a:rPr lang="en-US" dirty="0"/>
              <a:t>T</a:t>
            </a:r>
            <a:r>
              <a:rPr lang="en-US" dirty="0">
                <a:solidFill>
                  <a:schemeClr val="tx1"/>
                </a:solidFill>
              </a:rPr>
              <a:t>he communication systems, management structures, workflows etc.</a:t>
            </a:r>
          </a:p>
        </p:txBody>
      </p:sp>
      <p:sp>
        <p:nvSpPr>
          <p:cNvPr id="2" name="Rectangle 4">
            <a:extLst>
              <a:ext uri="{FF2B5EF4-FFF2-40B4-BE49-F238E27FC236}">
                <a16:creationId xmlns:a16="http://schemas.microsoft.com/office/drawing/2014/main" id="{19E15571-24E4-E2A2-99D1-BBE6E3F5FB83}"/>
              </a:ext>
            </a:extLst>
          </p:cNvPr>
          <p:cNvSpPr txBox="1">
            <a:spLocks noChangeArrowheads="1"/>
          </p:cNvSpPr>
          <p:nvPr/>
        </p:nvSpPr>
        <p:spPr>
          <a:xfrm>
            <a:off x="6096000" y="1371598"/>
            <a:ext cx="5376360" cy="411480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u="sng" dirty="0">
                <a:solidFill>
                  <a:schemeClr val="tx1"/>
                </a:solidFill>
              </a:rPr>
              <a:t>Actors</a:t>
            </a:r>
          </a:p>
          <a:p>
            <a:pPr lvl="1"/>
            <a:r>
              <a:rPr lang="en-US" dirty="0"/>
              <a:t>The people involved in the project</a:t>
            </a:r>
          </a:p>
          <a:p>
            <a:pPr marL="0" indent="0">
              <a:buNone/>
            </a:pPr>
            <a:endParaRPr lang="en-US" dirty="0"/>
          </a:p>
          <a:p>
            <a:pPr marL="0" indent="0">
              <a:buNone/>
            </a:pPr>
            <a:endParaRPr lang="en-US" sz="2400" dirty="0"/>
          </a:p>
          <a:p>
            <a:pPr marL="0" indent="0">
              <a:buNone/>
            </a:pPr>
            <a:r>
              <a:rPr lang="en-US" b="1" u="sng" dirty="0">
                <a:solidFill>
                  <a:schemeClr val="tx1"/>
                </a:solidFill>
              </a:rPr>
              <a:t>Technology</a:t>
            </a:r>
            <a:endParaRPr lang="en-US" dirty="0"/>
          </a:p>
          <a:p>
            <a:pPr lvl="1"/>
            <a:r>
              <a:rPr lang="en-US" dirty="0"/>
              <a:t>The methods, techniques and tools to be used</a:t>
            </a:r>
          </a:p>
          <a:p>
            <a:pPr>
              <a:buFontTx/>
              <a:buNone/>
            </a:pPr>
            <a:endParaRPr lang="en-GB" sz="2400" dirty="0"/>
          </a:p>
        </p:txBody>
      </p:sp>
    </p:spTree>
    <p:extLst>
      <p:ext uri="{BB962C8B-B14F-4D97-AF65-F5344CB8AC3E}">
        <p14:creationId xmlns:p14="http://schemas.microsoft.com/office/powerpoint/2010/main" val="23880302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Risk Identification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371598"/>
            <a:ext cx="10809752" cy="4114801"/>
          </a:xfrm>
        </p:spPr>
        <p:txBody>
          <a:bodyPr/>
          <a:lstStyle/>
          <a:p>
            <a:pPr marL="0" lvl="0" indent="0" algn="l"/>
            <a:endParaRPr lang="en-US" sz="2800" dirty="0">
              <a:solidFill>
                <a:schemeClr val="tx1"/>
              </a:solidFill>
            </a:endParaRPr>
          </a:p>
          <a:p>
            <a:pPr marL="0" lvl="0" indent="0" algn="l"/>
            <a:r>
              <a:rPr lang="en-US" sz="2800" dirty="0">
                <a:solidFill>
                  <a:schemeClr val="tx1"/>
                </a:solidFill>
              </a:rPr>
              <a:t>Approaches to identifying risks include:</a:t>
            </a:r>
          </a:p>
          <a:p>
            <a:pPr marL="457200" lvl="0" indent="-457200" algn="l">
              <a:buFont typeface="Arial" panose="020B0604020202020204" pitchFamily="34" charset="0"/>
              <a:buChar char="•"/>
            </a:pPr>
            <a:r>
              <a:rPr lang="en-US" sz="2800" dirty="0">
                <a:solidFill>
                  <a:schemeClr val="tx1"/>
                </a:solidFill>
              </a:rPr>
              <a:t>Use of checklists – usually based on the experience of past projects</a:t>
            </a:r>
          </a:p>
          <a:p>
            <a:pPr marL="457200" lvl="0" indent="-457200" algn="l">
              <a:buFont typeface="Arial" panose="020B0604020202020204" pitchFamily="34" charset="0"/>
              <a:buChar char="•"/>
            </a:pPr>
            <a:r>
              <a:rPr lang="en-US" sz="2800" dirty="0">
                <a:solidFill>
                  <a:schemeClr val="tx1"/>
                </a:solidFill>
              </a:rPr>
              <a:t>Brainstorming – getting knowledgeable stakeholders together to pool concerns</a:t>
            </a:r>
          </a:p>
          <a:p>
            <a:pPr marL="457200" lvl="0" indent="-457200" algn="l">
              <a:buFont typeface="Arial" panose="020B0604020202020204" pitchFamily="34" charset="0"/>
              <a:buChar char="•"/>
            </a:pPr>
            <a:r>
              <a:rPr lang="en-US" sz="2800" dirty="0">
                <a:solidFill>
                  <a:schemeClr val="tx1"/>
                </a:solidFill>
              </a:rPr>
              <a:t>Causal mapping – identifying possible chains of cause and effect</a:t>
            </a:r>
          </a:p>
        </p:txBody>
      </p:sp>
    </p:spTree>
    <p:extLst>
      <p:ext uri="{BB962C8B-B14F-4D97-AF65-F5344CB8AC3E}">
        <p14:creationId xmlns:p14="http://schemas.microsoft.com/office/powerpoint/2010/main" val="31010433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Boehm’s Top 10 Development Risks</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stretch>
            <a:fillRect/>
          </a:stretch>
        </p:blipFill>
        <p:spPr>
          <a:xfrm>
            <a:off x="1553123" y="824948"/>
            <a:ext cx="9085753" cy="4983339"/>
          </a:xfrm>
        </p:spPr>
      </p:pic>
    </p:spTree>
    <p:extLst>
      <p:ext uri="{BB962C8B-B14F-4D97-AF65-F5344CB8AC3E}">
        <p14:creationId xmlns:p14="http://schemas.microsoft.com/office/powerpoint/2010/main" val="15401221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Boehm’s Top 10 Development Risks – cont.</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553123" y="824948"/>
            <a:ext cx="9085753" cy="4983339"/>
          </a:xfrm>
        </p:spPr>
      </p:pic>
    </p:spTree>
    <p:extLst>
      <p:ext uri="{BB962C8B-B14F-4D97-AF65-F5344CB8AC3E}">
        <p14:creationId xmlns:p14="http://schemas.microsoft.com/office/powerpoint/2010/main" val="1697625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Casual Mapping</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1704245" y="815009"/>
            <a:ext cx="8783510" cy="4850295"/>
          </a:xfrm>
        </p:spPr>
      </p:pic>
    </p:spTree>
    <p:extLst>
      <p:ext uri="{BB962C8B-B14F-4D97-AF65-F5344CB8AC3E}">
        <p14:creationId xmlns:p14="http://schemas.microsoft.com/office/powerpoint/2010/main" val="4179286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Casual Mapping - Interventions</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1704245" y="815009"/>
            <a:ext cx="8783510" cy="4850295"/>
          </a:xfrm>
        </p:spPr>
      </p:pic>
    </p:spTree>
    <p:extLst>
      <p:ext uri="{BB962C8B-B14F-4D97-AF65-F5344CB8AC3E}">
        <p14:creationId xmlns:p14="http://schemas.microsoft.com/office/powerpoint/2010/main" val="3625962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Risk </a:t>
            </a:r>
            <a:r>
              <a:rPr lang="en-US" sz="4000" b="1" dirty="0" err="1">
                <a:solidFill>
                  <a:schemeClr val="accent1">
                    <a:lumMod val="50000"/>
                  </a:schemeClr>
                </a:solidFill>
              </a:rPr>
              <a:t>Prioritisation</a:t>
            </a:r>
            <a:endParaRPr lang="en-US" sz="4000" b="1"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113183"/>
            <a:ext cx="10809752" cy="4373216"/>
          </a:xfrm>
        </p:spPr>
        <p:txBody>
          <a:bodyPr/>
          <a:lstStyle/>
          <a:p>
            <a:pPr marL="0" lvl="0" indent="0"/>
            <a:r>
              <a:rPr lang="en-US" sz="2800" b="1" dirty="0">
                <a:solidFill>
                  <a:schemeClr val="tx1"/>
                </a:solidFill>
              </a:rPr>
              <a:t>Risk exposure (RE) = (potential damage) x (probability of occurrence)</a:t>
            </a:r>
          </a:p>
          <a:p>
            <a:pPr marL="0" lvl="0" indent="0" algn="l"/>
            <a:endParaRPr lang="en-US" sz="2800" dirty="0">
              <a:solidFill>
                <a:schemeClr val="tx1"/>
              </a:solidFill>
            </a:endParaRPr>
          </a:p>
          <a:p>
            <a:pPr marL="0" lvl="0" indent="0" algn="l"/>
            <a:r>
              <a:rPr lang="en-US" sz="2800" b="1" dirty="0">
                <a:solidFill>
                  <a:schemeClr val="tx1"/>
                </a:solidFill>
              </a:rPr>
              <a:t>Ideally:</a:t>
            </a:r>
          </a:p>
          <a:p>
            <a:pPr marL="0" lvl="0" indent="0" algn="l"/>
            <a:r>
              <a:rPr lang="en-US" sz="2800" dirty="0">
                <a:solidFill>
                  <a:schemeClr val="tx1"/>
                </a:solidFill>
              </a:rPr>
              <a:t>Potential damage: a money value e.g. a flood would cause £0.5 million of damage</a:t>
            </a:r>
          </a:p>
          <a:p>
            <a:pPr marL="0" lvl="0" indent="0" algn="l"/>
            <a:r>
              <a:rPr lang="en-US" sz="2800" dirty="0">
                <a:solidFill>
                  <a:schemeClr val="tx1"/>
                </a:solidFill>
              </a:rPr>
              <a:t>Probability 0.00 (absolutely no chance) to 1.00 (absolutely certain) e.g. 0.01 (one in hundred chance)</a:t>
            </a:r>
          </a:p>
          <a:p>
            <a:pPr marL="0" lvl="0" indent="0"/>
            <a:r>
              <a:rPr lang="en-US" sz="2800" b="1" dirty="0">
                <a:solidFill>
                  <a:schemeClr val="tx1"/>
                </a:solidFill>
              </a:rPr>
              <a:t>RE = £0.5m x 0.01 = £5,000 </a:t>
            </a:r>
          </a:p>
          <a:p>
            <a:pPr marL="0" lvl="0" indent="0" algn="l"/>
            <a:r>
              <a:rPr lang="en-US" sz="2800" dirty="0">
                <a:solidFill>
                  <a:schemeClr val="tx1"/>
                </a:solidFill>
              </a:rPr>
              <a:t>Comparable to the amount needed for an insurance premium </a:t>
            </a:r>
          </a:p>
        </p:txBody>
      </p:sp>
    </p:spTree>
    <p:extLst>
      <p:ext uri="{BB962C8B-B14F-4D97-AF65-F5344CB8AC3E}">
        <p14:creationId xmlns:p14="http://schemas.microsoft.com/office/powerpoint/2010/main" val="33482739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Risk Probability: Qualitative Descriptors</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553123" y="993913"/>
            <a:ext cx="9085753" cy="4814374"/>
          </a:xfrm>
        </p:spPr>
      </p:pic>
    </p:spTree>
    <p:extLst>
      <p:ext uri="{BB962C8B-B14F-4D97-AF65-F5344CB8AC3E}">
        <p14:creationId xmlns:p14="http://schemas.microsoft.com/office/powerpoint/2010/main" val="29397246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Qualitative Descriptors on Impact of Cost</a:t>
            </a:r>
          </a:p>
        </p:txBody>
      </p:sp>
      <p:pic>
        <p:nvPicPr>
          <p:cNvPr id="5" name="Content Placeholder 4">
            <a:extLst>
              <a:ext uri="{FF2B5EF4-FFF2-40B4-BE49-F238E27FC236}">
                <a16:creationId xmlns:a16="http://schemas.microsoft.com/office/drawing/2014/main" id="{E09A0408-DE3C-A0FE-65C3-1B5FF427EDE1}"/>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553123" y="993913"/>
            <a:ext cx="9085753" cy="4814374"/>
          </a:xfrm>
        </p:spPr>
      </p:pic>
    </p:spTree>
    <p:extLst>
      <p:ext uri="{BB962C8B-B14F-4D97-AF65-F5344CB8AC3E}">
        <p14:creationId xmlns:p14="http://schemas.microsoft.com/office/powerpoint/2010/main" val="6718089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Probability Impact Matrix</a:t>
            </a:r>
          </a:p>
        </p:txBody>
      </p:sp>
      <p:pic>
        <p:nvPicPr>
          <p:cNvPr id="6" name="Content Placeholder 5">
            <a:extLst>
              <a:ext uri="{FF2B5EF4-FFF2-40B4-BE49-F238E27FC236}">
                <a16:creationId xmlns:a16="http://schemas.microsoft.com/office/drawing/2014/main" id="{B1D111C2-CC36-0D65-D69B-26763F25D5CA}"/>
              </a:ext>
            </a:extLst>
          </p:cNvPr>
          <p:cNvPicPr>
            <a:picLocks noGrp="1" noChangeAspect="1"/>
          </p:cNvPicPr>
          <p:nvPr>
            <p:ph idx="1"/>
          </p:nvPr>
        </p:nvPicPr>
        <p:blipFill>
          <a:blip r:embed="rId3"/>
          <a:stretch>
            <a:fillRect/>
          </a:stretch>
        </p:blipFill>
        <p:spPr>
          <a:xfrm>
            <a:off x="6099968" y="124110"/>
            <a:ext cx="5830933" cy="5481560"/>
          </a:xfrm>
          <a:prstGeom prst="rect">
            <a:avLst/>
          </a:prstGeom>
        </p:spPr>
      </p:pic>
      <p:sp>
        <p:nvSpPr>
          <p:cNvPr id="8" name="TextBox 7">
            <a:extLst>
              <a:ext uri="{FF2B5EF4-FFF2-40B4-BE49-F238E27FC236}">
                <a16:creationId xmlns:a16="http://schemas.microsoft.com/office/drawing/2014/main" id="{A5536249-9899-E79E-56AC-683A7EF8CD6C}"/>
              </a:ext>
            </a:extLst>
          </p:cNvPr>
          <p:cNvSpPr txBox="1"/>
          <p:nvPr/>
        </p:nvSpPr>
        <p:spPr>
          <a:xfrm>
            <a:off x="395081" y="1252330"/>
            <a:ext cx="6097656" cy="3970318"/>
          </a:xfrm>
          <a:prstGeom prst="rect">
            <a:avLst/>
          </a:prstGeom>
          <a:noFill/>
        </p:spPr>
        <p:txBody>
          <a:bodyPr wrap="square">
            <a:spAutoFit/>
          </a:bodyPr>
          <a:lstStyle/>
          <a:p>
            <a:pPr marL="457200" indent="-457200">
              <a:buFont typeface="Arial" panose="020B0604020202020204" pitchFamily="34" charset="0"/>
              <a:buChar char="•"/>
            </a:pPr>
            <a:r>
              <a:rPr lang="pt-BR" sz="2800" dirty="0"/>
              <a:t>R1, R2 etc. refer to particular risks.</a:t>
            </a:r>
          </a:p>
          <a:p>
            <a:pPr marL="457200" indent="-457200">
              <a:buFont typeface="Arial" panose="020B0604020202020204" pitchFamily="34" charset="0"/>
              <a:buChar char="•"/>
            </a:pPr>
            <a:endParaRPr lang="pt-BR" sz="2800" dirty="0"/>
          </a:p>
          <a:p>
            <a:pPr marL="457200" indent="-457200">
              <a:buFont typeface="Arial" panose="020B0604020202020204" pitchFamily="34" charset="0"/>
              <a:buChar char="•"/>
            </a:pPr>
            <a:r>
              <a:rPr lang="pt-BR" sz="2800" dirty="0"/>
              <a:t> </a:t>
            </a:r>
            <a:r>
              <a:rPr lang="en-US" sz="2800" dirty="0"/>
              <a:t>They are located on the grid according to the likelihood (probability) and impact ratings that have been allocated to them.</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Anything above the tolerance line will require urgent or immediate action.</a:t>
            </a:r>
            <a:endParaRPr lang="en-GB" sz="2800" dirty="0"/>
          </a:p>
        </p:txBody>
      </p:sp>
    </p:spTree>
    <p:extLst>
      <p:ext uri="{BB962C8B-B14F-4D97-AF65-F5344CB8AC3E}">
        <p14:creationId xmlns:p14="http://schemas.microsoft.com/office/powerpoint/2010/main" val="21333651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Risk Planning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90661"/>
          </a:xfrm>
        </p:spPr>
        <p:txBody>
          <a:bodyPr/>
          <a:lstStyle/>
          <a:p>
            <a:pPr marL="0" lvl="0" indent="0" algn="l"/>
            <a:r>
              <a:rPr lang="en-US" sz="3200" dirty="0">
                <a:solidFill>
                  <a:schemeClr val="tx1"/>
                </a:solidFill>
              </a:rPr>
              <a:t>Risks can be dealt with by:</a:t>
            </a:r>
          </a:p>
          <a:p>
            <a:pPr marL="457200" lvl="0" indent="-457200" algn="l">
              <a:buFont typeface="Arial" panose="020B0604020202020204" pitchFamily="34" charset="0"/>
              <a:buChar char="•"/>
            </a:pPr>
            <a:r>
              <a:rPr lang="en-US" sz="2800" dirty="0">
                <a:solidFill>
                  <a:schemeClr val="tx1"/>
                </a:solidFill>
              </a:rPr>
              <a:t>Risk acceptance</a:t>
            </a:r>
          </a:p>
          <a:p>
            <a:pPr marL="857310" lvl="1" indent="-457200"/>
            <a:r>
              <a:rPr lang="en-US" dirty="0"/>
              <a:t>T</a:t>
            </a:r>
            <a:r>
              <a:rPr lang="en-US" dirty="0">
                <a:solidFill>
                  <a:schemeClr val="tx1"/>
                </a:solidFill>
              </a:rPr>
              <a:t>he cost of avoiding the risk may be greater than the actual cost of the damage that might be inflicted. </a:t>
            </a:r>
          </a:p>
          <a:p>
            <a:pPr marL="457200" lvl="0" indent="-457200" algn="l">
              <a:buFont typeface="Arial" panose="020B0604020202020204" pitchFamily="34" charset="0"/>
              <a:buChar char="•"/>
            </a:pPr>
            <a:r>
              <a:rPr lang="en-US" sz="2800" dirty="0">
                <a:solidFill>
                  <a:schemeClr val="tx1"/>
                </a:solidFill>
              </a:rPr>
              <a:t>Risk avoidance </a:t>
            </a:r>
          </a:p>
          <a:p>
            <a:pPr marL="857310" lvl="1" indent="-457200"/>
            <a:r>
              <a:rPr lang="en-US" dirty="0"/>
              <a:t>A</a:t>
            </a:r>
            <a:r>
              <a:rPr lang="en-US" dirty="0">
                <a:solidFill>
                  <a:schemeClr val="tx1"/>
                </a:solidFill>
              </a:rPr>
              <a:t>void the environment in which the risk occurs e.g. buying an OTS application would avoid a lot of the risks associated with software development e.g. poor estimates of effort.</a:t>
            </a:r>
          </a:p>
          <a:p>
            <a:pPr marL="457200" lvl="0" indent="-457200" algn="l">
              <a:buFont typeface="Arial" panose="020B0604020202020204" pitchFamily="34" charset="0"/>
              <a:buChar char="•"/>
            </a:pPr>
            <a:r>
              <a:rPr lang="en-US" sz="2800" dirty="0">
                <a:solidFill>
                  <a:schemeClr val="tx1"/>
                </a:solidFill>
              </a:rPr>
              <a:t>Risk reduction</a:t>
            </a:r>
          </a:p>
          <a:p>
            <a:pPr marL="857310" lvl="1" indent="-457200"/>
            <a:r>
              <a:rPr lang="en-US" dirty="0"/>
              <a:t>T</a:t>
            </a:r>
            <a:r>
              <a:rPr lang="en-US" dirty="0">
                <a:solidFill>
                  <a:schemeClr val="tx1"/>
                </a:solidFill>
              </a:rPr>
              <a:t>he risk is accepted but actions are taken to reduce its likelihood e.g. prototypes ought to reduce the risk of incorrect requirements</a:t>
            </a:r>
          </a:p>
          <a:p>
            <a:pPr marL="0" lvl="0" indent="0" algn="l"/>
            <a:endParaRPr lang="en-US" sz="2800" dirty="0">
              <a:solidFill>
                <a:schemeClr val="tx1"/>
              </a:solidFill>
            </a:endParaRPr>
          </a:p>
        </p:txBody>
      </p:sp>
    </p:spTree>
    <p:extLst>
      <p:ext uri="{BB962C8B-B14F-4D97-AF65-F5344CB8AC3E}">
        <p14:creationId xmlns:p14="http://schemas.microsoft.com/office/powerpoint/2010/main" val="21856995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Risk Planning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90661"/>
          </a:xfrm>
        </p:spPr>
        <p:txBody>
          <a:bodyPr/>
          <a:lstStyle/>
          <a:p>
            <a:pPr marL="0" lvl="0" indent="0" algn="l"/>
            <a:r>
              <a:rPr lang="en-US" sz="3200" dirty="0">
                <a:solidFill>
                  <a:schemeClr val="tx1"/>
                </a:solidFill>
              </a:rPr>
              <a:t>Risks can be dealt with by:</a:t>
            </a:r>
          </a:p>
          <a:p>
            <a:pPr marL="457200" lvl="0" indent="-457200" algn="l">
              <a:buFont typeface="Arial" panose="020B0604020202020204" pitchFamily="34" charset="0"/>
              <a:buChar char="•"/>
            </a:pPr>
            <a:r>
              <a:rPr lang="en-US" sz="2800" dirty="0">
                <a:solidFill>
                  <a:schemeClr val="tx1"/>
                </a:solidFill>
              </a:rPr>
              <a:t>Risk transfer</a:t>
            </a:r>
          </a:p>
          <a:p>
            <a:pPr marL="857310" lvl="1" indent="-457200"/>
            <a:r>
              <a:rPr lang="en-US" dirty="0">
                <a:solidFill>
                  <a:schemeClr val="tx1"/>
                </a:solidFill>
              </a:rPr>
              <a:t>the risk is transferred to another person or organization. The risk of incorrect development estimates can be transferred by negotiating a fixed price contract with an outside software supplier.</a:t>
            </a:r>
          </a:p>
          <a:p>
            <a:pPr marL="857310" lvl="1" indent="-457200"/>
            <a:endParaRPr lang="en-US" sz="2000" dirty="0">
              <a:solidFill>
                <a:schemeClr val="tx1"/>
              </a:solidFill>
            </a:endParaRPr>
          </a:p>
          <a:p>
            <a:pPr marL="457200" lvl="0" indent="-457200" algn="l">
              <a:buFont typeface="Arial" panose="020B0604020202020204" pitchFamily="34" charset="0"/>
              <a:buChar char="•"/>
            </a:pPr>
            <a:r>
              <a:rPr lang="en-US" sz="2800" dirty="0">
                <a:solidFill>
                  <a:schemeClr val="tx1"/>
                </a:solidFill>
              </a:rPr>
              <a:t>Risk mitigation/contingency measures</a:t>
            </a:r>
          </a:p>
          <a:p>
            <a:pPr marL="743010" lvl="1" indent="-342900"/>
            <a:r>
              <a:rPr lang="en-US" dirty="0">
                <a:solidFill>
                  <a:schemeClr val="tx1"/>
                </a:solidFill>
              </a:rPr>
              <a:t>Tries to reduce the impact if the risk does occur e.g. taking backups to allow rapid recovery in the case of data corruption</a:t>
            </a:r>
          </a:p>
        </p:txBody>
      </p:sp>
    </p:spTree>
    <p:extLst>
      <p:ext uri="{BB962C8B-B14F-4D97-AF65-F5344CB8AC3E}">
        <p14:creationId xmlns:p14="http://schemas.microsoft.com/office/powerpoint/2010/main" val="40959696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More on Risk Planning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90661"/>
          </a:xfrm>
        </p:spPr>
        <p:txBody>
          <a:bodyPr/>
          <a:lstStyle/>
          <a:p>
            <a:pPr marL="0" lvl="0" indent="0" algn="l"/>
            <a:r>
              <a:rPr lang="en-US" sz="3200" dirty="0">
                <a:solidFill>
                  <a:schemeClr val="tx1"/>
                </a:solidFill>
              </a:rPr>
              <a:t>Other methods to look at:</a:t>
            </a:r>
          </a:p>
          <a:p>
            <a:pPr marL="0" lvl="0" indent="0" algn="l"/>
            <a:endParaRPr lang="en-US" sz="3200" dirty="0">
              <a:solidFill>
                <a:schemeClr val="tx1"/>
              </a:solidFill>
            </a:endParaRPr>
          </a:p>
          <a:p>
            <a:pPr marL="457200" lvl="0" indent="-457200" algn="l">
              <a:buFont typeface="Arial" panose="020B0604020202020204" pitchFamily="34" charset="0"/>
              <a:buChar char="•"/>
            </a:pPr>
            <a:r>
              <a:rPr lang="en-US" sz="2800" dirty="0">
                <a:solidFill>
                  <a:schemeClr val="tx1"/>
                </a:solidFill>
              </a:rPr>
              <a:t>Risk Reduction Leverage</a:t>
            </a:r>
          </a:p>
          <a:p>
            <a:pPr marL="857310" lvl="1" indent="-457200"/>
            <a:r>
              <a:rPr lang="en-US" dirty="0">
                <a:solidFill>
                  <a:schemeClr val="tx1"/>
                </a:solidFill>
              </a:rPr>
              <a:t>(Risk Exposure Before – Risk Exposure After) / Cost of Risk Reduction</a:t>
            </a:r>
          </a:p>
          <a:p>
            <a:pPr marL="857310" lvl="1" indent="-457200"/>
            <a:endParaRPr lang="en-US" sz="2000" dirty="0">
              <a:solidFill>
                <a:schemeClr val="tx1"/>
              </a:solidFill>
            </a:endParaRPr>
          </a:p>
          <a:p>
            <a:pPr marL="457200" lvl="0" indent="-457200" algn="l">
              <a:buFont typeface="Arial" panose="020B0604020202020204" pitchFamily="34" charset="0"/>
              <a:buChar char="•"/>
            </a:pPr>
            <a:r>
              <a:rPr lang="en-US" sz="2800" dirty="0">
                <a:solidFill>
                  <a:schemeClr val="tx1"/>
                </a:solidFill>
              </a:rPr>
              <a:t>Probability Charts</a:t>
            </a:r>
          </a:p>
          <a:p>
            <a:pPr marL="457200" lvl="0" indent="-457200" algn="l">
              <a:buFont typeface="Arial" panose="020B0604020202020204" pitchFamily="34" charset="0"/>
              <a:buChar char="•"/>
            </a:pPr>
            <a:r>
              <a:rPr lang="en-US" sz="2800" dirty="0">
                <a:solidFill>
                  <a:schemeClr val="tx1"/>
                </a:solidFill>
              </a:rPr>
              <a:t>PERT Risk Techniques</a:t>
            </a:r>
          </a:p>
          <a:p>
            <a:pPr marL="857310" lvl="1" indent="-457200"/>
            <a:r>
              <a:rPr lang="en-US" dirty="0"/>
              <a:t>Using PERT to evaluate the effects of uncertainty.</a:t>
            </a:r>
          </a:p>
          <a:p>
            <a:pPr marL="457200" indent="-457200" algn="l">
              <a:buFont typeface="Arial" panose="020B0604020202020204" pitchFamily="34" charset="0"/>
              <a:buChar char="•"/>
            </a:pPr>
            <a:r>
              <a:rPr lang="en-US" sz="2800" dirty="0">
                <a:solidFill>
                  <a:schemeClr val="tx1"/>
                </a:solidFill>
              </a:rPr>
              <a:t>Critical Chain Approach</a:t>
            </a:r>
          </a:p>
        </p:txBody>
      </p:sp>
    </p:spTree>
    <p:extLst>
      <p:ext uri="{BB962C8B-B14F-4D97-AF65-F5344CB8AC3E}">
        <p14:creationId xmlns:p14="http://schemas.microsoft.com/office/powerpoint/2010/main" val="2397967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1602</Words>
  <Application>Microsoft Office PowerPoint</Application>
  <PresentationFormat>Widescreen</PresentationFormat>
  <Paragraphs>164</Paragraphs>
  <Slides>23</Slides>
  <Notes>20</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23</vt:i4>
      </vt:variant>
    </vt:vector>
  </HeadingPairs>
  <TitlesOfParts>
    <vt:vector size="31"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Definition of Risk</vt:lpstr>
      <vt:lpstr>Categories of Risk</vt:lpstr>
      <vt:lpstr>Categories of Risk</vt:lpstr>
      <vt:lpstr>Categories of Risk</vt:lpstr>
      <vt:lpstr>Categories of Risk</vt:lpstr>
      <vt:lpstr>Risk Over Time</vt:lpstr>
      <vt:lpstr>ISPL Situational Factors: The Target Domain</vt:lpstr>
      <vt:lpstr>ISPL Situational Factors: The Project Domain</vt:lpstr>
      <vt:lpstr>Risk Identification</vt:lpstr>
      <vt:lpstr>Boehm’s Top 10 Development Risks</vt:lpstr>
      <vt:lpstr>Boehm’s Top 10 Development Risks – cont.</vt:lpstr>
      <vt:lpstr>Casual Mapping</vt:lpstr>
      <vt:lpstr>Casual Mapping - Interventions</vt:lpstr>
      <vt:lpstr>Risk Prioritisation</vt:lpstr>
      <vt:lpstr>Risk Probability: Qualitative Descriptors</vt:lpstr>
      <vt:lpstr>Qualitative Descriptors on Impact of Cost</vt:lpstr>
      <vt:lpstr>Probability Impact Matrix</vt:lpstr>
      <vt:lpstr>Risk Planning</vt:lpstr>
      <vt:lpstr>Risk Planning</vt:lpstr>
      <vt:lpstr>More on Risk Planning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95</cp:revision>
  <dcterms:created xsi:type="dcterms:W3CDTF">2021-03-05T06:07:01Z</dcterms:created>
  <dcterms:modified xsi:type="dcterms:W3CDTF">2024-06-06T11:01:07Z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