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notesMasterIdLst>
    <p:notesMasterId r:id="rId36"/>
  </p:notesMasterIdLst>
  <p:sldIdLst>
    <p:sldId id="302" r:id="rId2"/>
    <p:sldId id="344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45" r:id="rId11"/>
    <p:sldId id="313" r:id="rId12"/>
    <p:sldId id="314" r:id="rId13"/>
    <p:sldId id="315" r:id="rId14"/>
    <p:sldId id="316" r:id="rId15"/>
    <p:sldId id="317" r:id="rId16"/>
    <p:sldId id="318" r:id="rId17"/>
    <p:sldId id="319" r:id="rId18"/>
    <p:sldId id="346" r:id="rId19"/>
    <p:sldId id="347" r:id="rId20"/>
    <p:sldId id="320" r:id="rId21"/>
    <p:sldId id="303" r:id="rId22"/>
    <p:sldId id="312" r:id="rId23"/>
    <p:sldId id="257" r:id="rId24"/>
    <p:sldId id="348" r:id="rId25"/>
    <p:sldId id="349" r:id="rId26"/>
    <p:sldId id="350" r:id="rId27"/>
    <p:sldId id="356" r:id="rId28"/>
    <p:sldId id="355" r:id="rId29"/>
    <p:sldId id="357" r:id="rId30"/>
    <p:sldId id="358" r:id="rId31"/>
    <p:sldId id="324" r:id="rId32"/>
    <p:sldId id="352" r:id="rId33"/>
    <p:sldId id="351" r:id="rId34"/>
    <p:sldId id="353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-64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printerSettings" Target="printerSettings/printerSettings1.bin"/><Relationship Id="rId38" Type="http://schemas.openxmlformats.org/officeDocument/2006/relationships/presProps" Target="presProps.xml"/><Relationship Id="rId39" Type="http://schemas.openxmlformats.org/officeDocument/2006/relationships/viewProps" Target="viewProps.xml"/><Relationship Id="rId40" Type="http://schemas.openxmlformats.org/officeDocument/2006/relationships/theme" Target="theme/theme1.xml"/><Relationship Id="rId4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311928-AB76-4ED6-975C-95CEE3A2537A}" type="datetimeFigureOut">
              <a:rPr lang="en-GB" smtClean="0"/>
              <a:t>21/03/16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5D2444-3BBB-4198-BCF9-5D8B69B3E0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04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A772474B-A082-4427-8010-19A813430FAB}" type="datetimeFigureOut">
              <a:rPr lang="en-GB" smtClean="0"/>
              <a:t>21/03/16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B84FE-3051-440B-AFE7-AA4E1C8910A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2057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2474B-A082-4427-8010-19A813430FAB}" type="datetimeFigureOut">
              <a:rPr lang="en-GB" smtClean="0"/>
              <a:t>21/03/16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B84FE-3051-440B-AFE7-AA4E1C8910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797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2474B-A082-4427-8010-19A813430FAB}" type="datetimeFigureOut">
              <a:rPr lang="en-GB" smtClean="0"/>
              <a:t>21/03/16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B84FE-3051-440B-AFE7-AA4E1C8910A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4105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2474B-A082-4427-8010-19A813430FAB}" type="datetimeFigureOut">
              <a:rPr lang="en-GB" smtClean="0"/>
              <a:t>21/03/16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B84FE-3051-440B-AFE7-AA4E1C8910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263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2474B-A082-4427-8010-19A813430FAB}" type="datetimeFigureOut">
              <a:rPr lang="en-GB" smtClean="0"/>
              <a:t>21/03/16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B84FE-3051-440B-AFE7-AA4E1C8910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599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2474B-A082-4427-8010-19A813430FAB}" type="datetimeFigureOut">
              <a:rPr lang="en-GB" smtClean="0"/>
              <a:t>21/03/16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B84FE-3051-440B-AFE7-AA4E1C8910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279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2474B-A082-4427-8010-19A813430FAB}" type="datetimeFigureOut">
              <a:rPr lang="en-GB" smtClean="0"/>
              <a:t>21/03/16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B84FE-3051-440B-AFE7-AA4E1C8910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747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2474B-A082-4427-8010-19A813430FAB}" type="datetimeFigureOut">
              <a:rPr lang="en-GB" smtClean="0"/>
              <a:t>21/03/16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B84FE-3051-440B-AFE7-AA4E1C8910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7927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2474B-A082-4427-8010-19A813430FAB}" type="datetimeFigureOut">
              <a:rPr lang="en-GB" smtClean="0"/>
              <a:t>21/03/16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B84FE-3051-440B-AFE7-AA4E1C8910A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9948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2474B-A082-4427-8010-19A813430FAB}" type="datetimeFigureOut">
              <a:rPr lang="en-GB" smtClean="0"/>
              <a:t>21/03/16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B84FE-3051-440B-AFE7-AA4E1C8910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541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2474B-A082-4427-8010-19A813430FAB}" type="datetimeFigureOut">
              <a:rPr lang="en-GB" smtClean="0"/>
              <a:t>21/03/16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B84FE-3051-440B-AFE7-AA4E1C8910AB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1195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772474B-A082-4427-8010-19A813430FAB}" type="datetimeFigureOut">
              <a:rPr lang="en-GB" smtClean="0"/>
              <a:t>21/03/16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31AB84FE-3051-440B-AFE7-AA4E1C8910AB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0818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ssdd.samsbiz.com/store/item/2pwaa/Tapestries/Flower_Power_Tie_Dye_Tapestry.html" TargetMode="External"/><Relationship Id="rId3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today.uconn.edu/wp-content/uploads/2012/07/FSU_protest_Tallahassee_rc01458.jpg" TargetMode="External"/><Relationship Id="rId4" Type="http://schemas.openxmlformats.org/officeDocument/2006/relationships/hyperlink" Target="http://digital.lib.uiowa.edu/cdm/ref/collection/ictcs/id/4949" TargetMode="External"/><Relationship Id="rId5" Type="http://schemas.openxmlformats.org/officeDocument/2006/relationships/image" Target="../media/image4.jpeg"/><Relationship Id="rId6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Relationship Id="rId3" Type="http://schemas.openxmlformats.org/officeDocument/2006/relationships/hyperlink" Target="http://www.telegraph.co.uk/news/obituaries/9517193/The-Rev-Sun-Myung-Moon.html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Relationship Id="rId3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g"/><Relationship Id="rId3" Type="http://schemas.openxmlformats.org/officeDocument/2006/relationships/hyperlink" Target="http://www.iskconpune.in/srilaprabhupada.php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Relationship Id="rId3" Type="http://schemas.openxmlformats.org/officeDocument/2006/relationships/hyperlink" Target="http://www.kevinrdshepherd.net/html/24___cults_and_suspect_parties.html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8.jpeg"/><Relationship Id="rId3" Type="http://schemas.openxmlformats.org/officeDocument/2006/relationships/image" Target="../media/image19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4" Type="http://schemas.openxmlformats.org/officeDocument/2006/relationships/image" Target="../media/image22.jpeg"/><Relationship Id="rId5" Type="http://schemas.openxmlformats.org/officeDocument/2006/relationships/image" Target="../media/image23.jpeg"/><Relationship Id="rId6" Type="http://schemas.openxmlformats.org/officeDocument/2006/relationships/image" Target="../media/image24.jpeg"/><Relationship Id="rId7" Type="http://schemas.openxmlformats.org/officeDocument/2006/relationships/image" Target="../media/image25.png"/><Relationship Id="rId8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g"/><Relationship Id="rId3" Type="http://schemas.openxmlformats.org/officeDocument/2006/relationships/image" Target="../media/image28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4" Type="http://schemas.openxmlformats.org/officeDocument/2006/relationships/image" Target="../media/image31.jpg"/><Relationship Id="rId5" Type="http://schemas.openxmlformats.org/officeDocument/2006/relationships/image" Target="../media/image32.jpg"/><Relationship Id="rId6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jp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3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4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png"/><Relationship Id="rId3" Type="http://schemas.openxmlformats.org/officeDocument/2006/relationships/image" Target="../media/image4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4" Type="http://schemas.openxmlformats.org/officeDocument/2006/relationships/image" Target="../media/image43.png"/><Relationship Id="rId5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CADE4"/>
                </a:solidFill>
              </a:rPr>
              <a:t>Gateway to the Humanities</a:t>
            </a:r>
            <a:endParaRPr lang="en-US" dirty="0">
              <a:solidFill>
                <a:srgbClr val="1CADE4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5400" dirty="0" smtClean="0">
                <a:solidFill>
                  <a:schemeClr val="tx2"/>
                </a:solidFill>
              </a:rPr>
              <a:t>Religious Studies</a:t>
            </a:r>
          </a:p>
          <a:p>
            <a:r>
              <a:rPr lang="en-US" sz="2000" dirty="0" smtClean="0">
                <a:solidFill>
                  <a:srgbClr val="1CADE4"/>
                </a:solidFill>
              </a:rPr>
              <a:t>New Religious Movements</a:t>
            </a:r>
          </a:p>
        </p:txBody>
      </p:sp>
    </p:spTree>
    <p:extLst>
      <p:ext uri="{BB962C8B-B14F-4D97-AF65-F5344CB8AC3E}">
        <p14:creationId xmlns:p14="http://schemas.microsoft.com/office/powerpoint/2010/main" val="4451213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/>
                </a:solidFill>
              </a:rPr>
              <a:t>New Religious Movements (NRMs): the </a:t>
            </a:r>
            <a:r>
              <a:rPr lang="en-US" dirty="0" err="1" smtClean="0">
                <a:solidFill>
                  <a:schemeClr val="tx2"/>
                </a:solidFill>
              </a:rPr>
              <a:t>secularisation</a:t>
            </a:r>
            <a:r>
              <a:rPr lang="en-US" dirty="0" smtClean="0">
                <a:solidFill>
                  <a:schemeClr val="tx2"/>
                </a:solidFill>
              </a:rPr>
              <a:t> theory, the nature of post World War Two society, approaches to NRMs, types of NRMs, why join an NRM?</a:t>
            </a:r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10487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9443" y="6255786"/>
            <a:ext cx="7125112" cy="341566"/>
          </a:xfrm>
        </p:spPr>
        <p:txBody>
          <a:bodyPr>
            <a:normAutofit fontScale="25000" lnSpcReduction="2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>
              <a:hlinkClick r:id="rId2"/>
            </a:endParaRPr>
          </a:p>
          <a:p>
            <a:endParaRPr lang="en-GB" dirty="0">
              <a:hlinkClick r:id="rId2"/>
            </a:endParaRPr>
          </a:p>
          <a:p>
            <a:r>
              <a:rPr lang="en-GB" sz="4000" dirty="0">
                <a:hlinkClick r:id="rId2"/>
              </a:rPr>
              <a:t>http://ssdd.samsbiz.com/store/item/2pwaa/Tapestries/Flower_Power_Tie_Dye_Tapestry.html</a:t>
            </a:r>
            <a:endParaRPr lang="en-GB" sz="4000" dirty="0"/>
          </a:p>
          <a:p>
            <a:endParaRPr lang="en-GB" dirty="0" smtClean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 smtClean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 smtClean="0">
              <a:hlinkClick r:id="rId2"/>
            </a:endParaRPr>
          </a:p>
          <a:p>
            <a:endParaRPr lang="en-GB" sz="1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476672"/>
            <a:ext cx="4277704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2838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8640"/>
            <a:ext cx="5616624" cy="374441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" y="6165304"/>
            <a:ext cx="7308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hlinkClick r:id="rId3"/>
              </a:rPr>
              <a:t>http://</a:t>
            </a:r>
            <a:r>
              <a:rPr lang="en-GB" sz="1000" dirty="0" smtClean="0">
                <a:hlinkClick r:id="rId3"/>
              </a:rPr>
              <a:t>today.uconn.edu/wp-content/uploads/2012/07/FSU_protest_Tallahassee_rc01458.jpg</a:t>
            </a:r>
            <a:endParaRPr lang="en-GB" sz="1000" dirty="0" smtClean="0"/>
          </a:p>
          <a:p>
            <a:r>
              <a:rPr lang="en-GB" sz="1000" dirty="0">
                <a:hlinkClick r:id="rId4"/>
              </a:rPr>
              <a:t>http://</a:t>
            </a:r>
            <a:r>
              <a:rPr lang="en-GB" sz="1000" dirty="0" smtClean="0">
                <a:hlinkClick r:id="rId4"/>
              </a:rPr>
              <a:t>digital.lib.uiowa.edu/cdm/ref/collection/ictcs/id/4949</a:t>
            </a:r>
            <a:endParaRPr lang="en-GB" sz="1000" dirty="0" smtClean="0"/>
          </a:p>
          <a:p>
            <a:endParaRPr lang="en-GB" sz="1000" dirty="0"/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835808"/>
            <a:ext cx="4377709" cy="374499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167" y="3987020"/>
            <a:ext cx="2095500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0233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50" y="1829197"/>
            <a:ext cx="7124700" cy="4007643"/>
          </a:xfrm>
        </p:spPr>
      </p:pic>
    </p:spTree>
    <p:extLst>
      <p:ext uri="{BB962C8B-B14F-4D97-AF65-F5344CB8AC3E}">
        <p14:creationId xmlns:p14="http://schemas.microsoft.com/office/powerpoint/2010/main" val="12218341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250" y="2404269"/>
            <a:ext cx="5905500" cy="2857500"/>
          </a:xfrm>
        </p:spPr>
      </p:pic>
    </p:spTree>
    <p:extLst>
      <p:ext uri="{BB962C8B-B14F-4D97-AF65-F5344CB8AC3E}">
        <p14:creationId xmlns:p14="http://schemas.microsoft.com/office/powerpoint/2010/main" val="2710935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50" y="1822404"/>
            <a:ext cx="7124700" cy="4021229"/>
          </a:xfrm>
        </p:spPr>
      </p:pic>
    </p:spTree>
    <p:extLst>
      <p:ext uri="{BB962C8B-B14F-4D97-AF65-F5344CB8AC3E}">
        <p14:creationId xmlns:p14="http://schemas.microsoft.com/office/powerpoint/2010/main" val="23526960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916832"/>
            <a:ext cx="5707791" cy="3888432"/>
          </a:xfrm>
        </p:spPr>
      </p:pic>
    </p:spTree>
    <p:extLst>
      <p:ext uri="{BB962C8B-B14F-4D97-AF65-F5344CB8AC3E}">
        <p14:creationId xmlns:p14="http://schemas.microsoft.com/office/powerpoint/2010/main" val="15687606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548680"/>
            <a:ext cx="4298540" cy="5575821"/>
          </a:xfrm>
        </p:spPr>
      </p:pic>
    </p:spTree>
    <p:extLst>
      <p:ext uri="{BB962C8B-B14F-4D97-AF65-F5344CB8AC3E}">
        <p14:creationId xmlns:p14="http://schemas.microsoft.com/office/powerpoint/2010/main" val="41261276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/>
                </a:solidFill>
              </a:rPr>
              <a:t>Politics</a:t>
            </a:r>
          </a:p>
          <a:p>
            <a:r>
              <a:rPr lang="en-US" dirty="0" err="1" smtClean="0">
                <a:solidFill>
                  <a:schemeClr val="tx2"/>
                </a:solidFill>
              </a:rPr>
              <a:t>Communiciation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</a:p>
          <a:p>
            <a:r>
              <a:rPr lang="en-US" dirty="0" smtClean="0">
                <a:solidFill>
                  <a:schemeClr val="tx2"/>
                </a:solidFill>
              </a:rPr>
              <a:t>Education</a:t>
            </a:r>
          </a:p>
          <a:p>
            <a:r>
              <a:rPr lang="en-US" dirty="0" smtClean="0">
                <a:solidFill>
                  <a:schemeClr val="tx2"/>
                </a:solidFill>
              </a:rPr>
              <a:t>Travel 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tx2"/>
                </a:solidFill>
              </a:rPr>
              <a:t>INNOVATIONS IN RELIGION</a:t>
            </a:r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01928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 dirty="0" smtClean="0">
                <a:solidFill>
                  <a:srgbClr val="1CADE4"/>
                </a:solidFill>
              </a:rPr>
              <a:t>Sun Myung Moon, Unification Church</a:t>
            </a:r>
            <a:endParaRPr lang="en-GB" sz="2800" b="1" dirty="0">
              <a:solidFill>
                <a:srgbClr val="1CADE4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916832"/>
            <a:ext cx="4978972" cy="311587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99792" y="5373796"/>
            <a:ext cx="388439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u="sng" dirty="0" smtClean="0">
                <a:hlinkClick r:id="rId3"/>
              </a:rPr>
              <a:t>http://www.telegraph.co.uk/news/obituaries/9517193/The-Rev-Sun-Myung-Moon.html</a:t>
            </a:r>
            <a:endParaRPr lang="en-GB" sz="800" dirty="0" smtClean="0"/>
          </a:p>
        </p:txBody>
      </p:sp>
    </p:spTree>
    <p:extLst>
      <p:ext uri="{BB962C8B-B14F-4D97-AF65-F5344CB8AC3E}">
        <p14:creationId xmlns:p14="http://schemas.microsoft.com/office/powerpoint/2010/main" val="11364783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00808"/>
            <a:ext cx="4381500" cy="2628900"/>
          </a:xfrm>
        </p:spPr>
      </p:pic>
      <p:sp>
        <p:nvSpPr>
          <p:cNvPr id="5" name="TextBox 4"/>
          <p:cNvSpPr txBox="1"/>
          <p:nvPr/>
        </p:nvSpPr>
        <p:spPr>
          <a:xfrm>
            <a:off x="827584" y="4509120"/>
            <a:ext cx="352372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 smtClean="0"/>
              <a:t>http://www.guardian.co.uk/world/2009/oct/13/unification-church-moonie-cult</a:t>
            </a:r>
            <a:endParaRPr lang="en-GB" sz="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370" y="1628775"/>
            <a:ext cx="3909041" cy="273632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444208" y="4616842"/>
            <a:ext cx="149111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 smtClean="0"/>
              <a:t>http://weddingstory.blog.com/</a:t>
            </a:r>
            <a:endParaRPr lang="en-GB" sz="800" dirty="0"/>
          </a:p>
        </p:txBody>
      </p:sp>
    </p:spTree>
    <p:extLst>
      <p:ext uri="{BB962C8B-B14F-4D97-AF65-F5344CB8AC3E}">
        <p14:creationId xmlns:p14="http://schemas.microsoft.com/office/powerpoint/2010/main" val="29716692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 dirty="0" smtClean="0">
                <a:solidFill>
                  <a:srgbClr val="1CADE4"/>
                </a:solidFill>
              </a:rPr>
              <a:t>David Berg: The Family International </a:t>
            </a:r>
            <a:endParaRPr lang="en-GB" sz="2800" b="1" dirty="0">
              <a:solidFill>
                <a:srgbClr val="1CADE4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379" y="1806575"/>
            <a:ext cx="2625242" cy="4052888"/>
          </a:xfrm>
        </p:spPr>
      </p:pic>
    </p:spTree>
    <p:extLst>
      <p:ext uri="{BB962C8B-B14F-4D97-AF65-F5344CB8AC3E}">
        <p14:creationId xmlns:p14="http://schemas.microsoft.com/office/powerpoint/2010/main" val="37956981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04664"/>
            <a:ext cx="7125113" cy="1195535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sz="2200" b="1" dirty="0" smtClean="0">
                <a:solidFill>
                  <a:schemeClr val="accent1"/>
                </a:solidFill>
              </a:rPr>
              <a:t>A C </a:t>
            </a:r>
            <a:r>
              <a:rPr lang="en-GB" sz="2200" b="1" dirty="0" err="1" smtClean="0">
                <a:solidFill>
                  <a:schemeClr val="accent1"/>
                </a:solidFill>
              </a:rPr>
              <a:t>Bhaktivedanta</a:t>
            </a:r>
            <a:r>
              <a:rPr lang="en-GB" sz="2200" b="1" dirty="0" smtClean="0">
                <a:solidFill>
                  <a:schemeClr val="accent1"/>
                </a:solidFill>
              </a:rPr>
              <a:t> Swami </a:t>
            </a:r>
            <a:r>
              <a:rPr lang="en-GB" sz="2200" b="1" dirty="0" err="1" smtClean="0">
                <a:solidFill>
                  <a:schemeClr val="accent1"/>
                </a:solidFill>
              </a:rPr>
              <a:t>Praphupada</a:t>
            </a:r>
            <a:r>
              <a:rPr lang="en-GB" sz="2200" b="1" dirty="0" smtClean="0">
                <a:solidFill>
                  <a:schemeClr val="accent1"/>
                </a:solidFill>
              </a:rPr>
              <a:t> – International Society for Krishna Consciousness (ISKCON)</a:t>
            </a:r>
            <a:br>
              <a:rPr lang="en-GB" sz="2200" b="1" dirty="0" smtClean="0">
                <a:solidFill>
                  <a:schemeClr val="accent1"/>
                </a:solidFill>
              </a:rPr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sz="2000" dirty="0" smtClean="0"/>
              <a:t/>
            </a:r>
            <a:br>
              <a:rPr lang="en-GB" sz="2000" dirty="0" smtClean="0"/>
            </a:b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132856"/>
            <a:ext cx="7607300" cy="3429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35896" y="5805264"/>
            <a:ext cx="22108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u="sng" dirty="0" smtClean="0">
                <a:hlinkClick r:id="rId3"/>
              </a:rPr>
              <a:t>http://www.iskconpune.in/srilaprabhupada.php</a:t>
            </a:r>
            <a:endParaRPr lang="en-GB" sz="800" dirty="0"/>
          </a:p>
        </p:txBody>
      </p:sp>
    </p:spTree>
    <p:extLst>
      <p:ext uri="{BB962C8B-B14F-4D97-AF65-F5344CB8AC3E}">
        <p14:creationId xmlns:p14="http://schemas.microsoft.com/office/powerpoint/2010/main" val="9327450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76672"/>
            <a:ext cx="7125113" cy="1584176"/>
          </a:xfrm>
        </p:spPr>
        <p:txBody>
          <a:bodyPr>
            <a:norm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Maharishi Mahesh Yogi – Transcendental Meditation (TM)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411" y="2132856"/>
            <a:ext cx="3305175" cy="3619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00044" y="6057582"/>
            <a:ext cx="234391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 smtClean="0"/>
              <a:t>http://www.rediff.com/news/2008/feb/06yogi.htm</a:t>
            </a:r>
            <a:endParaRPr lang="en-GB" sz="800" dirty="0"/>
          </a:p>
        </p:txBody>
      </p:sp>
    </p:spTree>
    <p:extLst>
      <p:ext uri="{BB962C8B-B14F-4D97-AF65-F5344CB8AC3E}">
        <p14:creationId xmlns:p14="http://schemas.microsoft.com/office/powerpoint/2010/main" val="42634587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 dirty="0" err="1" smtClean="0">
                <a:solidFill>
                  <a:srgbClr val="1CADE4"/>
                </a:solidFill>
              </a:rPr>
              <a:t>Bhagwan</a:t>
            </a:r>
            <a:r>
              <a:rPr lang="en-GB" sz="2800" b="1" dirty="0" smtClean="0">
                <a:solidFill>
                  <a:srgbClr val="1CADE4"/>
                </a:solidFill>
              </a:rPr>
              <a:t> Shree Rajneesh (Osho)</a:t>
            </a:r>
            <a:endParaRPr lang="en-GB" sz="2800" b="1" dirty="0">
              <a:solidFill>
                <a:srgbClr val="1CADE4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8950" y="2642394"/>
            <a:ext cx="3086100" cy="23812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43808" y="5553526"/>
            <a:ext cx="345318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u="sng" dirty="0" smtClean="0">
                <a:hlinkClick r:id="rId3"/>
              </a:rPr>
              <a:t>http://www.kevinrdshepherd.net/html/24___cults_and_suspect_parties.html</a:t>
            </a:r>
            <a:endParaRPr lang="en-GB" sz="800" dirty="0" smtClean="0"/>
          </a:p>
        </p:txBody>
      </p:sp>
    </p:spTree>
    <p:extLst>
      <p:ext uri="{BB962C8B-B14F-4D97-AF65-F5344CB8AC3E}">
        <p14:creationId xmlns:p14="http://schemas.microsoft.com/office/powerpoint/2010/main" val="40500699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dirty="0">
                <a:solidFill>
                  <a:srgbClr val="1CADE4"/>
                </a:solidFill>
              </a:rPr>
              <a:t>Ron </a:t>
            </a:r>
            <a:r>
              <a:rPr lang="en-GB" sz="2800" dirty="0" smtClean="0">
                <a:solidFill>
                  <a:srgbClr val="1CADE4"/>
                </a:solidFill>
              </a:rPr>
              <a:t>Hubbard: Scientology</a:t>
            </a:r>
            <a:endParaRPr lang="en-GB" sz="2800" dirty="0">
              <a:solidFill>
                <a:srgbClr val="1CADE4"/>
              </a:solidFill>
            </a:endParaRPr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623" y="2031538"/>
            <a:ext cx="2655916" cy="3607724"/>
          </a:xfrm>
          <a:prstGeom prst="rect">
            <a:avLst/>
          </a:prstGeom>
        </p:spPr>
      </p:pic>
      <p:pic>
        <p:nvPicPr>
          <p:cNvPr id="6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2420888"/>
            <a:ext cx="1596954" cy="2308324"/>
          </a:xfrm>
        </p:spPr>
      </p:pic>
    </p:spTree>
    <p:extLst>
      <p:ext uri="{BB962C8B-B14F-4D97-AF65-F5344CB8AC3E}">
        <p14:creationId xmlns:p14="http://schemas.microsoft.com/office/powerpoint/2010/main" val="16537764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188640"/>
            <a:ext cx="7290054" cy="1152128"/>
          </a:xfrm>
        </p:spPr>
        <p:txBody>
          <a:bodyPr>
            <a:norm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Church attendance and affiliation</a:t>
            </a:r>
            <a:br>
              <a:rPr lang="en-GB" sz="2800" b="1" dirty="0">
                <a:solidFill>
                  <a:schemeClr val="accent1"/>
                </a:solidFill>
              </a:rPr>
            </a:br>
            <a:endParaRPr lang="en-US" sz="2800" b="1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539552" y="1298448"/>
            <a:ext cx="8330128" cy="4937760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r>
              <a:rPr lang="en-GB" sz="3700" dirty="0" smtClean="0">
                <a:solidFill>
                  <a:schemeClr val="tx2"/>
                </a:solidFill>
              </a:rPr>
              <a:t>1851 </a:t>
            </a:r>
            <a:r>
              <a:rPr lang="en-GB" sz="3700" dirty="0">
                <a:solidFill>
                  <a:schemeClr val="tx2"/>
                </a:solidFill>
              </a:rPr>
              <a:t>Religious Census of Horace Mann – nonconformity did nearly as well as Anglicanism. </a:t>
            </a:r>
          </a:p>
          <a:p>
            <a:pPr marL="0" indent="0">
              <a:buNone/>
            </a:pPr>
            <a:r>
              <a:rPr lang="en-US" sz="3700" dirty="0" smtClean="0">
                <a:solidFill>
                  <a:schemeClr val="tx2"/>
                </a:solidFill>
              </a:rPr>
              <a:t>Peter </a:t>
            </a:r>
            <a:r>
              <a:rPr lang="en-US" sz="3700" dirty="0" err="1">
                <a:solidFill>
                  <a:schemeClr val="tx2"/>
                </a:solidFill>
              </a:rPr>
              <a:t>Brierley’s</a:t>
            </a:r>
            <a:r>
              <a:rPr lang="en-US" sz="3700" dirty="0">
                <a:solidFill>
                  <a:schemeClr val="tx2"/>
                </a:solidFill>
              </a:rPr>
              <a:t> (2006) church attendance surveys produced the following results</a:t>
            </a:r>
            <a:r>
              <a:rPr lang="en-US" sz="3700" dirty="0" smtClean="0">
                <a:solidFill>
                  <a:schemeClr val="tx2"/>
                </a:solidFill>
              </a:rPr>
              <a:t>:</a:t>
            </a:r>
            <a:endParaRPr lang="en-GB" sz="37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US" sz="3700" dirty="0">
                <a:solidFill>
                  <a:schemeClr val="tx2"/>
                </a:solidFill>
              </a:rPr>
              <a:t>1979 12</a:t>
            </a:r>
            <a:r>
              <a:rPr lang="en-US" sz="3700" dirty="0" smtClean="0">
                <a:solidFill>
                  <a:schemeClr val="tx2"/>
                </a:solidFill>
              </a:rPr>
              <a:t>%</a:t>
            </a:r>
            <a:br>
              <a:rPr lang="en-US" sz="3700" dirty="0" smtClean="0">
                <a:solidFill>
                  <a:schemeClr val="tx2"/>
                </a:solidFill>
              </a:rPr>
            </a:br>
            <a:r>
              <a:rPr lang="en-US" sz="3700" dirty="0" smtClean="0">
                <a:solidFill>
                  <a:schemeClr val="tx2"/>
                </a:solidFill>
              </a:rPr>
              <a:t>1989 </a:t>
            </a:r>
            <a:r>
              <a:rPr lang="en-US" sz="3700" dirty="0">
                <a:solidFill>
                  <a:schemeClr val="tx2"/>
                </a:solidFill>
              </a:rPr>
              <a:t>10</a:t>
            </a:r>
            <a:r>
              <a:rPr lang="en-US" sz="3700" dirty="0" smtClean="0">
                <a:solidFill>
                  <a:schemeClr val="tx2"/>
                </a:solidFill>
              </a:rPr>
              <a:t>%</a:t>
            </a:r>
            <a:br>
              <a:rPr lang="en-US" sz="3700" dirty="0" smtClean="0">
                <a:solidFill>
                  <a:schemeClr val="tx2"/>
                </a:solidFill>
              </a:rPr>
            </a:br>
            <a:r>
              <a:rPr lang="en-US" sz="3700" dirty="0" smtClean="0">
                <a:solidFill>
                  <a:schemeClr val="tx2"/>
                </a:solidFill>
              </a:rPr>
              <a:t>1998 </a:t>
            </a:r>
            <a:r>
              <a:rPr lang="en-US" sz="3700" dirty="0">
                <a:solidFill>
                  <a:schemeClr val="tx2"/>
                </a:solidFill>
              </a:rPr>
              <a:t>7.5</a:t>
            </a:r>
            <a:r>
              <a:rPr lang="en-US" sz="3700" dirty="0" smtClean="0">
                <a:solidFill>
                  <a:schemeClr val="tx2"/>
                </a:solidFill>
              </a:rPr>
              <a:t>%</a:t>
            </a:r>
            <a:br>
              <a:rPr lang="en-US" sz="3700" dirty="0" smtClean="0">
                <a:solidFill>
                  <a:schemeClr val="tx2"/>
                </a:solidFill>
              </a:rPr>
            </a:br>
            <a:r>
              <a:rPr lang="en-US" sz="3700" dirty="0" smtClean="0">
                <a:solidFill>
                  <a:schemeClr val="tx2"/>
                </a:solidFill>
              </a:rPr>
              <a:t>2005 </a:t>
            </a:r>
            <a:r>
              <a:rPr lang="en-US" sz="3700" dirty="0">
                <a:solidFill>
                  <a:schemeClr val="tx2"/>
                </a:solidFill>
              </a:rPr>
              <a:t>6.3</a:t>
            </a:r>
            <a:r>
              <a:rPr lang="en-US" sz="3700" dirty="0" smtClean="0">
                <a:solidFill>
                  <a:schemeClr val="tx2"/>
                </a:solidFill>
              </a:rPr>
              <a:t>%</a:t>
            </a:r>
            <a:endParaRPr lang="en-GB" sz="37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US" sz="3700" dirty="0" smtClean="0">
                <a:solidFill>
                  <a:schemeClr val="tx2"/>
                </a:solidFill>
              </a:rPr>
              <a:t>Robin </a:t>
            </a:r>
            <a:r>
              <a:rPr lang="en-US" sz="3700" dirty="0">
                <a:solidFill>
                  <a:schemeClr val="tx2"/>
                </a:solidFill>
              </a:rPr>
              <a:t>Gill (2003) identifies long-term denominational trends:</a:t>
            </a:r>
            <a:br>
              <a:rPr lang="en-US" sz="3700" dirty="0">
                <a:solidFill>
                  <a:schemeClr val="tx2"/>
                </a:solidFill>
              </a:rPr>
            </a:br>
            <a:r>
              <a:rPr lang="en-US" sz="3700" dirty="0" smtClean="0">
                <a:solidFill>
                  <a:schemeClr val="tx2"/>
                </a:solidFill>
              </a:rPr>
              <a:t/>
            </a:r>
            <a:br>
              <a:rPr lang="en-US" sz="3700" dirty="0" smtClean="0">
                <a:solidFill>
                  <a:schemeClr val="tx2"/>
                </a:solidFill>
              </a:rPr>
            </a:br>
            <a:r>
              <a:rPr lang="en-US" sz="3700" dirty="0" smtClean="0">
                <a:solidFill>
                  <a:schemeClr val="tx2"/>
                </a:solidFill>
              </a:rPr>
              <a:t>1821</a:t>
            </a:r>
            <a:r>
              <a:rPr lang="en-US" sz="3700" dirty="0">
                <a:solidFill>
                  <a:schemeClr val="tx2"/>
                </a:solidFill>
              </a:rPr>
              <a:t>-1851 general </a:t>
            </a:r>
            <a:r>
              <a:rPr lang="en-US" sz="3700" dirty="0" smtClean="0">
                <a:solidFill>
                  <a:schemeClr val="tx2"/>
                </a:solidFill>
              </a:rPr>
              <a:t>increase</a:t>
            </a:r>
            <a:br>
              <a:rPr lang="en-US" sz="3700" dirty="0" smtClean="0">
                <a:solidFill>
                  <a:schemeClr val="tx2"/>
                </a:solidFill>
              </a:rPr>
            </a:br>
            <a:r>
              <a:rPr lang="en-US" sz="3700" dirty="0" smtClean="0">
                <a:solidFill>
                  <a:schemeClr val="tx2"/>
                </a:solidFill>
              </a:rPr>
              <a:t>1851</a:t>
            </a:r>
            <a:r>
              <a:rPr lang="en-US" sz="3700" dirty="0">
                <a:solidFill>
                  <a:schemeClr val="tx2"/>
                </a:solidFill>
              </a:rPr>
              <a:t>-1880s Free Church increase &amp; Anglican </a:t>
            </a:r>
            <a:r>
              <a:rPr lang="en-US" sz="3700" dirty="0" smtClean="0">
                <a:solidFill>
                  <a:schemeClr val="tx2"/>
                </a:solidFill>
              </a:rPr>
              <a:t>decline</a:t>
            </a:r>
            <a:br>
              <a:rPr lang="en-US" sz="3700" dirty="0" smtClean="0">
                <a:solidFill>
                  <a:schemeClr val="tx2"/>
                </a:solidFill>
              </a:rPr>
            </a:br>
            <a:r>
              <a:rPr lang="en-US" sz="3700" dirty="0" smtClean="0">
                <a:solidFill>
                  <a:schemeClr val="tx2"/>
                </a:solidFill>
              </a:rPr>
              <a:t>1880s</a:t>
            </a:r>
            <a:r>
              <a:rPr lang="en-US" sz="3700" dirty="0">
                <a:solidFill>
                  <a:schemeClr val="tx2"/>
                </a:solidFill>
              </a:rPr>
              <a:t>-1919 general Protestant </a:t>
            </a:r>
            <a:r>
              <a:rPr lang="en-US" sz="3700" dirty="0" smtClean="0">
                <a:solidFill>
                  <a:schemeClr val="tx2"/>
                </a:solidFill>
              </a:rPr>
              <a:t>decline</a:t>
            </a:r>
            <a:br>
              <a:rPr lang="en-US" sz="3700" dirty="0" smtClean="0">
                <a:solidFill>
                  <a:schemeClr val="tx2"/>
                </a:solidFill>
              </a:rPr>
            </a:br>
            <a:r>
              <a:rPr lang="en-US" sz="3700" dirty="0" smtClean="0">
                <a:solidFill>
                  <a:schemeClr val="tx2"/>
                </a:solidFill>
              </a:rPr>
              <a:t>1920</a:t>
            </a:r>
            <a:r>
              <a:rPr lang="en-US" sz="3700" dirty="0">
                <a:solidFill>
                  <a:schemeClr val="tx2"/>
                </a:solidFill>
              </a:rPr>
              <a:t>-2000 continuing </a:t>
            </a:r>
            <a:r>
              <a:rPr lang="en-US" sz="3700" dirty="0" smtClean="0">
                <a:solidFill>
                  <a:schemeClr val="tx2"/>
                </a:solidFill>
              </a:rPr>
              <a:t>decline.</a:t>
            </a:r>
            <a:br>
              <a:rPr lang="en-US" sz="3700" dirty="0" smtClean="0">
                <a:solidFill>
                  <a:schemeClr val="tx2"/>
                </a:solidFill>
              </a:rPr>
            </a:br>
            <a:endParaRPr lang="en-US" sz="3700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US" sz="3700" dirty="0" smtClean="0">
                <a:solidFill>
                  <a:schemeClr val="tx2"/>
                </a:solidFill>
              </a:rPr>
              <a:t>This </a:t>
            </a:r>
            <a:r>
              <a:rPr lang="en-US" sz="3700" dirty="0">
                <a:solidFill>
                  <a:schemeClr val="tx2"/>
                </a:solidFill>
              </a:rPr>
              <a:t>dramatic decline has been described as ‘the death of God’ (Bruce: 2002) and, somewhat more modestly</a:t>
            </a:r>
            <a:r>
              <a:rPr lang="en-US" sz="3700" dirty="0"/>
              <a:t>, but no less starkly, ‘the death of Christian Britain’ (Brown: 2001).</a:t>
            </a:r>
            <a:endParaRPr lang="en-GB" sz="37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86597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332656"/>
            <a:ext cx="7290054" cy="1224136"/>
          </a:xfrm>
        </p:spPr>
        <p:txBody>
          <a:bodyPr>
            <a:norm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The 2011 Census</a:t>
            </a:r>
            <a:br>
              <a:rPr lang="en-GB" sz="2800" b="1" dirty="0">
                <a:solidFill>
                  <a:schemeClr val="accent1"/>
                </a:solidFill>
              </a:rPr>
            </a:br>
            <a:r>
              <a:rPr lang="en-GB" sz="2800" b="1" dirty="0" smtClean="0">
                <a:solidFill>
                  <a:schemeClr val="accent1"/>
                </a:solidFill>
              </a:rPr>
              <a:t> (compared with the 2001 census)</a:t>
            </a:r>
            <a:endParaRPr lang="en-US" sz="28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274320" y="1916832"/>
            <a:ext cx="8595360" cy="4319376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chemeClr val="tx2"/>
                </a:solidFill>
              </a:rPr>
              <a:t>“</a:t>
            </a:r>
            <a:r>
              <a:rPr lang="en-US" dirty="0">
                <a:solidFill>
                  <a:schemeClr val="tx2"/>
                </a:solidFill>
              </a:rPr>
              <a:t>The largest religion in the 2011 Census for England and Wales was Christianity with 33.2 million people (59.3 per cent  of the population). </a:t>
            </a:r>
            <a:endParaRPr lang="en-GB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tx2"/>
                </a:solidFill>
              </a:rPr>
              <a:t>Compared </a:t>
            </a:r>
            <a:r>
              <a:rPr lang="en-GB" dirty="0">
                <a:solidFill>
                  <a:schemeClr val="tx2"/>
                </a:solidFill>
              </a:rPr>
              <a:t>with the 2001 Census the most significant trends were</a:t>
            </a:r>
          </a:p>
          <a:p>
            <a:pPr lvl="0"/>
            <a:r>
              <a:rPr lang="en-GB" dirty="0">
                <a:solidFill>
                  <a:schemeClr val="tx2"/>
                </a:solidFill>
              </a:rPr>
              <a:t>an increase in the population reporting no religion – from 14.8 per cent  of the population in 2001 to 25.1 per cent  in 2011,</a:t>
            </a:r>
          </a:p>
          <a:p>
            <a:pPr lvl="0"/>
            <a:r>
              <a:rPr lang="en-GB" dirty="0">
                <a:solidFill>
                  <a:schemeClr val="tx2"/>
                </a:solidFill>
              </a:rPr>
              <a:t>a drop in the population reporting to be Christian - from 71.7 per cent  in 2001 to 59.3 per cent  in 2011, and</a:t>
            </a:r>
          </a:p>
          <a:p>
            <a:pPr lvl="0"/>
            <a:r>
              <a:rPr lang="en-GB" dirty="0">
                <a:solidFill>
                  <a:schemeClr val="tx2"/>
                </a:solidFill>
              </a:rPr>
              <a:t>an increase in all other main religions. The number of Muslims increased the most from 3.0 per cent  in 2001 to 4.8 per cent  in 2011” (ONS</a:t>
            </a:r>
            <a:r>
              <a:rPr lang="en-GB" dirty="0" smtClean="0">
                <a:solidFill>
                  <a:schemeClr val="tx2"/>
                </a:solidFill>
              </a:rPr>
              <a:t>).</a:t>
            </a:r>
            <a:endParaRPr lang="en-GB" dirty="0">
              <a:solidFill>
                <a:schemeClr val="tx2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8887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tx2"/>
                </a:solidFill>
              </a:rPr>
              <a:t>The emergence of NRMs has led to a questioning of the secularization theory and a </a:t>
            </a:r>
            <a:r>
              <a:rPr lang="en-US" sz="2800" dirty="0" err="1" smtClean="0">
                <a:solidFill>
                  <a:schemeClr val="tx2"/>
                </a:solidFill>
              </a:rPr>
              <a:t>realisation</a:t>
            </a:r>
            <a:r>
              <a:rPr lang="en-US" sz="2800" dirty="0" smtClean="0">
                <a:solidFill>
                  <a:schemeClr val="tx2"/>
                </a:solidFill>
              </a:rPr>
              <a:t> that religion has not disappeared.  </a:t>
            </a:r>
            <a:endParaRPr lang="en-US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8744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04665"/>
            <a:ext cx="7125113" cy="648071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800" b="1" dirty="0" smtClean="0">
                <a:solidFill>
                  <a:srgbClr val="1CADE4"/>
                </a:solidFill>
              </a:rPr>
              <a:t>New Religious Movements (NRMs)</a:t>
            </a:r>
            <a:endParaRPr lang="en-GB" sz="2800" b="1" dirty="0">
              <a:solidFill>
                <a:srgbClr val="1CADE4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accent2">
                    <a:lumMod val="50000"/>
                  </a:schemeClr>
                </a:solidFill>
              </a:rPr>
              <a:t>Barker (1992, 9) “</a:t>
            </a:r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The term New Religious Movement is applied to a number of unrelated organisations, most of which have emerged in their present form since the 1950s.  Most offer some form of answer to the basic questions of existence – religious, spiritual, philosophical”.  </a:t>
            </a:r>
            <a:endParaRPr lang="en-GB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1331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b="1" dirty="0" smtClean="0">
                <a:solidFill>
                  <a:schemeClr val="accent1"/>
                </a:solidFill>
              </a:rPr>
              <a:t>Characteristics of NRMs</a:t>
            </a:r>
            <a:endParaRPr lang="en-US" sz="2800" b="1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chemeClr val="tx2"/>
                </a:solidFill>
              </a:rPr>
              <a:t>Charismatic leadership</a:t>
            </a:r>
          </a:p>
          <a:p>
            <a:r>
              <a:rPr lang="en-US" sz="3600" dirty="0" smtClean="0">
                <a:solidFill>
                  <a:schemeClr val="tx2"/>
                </a:solidFill>
              </a:rPr>
              <a:t>First generation converts</a:t>
            </a:r>
          </a:p>
          <a:p>
            <a:r>
              <a:rPr lang="en-US" sz="3600" dirty="0" smtClean="0">
                <a:solidFill>
                  <a:schemeClr val="tx2"/>
                </a:solidFill>
              </a:rPr>
              <a:t>Socio-</a:t>
            </a:r>
            <a:r>
              <a:rPr lang="en-US" sz="3600" dirty="0" err="1" smtClean="0">
                <a:solidFill>
                  <a:schemeClr val="tx2"/>
                </a:solidFill>
              </a:rPr>
              <a:t>ecomonic</a:t>
            </a:r>
            <a:r>
              <a:rPr lang="en-US" sz="3600" dirty="0" smtClean="0">
                <a:solidFill>
                  <a:schemeClr val="tx2"/>
                </a:solidFill>
              </a:rPr>
              <a:t> status of members</a:t>
            </a:r>
          </a:p>
          <a:p>
            <a:r>
              <a:rPr lang="en-US" sz="3600" dirty="0" smtClean="0">
                <a:solidFill>
                  <a:schemeClr val="tx2"/>
                </a:solidFill>
              </a:rPr>
              <a:t>Zealous </a:t>
            </a:r>
            <a:r>
              <a:rPr lang="en-US" sz="3600" dirty="0" err="1" smtClean="0">
                <a:solidFill>
                  <a:schemeClr val="tx2"/>
                </a:solidFill>
              </a:rPr>
              <a:t>proselytising</a:t>
            </a:r>
            <a:endParaRPr lang="en-US" sz="3600" dirty="0" smtClean="0">
              <a:solidFill>
                <a:schemeClr val="tx2"/>
              </a:solidFill>
            </a:endParaRPr>
          </a:p>
          <a:p>
            <a:r>
              <a:rPr lang="en-US" sz="3600" dirty="0" smtClean="0">
                <a:solidFill>
                  <a:schemeClr val="tx2"/>
                </a:solidFill>
              </a:rPr>
              <a:t>Controversial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96446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290054" cy="82756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smtClean="0">
                <a:solidFill>
                  <a:schemeClr val="accent1"/>
                </a:solidFill>
              </a:rPr>
              <a:t>Terms, types and approaches</a:t>
            </a:r>
            <a:endParaRPr lang="en-US" sz="36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96" y="1412776"/>
            <a:ext cx="7290055" cy="5040560"/>
          </a:xfrm>
        </p:spPr>
        <p:txBody>
          <a:bodyPr>
            <a:normAutofit/>
          </a:bodyPr>
          <a:lstStyle/>
          <a:p>
            <a:r>
              <a:rPr lang="en-GB" sz="2800" dirty="0" smtClean="0">
                <a:solidFill>
                  <a:srgbClr val="335B74"/>
                </a:solidFill>
              </a:rPr>
              <a:t>Church, denomination, sect, cult</a:t>
            </a:r>
          </a:p>
          <a:p>
            <a:r>
              <a:rPr lang="en-GB" sz="2800" dirty="0" smtClean="0">
                <a:solidFill>
                  <a:srgbClr val="335B74"/>
                </a:solidFill>
              </a:rPr>
              <a:t>Differences between a church-type and a sect</a:t>
            </a:r>
          </a:p>
          <a:p>
            <a:r>
              <a:rPr lang="en-GB" sz="2800" dirty="0" smtClean="0">
                <a:solidFill>
                  <a:srgbClr val="335B74"/>
                </a:solidFill>
              </a:rPr>
              <a:t>NEW – RELIGIOUS – MOVEMENT</a:t>
            </a:r>
          </a:p>
          <a:p>
            <a:r>
              <a:rPr lang="en-GB" sz="2800" dirty="0" smtClean="0">
                <a:solidFill>
                  <a:srgbClr val="335B74"/>
                </a:solidFill>
              </a:rPr>
              <a:t>Sociology, Theology, Psychology</a:t>
            </a:r>
          </a:p>
          <a:p>
            <a:r>
              <a:rPr lang="en-GB" sz="2800" dirty="0" smtClean="0">
                <a:solidFill>
                  <a:srgbClr val="335B74"/>
                </a:solidFill>
              </a:rPr>
              <a:t>Bryan </a:t>
            </a:r>
            <a:r>
              <a:rPr lang="en-GB" sz="2800" dirty="0">
                <a:solidFill>
                  <a:srgbClr val="335B74"/>
                </a:solidFill>
              </a:rPr>
              <a:t>Wilson (1970): </a:t>
            </a:r>
            <a:r>
              <a:rPr lang="en-GB" sz="2800" dirty="0" err="1" smtClean="0">
                <a:solidFill>
                  <a:srgbClr val="335B74"/>
                </a:solidFill>
              </a:rPr>
              <a:t>Introversionist</a:t>
            </a:r>
            <a:r>
              <a:rPr lang="en-GB" sz="2800" dirty="0" smtClean="0">
                <a:solidFill>
                  <a:srgbClr val="335B74"/>
                </a:solidFill>
              </a:rPr>
              <a:t>, Adventist, </a:t>
            </a:r>
            <a:r>
              <a:rPr lang="en-GB" sz="2800" dirty="0" err="1" smtClean="0">
                <a:solidFill>
                  <a:srgbClr val="335B74"/>
                </a:solidFill>
              </a:rPr>
              <a:t>Manipulationist</a:t>
            </a:r>
            <a:r>
              <a:rPr lang="en-GB" sz="2800" dirty="0" smtClean="0">
                <a:solidFill>
                  <a:srgbClr val="335B74"/>
                </a:solidFill>
              </a:rPr>
              <a:t> </a:t>
            </a:r>
            <a:endParaRPr lang="en-GB" sz="2800" dirty="0">
              <a:solidFill>
                <a:srgbClr val="335B74"/>
              </a:solidFill>
            </a:endParaRPr>
          </a:p>
          <a:p>
            <a:r>
              <a:rPr lang="en-GB" sz="2800" dirty="0">
                <a:solidFill>
                  <a:srgbClr val="335B74"/>
                </a:solidFill>
              </a:rPr>
              <a:t>Roy Wallis (1984): World-</a:t>
            </a:r>
            <a:r>
              <a:rPr lang="en-GB" sz="2800" dirty="0" smtClean="0">
                <a:solidFill>
                  <a:srgbClr val="335B74"/>
                </a:solidFill>
              </a:rPr>
              <a:t>affirming, World-accommodating, world-rejecting</a:t>
            </a:r>
            <a:endParaRPr lang="en-GB" sz="2800" dirty="0">
              <a:solidFill>
                <a:srgbClr val="335B74"/>
              </a:solidFill>
            </a:endParaRPr>
          </a:p>
          <a:p>
            <a:endParaRPr lang="en-GB" sz="2800" dirty="0" smtClean="0">
              <a:solidFill>
                <a:srgbClr val="335B74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44407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611536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smtClean="0">
                <a:solidFill>
                  <a:schemeClr val="accent1"/>
                </a:solidFill>
              </a:rPr>
              <a:t>Christian </a:t>
            </a:r>
            <a:r>
              <a:rPr lang="en-US" sz="2800" b="1" dirty="0" err="1" smtClean="0">
                <a:solidFill>
                  <a:schemeClr val="accent1"/>
                </a:solidFill>
              </a:rPr>
              <a:t>nrms</a:t>
            </a:r>
            <a:endParaRPr lang="en-US" sz="2800" b="1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96" y="1196752"/>
            <a:ext cx="7290055" cy="5112608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v"/>
            </a:pPr>
            <a:r>
              <a:rPr lang="en-US" dirty="0" smtClean="0">
                <a:solidFill>
                  <a:schemeClr val="tx2"/>
                </a:solidFill>
              </a:rPr>
              <a:t>Christian indecision – </a:t>
            </a:r>
            <a:br>
              <a:rPr lang="en-US" dirty="0" smtClean="0">
                <a:solidFill>
                  <a:schemeClr val="tx2"/>
                </a:solidFill>
              </a:rPr>
            </a:br>
            <a:r>
              <a:rPr lang="en-GB" dirty="0" smtClean="0">
                <a:solidFill>
                  <a:schemeClr val="tx2"/>
                </a:solidFill>
              </a:rPr>
              <a:t>Jesus </a:t>
            </a:r>
            <a:r>
              <a:rPr lang="en-GB" dirty="0">
                <a:solidFill>
                  <a:schemeClr val="tx2"/>
                </a:solidFill>
              </a:rPr>
              <a:t>Christ – divine or human? </a:t>
            </a:r>
            <a:r>
              <a:rPr lang="en-GB" dirty="0" smtClean="0">
                <a:solidFill>
                  <a:schemeClr val="tx2"/>
                </a:solidFill>
              </a:rPr>
              <a:t/>
            </a:r>
            <a:br>
              <a:rPr lang="en-GB" dirty="0" smtClean="0">
                <a:solidFill>
                  <a:schemeClr val="tx2"/>
                </a:solidFill>
              </a:rPr>
            </a:br>
            <a:r>
              <a:rPr lang="en-GB" dirty="0" smtClean="0">
                <a:solidFill>
                  <a:schemeClr val="tx2"/>
                </a:solidFill>
              </a:rPr>
              <a:t>Hell/resurrection </a:t>
            </a:r>
            <a:r>
              <a:rPr lang="en-GB" dirty="0">
                <a:solidFill>
                  <a:schemeClr val="tx2"/>
                </a:solidFill>
              </a:rPr>
              <a:t>– literal or figurative? </a:t>
            </a:r>
            <a:r>
              <a:rPr lang="en-GB" dirty="0" smtClean="0">
                <a:solidFill>
                  <a:schemeClr val="tx2"/>
                </a:solidFill>
              </a:rPr>
              <a:t/>
            </a:r>
            <a:br>
              <a:rPr lang="en-GB" dirty="0" smtClean="0">
                <a:solidFill>
                  <a:schemeClr val="tx2"/>
                </a:solidFill>
              </a:rPr>
            </a:br>
            <a:r>
              <a:rPr lang="en-GB" dirty="0" smtClean="0">
                <a:solidFill>
                  <a:schemeClr val="tx2"/>
                </a:solidFill>
              </a:rPr>
              <a:t>Saturday </a:t>
            </a:r>
            <a:r>
              <a:rPr lang="en-GB" dirty="0">
                <a:solidFill>
                  <a:schemeClr val="tx2"/>
                </a:solidFill>
              </a:rPr>
              <a:t>or Sunday Sabbath (Friday in Judaism)</a:t>
            </a:r>
            <a:r>
              <a:rPr lang="en-GB" dirty="0" smtClean="0">
                <a:solidFill>
                  <a:schemeClr val="tx2"/>
                </a:solidFill>
              </a:rPr>
              <a:t>?</a:t>
            </a:r>
            <a:br>
              <a:rPr lang="en-GB" dirty="0" smtClean="0">
                <a:solidFill>
                  <a:schemeClr val="tx2"/>
                </a:solidFill>
              </a:rPr>
            </a:br>
            <a:r>
              <a:rPr lang="en-GB" dirty="0" smtClean="0">
                <a:solidFill>
                  <a:schemeClr val="tx2"/>
                </a:solidFill>
              </a:rPr>
              <a:t>Transubstantiation </a:t>
            </a:r>
            <a:r>
              <a:rPr lang="en-GB" dirty="0">
                <a:solidFill>
                  <a:schemeClr val="tx2"/>
                </a:solidFill>
              </a:rPr>
              <a:t>(RC) or consubstantiation (Protestant)</a:t>
            </a:r>
            <a:r>
              <a:rPr lang="en-GB" dirty="0" smtClean="0">
                <a:solidFill>
                  <a:schemeClr val="tx2"/>
                </a:solidFill>
              </a:rPr>
              <a:t>?</a:t>
            </a:r>
            <a:br>
              <a:rPr lang="en-GB" dirty="0" smtClean="0">
                <a:solidFill>
                  <a:schemeClr val="tx2"/>
                </a:solidFill>
              </a:rPr>
            </a:br>
            <a:r>
              <a:rPr lang="en-GB" dirty="0" smtClean="0">
                <a:solidFill>
                  <a:schemeClr val="tx2"/>
                </a:solidFill>
              </a:rPr>
              <a:t>Predestination </a:t>
            </a:r>
            <a:r>
              <a:rPr lang="en-GB" dirty="0">
                <a:solidFill>
                  <a:schemeClr val="tx2"/>
                </a:solidFill>
              </a:rPr>
              <a:t>or free will</a:t>
            </a:r>
            <a:r>
              <a:rPr lang="en-GB" dirty="0" smtClean="0">
                <a:solidFill>
                  <a:schemeClr val="tx2"/>
                </a:solidFill>
              </a:rPr>
              <a:t>?</a:t>
            </a:r>
            <a:br>
              <a:rPr lang="en-GB" dirty="0" smtClean="0">
                <a:solidFill>
                  <a:schemeClr val="tx2"/>
                </a:solidFill>
              </a:rPr>
            </a:br>
            <a:r>
              <a:rPr lang="en-GB" dirty="0" smtClean="0">
                <a:solidFill>
                  <a:schemeClr val="tx2"/>
                </a:solidFill>
              </a:rPr>
              <a:t>Priests </a:t>
            </a:r>
            <a:r>
              <a:rPr lang="en-GB" dirty="0">
                <a:solidFill>
                  <a:schemeClr val="tx2"/>
                </a:solidFill>
              </a:rPr>
              <a:t>– married or celibate</a:t>
            </a:r>
            <a:r>
              <a:rPr lang="en-GB" dirty="0" smtClean="0">
                <a:solidFill>
                  <a:schemeClr val="tx2"/>
                </a:solidFill>
              </a:rPr>
              <a:t>?</a:t>
            </a:r>
            <a:br>
              <a:rPr lang="en-GB" dirty="0" smtClean="0">
                <a:solidFill>
                  <a:schemeClr val="tx2"/>
                </a:solidFill>
              </a:rPr>
            </a:br>
            <a:r>
              <a:rPr lang="en-GB" dirty="0" smtClean="0">
                <a:solidFill>
                  <a:schemeClr val="tx2"/>
                </a:solidFill>
              </a:rPr>
              <a:t>Women </a:t>
            </a:r>
            <a:r>
              <a:rPr lang="en-GB" dirty="0">
                <a:solidFill>
                  <a:schemeClr val="tx2"/>
                </a:solidFill>
              </a:rPr>
              <a:t>priests or men only?</a:t>
            </a:r>
          </a:p>
          <a:p>
            <a:pPr>
              <a:buFont typeface="Wingdings" charset="2"/>
              <a:buChar char="v"/>
            </a:pPr>
            <a:r>
              <a:rPr lang="en-US" dirty="0" smtClean="0">
                <a:solidFill>
                  <a:schemeClr val="tx2"/>
                </a:solidFill>
              </a:rPr>
              <a:t>Charismatic, Fundamentalist, Evangelical Christianity</a:t>
            </a:r>
          </a:p>
          <a:p>
            <a:pPr>
              <a:buFont typeface="Wingdings" charset="2"/>
              <a:buChar char="v"/>
            </a:pPr>
            <a:r>
              <a:rPr lang="en-US" dirty="0" smtClean="0">
                <a:solidFill>
                  <a:schemeClr val="tx2"/>
                </a:solidFill>
              </a:rPr>
              <a:t>Christian new religions: The Children of God (The Family International), The Unification Church, the Churches of Christ, the Jesus Army, the Branch </a:t>
            </a:r>
            <a:r>
              <a:rPr lang="en-US" dirty="0" err="1" smtClean="0">
                <a:solidFill>
                  <a:schemeClr val="tx2"/>
                </a:solidFill>
              </a:rPr>
              <a:t>Davidians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4533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b="1" dirty="0" smtClean="0">
                <a:solidFill>
                  <a:schemeClr val="accent1"/>
                </a:solidFill>
              </a:rPr>
              <a:t>Eastern </a:t>
            </a:r>
            <a:r>
              <a:rPr lang="en-US" sz="2800" b="1" dirty="0" err="1" smtClean="0">
                <a:solidFill>
                  <a:schemeClr val="accent1"/>
                </a:solidFill>
              </a:rPr>
              <a:t>nrms</a:t>
            </a:r>
            <a:endParaRPr lang="en-US" sz="2800" b="1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96" y="1844824"/>
            <a:ext cx="7290055" cy="4464536"/>
          </a:xfrm>
        </p:spPr>
        <p:txBody>
          <a:bodyPr/>
          <a:lstStyle/>
          <a:p>
            <a:pPr>
              <a:buFont typeface="Wingdings" charset="2"/>
              <a:buChar char="v"/>
            </a:pPr>
            <a:r>
              <a:rPr lang="en-US" dirty="0" smtClean="0">
                <a:solidFill>
                  <a:srgbClr val="335B74"/>
                </a:solidFill>
              </a:rPr>
              <a:t>Removal of East/West barriers</a:t>
            </a:r>
          </a:p>
          <a:p>
            <a:pPr>
              <a:buFont typeface="Wingdings" charset="2"/>
              <a:buChar char="v"/>
            </a:pPr>
            <a:r>
              <a:rPr lang="en-US" dirty="0" smtClean="0">
                <a:solidFill>
                  <a:srgbClr val="335B74"/>
                </a:solidFill>
              </a:rPr>
              <a:t>Eastern product for western needs or spiritual dimension to psychology</a:t>
            </a:r>
          </a:p>
          <a:p>
            <a:pPr>
              <a:buFont typeface="Wingdings" charset="2"/>
              <a:buChar char="v"/>
            </a:pPr>
            <a:r>
              <a:rPr lang="en-US" dirty="0" smtClean="0">
                <a:solidFill>
                  <a:srgbClr val="335B74"/>
                </a:solidFill>
              </a:rPr>
              <a:t>Are they new?</a:t>
            </a:r>
          </a:p>
          <a:p>
            <a:r>
              <a:rPr lang="en-US" dirty="0" smtClean="0">
                <a:solidFill>
                  <a:srgbClr val="335B74"/>
                </a:solidFill>
              </a:rPr>
              <a:t>The International Society for Krishna Consciousness (ISKCON)</a:t>
            </a:r>
          </a:p>
          <a:p>
            <a:r>
              <a:rPr lang="en-US" dirty="0" smtClean="0">
                <a:solidFill>
                  <a:srgbClr val="335B74"/>
                </a:solidFill>
              </a:rPr>
              <a:t>Transcendental Meditation (TM)</a:t>
            </a:r>
          </a:p>
          <a:p>
            <a:r>
              <a:rPr lang="en-US" dirty="0" smtClean="0">
                <a:solidFill>
                  <a:srgbClr val="335B74"/>
                </a:solidFill>
              </a:rPr>
              <a:t>The Rajneesh Movement</a:t>
            </a:r>
            <a:br>
              <a:rPr lang="en-US" dirty="0" smtClean="0">
                <a:solidFill>
                  <a:srgbClr val="335B74"/>
                </a:solidFill>
              </a:rPr>
            </a:br>
            <a:r>
              <a:rPr lang="en-US" dirty="0" smtClean="0">
                <a:solidFill>
                  <a:srgbClr val="335B74"/>
                </a:solidFill>
              </a:rPr>
              <a:t/>
            </a:r>
            <a:br>
              <a:rPr lang="en-US" dirty="0" smtClean="0">
                <a:solidFill>
                  <a:srgbClr val="335B74"/>
                </a:solidFill>
              </a:rPr>
            </a:br>
            <a:r>
              <a:rPr lang="en-US" dirty="0" err="1" smtClean="0">
                <a:solidFill>
                  <a:srgbClr val="335B74"/>
                </a:solidFill>
              </a:rPr>
              <a:t>Soka</a:t>
            </a:r>
            <a:r>
              <a:rPr lang="en-US" dirty="0" smtClean="0">
                <a:solidFill>
                  <a:srgbClr val="335B74"/>
                </a:solidFill>
              </a:rPr>
              <a:t> </a:t>
            </a:r>
            <a:r>
              <a:rPr lang="en-US" dirty="0" err="1" smtClean="0">
                <a:solidFill>
                  <a:srgbClr val="335B74"/>
                </a:solidFill>
              </a:rPr>
              <a:t>Gakkai</a:t>
            </a:r>
            <a:endParaRPr lang="en-US" dirty="0">
              <a:solidFill>
                <a:srgbClr val="335B7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7109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b="1" dirty="0" smtClean="0">
                <a:solidFill>
                  <a:srgbClr val="1CADE4"/>
                </a:solidFill>
              </a:rPr>
              <a:t>Self religions</a:t>
            </a:r>
            <a:endParaRPr lang="en-US" sz="2800" b="1" dirty="0">
              <a:solidFill>
                <a:srgbClr val="1CADE4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charset="2"/>
              <a:buChar char="v"/>
            </a:pPr>
            <a:r>
              <a:rPr lang="en-US" dirty="0" smtClean="0">
                <a:solidFill>
                  <a:srgbClr val="335B74"/>
                </a:solidFill>
              </a:rPr>
              <a:t>Religious Psychology and the Psychology of Religion</a:t>
            </a:r>
          </a:p>
          <a:p>
            <a:pPr>
              <a:buFont typeface="Wingdings" charset="2"/>
              <a:buChar char="v"/>
            </a:pPr>
            <a:r>
              <a:rPr lang="en-US" dirty="0" smtClean="0">
                <a:solidFill>
                  <a:srgbClr val="335B74"/>
                </a:solidFill>
              </a:rPr>
              <a:t>Religion and Psychoanalysis</a:t>
            </a:r>
          </a:p>
          <a:p>
            <a:pPr>
              <a:buFont typeface="Wingdings" charset="2"/>
              <a:buChar char="v"/>
            </a:pPr>
            <a:r>
              <a:rPr lang="en-US" dirty="0" smtClean="0">
                <a:solidFill>
                  <a:srgbClr val="335B74"/>
                </a:solidFill>
              </a:rPr>
              <a:t>Are they religions?</a:t>
            </a:r>
          </a:p>
          <a:p>
            <a:endParaRPr lang="en-US" dirty="0">
              <a:solidFill>
                <a:srgbClr val="335B74"/>
              </a:solidFill>
            </a:endParaRPr>
          </a:p>
          <a:p>
            <a:r>
              <a:rPr lang="en-US" dirty="0" smtClean="0">
                <a:solidFill>
                  <a:srgbClr val="335B74"/>
                </a:solidFill>
              </a:rPr>
              <a:t>Scientology</a:t>
            </a:r>
            <a:br>
              <a:rPr lang="en-US" dirty="0" smtClean="0">
                <a:solidFill>
                  <a:srgbClr val="335B74"/>
                </a:solidFill>
              </a:rPr>
            </a:br>
            <a:r>
              <a:rPr lang="en-US" dirty="0" err="1" smtClean="0">
                <a:solidFill>
                  <a:srgbClr val="335B74"/>
                </a:solidFill>
              </a:rPr>
              <a:t>Neurolinguistic</a:t>
            </a:r>
            <a:r>
              <a:rPr lang="en-US" dirty="0" smtClean="0">
                <a:solidFill>
                  <a:srgbClr val="335B74"/>
                </a:solidFill>
              </a:rPr>
              <a:t> Programming</a:t>
            </a:r>
            <a:br>
              <a:rPr lang="en-US" dirty="0" smtClean="0">
                <a:solidFill>
                  <a:srgbClr val="335B74"/>
                </a:solidFill>
              </a:rPr>
            </a:br>
            <a:r>
              <a:rPr lang="en-US" dirty="0" smtClean="0">
                <a:solidFill>
                  <a:srgbClr val="335B74"/>
                </a:solidFill>
              </a:rPr>
              <a:t>Landmark</a:t>
            </a:r>
            <a:br>
              <a:rPr lang="en-US" dirty="0" smtClean="0">
                <a:solidFill>
                  <a:srgbClr val="335B74"/>
                </a:solidFill>
              </a:rPr>
            </a:br>
            <a:r>
              <a:rPr lang="en-US" dirty="0" smtClean="0">
                <a:solidFill>
                  <a:srgbClr val="335B74"/>
                </a:solidFill>
              </a:rPr>
              <a:t>School of Economic Science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085095" y="3600859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271668" y="2474772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43237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b="1" dirty="0" err="1" smtClean="0">
                <a:solidFill>
                  <a:srgbClr val="1CADE4"/>
                </a:solidFill>
              </a:rPr>
              <a:t>Ufo</a:t>
            </a:r>
            <a:r>
              <a:rPr lang="en-US" sz="2800" b="1" dirty="0" smtClean="0">
                <a:solidFill>
                  <a:srgbClr val="1CADE4"/>
                </a:solidFill>
              </a:rPr>
              <a:t> </a:t>
            </a:r>
            <a:r>
              <a:rPr lang="en-US" sz="2800" b="1" dirty="0" err="1" smtClean="0">
                <a:solidFill>
                  <a:srgbClr val="1CADE4"/>
                </a:solidFill>
              </a:rPr>
              <a:t>nrms</a:t>
            </a:r>
            <a:endParaRPr lang="en-US" sz="2800" b="1" dirty="0">
              <a:solidFill>
                <a:srgbClr val="1CADE4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690" r="-19690"/>
          <a:stretch>
            <a:fillRect/>
          </a:stretch>
        </p:blipFill>
        <p:spPr>
          <a:xfrm>
            <a:off x="395536" y="260648"/>
            <a:ext cx="3261913" cy="1800240"/>
          </a:xfrm>
          <a:prstGeom prst="rect">
            <a:avLst/>
          </a:prstGeom>
        </p:spPr>
      </p:pic>
      <p:pic>
        <p:nvPicPr>
          <p:cNvPr id="5" name="Content Placeholder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60648"/>
            <a:ext cx="3235796" cy="15280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085095" y="5499494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7" name="Picture 6" descr="Welcom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869160"/>
            <a:ext cx="3672408" cy="1814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332221" y="3744894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419872" y="1988840"/>
            <a:ext cx="345638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v"/>
            </a:pPr>
            <a:r>
              <a:rPr lang="en-US" sz="2800" dirty="0" smtClean="0">
                <a:solidFill>
                  <a:srgbClr val="335B74"/>
                </a:solidFill>
              </a:rPr>
              <a:t>Heaven’s Gate</a:t>
            </a:r>
          </a:p>
          <a:p>
            <a:pPr marL="457200" indent="-457200">
              <a:buFont typeface="Wingdings" charset="2"/>
              <a:buChar char="v"/>
            </a:pPr>
            <a:r>
              <a:rPr lang="en-US" sz="2800" dirty="0" smtClean="0">
                <a:solidFill>
                  <a:srgbClr val="335B74"/>
                </a:solidFill>
              </a:rPr>
              <a:t>The </a:t>
            </a:r>
            <a:r>
              <a:rPr lang="en-US" sz="2800" dirty="0" err="1" smtClean="0">
                <a:solidFill>
                  <a:srgbClr val="335B74"/>
                </a:solidFill>
              </a:rPr>
              <a:t>Raelians</a:t>
            </a:r>
            <a:endParaRPr lang="en-US" sz="2800" dirty="0" smtClean="0">
              <a:solidFill>
                <a:srgbClr val="335B74"/>
              </a:solidFill>
            </a:endParaRPr>
          </a:p>
          <a:p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021274" y="2841405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12" name="Picture 11" descr="http://3.bp.blogspot.com/_MO3WnXoYcbw/Sl5xiCiiUxI/AAAAAAAAAT0/tUfsKKZ7nns/s400/Rael_encounter_elohi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92896"/>
            <a:ext cx="3017912" cy="190128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7319128" y="3024722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14" name="Picture 13" descr="Rael: Messenger of the Elohim"/>
          <p:cNvPicPr>
            <a:picLocks noGrp="1"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772816"/>
            <a:ext cx="1905000" cy="24288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07904" y="2996952"/>
            <a:ext cx="3491880" cy="2464479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8" name="Content Placeholder 3"/>
          <p:cNvPicPr>
            <a:picLocks noGrp="1"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149080"/>
            <a:ext cx="3404855" cy="2566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9554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61153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chemeClr val="accent1"/>
                </a:solidFill>
              </a:rPr>
              <a:t>Satanic </a:t>
            </a:r>
            <a:r>
              <a:rPr lang="en-US" b="1" dirty="0" err="1" smtClean="0">
                <a:solidFill>
                  <a:schemeClr val="accent1"/>
                </a:solidFill>
              </a:rPr>
              <a:t>nrms</a:t>
            </a:r>
            <a:endParaRPr lang="en-US" b="1" dirty="0">
              <a:solidFill>
                <a:schemeClr val="accent1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524" r="-6524"/>
          <a:stretch>
            <a:fillRect/>
          </a:stretch>
        </p:blipFill>
        <p:spPr>
          <a:xfrm>
            <a:off x="611560" y="2708920"/>
            <a:ext cx="3261913" cy="180024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59632" y="1484784"/>
            <a:ext cx="6916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5B74"/>
                </a:solidFill>
              </a:rPr>
              <a:t>Satan </a:t>
            </a:r>
            <a:r>
              <a:rPr lang="en-US" dirty="0" smtClean="0">
                <a:solidFill>
                  <a:srgbClr val="335B74"/>
                </a:solidFill>
              </a:rPr>
              <a:t>as </a:t>
            </a:r>
            <a:r>
              <a:rPr lang="en-US" dirty="0">
                <a:solidFill>
                  <a:srgbClr val="335B74"/>
                </a:solidFill>
              </a:rPr>
              <a:t>a deity (esoteric Satanism</a:t>
            </a:r>
            <a:r>
              <a:rPr lang="en-US" dirty="0" smtClean="0">
                <a:solidFill>
                  <a:srgbClr val="335B74"/>
                </a:solidFill>
              </a:rPr>
              <a:t>) or </a:t>
            </a:r>
            <a:r>
              <a:rPr lang="en-US" dirty="0">
                <a:solidFill>
                  <a:srgbClr val="335B74"/>
                </a:solidFill>
              </a:rPr>
              <a:t>a life principle (rational </a:t>
            </a:r>
            <a:r>
              <a:rPr lang="en-US" dirty="0" smtClean="0">
                <a:solidFill>
                  <a:srgbClr val="335B74"/>
                </a:solidFill>
              </a:rPr>
              <a:t>Satanism)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067944" y="2204865"/>
            <a:ext cx="48965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9728" indent="0">
              <a:buNone/>
            </a:pPr>
            <a:r>
              <a:rPr lang="en-GB" b="1" dirty="0">
                <a:solidFill>
                  <a:schemeClr val="accent1"/>
                </a:solidFill>
              </a:rPr>
              <a:t>The Church of Satan</a:t>
            </a:r>
          </a:p>
          <a:p>
            <a:pPr>
              <a:buBlip>
                <a:blip r:embed="rId3"/>
              </a:buBlip>
            </a:pPr>
            <a:r>
              <a:rPr lang="en-GB" dirty="0">
                <a:solidFill>
                  <a:schemeClr val="tx2"/>
                </a:solidFill>
              </a:rPr>
              <a:t> 1960s counterculture (1966)</a:t>
            </a:r>
          </a:p>
          <a:p>
            <a:pPr>
              <a:buBlip>
                <a:blip r:embed="rId3"/>
              </a:buBlip>
            </a:pPr>
            <a:r>
              <a:rPr lang="en-GB" dirty="0" smtClean="0">
                <a:solidFill>
                  <a:schemeClr val="tx2"/>
                </a:solidFill>
              </a:rPr>
              <a:t>Charismatic </a:t>
            </a:r>
            <a:r>
              <a:rPr lang="en-GB" dirty="0">
                <a:solidFill>
                  <a:schemeClr val="tx2"/>
                </a:solidFill>
              </a:rPr>
              <a:t>leader  - Anton </a:t>
            </a:r>
            <a:r>
              <a:rPr lang="en-GB" dirty="0" err="1">
                <a:solidFill>
                  <a:schemeClr val="tx2"/>
                </a:solidFill>
              </a:rPr>
              <a:t>Szandor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LaVey</a:t>
            </a:r>
            <a:r>
              <a:rPr lang="en-GB" dirty="0">
                <a:solidFill>
                  <a:schemeClr val="tx2"/>
                </a:solidFill>
              </a:rPr>
              <a:t> (1930-1999)</a:t>
            </a:r>
          </a:p>
          <a:p>
            <a:pPr>
              <a:buBlip>
                <a:blip r:embed="rId3"/>
              </a:buBlip>
            </a:pP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i="1" dirty="0">
                <a:solidFill>
                  <a:schemeClr val="tx2"/>
                </a:solidFill>
              </a:rPr>
              <a:t>The Satanic Bible</a:t>
            </a:r>
            <a:endParaRPr lang="en-GB" dirty="0">
              <a:solidFill>
                <a:schemeClr val="tx2"/>
              </a:solidFill>
            </a:endParaRPr>
          </a:p>
          <a:p>
            <a:pPr>
              <a:buBlip>
                <a:blip r:embed="rId3"/>
              </a:buBlip>
            </a:pPr>
            <a:r>
              <a:rPr lang="en-GB" dirty="0">
                <a:solidFill>
                  <a:schemeClr val="tx2"/>
                </a:solidFill>
              </a:rPr>
              <a:t> Upper-middle class converts</a:t>
            </a:r>
          </a:p>
          <a:p>
            <a:pPr>
              <a:buBlip>
                <a:blip r:embed="rId3"/>
              </a:buBlip>
            </a:pP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Routinization</a:t>
            </a:r>
            <a:r>
              <a:rPr lang="en-GB" dirty="0">
                <a:solidFill>
                  <a:schemeClr val="tx2"/>
                </a:solidFill>
              </a:rPr>
              <a:t>, rebellion, tension, schisms, controversy, anti-cult movement</a:t>
            </a:r>
          </a:p>
          <a:p>
            <a:pPr>
              <a:buBlip>
                <a:blip r:embed="rId3"/>
              </a:buBlip>
            </a:pPr>
            <a:r>
              <a:rPr lang="en-GB" dirty="0" smtClean="0">
                <a:solidFill>
                  <a:schemeClr val="tx2"/>
                </a:solidFill>
              </a:rPr>
              <a:t>Atheistic</a:t>
            </a:r>
            <a:r>
              <a:rPr lang="en-GB" dirty="0">
                <a:solidFill>
                  <a:schemeClr val="tx2"/>
                </a:solidFill>
              </a:rPr>
              <a:t>, humanistic, self religion</a:t>
            </a:r>
          </a:p>
          <a:p>
            <a:pPr>
              <a:buBlip>
                <a:blip r:embed="rId3"/>
              </a:buBlip>
            </a:pPr>
            <a:r>
              <a:rPr lang="en-GB" dirty="0">
                <a:solidFill>
                  <a:schemeClr val="tx2"/>
                </a:solidFill>
              </a:rPr>
              <a:t>Schisms – Church of Satanic Brotherhood and the Temple of Set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3299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332656"/>
            <a:ext cx="7290054" cy="576064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smtClean="0">
                <a:solidFill>
                  <a:srgbClr val="1CADE4"/>
                </a:solidFill>
              </a:rPr>
              <a:t>Pagan </a:t>
            </a:r>
            <a:r>
              <a:rPr lang="en-US" sz="2800" b="1" dirty="0" err="1" smtClean="0">
                <a:solidFill>
                  <a:srgbClr val="1CADE4"/>
                </a:solidFill>
              </a:rPr>
              <a:t>nrms</a:t>
            </a:r>
            <a:endParaRPr lang="en-US" sz="2800" b="1" dirty="0">
              <a:solidFill>
                <a:srgbClr val="1CADE4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96" y="980728"/>
            <a:ext cx="7290055" cy="1296144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>
                <a:solidFill>
                  <a:srgbClr val="335B74"/>
                </a:solidFill>
              </a:rPr>
              <a:t>Numerous paths: </a:t>
            </a:r>
            <a:r>
              <a:rPr lang="en-US" dirty="0" err="1" smtClean="0">
                <a:solidFill>
                  <a:srgbClr val="335B74"/>
                </a:solidFill>
              </a:rPr>
              <a:t>Druidry</a:t>
            </a:r>
            <a:r>
              <a:rPr lang="en-US" dirty="0" smtClean="0">
                <a:solidFill>
                  <a:srgbClr val="335B74"/>
                </a:solidFill>
              </a:rPr>
              <a:t>, Wicca, Witchcraft, Shamanism, </a:t>
            </a:r>
            <a:r>
              <a:rPr lang="en-US" dirty="0" smtClean="0">
                <a:solidFill>
                  <a:srgbClr val="335B74"/>
                </a:solidFill>
              </a:rPr>
              <a:t>Goddess, Heathenism, Radical Faeries</a:t>
            </a:r>
            <a:endParaRPr lang="en-US" dirty="0" smtClean="0">
              <a:solidFill>
                <a:srgbClr val="335B74"/>
              </a:solidFill>
            </a:endParaRPr>
          </a:p>
          <a:p>
            <a:r>
              <a:rPr lang="en-US" dirty="0" smtClean="0">
                <a:solidFill>
                  <a:srgbClr val="335B74"/>
                </a:solidFill>
              </a:rPr>
              <a:t>Pre-Christian </a:t>
            </a:r>
            <a:r>
              <a:rPr lang="en-US" dirty="0" smtClean="0">
                <a:solidFill>
                  <a:srgbClr val="335B74"/>
                </a:solidFill>
              </a:rPr>
              <a:t>balance</a:t>
            </a:r>
            <a:br>
              <a:rPr lang="en-US" dirty="0" smtClean="0">
                <a:solidFill>
                  <a:srgbClr val="335B74"/>
                </a:solidFill>
              </a:rPr>
            </a:br>
            <a:r>
              <a:rPr lang="en-US" dirty="0" smtClean="0">
                <a:solidFill>
                  <a:srgbClr val="335B74"/>
                </a:solidFill>
              </a:rPr>
              <a:t/>
            </a:r>
            <a:br>
              <a:rPr lang="en-US" dirty="0" smtClean="0">
                <a:solidFill>
                  <a:srgbClr val="335B74"/>
                </a:solidFill>
              </a:rPr>
            </a:br>
            <a:r>
              <a:rPr lang="en-US" dirty="0" smtClean="0">
                <a:solidFill>
                  <a:srgbClr val="335B74"/>
                </a:solidFill>
              </a:rPr>
              <a:t>Nature religions</a:t>
            </a:r>
            <a:endParaRPr lang="en-US" dirty="0">
              <a:solidFill>
                <a:srgbClr val="335B74"/>
              </a:solidFill>
            </a:endParaRP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Aleister_Crowley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3" y="3641423"/>
            <a:ext cx="2327564" cy="3246566"/>
          </a:xfrm>
          <a:prstGeom prst="rect">
            <a:avLst/>
          </a:prstGeom>
        </p:spPr>
      </p:pic>
      <p:pic>
        <p:nvPicPr>
          <p:cNvPr id="5" name="Content Placeholder 3" descr="gardne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5895" r="-85895"/>
          <a:stretch>
            <a:fillRect/>
          </a:stretch>
        </p:blipFill>
        <p:spPr>
          <a:xfrm>
            <a:off x="5724128" y="1412776"/>
            <a:ext cx="4752528" cy="262290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765668" y="2952073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7" name="Picture 6" descr="maiden__mother__crone_by_archseer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340768"/>
            <a:ext cx="2880320" cy="24464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258077" y="5480679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9" name="Picture 8" descr="radical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725144"/>
            <a:ext cx="3059832" cy="2039888"/>
          </a:xfrm>
          <a:prstGeom prst="rect">
            <a:avLst/>
          </a:prstGeom>
        </p:spPr>
      </p:pic>
      <p:pic>
        <p:nvPicPr>
          <p:cNvPr id="11" name="Content Placeholder 3" descr="Wheel-of-the-Year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248" r="-41248"/>
          <a:stretch>
            <a:fillRect/>
          </a:stretch>
        </p:blipFill>
        <p:spPr>
          <a:xfrm>
            <a:off x="1691680" y="3933056"/>
            <a:ext cx="5112568" cy="2650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0297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290054" cy="539528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smtClean="0">
                <a:solidFill>
                  <a:srgbClr val="1CADE4"/>
                </a:solidFill>
              </a:rPr>
              <a:t>Invented religions</a:t>
            </a:r>
            <a:endParaRPr lang="en-US" sz="2800" b="1" dirty="0">
              <a:solidFill>
                <a:srgbClr val="1CADE4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836712"/>
            <a:ext cx="63367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‘Here are fake religions…doing real, authentic religious work in cyberspace by negotiating what it means to be a human person in a human place’ (</a:t>
            </a:r>
            <a:r>
              <a:rPr lang="en-GB" dirty="0" err="1">
                <a:solidFill>
                  <a:schemeClr val="tx2"/>
                </a:solidFill>
              </a:rPr>
              <a:t>Chidester</a:t>
            </a:r>
            <a:r>
              <a:rPr lang="en-GB" dirty="0">
                <a:solidFill>
                  <a:schemeClr val="tx2"/>
                </a:solidFill>
              </a:rPr>
              <a:t>, ix)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0272" y="188640"/>
            <a:ext cx="1929782" cy="162707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9512" y="1916832"/>
            <a:ext cx="5237845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>
                <a:solidFill>
                  <a:schemeClr val="accent1"/>
                </a:solidFill>
              </a:rPr>
              <a:t>Jedaiism</a:t>
            </a:r>
            <a:r>
              <a:rPr lang="en-GB" dirty="0" smtClean="0">
                <a:solidFill>
                  <a:schemeClr val="accent1"/>
                </a:solidFill>
              </a:rPr>
              <a:t>: </a:t>
            </a:r>
            <a:br>
              <a:rPr lang="en-GB" dirty="0" smtClean="0">
                <a:solidFill>
                  <a:schemeClr val="accent1"/>
                </a:solidFill>
              </a:rPr>
            </a:br>
            <a:r>
              <a:rPr lang="en-GB" dirty="0" smtClean="0">
                <a:solidFill>
                  <a:schemeClr val="tx2"/>
                </a:solidFill>
              </a:rPr>
              <a:t>2001 </a:t>
            </a:r>
            <a:r>
              <a:rPr lang="en-GB" dirty="0">
                <a:solidFill>
                  <a:schemeClr val="tx2"/>
                </a:solidFill>
              </a:rPr>
              <a:t>Census in various countries, </a:t>
            </a:r>
            <a:r>
              <a:rPr lang="en-GB" dirty="0" err="1">
                <a:solidFill>
                  <a:schemeClr val="tx2"/>
                </a:solidFill>
              </a:rPr>
              <a:t>inc</a:t>
            </a:r>
            <a:r>
              <a:rPr lang="en-GB" dirty="0">
                <a:solidFill>
                  <a:schemeClr val="tx2"/>
                </a:solidFill>
              </a:rPr>
              <a:t> the UK.  </a:t>
            </a:r>
          </a:p>
          <a:p>
            <a:r>
              <a:rPr lang="en-GB" dirty="0">
                <a:solidFill>
                  <a:schemeClr val="tx2"/>
                </a:solidFill>
              </a:rPr>
              <a:t>George Lucas’ </a:t>
            </a:r>
            <a:r>
              <a:rPr lang="en-GB" i="1" dirty="0">
                <a:solidFill>
                  <a:schemeClr val="tx2"/>
                </a:solidFill>
              </a:rPr>
              <a:t>Star Wars</a:t>
            </a:r>
            <a:r>
              <a:rPr lang="en-GB" dirty="0">
                <a:solidFill>
                  <a:schemeClr val="tx2"/>
                </a:solidFill>
              </a:rPr>
              <a:t>, </a:t>
            </a:r>
          </a:p>
          <a:p>
            <a:r>
              <a:rPr lang="en-GB" dirty="0">
                <a:solidFill>
                  <a:schemeClr val="tx2"/>
                </a:solidFill>
              </a:rPr>
              <a:t>Yoda</a:t>
            </a:r>
          </a:p>
          <a:p>
            <a:r>
              <a:rPr lang="en-GB" dirty="0">
                <a:solidFill>
                  <a:schemeClr val="tx2"/>
                </a:solidFill>
              </a:rPr>
              <a:t>The Force (religious concept) </a:t>
            </a:r>
            <a:r>
              <a:rPr lang="en-GB" dirty="0" err="1" smtClean="0">
                <a:solidFill>
                  <a:schemeClr val="tx2"/>
                </a:solidFill>
              </a:rPr>
              <a:t>ch’i</a:t>
            </a:r>
            <a:r>
              <a:rPr lang="en-GB" dirty="0" smtClean="0">
                <a:solidFill>
                  <a:schemeClr val="tx2"/>
                </a:solidFill>
              </a:rPr>
              <a:t/>
            </a:r>
            <a:br>
              <a:rPr lang="en-GB" dirty="0" smtClean="0">
                <a:solidFill>
                  <a:schemeClr val="tx2"/>
                </a:solidFill>
              </a:rPr>
            </a:br>
            <a:r>
              <a:rPr lang="en-GB" dirty="0" smtClean="0">
                <a:solidFill>
                  <a:schemeClr val="tx2"/>
                </a:solidFill>
              </a:rPr>
              <a:t>Hope </a:t>
            </a:r>
            <a:r>
              <a:rPr lang="en-GB" dirty="0">
                <a:solidFill>
                  <a:schemeClr val="tx2"/>
                </a:solidFill>
              </a:rPr>
              <a:t>and </a:t>
            </a:r>
            <a:r>
              <a:rPr lang="en-GB" dirty="0" err="1">
                <a:solidFill>
                  <a:schemeClr val="tx2"/>
                </a:solidFill>
              </a:rPr>
              <a:t>heros</a:t>
            </a:r>
            <a:r>
              <a:rPr lang="en-GB" dirty="0">
                <a:solidFill>
                  <a:schemeClr val="tx2"/>
                </a:solidFill>
              </a:rPr>
              <a:t>, rites of passage (Cusack, 2010, 119).  </a:t>
            </a: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97459" y="415341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8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rcRect t="-5032" b="-5032"/>
          <a:stretch>
            <a:fillRect/>
          </a:stretch>
        </p:blipFill>
        <p:spPr>
          <a:xfrm>
            <a:off x="0" y="4509120"/>
            <a:ext cx="3707904" cy="2046382"/>
          </a:xfrm>
        </p:spPr>
      </p:pic>
      <p:sp>
        <p:nvSpPr>
          <p:cNvPr id="9" name="TextBox 8"/>
          <p:cNvSpPr txBox="1"/>
          <p:nvPr/>
        </p:nvSpPr>
        <p:spPr>
          <a:xfrm>
            <a:off x="3707904" y="3717032"/>
            <a:ext cx="5328592" cy="2862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1CADE4"/>
                </a:solidFill>
              </a:rPr>
              <a:t>Church of the Flying Spaghetti Monster (FSM): </a:t>
            </a:r>
            <a:r>
              <a:rPr lang="en-GB" dirty="0" smtClean="0">
                <a:solidFill>
                  <a:srgbClr val="335B74"/>
                </a:solidFill>
              </a:rPr>
              <a:t/>
            </a:r>
            <a:br>
              <a:rPr lang="en-GB" dirty="0" smtClean="0">
                <a:solidFill>
                  <a:srgbClr val="335B74"/>
                </a:solidFill>
              </a:rPr>
            </a:br>
            <a:r>
              <a:rPr lang="en-GB" dirty="0" smtClean="0">
                <a:solidFill>
                  <a:srgbClr val="335B74"/>
                </a:solidFill>
              </a:rPr>
              <a:t>Bobby </a:t>
            </a:r>
            <a:r>
              <a:rPr lang="en-GB" dirty="0">
                <a:solidFill>
                  <a:srgbClr val="335B74"/>
                </a:solidFill>
              </a:rPr>
              <a:t>Henderson 2005</a:t>
            </a:r>
          </a:p>
          <a:p>
            <a:r>
              <a:rPr lang="en-GB" dirty="0">
                <a:solidFill>
                  <a:srgbClr val="335B74"/>
                </a:solidFill>
              </a:rPr>
              <a:t>Protest against Creationism taught in Schools alongside Evolution. Rapidly gained popularity: 1) appeal of claims 2) humour – spaghetti with meatballs for eyes and recreation of </a:t>
            </a:r>
            <a:r>
              <a:rPr lang="en-GB" dirty="0" err="1">
                <a:solidFill>
                  <a:srgbClr val="335B74"/>
                </a:solidFill>
              </a:rPr>
              <a:t>Michaelangelo’s</a:t>
            </a:r>
            <a:r>
              <a:rPr lang="en-GB" dirty="0">
                <a:solidFill>
                  <a:srgbClr val="335B74"/>
                </a:solidFill>
              </a:rPr>
              <a:t> The Creation of Adam, with the FSM’s ‘</a:t>
            </a:r>
            <a:r>
              <a:rPr lang="en-GB" dirty="0" err="1">
                <a:solidFill>
                  <a:srgbClr val="335B74"/>
                </a:solidFill>
              </a:rPr>
              <a:t>noodly</a:t>
            </a:r>
            <a:r>
              <a:rPr lang="en-GB" dirty="0">
                <a:solidFill>
                  <a:srgbClr val="335B74"/>
                </a:solidFill>
              </a:rPr>
              <a:t> </a:t>
            </a:r>
            <a:r>
              <a:rPr lang="en-GB" dirty="0" err="1">
                <a:solidFill>
                  <a:srgbClr val="335B74"/>
                </a:solidFill>
              </a:rPr>
              <a:t>apendage</a:t>
            </a:r>
            <a:r>
              <a:rPr lang="en-GB" dirty="0">
                <a:solidFill>
                  <a:srgbClr val="335B74"/>
                </a:solidFill>
              </a:rPr>
              <a:t>’ touching Adam’s hand 3) the stand against Creationism (Cusack, 2010, 133).   </a:t>
            </a:r>
            <a:r>
              <a:rPr lang="en-GB" dirty="0" smtClean="0">
                <a:solidFill>
                  <a:srgbClr val="335B74"/>
                </a:solidFill>
              </a:rPr>
              <a:t> </a:t>
            </a:r>
            <a:endParaRPr lang="en-GB" dirty="0">
              <a:solidFill>
                <a:srgbClr val="335B74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3710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 smtClean="0">
                <a:solidFill>
                  <a:schemeClr val="accent1"/>
                </a:solidFill>
              </a:rPr>
              <a:t>NRMs and news media</a:t>
            </a:r>
            <a:endParaRPr lang="en-GB" b="1" dirty="0">
              <a:solidFill>
                <a:schemeClr val="accent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028" name="Picture 4" descr="http://3.bp.blogspot.com/_NE-72ZXux-g/TMa48bzR9GI/AAAAAAAAPug/xragjcZAU3k/s1600/jonestow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861048"/>
            <a:ext cx="1944216" cy="256150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t0.gstatic.com/images?q=tbn:ANd9GcR0jkmN_IXCrsqWXgVJ5m6Hx9-Kraf3HkLcYux-YqSC-3-TJYDrLqxU2b6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05064"/>
            <a:ext cx="1945949" cy="2561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Content Placeholder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3068960"/>
            <a:ext cx="2648684" cy="3472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4150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404664"/>
            <a:ext cx="7290054" cy="648072"/>
          </a:xfrm>
        </p:spPr>
        <p:txBody>
          <a:bodyPr>
            <a:normAutofit/>
          </a:bodyPr>
          <a:lstStyle/>
          <a:p>
            <a:pPr algn="ctr"/>
            <a:r>
              <a:rPr lang="en-GB" sz="2800" b="1" dirty="0" err="1" smtClean="0">
                <a:solidFill>
                  <a:schemeClr val="accent1"/>
                </a:solidFill>
              </a:rPr>
              <a:t>Nrms</a:t>
            </a:r>
            <a:r>
              <a:rPr lang="en-GB" sz="2800" b="1" dirty="0" smtClean="0">
                <a:solidFill>
                  <a:schemeClr val="accent1"/>
                </a:solidFill>
              </a:rPr>
              <a:t> in the entertainment media</a:t>
            </a:r>
            <a:endParaRPr lang="en-GB" sz="2800" b="1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9443" y="1052736"/>
            <a:ext cx="4138621" cy="1296144"/>
          </a:xfrm>
        </p:spPr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‘The Joy of Sect’, February </a:t>
            </a:r>
            <a:r>
              <a:rPr lang="en-GB" dirty="0">
                <a:solidFill>
                  <a:schemeClr val="tx2"/>
                </a:solidFill>
              </a:rPr>
              <a:t>8, </a:t>
            </a:r>
            <a:r>
              <a:rPr lang="en-GB" dirty="0" smtClean="0">
                <a:solidFill>
                  <a:schemeClr val="tx2"/>
                </a:solidFill>
              </a:rPr>
              <a:t>1998, introduces The </a:t>
            </a:r>
            <a:r>
              <a:rPr lang="en-GB" dirty="0" err="1" smtClean="0">
                <a:solidFill>
                  <a:schemeClr val="tx2"/>
                </a:solidFill>
              </a:rPr>
              <a:t>Movementarians</a:t>
            </a:r>
            <a:r>
              <a:rPr lang="en-GB" dirty="0" smtClean="0">
                <a:solidFill>
                  <a:schemeClr val="tx2"/>
                </a:solidFill>
              </a:rPr>
              <a:t>, based on several movements including a Scientology-style group.</a:t>
            </a:r>
            <a:endParaRPr lang="en-GB" dirty="0">
              <a:solidFill>
                <a:schemeClr val="tx2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980728"/>
            <a:ext cx="3770750" cy="2780928"/>
          </a:xfrm>
          <a:prstGeom prst="rect">
            <a:avLst/>
          </a:prstGeom>
        </p:spPr>
      </p:pic>
      <p:pic>
        <p:nvPicPr>
          <p:cNvPr id="5" name="Picture 4" descr="southpark religious character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57705"/>
            <a:ext cx="5724128" cy="322060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868144" y="3933056"/>
            <a:ext cx="30700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</a:rPr>
              <a:t>South Park ‘Super Best Friends’,</a:t>
            </a:r>
          </a:p>
          <a:p>
            <a:r>
              <a:rPr lang="en-US" dirty="0" smtClean="0">
                <a:solidFill>
                  <a:schemeClr val="tx2"/>
                </a:solidFill>
              </a:rPr>
              <a:t>4 July 2001</a:t>
            </a: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57395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492896"/>
            <a:ext cx="2819048" cy="45206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3645024"/>
            <a:ext cx="2952750" cy="24479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08920"/>
            <a:ext cx="2476191" cy="3809524"/>
          </a:xfrm>
          <a:prstGeom prst="rect">
            <a:avLst/>
          </a:prstGeom>
        </p:spPr>
      </p:pic>
      <p:pic>
        <p:nvPicPr>
          <p:cNvPr id="7" name="Picture 6" descr="springfield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0"/>
            <a:ext cx="6277241" cy="2620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6735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God.tv.gi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440" r="-30440"/>
          <a:stretch>
            <a:fillRect/>
          </a:stretch>
        </p:blipFill>
        <p:spPr>
          <a:xfrm>
            <a:off x="768350" y="2286000"/>
            <a:ext cx="7289800" cy="4022725"/>
          </a:xfrm>
        </p:spPr>
      </p:pic>
    </p:spTree>
    <p:extLst>
      <p:ext uri="{BB962C8B-B14F-4D97-AF65-F5344CB8AC3E}">
        <p14:creationId xmlns:p14="http://schemas.microsoft.com/office/powerpoint/2010/main" val="38190189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1101</TotalTime>
  <Words>692</Words>
  <Application>Microsoft Macintosh PowerPoint</Application>
  <PresentationFormat>On-screen Show (4:3)</PresentationFormat>
  <Paragraphs>108</Paragraphs>
  <Slides>34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Integral</vt:lpstr>
      <vt:lpstr>Gateway to the Humanities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Sun Myung Moon, Unification Church</vt:lpstr>
      <vt:lpstr>PowerPoint Presentation</vt:lpstr>
      <vt:lpstr>David Berg: The Family International </vt:lpstr>
      <vt:lpstr>   A C Bhaktivedanta Swami Praphupada – International Society for Krishna Consciousness (ISKCON)   </vt:lpstr>
      <vt:lpstr>Maharishi Mahesh Yogi – Transcendental Meditation (TM)</vt:lpstr>
      <vt:lpstr>Bhagwan Shree Rajneesh (Osho)</vt:lpstr>
      <vt:lpstr>Ron Hubbard: Scientology</vt:lpstr>
      <vt:lpstr>Church attendance and affiliation </vt:lpstr>
      <vt:lpstr>The 2011 Census  (compared with the 2001 census)</vt:lpstr>
      <vt:lpstr>PowerPoint Presentation</vt:lpstr>
      <vt:lpstr>New Religious Movements (NRMs)</vt:lpstr>
      <vt:lpstr>Characteristics of NRMs</vt:lpstr>
      <vt:lpstr>Terms, types and approaches</vt:lpstr>
      <vt:lpstr>Christian nrms</vt:lpstr>
      <vt:lpstr>Eastern nrms</vt:lpstr>
      <vt:lpstr>Self religions</vt:lpstr>
      <vt:lpstr>Ufo nrms</vt:lpstr>
      <vt:lpstr>Satanic nrms</vt:lpstr>
      <vt:lpstr>Pagan nrms</vt:lpstr>
      <vt:lpstr>Invented religions</vt:lpstr>
      <vt:lpstr>NRMs and news media</vt:lpstr>
      <vt:lpstr>Nrms in the entertainment media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Self Religions</dc:title>
  <dc:creator>Sarah</dc:creator>
  <cp:lastModifiedBy>Sarah</cp:lastModifiedBy>
  <cp:revision>47</cp:revision>
  <dcterms:created xsi:type="dcterms:W3CDTF">2012-12-03T19:35:23Z</dcterms:created>
  <dcterms:modified xsi:type="dcterms:W3CDTF">2016-03-21T21:35:33Z</dcterms:modified>
</cp:coreProperties>
</file>