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1"/>
  </p:notesMasterIdLst>
  <p:sldIdLst>
    <p:sldId id="257"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6" r:id="rId38"/>
    <p:sldId id="295" r:id="rId39"/>
    <p:sldId id="294"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109" d="100"/>
          <a:sy n="109" d="100"/>
        </p:scale>
        <p:origin x="55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FA2B70-22D8-4C02-8F31-DB15C56D7106}" type="datetimeFigureOut">
              <a:rPr lang="en-GB" smtClean="0"/>
              <a:t>28/11/2019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933BF9-ACA6-4D1E-9C8A-6AEC41612C41}" type="slidenum">
              <a:rPr lang="en-GB" smtClean="0"/>
              <a:t>‹#›</a:t>
            </a:fld>
            <a:endParaRPr lang="en-GB"/>
          </a:p>
        </p:txBody>
      </p:sp>
    </p:spTree>
    <p:extLst>
      <p:ext uri="{BB962C8B-B14F-4D97-AF65-F5344CB8AC3E}">
        <p14:creationId xmlns:p14="http://schemas.microsoft.com/office/powerpoint/2010/main" val="2992262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D9955EF3-E8D4-4F84-A4FB-6A71F8C41436}" type="slidenum">
              <a:rPr lang="en-GB"/>
              <a:pPr/>
              <a:t>9</a:t>
            </a:fld>
            <a:endParaRPr lang="en-GB"/>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spcBef>
                <a:spcPct val="50000"/>
              </a:spcBef>
            </a:pPr>
            <a:r>
              <a:rPr lang="en-GB" smtClean="0"/>
              <a:t>Trawsnewidiodd Montessori amgylcheddau dysgu ac addysgu </a:t>
            </a:r>
          </a:p>
          <a:p>
            <a:pPr eaLnBrk="1" hangingPunct="1">
              <a:spcBef>
                <a:spcPct val="50000"/>
              </a:spcBef>
            </a:pPr>
            <a:r>
              <a:rPr lang="en-GB" smtClean="0"/>
              <a:t>gan addasu’r math o gelfi ac offer oedd ar gael i’r plant eu harchwilio a’u trafod</a:t>
            </a:r>
          </a:p>
          <a:p>
            <a:pPr eaLnBrk="1" hangingPunct="1">
              <a:spcBef>
                <a:spcPct val="50000"/>
              </a:spcBef>
            </a:pPr>
            <a:r>
              <a:rPr lang="en-GB" smtClean="0"/>
              <a:t>Lle i’r plant deimlo’n gwbl gartrefol a pharod  ystyriau plant yn unigolion sensitif oedd angen adnoddau oedd ar eu cyfer nhw’n benodol</a:t>
            </a:r>
          </a:p>
          <a:p>
            <a:pPr eaLnBrk="1" hangingPunct="1">
              <a:spcBef>
                <a:spcPct val="50000"/>
              </a:spcBef>
            </a:pPr>
            <a:r>
              <a:rPr lang="en-GB" smtClean="0"/>
              <a:t>O arsylwadau roedd yn ymwybodol bod plant ifanc yn hoffi gorwedd ar y llawr wrth wneud gweithgarwch    felly roedd gwagle’n bwysig</a:t>
            </a:r>
          </a:p>
          <a:p>
            <a:pPr eaLnBrk="1" hangingPunct="1"/>
            <a:r>
              <a:rPr lang="en-GB" smtClean="0"/>
              <a:t>Credai y</a:t>
            </a:r>
          </a:p>
          <a:p>
            <a:pPr eaLnBrk="1" hangingPunct="1"/>
            <a:r>
              <a:rPr lang="en-GB" smtClean="0"/>
              <a:t>Dylai’r celfu fod o ansawdd da ac ni ddylid cael unrhyw offer oedd wedi torri/ rhwygo o fewn yr amgylchedd – safon yn bwysig </a:t>
            </a:r>
          </a:p>
          <a:p>
            <a:pPr eaLnBrk="1" hangingPunct="1"/>
            <a:r>
              <a:rPr lang="en-GB" smtClean="0"/>
              <a:t>Defnydd o ddeunyddiau naturiol   dim plastic!</a:t>
            </a:r>
          </a:p>
          <a:p>
            <a:pPr eaLnBrk="1" hangingPunct="1"/>
            <a:endParaRPr lang="en-GB" smtClean="0"/>
          </a:p>
          <a:p>
            <a:pPr eaLnBrk="1" hangingPunct="1"/>
            <a:endParaRPr lang="en-GB" smtClean="0"/>
          </a:p>
        </p:txBody>
      </p:sp>
    </p:spTree>
    <p:extLst>
      <p:ext uri="{BB962C8B-B14F-4D97-AF65-F5344CB8AC3E}">
        <p14:creationId xmlns:p14="http://schemas.microsoft.com/office/powerpoint/2010/main" val="950821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CFC13805-2EDB-42E8-82FB-6756C946C5DC}" type="slidenum">
              <a:rPr lang="en-GB" altLang="en-US" sz="1200">
                <a:latin typeface="Comic Sans MS" pitchFamily="66" charset="0"/>
              </a:rPr>
              <a:pPr eaLnBrk="1" hangingPunct="1"/>
              <a:t>12</a:t>
            </a:fld>
            <a:endParaRPr lang="en-GB" altLang="en-US" sz="1200">
              <a:latin typeface="Comic Sans MS" pitchFamily="66" charset="0"/>
            </a:endParaRPr>
          </a:p>
        </p:txBody>
      </p:sp>
      <p:sp>
        <p:nvSpPr>
          <p:cNvPr id="26627" name="Rectangle 2"/>
          <p:cNvSpPr>
            <a:spLocks noGrp="1" noRot="1" noChangeAspect="1" noChangeArrowheads="1" noTextEdit="1"/>
          </p:cNvSpPr>
          <p:nvPr>
            <p:ph type="sldImg"/>
          </p:nvPr>
        </p:nvSpPr>
        <p:spPr>
          <a:xfrm>
            <a:off x="381000" y="685800"/>
            <a:ext cx="6096000" cy="3429000"/>
          </a:xfrm>
          <a:ln/>
        </p:spPr>
      </p:sp>
      <p:sp>
        <p:nvSpPr>
          <p:cNvPr id="26628" name="Rectangle 3"/>
          <p:cNvSpPr>
            <a:spLocks noGrp="1" noChangeArrowheads="1"/>
          </p:cNvSpPr>
          <p:nvPr>
            <p:ph type="body" idx="1"/>
          </p:nvPr>
        </p:nvSpPr>
        <p:spPr>
          <a:xfrm>
            <a:off x="914824" y="4344111"/>
            <a:ext cx="5028353" cy="411397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latin typeface="Comic Sans MS" pitchFamily="66" charset="0"/>
            </a:endParaRPr>
          </a:p>
        </p:txBody>
      </p:sp>
    </p:spTree>
    <p:extLst>
      <p:ext uri="{BB962C8B-B14F-4D97-AF65-F5344CB8AC3E}">
        <p14:creationId xmlns:p14="http://schemas.microsoft.com/office/powerpoint/2010/main" val="18477583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6EFEC4DD-1559-4BD4-A05E-36A0B335B5B4}" type="slidenum">
              <a:rPr lang="en-GB" altLang="en-US" sz="1200">
                <a:latin typeface="Comic Sans MS" pitchFamily="66" charset="0"/>
              </a:rPr>
              <a:pPr eaLnBrk="1" hangingPunct="1"/>
              <a:t>16</a:t>
            </a:fld>
            <a:endParaRPr lang="en-GB" altLang="en-US" sz="1200">
              <a:latin typeface="Comic Sans MS" pitchFamily="66" charset="0"/>
            </a:endParaRPr>
          </a:p>
        </p:txBody>
      </p:sp>
      <p:sp>
        <p:nvSpPr>
          <p:cNvPr id="28675" name="Rectangle 2"/>
          <p:cNvSpPr>
            <a:spLocks noGrp="1" noRot="1" noChangeAspect="1" noChangeArrowheads="1" noTextEdit="1"/>
          </p:cNvSpPr>
          <p:nvPr>
            <p:ph type="sldImg"/>
          </p:nvPr>
        </p:nvSpPr>
        <p:spPr>
          <a:xfrm>
            <a:off x="1146175" y="687388"/>
            <a:ext cx="4567238" cy="3425825"/>
          </a:xfrm>
          <a:ln/>
        </p:spPr>
      </p:sp>
      <p:sp>
        <p:nvSpPr>
          <p:cNvPr id="28676" name="Rectangle 3"/>
          <p:cNvSpPr>
            <a:spLocks noGrp="1" noChangeArrowheads="1"/>
          </p:cNvSpPr>
          <p:nvPr>
            <p:ph type="body" idx="1"/>
          </p:nvPr>
        </p:nvSpPr>
        <p:spPr>
          <a:xfrm>
            <a:off x="686118" y="4342615"/>
            <a:ext cx="5485765" cy="411397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b="1" smtClean="0">
                <a:latin typeface="Comic Sans MS" pitchFamily="66" charset="0"/>
                <a:cs typeface="Times New Roman" pitchFamily="18" charset="0"/>
              </a:rPr>
              <a:t>Trainer Notes</a:t>
            </a:r>
          </a:p>
          <a:p>
            <a:pPr eaLnBrk="1" hangingPunct="1">
              <a:spcBef>
                <a:spcPct val="0"/>
              </a:spcBef>
            </a:pPr>
            <a:endParaRPr lang="en-GB" altLang="en-US" b="1" smtClean="0">
              <a:latin typeface="Comic Sans MS" pitchFamily="66" charset="0"/>
              <a:cs typeface="Times New Roman" pitchFamily="18" charset="0"/>
            </a:endParaRPr>
          </a:p>
          <a:p>
            <a:pPr eaLnBrk="1" hangingPunct="1">
              <a:spcBef>
                <a:spcPct val="0"/>
              </a:spcBef>
            </a:pPr>
            <a:r>
              <a:rPr lang="en-GB" altLang="en-US" b="1" smtClean="0">
                <a:latin typeface="Comic Sans MS" pitchFamily="66" charset="0"/>
                <a:cs typeface="Times New Roman" pitchFamily="18" charset="0"/>
              </a:rPr>
              <a:t>Click to bring up layers of triangle one at a time</a:t>
            </a:r>
            <a:r>
              <a:rPr lang="en-GB" altLang="en-US" smtClean="0">
                <a:latin typeface="Comic Sans MS" pitchFamily="66" charset="0"/>
                <a:cs typeface="Times New Roman" pitchFamily="18" charset="0"/>
              </a:rPr>
              <a:t> to show the bottom up approach.</a:t>
            </a:r>
          </a:p>
        </p:txBody>
      </p:sp>
    </p:spTree>
    <p:extLst>
      <p:ext uri="{BB962C8B-B14F-4D97-AF65-F5344CB8AC3E}">
        <p14:creationId xmlns:p14="http://schemas.microsoft.com/office/powerpoint/2010/main" val="19873065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6EFEC4DD-1559-4BD4-A05E-36A0B335B5B4}" type="slidenum">
              <a:rPr lang="en-GB" altLang="en-US" sz="1200">
                <a:latin typeface="Comic Sans MS" pitchFamily="66" charset="0"/>
              </a:rPr>
              <a:pPr eaLnBrk="1" hangingPunct="1"/>
              <a:t>17</a:t>
            </a:fld>
            <a:endParaRPr lang="en-GB" altLang="en-US" sz="1200">
              <a:latin typeface="Comic Sans MS" pitchFamily="66" charset="0"/>
            </a:endParaRPr>
          </a:p>
        </p:txBody>
      </p:sp>
      <p:sp>
        <p:nvSpPr>
          <p:cNvPr id="28675" name="Rectangle 2"/>
          <p:cNvSpPr>
            <a:spLocks noGrp="1" noRot="1" noChangeAspect="1" noChangeArrowheads="1" noTextEdit="1"/>
          </p:cNvSpPr>
          <p:nvPr>
            <p:ph type="sldImg"/>
          </p:nvPr>
        </p:nvSpPr>
        <p:spPr>
          <a:xfrm>
            <a:off x="1146175" y="687388"/>
            <a:ext cx="4567238" cy="3425825"/>
          </a:xfrm>
          <a:ln/>
        </p:spPr>
      </p:sp>
      <p:sp>
        <p:nvSpPr>
          <p:cNvPr id="28676" name="Rectangle 3"/>
          <p:cNvSpPr>
            <a:spLocks noGrp="1" noChangeArrowheads="1"/>
          </p:cNvSpPr>
          <p:nvPr>
            <p:ph type="body" idx="1"/>
          </p:nvPr>
        </p:nvSpPr>
        <p:spPr>
          <a:xfrm>
            <a:off x="686118" y="4342615"/>
            <a:ext cx="5485765" cy="411397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b="1" smtClean="0">
                <a:latin typeface="Comic Sans MS" pitchFamily="66" charset="0"/>
                <a:cs typeface="Times New Roman" pitchFamily="18" charset="0"/>
              </a:rPr>
              <a:t>Trainer Notes</a:t>
            </a:r>
          </a:p>
          <a:p>
            <a:pPr eaLnBrk="1" hangingPunct="1">
              <a:spcBef>
                <a:spcPct val="0"/>
              </a:spcBef>
            </a:pPr>
            <a:endParaRPr lang="en-GB" altLang="en-US" b="1" smtClean="0">
              <a:latin typeface="Comic Sans MS" pitchFamily="66" charset="0"/>
              <a:cs typeface="Times New Roman" pitchFamily="18" charset="0"/>
            </a:endParaRPr>
          </a:p>
          <a:p>
            <a:pPr eaLnBrk="1" hangingPunct="1">
              <a:spcBef>
                <a:spcPct val="0"/>
              </a:spcBef>
            </a:pPr>
            <a:r>
              <a:rPr lang="en-GB" altLang="en-US" b="1" smtClean="0">
                <a:latin typeface="Comic Sans MS" pitchFamily="66" charset="0"/>
                <a:cs typeface="Times New Roman" pitchFamily="18" charset="0"/>
              </a:rPr>
              <a:t>Click to bring up layers of triangle one at a time</a:t>
            </a:r>
            <a:r>
              <a:rPr lang="en-GB" altLang="en-US" smtClean="0">
                <a:latin typeface="Comic Sans MS" pitchFamily="66" charset="0"/>
                <a:cs typeface="Times New Roman" pitchFamily="18" charset="0"/>
              </a:rPr>
              <a:t> to show the bottom up approach.</a:t>
            </a:r>
          </a:p>
        </p:txBody>
      </p:sp>
    </p:spTree>
    <p:extLst>
      <p:ext uri="{BB962C8B-B14F-4D97-AF65-F5344CB8AC3E}">
        <p14:creationId xmlns:p14="http://schemas.microsoft.com/office/powerpoint/2010/main" val="36052208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9A582513-97D6-40EF-9BF1-828CFEA67E98}" type="slidenum">
              <a:rPr lang="en-GB" altLang="en-US" sz="1200">
                <a:latin typeface="Comic Sans MS" pitchFamily="66" charset="0"/>
              </a:rPr>
              <a:pPr eaLnBrk="1" hangingPunct="1"/>
              <a:t>18</a:t>
            </a:fld>
            <a:endParaRPr lang="en-GB" altLang="en-US" sz="1200">
              <a:latin typeface="Comic Sans MS" pitchFamily="66" charset="0"/>
            </a:endParaRPr>
          </a:p>
        </p:txBody>
      </p:sp>
      <p:sp>
        <p:nvSpPr>
          <p:cNvPr id="31747" name="Rectangle 2"/>
          <p:cNvSpPr>
            <a:spLocks noGrp="1" noRot="1" noChangeAspect="1" noChangeArrowheads="1" noTextEdit="1"/>
          </p:cNvSpPr>
          <p:nvPr>
            <p:ph type="sldImg"/>
          </p:nvPr>
        </p:nvSpPr>
        <p:spPr>
          <a:xfrm>
            <a:off x="1146175" y="687388"/>
            <a:ext cx="4567238" cy="3425825"/>
          </a:xfrm>
          <a:ln/>
        </p:spPr>
      </p:sp>
      <p:sp>
        <p:nvSpPr>
          <p:cNvPr id="31748" name="Rectangle 3"/>
          <p:cNvSpPr>
            <a:spLocks noGrp="1" noChangeArrowheads="1"/>
          </p:cNvSpPr>
          <p:nvPr>
            <p:ph type="body" idx="1"/>
          </p:nvPr>
        </p:nvSpPr>
        <p:spPr>
          <a:xfrm>
            <a:off x="686118" y="4342615"/>
            <a:ext cx="5485765" cy="411397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smtClean="0">
                <a:latin typeface="Comic Sans MS" pitchFamily="66" charset="0"/>
              </a:rPr>
              <a:t>Trainer Notes</a:t>
            </a:r>
          </a:p>
          <a:p>
            <a:pPr eaLnBrk="1" hangingPunct="1"/>
            <a:endParaRPr lang="en-GB" altLang="en-US" sz="1400" b="1" smtClean="0">
              <a:latin typeface="Comic Sans MS" pitchFamily="66" charset="0"/>
            </a:endParaRPr>
          </a:p>
          <a:p>
            <a:pPr eaLnBrk="1" hangingPunct="1"/>
            <a:r>
              <a:rPr lang="en-GB" altLang="en-US" smtClean="0">
                <a:latin typeface="Comic Sans MS" pitchFamily="66" charset="0"/>
              </a:rPr>
              <a:t>This slide illustrates what Continuous provision is. The process of planning for Continuous Provision and how to plan for it will follow in Session 2.</a:t>
            </a:r>
          </a:p>
          <a:p>
            <a:pPr eaLnBrk="1" hangingPunct="1"/>
            <a:endParaRPr lang="en-GB" altLang="en-US" smtClean="0">
              <a:latin typeface="Comic Sans MS" pitchFamily="66" charset="0"/>
            </a:endParaRPr>
          </a:p>
          <a:p>
            <a:pPr eaLnBrk="1" hangingPunct="1"/>
            <a:r>
              <a:rPr lang="en-GB" altLang="en-US" b="1" smtClean="0">
                <a:latin typeface="Comic Sans MS" pitchFamily="66" charset="0"/>
              </a:rPr>
              <a:t>Left photo</a:t>
            </a:r>
            <a:r>
              <a:rPr lang="en-GB" altLang="en-US" smtClean="0">
                <a:latin typeface="Comic Sans MS" pitchFamily="66" charset="0"/>
              </a:rPr>
              <a:t>: Shows continuous provision for Sand area.</a:t>
            </a:r>
          </a:p>
          <a:p>
            <a:pPr eaLnBrk="1" hangingPunct="1"/>
            <a:endParaRPr lang="en-GB" altLang="en-US" smtClean="0">
              <a:latin typeface="Comic Sans MS" pitchFamily="66" charset="0"/>
            </a:endParaRPr>
          </a:p>
          <a:p>
            <a:pPr eaLnBrk="1" hangingPunct="1"/>
            <a:r>
              <a:rPr lang="en-GB" altLang="en-US" b="1" smtClean="0">
                <a:latin typeface="Comic Sans MS" pitchFamily="66" charset="0"/>
              </a:rPr>
              <a:t>Right photo</a:t>
            </a:r>
            <a:r>
              <a:rPr lang="en-GB" altLang="en-US" smtClean="0">
                <a:latin typeface="Comic Sans MS" pitchFamily="66" charset="0"/>
              </a:rPr>
              <a:t>: Shows Continuous Provision for Construction Area.</a:t>
            </a:r>
          </a:p>
          <a:p>
            <a:pPr eaLnBrk="1" hangingPunct="1"/>
            <a:endParaRPr lang="en-GB" altLang="en-US" smtClean="0">
              <a:latin typeface="Comic Sans MS" pitchFamily="66" charset="0"/>
            </a:endParaRPr>
          </a:p>
        </p:txBody>
      </p:sp>
    </p:spTree>
    <p:extLst>
      <p:ext uri="{BB962C8B-B14F-4D97-AF65-F5344CB8AC3E}">
        <p14:creationId xmlns:p14="http://schemas.microsoft.com/office/powerpoint/2010/main" val="35938302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45069BAA-B5A7-4E69-8A2F-E8F072178588}" type="slidenum">
              <a:rPr lang="en-GB" altLang="en-US" sz="1200">
                <a:latin typeface="Comic Sans MS" pitchFamily="66" charset="0"/>
              </a:rPr>
              <a:pPr eaLnBrk="1" hangingPunct="1"/>
              <a:t>19</a:t>
            </a:fld>
            <a:endParaRPr lang="en-GB" altLang="en-US" sz="1200">
              <a:latin typeface="Comic Sans MS" pitchFamily="66" charset="0"/>
            </a:endParaRPr>
          </a:p>
        </p:txBody>
      </p:sp>
      <p:sp>
        <p:nvSpPr>
          <p:cNvPr id="33795" name="Rectangle 2"/>
          <p:cNvSpPr>
            <a:spLocks noGrp="1" noRot="1" noChangeAspect="1" noChangeArrowheads="1" noTextEdit="1"/>
          </p:cNvSpPr>
          <p:nvPr>
            <p:ph type="sldImg"/>
          </p:nvPr>
        </p:nvSpPr>
        <p:spPr>
          <a:xfrm>
            <a:off x="1146175" y="687388"/>
            <a:ext cx="4567238" cy="3425825"/>
          </a:xfrm>
          <a:ln/>
        </p:spPr>
      </p:sp>
      <p:sp>
        <p:nvSpPr>
          <p:cNvPr id="33796" name="Rectangle 3"/>
          <p:cNvSpPr>
            <a:spLocks noGrp="1" noChangeArrowheads="1"/>
          </p:cNvSpPr>
          <p:nvPr>
            <p:ph type="body" idx="1"/>
          </p:nvPr>
        </p:nvSpPr>
        <p:spPr>
          <a:xfrm>
            <a:off x="686118" y="4342615"/>
            <a:ext cx="5485765" cy="411397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smtClean="0">
                <a:latin typeface="Comic Sans MS" pitchFamily="66" charset="0"/>
              </a:rPr>
              <a:t>Trainer Notes</a:t>
            </a:r>
          </a:p>
          <a:p>
            <a:pPr eaLnBrk="1" hangingPunct="1"/>
            <a:endParaRPr lang="en-GB" altLang="en-US" b="1" smtClean="0">
              <a:latin typeface="Comic Sans MS" pitchFamily="66" charset="0"/>
            </a:endParaRPr>
          </a:p>
          <a:p>
            <a:pPr eaLnBrk="1" hangingPunct="1"/>
            <a:r>
              <a:rPr lang="en-GB" altLang="en-US" smtClean="0">
                <a:latin typeface="Comic Sans MS" pitchFamily="66" charset="0"/>
              </a:rPr>
              <a:t>Explain that we will spend more time looking at the role of the adult in Session 3</a:t>
            </a:r>
          </a:p>
          <a:p>
            <a:pPr eaLnBrk="1" hangingPunct="1"/>
            <a:endParaRPr lang="en-GB" altLang="en-US" smtClean="0">
              <a:latin typeface="Comic Sans MS" pitchFamily="66" charset="0"/>
            </a:endParaRPr>
          </a:p>
        </p:txBody>
      </p:sp>
    </p:spTree>
    <p:extLst>
      <p:ext uri="{BB962C8B-B14F-4D97-AF65-F5344CB8AC3E}">
        <p14:creationId xmlns:p14="http://schemas.microsoft.com/office/powerpoint/2010/main" val="32107444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9623986B-6F8E-43D4-BC8E-F265339BCD8A}" type="slidenum">
              <a:rPr lang="en-GB" altLang="en-US" sz="1200">
                <a:latin typeface="Comic Sans MS" pitchFamily="66" charset="0"/>
              </a:rPr>
              <a:pPr eaLnBrk="1" hangingPunct="1"/>
              <a:t>20</a:t>
            </a:fld>
            <a:endParaRPr lang="en-GB" altLang="en-US" sz="1200">
              <a:latin typeface="Comic Sans MS" pitchFamily="66" charset="0"/>
            </a:endParaRPr>
          </a:p>
        </p:txBody>
      </p:sp>
      <p:sp>
        <p:nvSpPr>
          <p:cNvPr id="39939" name="Rectangle 2"/>
          <p:cNvSpPr>
            <a:spLocks noGrp="1" noRot="1" noChangeAspect="1" noChangeArrowheads="1" noTextEdit="1"/>
          </p:cNvSpPr>
          <p:nvPr>
            <p:ph type="sldImg"/>
          </p:nvPr>
        </p:nvSpPr>
        <p:spPr>
          <a:xfrm>
            <a:off x="1146175" y="687388"/>
            <a:ext cx="4567238" cy="3425825"/>
          </a:xfrm>
          <a:ln/>
        </p:spPr>
      </p:sp>
      <p:sp>
        <p:nvSpPr>
          <p:cNvPr id="39940" name="Rectangle 3"/>
          <p:cNvSpPr>
            <a:spLocks noGrp="1" noChangeArrowheads="1"/>
          </p:cNvSpPr>
          <p:nvPr>
            <p:ph type="body" idx="1"/>
          </p:nvPr>
        </p:nvSpPr>
        <p:spPr>
          <a:xfrm>
            <a:off x="686118" y="4342615"/>
            <a:ext cx="5485765" cy="411397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smtClean="0">
                <a:latin typeface="Comic Sans MS" pitchFamily="66" charset="0"/>
              </a:rPr>
              <a:t>Trainer Notes</a:t>
            </a:r>
          </a:p>
          <a:p>
            <a:pPr eaLnBrk="1" hangingPunct="1"/>
            <a:endParaRPr lang="en-GB" altLang="en-US" smtClean="0">
              <a:latin typeface="Comic Sans MS" pitchFamily="66" charset="0"/>
            </a:endParaRPr>
          </a:p>
          <a:p>
            <a:pPr eaLnBrk="1" hangingPunct="1"/>
            <a:r>
              <a:rPr lang="en-GB" altLang="en-US" smtClean="0">
                <a:latin typeface="Comic Sans MS" pitchFamily="66" charset="0"/>
              </a:rPr>
              <a:t>Again – this photo illustrates what enhanced provision is. Planning for enhanced provision will be in Session 2</a:t>
            </a:r>
          </a:p>
          <a:p>
            <a:pPr eaLnBrk="1" hangingPunct="1"/>
            <a:endParaRPr lang="en-GB" altLang="en-US" smtClean="0">
              <a:latin typeface="Comic Sans MS" pitchFamily="66" charset="0"/>
            </a:endParaRPr>
          </a:p>
          <a:p>
            <a:pPr eaLnBrk="1" hangingPunct="1"/>
            <a:r>
              <a:rPr lang="en-GB" altLang="en-US" b="1" smtClean="0">
                <a:latin typeface="Comic Sans MS" pitchFamily="66" charset="0"/>
              </a:rPr>
              <a:t>Left photo</a:t>
            </a:r>
            <a:r>
              <a:rPr lang="en-GB" altLang="en-US" smtClean="0">
                <a:latin typeface="Comic Sans MS" pitchFamily="66" charset="0"/>
              </a:rPr>
              <a:t>: Enhanced provision for Let’s Investigate Area to support topic of Mini Beasts.</a:t>
            </a:r>
          </a:p>
          <a:p>
            <a:pPr eaLnBrk="1" hangingPunct="1"/>
            <a:endParaRPr lang="en-GB" altLang="en-US" smtClean="0">
              <a:latin typeface="Comic Sans MS" pitchFamily="66" charset="0"/>
            </a:endParaRPr>
          </a:p>
          <a:p>
            <a:pPr eaLnBrk="1" hangingPunct="1"/>
            <a:r>
              <a:rPr lang="en-GB" altLang="en-US" b="1" smtClean="0">
                <a:latin typeface="Comic Sans MS" pitchFamily="66" charset="0"/>
              </a:rPr>
              <a:t>Right photo</a:t>
            </a:r>
            <a:r>
              <a:rPr lang="en-GB" altLang="en-US" smtClean="0">
                <a:latin typeface="Comic Sans MS" pitchFamily="66" charset="0"/>
              </a:rPr>
              <a:t>: Enhanced provision for a home corner to support topic of pets.</a:t>
            </a:r>
          </a:p>
          <a:p>
            <a:pPr eaLnBrk="1" hangingPunct="1"/>
            <a:endParaRPr lang="en-GB" altLang="en-US" smtClean="0">
              <a:latin typeface="Comic Sans MS" pitchFamily="66" charset="0"/>
            </a:endParaRPr>
          </a:p>
        </p:txBody>
      </p:sp>
    </p:spTree>
    <p:extLst>
      <p:ext uri="{BB962C8B-B14F-4D97-AF65-F5344CB8AC3E}">
        <p14:creationId xmlns:p14="http://schemas.microsoft.com/office/powerpoint/2010/main" val="17072024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89FFBA48-0950-4177-ABE1-18F6642BE3CB}" type="slidenum">
              <a:rPr lang="en-GB" altLang="en-US" sz="1200">
                <a:latin typeface="Comic Sans MS" pitchFamily="66" charset="0"/>
              </a:rPr>
              <a:pPr eaLnBrk="1" hangingPunct="1"/>
              <a:t>21</a:t>
            </a:fld>
            <a:endParaRPr lang="en-GB" altLang="en-US" sz="1200">
              <a:latin typeface="Comic Sans MS" pitchFamily="66" charset="0"/>
            </a:endParaRPr>
          </a:p>
        </p:txBody>
      </p:sp>
      <p:sp>
        <p:nvSpPr>
          <p:cNvPr id="41987" name="Rectangle 2"/>
          <p:cNvSpPr>
            <a:spLocks noGrp="1" noRot="1" noChangeAspect="1" noChangeArrowheads="1" noTextEdit="1"/>
          </p:cNvSpPr>
          <p:nvPr>
            <p:ph type="sldImg"/>
          </p:nvPr>
        </p:nvSpPr>
        <p:spPr>
          <a:xfrm>
            <a:off x="381000" y="685800"/>
            <a:ext cx="6096000" cy="3429000"/>
          </a:xfrm>
          <a:ln/>
        </p:spPr>
      </p:sp>
      <p:sp>
        <p:nvSpPr>
          <p:cNvPr id="41988" name="Rectangle 3"/>
          <p:cNvSpPr>
            <a:spLocks noGrp="1" noChangeArrowheads="1"/>
          </p:cNvSpPr>
          <p:nvPr>
            <p:ph type="body" idx="1"/>
          </p:nvPr>
        </p:nvSpPr>
        <p:spPr>
          <a:xfrm>
            <a:off x="914824" y="4344111"/>
            <a:ext cx="5028353" cy="411397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smtClean="0">
                <a:latin typeface="Comic Sans MS" pitchFamily="66" charset="0"/>
                <a:cs typeface="Times New Roman" pitchFamily="18" charset="0"/>
              </a:rPr>
              <a:t>The simpler the plaything, the more versatile</a:t>
            </a:r>
            <a:r>
              <a:rPr lang="en-GB" altLang="en-US" smtClean="0">
                <a:latin typeface="Comic Sans MS" pitchFamily="66" charset="0"/>
                <a:cs typeface="Times New Roman" pitchFamily="18" charset="0"/>
              </a:rPr>
              <a:t> it is, since it can be used in numerous ways.</a:t>
            </a:r>
            <a:endParaRPr lang="en-GB" altLang="en-US" smtClean="0">
              <a:latin typeface="Comic Sans MS" pitchFamily="66" charset="0"/>
            </a:endParaRPr>
          </a:p>
          <a:p>
            <a:pPr eaLnBrk="1" hangingPunct="1"/>
            <a:endParaRPr lang="en-GB" altLang="en-US" smtClean="0">
              <a:latin typeface="Comic Sans MS" pitchFamily="66" charset="0"/>
            </a:endParaRPr>
          </a:p>
        </p:txBody>
      </p:sp>
    </p:spTree>
    <p:extLst>
      <p:ext uri="{BB962C8B-B14F-4D97-AF65-F5344CB8AC3E}">
        <p14:creationId xmlns:p14="http://schemas.microsoft.com/office/powerpoint/2010/main" val="27109341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332F1519-D8D6-4838-8724-2DFE1016A3AB}" type="slidenum">
              <a:rPr lang="en-GB" altLang="en-US" sz="1200">
                <a:latin typeface="Comic Sans MS" pitchFamily="66" charset="0"/>
              </a:rPr>
              <a:pPr eaLnBrk="1" hangingPunct="1"/>
              <a:t>22</a:t>
            </a:fld>
            <a:endParaRPr lang="en-GB" altLang="en-US" sz="1200">
              <a:latin typeface="Comic Sans MS" pitchFamily="66" charset="0"/>
            </a:endParaRPr>
          </a:p>
        </p:txBody>
      </p:sp>
      <p:sp>
        <p:nvSpPr>
          <p:cNvPr id="51203" name="Rectangle 2"/>
          <p:cNvSpPr>
            <a:spLocks noGrp="1" noRot="1" noChangeAspect="1" noChangeArrowheads="1" noTextEdit="1"/>
          </p:cNvSpPr>
          <p:nvPr>
            <p:ph type="sldImg"/>
          </p:nvPr>
        </p:nvSpPr>
        <p:spPr>
          <a:xfrm>
            <a:off x="1144588" y="687388"/>
            <a:ext cx="4570412" cy="3427412"/>
          </a:xfrm>
          <a:ln/>
        </p:spPr>
      </p:sp>
      <p:sp>
        <p:nvSpPr>
          <p:cNvPr id="51204" name="Rectangle 3"/>
          <p:cNvSpPr>
            <a:spLocks noGrp="1" noChangeArrowheads="1"/>
          </p:cNvSpPr>
          <p:nvPr>
            <p:ph type="body" idx="1"/>
          </p:nvPr>
        </p:nvSpPr>
        <p:spPr>
          <a:xfrm>
            <a:off x="686118" y="4341122"/>
            <a:ext cx="5485765" cy="411547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smtClean="0">
                <a:latin typeface="Comic Sans MS" pitchFamily="66" charset="0"/>
              </a:rPr>
              <a:t>Trainer Notes</a:t>
            </a:r>
          </a:p>
          <a:p>
            <a:pPr eaLnBrk="1" hangingPunct="1"/>
            <a:endParaRPr lang="en-GB" altLang="en-US" b="1" smtClean="0">
              <a:latin typeface="Comic Sans MS" pitchFamily="66" charset="0"/>
            </a:endParaRPr>
          </a:p>
          <a:p>
            <a:pPr eaLnBrk="1" hangingPunct="1"/>
            <a:r>
              <a:rPr lang="en-GB" altLang="en-US" b="1" smtClean="0">
                <a:latin typeface="Comic Sans MS" pitchFamily="66" charset="0"/>
              </a:rPr>
              <a:t>Left photo</a:t>
            </a:r>
            <a:r>
              <a:rPr lang="en-GB" altLang="en-US" smtClean="0">
                <a:latin typeface="Comic Sans MS" pitchFamily="66" charset="0"/>
              </a:rPr>
              <a:t> – A water area  in a nursery. Resources for Continuous Provision are in the hanging shelf and a permanent pen has  been used to mark where the bottles and water wheel go.</a:t>
            </a:r>
          </a:p>
          <a:p>
            <a:pPr eaLnBrk="1" hangingPunct="1"/>
            <a:endParaRPr lang="en-GB" altLang="en-US" smtClean="0">
              <a:latin typeface="Comic Sans MS" pitchFamily="66" charset="0"/>
            </a:endParaRPr>
          </a:p>
          <a:p>
            <a:pPr eaLnBrk="1" hangingPunct="1"/>
            <a:r>
              <a:rPr lang="en-GB" altLang="en-US" b="1" smtClean="0">
                <a:latin typeface="Comic Sans MS" pitchFamily="66" charset="0"/>
              </a:rPr>
              <a:t>Right Photo</a:t>
            </a:r>
            <a:r>
              <a:rPr lang="en-GB" altLang="en-US" smtClean="0">
                <a:latin typeface="Comic Sans MS" pitchFamily="66" charset="0"/>
              </a:rPr>
              <a:t>. The water provision has been enhanced by taking resources outside.</a:t>
            </a:r>
          </a:p>
          <a:p>
            <a:pPr eaLnBrk="1" hangingPunct="1"/>
            <a:endParaRPr lang="en-GB" altLang="en-US" smtClean="0">
              <a:latin typeface="Comic Sans MS" pitchFamily="66" charset="0"/>
            </a:endParaRPr>
          </a:p>
        </p:txBody>
      </p:sp>
    </p:spTree>
    <p:extLst>
      <p:ext uri="{BB962C8B-B14F-4D97-AF65-F5344CB8AC3E}">
        <p14:creationId xmlns:p14="http://schemas.microsoft.com/office/powerpoint/2010/main" val="4336829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CBA6F812-B982-406B-B06C-2C32A1C0762A}" type="slidenum">
              <a:rPr lang="en-GB" altLang="en-US" sz="1200">
                <a:latin typeface="Comic Sans MS" pitchFamily="66" charset="0"/>
              </a:rPr>
              <a:pPr eaLnBrk="1" hangingPunct="1"/>
              <a:t>23</a:t>
            </a:fld>
            <a:endParaRPr lang="en-GB" altLang="en-US" sz="1200">
              <a:latin typeface="Comic Sans MS" pitchFamily="66" charset="0"/>
            </a:endParaRPr>
          </a:p>
        </p:txBody>
      </p:sp>
      <p:sp>
        <p:nvSpPr>
          <p:cNvPr id="58371" name="Rectangle 2"/>
          <p:cNvSpPr>
            <a:spLocks noGrp="1" noRot="1" noChangeAspect="1" noChangeArrowheads="1" noTextEdit="1"/>
          </p:cNvSpPr>
          <p:nvPr>
            <p:ph type="sldImg"/>
          </p:nvPr>
        </p:nvSpPr>
        <p:spPr>
          <a:xfrm>
            <a:off x="1144588" y="687388"/>
            <a:ext cx="4570412" cy="3427412"/>
          </a:xfrm>
          <a:ln/>
        </p:spPr>
      </p:sp>
      <p:sp>
        <p:nvSpPr>
          <p:cNvPr id="58372" name="Rectangle 3"/>
          <p:cNvSpPr>
            <a:spLocks noGrp="1" noChangeArrowheads="1"/>
          </p:cNvSpPr>
          <p:nvPr>
            <p:ph type="body" idx="1"/>
          </p:nvPr>
        </p:nvSpPr>
        <p:spPr>
          <a:xfrm>
            <a:off x="686118" y="4341122"/>
            <a:ext cx="5485765" cy="411547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50000"/>
              </a:spcBef>
            </a:pPr>
            <a:r>
              <a:rPr lang="en-GB" altLang="en-US" b="1" smtClean="0">
                <a:latin typeface="Comic Sans MS" pitchFamily="66" charset="0"/>
              </a:rPr>
              <a:t>Trainer Notes</a:t>
            </a:r>
          </a:p>
          <a:p>
            <a:pPr eaLnBrk="1" hangingPunct="1">
              <a:spcBef>
                <a:spcPct val="50000"/>
              </a:spcBef>
            </a:pPr>
            <a:r>
              <a:rPr lang="en-GB" altLang="en-US" b="1" smtClean="0">
                <a:latin typeface="Comic Sans MS" pitchFamily="66" charset="0"/>
              </a:rPr>
              <a:t>Click to bring in text</a:t>
            </a:r>
          </a:p>
          <a:p>
            <a:pPr eaLnBrk="1" hangingPunct="1">
              <a:spcBef>
                <a:spcPct val="50000"/>
              </a:spcBef>
            </a:pPr>
            <a:r>
              <a:rPr lang="en-GB" altLang="en-US" smtClean="0">
                <a:latin typeface="Comic Sans MS" pitchFamily="66" charset="0"/>
              </a:rPr>
              <a:t>The indoor and outdoor environment available to children in our schools and settings should provide a wealth of learning possibilities and opportunities across all seven Areas of Learning within the Foundation Phase curriculum.  </a:t>
            </a:r>
          </a:p>
          <a:p>
            <a:pPr eaLnBrk="1" hangingPunct="1">
              <a:spcBef>
                <a:spcPct val="50000"/>
              </a:spcBef>
            </a:pPr>
            <a:endParaRPr lang="en-GB" altLang="en-US" smtClean="0">
              <a:latin typeface="Comic Sans MS" pitchFamily="66" charset="0"/>
            </a:endParaRPr>
          </a:p>
          <a:p>
            <a:pPr eaLnBrk="1" hangingPunct="1">
              <a:spcBef>
                <a:spcPct val="50000"/>
              </a:spcBef>
            </a:pPr>
            <a:r>
              <a:rPr lang="en-GB" altLang="en-US" smtClean="0">
                <a:latin typeface="Comic Sans MS" pitchFamily="66" charset="0"/>
              </a:rPr>
              <a:t>The 3 photos show different areas which have been set up both indoors and out.</a:t>
            </a:r>
          </a:p>
          <a:p>
            <a:pPr eaLnBrk="1" hangingPunct="1">
              <a:spcBef>
                <a:spcPct val="50000"/>
              </a:spcBef>
            </a:pPr>
            <a:r>
              <a:rPr lang="en-GB" altLang="en-US" smtClean="0">
                <a:latin typeface="Comic Sans MS" pitchFamily="66" charset="0"/>
              </a:rPr>
              <a:t>From left to right:</a:t>
            </a:r>
          </a:p>
          <a:p>
            <a:pPr eaLnBrk="1" hangingPunct="1">
              <a:spcBef>
                <a:spcPct val="50000"/>
              </a:spcBef>
            </a:pPr>
            <a:r>
              <a:rPr lang="en-GB" altLang="en-US" b="1" smtClean="0">
                <a:latin typeface="Comic Sans MS" pitchFamily="66" charset="0"/>
              </a:rPr>
              <a:t>Photo 1</a:t>
            </a:r>
            <a:r>
              <a:rPr lang="en-GB" altLang="en-US" smtClean="0">
                <a:latin typeface="Comic Sans MS" pitchFamily="66" charset="0"/>
              </a:rPr>
              <a:t>  - Reception/ Yr1  outdoor space set up for physical development, sand – mathematics, K &amp;U, the tunnel and tent has been set up as a reading cave and a lady bird garden (Lang Development, Knowledge &amp; Understanding)</a:t>
            </a:r>
          </a:p>
          <a:p>
            <a:pPr eaLnBrk="1" hangingPunct="1">
              <a:spcBef>
                <a:spcPct val="50000"/>
              </a:spcBef>
            </a:pPr>
            <a:r>
              <a:rPr lang="en-GB" altLang="en-US" b="1" smtClean="0">
                <a:latin typeface="Comic Sans MS" pitchFamily="66" charset="0"/>
              </a:rPr>
              <a:t>Photo 2</a:t>
            </a:r>
            <a:r>
              <a:rPr lang="en-GB" altLang="en-US" smtClean="0">
                <a:latin typeface="Comic Sans MS" pitchFamily="66" charset="0"/>
              </a:rPr>
              <a:t> – small world play (Outdoors)</a:t>
            </a:r>
          </a:p>
          <a:p>
            <a:pPr eaLnBrk="1" hangingPunct="1">
              <a:spcBef>
                <a:spcPct val="50000"/>
              </a:spcBef>
            </a:pPr>
            <a:r>
              <a:rPr lang="en-GB" altLang="en-US" b="1" smtClean="0">
                <a:latin typeface="Comic Sans MS" pitchFamily="66" charset="0"/>
              </a:rPr>
              <a:t>Photo 3</a:t>
            </a:r>
            <a:r>
              <a:rPr lang="en-GB" altLang="en-US" smtClean="0">
                <a:latin typeface="Comic Sans MS" pitchFamily="66" charset="0"/>
              </a:rPr>
              <a:t> – a pet shop role play area</a:t>
            </a:r>
          </a:p>
          <a:p>
            <a:pPr eaLnBrk="1" hangingPunct="1"/>
            <a:endParaRPr lang="en-GB" altLang="en-US" smtClean="0">
              <a:latin typeface="Comic Sans MS" pitchFamily="66" charset="0"/>
            </a:endParaRPr>
          </a:p>
          <a:p>
            <a:pPr eaLnBrk="1" hangingPunct="1"/>
            <a:endParaRPr lang="en-GB" altLang="en-US" sz="1000" smtClean="0">
              <a:latin typeface="Comic Sans MS" pitchFamily="66" charset="0"/>
            </a:endParaRPr>
          </a:p>
        </p:txBody>
      </p:sp>
    </p:spTree>
    <p:extLst>
      <p:ext uri="{BB962C8B-B14F-4D97-AF65-F5344CB8AC3E}">
        <p14:creationId xmlns:p14="http://schemas.microsoft.com/office/powerpoint/2010/main" val="13547947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65190E8A-4915-4D52-9B6B-691753D4891C}" type="slidenum">
              <a:rPr lang="en-GB" altLang="en-US" sz="1200">
                <a:latin typeface="Comic Sans MS" pitchFamily="66" charset="0"/>
              </a:rPr>
              <a:pPr eaLnBrk="1" hangingPunct="1"/>
              <a:t>24</a:t>
            </a:fld>
            <a:endParaRPr lang="en-GB" altLang="en-US" sz="1200" dirty="0">
              <a:latin typeface="Comic Sans MS" pitchFamily="66" charset="0"/>
            </a:endParaRPr>
          </a:p>
        </p:txBody>
      </p:sp>
      <p:sp>
        <p:nvSpPr>
          <p:cNvPr id="60419" name="Rectangle 2"/>
          <p:cNvSpPr>
            <a:spLocks noGrp="1" noRot="1" noChangeAspect="1" noChangeArrowheads="1" noTextEdit="1"/>
          </p:cNvSpPr>
          <p:nvPr>
            <p:ph type="sldImg"/>
          </p:nvPr>
        </p:nvSpPr>
        <p:spPr>
          <a:xfrm>
            <a:off x="385763" y="687388"/>
            <a:ext cx="6088062" cy="3425825"/>
          </a:xfrm>
          <a:ln/>
        </p:spPr>
      </p:sp>
      <p:sp>
        <p:nvSpPr>
          <p:cNvPr id="60420" name="Rectangle 3"/>
          <p:cNvSpPr>
            <a:spLocks noGrp="1" noChangeArrowheads="1"/>
          </p:cNvSpPr>
          <p:nvPr>
            <p:ph type="body" idx="1"/>
          </p:nvPr>
        </p:nvSpPr>
        <p:spPr>
          <a:xfrm>
            <a:off x="686118" y="4342615"/>
            <a:ext cx="5485765" cy="411397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dirty="0" smtClean="0">
                <a:latin typeface="Comic Sans MS" pitchFamily="66" charset="0"/>
              </a:rPr>
              <a:t>Trainer Notes</a:t>
            </a:r>
          </a:p>
          <a:p>
            <a:pPr eaLnBrk="1" hangingPunct="1"/>
            <a:endParaRPr lang="en-GB" altLang="en-US" b="1" dirty="0" smtClean="0">
              <a:latin typeface="Comic Sans MS" pitchFamily="66" charset="0"/>
            </a:endParaRPr>
          </a:p>
          <a:p>
            <a:pPr eaLnBrk="1" hangingPunct="1"/>
            <a:r>
              <a:rPr lang="en-GB" altLang="en-US" b="1" dirty="0" smtClean="0">
                <a:latin typeface="Comic Sans MS" pitchFamily="66" charset="0"/>
              </a:rPr>
              <a:t>Click to bring in bullet points</a:t>
            </a:r>
          </a:p>
          <a:p>
            <a:pPr eaLnBrk="1" hangingPunct="1"/>
            <a:endParaRPr lang="en-GB" altLang="en-US" dirty="0" smtClean="0">
              <a:latin typeface="Comic Sans MS" pitchFamily="66" charset="0"/>
            </a:endParaRPr>
          </a:p>
          <a:p>
            <a:pPr eaLnBrk="1" hangingPunct="1"/>
            <a:r>
              <a:rPr lang="en-GB" altLang="en-US" b="1" dirty="0" smtClean="0">
                <a:latin typeface="Comic Sans MS" pitchFamily="66" charset="0"/>
              </a:rPr>
              <a:t>NB  - </a:t>
            </a:r>
            <a:r>
              <a:rPr lang="en-GB" altLang="en-US" dirty="0" smtClean="0">
                <a:latin typeface="Comic Sans MS" pitchFamily="66" charset="0"/>
              </a:rPr>
              <a:t>It is important to stress that the number of focus tasks will vary according to the needs/ age of the children. </a:t>
            </a:r>
          </a:p>
          <a:p>
            <a:pPr eaLnBrk="1" hangingPunct="1"/>
            <a:endParaRPr lang="en-GB" altLang="en-US" dirty="0" smtClean="0">
              <a:latin typeface="Comic Sans MS" pitchFamily="66" charset="0"/>
            </a:endParaRPr>
          </a:p>
          <a:p>
            <a:pPr eaLnBrk="1" hangingPunct="1"/>
            <a:r>
              <a:rPr lang="en-GB" altLang="en-US" dirty="0" smtClean="0">
                <a:latin typeface="Comic Sans MS" pitchFamily="66" charset="0"/>
              </a:rPr>
              <a:t>The balance will change as children move along the continuum, but all children need time to consolidate learning through play across all ages.</a:t>
            </a:r>
          </a:p>
          <a:p>
            <a:pPr eaLnBrk="1" hangingPunct="1"/>
            <a:endParaRPr lang="en-GB" altLang="en-US" dirty="0" smtClean="0">
              <a:latin typeface="Comic Sans MS" pitchFamily="66" charset="0"/>
            </a:endParaRPr>
          </a:p>
        </p:txBody>
      </p:sp>
    </p:spTree>
    <p:extLst>
      <p:ext uri="{BB962C8B-B14F-4D97-AF65-F5344CB8AC3E}">
        <p14:creationId xmlns:p14="http://schemas.microsoft.com/office/powerpoint/2010/main" val="18029554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676A6A-6154-4828-82E1-BA5CE6F63C02}" type="slidenum">
              <a:rPr lang="en-GB" smtClean="0"/>
              <a:pPr/>
              <a:t>25</a:t>
            </a:fld>
            <a:endParaRPr lang="en-GB"/>
          </a:p>
        </p:txBody>
      </p:sp>
    </p:spTree>
    <p:extLst>
      <p:ext uri="{BB962C8B-B14F-4D97-AF65-F5344CB8AC3E}">
        <p14:creationId xmlns:p14="http://schemas.microsoft.com/office/powerpoint/2010/main" val="29950663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charset="-128"/>
              </a:defRPr>
            </a:lvl1pPr>
            <a:lvl2pPr marL="37931725" indent="-37474525"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eaLnBrk="1" hangingPunct="1">
              <a:spcBef>
                <a:spcPct val="0"/>
              </a:spcBef>
            </a:pPr>
            <a:fld id="{2D6831FB-46F6-49BA-AF29-E7C47BC4FE7A}" type="slidenum">
              <a:rPr lang="en-GB" altLang="en-US" smtClean="0"/>
              <a:pPr eaLnBrk="1" hangingPunct="1">
                <a:spcBef>
                  <a:spcPct val="0"/>
                </a:spcBef>
              </a:pPr>
              <a:t>28</a:t>
            </a:fld>
            <a:endParaRPr lang="en-GB" altLang="en-US"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Tree>
    <p:extLst>
      <p:ext uri="{BB962C8B-B14F-4D97-AF65-F5344CB8AC3E}">
        <p14:creationId xmlns:p14="http://schemas.microsoft.com/office/powerpoint/2010/main" val="21244084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charset="-128"/>
              </a:defRPr>
            </a:lvl1pPr>
            <a:lvl2pPr marL="37931725" indent="-37474525"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eaLnBrk="1" hangingPunct="1">
              <a:spcBef>
                <a:spcPct val="0"/>
              </a:spcBef>
            </a:pPr>
            <a:fld id="{76C9575E-2DD6-45F1-A661-045B6D7D3308}" type="slidenum">
              <a:rPr lang="en-GB" altLang="en-US" smtClean="0"/>
              <a:pPr eaLnBrk="1" hangingPunct="1">
                <a:spcBef>
                  <a:spcPct val="0"/>
                </a:spcBef>
              </a:pPr>
              <a:t>30</a:t>
            </a:fld>
            <a:endParaRPr lang="en-GB" altLang="en-US"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t>Methods - 	Types of Study</a:t>
            </a:r>
          </a:p>
          <a:p>
            <a:pPr eaLnBrk="1" hangingPunct="1"/>
            <a:r>
              <a:rPr lang="en-GB" altLang="en-US" smtClean="0"/>
              <a:t>	Length of Study</a:t>
            </a:r>
          </a:p>
          <a:p>
            <a:pPr eaLnBrk="1" hangingPunct="1"/>
            <a:r>
              <a:rPr lang="en-GB" altLang="en-US" smtClean="0"/>
              <a:t>	Sampling Techniques - time and event sampling</a:t>
            </a:r>
          </a:p>
          <a:p>
            <a:pPr eaLnBrk="1" hangingPunct="1"/>
            <a:r>
              <a:rPr lang="en-GB" altLang="en-US" smtClean="0"/>
              <a:t>	Observation Types</a:t>
            </a:r>
          </a:p>
          <a:p>
            <a:pPr eaLnBrk="1" hangingPunct="1"/>
            <a:r>
              <a:rPr lang="en-GB" altLang="en-US" smtClean="0"/>
              <a:t>	Movement and flow charts</a:t>
            </a:r>
          </a:p>
          <a:p>
            <a:pPr eaLnBrk="1" hangingPunct="1"/>
            <a:r>
              <a:rPr lang="en-GB" altLang="en-US" smtClean="0"/>
              <a:t>	Records - written, video, transcripts</a:t>
            </a:r>
          </a:p>
          <a:p>
            <a:pPr eaLnBrk="1" hangingPunct="1"/>
            <a:endParaRPr lang="en-GB" altLang="en-US" smtClean="0"/>
          </a:p>
        </p:txBody>
      </p:sp>
    </p:spTree>
    <p:extLst>
      <p:ext uri="{BB962C8B-B14F-4D97-AF65-F5344CB8AC3E}">
        <p14:creationId xmlns:p14="http://schemas.microsoft.com/office/powerpoint/2010/main" val="35229102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charset="-128"/>
              </a:defRPr>
            </a:lvl1pPr>
            <a:lvl2pPr marL="742950" indent="-285750"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eaLnBrk="1" hangingPunct="1">
              <a:spcBef>
                <a:spcPct val="0"/>
              </a:spcBef>
            </a:pPr>
            <a:fld id="{A526CB16-8998-4386-B50E-F07FF89A9DCB}" type="slidenum">
              <a:rPr lang="en-GB" altLang="en-US" smtClean="0"/>
              <a:pPr eaLnBrk="1" hangingPunct="1">
                <a:spcBef>
                  <a:spcPct val="0"/>
                </a:spcBef>
              </a:pPr>
              <a:t>33</a:t>
            </a:fld>
            <a:endParaRPr lang="en-GB" altLang="en-US"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a:p>
            <a:r>
              <a:rPr lang="en-GB" altLang="en-US" smtClean="0"/>
              <a:t>‘Observing helps you to get to know the children better’</a:t>
            </a:r>
          </a:p>
          <a:p>
            <a:r>
              <a:rPr lang="en-GB" altLang="en-US" smtClean="0"/>
              <a:t>‘It makes the job more interesting as you work out what to do next from what you’ve seen’</a:t>
            </a:r>
          </a:p>
          <a:p>
            <a:r>
              <a:rPr lang="en-GB" altLang="en-US" smtClean="0"/>
              <a:t>‘It helps you to develop your relationships with children’</a:t>
            </a:r>
          </a:p>
          <a:p>
            <a:r>
              <a:rPr lang="en-GB" altLang="en-US" smtClean="0"/>
              <a:t>‘It helps when you are talking with parents about their child’</a:t>
            </a:r>
          </a:p>
          <a:p>
            <a:r>
              <a:rPr lang="en-GB" altLang="en-US" smtClean="0"/>
              <a:t>It helps you to pick up on a child’s  strenghts and to higlight any concerns you may have about a child’s development’</a:t>
            </a:r>
          </a:p>
          <a:p>
            <a:r>
              <a:rPr lang="en-GB" altLang="en-US" smtClean="0"/>
              <a:t>It helps you to review what you are doing is right for the children’</a:t>
            </a:r>
          </a:p>
        </p:txBody>
      </p:sp>
    </p:spTree>
    <p:extLst>
      <p:ext uri="{BB962C8B-B14F-4D97-AF65-F5344CB8AC3E}">
        <p14:creationId xmlns:p14="http://schemas.microsoft.com/office/powerpoint/2010/main" val="3480668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93303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975150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055085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6EF4CEC-268F-4968-BC81-06882B67752E}" type="datetimeFigureOut">
              <a:rPr lang="en-GB" smtClean="0"/>
              <a:t>28/11/2019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604992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6EF4CEC-268F-4968-BC81-06882B67752E}" type="datetimeFigureOut">
              <a:rPr lang="en-GB" smtClean="0"/>
              <a:t>28/11/2019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545087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6EF4CEC-268F-4968-BC81-06882B67752E}" type="datetimeFigureOut">
              <a:rPr lang="en-GB" smtClean="0"/>
              <a:t>28/11/2019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2334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EF4CEC-268F-4968-BC81-06882B67752E}" type="datetimeFigureOut">
              <a:rPr lang="en-GB" smtClean="0"/>
              <a:t>28/11/2019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08307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6EF4CEC-268F-4968-BC81-06882B67752E}" type="datetimeFigureOut">
              <a:rPr lang="en-GB" smtClean="0"/>
              <a:t>28/11/2019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61256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
        <p:nvSpPr>
          <p:cNvPr id="5" name="Date Placeholder 4"/>
          <p:cNvSpPr>
            <a:spLocks noGrp="1"/>
          </p:cNvSpPr>
          <p:nvPr>
            <p:ph type="dt" sz="half" idx="10"/>
          </p:nvPr>
        </p:nvSpPr>
        <p:spPr/>
        <p:txBody>
          <a:bodyPr/>
          <a:lstStyle/>
          <a:p>
            <a:fld id="{D6EF4CEC-268F-4968-BC81-06882B67752E}" type="datetimeFigureOut">
              <a:rPr lang="en-GB" smtClean="0"/>
              <a:t>28/11/2019</a:t>
            </a:fld>
            <a:endParaRPr lang="en-GB"/>
          </a:p>
        </p:txBody>
      </p:sp>
    </p:spTree>
    <p:extLst>
      <p:ext uri="{BB962C8B-B14F-4D97-AF65-F5344CB8AC3E}">
        <p14:creationId xmlns:p14="http://schemas.microsoft.com/office/powerpoint/2010/main" val="3481130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574019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66105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370149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516994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3673902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560888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4530387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600201"/>
            <a:ext cx="5384800" cy="453072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197600" y="1600201"/>
            <a:ext cx="5384800" cy="21891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Content Placeholder 4"/>
          <p:cNvSpPr>
            <a:spLocks noGrp="1"/>
          </p:cNvSpPr>
          <p:nvPr>
            <p:ph sz="quarter" idx="3"/>
          </p:nvPr>
        </p:nvSpPr>
        <p:spPr>
          <a:xfrm>
            <a:off x="6197600" y="3941763"/>
            <a:ext cx="5384800" cy="218916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9"/>
          <p:cNvSpPr>
            <a:spLocks noGrp="1" noChangeArrowheads="1"/>
          </p:cNvSpPr>
          <p:nvPr>
            <p:ph type="dt" sz="half" idx="10"/>
          </p:nvPr>
        </p:nvSpPr>
        <p:spPr>
          <a:ln/>
        </p:spPr>
        <p:txBody>
          <a:bodyPr/>
          <a:lstStyle>
            <a:lvl1pPr>
              <a:defRPr/>
            </a:lvl1pPr>
          </a:lstStyle>
          <a:p>
            <a:pPr>
              <a:defRPr/>
            </a:pPr>
            <a:endParaRPr lang="en-US"/>
          </a:p>
        </p:txBody>
      </p:sp>
      <p:sp>
        <p:nvSpPr>
          <p:cNvPr id="7" name="Rectangle 10"/>
          <p:cNvSpPr>
            <a:spLocks noGrp="1" noChangeArrowheads="1"/>
          </p:cNvSpPr>
          <p:nvPr>
            <p:ph type="ftr" sz="quarter" idx="11"/>
          </p:nvPr>
        </p:nvSpPr>
        <p:spPr>
          <a:ln/>
        </p:spPr>
        <p:txBody>
          <a:bodyPr/>
          <a:lstStyle>
            <a:lvl1pPr>
              <a:defRPr/>
            </a:lvl1pPr>
          </a:lstStyle>
          <a:p>
            <a:pPr>
              <a:defRPr/>
            </a:pPr>
            <a:endParaRPr lang="en-US"/>
          </a:p>
        </p:txBody>
      </p:sp>
      <p:sp>
        <p:nvSpPr>
          <p:cNvPr id="8" name="Rectangle 11"/>
          <p:cNvSpPr>
            <a:spLocks noGrp="1" noChangeArrowheads="1"/>
          </p:cNvSpPr>
          <p:nvPr>
            <p:ph type="sldNum" sz="quarter" idx="12"/>
          </p:nvPr>
        </p:nvSpPr>
        <p:spPr>
          <a:ln/>
        </p:spPr>
        <p:txBody>
          <a:bodyPr/>
          <a:lstStyle>
            <a:lvl1pPr>
              <a:defRPr/>
            </a:lvl1pPr>
          </a:lstStyle>
          <a:p>
            <a:fld id="{50FDFBF3-9F40-4367-8EB4-4B974F5C8DC5}" type="slidenum">
              <a:rPr lang="en-US" altLang="en-US"/>
              <a:pPr/>
              <a:t>‹#›</a:t>
            </a:fld>
            <a:endParaRPr lang="en-US" altLang="en-US"/>
          </a:p>
        </p:txBody>
      </p:sp>
    </p:spTree>
    <p:extLst>
      <p:ext uri="{BB962C8B-B14F-4D97-AF65-F5344CB8AC3E}">
        <p14:creationId xmlns:p14="http://schemas.microsoft.com/office/powerpoint/2010/main" val="1351137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6EF4CEC-268F-4968-BC81-06882B67752E}" type="datetimeFigureOut">
              <a:rPr lang="en-GB" smtClean="0"/>
              <a:t>28/11/2019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F4E2ADB-D481-4ED8-9544-5AE4BF5F8F06}" type="slidenum">
              <a:rPr lang="en-GB" smtClean="0"/>
              <a:t>‹#›</a:t>
            </a:fld>
            <a:endParaRPr lang="en-GB"/>
          </a:p>
        </p:txBody>
      </p:sp>
    </p:spTree>
    <p:extLst>
      <p:ext uri="{BB962C8B-B14F-4D97-AF65-F5344CB8AC3E}">
        <p14:creationId xmlns:p14="http://schemas.microsoft.com/office/powerpoint/2010/main" val="33261692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7.xml"/><Relationship Id="rId4" Type="http://schemas.openxmlformats.org/officeDocument/2006/relationships/image" Target="../media/image4.jpeg"/></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2.jpeg"/><Relationship Id="rId5" Type="http://schemas.openxmlformats.org/officeDocument/2006/relationships/image" Target="../media/image10.png"/><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9.png"/></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17.jpeg"/></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7"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20.jpeg"/><Relationship Id="rId4" Type="http://schemas.openxmlformats.org/officeDocument/2006/relationships/image" Target="../media/image19.jpeg"/></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9dh_XE40mj4" TargetMode="External"/><Relationship Id="rId7" Type="http://schemas.openxmlformats.org/officeDocument/2006/relationships/image" Target="../media/image24.jpeg"/><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png"/></Relationships>
</file>

<file path=ppt/slides/_rels/slide2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image" Target="../media/image29.png"/><Relationship Id="rId4" Type="http://schemas.openxmlformats.org/officeDocument/2006/relationships/image" Target="../media/image28.png"/></Relationships>
</file>

<file path=ppt/slides/_rels/slide29.xml.rels><?xml version="1.0" encoding="UTF-8" standalone="yes"?>
<Relationships xmlns="http://schemas.openxmlformats.org/package/2006/relationships"><Relationship Id="rId3" Type="http://schemas.openxmlformats.org/officeDocument/2006/relationships/hyperlink" Target="https://hwb.gov.wales/storage/74f7c7cc-d337-4fd0-9604-27b3d1a5746d/observing-children.pdf" TargetMode="External"/><Relationship Id="rId2" Type="http://schemas.openxmlformats.org/officeDocument/2006/relationships/hyperlink" Target="https://hwb.gov.wales/storage/757aa976-7300-4f13-8461-d84b106ddedb/arsylwi-ar-blant.pdf"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31.xml.rels><?xml version="1.0" encoding="UTF-8" standalone="yes"?>
<Relationships xmlns="http://schemas.openxmlformats.org/package/2006/relationships"><Relationship Id="rId2" Type="http://schemas.openxmlformats.org/officeDocument/2006/relationships/image" Target="../media/image31.wmf"/><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hyperlink" Target="http://gov.wales/dcells/publications/publications/guidanceandinformation/outofclassroomlearning/outofclassroomlearninge.pdf?lang=en" TargetMode="External"/><Relationship Id="rId7" Type="http://schemas.openxmlformats.org/officeDocument/2006/relationships/hyperlink" Target="http://wales.gov.uk/topics/educationandskills/earlyyearshome/foundation-phase/?lang=enhttp://wales.gov.uk/topics/educationandskills/earlyyearshome/foundation-phase/?lang=en" TargetMode="External"/><Relationship Id="rId2" Type="http://schemas.openxmlformats.org/officeDocument/2006/relationships/hyperlink" Target="https://view.officeapps.live.com/op/view.aspx?src=http://www.wyche.worcs.sch.uk/Wyche%20Currriculum/Powerpoint%20Presentation/Environment%20and%20Classroom%20Culture.pptx" TargetMode="External"/><Relationship Id="rId1" Type="http://schemas.openxmlformats.org/officeDocument/2006/relationships/slideLayout" Target="../slideLayouts/slideLayout2.xml"/><Relationship Id="rId6" Type="http://schemas.openxmlformats.org/officeDocument/2006/relationships/hyperlink" Target="http://gov.wales/docs/dcells/publications/140519-independent-stocktake-of-the-foundation-phase-in-wales-cy.pdf" TargetMode="External"/><Relationship Id="rId5" Type="http://schemas.openxmlformats.org/officeDocument/2006/relationships/hyperlink" Target="http://dera.ioe.ac.uk/20340/1/140519-independent-stocktake-of-the-foundation-phase-in-wales-en.pdf" TargetMode="External"/><Relationship Id="rId4" Type="http://schemas.openxmlformats.org/officeDocument/2006/relationships/hyperlink" Target="http://gov.wales/dcells/publications/publications/guidanceandinformation/outofclassroomlearning/outofclassroomlearningw.pdf?lang=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cy-GB" dirty="0"/>
              <a:t>Dysgu yn yr 21ain </a:t>
            </a:r>
            <a:r>
              <a:rPr lang="cy-GB" dirty="0" smtClean="0"/>
              <a:t>Ganrif</a:t>
            </a:r>
            <a:r>
              <a:rPr lang="cy-GB" b="1" dirty="0" smtClean="0"/>
              <a:t/>
            </a:r>
            <a:br>
              <a:rPr lang="cy-GB" b="1" dirty="0" smtClean="0"/>
            </a:br>
            <a:r>
              <a:rPr lang="en-GB" dirty="0" smtClean="0"/>
              <a:t>21</a:t>
            </a:r>
            <a:r>
              <a:rPr lang="en-GB" baseline="30000" dirty="0" smtClean="0"/>
              <a:t>st</a:t>
            </a:r>
            <a:r>
              <a:rPr lang="en-GB" dirty="0" smtClean="0"/>
              <a:t> Century Learning</a:t>
            </a:r>
            <a:br>
              <a:rPr lang="en-GB" dirty="0" smtClean="0"/>
            </a:br>
            <a:r>
              <a:rPr lang="en-GB" dirty="0" smtClean="0"/>
              <a:t> </a:t>
            </a:r>
            <a:endParaRPr lang="en-GB" dirty="0"/>
          </a:p>
        </p:txBody>
      </p:sp>
      <p:sp>
        <p:nvSpPr>
          <p:cNvPr id="3" name="Subtitle 2"/>
          <p:cNvSpPr>
            <a:spLocks noGrp="1"/>
          </p:cNvSpPr>
          <p:nvPr>
            <p:ph type="subTitle" idx="1"/>
          </p:nvPr>
        </p:nvSpPr>
        <p:spPr/>
        <p:txBody>
          <a:bodyPr>
            <a:normAutofit/>
          </a:bodyPr>
          <a:lstStyle/>
          <a:p>
            <a:r>
              <a:rPr lang="en-GB" sz="2400" b="1" dirty="0" smtClean="0"/>
              <a:t>ECES4002/C</a:t>
            </a:r>
          </a:p>
          <a:p>
            <a:r>
              <a:rPr lang="en-GB" sz="2400" b="1" dirty="0" err="1" smtClean="0"/>
              <a:t>Darlith</a:t>
            </a:r>
            <a:r>
              <a:rPr lang="en-GB" sz="2400" b="1" smtClean="0"/>
              <a:t> 8 </a:t>
            </a:r>
            <a:r>
              <a:rPr lang="en-GB" sz="2400" b="1" dirty="0" smtClean="0"/>
              <a:t>/ </a:t>
            </a:r>
            <a:r>
              <a:rPr lang="en-GB" sz="2400" b="1" smtClean="0"/>
              <a:t>Lecture </a:t>
            </a:r>
            <a:r>
              <a:rPr lang="en-GB" sz="2400" b="1"/>
              <a:t>8</a:t>
            </a:r>
            <a:endParaRPr lang="en-GB" sz="2400" dirty="0"/>
          </a:p>
        </p:txBody>
      </p:sp>
      <p:pic>
        <p:nvPicPr>
          <p:cNvPr id="4" name="Picture 3"/>
          <p:cNvPicPr/>
          <p:nvPr/>
        </p:nvPicPr>
        <p:blipFill rotWithShape="1">
          <a:blip r:embed="rId2"/>
          <a:srcRect l="13893" t="36298" r="49147" b="24313"/>
          <a:stretch/>
        </p:blipFill>
        <p:spPr bwMode="auto">
          <a:xfrm rot="20429937">
            <a:off x="1108365" y="3657600"/>
            <a:ext cx="3142210" cy="266007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646678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Deilliannau</a:t>
            </a:r>
            <a:r>
              <a:rPr lang="en-GB" dirty="0" smtClean="0"/>
              <a:t> </a:t>
            </a:r>
            <a:r>
              <a:rPr lang="en-GB" dirty="0" err="1" smtClean="0"/>
              <a:t>Dysgu</a:t>
            </a:r>
            <a:r>
              <a:rPr lang="en-GB" dirty="0" smtClean="0"/>
              <a:t/>
            </a:r>
            <a:br>
              <a:rPr lang="en-GB" dirty="0" smtClean="0"/>
            </a:br>
            <a:r>
              <a:rPr lang="en-GB" dirty="0" smtClean="0"/>
              <a:t>Learning Outcomes</a:t>
            </a:r>
            <a:br>
              <a:rPr lang="en-GB" dirty="0" smtClean="0"/>
            </a:br>
            <a:endParaRPr lang="en-GB" dirty="0"/>
          </a:p>
        </p:txBody>
      </p:sp>
      <p:sp>
        <p:nvSpPr>
          <p:cNvPr id="3" name="Content Placeholder 2"/>
          <p:cNvSpPr>
            <a:spLocks noGrp="1"/>
          </p:cNvSpPr>
          <p:nvPr>
            <p:ph sz="half" idx="1"/>
          </p:nvPr>
        </p:nvSpPr>
        <p:spPr/>
        <p:txBody>
          <a:bodyPr>
            <a:normAutofit/>
          </a:bodyPr>
          <a:lstStyle/>
          <a:p>
            <a:pPr lvl="0"/>
            <a:r>
              <a:rPr lang="cy-GB" sz="2400" dirty="0" smtClean="0"/>
              <a:t>Dangos </a:t>
            </a:r>
            <a:r>
              <a:rPr lang="cy-GB" sz="2400" dirty="0"/>
              <a:t>gwybodaeth o ystod o ddamcaniaethau dysgu a deall sut maent yn dylanwadu ar arfer cyfredol ym maes addysg.</a:t>
            </a:r>
            <a:endParaRPr lang="en-GB" sz="2400" dirty="0"/>
          </a:p>
          <a:p>
            <a:pPr marL="0" lvl="0" indent="0">
              <a:buNone/>
            </a:pPr>
            <a:endParaRPr lang="en-GB" dirty="0"/>
          </a:p>
          <a:p>
            <a:endParaRPr lang="en-GB" dirty="0"/>
          </a:p>
        </p:txBody>
      </p:sp>
      <p:sp>
        <p:nvSpPr>
          <p:cNvPr id="4" name="Content Placeholder 3"/>
          <p:cNvSpPr>
            <a:spLocks noGrp="1"/>
          </p:cNvSpPr>
          <p:nvPr>
            <p:ph sz="half" idx="2"/>
          </p:nvPr>
        </p:nvSpPr>
        <p:spPr/>
        <p:txBody>
          <a:bodyPr>
            <a:normAutofit/>
          </a:bodyPr>
          <a:lstStyle/>
          <a:p>
            <a:pPr lvl="0"/>
            <a:r>
              <a:rPr lang="en-GB" sz="2400" dirty="0" smtClean="0"/>
              <a:t>Demonstrate </a:t>
            </a:r>
            <a:r>
              <a:rPr lang="en-GB" sz="2400" dirty="0"/>
              <a:t>knowledge of a range of learning theories and understand how they influence current education practice.</a:t>
            </a:r>
          </a:p>
          <a:p>
            <a:pPr marL="0" lvl="0" indent="0">
              <a:buNone/>
            </a:pPr>
            <a:endParaRPr lang="en-GB" sz="2400" dirty="0"/>
          </a:p>
          <a:p>
            <a:endParaRPr lang="en-GB" dirty="0"/>
          </a:p>
        </p:txBody>
      </p:sp>
    </p:spTree>
    <p:extLst>
      <p:ext uri="{BB962C8B-B14F-4D97-AF65-F5344CB8AC3E}">
        <p14:creationId xmlns:p14="http://schemas.microsoft.com/office/powerpoint/2010/main" val="2046430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r>
              <a:rPr lang="en-GB" dirty="0"/>
              <a:t/>
            </a:r>
            <a:br>
              <a:rPr lang="en-GB" dirty="0"/>
            </a:br>
            <a:r>
              <a:rPr lang="en-GB" dirty="0"/>
              <a:t>Learning Outcomes</a:t>
            </a:r>
          </a:p>
        </p:txBody>
      </p:sp>
      <p:sp>
        <p:nvSpPr>
          <p:cNvPr id="3" name="Content Placeholder 2"/>
          <p:cNvSpPr>
            <a:spLocks noGrp="1"/>
          </p:cNvSpPr>
          <p:nvPr>
            <p:ph sz="half" idx="1"/>
          </p:nvPr>
        </p:nvSpPr>
        <p:spPr/>
        <p:txBody>
          <a:bodyPr/>
          <a:lstStyle/>
          <a:p>
            <a:r>
              <a:rPr lang="cy-GB" dirty="0"/>
              <a:t>Deall sut y gall yr awyr agored a chyfleoedd dysgu y tu allan i’r ysgol hwyluso datblygu a gwella gwybodaeth a sgiliau fel rhan o’r cwricwlwm a gynlluniwyd a gweithdrefnau </a:t>
            </a:r>
            <a:r>
              <a:rPr lang="cy-GB" dirty="0" smtClean="0"/>
              <a:t>asesu </a:t>
            </a:r>
            <a:endParaRPr lang="en-GB" dirty="0"/>
          </a:p>
          <a:p>
            <a:endParaRPr lang="en-GB" dirty="0"/>
          </a:p>
        </p:txBody>
      </p:sp>
      <p:sp>
        <p:nvSpPr>
          <p:cNvPr id="4" name="Content Placeholder 3"/>
          <p:cNvSpPr>
            <a:spLocks noGrp="1"/>
          </p:cNvSpPr>
          <p:nvPr>
            <p:ph sz="half" idx="2"/>
          </p:nvPr>
        </p:nvSpPr>
        <p:spPr/>
        <p:txBody>
          <a:bodyPr/>
          <a:lstStyle/>
          <a:p>
            <a:r>
              <a:rPr lang="en-GB" dirty="0"/>
              <a:t>Understand how the outdoors and out of school learning opportunities can facilitate the development and enhancement of knowledge and skills as part of planned curriculum and assessment procedures</a:t>
            </a:r>
          </a:p>
        </p:txBody>
      </p:sp>
    </p:spTree>
    <p:extLst>
      <p:ext uri="{BB962C8B-B14F-4D97-AF65-F5344CB8AC3E}">
        <p14:creationId xmlns:p14="http://schemas.microsoft.com/office/powerpoint/2010/main" val="2730141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r>
              <a:rPr lang="en-GB" dirty="0"/>
              <a:t/>
            </a:r>
            <a:br>
              <a:rPr lang="en-GB" dirty="0"/>
            </a:br>
            <a:r>
              <a:rPr lang="en-GB" dirty="0"/>
              <a:t>Learning Outcomes</a:t>
            </a:r>
          </a:p>
        </p:txBody>
      </p:sp>
      <p:sp>
        <p:nvSpPr>
          <p:cNvPr id="3" name="Content Placeholder 2"/>
          <p:cNvSpPr>
            <a:spLocks noGrp="1"/>
          </p:cNvSpPr>
          <p:nvPr>
            <p:ph sz="half" idx="1"/>
          </p:nvPr>
        </p:nvSpPr>
        <p:spPr/>
        <p:txBody>
          <a:bodyPr/>
          <a:lstStyle/>
          <a:p>
            <a:r>
              <a:rPr lang="cy-GB" dirty="0"/>
              <a:t>Trafod a gwerthuso cyd-destunau dysgu. </a:t>
            </a:r>
            <a:endParaRPr lang="en-GB" dirty="0"/>
          </a:p>
          <a:p>
            <a:endParaRPr lang="en-GB" dirty="0"/>
          </a:p>
        </p:txBody>
      </p:sp>
      <p:sp>
        <p:nvSpPr>
          <p:cNvPr id="4" name="Content Placeholder 3"/>
          <p:cNvSpPr>
            <a:spLocks noGrp="1"/>
          </p:cNvSpPr>
          <p:nvPr>
            <p:ph sz="half" idx="2"/>
          </p:nvPr>
        </p:nvSpPr>
        <p:spPr/>
        <p:txBody>
          <a:bodyPr/>
          <a:lstStyle/>
          <a:p>
            <a:r>
              <a:rPr lang="en-GB" dirty="0"/>
              <a:t>Discuss and evaluate learning contexts</a:t>
            </a:r>
          </a:p>
        </p:txBody>
      </p:sp>
    </p:spTree>
    <p:extLst>
      <p:ext uri="{BB962C8B-B14F-4D97-AF65-F5344CB8AC3E}">
        <p14:creationId xmlns:p14="http://schemas.microsoft.com/office/powerpoint/2010/main" val="2589640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r>
              <a:rPr lang="en-GB" dirty="0"/>
              <a:t/>
            </a:r>
            <a:br>
              <a:rPr lang="en-GB" dirty="0"/>
            </a:br>
            <a:r>
              <a:rPr lang="en-GB" dirty="0"/>
              <a:t>Learning Outcomes</a:t>
            </a:r>
          </a:p>
        </p:txBody>
      </p:sp>
      <p:sp>
        <p:nvSpPr>
          <p:cNvPr id="3" name="Content Placeholder 2"/>
          <p:cNvSpPr>
            <a:spLocks noGrp="1"/>
          </p:cNvSpPr>
          <p:nvPr>
            <p:ph sz="half" idx="1"/>
          </p:nvPr>
        </p:nvSpPr>
        <p:spPr/>
        <p:txBody>
          <a:bodyPr/>
          <a:lstStyle/>
          <a:p>
            <a:r>
              <a:rPr lang="cy-GB" dirty="0"/>
              <a:t>Trefnu eu gwybodaeth a’r hyn y maent wedi’i ddysgu drwy ddefnyddio amrywiaeth o ffynonellau gwybodaeth, gan gynnwys </a:t>
            </a:r>
            <a:r>
              <a:rPr lang="cy-GB" dirty="0" err="1"/>
              <a:t>TGCh</a:t>
            </a:r>
            <a:r>
              <a:rPr lang="cy-GB" dirty="0"/>
              <a:t>, a chyflwyno’u gwaith ar y lefel briodol</a:t>
            </a:r>
            <a:endParaRPr lang="en-GB" dirty="0"/>
          </a:p>
        </p:txBody>
      </p:sp>
      <p:sp>
        <p:nvSpPr>
          <p:cNvPr id="4" name="Content Placeholder 3"/>
          <p:cNvSpPr>
            <a:spLocks noGrp="1"/>
          </p:cNvSpPr>
          <p:nvPr>
            <p:ph sz="half" idx="2"/>
          </p:nvPr>
        </p:nvSpPr>
        <p:spPr/>
        <p:txBody>
          <a:bodyPr/>
          <a:lstStyle/>
          <a:p>
            <a:r>
              <a:rPr lang="en-GB" dirty="0"/>
              <a:t>Organise their knowledge and learning through the use of a range of information sources including ICT and present their work at the appropriate level.</a:t>
            </a:r>
          </a:p>
          <a:p>
            <a:endParaRPr lang="en-GB" dirty="0"/>
          </a:p>
        </p:txBody>
      </p:sp>
    </p:spTree>
    <p:extLst>
      <p:ext uri="{BB962C8B-B14F-4D97-AF65-F5344CB8AC3E}">
        <p14:creationId xmlns:p14="http://schemas.microsoft.com/office/powerpoint/2010/main" val="2307484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Aseiniad</a:t>
            </a:r>
            <a:r>
              <a:rPr lang="en-GB" dirty="0" smtClean="0"/>
              <a:t> </a:t>
            </a:r>
            <a:br>
              <a:rPr lang="en-GB" dirty="0" smtClean="0"/>
            </a:br>
            <a:r>
              <a:rPr lang="en-GB" dirty="0" smtClean="0"/>
              <a:t>Assignment</a:t>
            </a:r>
            <a:endParaRPr lang="en-GB" dirty="0"/>
          </a:p>
        </p:txBody>
      </p:sp>
      <p:sp>
        <p:nvSpPr>
          <p:cNvPr id="3" name="Content Placeholder 2"/>
          <p:cNvSpPr>
            <a:spLocks noGrp="1"/>
          </p:cNvSpPr>
          <p:nvPr>
            <p:ph sz="half" idx="1"/>
          </p:nvPr>
        </p:nvSpPr>
        <p:spPr/>
        <p:txBody>
          <a:bodyPr/>
          <a:lstStyle/>
          <a:p>
            <a:r>
              <a:rPr lang="en-GB" sz="2400" dirty="0" err="1" smtClean="0"/>
              <a:t>Cyflwyniad</a:t>
            </a:r>
            <a:r>
              <a:rPr lang="en-GB" sz="2400" dirty="0" smtClean="0"/>
              <a:t> </a:t>
            </a:r>
            <a:r>
              <a:rPr lang="en-GB" sz="2400" dirty="0" err="1" smtClean="0"/>
              <a:t>grwp</a:t>
            </a:r>
            <a:r>
              <a:rPr lang="en-GB" sz="2400" dirty="0" smtClean="0"/>
              <a:t> (10 </a:t>
            </a:r>
            <a:r>
              <a:rPr lang="en-GB" sz="2400" dirty="0" err="1" smtClean="0"/>
              <a:t>munud</a:t>
            </a:r>
            <a:r>
              <a:rPr lang="en-GB" sz="2400" dirty="0" smtClean="0"/>
              <a:t> </a:t>
            </a:r>
            <a:r>
              <a:rPr lang="en-GB" sz="2400" dirty="0" err="1" smtClean="0"/>
              <a:t>yr</a:t>
            </a:r>
            <a:r>
              <a:rPr lang="en-GB" sz="2400" dirty="0" smtClean="0"/>
              <a:t> un)</a:t>
            </a:r>
          </a:p>
          <a:p>
            <a:r>
              <a:rPr lang="en-GB" sz="2400" dirty="0" smtClean="0">
                <a:solidFill>
                  <a:srgbClr val="FF0000"/>
                </a:solidFill>
              </a:rPr>
              <a:t>14/1/20</a:t>
            </a:r>
          </a:p>
          <a:p>
            <a:r>
              <a:rPr lang="cy-GB" sz="2400" dirty="0"/>
              <a:t>Dangoswch sut y gall cyd-destun y tu allan i’r dosbarth gefnogi dysgu</a:t>
            </a:r>
            <a:endParaRPr lang="en-GB" sz="2400" dirty="0"/>
          </a:p>
          <a:p>
            <a:endParaRPr lang="en-GB" dirty="0"/>
          </a:p>
        </p:txBody>
      </p:sp>
      <p:sp>
        <p:nvSpPr>
          <p:cNvPr id="4" name="Content Placeholder 3"/>
          <p:cNvSpPr>
            <a:spLocks noGrp="1"/>
          </p:cNvSpPr>
          <p:nvPr>
            <p:ph sz="half" idx="2"/>
          </p:nvPr>
        </p:nvSpPr>
        <p:spPr/>
        <p:txBody>
          <a:bodyPr/>
          <a:lstStyle/>
          <a:p>
            <a:r>
              <a:rPr lang="en-GB" sz="2400" dirty="0" smtClean="0"/>
              <a:t>Group presentation (10 minutes each)</a:t>
            </a:r>
          </a:p>
          <a:p>
            <a:r>
              <a:rPr lang="en-GB" sz="2400" dirty="0" smtClean="0">
                <a:solidFill>
                  <a:srgbClr val="FF0000"/>
                </a:solidFill>
              </a:rPr>
              <a:t>14/1/20</a:t>
            </a:r>
          </a:p>
          <a:p>
            <a:r>
              <a:rPr lang="en-GB" sz="2400" dirty="0"/>
              <a:t>Demonstrate how outdoor contexts can support </a:t>
            </a:r>
            <a:r>
              <a:rPr lang="en-GB" sz="2400" dirty="0" smtClean="0"/>
              <a:t>learning</a:t>
            </a:r>
          </a:p>
          <a:p>
            <a:endParaRPr lang="en-GB" dirty="0"/>
          </a:p>
          <a:p>
            <a:endParaRPr lang="en-GB" dirty="0"/>
          </a:p>
        </p:txBody>
      </p:sp>
    </p:spTree>
    <p:extLst>
      <p:ext uri="{BB962C8B-B14F-4D97-AF65-F5344CB8AC3E}">
        <p14:creationId xmlns:p14="http://schemas.microsoft.com/office/powerpoint/2010/main" val="706475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dirty="0" smtClean="0"/>
              <a:t>  </a:t>
            </a:r>
            <a:r>
              <a:rPr lang="en-GB" altLang="en-US" dirty="0" err="1" smtClean="0"/>
              <a:t>Heddiw</a:t>
            </a:r>
            <a:r>
              <a:rPr lang="en-GB" altLang="en-US" dirty="0" smtClean="0"/>
              <a:t>                                 Today</a:t>
            </a:r>
          </a:p>
        </p:txBody>
      </p:sp>
      <p:sp>
        <p:nvSpPr>
          <p:cNvPr id="17411" name="Rectangle 3"/>
          <p:cNvSpPr>
            <a:spLocks noGrp="1" noChangeArrowheads="1"/>
          </p:cNvSpPr>
          <p:nvPr>
            <p:ph sz="half" idx="1"/>
          </p:nvPr>
        </p:nvSpPr>
        <p:spPr/>
        <p:txBody>
          <a:bodyPr>
            <a:normAutofit/>
          </a:bodyPr>
          <a:lstStyle/>
          <a:p>
            <a:r>
              <a:rPr lang="en-GB" altLang="en-US" smtClean="0"/>
              <a:t>Beth yw ‘cyd-destun dysgu.’</a:t>
            </a:r>
          </a:p>
          <a:p>
            <a:r>
              <a:rPr lang="en-GB" altLang="en-US" smtClean="0"/>
              <a:t>Pa ffactorau sy’n gallu dylanwadu’r cyd-destun dysgu.</a:t>
            </a:r>
          </a:p>
          <a:p>
            <a:r>
              <a:rPr lang="en-GB" altLang="en-US" smtClean="0"/>
              <a:t>Mathau o ddarpariaeth yn y cyd-destun dysgu.</a:t>
            </a:r>
          </a:p>
          <a:p>
            <a:r>
              <a:rPr lang="en-GB" altLang="en-US" smtClean="0"/>
              <a:t>Rhan oedolion o fewn y cyd-destun hyn</a:t>
            </a:r>
          </a:p>
          <a:p>
            <a:r>
              <a:rPr lang="en-GB" altLang="en-US" smtClean="0"/>
              <a:t>Asesu mewn gwahanol cyd-destunau</a:t>
            </a:r>
            <a:endParaRPr lang="en-GB" altLang="en-US" dirty="0" smtClean="0"/>
          </a:p>
        </p:txBody>
      </p:sp>
      <p:sp>
        <p:nvSpPr>
          <p:cNvPr id="2" name="Content Placeholder 1"/>
          <p:cNvSpPr>
            <a:spLocks noGrp="1"/>
          </p:cNvSpPr>
          <p:nvPr>
            <p:ph sz="half" idx="2"/>
          </p:nvPr>
        </p:nvSpPr>
        <p:spPr/>
        <p:txBody>
          <a:bodyPr>
            <a:normAutofit/>
          </a:bodyPr>
          <a:lstStyle/>
          <a:p>
            <a:r>
              <a:rPr lang="en-GB" altLang="en-US" smtClean="0"/>
              <a:t>What is the ‘learning context’.</a:t>
            </a:r>
          </a:p>
          <a:p>
            <a:r>
              <a:rPr lang="en-GB" altLang="en-US" smtClean="0"/>
              <a:t>What factors can influence the learning context.</a:t>
            </a:r>
          </a:p>
          <a:p>
            <a:r>
              <a:rPr lang="en-GB" altLang="en-US" smtClean="0"/>
              <a:t>Types of provision in the learning contexts.</a:t>
            </a:r>
          </a:p>
          <a:p>
            <a:r>
              <a:rPr lang="en-GB" altLang="en-US" smtClean="0"/>
              <a:t>The role of the adult within this context</a:t>
            </a:r>
          </a:p>
          <a:p>
            <a:r>
              <a:rPr lang="en-GB" smtClean="0"/>
              <a:t>Assessing in various contexts</a:t>
            </a:r>
            <a:endParaRPr lang="en-GB" dirty="0"/>
          </a:p>
        </p:txBody>
      </p:sp>
    </p:spTree>
    <p:extLst>
      <p:ext uri="{BB962C8B-B14F-4D97-AF65-F5344CB8AC3E}">
        <p14:creationId xmlns:p14="http://schemas.microsoft.com/office/powerpoint/2010/main" val="256790164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Learning context</a:t>
            </a:r>
            <a:br>
              <a:rPr lang="en-GB" smtClean="0"/>
            </a:br>
            <a:r>
              <a:rPr lang="en-GB" smtClean="0"/>
              <a:t>Cyd-destun dysgu</a:t>
            </a:r>
            <a:endParaRPr lang="en-GB" dirty="0"/>
          </a:p>
        </p:txBody>
      </p:sp>
      <p:sp>
        <p:nvSpPr>
          <p:cNvPr id="3" name="Content Placeholder 2"/>
          <p:cNvSpPr>
            <a:spLocks noGrp="1"/>
          </p:cNvSpPr>
          <p:nvPr>
            <p:ph sz="half" idx="1"/>
          </p:nvPr>
        </p:nvSpPr>
        <p:spPr/>
        <p:txBody>
          <a:bodyPr>
            <a:normAutofit/>
          </a:bodyPr>
          <a:lstStyle/>
          <a:p>
            <a:r>
              <a:rPr lang="en-GB" dirty="0" smtClean="0"/>
              <a:t>Mae </a:t>
            </a:r>
            <a:r>
              <a:rPr lang="en-GB" dirty="0" err="1" smtClean="0"/>
              <a:t>hawsaf</a:t>
            </a:r>
            <a:r>
              <a:rPr lang="en-GB" dirty="0" smtClean="0"/>
              <a:t> </a:t>
            </a:r>
            <a:r>
              <a:rPr lang="en-GB" dirty="0" err="1" smtClean="0"/>
              <a:t>i</a:t>
            </a:r>
            <a:r>
              <a:rPr lang="en-GB" dirty="0" smtClean="0"/>
              <a:t> </a:t>
            </a:r>
            <a:r>
              <a:rPr lang="en-GB" dirty="0" err="1" smtClean="0"/>
              <a:t>ddeall</a:t>
            </a:r>
            <a:r>
              <a:rPr lang="en-GB" dirty="0" smtClean="0"/>
              <a:t> ‘</a:t>
            </a:r>
            <a:r>
              <a:rPr lang="en-GB" dirty="0" err="1" smtClean="0"/>
              <a:t>cyd</a:t>
            </a:r>
            <a:r>
              <a:rPr lang="en-GB" dirty="0" smtClean="0"/>
              <a:t> – </a:t>
            </a:r>
            <a:r>
              <a:rPr lang="en-GB" dirty="0" err="1" smtClean="0"/>
              <a:t>destunau</a:t>
            </a:r>
            <a:r>
              <a:rPr lang="en-GB" dirty="0" smtClean="0"/>
              <a:t> </a:t>
            </a:r>
            <a:r>
              <a:rPr lang="en-GB" dirty="0" err="1" smtClean="0"/>
              <a:t>dysg</a:t>
            </a:r>
            <a:r>
              <a:rPr lang="en-GB" dirty="0" smtClean="0"/>
              <a:t>’ </a:t>
            </a:r>
            <a:r>
              <a:rPr lang="en-GB" dirty="0" err="1" smtClean="0"/>
              <a:t>wrth</a:t>
            </a:r>
            <a:r>
              <a:rPr lang="en-GB" dirty="0" smtClean="0"/>
              <a:t> </a:t>
            </a:r>
            <a:r>
              <a:rPr lang="en-GB" dirty="0" err="1" smtClean="0"/>
              <a:t>feddwl</a:t>
            </a:r>
            <a:r>
              <a:rPr lang="en-GB" dirty="0" smtClean="0"/>
              <a:t> am </a:t>
            </a:r>
            <a:r>
              <a:rPr lang="en-GB" dirty="0" err="1" smtClean="0"/>
              <a:t>yr</a:t>
            </a:r>
            <a:r>
              <a:rPr lang="en-GB" dirty="0" smtClean="0"/>
              <a:t> </a:t>
            </a:r>
            <a:r>
              <a:rPr lang="en-GB" dirty="0" err="1" smtClean="0"/>
              <a:t>amgylchedd</a:t>
            </a:r>
            <a:r>
              <a:rPr lang="en-GB" dirty="0" smtClean="0"/>
              <a:t> </a:t>
            </a:r>
            <a:r>
              <a:rPr lang="en-GB" dirty="0" err="1" smtClean="0"/>
              <a:t>dysgu</a:t>
            </a:r>
            <a:r>
              <a:rPr lang="en-GB" dirty="0" smtClean="0"/>
              <a:t> </a:t>
            </a:r>
            <a:r>
              <a:rPr lang="en-GB" dirty="0" err="1" smtClean="0"/>
              <a:t>gan</a:t>
            </a:r>
            <a:r>
              <a:rPr lang="en-GB" dirty="0" smtClean="0"/>
              <a:t> </a:t>
            </a:r>
            <a:r>
              <a:rPr lang="en-GB" dirty="0" err="1" smtClean="0"/>
              <a:t>gynnwys</a:t>
            </a:r>
            <a:r>
              <a:rPr lang="en-GB" dirty="0" smtClean="0"/>
              <a:t> </a:t>
            </a:r>
            <a:r>
              <a:rPr lang="en-GB" dirty="0" err="1" smtClean="0"/>
              <a:t>ansawdd</a:t>
            </a:r>
            <a:r>
              <a:rPr lang="en-GB" dirty="0" smtClean="0"/>
              <a:t> </a:t>
            </a:r>
            <a:r>
              <a:rPr lang="en-GB" dirty="0" err="1" smtClean="0"/>
              <a:t>yr</a:t>
            </a:r>
            <a:r>
              <a:rPr lang="en-GB" dirty="0" smtClean="0"/>
              <a:t> </a:t>
            </a:r>
            <a:r>
              <a:rPr lang="en-GB" dirty="0" err="1" smtClean="0"/>
              <a:t>adnoddau</a:t>
            </a:r>
            <a:r>
              <a:rPr lang="en-GB" dirty="0" smtClean="0"/>
              <a:t>, y </a:t>
            </a:r>
            <a:r>
              <a:rPr lang="en-GB" dirty="0" err="1" smtClean="0"/>
              <a:t>cyfleusterau</a:t>
            </a:r>
            <a:r>
              <a:rPr lang="en-GB" dirty="0" smtClean="0"/>
              <a:t> a </a:t>
            </a:r>
            <a:r>
              <a:rPr lang="en-GB" dirty="0" err="1" smtClean="0"/>
              <a:t>lefel</a:t>
            </a:r>
            <a:r>
              <a:rPr lang="en-GB" dirty="0" smtClean="0"/>
              <a:t> </a:t>
            </a:r>
            <a:r>
              <a:rPr lang="en-GB" dirty="0" err="1" smtClean="0"/>
              <a:t>hyfforddiant</a:t>
            </a:r>
            <a:r>
              <a:rPr lang="en-GB" dirty="0" smtClean="0"/>
              <a:t> </a:t>
            </a:r>
            <a:r>
              <a:rPr lang="en-GB" dirty="0" err="1" smtClean="0"/>
              <a:t>yr</a:t>
            </a:r>
            <a:r>
              <a:rPr lang="en-GB" dirty="0" smtClean="0"/>
              <a:t> </a:t>
            </a:r>
            <a:r>
              <a:rPr lang="en-GB" dirty="0" err="1" smtClean="0"/>
              <a:t>athro</a:t>
            </a:r>
            <a:endParaRPr lang="en-GB" dirty="0"/>
          </a:p>
        </p:txBody>
      </p:sp>
      <p:sp>
        <p:nvSpPr>
          <p:cNvPr id="4" name="Content Placeholder 3"/>
          <p:cNvSpPr>
            <a:spLocks noGrp="1"/>
          </p:cNvSpPr>
          <p:nvPr>
            <p:ph sz="half" idx="2"/>
          </p:nvPr>
        </p:nvSpPr>
        <p:spPr/>
        <p:txBody>
          <a:bodyPr>
            <a:normAutofit/>
          </a:bodyPr>
          <a:lstStyle/>
          <a:p>
            <a:r>
              <a:rPr lang="en-GB" dirty="0" smtClean="0"/>
              <a:t>The ‘learning context’  is most easily understood as the learning environment including the quality of equipment and facilities and the training level of the teacher.</a:t>
            </a:r>
            <a:br>
              <a:rPr lang="en-GB" dirty="0" smtClean="0"/>
            </a:br>
            <a:endParaRPr lang="en-GB" dirty="0"/>
          </a:p>
        </p:txBody>
      </p:sp>
    </p:spTree>
    <p:extLst>
      <p:ext uri="{BB962C8B-B14F-4D97-AF65-F5344CB8AC3E}">
        <p14:creationId xmlns:p14="http://schemas.microsoft.com/office/powerpoint/2010/main" val="13810750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4"/>
          <p:cNvSpPr>
            <a:spLocks noChangeArrowheads="1"/>
          </p:cNvSpPr>
          <p:nvPr/>
        </p:nvSpPr>
        <p:spPr bwMode="auto">
          <a:xfrm>
            <a:off x="2174383" y="510372"/>
            <a:ext cx="7848600" cy="3416320"/>
          </a:xfrm>
          <a:prstGeom prst="rect">
            <a:avLst/>
          </a:prstGeom>
          <a:noFill/>
          <a:ln w="9525">
            <a:noFill/>
            <a:miter lim="800000"/>
            <a:headEnd/>
            <a:tailEnd/>
          </a:ln>
        </p:spPr>
        <p:txBody>
          <a:bodyPr anchor="ctr">
            <a:spAutoFit/>
          </a:bodyPr>
          <a:lstStyle/>
          <a:p>
            <a:r>
              <a:rPr lang="en-GB" sz="2400" b="1" dirty="0"/>
              <a:t>Prepared environment</a:t>
            </a:r>
            <a:r>
              <a:rPr lang="en-GB" sz="2400" dirty="0"/>
              <a:t>. The right precise conditions around children allow for and support their true natural development. For young children, the environment must be prepared in this way by providing a range of physical objects that are organized and made available for free, independent use, to stimulate their natural instincts and interests for self-directed learning </a:t>
            </a:r>
          </a:p>
          <a:p>
            <a:r>
              <a:rPr lang="en-GB" sz="2400" dirty="0"/>
              <a:t>                                       </a:t>
            </a:r>
          </a:p>
        </p:txBody>
      </p:sp>
      <p:sp>
        <p:nvSpPr>
          <p:cNvPr id="31747" name="Rectangle 5"/>
          <p:cNvSpPr>
            <a:spLocks noChangeArrowheads="1"/>
          </p:cNvSpPr>
          <p:nvPr/>
        </p:nvSpPr>
        <p:spPr bwMode="auto">
          <a:xfrm>
            <a:off x="2205054" y="3588217"/>
            <a:ext cx="7848600" cy="1938992"/>
          </a:xfrm>
          <a:prstGeom prst="rect">
            <a:avLst/>
          </a:prstGeom>
          <a:noFill/>
          <a:ln w="9525">
            <a:noFill/>
            <a:miter lim="800000"/>
            <a:headEnd/>
            <a:tailEnd/>
          </a:ln>
        </p:spPr>
        <p:txBody>
          <a:bodyPr anchor="ctr">
            <a:spAutoFit/>
          </a:bodyPr>
          <a:lstStyle/>
          <a:p>
            <a:r>
              <a:rPr lang="en-GB" b="1" dirty="0"/>
              <a:t>“</a:t>
            </a:r>
            <a:r>
              <a:rPr lang="en-GB" sz="2000" b="1" dirty="0"/>
              <a:t>The environment must be rich in motives which lend interest to activity and invite the child to conduct his own experiences.”</a:t>
            </a:r>
            <a:br>
              <a:rPr lang="en-GB" sz="2000" b="1" dirty="0"/>
            </a:br>
            <a:endParaRPr lang="en-GB" sz="2000" b="1" dirty="0"/>
          </a:p>
          <a:p>
            <a:r>
              <a:rPr lang="en-GB" sz="2000" b="1" dirty="0"/>
              <a:t>                                                                     Montessori (1995:81)</a:t>
            </a:r>
          </a:p>
        </p:txBody>
      </p:sp>
    </p:spTree>
    <p:extLst>
      <p:ext uri="{BB962C8B-B14F-4D97-AF65-F5344CB8AC3E}">
        <p14:creationId xmlns:p14="http://schemas.microsoft.com/office/powerpoint/2010/main" val="150595345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1971675" y="404664"/>
            <a:ext cx="7772400" cy="782960"/>
          </a:xfrm>
        </p:spPr>
        <p:txBody>
          <a:bodyPr>
            <a:noAutofit/>
          </a:bodyPr>
          <a:lstStyle/>
          <a:p>
            <a:pPr eaLnBrk="1" hangingPunct="1"/>
            <a:r>
              <a:rPr lang="en-GB" altLang="en-US" dirty="0" err="1"/>
              <a:t>Safbwyntiau</a:t>
            </a:r>
            <a:r>
              <a:rPr lang="en-GB" altLang="en-US" dirty="0"/>
              <a:t> </a:t>
            </a:r>
            <a:r>
              <a:rPr lang="en-GB" altLang="en-US" dirty="0" err="1"/>
              <a:t>hanesyddol</a:t>
            </a:r>
            <a:r>
              <a:rPr lang="en-GB" altLang="en-US" dirty="0"/>
              <a:t/>
            </a:r>
            <a:br>
              <a:rPr lang="en-GB" altLang="en-US" dirty="0"/>
            </a:br>
            <a:r>
              <a:rPr lang="en-GB" altLang="en-US" dirty="0"/>
              <a:t>Historical perspective</a:t>
            </a:r>
          </a:p>
        </p:txBody>
      </p:sp>
      <p:sp>
        <p:nvSpPr>
          <p:cNvPr id="19459" name="Rectangle 3"/>
          <p:cNvSpPr>
            <a:spLocks noGrp="1" noChangeArrowheads="1"/>
          </p:cNvSpPr>
          <p:nvPr>
            <p:ph type="body" sz="half" idx="1"/>
          </p:nvPr>
        </p:nvSpPr>
        <p:spPr>
          <a:xfrm>
            <a:off x="1991544" y="1484784"/>
            <a:ext cx="4968552" cy="3773016"/>
          </a:xfrm>
        </p:spPr>
        <p:txBody>
          <a:bodyPr/>
          <a:lstStyle/>
          <a:p>
            <a:pPr eaLnBrk="1" hangingPunct="1"/>
            <a:r>
              <a:rPr lang="en-GB" altLang="en-US" sz="1600" dirty="0">
                <a:latin typeface="Arial" panose="020B0604020202020204" pitchFamily="34" charset="0"/>
                <a:cs typeface="Arial" panose="020B0604020202020204" pitchFamily="34" charset="0"/>
              </a:rPr>
              <a:t>Barn </a:t>
            </a:r>
            <a:r>
              <a:rPr lang="en-GB" altLang="en-US" sz="1600" dirty="0" err="1">
                <a:latin typeface="Arial" panose="020B0604020202020204" pitchFamily="34" charset="0"/>
                <a:cs typeface="Arial" panose="020B0604020202020204" pitchFamily="34" charset="0"/>
              </a:rPr>
              <a:t>addysg</a:t>
            </a:r>
            <a:r>
              <a:rPr lang="en-GB" altLang="en-US" sz="1600" dirty="0">
                <a:latin typeface="Arial" panose="020B0604020202020204" pitchFamily="34" charset="0"/>
                <a:cs typeface="Arial" panose="020B0604020202020204" pitchFamily="34" charset="0"/>
              </a:rPr>
              <a:t> ag </a:t>
            </a:r>
            <a:r>
              <a:rPr lang="en-GB" altLang="en-US" sz="1600" dirty="0" err="1">
                <a:latin typeface="Arial" panose="020B0604020202020204" pitchFamily="34" charset="0"/>
                <a:cs typeface="Arial" panose="020B0604020202020204" pitchFamily="34" charset="0"/>
              </a:rPr>
              <a:t>addysgwyr</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yn</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newid</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dros</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amser</a:t>
            </a:r>
            <a:endParaRPr lang="en-GB" altLang="en-US" sz="1600" dirty="0">
              <a:latin typeface="Arial" panose="020B0604020202020204" pitchFamily="34" charset="0"/>
              <a:cs typeface="Arial" panose="020B0604020202020204" pitchFamily="34" charset="0"/>
            </a:endParaRPr>
          </a:p>
          <a:p>
            <a:pPr eaLnBrk="1" hangingPunct="1"/>
            <a:r>
              <a:rPr lang="en-GB" altLang="en-US" sz="1600" dirty="0">
                <a:latin typeface="Arial" panose="020B0604020202020204" pitchFamily="34" charset="0"/>
                <a:cs typeface="Arial" panose="020B0604020202020204" pitchFamily="34" charset="0"/>
              </a:rPr>
              <a:t>Views of education and educators varies over time</a:t>
            </a:r>
            <a:endParaRPr lang="en-GB" altLang="en-US" sz="2000" dirty="0">
              <a:latin typeface="Arial" panose="020B0604020202020204" pitchFamily="34" charset="0"/>
              <a:cs typeface="Arial" panose="020B0604020202020204" pitchFamily="34" charset="0"/>
            </a:endParaRPr>
          </a:p>
          <a:p>
            <a:pPr eaLnBrk="1" hangingPunct="1">
              <a:buFont typeface="Wingdings" pitchFamily="2" charset="2"/>
              <a:buNone/>
            </a:pPr>
            <a:endParaRPr lang="en-GB" altLang="en-US" sz="2400" dirty="0"/>
          </a:p>
          <a:p>
            <a:pPr eaLnBrk="1" hangingPunct="1"/>
            <a:endParaRPr lang="en-GB" altLang="en-US" sz="2800" dirty="0"/>
          </a:p>
        </p:txBody>
      </p:sp>
      <p:pic>
        <p:nvPicPr>
          <p:cNvPr id="229380" name="Picture 4" descr="teacher lady"/>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7968208" y="1556792"/>
            <a:ext cx="1766888" cy="1849438"/>
          </a:xfrm>
          <a:noFill/>
        </p:spPr>
      </p:pic>
      <p:pic>
        <p:nvPicPr>
          <p:cNvPr id="229382" name="Picture 6" descr="DSCF1733"/>
          <p:cNvPicPr>
            <a:picLocks noChangeAspect="1" noChangeArrowheads="1"/>
          </p:cNvPicPr>
          <p:nvPr/>
        </p:nvPicPr>
        <p:blipFill>
          <a:blip r:embed="rId3" cstate="print">
            <a:extLst>
              <a:ext uri="{28A0092B-C50C-407E-A947-70E740481C1C}">
                <a14:useLocalDpi xmlns:a14="http://schemas.microsoft.com/office/drawing/2010/main" val="0"/>
              </a:ext>
            </a:extLst>
          </a:blip>
          <a:srcRect r="27280"/>
          <a:stretch>
            <a:fillRect/>
          </a:stretch>
        </p:blipFill>
        <p:spPr bwMode="auto">
          <a:xfrm>
            <a:off x="6353450" y="3610561"/>
            <a:ext cx="3744913"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9383" name="Picture 7" descr="6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24113" y="2323099"/>
            <a:ext cx="3433762" cy="2574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4" name="Text Box 9"/>
          <p:cNvSpPr txBox="1">
            <a:spLocks noChangeArrowheads="1"/>
          </p:cNvSpPr>
          <p:nvPr/>
        </p:nvSpPr>
        <p:spPr bwMode="auto">
          <a:xfrm>
            <a:off x="2279650" y="5278446"/>
            <a:ext cx="3312294"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spcBef>
                <a:spcPct val="50000"/>
              </a:spcBef>
            </a:pPr>
            <a:r>
              <a:rPr lang="en-GB" altLang="en-US" sz="1800" dirty="0"/>
              <a:t>Beth </a:t>
            </a:r>
            <a:r>
              <a:rPr lang="en-GB" altLang="en-US" sz="1800" dirty="0" err="1"/>
              <a:t>sy’n</a:t>
            </a:r>
            <a:r>
              <a:rPr lang="en-GB" altLang="en-US" sz="1800" dirty="0"/>
              <a:t> </a:t>
            </a:r>
            <a:r>
              <a:rPr lang="en-GB" altLang="en-US" sz="1800" dirty="0" err="1"/>
              <a:t>dylawadu</a:t>
            </a:r>
            <a:r>
              <a:rPr lang="en-GB" altLang="en-US" sz="1800" dirty="0"/>
              <a:t> </a:t>
            </a:r>
            <a:r>
              <a:rPr lang="en-GB" altLang="en-US" sz="1800" dirty="0" err="1"/>
              <a:t>ar</a:t>
            </a:r>
            <a:r>
              <a:rPr lang="en-GB" altLang="en-US" sz="1800" dirty="0"/>
              <a:t> </a:t>
            </a:r>
            <a:r>
              <a:rPr lang="en-GB" altLang="en-US" sz="1800" dirty="0" err="1"/>
              <a:t>newid</a:t>
            </a:r>
            <a:r>
              <a:rPr lang="en-GB" altLang="en-US" sz="1800" dirty="0"/>
              <a:t>?</a:t>
            </a:r>
          </a:p>
          <a:p>
            <a:pPr eaLnBrk="1" hangingPunct="1">
              <a:spcBef>
                <a:spcPct val="50000"/>
              </a:spcBef>
            </a:pPr>
            <a:r>
              <a:rPr lang="en-GB" altLang="en-US" sz="1800" dirty="0"/>
              <a:t>What influences change?</a:t>
            </a:r>
            <a:endParaRPr lang="en-US" altLang="en-US" sz="1800" dirty="0"/>
          </a:p>
        </p:txBody>
      </p:sp>
    </p:spTree>
    <p:extLst>
      <p:ext uri="{BB962C8B-B14F-4D97-AF65-F5344CB8AC3E}">
        <p14:creationId xmlns:p14="http://schemas.microsoft.com/office/powerpoint/2010/main" val="35559592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29380"/>
                                        </p:tgtEl>
                                        <p:attrNameLst>
                                          <p:attrName>style.visibility</p:attrName>
                                        </p:attrNameLst>
                                      </p:cBhvr>
                                      <p:to>
                                        <p:strVal val="visible"/>
                                      </p:to>
                                    </p:set>
                                    <p:anim calcmode="lin" valueType="num">
                                      <p:cBhvr additive="base">
                                        <p:cTn id="7" dur="5000" fill="hold"/>
                                        <p:tgtEl>
                                          <p:spTgt spid="229380"/>
                                        </p:tgtEl>
                                        <p:attrNameLst>
                                          <p:attrName>ppt_x</p:attrName>
                                        </p:attrNameLst>
                                      </p:cBhvr>
                                      <p:tavLst>
                                        <p:tav tm="0">
                                          <p:val>
                                            <p:strVal val="0-#ppt_w/2"/>
                                          </p:val>
                                        </p:tav>
                                        <p:tav tm="100000">
                                          <p:val>
                                            <p:strVal val="#ppt_x"/>
                                          </p:val>
                                        </p:tav>
                                      </p:tavLst>
                                    </p:anim>
                                    <p:anim calcmode="lin" valueType="num">
                                      <p:cBhvr additive="base">
                                        <p:cTn id="8" dur="5000" fill="hold"/>
                                        <p:tgtEl>
                                          <p:spTgt spid="229380"/>
                                        </p:tgtEl>
                                        <p:attrNameLst>
                                          <p:attrName>ppt_y</p:attrName>
                                        </p:attrNameLst>
                                      </p:cBhvr>
                                      <p:tavLst>
                                        <p:tav tm="0">
                                          <p:val>
                                            <p:strVal val="#ppt_y"/>
                                          </p:val>
                                        </p:tav>
                                        <p:tav tm="100000">
                                          <p:val>
                                            <p:strVal val="#ppt_y"/>
                                          </p:val>
                                        </p:tav>
                                      </p:tavLst>
                                    </p:anim>
                                  </p:childTnLst>
                                  <p:subTnLst>
                                    <p:set>
                                      <p:cBhvr override="childStyle">
                                        <p:cTn dur="1" fill="hold" display="0" masterRel="nextClick" afterEffect="1"/>
                                        <p:tgtEl>
                                          <p:spTgt spid="229380"/>
                                        </p:tgtEl>
                                        <p:attrNameLst>
                                          <p:attrName>style.visibility</p:attrName>
                                        </p:attrNameLst>
                                      </p:cBhvr>
                                      <p:to>
                                        <p:strVal val="hidden"/>
                                      </p:to>
                                    </p:set>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229383"/>
                                        </p:tgtEl>
                                        <p:attrNameLst>
                                          <p:attrName>style.visibility</p:attrName>
                                        </p:attrNameLst>
                                      </p:cBhvr>
                                      <p:to>
                                        <p:strVal val="visible"/>
                                      </p:to>
                                    </p:set>
                                    <p:anim calcmode="lin" valueType="num">
                                      <p:cBhvr additive="base">
                                        <p:cTn id="13" dur="5000" fill="hold"/>
                                        <p:tgtEl>
                                          <p:spTgt spid="229383"/>
                                        </p:tgtEl>
                                        <p:attrNameLst>
                                          <p:attrName>ppt_x</p:attrName>
                                        </p:attrNameLst>
                                      </p:cBhvr>
                                      <p:tavLst>
                                        <p:tav tm="0">
                                          <p:val>
                                            <p:strVal val="0-#ppt_w/2"/>
                                          </p:val>
                                        </p:tav>
                                        <p:tav tm="100000">
                                          <p:val>
                                            <p:strVal val="#ppt_x"/>
                                          </p:val>
                                        </p:tav>
                                      </p:tavLst>
                                    </p:anim>
                                    <p:anim calcmode="lin" valueType="num">
                                      <p:cBhvr additive="base">
                                        <p:cTn id="14" dur="5000" fill="hold"/>
                                        <p:tgtEl>
                                          <p:spTgt spid="229383"/>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229382"/>
                                        </p:tgtEl>
                                        <p:attrNameLst>
                                          <p:attrName>style.visibility</p:attrName>
                                        </p:attrNameLst>
                                      </p:cBhvr>
                                      <p:to>
                                        <p:strVal val="visible"/>
                                      </p:to>
                                    </p:set>
                                    <p:anim calcmode="lin" valueType="num">
                                      <p:cBhvr additive="base">
                                        <p:cTn id="19" dur="5000" fill="hold"/>
                                        <p:tgtEl>
                                          <p:spTgt spid="229382"/>
                                        </p:tgtEl>
                                        <p:attrNameLst>
                                          <p:attrName>ppt_x</p:attrName>
                                        </p:attrNameLst>
                                      </p:cBhvr>
                                      <p:tavLst>
                                        <p:tav tm="0">
                                          <p:val>
                                            <p:strVal val="0-#ppt_w/2"/>
                                          </p:val>
                                        </p:tav>
                                        <p:tav tm="100000">
                                          <p:val>
                                            <p:strVal val="#ppt_x"/>
                                          </p:val>
                                        </p:tav>
                                      </p:tavLst>
                                    </p:anim>
                                    <p:anim calcmode="lin" valueType="num">
                                      <p:cBhvr additive="base">
                                        <p:cTn id="20" dur="5000" fill="hold"/>
                                        <p:tgtEl>
                                          <p:spTgt spid="22938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smtClean="0"/>
              <a:t>Reggio Emilia Approach.</a:t>
            </a:r>
            <a:endParaRPr lang="en-US" altLang="en-US" dirty="0" smtClean="0"/>
          </a:p>
        </p:txBody>
      </p:sp>
      <p:sp>
        <p:nvSpPr>
          <p:cNvPr id="18435" name="Rectangle 3"/>
          <p:cNvSpPr>
            <a:spLocks noGrp="1" noChangeArrowheads="1"/>
          </p:cNvSpPr>
          <p:nvPr>
            <p:ph idx="1"/>
          </p:nvPr>
        </p:nvSpPr>
        <p:spPr/>
        <p:txBody>
          <a:bodyPr/>
          <a:lstStyle/>
          <a:p>
            <a:r>
              <a:rPr lang="en-GB" altLang="en-US" dirty="0" smtClean="0"/>
              <a:t>‘Education must come to be recognised as the product of complex interactions, many of which can be realised when the environment is a fully participating element.’</a:t>
            </a:r>
          </a:p>
          <a:p>
            <a:endParaRPr lang="en-GB" altLang="en-US" dirty="0" smtClean="0"/>
          </a:p>
          <a:p>
            <a:r>
              <a:rPr lang="en-GB" altLang="en-US" dirty="0" smtClean="0"/>
              <a:t>(</a:t>
            </a:r>
            <a:r>
              <a:rPr lang="en-GB" altLang="en-US" dirty="0" err="1" smtClean="0"/>
              <a:t>Malaguzzi</a:t>
            </a:r>
            <a:r>
              <a:rPr lang="en-GB" altLang="en-US" dirty="0" smtClean="0"/>
              <a:t>, 1998)</a:t>
            </a:r>
            <a:endParaRPr lang="en-US" altLang="en-US" dirty="0" smtClean="0"/>
          </a:p>
        </p:txBody>
      </p:sp>
      <p:pic>
        <p:nvPicPr>
          <p:cNvPr id="1027" name="Picture 3" descr="C:\Users\Dave\AppData\Local\Microsoft\Windows\Temporary Internet Files\Content.IE5\B263NQH0\Reggio_Emilia-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2184" y="4077073"/>
            <a:ext cx="2592288" cy="25070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367507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normAutofit fontScale="90000"/>
          </a:bodyPr>
          <a:lstStyle/>
          <a:p>
            <a:r>
              <a:rPr lang="en-GB" altLang="en-US" smtClean="0"/>
              <a:t/>
            </a:r>
            <a:br>
              <a:rPr lang="en-GB" altLang="en-US" smtClean="0"/>
            </a:br>
            <a:r>
              <a:rPr lang="en-GB" altLang="en-US" smtClean="0"/>
              <a:t>Key principles</a:t>
            </a:r>
            <a:br>
              <a:rPr lang="en-GB" altLang="en-US" smtClean="0"/>
            </a:br>
            <a:r>
              <a:rPr lang="en-GB" altLang="en-US" smtClean="0"/>
              <a:t>Egwyddorion Allweddol</a:t>
            </a:r>
            <a:br>
              <a:rPr lang="en-GB" altLang="en-US" smtClean="0"/>
            </a:br>
            <a:endParaRPr lang="en-GB" altLang="en-US" dirty="0" smtClean="0"/>
          </a:p>
        </p:txBody>
      </p:sp>
      <p:sp>
        <p:nvSpPr>
          <p:cNvPr id="25603" name="Rectangle 3"/>
          <p:cNvSpPr>
            <a:spLocks noGrp="1" noChangeArrowheads="1"/>
          </p:cNvSpPr>
          <p:nvPr>
            <p:ph sz="half" idx="1"/>
          </p:nvPr>
        </p:nvSpPr>
        <p:spPr/>
        <p:txBody>
          <a:bodyPr>
            <a:normAutofit/>
          </a:bodyPr>
          <a:lstStyle/>
          <a:p>
            <a:r>
              <a:rPr lang="en-US" altLang="en-US" smtClean="0"/>
              <a:t>Mae plant yn dysgu’n weithredol</a:t>
            </a:r>
          </a:p>
          <a:p>
            <a:r>
              <a:rPr lang="en-US" altLang="en-US" smtClean="0"/>
              <a:t>Angen i’r cyd – destun gael ystyr a bod yn ddiddorol</a:t>
            </a:r>
          </a:p>
          <a:p>
            <a:r>
              <a:rPr lang="en-US" altLang="en-US" smtClean="0"/>
              <a:t>Cyfleoedd i ddysgu trwy chwarae</a:t>
            </a:r>
          </a:p>
          <a:p>
            <a:r>
              <a:rPr lang="en-US" altLang="en-US" smtClean="0"/>
              <a:t>Dechrau gyda beth mae plentyn yn gallu gwneud</a:t>
            </a:r>
          </a:p>
          <a:p>
            <a:r>
              <a:rPr lang="en-US" altLang="en-US" smtClean="0"/>
              <a:t>Mynd i’r afael a dysgu mewn modd cyfannol</a:t>
            </a:r>
          </a:p>
          <a:p>
            <a:r>
              <a:rPr lang="en-US" altLang="en-US" smtClean="0"/>
              <a:t>Tu fewn a thu allan</a:t>
            </a:r>
            <a:endParaRPr lang="en-US" altLang="en-US" dirty="0" smtClean="0"/>
          </a:p>
        </p:txBody>
      </p:sp>
      <p:sp>
        <p:nvSpPr>
          <p:cNvPr id="2" name="Content Placeholder 1"/>
          <p:cNvSpPr>
            <a:spLocks noGrp="1"/>
          </p:cNvSpPr>
          <p:nvPr>
            <p:ph sz="half" idx="2"/>
          </p:nvPr>
        </p:nvSpPr>
        <p:spPr/>
        <p:txBody>
          <a:bodyPr>
            <a:normAutofit/>
          </a:bodyPr>
          <a:lstStyle/>
          <a:p>
            <a:r>
              <a:rPr lang="en-GB" altLang="en-US" smtClean="0"/>
              <a:t>Children are active learners</a:t>
            </a:r>
          </a:p>
          <a:p>
            <a:r>
              <a:rPr lang="en-GB" altLang="en-US" smtClean="0"/>
              <a:t>Contexts need to be real, meaningful and engaging</a:t>
            </a:r>
          </a:p>
          <a:p>
            <a:r>
              <a:rPr lang="en-GB" altLang="en-US" smtClean="0"/>
              <a:t>Playful learning opportunities</a:t>
            </a:r>
          </a:p>
          <a:p>
            <a:r>
              <a:rPr lang="en-GB" altLang="en-US" smtClean="0"/>
              <a:t>Start from what a child can do</a:t>
            </a:r>
          </a:p>
          <a:p>
            <a:r>
              <a:rPr lang="en-GB" altLang="en-US" smtClean="0"/>
              <a:t>Approach learning in an holistic manner</a:t>
            </a:r>
          </a:p>
          <a:p>
            <a:r>
              <a:rPr lang="en-US" altLang="en-US" smtClean="0"/>
              <a:t>Outdoors and indoors</a:t>
            </a:r>
            <a:endParaRPr lang="en-US" altLang="en-US" dirty="0"/>
          </a:p>
        </p:txBody>
      </p:sp>
      <p:sp>
        <p:nvSpPr>
          <p:cNvPr id="5" name="Rectangle 2"/>
          <p:cNvSpPr txBox="1">
            <a:spLocks noChangeArrowheads="1"/>
          </p:cNvSpPr>
          <p:nvPr/>
        </p:nvSpPr>
        <p:spPr>
          <a:xfrm>
            <a:off x="1703512" y="260648"/>
            <a:ext cx="3856856" cy="1143000"/>
          </a:xfrm>
          <a:prstGeom prst="rect">
            <a:avLst/>
          </a:prstGeom>
        </p:spPr>
        <p:txBody>
          <a:bodyPr vert="horz" wrap="square" lIns="91440" tIns="45720" rIns="91440" bIns="45720" numCol="1" anchor="b" anchorCtr="0" compatLnSpc="1">
            <a:prstTxWarp prst="textNoShape">
              <a:avLst/>
            </a:prstTxWarp>
            <a:normAutofit/>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endParaRPr lang="en-GB" altLang="en-US" sz="3600" dirty="0">
              <a:cs typeface="Times New Roman" pitchFamily="18" charset="0"/>
            </a:endParaRPr>
          </a:p>
        </p:txBody>
      </p:sp>
    </p:spTree>
    <p:extLst>
      <p:ext uri="{BB962C8B-B14F-4D97-AF65-F5344CB8AC3E}">
        <p14:creationId xmlns:p14="http://schemas.microsoft.com/office/powerpoint/2010/main" val="142914384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3268" y="13184"/>
            <a:ext cx="7620000" cy="1143000"/>
          </a:xfrm>
        </p:spPr>
        <p:txBody>
          <a:bodyPr>
            <a:normAutofit fontScale="90000"/>
          </a:bodyPr>
          <a:lstStyle/>
          <a:p>
            <a:r>
              <a:rPr lang="en-GB" smtClean="0"/>
              <a:t>Acrostic challenge</a:t>
            </a:r>
            <a:br>
              <a:rPr lang="en-GB" smtClean="0"/>
            </a:br>
            <a:r>
              <a:rPr lang="en-GB" smtClean="0"/>
              <a:t>Her acrostig</a:t>
            </a:r>
            <a:endParaRPr lang="en-GB" dirty="0"/>
          </a:p>
        </p:txBody>
      </p:sp>
      <p:pic>
        <p:nvPicPr>
          <p:cNvPr id="6" name="Content Placeholder 5"/>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5067051" y="4531772"/>
            <a:ext cx="1267033" cy="1844824"/>
          </a:xfrm>
        </p:spPr>
      </p:pic>
      <p:sp>
        <p:nvSpPr>
          <p:cNvPr id="4" name="Content Placeholder 3"/>
          <p:cNvSpPr>
            <a:spLocks noGrp="1"/>
          </p:cNvSpPr>
          <p:nvPr>
            <p:ph sz="half" idx="2"/>
          </p:nvPr>
        </p:nvSpPr>
        <p:spPr>
          <a:xfrm>
            <a:off x="6312024" y="1484784"/>
            <a:ext cx="3657600" cy="4590288"/>
          </a:xfrm>
        </p:spPr>
        <p:txBody>
          <a:bodyPr>
            <a:normAutofit/>
          </a:bodyPr>
          <a:lstStyle/>
          <a:p>
            <a:r>
              <a:rPr lang="en-GB" sz="2400" dirty="0" smtClean="0"/>
              <a:t>Last week we explored the benefits of outdoor learning</a:t>
            </a:r>
          </a:p>
          <a:p>
            <a:r>
              <a:rPr lang="en-GB" sz="2400" dirty="0" smtClean="0"/>
              <a:t>Choose one word that sums up outdoor learning and create an acrostic poem from this</a:t>
            </a:r>
            <a:endParaRPr lang="en-GB" sz="2400" dirty="0"/>
          </a:p>
        </p:txBody>
      </p:sp>
      <p:sp>
        <p:nvSpPr>
          <p:cNvPr id="7" name="TextBox 6"/>
          <p:cNvSpPr txBox="1"/>
          <p:nvPr/>
        </p:nvSpPr>
        <p:spPr>
          <a:xfrm>
            <a:off x="1062118" y="1484784"/>
            <a:ext cx="3744416" cy="3046988"/>
          </a:xfrm>
          <a:prstGeom prst="rect">
            <a:avLst/>
          </a:prstGeom>
          <a:noFill/>
        </p:spPr>
        <p:txBody>
          <a:bodyPr wrap="square" rtlCol="0">
            <a:spAutoFit/>
          </a:bodyPr>
          <a:lstStyle/>
          <a:p>
            <a:pPr marL="285750" indent="-285750">
              <a:buFont typeface="Arial" panose="020B0604020202020204" pitchFamily="34" charset="0"/>
              <a:buChar char="•"/>
            </a:pPr>
            <a:r>
              <a:rPr lang="en-GB" sz="2400" dirty="0" err="1"/>
              <a:t>Wythnos</a:t>
            </a:r>
            <a:r>
              <a:rPr lang="en-GB" sz="2400" dirty="0"/>
              <a:t> </a:t>
            </a:r>
            <a:r>
              <a:rPr lang="en-GB" sz="2400" dirty="0" err="1"/>
              <a:t>diwethaf</a:t>
            </a:r>
            <a:r>
              <a:rPr lang="en-GB" sz="2400" dirty="0"/>
              <a:t> </a:t>
            </a:r>
            <a:r>
              <a:rPr lang="en-GB" sz="2400" dirty="0" err="1"/>
              <a:t>edrychwyd</a:t>
            </a:r>
            <a:r>
              <a:rPr lang="en-GB" sz="2400" dirty="0"/>
              <a:t> </a:t>
            </a:r>
            <a:r>
              <a:rPr lang="en-GB" sz="2400" dirty="0" err="1"/>
              <a:t>ar</a:t>
            </a:r>
            <a:r>
              <a:rPr lang="en-GB" sz="2400" dirty="0"/>
              <a:t> </a:t>
            </a:r>
            <a:r>
              <a:rPr lang="en-GB" sz="2400" dirty="0" err="1"/>
              <a:t>fanteision</a:t>
            </a:r>
            <a:r>
              <a:rPr lang="en-GB" sz="2400" dirty="0"/>
              <a:t> </a:t>
            </a:r>
            <a:r>
              <a:rPr lang="en-GB" sz="2400" dirty="0" err="1"/>
              <a:t>dysgu</a:t>
            </a:r>
            <a:r>
              <a:rPr lang="en-GB" sz="2400" dirty="0"/>
              <a:t> </a:t>
            </a:r>
            <a:r>
              <a:rPr lang="en-GB" sz="2400" dirty="0" err="1"/>
              <a:t>tu</a:t>
            </a:r>
            <a:r>
              <a:rPr lang="en-GB" sz="2400" dirty="0"/>
              <a:t> </a:t>
            </a:r>
            <a:r>
              <a:rPr lang="en-GB" sz="2400" dirty="0" err="1"/>
              <a:t>allan</a:t>
            </a:r>
            <a:endParaRPr lang="en-GB" sz="2400" dirty="0"/>
          </a:p>
          <a:p>
            <a:pPr marL="285750" indent="-285750">
              <a:buFont typeface="Arial" panose="020B0604020202020204" pitchFamily="34" charset="0"/>
              <a:buChar char="•"/>
            </a:pPr>
            <a:r>
              <a:rPr lang="en-GB" sz="2400" dirty="0" err="1"/>
              <a:t>Dewisiwch</a:t>
            </a:r>
            <a:r>
              <a:rPr lang="en-GB" sz="2400" dirty="0"/>
              <a:t> un </a:t>
            </a:r>
            <a:r>
              <a:rPr lang="en-GB" sz="2400" dirty="0" err="1"/>
              <a:t>gair</a:t>
            </a:r>
            <a:r>
              <a:rPr lang="en-GB" sz="2400" dirty="0"/>
              <a:t> </a:t>
            </a:r>
            <a:r>
              <a:rPr lang="en-GB" sz="2400" dirty="0" err="1"/>
              <a:t>sy’n</a:t>
            </a:r>
            <a:r>
              <a:rPr lang="en-GB" sz="2400" dirty="0"/>
              <a:t> </a:t>
            </a:r>
            <a:r>
              <a:rPr lang="en-GB" sz="2400" dirty="0" err="1"/>
              <a:t>cynrychioli</a:t>
            </a:r>
            <a:r>
              <a:rPr lang="en-GB" sz="2400" dirty="0"/>
              <a:t> </a:t>
            </a:r>
            <a:r>
              <a:rPr lang="en-GB" sz="2400" dirty="0" err="1"/>
              <a:t>dysgu</a:t>
            </a:r>
            <a:r>
              <a:rPr lang="en-GB" sz="2400" dirty="0"/>
              <a:t> </a:t>
            </a:r>
            <a:r>
              <a:rPr lang="en-GB" sz="2400" dirty="0" err="1"/>
              <a:t>tu</a:t>
            </a:r>
            <a:r>
              <a:rPr lang="en-GB" sz="2400" dirty="0"/>
              <a:t> </a:t>
            </a:r>
            <a:r>
              <a:rPr lang="en-GB" sz="2400" dirty="0" err="1"/>
              <a:t>allan</a:t>
            </a:r>
            <a:r>
              <a:rPr lang="en-GB" sz="2400" dirty="0"/>
              <a:t> ac </a:t>
            </a:r>
            <a:r>
              <a:rPr lang="en-GB" sz="2400" dirty="0" err="1"/>
              <a:t>ewch</a:t>
            </a:r>
            <a:r>
              <a:rPr lang="en-GB" sz="2400" dirty="0"/>
              <a:t> </a:t>
            </a:r>
            <a:r>
              <a:rPr lang="en-GB" sz="2400" dirty="0" err="1"/>
              <a:t>ati</a:t>
            </a:r>
            <a:r>
              <a:rPr lang="en-GB" sz="2400" dirty="0"/>
              <a:t> </a:t>
            </a:r>
            <a:r>
              <a:rPr lang="en-GB" sz="2400" dirty="0" err="1"/>
              <a:t>i</a:t>
            </a:r>
            <a:r>
              <a:rPr lang="en-GB" sz="2400" dirty="0"/>
              <a:t> </a:t>
            </a:r>
            <a:r>
              <a:rPr lang="en-GB" sz="2400" dirty="0" err="1"/>
              <a:t>greu</a:t>
            </a:r>
            <a:r>
              <a:rPr lang="en-GB" sz="2400" dirty="0"/>
              <a:t> </a:t>
            </a:r>
            <a:r>
              <a:rPr lang="en-GB" sz="2400" dirty="0" err="1"/>
              <a:t>pennill</a:t>
            </a:r>
            <a:r>
              <a:rPr lang="en-GB" sz="2400" dirty="0"/>
              <a:t> </a:t>
            </a:r>
            <a:r>
              <a:rPr lang="en-GB" sz="2400" dirty="0" err="1"/>
              <a:t>acrostig</a:t>
            </a:r>
            <a:r>
              <a:rPr lang="en-GB" sz="2400" dirty="0"/>
              <a:t> o </a:t>
            </a:r>
            <a:r>
              <a:rPr lang="en-GB" sz="2400" dirty="0" err="1"/>
              <a:t>hyn</a:t>
            </a:r>
            <a:endParaRPr lang="en-GB" sz="2400" dirty="0"/>
          </a:p>
        </p:txBody>
      </p:sp>
    </p:spTree>
    <p:extLst>
      <p:ext uri="{BB962C8B-B14F-4D97-AF65-F5344CB8AC3E}">
        <p14:creationId xmlns:p14="http://schemas.microsoft.com/office/powerpoint/2010/main" val="23284719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332656"/>
            <a:ext cx="7620000" cy="1143000"/>
          </a:xfrm>
        </p:spPr>
        <p:txBody>
          <a:bodyPr>
            <a:normAutofit fontScale="90000"/>
          </a:bodyPr>
          <a:lstStyle/>
          <a:p>
            <a:r>
              <a:rPr lang="en-GB" dirty="0" smtClean="0"/>
              <a:t>Outdoor context</a:t>
            </a:r>
            <a:br>
              <a:rPr lang="en-GB" dirty="0" smtClean="0"/>
            </a:br>
            <a:r>
              <a:rPr lang="en-GB" dirty="0" err="1" smtClean="0"/>
              <a:t>Cyd</a:t>
            </a:r>
            <a:r>
              <a:rPr lang="en-GB" dirty="0" smtClean="0"/>
              <a:t> – </a:t>
            </a:r>
            <a:r>
              <a:rPr lang="en-GB" dirty="0" err="1" smtClean="0"/>
              <a:t>destun</a:t>
            </a:r>
            <a:r>
              <a:rPr lang="en-GB" dirty="0" smtClean="0"/>
              <a:t> </a:t>
            </a:r>
            <a:r>
              <a:rPr lang="en-GB" dirty="0" err="1" smtClean="0"/>
              <a:t>tu</a:t>
            </a:r>
            <a:r>
              <a:rPr lang="en-GB" dirty="0" smtClean="0"/>
              <a:t> </a:t>
            </a:r>
            <a:r>
              <a:rPr lang="en-GB" dirty="0" err="1" smtClean="0"/>
              <a:t>allan</a:t>
            </a:r>
            <a:r>
              <a:rPr lang="en-GB" dirty="0" smtClean="0"/>
              <a:t/>
            </a:r>
            <a:br>
              <a:rPr lang="en-GB" dirty="0" smtClean="0"/>
            </a:br>
            <a:endParaRPr lang="en-GB" dirty="0"/>
          </a:p>
        </p:txBody>
      </p:sp>
      <p:sp>
        <p:nvSpPr>
          <p:cNvPr id="3" name="Content Placeholder 2"/>
          <p:cNvSpPr>
            <a:spLocks noGrp="1"/>
          </p:cNvSpPr>
          <p:nvPr>
            <p:ph sz="half" idx="1"/>
          </p:nvPr>
        </p:nvSpPr>
        <p:spPr/>
        <p:txBody>
          <a:bodyPr>
            <a:normAutofit/>
          </a:bodyPr>
          <a:lstStyle/>
          <a:p>
            <a:r>
              <a:rPr lang="en-GB" smtClean="0"/>
              <a:t>Mae bod tu allan yn cynnig cyfleoedd i wneud pethau mewn ffordd gwahanol ac ar raddfa wahanol</a:t>
            </a:r>
          </a:p>
          <a:p>
            <a:r>
              <a:rPr lang="en-GB" smtClean="0"/>
              <a:t>Plant i gael profiad o’r tywydd, tymhorau a’r byd naturiol</a:t>
            </a:r>
          </a:p>
          <a:p>
            <a:r>
              <a:rPr lang="en-GB" smtClean="0"/>
              <a:t>Rhyddid i archwilio, defnyddio’u synhwyrau, i fod yn gorfforol a llawn bywyd</a:t>
            </a:r>
          </a:p>
          <a:p>
            <a:endParaRPr lang="en-GB" dirty="0"/>
          </a:p>
        </p:txBody>
      </p:sp>
      <p:sp>
        <p:nvSpPr>
          <p:cNvPr id="4" name="Content Placeholder 3"/>
          <p:cNvSpPr>
            <a:spLocks noGrp="1"/>
          </p:cNvSpPr>
          <p:nvPr>
            <p:ph sz="half" idx="2"/>
          </p:nvPr>
        </p:nvSpPr>
        <p:spPr/>
        <p:txBody>
          <a:bodyPr>
            <a:normAutofit/>
          </a:bodyPr>
          <a:lstStyle/>
          <a:p>
            <a:r>
              <a:rPr lang="en-GB" smtClean="0"/>
              <a:t>Being outdoors offers opportunities for doing things in different ways and on different scales</a:t>
            </a:r>
          </a:p>
          <a:p>
            <a:r>
              <a:rPr lang="en-GB" smtClean="0"/>
              <a:t>Children have first-hand experience with weather, seasons and the natural world</a:t>
            </a:r>
          </a:p>
          <a:p>
            <a:r>
              <a:rPr lang="en-GB" smtClean="0"/>
              <a:t>Freedom to explore, use their senses, be physically active and exuberant </a:t>
            </a:r>
            <a:endParaRPr lang="en-GB" dirty="0"/>
          </a:p>
        </p:txBody>
      </p:sp>
      <p:pic>
        <p:nvPicPr>
          <p:cNvPr id="2050" name="Picture 2" descr="C:\Users\Dave\AppData\Local\Microsoft\Windows\Temporary Internet Files\Content.IE5\W3NOTEC0\smile[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048328" y="5657097"/>
            <a:ext cx="1524000" cy="118872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1524000" y="234360"/>
            <a:ext cx="3496816" cy="1143000"/>
          </a:xfrm>
          <a:prstGeom prst="rect">
            <a:avLst/>
          </a:prstGeom>
        </p:spPr>
        <p:txBody>
          <a:bodyPr vert="horz" wrap="square" lIns="91440" tIns="45720" rIns="91440" bIns="45720" numCol="1" anchor="b" anchorCtr="0" compatLnSpc="1">
            <a:prstTxWarp prst="textNoShape">
              <a:avLst/>
            </a:prstTxWarp>
            <a:normAutofit/>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endParaRPr lang="en-GB" dirty="0"/>
          </a:p>
        </p:txBody>
      </p:sp>
    </p:spTree>
    <p:extLst>
      <p:ext uri="{BB962C8B-B14F-4D97-AF65-F5344CB8AC3E}">
        <p14:creationId xmlns:p14="http://schemas.microsoft.com/office/powerpoint/2010/main" val="416426380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21" y="324252"/>
            <a:ext cx="8784976" cy="1143000"/>
          </a:xfrm>
        </p:spPr>
        <p:txBody>
          <a:bodyPr>
            <a:normAutofit fontScale="90000"/>
          </a:bodyPr>
          <a:lstStyle/>
          <a:p>
            <a:r>
              <a:rPr lang="en-GB" sz="4000" dirty="0"/>
              <a:t>Welsh perspective – planned curriculum</a:t>
            </a:r>
            <a:br>
              <a:rPr lang="en-GB" sz="4000" dirty="0"/>
            </a:br>
            <a:r>
              <a:rPr lang="en-GB" sz="4000" dirty="0" err="1"/>
              <a:t>Safbwynt</a:t>
            </a:r>
            <a:r>
              <a:rPr lang="en-GB" sz="4000" dirty="0"/>
              <a:t> </a:t>
            </a:r>
            <a:r>
              <a:rPr lang="en-GB" sz="4000" dirty="0" err="1"/>
              <a:t>Cymraeg</a:t>
            </a:r>
            <a:r>
              <a:rPr lang="en-GB" sz="4000" dirty="0"/>
              <a:t> – </a:t>
            </a:r>
            <a:r>
              <a:rPr lang="en-GB" sz="4000" dirty="0" err="1"/>
              <a:t>cwricwlwm</a:t>
            </a:r>
            <a:r>
              <a:rPr lang="en-GB" sz="4000" dirty="0"/>
              <a:t> </a:t>
            </a:r>
            <a:r>
              <a:rPr lang="en-GB" sz="4000" dirty="0" err="1"/>
              <a:t>wedi</a:t>
            </a:r>
            <a:r>
              <a:rPr lang="en-GB" sz="4000" dirty="0"/>
              <a:t> </a:t>
            </a:r>
            <a:r>
              <a:rPr lang="en-GB" sz="4000" dirty="0" err="1"/>
              <a:t>ei</a:t>
            </a:r>
            <a:r>
              <a:rPr lang="en-GB" sz="4000" dirty="0"/>
              <a:t> </a:t>
            </a:r>
            <a:r>
              <a:rPr lang="en-GB" sz="4000" dirty="0" err="1"/>
              <a:t>gynllunio</a:t>
            </a:r>
            <a:r>
              <a:rPr lang="en-GB" dirty="0" smtClean="0"/>
              <a:t/>
            </a:r>
            <a:br>
              <a:rPr lang="en-GB" dirty="0" smtClean="0"/>
            </a:br>
            <a:endParaRPr lang="en-GB" dirty="0"/>
          </a:p>
        </p:txBody>
      </p:sp>
      <p:sp>
        <p:nvSpPr>
          <p:cNvPr id="3" name="Content Placeholder 2"/>
          <p:cNvSpPr>
            <a:spLocks noGrp="1"/>
          </p:cNvSpPr>
          <p:nvPr>
            <p:ph sz="half" idx="1"/>
          </p:nvPr>
        </p:nvSpPr>
        <p:spPr>
          <a:xfrm>
            <a:off x="816607" y="2281307"/>
            <a:ext cx="3657600" cy="4590288"/>
          </a:xfrm>
        </p:spPr>
        <p:txBody>
          <a:bodyPr/>
          <a:lstStyle/>
          <a:p>
            <a:r>
              <a:rPr lang="en-GB" dirty="0" err="1" smtClean="0"/>
              <a:t>Darpariaeth</a:t>
            </a:r>
            <a:r>
              <a:rPr lang="en-GB" dirty="0" smtClean="0"/>
              <a:t> </a:t>
            </a:r>
            <a:r>
              <a:rPr lang="en-GB" dirty="0" err="1" smtClean="0"/>
              <a:t>parhaus</a:t>
            </a:r>
            <a:endParaRPr lang="en-GB" dirty="0" smtClean="0"/>
          </a:p>
          <a:p>
            <a:r>
              <a:rPr lang="en-GB" dirty="0" err="1" smtClean="0"/>
              <a:t>Darpariaeth</a:t>
            </a:r>
            <a:r>
              <a:rPr lang="en-GB" dirty="0" smtClean="0"/>
              <a:t> </a:t>
            </a:r>
            <a:r>
              <a:rPr lang="en-GB" dirty="0" err="1" smtClean="0"/>
              <a:t>estynedig</a:t>
            </a:r>
            <a:r>
              <a:rPr lang="en-GB" dirty="0" smtClean="0"/>
              <a:t> </a:t>
            </a:r>
          </a:p>
          <a:p>
            <a:r>
              <a:rPr lang="en-GB" dirty="0" err="1" smtClean="0"/>
              <a:t>Tasgau</a:t>
            </a:r>
            <a:r>
              <a:rPr lang="en-GB" dirty="0" smtClean="0"/>
              <a:t> a </a:t>
            </a:r>
            <a:r>
              <a:rPr lang="en-GB" dirty="0" err="1" smtClean="0"/>
              <a:t>ffocws</a:t>
            </a:r>
            <a:endParaRPr lang="en-GB" dirty="0"/>
          </a:p>
        </p:txBody>
      </p:sp>
      <p:sp>
        <p:nvSpPr>
          <p:cNvPr id="4" name="Content Placeholder 3"/>
          <p:cNvSpPr>
            <a:spLocks noGrp="1"/>
          </p:cNvSpPr>
          <p:nvPr>
            <p:ph sz="half" idx="2"/>
          </p:nvPr>
        </p:nvSpPr>
        <p:spPr>
          <a:xfrm>
            <a:off x="5922182" y="2281307"/>
            <a:ext cx="3657600" cy="4590288"/>
          </a:xfrm>
        </p:spPr>
        <p:txBody>
          <a:bodyPr/>
          <a:lstStyle/>
          <a:p>
            <a:r>
              <a:rPr lang="en-GB" smtClean="0"/>
              <a:t>Continuous provision</a:t>
            </a:r>
          </a:p>
          <a:p>
            <a:r>
              <a:rPr lang="en-GB" smtClean="0"/>
              <a:t>Enhanced provision</a:t>
            </a:r>
          </a:p>
          <a:p>
            <a:r>
              <a:rPr lang="en-GB" smtClean="0"/>
              <a:t>Focused tasks</a:t>
            </a:r>
            <a:endParaRPr lang="en-GB" dirty="0"/>
          </a:p>
        </p:txBody>
      </p:sp>
      <p:pic>
        <p:nvPicPr>
          <p:cNvPr id="3074" name="Picture 2" descr="C:\Users\Dave\AppData\Local\Microsoft\Windows\Temporary Internet Files\Content.IE5\B263NQH0\wales_grunge_flag_sjpg1143[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71019" y="4630614"/>
            <a:ext cx="3413727" cy="206944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1703512" y="266580"/>
            <a:ext cx="3508226" cy="1143000"/>
          </a:xfrm>
          <a:prstGeom prst="rect">
            <a:avLst/>
          </a:prstGeom>
        </p:spPr>
        <p:txBody>
          <a:bodyPr vert="horz" wrap="square" lIns="91440" tIns="45720" rIns="91440" bIns="45720" numCol="1" anchor="b" anchorCtr="0" compatLnSpc="1">
            <a:prstTxWarp prst="textNoShape">
              <a:avLst/>
            </a:prstTxWarp>
            <a:normAutofit/>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endParaRPr lang="en-GB" dirty="0"/>
          </a:p>
        </p:txBody>
      </p:sp>
    </p:spTree>
    <p:extLst>
      <p:ext uri="{BB962C8B-B14F-4D97-AF65-F5344CB8AC3E}">
        <p14:creationId xmlns:p14="http://schemas.microsoft.com/office/powerpoint/2010/main" val="379595780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3503613" y="85566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27651" name="Line 3"/>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2" name="Line 4"/>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3" name="Line 5"/>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4" name="Line 6"/>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5" name="Line 7"/>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6" name="Line 8"/>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7" name="Line 9"/>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8" name="Line 10"/>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9" name="Line 11"/>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0" name="Line 12"/>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1" name="Line 13"/>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2" name="Line 14"/>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3" name="Line 15"/>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4" name="Line 16"/>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0065" name="AutoShape 17"/>
          <p:cNvSpPr>
            <a:spLocks noChangeArrowheads="1"/>
          </p:cNvSpPr>
          <p:nvPr/>
        </p:nvSpPr>
        <p:spPr bwMode="auto">
          <a:xfrm rot="10800000">
            <a:off x="5519739" y="4797426"/>
            <a:ext cx="4681537" cy="1368425"/>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3445 w 21600"/>
              <a:gd name="T13" fmla="*/ 3445 h 21600"/>
              <a:gd name="T14" fmla="*/ 18155 w 21600"/>
              <a:gd name="T15" fmla="*/ 18155 h 21600"/>
            </a:gdLst>
            <a:ahLst/>
            <a:cxnLst>
              <a:cxn ang="T8">
                <a:pos x="T0" y="T1"/>
              </a:cxn>
              <a:cxn ang="T9">
                <a:pos x="T2" y="T3"/>
              </a:cxn>
              <a:cxn ang="T10">
                <a:pos x="T4" y="T5"/>
              </a:cxn>
              <a:cxn ang="T11">
                <a:pos x="T6" y="T7"/>
              </a:cxn>
            </a:cxnLst>
            <a:rect l="T12" t="T13" r="T14" b="T15"/>
            <a:pathLst>
              <a:path w="21600" h="21600">
                <a:moveTo>
                  <a:pt x="0" y="0"/>
                </a:moveTo>
                <a:lnTo>
                  <a:pt x="3290" y="21600"/>
                </a:lnTo>
                <a:lnTo>
                  <a:pt x="18310" y="21600"/>
                </a:lnTo>
                <a:lnTo>
                  <a:pt x="21600" y="0"/>
                </a:lnTo>
                <a:close/>
              </a:path>
            </a:pathLst>
          </a:custGeom>
          <a:solidFill>
            <a:srgbClr val="A3FFC2"/>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66" name="AutoShape 18"/>
          <p:cNvSpPr>
            <a:spLocks noChangeArrowheads="1"/>
          </p:cNvSpPr>
          <p:nvPr/>
        </p:nvSpPr>
        <p:spPr bwMode="auto">
          <a:xfrm rot="10800000">
            <a:off x="6240464" y="3429001"/>
            <a:ext cx="3240087" cy="1368425"/>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4088 w 21600"/>
              <a:gd name="T13" fmla="*/ 4088 h 21600"/>
              <a:gd name="T14" fmla="*/ 17512 w 21600"/>
              <a:gd name="T15" fmla="*/ 17512 h 21600"/>
            </a:gdLst>
            <a:ahLst/>
            <a:cxnLst>
              <a:cxn ang="T8">
                <a:pos x="T0" y="T1"/>
              </a:cxn>
              <a:cxn ang="T9">
                <a:pos x="T2" y="T3"/>
              </a:cxn>
              <a:cxn ang="T10">
                <a:pos x="T4" y="T5"/>
              </a:cxn>
              <a:cxn ang="T11">
                <a:pos x="T6" y="T7"/>
              </a:cxn>
            </a:cxnLst>
            <a:rect l="T12" t="T13" r="T14" b="T15"/>
            <a:pathLst>
              <a:path w="21600" h="21600">
                <a:moveTo>
                  <a:pt x="0" y="0"/>
                </a:moveTo>
                <a:lnTo>
                  <a:pt x="4576" y="21600"/>
                </a:lnTo>
                <a:lnTo>
                  <a:pt x="17024" y="21600"/>
                </a:lnTo>
                <a:lnTo>
                  <a:pt x="21600" y="0"/>
                </a:lnTo>
                <a:close/>
              </a:path>
            </a:pathLst>
          </a:custGeom>
          <a:solidFill>
            <a:srgbClr val="A3FFC2"/>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67" name="AutoShape 19"/>
          <p:cNvSpPr>
            <a:spLocks noChangeArrowheads="1"/>
          </p:cNvSpPr>
          <p:nvPr/>
        </p:nvSpPr>
        <p:spPr bwMode="auto">
          <a:xfrm>
            <a:off x="6888164" y="1700213"/>
            <a:ext cx="1944687" cy="1801812"/>
          </a:xfrm>
          <a:prstGeom prst="triangle">
            <a:avLst>
              <a:gd name="adj" fmla="val 49866"/>
            </a:avLst>
          </a:prstGeom>
          <a:solidFill>
            <a:srgbClr val="A3FFC2"/>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68" name="Text Box 20"/>
          <p:cNvSpPr txBox="1">
            <a:spLocks noChangeArrowheads="1"/>
          </p:cNvSpPr>
          <p:nvPr/>
        </p:nvSpPr>
        <p:spPr bwMode="auto">
          <a:xfrm>
            <a:off x="6456364" y="5092700"/>
            <a:ext cx="2808287" cy="641350"/>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1800"/>
              <a:t>CONTINUOUS PROVISION</a:t>
            </a:r>
          </a:p>
        </p:txBody>
      </p:sp>
      <p:sp>
        <p:nvSpPr>
          <p:cNvPr id="130069" name="Text Box 21"/>
          <p:cNvSpPr txBox="1">
            <a:spLocks noChangeArrowheads="1"/>
          </p:cNvSpPr>
          <p:nvPr/>
        </p:nvSpPr>
        <p:spPr bwMode="auto">
          <a:xfrm>
            <a:off x="7032626" y="3789363"/>
            <a:ext cx="1800225" cy="641350"/>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1800"/>
              <a:t>ENHANCED PROVISION</a:t>
            </a:r>
          </a:p>
        </p:txBody>
      </p:sp>
      <p:sp>
        <p:nvSpPr>
          <p:cNvPr id="130070" name="Text Box 22"/>
          <p:cNvSpPr txBox="1">
            <a:spLocks noChangeArrowheads="1"/>
          </p:cNvSpPr>
          <p:nvPr/>
        </p:nvSpPr>
        <p:spPr bwMode="auto">
          <a:xfrm>
            <a:off x="7177088" y="2787650"/>
            <a:ext cx="1439862" cy="641350"/>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1800"/>
              <a:t>FOCUSED TASKS</a:t>
            </a:r>
          </a:p>
        </p:txBody>
      </p:sp>
      <p:sp>
        <p:nvSpPr>
          <p:cNvPr id="130072" name="Text Box 24"/>
          <p:cNvSpPr txBox="1">
            <a:spLocks noChangeArrowheads="1"/>
          </p:cNvSpPr>
          <p:nvPr/>
        </p:nvSpPr>
        <p:spPr bwMode="auto">
          <a:xfrm>
            <a:off x="1524000" y="4984750"/>
            <a:ext cx="3132138" cy="757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4161750" indent="-24161750" eaLnBrk="0" hangingPunct="0">
              <a:defRPr sz="2400">
                <a:solidFill>
                  <a:schemeClr val="tx1"/>
                </a:solidFill>
                <a:latin typeface="Arial" charset="0"/>
                <a:cs typeface="Arial" charset="0"/>
              </a:defRPr>
            </a:lvl1pPr>
            <a:lvl2pPr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lvl="1">
              <a:lnSpc>
                <a:spcPct val="80000"/>
              </a:lnSpc>
              <a:buClr>
                <a:srgbClr val="FF9933"/>
              </a:buClr>
              <a:buFontTx/>
              <a:buChar char="•"/>
            </a:pPr>
            <a:r>
              <a:rPr lang="en-GB" altLang="en-US" sz="1800"/>
              <a:t> What we provide for </a:t>
            </a:r>
          </a:p>
          <a:p>
            <a:pPr lvl="1">
              <a:lnSpc>
                <a:spcPct val="80000"/>
              </a:lnSpc>
              <a:buClr>
                <a:srgbClr val="FF9933"/>
              </a:buClr>
            </a:pPr>
            <a:r>
              <a:rPr lang="en-GB" altLang="en-US" sz="1800"/>
              <a:t>  children in terms of</a:t>
            </a:r>
          </a:p>
          <a:p>
            <a:pPr lvl="1">
              <a:lnSpc>
                <a:spcPct val="80000"/>
              </a:lnSpc>
              <a:buClr>
                <a:srgbClr val="FF9933"/>
              </a:buClr>
            </a:pPr>
            <a:r>
              <a:rPr lang="en-GB" altLang="en-US" sz="1800"/>
              <a:t>  learning opportunities.</a:t>
            </a:r>
          </a:p>
        </p:txBody>
      </p:sp>
      <p:sp>
        <p:nvSpPr>
          <p:cNvPr id="130073" name="Text Box 25"/>
          <p:cNvSpPr txBox="1">
            <a:spLocks noChangeArrowheads="1"/>
          </p:cNvSpPr>
          <p:nvPr/>
        </p:nvSpPr>
        <p:spPr bwMode="auto">
          <a:xfrm>
            <a:off x="1524000" y="3832225"/>
            <a:ext cx="3024188" cy="757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4161750" indent="-24161750" eaLnBrk="0" hangingPunct="0">
              <a:defRPr sz="2400">
                <a:solidFill>
                  <a:schemeClr val="tx1"/>
                </a:solidFill>
                <a:latin typeface="Arial" charset="0"/>
                <a:cs typeface="Arial" charset="0"/>
              </a:defRPr>
            </a:lvl1pPr>
            <a:lvl2pPr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lvl="1">
              <a:lnSpc>
                <a:spcPct val="80000"/>
              </a:lnSpc>
              <a:buClr>
                <a:srgbClr val="FF9933"/>
              </a:buClr>
              <a:buFontTx/>
              <a:buChar char="•"/>
            </a:pPr>
            <a:r>
              <a:rPr lang="en-GB" altLang="en-US" sz="1800">
                <a:latin typeface="Comic Sans MS" pitchFamily="66" charset="0"/>
              </a:rPr>
              <a:t> </a:t>
            </a:r>
            <a:r>
              <a:rPr lang="en-GB" altLang="en-US" sz="1800"/>
              <a:t>How we enhance,</a:t>
            </a:r>
          </a:p>
          <a:p>
            <a:pPr lvl="1">
              <a:lnSpc>
                <a:spcPct val="80000"/>
              </a:lnSpc>
              <a:buClr>
                <a:srgbClr val="FF9933"/>
              </a:buClr>
            </a:pPr>
            <a:r>
              <a:rPr lang="en-GB" altLang="en-US" sz="1800"/>
              <a:t>  enrich and extend</a:t>
            </a:r>
          </a:p>
          <a:p>
            <a:pPr lvl="1">
              <a:lnSpc>
                <a:spcPct val="80000"/>
              </a:lnSpc>
              <a:buClr>
                <a:srgbClr val="FF9933"/>
              </a:buClr>
            </a:pPr>
            <a:r>
              <a:rPr lang="en-GB" altLang="en-US" sz="1800"/>
              <a:t>  children’s learning;</a:t>
            </a:r>
          </a:p>
        </p:txBody>
      </p:sp>
      <p:sp>
        <p:nvSpPr>
          <p:cNvPr id="130074" name="Text Box 26"/>
          <p:cNvSpPr txBox="1">
            <a:spLocks noChangeArrowheads="1"/>
          </p:cNvSpPr>
          <p:nvPr/>
        </p:nvSpPr>
        <p:spPr bwMode="auto">
          <a:xfrm>
            <a:off x="2063751" y="2022475"/>
            <a:ext cx="2663825" cy="1421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lnSpc>
                <a:spcPct val="80000"/>
              </a:lnSpc>
              <a:buClr>
                <a:srgbClr val="FF9933"/>
              </a:buClr>
              <a:buFontTx/>
              <a:buChar char="•"/>
            </a:pPr>
            <a:r>
              <a:rPr lang="en-GB" altLang="en-US" sz="1800"/>
              <a:t> How we initiate, </a:t>
            </a:r>
          </a:p>
          <a:p>
            <a:pPr eaLnBrk="1" hangingPunct="1">
              <a:lnSpc>
                <a:spcPct val="80000"/>
              </a:lnSpc>
              <a:buClr>
                <a:srgbClr val="FF9933"/>
              </a:buClr>
            </a:pPr>
            <a:r>
              <a:rPr lang="en-GB" altLang="en-US" sz="1800"/>
              <a:t>  direct and model what    </a:t>
            </a:r>
          </a:p>
          <a:p>
            <a:pPr eaLnBrk="1" hangingPunct="1">
              <a:lnSpc>
                <a:spcPct val="80000"/>
              </a:lnSpc>
              <a:buClr>
                <a:srgbClr val="FF9933"/>
              </a:buClr>
            </a:pPr>
            <a:r>
              <a:rPr lang="en-GB" altLang="en-US" sz="1800"/>
              <a:t>  children need to learn </a:t>
            </a:r>
          </a:p>
          <a:p>
            <a:pPr eaLnBrk="1" hangingPunct="1">
              <a:lnSpc>
                <a:spcPct val="80000"/>
              </a:lnSpc>
              <a:buClr>
                <a:srgbClr val="FF9933"/>
              </a:buClr>
            </a:pPr>
            <a:r>
              <a:rPr lang="en-GB" altLang="en-US" sz="1800"/>
              <a:t>  in order to become </a:t>
            </a:r>
          </a:p>
          <a:p>
            <a:pPr eaLnBrk="1" hangingPunct="1">
              <a:lnSpc>
                <a:spcPct val="80000"/>
              </a:lnSpc>
              <a:buClr>
                <a:srgbClr val="FF9933"/>
              </a:buClr>
            </a:pPr>
            <a:r>
              <a:rPr lang="en-GB" altLang="en-US" sz="1800"/>
              <a:t>  confident, independent </a:t>
            </a:r>
          </a:p>
          <a:p>
            <a:pPr eaLnBrk="1" hangingPunct="1">
              <a:lnSpc>
                <a:spcPct val="80000"/>
              </a:lnSpc>
              <a:buClr>
                <a:srgbClr val="FF9933"/>
              </a:buClr>
            </a:pPr>
            <a:r>
              <a:rPr lang="en-GB" altLang="en-US" sz="1800"/>
              <a:t>  life-long learners</a:t>
            </a:r>
          </a:p>
        </p:txBody>
      </p:sp>
      <p:sp>
        <p:nvSpPr>
          <p:cNvPr id="130075" name="AutoShape 27"/>
          <p:cNvSpPr>
            <a:spLocks noChangeArrowheads="1"/>
          </p:cNvSpPr>
          <p:nvPr/>
        </p:nvSpPr>
        <p:spPr bwMode="auto">
          <a:xfrm>
            <a:off x="4943475" y="5157788"/>
            <a:ext cx="865188" cy="431800"/>
          </a:xfrm>
          <a:prstGeom prst="rightArrow">
            <a:avLst>
              <a:gd name="adj1" fmla="val 32519"/>
              <a:gd name="adj2" fmla="val 55398"/>
            </a:avLst>
          </a:prstGeom>
          <a:solidFill>
            <a:srgbClr val="3366FF"/>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76" name="AutoShape 28"/>
          <p:cNvSpPr>
            <a:spLocks noChangeArrowheads="1"/>
          </p:cNvSpPr>
          <p:nvPr/>
        </p:nvSpPr>
        <p:spPr bwMode="auto">
          <a:xfrm>
            <a:off x="4943475" y="3933825"/>
            <a:ext cx="865188" cy="431800"/>
          </a:xfrm>
          <a:prstGeom prst="rightArrow">
            <a:avLst>
              <a:gd name="adj1" fmla="val 32519"/>
              <a:gd name="adj2" fmla="val 55398"/>
            </a:avLst>
          </a:prstGeom>
          <a:solidFill>
            <a:srgbClr val="3366FF"/>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77" name="AutoShape 29"/>
          <p:cNvSpPr>
            <a:spLocks noChangeArrowheads="1"/>
          </p:cNvSpPr>
          <p:nvPr/>
        </p:nvSpPr>
        <p:spPr bwMode="auto">
          <a:xfrm>
            <a:off x="4943475" y="2565400"/>
            <a:ext cx="865188" cy="431800"/>
          </a:xfrm>
          <a:prstGeom prst="rightArrow">
            <a:avLst>
              <a:gd name="adj1" fmla="val 32519"/>
              <a:gd name="adj2" fmla="val 55398"/>
            </a:avLst>
          </a:prstGeom>
          <a:solidFill>
            <a:srgbClr val="3366FF"/>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27678" name="Text Box 30"/>
          <p:cNvSpPr txBox="1">
            <a:spLocks noChangeArrowheads="1"/>
          </p:cNvSpPr>
          <p:nvPr/>
        </p:nvSpPr>
        <p:spPr bwMode="auto">
          <a:xfrm>
            <a:off x="1919289" y="1557338"/>
            <a:ext cx="70564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r>
              <a:rPr lang="en-GB" altLang="en-US" b="1">
                <a:solidFill>
                  <a:srgbClr val="0066FF"/>
                </a:solidFill>
              </a:rPr>
              <a:t>The FP model encompasses:</a:t>
            </a:r>
            <a:endParaRPr lang="en-GB" altLang="en-US" b="1"/>
          </a:p>
        </p:txBody>
      </p:sp>
      <p:pic>
        <p:nvPicPr>
          <p:cNvPr id="27679" name="Picture 3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80" name="Picture 3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0465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0065"/>
                                        </p:tgtEl>
                                        <p:attrNameLst>
                                          <p:attrName>style.visibility</p:attrName>
                                        </p:attrNameLst>
                                      </p:cBhvr>
                                      <p:to>
                                        <p:strVal val="visible"/>
                                      </p:to>
                                    </p:set>
                                    <p:animEffect transition="in" filter="dissolve">
                                      <p:cBhvr>
                                        <p:cTn id="7" dur="500"/>
                                        <p:tgtEl>
                                          <p:spTgt spid="130065"/>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30068"/>
                                        </p:tgtEl>
                                        <p:attrNameLst>
                                          <p:attrName>style.visibility</p:attrName>
                                        </p:attrNameLst>
                                      </p:cBhvr>
                                      <p:to>
                                        <p:strVal val="visible"/>
                                      </p:to>
                                    </p:set>
                                    <p:animEffect transition="in" filter="dissolve">
                                      <p:cBhvr>
                                        <p:cTn id="10" dur="500"/>
                                        <p:tgtEl>
                                          <p:spTgt spid="130068"/>
                                        </p:tgtEl>
                                      </p:cBhvr>
                                    </p:animEffect>
                                  </p:childTnLst>
                                </p:cTn>
                              </p:par>
                              <p:par>
                                <p:cTn id="11" presetID="2" presetClass="entr" presetSubtype="8" fill="hold" grpId="0" nodeType="withEffect">
                                  <p:stCondLst>
                                    <p:cond delay="0"/>
                                  </p:stCondLst>
                                  <p:childTnLst>
                                    <p:set>
                                      <p:cBhvr>
                                        <p:cTn id="12" dur="1" fill="hold">
                                          <p:stCondLst>
                                            <p:cond delay="0"/>
                                          </p:stCondLst>
                                        </p:cTn>
                                        <p:tgtEl>
                                          <p:spTgt spid="130072"/>
                                        </p:tgtEl>
                                        <p:attrNameLst>
                                          <p:attrName>style.visibility</p:attrName>
                                        </p:attrNameLst>
                                      </p:cBhvr>
                                      <p:to>
                                        <p:strVal val="visible"/>
                                      </p:to>
                                    </p:set>
                                    <p:anim calcmode="lin" valueType="num">
                                      <p:cBhvr additive="base">
                                        <p:cTn id="13" dur="1000" fill="hold"/>
                                        <p:tgtEl>
                                          <p:spTgt spid="130072"/>
                                        </p:tgtEl>
                                        <p:attrNameLst>
                                          <p:attrName>ppt_x</p:attrName>
                                        </p:attrNameLst>
                                      </p:cBhvr>
                                      <p:tavLst>
                                        <p:tav tm="0">
                                          <p:val>
                                            <p:strVal val="0-#ppt_w/2"/>
                                          </p:val>
                                        </p:tav>
                                        <p:tav tm="100000">
                                          <p:val>
                                            <p:strVal val="#ppt_x"/>
                                          </p:val>
                                        </p:tav>
                                      </p:tavLst>
                                    </p:anim>
                                    <p:anim calcmode="lin" valueType="num">
                                      <p:cBhvr additive="base">
                                        <p:cTn id="14" dur="1000" fill="hold"/>
                                        <p:tgtEl>
                                          <p:spTgt spid="130072"/>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130075"/>
                                        </p:tgtEl>
                                        <p:attrNameLst>
                                          <p:attrName>style.visibility</p:attrName>
                                        </p:attrNameLst>
                                      </p:cBhvr>
                                      <p:to>
                                        <p:strVal val="visible"/>
                                      </p:to>
                                    </p:set>
                                    <p:anim calcmode="lin" valueType="num">
                                      <p:cBhvr additive="base">
                                        <p:cTn id="17" dur="1000" fill="hold"/>
                                        <p:tgtEl>
                                          <p:spTgt spid="130075"/>
                                        </p:tgtEl>
                                        <p:attrNameLst>
                                          <p:attrName>ppt_x</p:attrName>
                                        </p:attrNameLst>
                                      </p:cBhvr>
                                      <p:tavLst>
                                        <p:tav tm="0">
                                          <p:val>
                                            <p:strVal val="0-#ppt_w/2"/>
                                          </p:val>
                                        </p:tav>
                                        <p:tav tm="100000">
                                          <p:val>
                                            <p:strVal val="#ppt_x"/>
                                          </p:val>
                                        </p:tav>
                                      </p:tavLst>
                                    </p:anim>
                                    <p:anim calcmode="lin" valueType="num">
                                      <p:cBhvr additive="base">
                                        <p:cTn id="18" dur="1000" fill="hold"/>
                                        <p:tgtEl>
                                          <p:spTgt spid="130075"/>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30066"/>
                                        </p:tgtEl>
                                        <p:attrNameLst>
                                          <p:attrName>style.visibility</p:attrName>
                                        </p:attrNameLst>
                                      </p:cBhvr>
                                      <p:to>
                                        <p:strVal val="visible"/>
                                      </p:to>
                                    </p:set>
                                    <p:animEffect transition="in" filter="dissolve">
                                      <p:cBhvr>
                                        <p:cTn id="23" dur="500"/>
                                        <p:tgtEl>
                                          <p:spTgt spid="130066"/>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130069"/>
                                        </p:tgtEl>
                                        <p:attrNameLst>
                                          <p:attrName>style.visibility</p:attrName>
                                        </p:attrNameLst>
                                      </p:cBhvr>
                                      <p:to>
                                        <p:strVal val="visible"/>
                                      </p:to>
                                    </p:set>
                                    <p:animEffect transition="in" filter="dissolve">
                                      <p:cBhvr>
                                        <p:cTn id="26" dur="500"/>
                                        <p:tgtEl>
                                          <p:spTgt spid="130069"/>
                                        </p:tgtEl>
                                      </p:cBhvr>
                                    </p:animEffect>
                                  </p:childTnLst>
                                </p:cTn>
                              </p:par>
                              <p:par>
                                <p:cTn id="27" presetID="2" presetClass="entr" presetSubtype="8" fill="hold" grpId="0" nodeType="withEffect">
                                  <p:stCondLst>
                                    <p:cond delay="0"/>
                                  </p:stCondLst>
                                  <p:childTnLst>
                                    <p:set>
                                      <p:cBhvr>
                                        <p:cTn id="28" dur="1" fill="hold">
                                          <p:stCondLst>
                                            <p:cond delay="0"/>
                                          </p:stCondLst>
                                        </p:cTn>
                                        <p:tgtEl>
                                          <p:spTgt spid="130073"/>
                                        </p:tgtEl>
                                        <p:attrNameLst>
                                          <p:attrName>style.visibility</p:attrName>
                                        </p:attrNameLst>
                                      </p:cBhvr>
                                      <p:to>
                                        <p:strVal val="visible"/>
                                      </p:to>
                                    </p:set>
                                    <p:anim calcmode="lin" valueType="num">
                                      <p:cBhvr additive="base">
                                        <p:cTn id="29" dur="1000" fill="hold"/>
                                        <p:tgtEl>
                                          <p:spTgt spid="130073"/>
                                        </p:tgtEl>
                                        <p:attrNameLst>
                                          <p:attrName>ppt_x</p:attrName>
                                        </p:attrNameLst>
                                      </p:cBhvr>
                                      <p:tavLst>
                                        <p:tav tm="0">
                                          <p:val>
                                            <p:strVal val="0-#ppt_w/2"/>
                                          </p:val>
                                        </p:tav>
                                        <p:tav tm="100000">
                                          <p:val>
                                            <p:strVal val="#ppt_x"/>
                                          </p:val>
                                        </p:tav>
                                      </p:tavLst>
                                    </p:anim>
                                    <p:anim calcmode="lin" valueType="num">
                                      <p:cBhvr additive="base">
                                        <p:cTn id="30" dur="1000" fill="hold"/>
                                        <p:tgtEl>
                                          <p:spTgt spid="130073"/>
                                        </p:tgtEl>
                                        <p:attrNameLst>
                                          <p:attrName>ppt_y</p:attrName>
                                        </p:attrNameLst>
                                      </p:cBhvr>
                                      <p:tavLst>
                                        <p:tav tm="0">
                                          <p:val>
                                            <p:strVal val="#ppt_y"/>
                                          </p:val>
                                        </p:tav>
                                        <p:tav tm="100000">
                                          <p:val>
                                            <p:strVal val="#ppt_y"/>
                                          </p:val>
                                        </p:tav>
                                      </p:tavLst>
                                    </p:anim>
                                  </p:childTnLst>
                                </p:cTn>
                              </p:par>
                              <p:par>
                                <p:cTn id="31" presetID="2" presetClass="entr" presetSubtype="8" fill="hold" grpId="0" nodeType="withEffect">
                                  <p:stCondLst>
                                    <p:cond delay="0"/>
                                  </p:stCondLst>
                                  <p:childTnLst>
                                    <p:set>
                                      <p:cBhvr>
                                        <p:cTn id="32" dur="1" fill="hold">
                                          <p:stCondLst>
                                            <p:cond delay="0"/>
                                          </p:stCondLst>
                                        </p:cTn>
                                        <p:tgtEl>
                                          <p:spTgt spid="130076"/>
                                        </p:tgtEl>
                                        <p:attrNameLst>
                                          <p:attrName>style.visibility</p:attrName>
                                        </p:attrNameLst>
                                      </p:cBhvr>
                                      <p:to>
                                        <p:strVal val="visible"/>
                                      </p:to>
                                    </p:set>
                                    <p:anim calcmode="lin" valueType="num">
                                      <p:cBhvr additive="base">
                                        <p:cTn id="33" dur="1000" fill="hold"/>
                                        <p:tgtEl>
                                          <p:spTgt spid="130076"/>
                                        </p:tgtEl>
                                        <p:attrNameLst>
                                          <p:attrName>ppt_x</p:attrName>
                                        </p:attrNameLst>
                                      </p:cBhvr>
                                      <p:tavLst>
                                        <p:tav tm="0">
                                          <p:val>
                                            <p:strVal val="0-#ppt_w/2"/>
                                          </p:val>
                                        </p:tav>
                                        <p:tav tm="100000">
                                          <p:val>
                                            <p:strVal val="#ppt_x"/>
                                          </p:val>
                                        </p:tav>
                                      </p:tavLst>
                                    </p:anim>
                                    <p:anim calcmode="lin" valueType="num">
                                      <p:cBhvr additive="base">
                                        <p:cTn id="34" dur="1000" fill="hold"/>
                                        <p:tgtEl>
                                          <p:spTgt spid="130076"/>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9" presetClass="entr" presetSubtype="0" fill="hold" grpId="0" nodeType="clickEffect">
                                  <p:stCondLst>
                                    <p:cond delay="0"/>
                                  </p:stCondLst>
                                  <p:childTnLst>
                                    <p:set>
                                      <p:cBhvr>
                                        <p:cTn id="38" dur="1" fill="hold">
                                          <p:stCondLst>
                                            <p:cond delay="0"/>
                                          </p:stCondLst>
                                        </p:cTn>
                                        <p:tgtEl>
                                          <p:spTgt spid="130067"/>
                                        </p:tgtEl>
                                        <p:attrNameLst>
                                          <p:attrName>style.visibility</p:attrName>
                                        </p:attrNameLst>
                                      </p:cBhvr>
                                      <p:to>
                                        <p:strVal val="visible"/>
                                      </p:to>
                                    </p:set>
                                    <p:animEffect transition="in" filter="dissolve">
                                      <p:cBhvr>
                                        <p:cTn id="39" dur="500"/>
                                        <p:tgtEl>
                                          <p:spTgt spid="130067"/>
                                        </p:tgtEl>
                                      </p:cBhvr>
                                    </p:animEffect>
                                  </p:childTnLst>
                                </p:cTn>
                              </p:par>
                              <p:par>
                                <p:cTn id="40" presetID="9" presetClass="entr" presetSubtype="0" fill="hold" grpId="0" nodeType="withEffect">
                                  <p:stCondLst>
                                    <p:cond delay="0"/>
                                  </p:stCondLst>
                                  <p:childTnLst>
                                    <p:set>
                                      <p:cBhvr>
                                        <p:cTn id="41" dur="1" fill="hold">
                                          <p:stCondLst>
                                            <p:cond delay="0"/>
                                          </p:stCondLst>
                                        </p:cTn>
                                        <p:tgtEl>
                                          <p:spTgt spid="130070"/>
                                        </p:tgtEl>
                                        <p:attrNameLst>
                                          <p:attrName>style.visibility</p:attrName>
                                        </p:attrNameLst>
                                      </p:cBhvr>
                                      <p:to>
                                        <p:strVal val="visible"/>
                                      </p:to>
                                    </p:set>
                                    <p:animEffect transition="in" filter="dissolve">
                                      <p:cBhvr>
                                        <p:cTn id="42" dur="500"/>
                                        <p:tgtEl>
                                          <p:spTgt spid="130070"/>
                                        </p:tgtEl>
                                      </p:cBhvr>
                                    </p:animEffect>
                                  </p:childTnLst>
                                </p:cTn>
                              </p:par>
                              <p:par>
                                <p:cTn id="43" presetID="2" presetClass="entr" presetSubtype="8" fill="hold" grpId="0" nodeType="withEffect">
                                  <p:stCondLst>
                                    <p:cond delay="0"/>
                                  </p:stCondLst>
                                  <p:childTnLst>
                                    <p:set>
                                      <p:cBhvr>
                                        <p:cTn id="44" dur="1" fill="hold">
                                          <p:stCondLst>
                                            <p:cond delay="0"/>
                                          </p:stCondLst>
                                        </p:cTn>
                                        <p:tgtEl>
                                          <p:spTgt spid="130074"/>
                                        </p:tgtEl>
                                        <p:attrNameLst>
                                          <p:attrName>style.visibility</p:attrName>
                                        </p:attrNameLst>
                                      </p:cBhvr>
                                      <p:to>
                                        <p:strVal val="visible"/>
                                      </p:to>
                                    </p:set>
                                    <p:anim calcmode="lin" valueType="num">
                                      <p:cBhvr additive="base">
                                        <p:cTn id="45" dur="1000" fill="hold"/>
                                        <p:tgtEl>
                                          <p:spTgt spid="130074"/>
                                        </p:tgtEl>
                                        <p:attrNameLst>
                                          <p:attrName>ppt_x</p:attrName>
                                        </p:attrNameLst>
                                      </p:cBhvr>
                                      <p:tavLst>
                                        <p:tav tm="0">
                                          <p:val>
                                            <p:strVal val="0-#ppt_w/2"/>
                                          </p:val>
                                        </p:tav>
                                        <p:tav tm="100000">
                                          <p:val>
                                            <p:strVal val="#ppt_x"/>
                                          </p:val>
                                        </p:tav>
                                      </p:tavLst>
                                    </p:anim>
                                    <p:anim calcmode="lin" valueType="num">
                                      <p:cBhvr additive="base">
                                        <p:cTn id="46" dur="1000" fill="hold"/>
                                        <p:tgtEl>
                                          <p:spTgt spid="130074"/>
                                        </p:tgtEl>
                                        <p:attrNameLst>
                                          <p:attrName>ppt_y</p:attrName>
                                        </p:attrNameLst>
                                      </p:cBhvr>
                                      <p:tavLst>
                                        <p:tav tm="0">
                                          <p:val>
                                            <p:strVal val="#ppt_y"/>
                                          </p:val>
                                        </p:tav>
                                        <p:tav tm="100000">
                                          <p:val>
                                            <p:strVal val="#ppt_y"/>
                                          </p:val>
                                        </p:tav>
                                      </p:tavLst>
                                    </p:anim>
                                  </p:childTnLst>
                                </p:cTn>
                              </p:par>
                              <p:par>
                                <p:cTn id="47" presetID="2" presetClass="entr" presetSubtype="8" fill="hold" grpId="0" nodeType="withEffect">
                                  <p:stCondLst>
                                    <p:cond delay="0"/>
                                  </p:stCondLst>
                                  <p:childTnLst>
                                    <p:set>
                                      <p:cBhvr>
                                        <p:cTn id="48" dur="1" fill="hold">
                                          <p:stCondLst>
                                            <p:cond delay="0"/>
                                          </p:stCondLst>
                                        </p:cTn>
                                        <p:tgtEl>
                                          <p:spTgt spid="130077"/>
                                        </p:tgtEl>
                                        <p:attrNameLst>
                                          <p:attrName>style.visibility</p:attrName>
                                        </p:attrNameLst>
                                      </p:cBhvr>
                                      <p:to>
                                        <p:strVal val="visible"/>
                                      </p:to>
                                    </p:set>
                                    <p:anim calcmode="lin" valueType="num">
                                      <p:cBhvr additive="base">
                                        <p:cTn id="49" dur="1000" fill="hold"/>
                                        <p:tgtEl>
                                          <p:spTgt spid="130077"/>
                                        </p:tgtEl>
                                        <p:attrNameLst>
                                          <p:attrName>ppt_x</p:attrName>
                                        </p:attrNameLst>
                                      </p:cBhvr>
                                      <p:tavLst>
                                        <p:tav tm="0">
                                          <p:val>
                                            <p:strVal val="0-#ppt_w/2"/>
                                          </p:val>
                                        </p:tav>
                                        <p:tav tm="100000">
                                          <p:val>
                                            <p:strVal val="#ppt_x"/>
                                          </p:val>
                                        </p:tav>
                                      </p:tavLst>
                                    </p:anim>
                                    <p:anim calcmode="lin" valueType="num">
                                      <p:cBhvr additive="base">
                                        <p:cTn id="50" dur="1000" fill="hold"/>
                                        <p:tgtEl>
                                          <p:spTgt spid="13007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65" grpId="0" animBg="1"/>
      <p:bldP spid="130066" grpId="0" animBg="1"/>
      <p:bldP spid="130067" grpId="0" animBg="1"/>
      <p:bldP spid="130068" grpId="0" animBg="1"/>
      <p:bldP spid="130069" grpId="0" animBg="1"/>
      <p:bldP spid="130070" grpId="0" animBg="1"/>
      <p:bldP spid="130072" grpId="0"/>
      <p:bldP spid="130073" grpId="0"/>
      <p:bldP spid="130074" grpId="0"/>
      <p:bldP spid="130075" grpId="0" animBg="1"/>
      <p:bldP spid="130076" grpId="0" animBg="1"/>
      <p:bldP spid="13007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3359151" y="40481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27651" name="Line 3"/>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2" name="Line 4"/>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3" name="Line 5"/>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4" name="Line 6"/>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5" name="Line 7"/>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6" name="Line 8"/>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7" name="Line 9"/>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8" name="Line 10"/>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9" name="Line 11"/>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0" name="Line 12"/>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1" name="Line 13"/>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2" name="Line 14"/>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3" name="Line 15"/>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4" name="Line 16"/>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0065" name="AutoShape 17"/>
          <p:cNvSpPr>
            <a:spLocks noChangeArrowheads="1"/>
          </p:cNvSpPr>
          <p:nvPr/>
        </p:nvSpPr>
        <p:spPr bwMode="auto">
          <a:xfrm rot="10800000">
            <a:off x="5519739" y="4797426"/>
            <a:ext cx="4681537" cy="1368425"/>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3445 w 21600"/>
              <a:gd name="T13" fmla="*/ 3445 h 21600"/>
              <a:gd name="T14" fmla="*/ 18155 w 21600"/>
              <a:gd name="T15" fmla="*/ 18155 h 21600"/>
            </a:gdLst>
            <a:ahLst/>
            <a:cxnLst>
              <a:cxn ang="T8">
                <a:pos x="T0" y="T1"/>
              </a:cxn>
              <a:cxn ang="T9">
                <a:pos x="T2" y="T3"/>
              </a:cxn>
              <a:cxn ang="T10">
                <a:pos x="T4" y="T5"/>
              </a:cxn>
              <a:cxn ang="T11">
                <a:pos x="T6" y="T7"/>
              </a:cxn>
            </a:cxnLst>
            <a:rect l="T12" t="T13" r="T14" b="T15"/>
            <a:pathLst>
              <a:path w="21600" h="21600">
                <a:moveTo>
                  <a:pt x="0" y="0"/>
                </a:moveTo>
                <a:lnTo>
                  <a:pt x="3290" y="21600"/>
                </a:lnTo>
                <a:lnTo>
                  <a:pt x="18310" y="21600"/>
                </a:lnTo>
                <a:lnTo>
                  <a:pt x="21600" y="0"/>
                </a:lnTo>
                <a:close/>
              </a:path>
            </a:pathLst>
          </a:custGeom>
          <a:solidFill>
            <a:srgbClr val="A3FFC2"/>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66" name="AutoShape 18"/>
          <p:cNvSpPr>
            <a:spLocks noChangeArrowheads="1"/>
          </p:cNvSpPr>
          <p:nvPr/>
        </p:nvSpPr>
        <p:spPr bwMode="auto">
          <a:xfrm rot="10800000">
            <a:off x="6240464" y="3429001"/>
            <a:ext cx="3240087" cy="1368425"/>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4088 w 21600"/>
              <a:gd name="T13" fmla="*/ 4088 h 21600"/>
              <a:gd name="T14" fmla="*/ 17512 w 21600"/>
              <a:gd name="T15" fmla="*/ 17512 h 21600"/>
            </a:gdLst>
            <a:ahLst/>
            <a:cxnLst>
              <a:cxn ang="T8">
                <a:pos x="T0" y="T1"/>
              </a:cxn>
              <a:cxn ang="T9">
                <a:pos x="T2" y="T3"/>
              </a:cxn>
              <a:cxn ang="T10">
                <a:pos x="T4" y="T5"/>
              </a:cxn>
              <a:cxn ang="T11">
                <a:pos x="T6" y="T7"/>
              </a:cxn>
            </a:cxnLst>
            <a:rect l="T12" t="T13" r="T14" b="T15"/>
            <a:pathLst>
              <a:path w="21600" h="21600">
                <a:moveTo>
                  <a:pt x="0" y="0"/>
                </a:moveTo>
                <a:lnTo>
                  <a:pt x="4576" y="21600"/>
                </a:lnTo>
                <a:lnTo>
                  <a:pt x="17024" y="21600"/>
                </a:lnTo>
                <a:lnTo>
                  <a:pt x="21600" y="0"/>
                </a:lnTo>
                <a:close/>
              </a:path>
            </a:pathLst>
          </a:custGeom>
          <a:solidFill>
            <a:srgbClr val="A3FFC2"/>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67" name="AutoShape 19"/>
          <p:cNvSpPr>
            <a:spLocks noChangeArrowheads="1"/>
          </p:cNvSpPr>
          <p:nvPr/>
        </p:nvSpPr>
        <p:spPr bwMode="auto">
          <a:xfrm>
            <a:off x="6888164" y="1700213"/>
            <a:ext cx="1944687" cy="1801812"/>
          </a:xfrm>
          <a:prstGeom prst="triangle">
            <a:avLst>
              <a:gd name="adj" fmla="val 49866"/>
            </a:avLst>
          </a:prstGeom>
          <a:solidFill>
            <a:srgbClr val="A3FFC2"/>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68" name="Text Box 20"/>
          <p:cNvSpPr txBox="1">
            <a:spLocks noChangeArrowheads="1"/>
          </p:cNvSpPr>
          <p:nvPr/>
        </p:nvSpPr>
        <p:spPr bwMode="auto">
          <a:xfrm>
            <a:off x="6456364" y="5092701"/>
            <a:ext cx="2808287" cy="646331"/>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1800" dirty="0"/>
              <a:t>DARPARIAETH PARHAUS</a:t>
            </a:r>
          </a:p>
        </p:txBody>
      </p:sp>
      <p:sp>
        <p:nvSpPr>
          <p:cNvPr id="130069" name="Text Box 21"/>
          <p:cNvSpPr txBox="1">
            <a:spLocks noChangeArrowheads="1"/>
          </p:cNvSpPr>
          <p:nvPr/>
        </p:nvSpPr>
        <p:spPr bwMode="auto">
          <a:xfrm>
            <a:off x="7032626" y="3789363"/>
            <a:ext cx="1800225" cy="784830"/>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1800" dirty="0"/>
              <a:t>DARPARIAETH</a:t>
            </a:r>
          </a:p>
          <a:p>
            <a:pPr algn="ctr" eaLnBrk="1" hangingPunct="1">
              <a:spcBef>
                <a:spcPct val="50000"/>
              </a:spcBef>
            </a:pPr>
            <a:r>
              <a:rPr lang="en-GB" altLang="en-US" sz="1800" dirty="0"/>
              <a:t>ESTYNEDIG </a:t>
            </a:r>
          </a:p>
        </p:txBody>
      </p:sp>
      <p:sp>
        <p:nvSpPr>
          <p:cNvPr id="130070" name="Text Box 22"/>
          <p:cNvSpPr txBox="1">
            <a:spLocks noChangeArrowheads="1"/>
          </p:cNvSpPr>
          <p:nvPr/>
        </p:nvSpPr>
        <p:spPr bwMode="auto">
          <a:xfrm>
            <a:off x="7177088" y="2787651"/>
            <a:ext cx="1439862" cy="646331"/>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1800" dirty="0"/>
              <a:t>TASGAU FFOCWS</a:t>
            </a:r>
          </a:p>
        </p:txBody>
      </p:sp>
      <p:sp>
        <p:nvSpPr>
          <p:cNvPr id="130072" name="Text Box 24"/>
          <p:cNvSpPr txBox="1">
            <a:spLocks noChangeArrowheads="1"/>
          </p:cNvSpPr>
          <p:nvPr/>
        </p:nvSpPr>
        <p:spPr bwMode="auto">
          <a:xfrm>
            <a:off x="1524000" y="4984751"/>
            <a:ext cx="3132138" cy="535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4161750" indent="-24161750" eaLnBrk="0" hangingPunct="0">
              <a:defRPr sz="2400">
                <a:solidFill>
                  <a:schemeClr val="tx1"/>
                </a:solidFill>
                <a:latin typeface="Arial" charset="0"/>
                <a:cs typeface="Arial" charset="0"/>
              </a:defRPr>
            </a:lvl1pPr>
            <a:lvl2pPr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lvl="1">
              <a:lnSpc>
                <a:spcPct val="80000"/>
              </a:lnSpc>
              <a:buClr>
                <a:srgbClr val="FF9933"/>
              </a:buClr>
              <a:buFontTx/>
              <a:buChar char="•"/>
            </a:pPr>
            <a:r>
              <a:rPr lang="en-GB" altLang="en-US" sz="1800" dirty="0"/>
              <a:t> </a:t>
            </a:r>
            <a:r>
              <a:rPr lang="en-GB" altLang="en-US" sz="1800" dirty="0" err="1"/>
              <a:t>Cyfleoedd</a:t>
            </a:r>
            <a:r>
              <a:rPr lang="en-GB" altLang="en-US" sz="1800" dirty="0"/>
              <a:t> </a:t>
            </a:r>
            <a:r>
              <a:rPr lang="en-GB" altLang="en-US" sz="1800" dirty="0" err="1"/>
              <a:t>dysgu</a:t>
            </a:r>
            <a:r>
              <a:rPr lang="en-GB" altLang="en-US" sz="1800" dirty="0"/>
              <a:t> </a:t>
            </a:r>
            <a:r>
              <a:rPr lang="en-GB" altLang="en-US" sz="1800" dirty="0" err="1"/>
              <a:t>sy’n</a:t>
            </a:r>
            <a:r>
              <a:rPr lang="en-GB" altLang="en-US" sz="1800" dirty="0"/>
              <a:t> </a:t>
            </a:r>
            <a:r>
              <a:rPr lang="en-GB" altLang="en-US" sz="1800" dirty="0" err="1"/>
              <a:t>cael</a:t>
            </a:r>
            <a:r>
              <a:rPr lang="en-GB" altLang="en-US" sz="1800" dirty="0"/>
              <a:t> </a:t>
            </a:r>
            <a:r>
              <a:rPr lang="en-GB" altLang="en-US" sz="1800" dirty="0" err="1"/>
              <a:t>eu</a:t>
            </a:r>
            <a:r>
              <a:rPr lang="en-GB" altLang="en-US" sz="1800" dirty="0"/>
              <a:t> </a:t>
            </a:r>
            <a:r>
              <a:rPr lang="en-GB" altLang="en-US" sz="1800" dirty="0" err="1"/>
              <a:t>cynnig</a:t>
            </a:r>
            <a:r>
              <a:rPr lang="en-GB" altLang="en-US" sz="1800" dirty="0"/>
              <a:t> </a:t>
            </a:r>
            <a:r>
              <a:rPr lang="en-GB" altLang="en-US" sz="1800" dirty="0" err="1"/>
              <a:t>i</a:t>
            </a:r>
            <a:r>
              <a:rPr lang="en-GB" altLang="en-US" sz="1800" dirty="0"/>
              <a:t> </a:t>
            </a:r>
            <a:r>
              <a:rPr lang="en-GB" altLang="en-US" sz="1800" dirty="0" err="1"/>
              <a:t>blant</a:t>
            </a:r>
            <a:r>
              <a:rPr lang="en-GB" altLang="en-US" sz="1800" dirty="0"/>
              <a:t>.</a:t>
            </a:r>
          </a:p>
        </p:txBody>
      </p:sp>
      <p:sp>
        <p:nvSpPr>
          <p:cNvPr id="130073" name="Text Box 25"/>
          <p:cNvSpPr txBox="1">
            <a:spLocks noChangeArrowheads="1"/>
          </p:cNvSpPr>
          <p:nvPr/>
        </p:nvSpPr>
        <p:spPr bwMode="auto">
          <a:xfrm>
            <a:off x="1524000" y="3832225"/>
            <a:ext cx="3024188" cy="757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4161750" indent="-24161750" eaLnBrk="0" hangingPunct="0">
              <a:defRPr sz="2400">
                <a:solidFill>
                  <a:schemeClr val="tx1"/>
                </a:solidFill>
                <a:latin typeface="Arial" charset="0"/>
                <a:cs typeface="Arial" charset="0"/>
              </a:defRPr>
            </a:lvl1pPr>
            <a:lvl2pPr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lvl="1">
              <a:lnSpc>
                <a:spcPct val="80000"/>
              </a:lnSpc>
              <a:buClr>
                <a:srgbClr val="FF9933"/>
              </a:buClr>
              <a:buFontTx/>
              <a:buChar char="•"/>
            </a:pPr>
            <a:r>
              <a:rPr lang="en-GB" altLang="en-US" sz="1800" dirty="0">
                <a:latin typeface="Comic Sans MS" pitchFamily="66" charset="0"/>
              </a:rPr>
              <a:t> </a:t>
            </a:r>
            <a:r>
              <a:rPr lang="en-GB" altLang="en-US" sz="1800" dirty="0">
                <a:latin typeface="Arial" panose="020B0604020202020204" pitchFamily="34" charset="0"/>
                <a:cs typeface="Arial" panose="020B0604020202020204" pitchFamily="34" charset="0"/>
              </a:rPr>
              <a:t>Y </a:t>
            </a:r>
            <a:r>
              <a:rPr lang="en-GB" altLang="en-US" sz="1800" dirty="0" err="1">
                <a:latin typeface="Arial" panose="020B0604020202020204" pitchFamily="34" charset="0"/>
                <a:cs typeface="Arial" panose="020B0604020202020204" pitchFamily="34" charset="0"/>
              </a:rPr>
              <a:t>ffordd</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rydym</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ni’n</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ymestyn</a:t>
            </a:r>
            <a:r>
              <a:rPr lang="en-GB" altLang="en-US" sz="1800" dirty="0">
                <a:latin typeface="Arial" panose="020B0604020202020204" pitchFamily="34" charset="0"/>
                <a:cs typeface="Arial" panose="020B0604020202020204" pitchFamily="34" charset="0"/>
              </a:rPr>
              <a:t> a </a:t>
            </a:r>
            <a:r>
              <a:rPr lang="en-GB" altLang="en-US" sz="1800" dirty="0" err="1">
                <a:latin typeface="Arial" panose="020B0604020202020204" pitchFamily="34" charset="0"/>
                <a:cs typeface="Arial" panose="020B0604020202020204" pitchFamily="34" charset="0"/>
              </a:rPr>
              <a:t>chyfoethogi</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dysgu</a:t>
            </a:r>
            <a:r>
              <a:rPr lang="en-GB" altLang="en-US" sz="1800" dirty="0">
                <a:latin typeface="Arial" panose="020B0604020202020204" pitchFamily="34" charset="0"/>
                <a:cs typeface="Arial" panose="020B0604020202020204" pitchFamily="34" charset="0"/>
              </a:rPr>
              <a:t> plant</a:t>
            </a:r>
          </a:p>
        </p:txBody>
      </p:sp>
      <p:sp>
        <p:nvSpPr>
          <p:cNvPr id="130074" name="Text Box 26"/>
          <p:cNvSpPr txBox="1">
            <a:spLocks noChangeArrowheads="1"/>
          </p:cNvSpPr>
          <p:nvPr/>
        </p:nvSpPr>
        <p:spPr bwMode="auto">
          <a:xfrm>
            <a:off x="2063751" y="2022476"/>
            <a:ext cx="2663825" cy="1643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lnSpc>
                <a:spcPct val="80000"/>
              </a:lnSpc>
              <a:buClr>
                <a:srgbClr val="FF9933"/>
              </a:buClr>
              <a:buFontTx/>
              <a:buChar char="•"/>
            </a:pPr>
            <a:r>
              <a:rPr lang="en-GB" altLang="en-US" sz="1800" dirty="0"/>
              <a:t> Y </a:t>
            </a:r>
            <a:r>
              <a:rPr lang="en-GB" altLang="en-US" sz="1800" dirty="0" err="1"/>
              <a:t>ffordd</a:t>
            </a:r>
            <a:r>
              <a:rPr lang="en-GB" altLang="en-US" sz="1800" dirty="0"/>
              <a:t> </a:t>
            </a:r>
            <a:r>
              <a:rPr lang="en-GB" altLang="en-US" sz="1800" dirty="0" err="1"/>
              <a:t>rydym</a:t>
            </a:r>
            <a:r>
              <a:rPr lang="en-GB" altLang="en-US" sz="1800" dirty="0"/>
              <a:t> </a:t>
            </a:r>
            <a:r>
              <a:rPr lang="en-GB" altLang="en-US" sz="1800" dirty="0" err="1"/>
              <a:t>ni’n</a:t>
            </a:r>
            <a:r>
              <a:rPr lang="en-GB" altLang="en-US" sz="1800" dirty="0"/>
              <a:t> </a:t>
            </a:r>
            <a:r>
              <a:rPr lang="en-GB" altLang="en-US" sz="1800" dirty="0" err="1"/>
              <a:t>cyfeirio</a:t>
            </a:r>
            <a:r>
              <a:rPr lang="en-GB" altLang="en-US" sz="1800" dirty="0"/>
              <a:t> a </a:t>
            </a:r>
            <a:r>
              <a:rPr lang="en-GB" altLang="en-US" sz="1800" dirty="0" err="1"/>
              <a:t>modelu’r</a:t>
            </a:r>
            <a:r>
              <a:rPr lang="en-GB" altLang="en-US" sz="1800" dirty="0"/>
              <a:t> </a:t>
            </a:r>
            <a:r>
              <a:rPr lang="en-GB" altLang="en-US" sz="1800" dirty="0" err="1"/>
              <a:t>hyn</a:t>
            </a:r>
            <a:r>
              <a:rPr lang="en-GB" altLang="en-US" sz="1800" dirty="0"/>
              <a:t> </a:t>
            </a:r>
            <a:r>
              <a:rPr lang="en-GB" altLang="en-US" sz="1800" dirty="0" err="1"/>
              <a:t>sydd</a:t>
            </a:r>
            <a:r>
              <a:rPr lang="en-GB" altLang="en-US" sz="1800" dirty="0"/>
              <a:t> </a:t>
            </a:r>
            <a:r>
              <a:rPr lang="en-GB" altLang="en-US" sz="1800" dirty="0" err="1"/>
              <a:t>angen</a:t>
            </a:r>
            <a:r>
              <a:rPr lang="en-GB" altLang="en-US" sz="1800" dirty="0"/>
              <a:t> </a:t>
            </a:r>
            <a:r>
              <a:rPr lang="en-GB" altLang="en-US" sz="1800" dirty="0" err="1"/>
              <a:t>i</a:t>
            </a:r>
            <a:r>
              <a:rPr lang="en-GB" altLang="en-US" sz="1800" dirty="0"/>
              <a:t> </a:t>
            </a:r>
            <a:r>
              <a:rPr lang="en-GB" altLang="en-US" sz="1800" dirty="0" err="1"/>
              <a:t>blant</a:t>
            </a:r>
            <a:r>
              <a:rPr lang="en-GB" altLang="en-US" sz="1800" dirty="0"/>
              <a:t> </a:t>
            </a:r>
            <a:r>
              <a:rPr lang="en-GB" altLang="en-US" sz="1800" dirty="0" err="1"/>
              <a:t>ddysgu</a:t>
            </a:r>
            <a:r>
              <a:rPr lang="en-GB" altLang="en-US" sz="1800" dirty="0"/>
              <a:t> </a:t>
            </a:r>
            <a:r>
              <a:rPr lang="en-GB" altLang="en-US" sz="1800" dirty="0" err="1"/>
              <a:t>er</a:t>
            </a:r>
            <a:r>
              <a:rPr lang="en-GB" altLang="en-US" sz="1800" dirty="0"/>
              <a:t> </a:t>
            </a:r>
            <a:r>
              <a:rPr lang="en-GB" altLang="en-US" sz="1800" dirty="0" err="1"/>
              <a:t>mwyn</a:t>
            </a:r>
            <a:r>
              <a:rPr lang="en-GB" altLang="en-US" sz="1800" dirty="0"/>
              <a:t> bod </a:t>
            </a:r>
            <a:r>
              <a:rPr lang="en-GB" altLang="en-US" sz="1800" dirty="0" err="1"/>
              <a:t>yn</a:t>
            </a:r>
            <a:r>
              <a:rPr lang="en-GB" altLang="en-US" sz="1800" dirty="0"/>
              <a:t> </a:t>
            </a:r>
            <a:r>
              <a:rPr lang="en-GB" altLang="en-US" sz="1800" dirty="0" err="1"/>
              <a:t>ddysgwyr</a:t>
            </a:r>
            <a:r>
              <a:rPr lang="en-GB" altLang="en-US" sz="1800" dirty="0"/>
              <a:t> </a:t>
            </a:r>
            <a:r>
              <a:rPr lang="en-GB" altLang="en-US" sz="1800" dirty="0" err="1"/>
              <a:t>annibynnol</a:t>
            </a:r>
            <a:r>
              <a:rPr lang="en-GB" altLang="en-US" sz="1800" dirty="0"/>
              <a:t>, </a:t>
            </a:r>
            <a:r>
              <a:rPr lang="en-GB" altLang="en-US" sz="1800" dirty="0" err="1"/>
              <a:t>hyderus</a:t>
            </a:r>
            <a:r>
              <a:rPr lang="en-GB" altLang="en-US" sz="1800" dirty="0"/>
              <a:t> a </a:t>
            </a:r>
            <a:r>
              <a:rPr lang="en-GB" altLang="en-US" sz="1800" dirty="0" err="1"/>
              <a:t>dysgwyr</a:t>
            </a:r>
            <a:r>
              <a:rPr lang="en-GB" altLang="en-US" sz="1800" dirty="0"/>
              <a:t> </a:t>
            </a:r>
            <a:r>
              <a:rPr lang="en-GB" altLang="en-US" sz="1800" dirty="0" err="1"/>
              <a:t>gydol</a:t>
            </a:r>
            <a:r>
              <a:rPr lang="en-GB" altLang="en-US" sz="1800" dirty="0"/>
              <a:t> </a:t>
            </a:r>
            <a:r>
              <a:rPr lang="en-GB" altLang="en-US" sz="1800" dirty="0" err="1"/>
              <a:t>oes</a:t>
            </a:r>
            <a:endParaRPr lang="en-GB" altLang="en-US" sz="1800" dirty="0"/>
          </a:p>
        </p:txBody>
      </p:sp>
      <p:sp>
        <p:nvSpPr>
          <p:cNvPr id="130075" name="AutoShape 27"/>
          <p:cNvSpPr>
            <a:spLocks noChangeArrowheads="1"/>
          </p:cNvSpPr>
          <p:nvPr/>
        </p:nvSpPr>
        <p:spPr bwMode="auto">
          <a:xfrm>
            <a:off x="4943475" y="5157788"/>
            <a:ext cx="865188" cy="431800"/>
          </a:xfrm>
          <a:prstGeom prst="rightArrow">
            <a:avLst>
              <a:gd name="adj1" fmla="val 32519"/>
              <a:gd name="adj2" fmla="val 55398"/>
            </a:avLst>
          </a:prstGeom>
          <a:solidFill>
            <a:srgbClr val="3366FF"/>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76" name="AutoShape 28"/>
          <p:cNvSpPr>
            <a:spLocks noChangeArrowheads="1"/>
          </p:cNvSpPr>
          <p:nvPr/>
        </p:nvSpPr>
        <p:spPr bwMode="auto">
          <a:xfrm>
            <a:off x="4943475" y="3933825"/>
            <a:ext cx="865188" cy="431800"/>
          </a:xfrm>
          <a:prstGeom prst="rightArrow">
            <a:avLst>
              <a:gd name="adj1" fmla="val 32519"/>
              <a:gd name="adj2" fmla="val 55398"/>
            </a:avLst>
          </a:prstGeom>
          <a:solidFill>
            <a:srgbClr val="3366FF"/>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77" name="AutoShape 29"/>
          <p:cNvSpPr>
            <a:spLocks noChangeArrowheads="1"/>
          </p:cNvSpPr>
          <p:nvPr/>
        </p:nvSpPr>
        <p:spPr bwMode="auto">
          <a:xfrm>
            <a:off x="4943475" y="2565400"/>
            <a:ext cx="865188" cy="431800"/>
          </a:xfrm>
          <a:prstGeom prst="rightArrow">
            <a:avLst>
              <a:gd name="adj1" fmla="val 32519"/>
              <a:gd name="adj2" fmla="val 55398"/>
            </a:avLst>
          </a:prstGeom>
          <a:solidFill>
            <a:srgbClr val="3366FF"/>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27678" name="Text Box 30"/>
          <p:cNvSpPr txBox="1">
            <a:spLocks noChangeArrowheads="1"/>
          </p:cNvSpPr>
          <p:nvPr/>
        </p:nvSpPr>
        <p:spPr bwMode="auto">
          <a:xfrm>
            <a:off x="1919289" y="1557338"/>
            <a:ext cx="70564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r>
              <a:rPr lang="en-GB" altLang="en-US" b="1" dirty="0" err="1">
                <a:solidFill>
                  <a:srgbClr val="0066FF"/>
                </a:solidFill>
              </a:rPr>
              <a:t>Mae’r</a:t>
            </a:r>
            <a:r>
              <a:rPr lang="en-GB" altLang="en-US" b="1" dirty="0">
                <a:solidFill>
                  <a:srgbClr val="0066FF"/>
                </a:solidFill>
              </a:rPr>
              <a:t> model </a:t>
            </a:r>
            <a:r>
              <a:rPr lang="en-GB" altLang="en-US" b="1" dirty="0" err="1">
                <a:solidFill>
                  <a:srgbClr val="0066FF"/>
                </a:solidFill>
              </a:rPr>
              <a:t>Cyfnod</a:t>
            </a:r>
            <a:r>
              <a:rPr lang="en-GB" altLang="en-US" b="1" dirty="0">
                <a:solidFill>
                  <a:srgbClr val="0066FF"/>
                </a:solidFill>
              </a:rPr>
              <a:t> </a:t>
            </a:r>
            <a:r>
              <a:rPr lang="en-GB" altLang="en-US" b="1" dirty="0" err="1">
                <a:solidFill>
                  <a:srgbClr val="0066FF"/>
                </a:solidFill>
              </a:rPr>
              <a:t>Sylfaen</a:t>
            </a:r>
            <a:r>
              <a:rPr lang="en-GB" altLang="en-US" b="1" dirty="0">
                <a:solidFill>
                  <a:srgbClr val="0066FF"/>
                </a:solidFill>
              </a:rPr>
              <a:t> </a:t>
            </a:r>
            <a:r>
              <a:rPr lang="en-GB" altLang="en-US" b="1" dirty="0" err="1">
                <a:solidFill>
                  <a:srgbClr val="0066FF"/>
                </a:solidFill>
              </a:rPr>
              <a:t>yn</a:t>
            </a:r>
            <a:r>
              <a:rPr lang="en-GB" altLang="en-US" b="1" dirty="0">
                <a:solidFill>
                  <a:srgbClr val="0066FF"/>
                </a:solidFill>
              </a:rPr>
              <a:t> </a:t>
            </a:r>
            <a:r>
              <a:rPr lang="en-GB" altLang="en-US" b="1" dirty="0" err="1">
                <a:solidFill>
                  <a:srgbClr val="0066FF"/>
                </a:solidFill>
              </a:rPr>
              <a:t>cynnwys</a:t>
            </a:r>
            <a:r>
              <a:rPr lang="en-GB" altLang="en-US" b="1" dirty="0">
                <a:solidFill>
                  <a:srgbClr val="0066FF"/>
                </a:solidFill>
              </a:rPr>
              <a:t>:</a:t>
            </a:r>
            <a:endParaRPr lang="en-GB" altLang="en-US" b="1" dirty="0"/>
          </a:p>
        </p:txBody>
      </p:sp>
      <p:pic>
        <p:nvPicPr>
          <p:cNvPr id="27679" name="Picture 3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80" name="Picture 3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907280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0065"/>
                                        </p:tgtEl>
                                        <p:attrNameLst>
                                          <p:attrName>style.visibility</p:attrName>
                                        </p:attrNameLst>
                                      </p:cBhvr>
                                      <p:to>
                                        <p:strVal val="visible"/>
                                      </p:to>
                                    </p:set>
                                    <p:animEffect transition="in" filter="dissolve">
                                      <p:cBhvr>
                                        <p:cTn id="7" dur="500"/>
                                        <p:tgtEl>
                                          <p:spTgt spid="130065"/>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30068"/>
                                        </p:tgtEl>
                                        <p:attrNameLst>
                                          <p:attrName>style.visibility</p:attrName>
                                        </p:attrNameLst>
                                      </p:cBhvr>
                                      <p:to>
                                        <p:strVal val="visible"/>
                                      </p:to>
                                    </p:set>
                                    <p:animEffect transition="in" filter="dissolve">
                                      <p:cBhvr>
                                        <p:cTn id="10" dur="500"/>
                                        <p:tgtEl>
                                          <p:spTgt spid="130068"/>
                                        </p:tgtEl>
                                      </p:cBhvr>
                                    </p:animEffect>
                                  </p:childTnLst>
                                </p:cTn>
                              </p:par>
                              <p:par>
                                <p:cTn id="11" presetID="2" presetClass="entr" presetSubtype="8" fill="hold" grpId="0" nodeType="withEffect">
                                  <p:stCondLst>
                                    <p:cond delay="0"/>
                                  </p:stCondLst>
                                  <p:childTnLst>
                                    <p:set>
                                      <p:cBhvr>
                                        <p:cTn id="12" dur="1" fill="hold">
                                          <p:stCondLst>
                                            <p:cond delay="0"/>
                                          </p:stCondLst>
                                        </p:cTn>
                                        <p:tgtEl>
                                          <p:spTgt spid="130072"/>
                                        </p:tgtEl>
                                        <p:attrNameLst>
                                          <p:attrName>style.visibility</p:attrName>
                                        </p:attrNameLst>
                                      </p:cBhvr>
                                      <p:to>
                                        <p:strVal val="visible"/>
                                      </p:to>
                                    </p:set>
                                    <p:anim calcmode="lin" valueType="num">
                                      <p:cBhvr additive="base">
                                        <p:cTn id="13" dur="1000" fill="hold"/>
                                        <p:tgtEl>
                                          <p:spTgt spid="130072"/>
                                        </p:tgtEl>
                                        <p:attrNameLst>
                                          <p:attrName>ppt_x</p:attrName>
                                        </p:attrNameLst>
                                      </p:cBhvr>
                                      <p:tavLst>
                                        <p:tav tm="0">
                                          <p:val>
                                            <p:strVal val="0-#ppt_w/2"/>
                                          </p:val>
                                        </p:tav>
                                        <p:tav tm="100000">
                                          <p:val>
                                            <p:strVal val="#ppt_x"/>
                                          </p:val>
                                        </p:tav>
                                      </p:tavLst>
                                    </p:anim>
                                    <p:anim calcmode="lin" valueType="num">
                                      <p:cBhvr additive="base">
                                        <p:cTn id="14" dur="1000" fill="hold"/>
                                        <p:tgtEl>
                                          <p:spTgt spid="130072"/>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130075"/>
                                        </p:tgtEl>
                                        <p:attrNameLst>
                                          <p:attrName>style.visibility</p:attrName>
                                        </p:attrNameLst>
                                      </p:cBhvr>
                                      <p:to>
                                        <p:strVal val="visible"/>
                                      </p:to>
                                    </p:set>
                                    <p:anim calcmode="lin" valueType="num">
                                      <p:cBhvr additive="base">
                                        <p:cTn id="17" dur="1000" fill="hold"/>
                                        <p:tgtEl>
                                          <p:spTgt spid="130075"/>
                                        </p:tgtEl>
                                        <p:attrNameLst>
                                          <p:attrName>ppt_x</p:attrName>
                                        </p:attrNameLst>
                                      </p:cBhvr>
                                      <p:tavLst>
                                        <p:tav tm="0">
                                          <p:val>
                                            <p:strVal val="0-#ppt_w/2"/>
                                          </p:val>
                                        </p:tav>
                                        <p:tav tm="100000">
                                          <p:val>
                                            <p:strVal val="#ppt_x"/>
                                          </p:val>
                                        </p:tav>
                                      </p:tavLst>
                                    </p:anim>
                                    <p:anim calcmode="lin" valueType="num">
                                      <p:cBhvr additive="base">
                                        <p:cTn id="18" dur="1000" fill="hold"/>
                                        <p:tgtEl>
                                          <p:spTgt spid="130075"/>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30066"/>
                                        </p:tgtEl>
                                        <p:attrNameLst>
                                          <p:attrName>style.visibility</p:attrName>
                                        </p:attrNameLst>
                                      </p:cBhvr>
                                      <p:to>
                                        <p:strVal val="visible"/>
                                      </p:to>
                                    </p:set>
                                    <p:animEffect transition="in" filter="dissolve">
                                      <p:cBhvr>
                                        <p:cTn id="23" dur="500"/>
                                        <p:tgtEl>
                                          <p:spTgt spid="130066"/>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130069"/>
                                        </p:tgtEl>
                                        <p:attrNameLst>
                                          <p:attrName>style.visibility</p:attrName>
                                        </p:attrNameLst>
                                      </p:cBhvr>
                                      <p:to>
                                        <p:strVal val="visible"/>
                                      </p:to>
                                    </p:set>
                                    <p:animEffect transition="in" filter="dissolve">
                                      <p:cBhvr>
                                        <p:cTn id="26" dur="500"/>
                                        <p:tgtEl>
                                          <p:spTgt spid="130069"/>
                                        </p:tgtEl>
                                      </p:cBhvr>
                                    </p:animEffect>
                                  </p:childTnLst>
                                </p:cTn>
                              </p:par>
                              <p:par>
                                <p:cTn id="27" presetID="2" presetClass="entr" presetSubtype="8" fill="hold" grpId="0" nodeType="withEffect">
                                  <p:stCondLst>
                                    <p:cond delay="0"/>
                                  </p:stCondLst>
                                  <p:childTnLst>
                                    <p:set>
                                      <p:cBhvr>
                                        <p:cTn id="28" dur="1" fill="hold">
                                          <p:stCondLst>
                                            <p:cond delay="0"/>
                                          </p:stCondLst>
                                        </p:cTn>
                                        <p:tgtEl>
                                          <p:spTgt spid="130073"/>
                                        </p:tgtEl>
                                        <p:attrNameLst>
                                          <p:attrName>style.visibility</p:attrName>
                                        </p:attrNameLst>
                                      </p:cBhvr>
                                      <p:to>
                                        <p:strVal val="visible"/>
                                      </p:to>
                                    </p:set>
                                    <p:anim calcmode="lin" valueType="num">
                                      <p:cBhvr additive="base">
                                        <p:cTn id="29" dur="1000" fill="hold"/>
                                        <p:tgtEl>
                                          <p:spTgt spid="130073"/>
                                        </p:tgtEl>
                                        <p:attrNameLst>
                                          <p:attrName>ppt_x</p:attrName>
                                        </p:attrNameLst>
                                      </p:cBhvr>
                                      <p:tavLst>
                                        <p:tav tm="0">
                                          <p:val>
                                            <p:strVal val="0-#ppt_w/2"/>
                                          </p:val>
                                        </p:tav>
                                        <p:tav tm="100000">
                                          <p:val>
                                            <p:strVal val="#ppt_x"/>
                                          </p:val>
                                        </p:tav>
                                      </p:tavLst>
                                    </p:anim>
                                    <p:anim calcmode="lin" valueType="num">
                                      <p:cBhvr additive="base">
                                        <p:cTn id="30" dur="1000" fill="hold"/>
                                        <p:tgtEl>
                                          <p:spTgt spid="130073"/>
                                        </p:tgtEl>
                                        <p:attrNameLst>
                                          <p:attrName>ppt_y</p:attrName>
                                        </p:attrNameLst>
                                      </p:cBhvr>
                                      <p:tavLst>
                                        <p:tav tm="0">
                                          <p:val>
                                            <p:strVal val="#ppt_y"/>
                                          </p:val>
                                        </p:tav>
                                        <p:tav tm="100000">
                                          <p:val>
                                            <p:strVal val="#ppt_y"/>
                                          </p:val>
                                        </p:tav>
                                      </p:tavLst>
                                    </p:anim>
                                  </p:childTnLst>
                                </p:cTn>
                              </p:par>
                              <p:par>
                                <p:cTn id="31" presetID="2" presetClass="entr" presetSubtype="8" fill="hold" grpId="0" nodeType="withEffect">
                                  <p:stCondLst>
                                    <p:cond delay="0"/>
                                  </p:stCondLst>
                                  <p:childTnLst>
                                    <p:set>
                                      <p:cBhvr>
                                        <p:cTn id="32" dur="1" fill="hold">
                                          <p:stCondLst>
                                            <p:cond delay="0"/>
                                          </p:stCondLst>
                                        </p:cTn>
                                        <p:tgtEl>
                                          <p:spTgt spid="130076"/>
                                        </p:tgtEl>
                                        <p:attrNameLst>
                                          <p:attrName>style.visibility</p:attrName>
                                        </p:attrNameLst>
                                      </p:cBhvr>
                                      <p:to>
                                        <p:strVal val="visible"/>
                                      </p:to>
                                    </p:set>
                                    <p:anim calcmode="lin" valueType="num">
                                      <p:cBhvr additive="base">
                                        <p:cTn id="33" dur="1000" fill="hold"/>
                                        <p:tgtEl>
                                          <p:spTgt spid="130076"/>
                                        </p:tgtEl>
                                        <p:attrNameLst>
                                          <p:attrName>ppt_x</p:attrName>
                                        </p:attrNameLst>
                                      </p:cBhvr>
                                      <p:tavLst>
                                        <p:tav tm="0">
                                          <p:val>
                                            <p:strVal val="0-#ppt_w/2"/>
                                          </p:val>
                                        </p:tav>
                                        <p:tav tm="100000">
                                          <p:val>
                                            <p:strVal val="#ppt_x"/>
                                          </p:val>
                                        </p:tav>
                                      </p:tavLst>
                                    </p:anim>
                                    <p:anim calcmode="lin" valueType="num">
                                      <p:cBhvr additive="base">
                                        <p:cTn id="34" dur="1000" fill="hold"/>
                                        <p:tgtEl>
                                          <p:spTgt spid="130076"/>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9" presetClass="entr" presetSubtype="0" fill="hold" grpId="0" nodeType="clickEffect">
                                  <p:stCondLst>
                                    <p:cond delay="0"/>
                                  </p:stCondLst>
                                  <p:childTnLst>
                                    <p:set>
                                      <p:cBhvr>
                                        <p:cTn id="38" dur="1" fill="hold">
                                          <p:stCondLst>
                                            <p:cond delay="0"/>
                                          </p:stCondLst>
                                        </p:cTn>
                                        <p:tgtEl>
                                          <p:spTgt spid="130067"/>
                                        </p:tgtEl>
                                        <p:attrNameLst>
                                          <p:attrName>style.visibility</p:attrName>
                                        </p:attrNameLst>
                                      </p:cBhvr>
                                      <p:to>
                                        <p:strVal val="visible"/>
                                      </p:to>
                                    </p:set>
                                    <p:animEffect transition="in" filter="dissolve">
                                      <p:cBhvr>
                                        <p:cTn id="39" dur="500"/>
                                        <p:tgtEl>
                                          <p:spTgt spid="130067"/>
                                        </p:tgtEl>
                                      </p:cBhvr>
                                    </p:animEffect>
                                  </p:childTnLst>
                                </p:cTn>
                              </p:par>
                              <p:par>
                                <p:cTn id="40" presetID="9" presetClass="entr" presetSubtype="0" fill="hold" grpId="0" nodeType="withEffect">
                                  <p:stCondLst>
                                    <p:cond delay="0"/>
                                  </p:stCondLst>
                                  <p:childTnLst>
                                    <p:set>
                                      <p:cBhvr>
                                        <p:cTn id="41" dur="1" fill="hold">
                                          <p:stCondLst>
                                            <p:cond delay="0"/>
                                          </p:stCondLst>
                                        </p:cTn>
                                        <p:tgtEl>
                                          <p:spTgt spid="130070"/>
                                        </p:tgtEl>
                                        <p:attrNameLst>
                                          <p:attrName>style.visibility</p:attrName>
                                        </p:attrNameLst>
                                      </p:cBhvr>
                                      <p:to>
                                        <p:strVal val="visible"/>
                                      </p:to>
                                    </p:set>
                                    <p:animEffect transition="in" filter="dissolve">
                                      <p:cBhvr>
                                        <p:cTn id="42" dur="500"/>
                                        <p:tgtEl>
                                          <p:spTgt spid="130070"/>
                                        </p:tgtEl>
                                      </p:cBhvr>
                                    </p:animEffect>
                                  </p:childTnLst>
                                </p:cTn>
                              </p:par>
                              <p:par>
                                <p:cTn id="43" presetID="2" presetClass="entr" presetSubtype="8" fill="hold" grpId="0" nodeType="withEffect">
                                  <p:stCondLst>
                                    <p:cond delay="0"/>
                                  </p:stCondLst>
                                  <p:childTnLst>
                                    <p:set>
                                      <p:cBhvr>
                                        <p:cTn id="44" dur="1" fill="hold">
                                          <p:stCondLst>
                                            <p:cond delay="0"/>
                                          </p:stCondLst>
                                        </p:cTn>
                                        <p:tgtEl>
                                          <p:spTgt spid="130074"/>
                                        </p:tgtEl>
                                        <p:attrNameLst>
                                          <p:attrName>style.visibility</p:attrName>
                                        </p:attrNameLst>
                                      </p:cBhvr>
                                      <p:to>
                                        <p:strVal val="visible"/>
                                      </p:to>
                                    </p:set>
                                    <p:anim calcmode="lin" valueType="num">
                                      <p:cBhvr additive="base">
                                        <p:cTn id="45" dur="1000" fill="hold"/>
                                        <p:tgtEl>
                                          <p:spTgt spid="130074"/>
                                        </p:tgtEl>
                                        <p:attrNameLst>
                                          <p:attrName>ppt_x</p:attrName>
                                        </p:attrNameLst>
                                      </p:cBhvr>
                                      <p:tavLst>
                                        <p:tav tm="0">
                                          <p:val>
                                            <p:strVal val="0-#ppt_w/2"/>
                                          </p:val>
                                        </p:tav>
                                        <p:tav tm="100000">
                                          <p:val>
                                            <p:strVal val="#ppt_x"/>
                                          </p:val>
                                        </p:tav>
                                      </p:tavLst>
                                    </p:anim>
                                    <p:anim calcmode="lin" valueType="num">
                                      <p:cBhvr additive="base">
                                        <p:cTn id="46" dur="1000" fill="hold"/>
                                        <p:tgtEl>
                                          <p:spTgt spid="130074"/>
                                        </p:tgtEl>
                                        <p:attrNameLst>
                                          <p:attrName>ppt_y</p:attrName>
                                        </p:attrNameLst>
                                      </p:cBhvr>
                                      <p:tavLst>
                                        <p:tav tm="0">
                                          <p:val>
                                            <p:strVal val="#ppt_y"/>
                                          </p:val>
                                        </p:tav>
                                        <p:tav tm="100000">
                                          <p:val>
                                            <p:strVal val="#ppt_y"/>
                                          </p:val>
                                        </p:tav>
                                      </p:tavLst>
                                    </p:anim>
                                  </p:childTnLst>
                                </p:cTn>
                              </p:par>
                              <p:par>
                                <p:cTn id="47" presetID="2" presetClass="entr" presetSubtype="8" fill="hold" grpId="0" nodeType="withEffect">
                                  <p:stCondLst>
                                    <p:cond delay="0"/>
                                  </p:stCondLst>
                                  <p:childTnLst>
                                    <p:set>
                                      <p:cBhvr>
                                        <p:cTn id="48" dur="1" fill="hold">
                                          <p:stCondLst>
                                            <p:cond delay="0"/>
                                          </p:stCondLst>
                                        </p:cTn>
                                        <p:tgtEl>
                                          <p:spTgt spid="130077"/>
                                        </p:tgtEl>
                                        <p:attrNameLst>
                                          <p:attrName>style.visibility</p:attrName>
                                        </p:attrNameLst>
                                      </p:cBhvr>
                                      <p:to>
                                        <p:strVal val="visible"/>
                                      </p:to>
                                    </p:set>
                                    <p:anim calcmode="lin" valueType="num">
                                      <p:cBhvr additive="base">
                                        <p:cTn id="49" dur="1000" fill="hold"/>
                                        <p:tgtEl>
                                          <p:spTgt spid="130077"/>
                                        </p:tgtEl>
                                        <p:attrNameLst>
                                          <p:attrName>ppt_x</p:attrName>
                                        </p:attrNameLst>
                                      </p:cBhvr>
                                      <p:tavLst>
                                        <p:tav tm="0">
                                          <p:val>
                                            <p:strVal val="0-#ppt_w/2"/>
                                          </p:val>
                                        </p:tav>
                                        <p:tav tm="100000">
                                          <p:val>
                                            <p:strVal val="#ppt_x"/>
                                          </p:val>
                                        </p:tav>
                                      </p:tavLst>
                                    </p:anim>
                                    <p:anim calcmode="lin" valueType="num">
                                      <p:cBhvr additive="base">
                                        <p:cTn id="50" dur="1000" fill="hold"/>
                                        <p:tgtEl>
                                          <p:spTgt spid="13007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65" grpId="0" animBg="1"/>
      <p:bldP spid="130066" grpId="0" animBg="1"/>
      <p:bldP spid="130067" grpId="0" animBg="1"/>
      <p:bldP spid="130068" grpId="0" animBg="1"/>
      <p:bldP spid="130069" grpId="0" animBg="1"/>
      <p:bldP spid="130070" grpId="0" animBg="1"/>
      <p:bldP spid="130072" grpId="0"/>
      <p:bldP spid="130073" grpId="0"/>
      <p:bldP spid="130074" grpId="0"/>
      <p:bldP spid="130075" grpId="0" animBg="1"/>
      <p:bldP spid="130076" grpId="0" animBg="1"/>
      <p:bldP spid="13007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3359151" y="40481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30723" name="Line 3"/>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4" name="Line 4"/>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5" name="Line 5"/>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6" name="Line 6"/>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7" name="Line 7"/>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8" name="Line 8"/>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9" name="Line 9"/>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0" name="Line 10"/>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1" name="Line 11"/>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2" name="Line 12"/>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3" name="Line 13"/>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4" name="Line 14"/>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5" name="Line 15"/>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6" name="Line 16"/>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132113" name="Picture 17" descr="DSCF1609"/>
          <p:cNvPicPr>
            <a:picLocks noChangeAspect="1" noChangeArrowheads="1"/>
          </p:cNvPicPr>
          <p:nvPr/>
        </p:nvPicPr>
        <p:blipFill>
          <a:blip r:embed="rId3" cstate="print">
            <a:extLst>
              <a:ext uri="{28A0092B-C50C-407E-A947-70E740481C1C}">
                <a14:useLocalDpi xmlns:a14="http://schemas.microsoft.com/office/drawing/2010/main" val="0"/>
              </a:ext>
            </a:extLst>
          </a:blip>
          <a:srcRect l="11192" t="6381" r="12183" b="4037"/>
          <a:stretch>
            <a:fillRect/>
          </a:stretch>
        </p:blipFill>
        <p:spPr bwMode="auto">
          <a:xfrm>
            <a:off x="6203950" y="2203450"/>
            <a:ext cx="3924300" cy="3170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7150" cmpd="thinThick">
                <a:solidFill>
                  <a:srgbClr val="000000"/>
                </a:solidFill>
                <a:miter lim="800000"/>
                <a:headEnd/>
                <a:tailEnd/>
              </a14:hiddenLine>
            </a:ext>
          </a:extLst>
        </p:spPr>
      </p:pic>
      <p:sp>
        <p:nvSpPr>
          <p:cNvPr id="132114" name="Text Box 18"/>
          <p:cNvSpPr txBox="1">
            <a:spLocks noChangeArrowheads="1"/>
          </p:cNvSpPr>
          <p:nvPr/>
        </p:nvSpPr>
        <p:spPr bwMode="auto">
          <a:xfrm>
            <a:off x="1858640" y="5739934"/>
            <a:ext cx="8207375" cy="1092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dirty="0"/>
              <a:t>  </a:t>
            </a:r>
            <a:r>
              <a:rPr lang="en-GB" altLang="en-US" sz="1800" dirty="0">
                <a:latin typeface="Arial" panose="020B0604020202020204" pitchFamily="34" charset="0"/>
                <a:cs typeface="Arial" panose="020B0604020202020204" pitchFamily="34" charset="0"/>
              </a:rPr>
              <a:t>What you provide for children every day within your teaching/ learning context.</a:t>
            </a:r>
          </a:p>
          <a:p>
            <a:pPr algn="ctr" eaLnBrk="1" hangingPunct="1">
              <a:spcBef>
                <a:spcPct val="50000"/>
              </a:spcBef>
            </a:pPr>
            <a:r>
              <a:rPr lang="en-GB" altLang="en-US" sz="1800" dirty="0" err="1">
                <a:latin typeface="Arial" panose="020B0604020202020204" pitchFamily="34" charset="0"/>
                <a:cs typeface="Arial" panose="020B0604020202020204" pitchFamily="34" charset="0"/>
              </a:rPr>
              <a:t>Darpariaeth</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dyddiol</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mae</a:t>
            </a:r>
            <a:r>
              <a:rPr lang="en-GB" altLang="en-US" sz="1800" dirty="0">
                <a:latin typeface="Arial" panose="020B0604020202020204" pitchFamily="34" charset="0"/>
                <a:cs typeface="Arial" panose="020B0604020202020204" pitchFamily="34" charset="0"/>
              </a:rPr>
              <a:t> plant </a:t>
            </a:r>
            <a:r>
              <a:rPr lang="en-GB" altLang="en-US" sz="1800" dirty="0" err="1">
                <a:latin typeface="Arial" panose="020B0604020202020204" pitchFamily="34" charset="0"/>
                <a:cs typeface="Arial" panose="020B0604020202020204" pitchFamily="34" charset="0"/>
              </a:rPr>
              <a:t>yn</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ei</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dderbyn</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yn</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yr</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amgylchedd</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dysgu</a:t>
            </a:r>
            <a:r>
              <a:rPr lang="en-GB" altLang="en-US" sz="1800" dirty="0">
                <a:latin typeface="Arial" panose="020B0604020202020204" pitchFamily="34" charset="0"/>
                <a:cs typeface="Arial" panose="020B0604020202020204" pitchFamily="34" charset="0"/>
              </a:rPr>
              <a:t>.</a:t>
            </a:r>
          </a:p>
        </p:txBody>
      </p:sp>
      <p:sp>
        <p:nvSpPr>
          <p:cNvPr id="30739" name="Text Box 19"/>
          <p:cNvSpPr txBox="1">
            <a:spLocks noChangeArrowheads="1"/>
          </p:cNvSpPr>
          <p:nvPr/>
        </p:nvSpPr>
        <p:spPr bwMode="auto">
          <a:xfrm>
            <a:off x="2135188" y="1700213"/>
            <a:ext cx="7993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b="1" dirty="0" err="1">
                <a:solidFill>
                  <a:srgbClr val="0066FF"/>
                </a:solidFill>
              </a:rPr>
              <a:t>Darpariaeth</a:t>
            </a:r>
            <a:r>
              <a:rPr lang="en-GB" altLang="en-US" b="1" dirty="0">
                <a:solidFill>
                  <a:srgbClr val="0066FF"/>
                </a:solidFill>
              </a:rPr>
              <a:t> </a:t>
            </a:r>
            <a:r>
              <a:rPr lang="en-GB" altLang="en-US" b="1" dirty="0" err="1">
                <a:solidFill>
                  <a:srgbClr val="0066FF"/>
                </a:solidFill>
              </a:rPr>
              <a:t>Parhaus</a:t>
            </a:r>
            <a:r>
              <a:rPr lang="en-GB" altLang="en-US" b="1" dirty="0">
                <a:solidFill>
                  <a:srgbClr val="0066FF"/>
                </a:solidFill>
              </a:rPr>
              <a:t>   Continuous Provision</a:t>
            </a:r>
          </a:p>
        </p:txBody>
      </p:sp>
      <p:pic>
        <p:nvPicPr>
          <p:cNvPr id="30740" name="Picture 2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41" name="Picture 2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2118" name="Picture 22" descr="cont prov 39"/>
          <p:cNvPicPr>
            <a:picLocks noChangeAspect="1" noChangeArrowheads="1"/>
          </p:cNvPicPr>
          <p:nvPr/>
        </p:nvPicPr>
        <p:blipFill>
          <a:blip r:embed="rId6" cstate="print">
            <a:extLst>
              <a:ext uri="{28A0092B-C50C-407E-A947-70E740481C1C}">
                <a14:useLocalDpi xmlns:a14="http://schemas.microsoft.com/office/drawing/2010/main" val="0"/>
              </a:ext>
            </a:extLst>
          </a:blip>
          <a:srcRect l="8885" r="15247"/>
          <a:stretch>
            <a:fillRect/>
          </a:stretch>
        </p:blipFill>
        <p:spPr bwMode="auto">
          <a:xfrm>
            <a:off x="2063751" y="2205038"/>
            <a:ext cx="3744913" cy="3148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7150" cmpd="thinThick">
                <a:solidFill>
                  <a:srgbClr val="000000"/>
                </a:solidFill>
                <a:miter lim="800000"/>
                <a:headEnd/>
                <a:tailEnd/>
              </a14:hiddenLine>
            </a:ext>
          </a:extLst>
        </p:spPr>
      </p:pic>
      <p:sp>
        <p:nvSpPr>
          <p:cNvPr id="30743" name="Text Box 23"/>
          <p:cNvSpPr txBox="1">
            <a:spLocks noChangeArrowheads="1"/>
          </p:cNvSpPr>
          <p:nvPr/>
        </p:nvSpPr>
        <p:spPr bwMode="auto">
          <a:xfrm>
            <a:off x="1992313" y="5473700"/>
            <a:ext cx="4608512"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spcBef>
                <a:spcPct val="5000"/>
              </a:spcBef>
            </a:pPr>
            <a:r>
              <a:rPr lang="en-GB" altLang="en-US" sz="1100" dirty="0"/>
              <a:t>Wet Sand: Early Excellence Training &amp; Resource Centre (2008)</a:t>
            </a:r>
          </a:p>
        </p:txBody>
      </p:sp>
    </p:spTree>
    <p:extLst>
      <p:ext uri="{BB962C8B-B14F-4D97-AF65-F5344CB8AC3E}">
        <p14:creationId xmlns:p14="http://schemas.microsoft.com/office/powerpoint/2010/main" val="12969116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132113"/>
                                        </p:tgtEl>
                                        <p:attrNameLst>
                                          <p:attrName>style.visibility</p:attrName>
                                        </p:attrNameLst>
                                      </p:cBhvr>
                                      <p:to>
                                        <p:strVal val="visible"/>
                                      </p:to>
                                    </p:set>
                                    <p:animEffect transition="in" filter="dissolve">
                                      <p:cBhvr>
                                        <p:cTn id="7" dur="500"/>
                                        <p:tgtEl>
                                          <p:spTgt spid="132113"/>
                                        </p:tgtEl>
                                      </p:cBhvr>
                                    </p:animEffect>
                                  </p:childTnLst>
                                </p:cTn>
                              </p:par>
                              <p:par>
                                <p:cTn id="8" presetID="2" presetClass="entr" presetSubtype="8" fill="hold" grpId="0" nodeType="withEffect">
                                  <p:stCondLst>
                                    <p:cond delay="0"/>
                                  </p:stCondLst>
                                  <p:childTnLst>
                                    <p:set>
                                      <p:cBhvr>
                                        <p:cTn id="9" dur="1" fill="hold">
                                          <p:stCondLst>
                                            <p:cond delay="0"/>
                                          </p:stCondLst>
                                        </p:cTn>
                                        <p:tgtEl>
                                          <p:spTgt spid="132114">
                                            <p:txEl>
                                              <p:pRg st="0" end="0"/>
                                            </p:txEl>
                                          </p:spTgt>
                                        </p:tgtEl>
                                        <p:attrNameLst>
                                          <p:attrName>style.visibility</p:attrName>
                                        </p:attrNameLst>
                                      </p:cBhvr>
                                      <p:to>
                                        <p:strVal val="visible"/>
                                      </p:to>
                                    </p:set>
                                    <p:anim calcmode="lin" valueType="num">
                                      <p:cBhvr additive="base">
                                        <p:cTn id="10" dur="500" fill="hold"/>
                                        <p:tgtEl>
                                          <p:spTgt spid="132114">
                                            <p:txEl>
                                              <p:pRg st="0" end="0"/>
                                            </p:txEl>
                                          </p:spTgt>
                                        </p:tgtEl>
                                        <p:attrNameLst>
                                          <p:attrName>ppt_x</p:attrName>
                                        </p:attrNameLst>
                                      </p:cBhvr>
                                      <p:tavLst>
                                        <p:tav tm="0">
                                          <p:val>
                                            <p:strVal val="0-#ppt_w/2"/>
                                          </p:val>
                                        </p:tav>
                                        <p:tav tm="100000">
                                          <p:val>
                                            <p:strVal val="#ppt_x"/>
                                          </p:val>
                                        </p:tav>
                                      </p:tavLst>
                                    </p:anim>
                                    <p:anim calcmode="lin" valueType="num">
                                      <p:cBhvr additive="base">
                                        <p:cTn id="11" dur="500" fill="hold"/>
                                        <p:tgtEl>
                                          <p:spTgt spid="132114">
                                            <p:txEl>
                                              <p:pRg st="0" end="0"/>
                                            </p:txEl>
                                          </p:spTgt>
                                        </p:tgtEl>
                                        <p:attrNameLst>
                                          <p:attrName>ppt_y</p:attrName>
                                        </p:attrNameLst>
                                      </p:cBhvr>
                                      <p:tavLst>
                                        <p:tav tm="0">
                                          <p:val>
                                            <p:strVal val="#ppt_y"/>
                                          </p:val>
                                        </p:tav>
                                        <p:tav tm="100000">
                                          <p:val>
                                            <p:strVal val="#ppt_y"/>
                                          </p:val>
                                        </p:tav>
                                      </p:tavLst>
                                    </p:anim>
                                  </p:childTnLst>
                                </p:cTn>
                              </p:par>
                              <p:par>
                                <p:cTn id="12" presetID="2" presetClass="entr" presetSubtype="8" fill="hold" grpId="0" nodeType="withEffect">
                                  <p:stCondLst>
                                    <p:cond delay="0"/>
                                  </p:stCondLst>
                                  <p:childTnLst>
                                    <p:set>
                                      <p:cBhvr>
                                        <p:cTn id="13" dur="1" fill="hold">
                                          <p:stCondLst>
                                            <p:cond delay="0"/>
                                          </p:stCondLst>
                                        </p:cTn>
                                        <p:tgtEl>
                                          <p:spTgt spid="132114">
                                            <p:txEl>
                                              <p:pRg st="1" end="1"/>
                                            </p:txEl>
                                          </p:spTgt>
                                        </p:tgtEl>
                                        <p:attrNameLst>
                                          <p:attrName>style.visibility</p:attrName>
                                        </p:attrNameLst>
                                      </p:cBhvr>
                                      <p:to>
                                        <p:strVal val="visible"/>
                                      </p:to>
                                    </p:set>
                                    <p:anim calcmode="lin" valueType="num">
                                      <p:cBhvr additive="base">
                                        <p:cTn id="14" dur="500" fill="hold"/>
                                        <p:tgtEl>
                                          <p:spTgt spid="132114">
                                            <p:txEl>
                                              <p:pRg st="1" end="1"/>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132114">
                                            <p:txEl>
                                              <p:pRg st="1" end="1"/>
                                            </p:txEl>
                                          </p:spTgt>
                                        </p:tgtEl>
                                        <p:attrNameLst>
                                          <p:attrName>ppt_y</p:attrName>
                                        </p:attrNameLst>
                                      </p:cBhvr>
                                      <p:tavLst>
                                        <p:tav tm="0">
                                          <p:val>
                                            <p:strVal val="#ppt_y"/>
                                          </p:val>
                                        </p:tav>
                                        <p:tav tm="100000">
                                          <p:val>
                                            <p:strVal val="#ppt_y"/>
                                          </p:val>
                                        </p:tav>
                                      </p:tavLst>
                                    </p:anim>
                                  </p:childTnLst>
                                </p:cTn>
                              </p:par>
                              <p:par>
                                <p:cTn id="16" presetID="9" presetClass="entr" presetSubtype="0" fill="hold" nodeType="withEffect">
                                  <p:stCondLst>
                                    <p:cond delay="0"/>
                                  </p:stCondLst>
                                  <p:childTnLst>
                                    <p:set>
                                      <p:cBhvr>
                                        <p:cTn id="17" dur="1" fill="hold">
                                          <p:stCondLst>
                                            <p:cond delay="0"/>
                                          </p:stCondLst>
                                        </p:cTn>
                                        <p:tgtEl>
                                          <p:spTgt spid="132118"/>
                                        </p:tgtEl>
                                        <p:attrNameLst>
                                          <p:attrName>style.visibility</p:attrName>
                                        </p:attrNameLst>
                                      </p:cBhvr>
                                      <p:to>
                                        <p:strVal val="visible"/>
                                      </p:to>
                                    </p:set>
                                    <p:animEffect transition="in" filter="dissolve">
                                      <p:cBhvr>
                                        <p:cTn id="18" dur="500"/>
                                        <p:tgtEl>
                                          <p:spTgt spid="1321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114" grpId="0" build="allAtOnce"/>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3359151" y="40481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32771" name="Line 3"/>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2" name="Line 4"/>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3" name="Line 5"/>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4" name="Line 6"/>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5" name="Line 7"/>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6" name="Line 8"/>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7" name="Line 9"/>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8" name="Line 10"/>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9" name="Line 11"/>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80" name="Line 12"/>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81" name="Line 13"/>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82" name="Line 14"/>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83" name="Line 15"/>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84" name="Line 16"/>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2833" name="Rectangle 17"/>
          <p:cNvSpPr>
            <a:spLocks noChangeArrowheads="1"/>
          </p:cNvSpPr>
          <p:nvPr/>
        </p:nvSpPr>
        <p:spPr bwMode="auto">
          <a:xfrm>
            <a:off x="8256588" y="2420889"/>
            <a:ext cx="1727200" cy="4401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r>
              <a:rPr lang="en-GB" altLang="en-US" sz="2000" b="1" dirty="0"/>
              <a:t> </a:t>
            </a:r>
            <a:r>
              <a:rPr lang="en-GB" altLang="en-US" sz="2000" dirty="0"/>
              <a:t>Adult involvement </a:t>
            </a:r>
            <a:r>
              <a:rPr lang="en-GB" altLang="en-US" sz="2000" b="1" dirty="0"/>
              <a:t>in</a:t>
            </a:r>
            <a:r>
              <a:rPr lang="en-GB" altLang="en-US" sz="2000" dirty="0"/>
              <a:t> the play is crucial – to model, extend, promote the learning. It is not enough to set up the areas and leave the children to play in them.</a:t>
            </a:r>
          </a:p>
        </p:txBody>
      </p:sp>
      <p:pic>
        <p:nvPicPr>
          <p:cNvPr id="162834" name="Picture 18" descr="DSCF173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48076" y="2205038"/>
            <a:ext cx="4608513" cy="3421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87" name="Text Box 19"/>
          <p:cNvSpPr txBox="1">
            <a:spLocks noChangeArrowheads="1"/>
          </p:cNvSpPr>
          <p:nvPr/>
        </p:nvSpPr>
        <p:spPr bwMode="auto">
          <a:xfrm>
            <a:off x="1866107" y="1700214"/>
            <a:ext cx="811768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b="1" dirty="0" err="1">
                <a:solidFill>
                  <a:srgbClr val="0066FF"/>
                </a:solidFill>
              </a:rPr>
              <a:t>Darpariaeth</a:t>
            </a:r>
            <a:r>
              <a:rPr lang="en-GB" altLang="en-US" b="1" dirty="0">
                <a:solidFill>
                  <a:srgbClr val="0066FF"/>
                </a:solidFill>
              </a:rPr>
              <a:t> </a:t>
            </a:r>
            <a:r>
              <a:rPr lang="en-GB" altLang="en-US" b="1" dirty="0" err="1">
                <a:solidFill>
                  <a:srgbClr val="0066FF"/>
                </a:solidFill>
              </a:rPr>
              <a:t>Parhaus</a:t>
            </a:r>
            <a:r>
              <a:rPr lang="en-GB" altLang="en-US" b="1" dirty="0">
                <a:solidFill>
                  <a:srgbClr val="0066FF"/>
                </a:solidFill>
              </a:rPr>
              <a:t>       Continuous Provision</a:t>
            </a:r>
          </a:p>
        </p:txBody>
      </p:sp>
      <p:pic>
        <p:nvPicPr>
          <p:cNvPr id="32788" name="Picture 2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89" name="Picture 2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740025" y="2113112"/>
            <a:ext cx="1800101" cy="4478149"/>
          </a:xfrm>
          <a:prstGeom prst="rect">
            <a:avLst/>
          </a:prstGeom>
          <a:noFill/>
        </p:spPr>
        <p:txBody>
          <a:bodyPr wrap="square" rtlCol="0">
            <a:spAutoFit/>
          </a:bodyPr>
          <a:lstStyle/>
          <a:p>
            <a:r>
              <a:rPr lang="en-GB" sz="1900" dirty="0"/>
              <a:t>Mae </a:t>
            </a:r>
            <a:r>
              <a:rPr lang="en-GB" sz="1900" dirty="0" err="1"/>
              <a:t>angen</a:t>
            </a:r>
            <a:r>
              <a:rPr lang="en-GB" sz="1900" dirty="0"/>
              <a:t> </a:t>
            </a:r>
            <a:r>
              <a:rPr lang="en-GB" sz="1900" dirty="0" err="1"/>
              <a:t>oedolion</a:t>
            </a:r>
            <a:r>
              <a:rPr lang="en-GB" sz="1900" dirty="0"/>
              <a:t> </a:t>
            </a:r>
            <a:r>
              <a:rPr lang="en-GB" sz="1900" dirty="0" err="1"/>
              <a:t>i</a:t>
            </a:r>
            <a:r>
              <a:rPr lang="en-GB" sz="1900" dirty="0"/>
              <a:t> </a:t>
            </a:r>
            <a:r>
              <a:rPr lang="en-GB" sz="1900" dirty="0" err="1"/>
              <a:t>ryngweithio</a:t>
            </a:r>
            <a:r>
              <a:rPr lang="en-GB" sz="1900" dirty="0"/>
              <a:t> </a:t>
            </a:r>
            <a:r>
              <a:rPr lang="en-GB" sz="1900" dirty="0" err="1"/>
              <a:t>gyda’r</a:t>
            </a:r>
            <a:r>
              <a:rPr lang="en-GB" sz="1900" dirty="0"/>
              <a:t> plant </a:t>
            </a:r>
            <a:r>
              <a:rPr lang="en-GB" sz="1900" dirty="0" err="1"/>
              <a:t>er</a:t>
            </a:r>
            <a:r>
              <a:rPr lang="en-GB" sz="1900" dirty="0"/>
              <a:t> </a:t>
            </a:r>
            <a:r>
              <a:rPr lang="en-GB" sz="1900" dirty="0" err="1"/>
              <a:t>mwyn</a:t>
            </a:r>
            <a:r>
              <a:rPr lang="en-GB" sz="1900" dirty="0"/>
              <a:t> </a:t>
            </a:r>
            <a:r>
              <a:rPr lang="en-GB" sz="1900" dirty="0" err="1"/>
              <a:t>modelu</a:t>
            </a:r>
            <a:r>
              <a:rPr lang="en-GB" sz="1900" dirty="0"/>
              <a:t>, </a:t>
            </a:r>
            <a:r>
              <a:rPr lang="en-GB" sz="1900" dirty="0" err="1"/>
              <a:t>ymestyn</a:t>
            </a:r>
            <a:r>
              <a:rPr lang="en-GB" sz="1900" dirty="0"/>
              <a:t> ac </a:t>
            </a:r>
            <a:r>
              <a:rPr lang="en-GB" sz="1900" dirty="0" err="1"/>
              <a:t>ysgogi’r</a:t>
            </a:r>
            <a:r>
              <a:rPr lang="en-GB" sz="1900" dirty="0"/>
              <a:t> </a:t>
            </a:r>
            <a:r>
              <a:rPr lang="en-GB" sz="1900" dirty="0" err="1"/>
              <a:t>dysgu</a:t>
            </a:r>
            <a:r>
              <a:rPr lang="en-GB" sz="1900" dirty="0"/>
              <a:t>. </a:t>
            </a:r>
            <a:r>
              <a:rPr lang="en-GB" sz="1900" dirty="0" err="1"/>
              <a:t>Nid</a:t>
            </a:r>
            <a:r>
              <a:rPr lang="en-GB" sz="1900" dirty="0"/>
              <a:t> </a:t>
            </a:r>
            <a:r>
              <a:rPr lang="en-GB" sz="1900" dirty="0" err="1"/>
              <a:t>yw’n</a:t>
            </a:r>
            <a:r>
              <a:rPr lang="en-GB" sz="1900" dirty="0"/>
              <a:t> </a:t>
            </a:r>
            <a:r>
              <a:rPr lang="en-GB" sz="1900" dirty="0" err="1"/>
              <a:t>ddigon</a:t>
            </a:r>
            <a:r>
              <a:rPr lang="en-GB" sz="1900" dirty="0"/>
              <a:t> </a:t>
            </a:r>
            <a:r>
              <a:rPr lang="en-GB" sz="1900" dirty="0" err="1"/>
              <a:t>i</a:t>
            </a:r>
            <a:r>
              <a:rPr lang="en-GB" sz="1900" dirty="0"/>
              <a:t> </a:t>
            </a:r>
            <a:r>
              <a:rPr lang="en-GB" sz="1900" dirty="0" err="1"/>
              <a:t>osod</a:t>
            </a:r>
            <a:r>
              <a:rPr lang="en-GB" sz="1900" dirty="0"/>
              <a:t> </a:t>
            </a:r>
            <a:r>
              <a:rPr lang="en-GB" sz="1900" dirty="0" err="1"/>
              <a:t>yr</a:t>
            </a:r>
            <a:r>
              <a:rPr lang="en-GB" sz="1900" dirty="0"/>
              <a:t> </a:t>
            </a:r>
            <a:r>
              <a:rPr lang="en-GB" sz="1900" dirty="0" err="1"/>
              <a:t>ardal</a:t>
            </a:r>
            <a:r>
              <a:rPr lang="en-GB" sz="1900" dirty="0"/>
              <a:t> </a:t>
            </a:r>
            <a:r>
              <a:rPr lang="en-GB" sz="1900" dirty="0" err="1"/>
              <a:t>chwarae</a:t>
            </a:r>
            <a:r>
              <a:rPr lang="en-GB" sz="1900" dirty="0"/>
              <a:t> </a:t>
            </a:r>
            <a:r>
              <a:rPr lang="en-GB" sz="1900" dirty="0" err="1"/>
              <a:t>i</a:t>
            </a:r>
            <a:r>
              <a:rPr lang="en-GB" sz="1900" dirty="0"/>
              <a:t> </a:t>
            </a:r>
            <a:r>
              <a:rPr lang="en-GB" sz="1900" dirty="0" err="1"/>
              <a:t>fyny</a:t>
            </a:r>
            <a:r>
              <a:rPr lang="en-GB" sz="1900" dirty="0"/>
              <a:t> ac </a:t>
            </a:r>
            <a:r>
              <a:rPr lang="en-GB" sz="1900" dirty="0" err="1"/>
              <a:t>yna</a:t>
            </a:r>
            <a:r>
              <a:rPr lang="en-GB" sz="1900" dirty="0"/>
              <a:t> </a:t>
            </a:r>
            <a:r>
              <a:rPr lang="en-GB" sz="1900" dirty="0" err="1"/>
              <a:t>gadael</a:t>
            </a:r>
            <a:r>
              <a:rPr lang="en-GB" sz="1900" dirty="0"/>
              <a:t> y plant </a:t>
            </a:r>
            <a:r>
              <a:rPr lang="en-GB" sz="1900" dirty="0" err="1"/>
              <a:t>i</a:t>
            </a:r>
            <a:r>
              <a:rPr lang="en-GB" sz="1900" dirty="0"/>
              <a:t> </a:t>
            </a:r>
            <a:r>
              <a:rPr lang="en-GB" sz="1900" dirty="0" err="1"/>
              <a:t>chwarae</a:t>
            </a:r>
            <a:r>
              <a:rPr lang="en-GB" sz="1900" dirty="0"/>
              <a:t> </a:t>
            </a:r>
            <a:r>
              <a:rPr lang="en-GB" sz="1900" dirty="0" err="1"/>
              <a:t>ar</a:t>
            </a:r>
            <a:r>
              <a:rPr lang="en-GB" sz="1900" dirty="0"/>
              <a:t> ben </a:t>
            </a:r>
            <a:r>
              <a:rPr lang="en-GB" sz="1900" dirty="0" err="1"/>
              <a:t>eu</a:t>
            </a:r>
            <a:r>
              <a:rPr lang="en-GB" sz="1900" dirty="0"/>
              <a:t> </a:t>
            </a:r>
            <a:r>
              <a:rPr lang="en-GB" sz="1900" dirty="0" err="1"/>
              <a:t>hunain</a:t>
            </a:r>
            <a:endParaRPr lang="en-GB" sz="1900" dirty="0"/>
          </a:p>
        </p:txBody>
      </p:sp>
    </p:spTree>
    <p:extLst>
      <p:ext uri="{BB962C8B-B14F-4D97-AF65-F5344CB8AC3E}">
        <p14:creationId xmlns:p14="http://schemas.microsoft.com/office/powerpoint/2010/main" val="20416932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162834"/>
                                        </p:tgtEl>
                                        <p:attrNameLst>
                                          <p:attrName>style.visibility</p:attrName>
                                        </p:attrNameLst>
                                      </p:cBhvr>
                                      <p:to>
                                        <p:strVal val="visible"/>
                                      </p:to>
                                    </p:set>
                                    <p:animEffect transition="in" filter="dissolve">
                                      <p:cBhvr>
                                        <p:cTn id="7" dur="500"/>
                                        <p:tgtEl>
                                          <p:spTgt spid="162834"/>
                                        </p:tgtEl>
                                      </p:cBhvr>
                                    </p:animEffect>
                                  </p:childTnLst>
                                </p:cTn>
                              </p:par>
                              <p:par>
                                <p:cTn id="8" presetID="2" presetClass="entr" presetSubtype="4" fill="hold" grpId="0" nodeType="withEffect">
                                  <p:stCondLst>
                                    <p:cond delay="0"/>
                                  </p:stCondLst>
                                  <p:childTnLst>
                                    <p:set>
                                      <p:cBhvr>
                                        <p:cTn id="9" dur="1" fill="hold">
                                          <p:stCondLst>
                                            <p:cond delay="0"/>
                                          </p:stCondLst>
                                        </p:cTn>
                                        <p:tgtEl>
                                          <p:spTgt spid="162833"/>
                                        </p:tgtEl>
                                        <p:attrNameLst>
                                          <p:attrName>style.visibility</p:attrName>
                                        </p:attrNameLst>
                                      </p:cBhvr>
                                      <p:to>
                                        <p:strVal val="visible"/>
                                      </p:to>
                                    </p:set>
                                    <p:anim calcmode="lin" valueType="num">
                                      <p:cBhvr additive="base">
                                        <p:cTn id="10" dur="1000" fill="hold"/>
                                        <p:tgtEl>
                                          <p:spTgt spid="162833"/>
                                        </p:tgtEl>
                                        <p:attrNameLst>
                                          <p:attrName>ppt_x</p:attrName>
                                        </p:attrNameLst>
                                      </p:cBhvr>
                                      <p:tavLst>
                                        <p:tav tm="0">
                                          <p:val>
                                            <p:strVal val="#ppt_x"/>
                                          </p:val>
                                        </p:tav>
                                        <p:tav tm="100000">
                                          <p:val>
                                            <p:strVal val="#ppt_x"/>
                                          </p:val>
                                        </p:tav>
                                      </p:tavLst>
                                    </p:anim>
                                    <p:anim calcmode="lin" valueType="num">
                                      <p:cBhvr additive="base">
                                        <p:cTn id="11" dur="1000" fill="hold"/>
                                        <p:tgtEl>
                                          <p:spTgt spid="16283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283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1026"/>
          <p:cNvSpPr txBox="1">
            <a:spLocks noChangeArrowheads="1"/>
          </p:cNvSpPr>
          <p:nvPr/>
        </p:nvSpPr>
        <p:spPr bwMode="auto">
          <a:xfrm>
            <a:off x="3359151" y="40481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38915" name="Line 1027"/>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16" name="Line 1028"/>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17" name="Line 1029"/>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18" name="Line 1030"/>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19" name="Line 1031"/>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0" name="Line 1032"/>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1" name="Line 1033"/>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2" name="Line 1034"/>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3" name="Line 1035"/>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4" name="Line 1036"/>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5" name="Line 1037"/>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6" name="Line 1038"/>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7" name="Line 1039"/>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8" name="Line 1040"/>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134162" name="Picture 1042" descr="DSCF1643"/>
          <p:cNvPicPr>
            <a:picLocks noChangeAspect="1" noChangeArrowheads="1"/>
          </p:cNvPicPr>
          <p:nvPr/>
        </p:nvPicPr>
        <p:blipFill>
          <a:blip r:embed="rId3">
            <a:lum bright="12000"/>
            <a:extLst>
              <a:ext uri="{28A0092B-C50C-407E-A947-70E740481C1C}">
                <a14:useLocalDpi xmlns:a14="http://schemas.microsoft.com/office/drawing/2010/main" val="0"/>
              </a:ext>
            </a:extLst>
          </a:blip>
          <a:srcRect l="12730" t="13187" r="5179" b="7529"/>
          <a:stretch>
            <a:fillRect/>
          </a:stretch>
        </p:blipFill>
        <p:spPr bwMode="auto">
          <a:xfrm>
            <a:off x="3503613" y="2281238"/>
            <a:ext cx="4679950" cy="344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4163" name="Text Box 1043"/>
          <p:cNvSpPr txBox="1">
            <a:spLocks noChangeArrowheads="1"/>
          </p:cNvSpPr>
          <p:nvPr/>
        </p:nvSpPr>
        <p:spPr bwMode="auto">
          <a:xfrm>
            <a:off x="1524000" y="5805489"/>
            <a:ext cx="8676456" cy="116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dirty="0">
                <a:latin typeface="+mn-lt"/>
              </a:rPr>
              <a:t> What you </a:t>
            </a:r>
            <a:r>
              <a:rPr lang="en-GB" altLang="en-US" sz="2000" b="1" dirty="0">
                <a:latin typeface="+mn-lt"/>
              </a:rPr>
              <a:t>add</a:t>
            </a:r>
            <a:r>
              <a:rPr lang="en-GB" altLang="en-US" sz="2000" dirty="0">
                <a:latin typeface="+mn-lt"/>
              </a:rPr>
              <a:t> to the Continuous Provision to create additional/ enhanced learning opportunities.</a:t>
            </a:r>
          </a:p>
          <a:p>
            <a:pPr algn="ctr" eaLnBrk="1" hangingPunct="1">
              <a:spcBef>
                <a:spcPct val="50000"/>
              </a:spcBef>
            </a:pPr>
            <a:r>
              <a:rPr lang="en-GB" altLang="en-US" sz="2000" dirty="0" err="1">
                <a:latin typeface="+mn-lt"/>
              </a:rPr>
              <a:t>Yr</a:t>
            </a:r>
            <a:r>
              <a:rPr lang="en-GB" altLang="en-US" sz="2000" dirty="0">
                <a:latin typeface="+mn-lt"/>
              </a:rPr>
              <a:t> </a:t>
            </a:r>
            <a:r>
              <a:rPr lang="en-GB" altLang="en-US" sz="2000" dirty="0" err="1">
                <a:latin typeface="+mn-lt"/>
              </a:rPr>
              <a:t>hyn</a:t>
            </a:r>
            <a:r>
              <a:rPr lang="en-GB" altLang="en-US" sz="2000" dirty="0">
                <a:latin typeface="+mn-lt"/>
              </a:rPr>
              <a:t> </a:t>
            </a:r>
            <a:r>
              <a:rPr lang="en-GB" altLang="en-US" sz="2000" dirty="0" err="1">
                <a:latin typeface="+mn-lt"/>
              </a:rPr>
              <a:t>rydych</a:t>
            </a:r>
            <a:r>
              <a:rPr lang="en-GB" altLang="en-US" sz="2000" dirty="0">
                <a:latin typeface="+mn-lt"/>
              </a:rPr>
              <a:t> </a:t>
            </a:r>
            <a:r>
              <a:rPr lang="en-GB" altLang="en-US" sz="2000" dirty="0" err="1">
                <a:latin typeface="+mn-lt"/>
              </a:rPr>
              <a:t>chi’n</a:t>
            </a:r>
            <a:r>
              <a:rPr lang="en-GB" altLang="en-US" sz="2000" dirty="0">
                <a:latin typeface="+mn-lt"/>
              </a:rPr>
              <a:t> </a:t>
            </a:r>
            <a:r>
              <a:rPr lang="en-GB" altLang="en-US" sz="2000" b="1" dirty="0" err="1">
                <a:latin typeface="+mn-lt"/>
              </a:rPr>
              <a:t>ychwanegu</a:t>
            </a:r>
            <a:r>
              <a:rPr lang="en-GB" altLang="en-US" sz="2000" dirty="0">
                <a:latin typeface="+mn-lt"/>
              </a:rPr>
              <a:t> at y </a:t>
            </a:r>
            <a:r>
              <a:rPr lang="en-GB" altLang="en-US" sz="2000" dirty="0" err="1">
                <a:latin typeface="+mn-lt"/>
              </a:rPr>
              <a:t>ddarpariaeth</a:t>
            </a:r>
            <a:r>
              <a:rPr lang="en-GB" altLang="en-US" sz="2000" dirty="0">
                <a:latin typeface="+mn-lt"/>
              </a:rPr>
              <a:t> </a:t>
            </a:r>
            <a:r>
              <a:rPr lang="en-GB" altLang="en-US" sz="2000" dirty="0" err="1">
                <a:latin typeface="+mn-lt"/>
              </a:rPr>
              <a:t>parhaus</a:t>
            </a:r>
            <a:endParaRPr lang="en-GB" altLang="en-US" sz="2000" dirty="0">
              <a:latin typeface="+mn-lt"/>
            </a:endParaRPr>
          </a:p>
        </p:txBody>
      </p:sp>
      <p:sp>
        <p:nvSpPr>
          <p:cNvPr id="38931" name="Text Box 1044"/>
          <p:cNvSpPr txBox="1">
            <a:spLocks noChangeArrowheads="1"/>
          </p:cNvSpPr>
          <p:nvPr/>
        </p:nvSpPr>
        <p:spPr bwMode="auto">
          <a:xfrm>
            <a:off x="2495550" y="1844675"/>
            <a:ext cx="72009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b="1" dirty="0" err="1">
                <a:solidFill>
                  <a:srgbClr val="0066FF"/>
                </a:solidFill>
              </a:rPr>
              <a:t>Darpariaeth</a:t>
            </a:r>
            <a:r>
              <a:rPr lang="en-GB" altLang="en-US" b="1" dirty="0">
                <a:solidFill>
                  <a:srgbClr val="0066FF"/>
                </a:solidFill>
              </a:rPr>
              <a:t> </a:t>
            </a:r>
            <a:r>
              <a:rPr lang="en-GB" altLang="en-US" b="1" dirty="0" err="1">
                <a:solidFill>
                  <a:srgbClr val="0066FF"/>
                </a:solidFill>
              </a:rPr>
              <a:t>Estynedig</a:t>
            </a:r>
            <a:r>
              <a:rPr lang="en-GB" altLang="en-US" b="1" dirty="0">
                <a:solidFill>
                  <a:srgbClr val="0066FF"/>
                </a:solidFill>
              </a:rPr>
              <a:t>       Enhanced Provision</a:t>
            </a:r>
          </a:p>
        </p:txBody>
      </p:sp>
      <p:pic>
        <p:nvPicPr>
          <p:cNvPr id="38932" name="Picture 104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33" name="Picture 104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928300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withEffect">
                                  <p:stCondLst>
                                    <p:cond delay="0"/>
                                  </p:stCondLst>
                                  <p:childTnLst>
                                    <p:set>
                                      <p:cBhvr>
                                        <p:cTn id="6" dur="1" fill="hold">
                                          <p:stCondLst>
                                            <p:cond delay="0"/>
                                          </p:stCondLst>
                                        </p:cTn>
                                        <p:tgtEl>
                                          <p:spTgt spid="134163">
                                            <p:txEl>
                                              <p:pRg st="0" end="0"/>
                                            </p:txEl>
                                          </p:spTgt>
                                        </p:tgtEl>
                                        <p:attrNameLst>
                                          <p:attrName>style.visibility</p:attrName>
                                        </p:attrNameLst>
                                      </p:cBhvr>
                                      <p:to>
                                        <p:strVal val="visible"/>
                                      </p:to>
                                    </p:set>
                                    <p:anim calcmode="lin" valueType="num">
                                      <p:cBhvr additive="base">
                                        <p:cTn id="7" dur="500" fill="hold"/>
                                        <p:tgtEl>
                                          <p:spTgt spid="13416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34163">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34163">
                                            <p:txEl>
                                              <p:pRg st="1" end="1"/>
                                            </p:txEl>
                                          </p:spTgt>
                                        </p:tgtEl>
                                        <p:attrNameLst>
                                          <p:attrName>style.visibility</p:attrName>
                                        </p:attrNameLst>
                                      </p:cBhvr>
                                      <p:to>
                                        <p:strVal val="visible"/>
                                      </p:to>
                                    </p:set>
                                    <p:anim calcmode="lin" valueType="num">
                                      <p:cBhvr additive="base">
                                        <p:cTn id="11" dur="500" fill="hold"/>
                                        <p:tgtEl>
                                          <p:spTgt spid="13416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34163">
                                            <p:txEl>
                                              <p:pRg st="1" end="1"/>
                                            </p:txEl>
                                          </p:spTgt>
                                        </p:tgtEl>
                                        <p:attrNameLst>
                                          <p:attrName>ppt_y</p:attrName>
                                        </p:attrNameLst>
                                      </p:cBhvr>
                                      <p:tavLst>
                                        <p:tav tm="0">
                                          <p:val>
                                            <p:strVal val="#ppt_y"/>
                                          </p:val>
                                        </p:tav>
                                        <p:tav tm="100000">
                                          <p:val>
                                            <p:strVal val="#ppt_y"/>
                                          </p:val>
                                        </p:tav>
                                      </p:tavLst>
                                    </p:anim>
                                  </p:childTnLst>
                                </p:cTn>
                              </p:par>
                              <p:par>
                                <p:cTn id="13" presetID="9" presetClass="entr" presetSubtype="0" fill="hold" nodeType="withEffect">
                                  <p:stCondLst>
                                    <p:cond delay="0"/>
                                  </p:stCondLst>
                                  <p:childTnLst>
                                    <p:set>
                                      <p:cBhvr>
                                        <p:cTn id="14" dur="1" fill="hold">
                                          <p:stCondLst>
                                            <p:cond delay="0"/>
                                          </p:stCondLst>
                                        </p:cTn>
                                        <p:tgtEl>
                                          <p:spTgt spid="134162"/>
                                        </p:tgtEl>
                                        <p:attrNameLst>
                                          <p:attrName>style.visibility</p:attrName>
                                        </p:attrNameLst>
                                      </p:cBhvr>
                                      <p:to>
                                        <p:strVal val="visible"/>
                                      </p:to>
                                    </p:set>
                                    <p:animEffect transition="in" filter="dissolve">
                                      <p:cBhvr>
                                        <p:cTn id="15" dur="500"/>
                                        <p:tgtEl>
                                          <p:spTgt spid="1341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981200" y="274638"/>
            <a:ext cx="8147248" cy="1287462"/>
          </a:xfrm>
        </p:spPr>
        <p:txBody>
          <a:bodyPr>
            <a:normAutofit fontScale="90000"/>
          </a:bodyPr>
          <a:lstStyle/>
          <a:p>
            <a:pPr eaLnBrk="1" hangingPunct="1"/>
            <a:r>
              <a:rPr lang="en-GB" altLang="en-US" sz="3100" dirty="0"/>
              <a:t>Y </a:t>
            </a:r>
            <a:r>
              <a:rPr lang="en-GB" altLang="en-US" sz="3100" dirty="0" err="1"/>
              <a:t>symlach</a:t>
            </a:r>
            <a:r>
              <a:rPr lang="en-GB" altLang="en-US" sz="3100" dirty="0"/>
              <a:t> </a:t>
            </a:r>
            <a:r>
              <a:rPr lang="en-GB" altLang="en-US" sz="3100" dirty="0" err="1"/>
              <a:t>yr</a:t>
            </a:r>
            <a:r>
              <a:rPr lang="en-GB" altLang="en-US" sz="3100" dirty="0"/>
              <a:t> offer y </a:t>
            </a:r>
            <a:r>
              <a:rPr lang="en-GB" altLang="en-US" sz="3100" dirty="0" err="1"/>
              <a:t>gorau</a:t>
            </a:r>
            <a:r>
              <a:rPr lang="en-GB" altLang="en-US" sz="3100" dirty="0"/>
              <a:t/>
            </a:r>
            <a:br>
              <a:rPr lang="en-GB" altLang="en-US" sz="3100" dirty="0"/>
            </a:br>
            <a:r>
              <a:rPr lang="en-GB" altLang="en-US" sz="3100" dirty="0"/>
              <a:t>The simpler the plaything, the more versatile</a:t>
            </a:r>
          </a:p>
        </p:txBody>
      </p:sp>
      <p:pic>
        <p:nvPicPr>
          <p:cNvPr id="40963" name="Picture 3" descr="bucket band"/>
          <p:cNvPicPr>
            <a:picLocks noChangeAspect="1" noChangeArrowheads="1"/>
          </p:cNvPicPr>
          <p:nvPr/>
        </p:nvPicPr>
        <p:blipFill>
          <a:blip r:embed="rId3">
            <a:extLst>
              <a:ext uri="{28A0092B-C50C-407E-A947-70E740481C1C}">
                <a14:useLocalDpi xmlns:a14="http://schemas.microsoft.com/office/drawing/2010/main" val="0"/>
              </a:ext>
            </a:extLst>
          </a:blip>
          <a:srcRect l="3883" t="2840" r="1884" b="3665"/>
          <a:stretch>
            <a:fillRect/>
          </a:stretch>
        </p:blipFill>
        <p:spPr bwMode="auto">
          <a:xfrm>
            <a:off x="2783632" y="1562100"/>
            <a:ext cx="6624638" cy="518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28858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ext Box 2"/>
          <p:cNvSpPr txBox="1">
            <a:spLocks noChangeArrowheads="1"/>
          </p:cNvSpPr>
          <p:nvPr/>
        </p:nvSpPr>
        <p:spPr bwMode="auto">
          <a:xfrm>
            <a:off x="3359151" y="40481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50179" name="Line 3"/>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0" name="Line 4"/>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1" name="Line 5"/>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2" name="Line 6"/>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3" name="Line 7"/>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4" name="Line 8"/>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5" name="Line 9"/>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6" name="Line 10"/>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7" name="Line 11"/>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8" name="Line 12"/>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9" name="Line 13"/>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90" name="Line 14"/>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91" name="Line 15"/>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92" name="Line 16"/>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253969" name="Picture 17" descr="DSCF08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74826" y="2355850"/>
            <a:ext cx="3889375" cy="291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3970" name="Picture 18" descr="DSCF1282"/>
          <p:cNvPicPr>
            <a:picLocks noChangeAspect="1" noChangeArrowheads="1"/>
          </p:cNvPicPr>
          <p:nvPr/>
        </p:nvPicPr>
        <p:blipFill>
          <a:blip r:embed="rId4" cstate="print">
            <a:extLst>
              <a:ext uri="{28A0092B-C50C-407E-A947-70E740481C1C}">
                <a14:useLocalDpi xmlns:a14="http://schemas.microsoft.com/office/drawing/2010/main" val="0"/>
              </a:ext>
            </a:extLst>
          </a:blip>
          <a:srcRect l="11333" r="9412"/>
          <a:stretch>
            <a:fillRect/>
          </a:stretch>
        </p:blipFill>
        <p:spPr bwMode="auto">
          <a:xfrm>
            <a:off x="6672263" y="3429000"/>
            <a:ext cx="2952750" cy="271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3971" name="AutoShape 19"/>
          <p:cNvSpPr>
            <a:spLocks noChangeArrowheads="1"/>
          </p:cNvSpPr>
          <p:nvPr/>
        </p:nvSpPr>
        <p:spPr bwMode="auto">
          <a:xfrm rot="10800000">
            <a:off x="6203950" y="2851150"/>
            <a:ext cx="863600" cy="287338"/>
          </a:xfrm>
          <a:prstGeom prst="rightArrow">
            <a:avLst>
              <a:gd name="adj1" fmla="val 50000"/>
              <a:gd name="adj2" fmla="val 75138"/>
            </a:avLst>
          </a:prstGeom>
          <a:solidFill>
            <a:srgbClr val="008000"/>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253972" name="Text Box 20"/>
          <p:cNvSpPr txBox="1">
            <a:spLocks noChangeArrowheads="1"/>
          </p:cNvSpPr>
          <p:nvPr/>
        </p:nvSpPr>
        <p:spPr bwMode="auto">
          <a:xfrm>
            <a:off x="1992313" y="5373689"/>
            <a:ext cx="2881312"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spcBef>
                <a:spcPct val="50000"/>
              </a:spcBef>
            </a:pPr>
            <a:r>
              <a:rPr lang="en-GB" altLang="en-US" sz="2000"/>
              <a:t>…enhanced with masking tape, guttering, pipes and buckets –OUTDOORS!</a:t>
            </a:r>
          </a:p>
        </p:txBody>
      </p:sp>
      <p:sp>
        <p:nvSpPr>
          <p:cNvPr id="253973" name="AutoShape 21"/>
          <p:cNvSpPr>
            <a:spLocks noChangeArrowheads="1"/>
          </p:cNvSpPr>
          <p:nvPr/>
        </p:nvSpPr>
        <p:spPr bwMode="auto">
          <a:xfrm>
            <a:off x="5016500" y="5876925"/>
            <a:ext cx="863600" cy="287338"/>
          </a:xfrm>
          <a:prstGeom prst="rightArrow">
            <a:avLst>
              <a:gd name="adj1" fmla="val 50000"/>
              <a:gd name="adj2" fmla="val 75138"/>
            </a:avLst>
          </a:prstGeom>
          <a:solidFill>
            <a:srgbClr val="008000"/>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253974" name="Text Box 22"/>
          <p:cNvSpPr txBox="1">
            <a:spLocks noChangeArrowheads="1"/>
          </p:cNvSpPr>
          <p:nvPr/>
        </p:nvSpPr>
        <p:spPr bwMode="auto">
          <a:xfrm>
            <a:off x="7212014" y="2635251"/>
            <a:ext cx="3024187"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spcBef>
                <a:spcPct val="50000"/>
              </a:spcBef>
            </a:pPr>
            <a:r>
              <a:rPr lang="en-GB" altLang="en-US" sz="2000" dirty="0"/>
              <a:t>Continuous Provision –Indoor water area</a:t>
            </a:r>
          </a:p>
        </p:txBody>
      </p:sp>
      <p:pic>
        <p:nvPicPr>
          <p:cNvPr id="50199" name="Picture 2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200" name="Picture 2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7087437" y="1676568"/>
            <a:ext cx="2808312" cy="1015663"/>
          </a:xfrm>
          <a:prstGeom prst="rect">
            <a:avLst/>
          </a:prstGeom>
          <a:noFill/>
        </p:spPr>
        <p:txBody>
          <a:bodyPr wrap="square" rtlCol="0">
            <a:spAutoFit/>
          </a:bodyPr>
          <a:lstStyle/>
          <a:p>
            <a:r>
              <a:rPr lang="en-GB" sz="2000" dirty="0" err="1"/>
              <a:t>Darpariaeth</a:t>
            </a:r>
            <a:r>
              <a:rPr lang="en-GB" sz="2000" dirty="0"/>
              <a:t> </a:t>
            </a:r>
            <a:r>
              <a:rPr lang="en-GB" sz="2000" dirty="0" err="1"/>
              <a:t>parhaus</a:t>
            </a:r>
            <a:r>
              <a:rPr lang="en-GB" sz="2000" dirty="0"/>
              <a:t> – </a:t>
            </a:r>
            <a:r>
              <a:rPr lang="en-GB" sz="2000" dirty="0" err="1"/>
              <a:t>ardal</a:t>
            </a:r>
            <a:r>
              <a:rPr lang="en-GB" sz="2000" dirty="0"/>
              <a:t> </a:t>
            </a:r>
            <a:r>
              <a:rPr lang="en-GB" sz="2000" dirty="0" err="1"/>
              <a:t>dŵr</a:t>
            </a:r>
            <a:r>
              <a:rPr lang="en-GB" sz="2000" dirty="0"/>
              <a:t> </a:t>
            </a:r>
            <a:r>
              <a:rPr lang="en-GB" sz="2000" dirty="0" err="1"/>
              <a:t>yn</a:t>
            </a:r>
            <a:r>
              <a:rPr lang="en-GB" sz="2000" dirty="0"/>
              <a:t> y </a:t>
            </a:r>
            <a:r>
              <a:rPr lang="en-GB" sz="2000" dirty="0" err="1"/>
              <a:t>dosbarth</a:t>
            </a:r>
            <a:endParaRPr lang="en-GB" sz="2000" dirty="0"/>
          </a:p>
        </p:txBody>
      </p:sp>
      <p:sp>
        <p:nvSpPr>
          <p:cNvPr id="3" name="TextBox 2"/>
          <p:cNvSpPr txBox="1"/>
          <p:nvPr/>
        </p:nvSpPr>
        <p:spPr>
          <a:xfrm>
            <a:off x="5231793" y="6238875"/>
            <a:ext cx="3960440" cy="707886"/>
          </a:xfrm>
          <a:prstGeom prst="rect">
            <a:avLst/>
          </a:prstGeom>
          <a:noFill/>
        </p:spPr>
        <p:txBody>
          <a:bodyPr wrap="square" rtlCol="0">
            <a:spAutoFit/>
          </a:bodyPr>
          <a:lstStyle/>
          <a:p>
            <a:r>
              <a:rPr lang="en-GB" sz="2000" dirty="0" err="1"/>
              <a:t>Darpariaeth</a:t>
            </a:r>
            <a:r>
              <a:rPr lang="en-GB" sz="2000" dirty="0"/>
              <a:t> </a:t>
            </a:r>
            <a:r>
              <a:rPr lang="en-GB" sz="2000" dirty="0" err="1"/>
              <a:t>estynedig</a:t>
            </a:r>
            <a:r>
              <a:rPr lang="en-GB" sz="2000" dirty="0"/>
              <a:t> </a:t>
            </a:r>
            <a:r>
              <a:rPr lang="en-GB" sz="2000" dirty="0" err="1"/>
              <a:t>yn</a:t>
            </a:r>
            <a:r>
              <a:rPr lang="en-GB" sz="2000" dirty="0"/>
              <a:t> y </a:t>
            </a:r>
            <a:r>
              <a:rPr lang="en-GB" sz="2000" dirty="0" err="1"/>
              <a:t>tu</a:t>
            </a:r>
            <a:r>
              <a:rPr lang="en-GB" sz="2000" dirty="0"/>
              <a:t> </a:t>
            </a:r>
            <a:r>
              <a:rPr lang="en-GB" sz="2000" dirty="0" err="1"/>
              <a:t>allan</a:t>
            </a:r>
            <a:r>
              <a:rPr lang="en-GB" sz="2000" dirty="0"/>
              <a:t>!</a:t>
            </a:r>
          </a:p>
        </p:txBody>
      </p:sp>
    </p:spTree>
    <p:extLst>
      <p:ext uri="{BB962C8B-B14F-4D97-AF65-F5344CB8AC3E}">
        <p14:creationId xmlns:p14="http://schemas.microsoft.com/office/powerpoint/2010/main" val="22278330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withEffect">
                                  <p:stCondLst>
                                    <p:cond delay="0"/>
                                  </p:stCondLst>
                                  <p:childTnLst>
                                    <p:set>
                                      <p:cBhvr>
                                        <p:cTn id="6" dur="1" fill="hold">
                                          <p:stCondLst>
                                            <p:cond delay="0"/>
                                          </p:stCondLst>
                                        </p:cTn>
                                        <p:tgtEl>
                                          <p:spTgt spid="253971"/>
                                        </p:tgtEl>
                                        <p:attrNameLst>
                                          <p:attrName>style.visibility</p:attrName>
                                        </p:attrNameLst>
                                      </p:cBhvr>
                                      <p:to>
                                        <p:strVal val="visible"/>
                                      </p:to>
                                    </p:set>
                                    <p:anim calcmode="lin" valueType="num">
                                      <p:cBhvr additive="base">
                                        <p:cTn id="7" dur="1000" fill="hold"/>
                                        <p:tgtEl>
                                          <p:spTgt spid="253971"/>
                                        </p:tgtEl>
                                        <p:attrNameLst>
                                          <p:attrName>ppt_x</p:attrName>
                                        </p:attrNameLst>
                                      </p:cBhvr>
                                      <p:tavLst>
                                        <p:tav tm="0">
                                          <p:val>
                                            <p:strVal val="1+#ppt_w/2"/>
                                          </p:val>
                                        </p:tav>
                                        <p:tav tm="100000">
                                          <p:val>
                                            <p:strVal val="#ppt_x"/>
                                          </p:val>
                                        </p:tav>
                                      </p:tavLst>
                                    </p:anim>
                                    <p:anim calcmode="lin" valueType="num">
                                      <p:cBhvr additive="base">
                                        <p:cTn id="8" dur="1000" fill="hold"/>
                                        <p:tgtEl>
                                          <p:spTgt spid="253971"/>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253974"/>
                                        </p:tgtEl>
                                        <p:attrNameLst>
                                          <p:attrName>style.visibility</p:attrName>
                                        </p:attrNameLst>
                                      </p:cBhvr>
                                      <p:to>
                                        <p:strVal val="visible"/>
                                      </p:to>
                                    </p:set>
                                    <p:anim calcmode="lin" valueType="num">
                                      <p:cBhvr additive="base">
                                        <p:cTn id="11" dur="1000" fill="hold"/>
                                        <p:tgtEl>
                                          <p:spTgt spid="253974"/>
                                        </p:tgtEl>
                                        <p:attrNameLst>
                                          <p:attrName>ppt_x</p:attrName>
                                        </p:attrNameLst>
                                      </p:cBhvr>
                                      <p:tavLst>
                                        <p:tav tm="0">
                                          <p:val>
                                            <p:strVal val="1+#ppt_w/2"/>
                                          </p:val>
                                        </p:tav>
                                        <p:tav tm="100000">
                                          <p:val>
                                            <p:strVal val="#ppt_x"/>
                                          </p:val>
                                        </p:tav>
                                      </p:tavLst>
                                    </p:anim>
                                    <p:anim calcmode="lin" valueType="num">
                                      <p:cBhvr additive="base">
                                        <p:cTn id="12" dur="1000" fill="hold"/>
                                        <p:tgtEl>
                                          <p:spTgt spid="253974"/>
                                        </p:tgtEl>
                                        <p:attrNameLst>
                                          <p:attrName>ppt_y</p:attrName>
                                        </p:attrNameLst>
                                      </p:cBhvr>
                                      <p:tavLst>
                                        <p:tav tm="0">
                                          <p:val>
                                            <p:strVal val="#ppt_y"/>
                                          </p:val>
                                        </p:tav>
                                        <p:tav tm="100000">
                                          <p:val>
                                            <p:strVal val="#ppt_y"/>
                                          </p:val>
                                        </p:tav>
                                      </p:tavLst>
                                    </p:anim>
                                  </p:childTnLst>
                                </p:cTn>
                              </p:par>
                              <p:par>
                                <p:cTn id="13" presetID="9" presetClass="entr" presetSubtype="0" fill="hold" nodeType="withEffect">
                                  <p:stCondLst>
                                    <p:cond delay="0"/>
                                  </p:stCondLst>
                                  <p:childTnLst>
                                    <p:set>
                                      <p:cBhvr>
                                        <p:cTn id="14" dur="1" fill="hold">
                                          <p:stCondLst>
                                            <p:cond delay="0"/>
                                          </p:stCondLst>
                                        </p:cTn>
                                        <p:tgtEl>
                                          <p:spTgt spid="253969"/>
                                        </p:tgtEl>
                                        <p:attrNameLst>
                                          <p:attrName>style.visibility</p:attrName>
                                        </p:attrNameLst>
                                      </p:cBhvr>
                                      <p:to>
                                        <p:strVal val="visible"/>
                                      </p:to>
                                    </p:set>
                                    <p:animEffect transition="in" filter="dissolve">
                                      <p:cBhvr>
                                        <p:cTn id="15" dur="1000"/>
                                        <p:tgtEl>
                                          <p:spTgt spid="253969"/>
                                        </p:tgtEl>
                                      </p:cBhvr>
                                    </p:animEffect>
                                  </p:childTnLst>
                                </p:cTn>
                              </p:par>
                              <p:par>
                                <p:cTn id="16" presetID="2" presetClass="entr" presetSubtype="8" fill="hold" grpId="0" nodeType="withEffect">
                                  <p:stCondLst>
                                    <p:cond delay="0"/>
                                  </p:stCondLst>
                                  <p:childTnLst>
                                    <p:set>
                                      <p:cBhvr>
                                        <p:cTn id="17" dur="1" fill="hold">
                                          <p:stCondLst>
                                            <p:cond delay="0"/>
                                          </p:stCondLst>
                                        </p:cTn>
                                        <p:tgtEl>
                                          <p:spTgt spid="253973"/>
                                        </p:tgtEl>
                                        <p:attrNameLst>
                                          <p:attrName>style.visibility</p:attrName>
                                        </p:attrNameLst>
                                      </p:cBhvr>
                                      <p:to>
                                        <p:strVal val="visible"/>
                                      </p:to>
                                    </p:set>
                                    <p:anim calcmode="lin" valueType="num">
                                      <p:cBhvr additive="base">
                                        <p:cTn id="18" dur="1000" fill="hold"/>
                                        <p:tgtEl>
                                          <p:spTgt spid="253973"/>
                                        </p:tgtEl>
                                        <p:attrNameLst>
                                          <p:attrName>ppt_x</p:attrName>
                                        </p:attrNameLst>
                                      </p:cBhvr>
                                      <p:tavLst>
                                        <p:tav tm="0">
                                          <p:val>
                                            <p:strVal val="0-#ppt_w/2"/>
                                          </p:val>
                                        </p:tav>
                                        <p:tav tm="100000">
                                          <p:val>
                                            <p:strVal val="#ppt_x"/>
                                          </p:val>
                                        </p:tav>
                                      </p:tavLst>
                                    </p:anim>
                                    <p:anim calcmode="lin" valueType="num">
                                      <p:cBhvr additive="base">
                                        <p:cTn id="19" dur="1000" fill="hold"/>
                                        <p:tgtEl>
                                          <p:spTgt spid="253973"/>
                                        </p:tgtEl>
                                        <p:attrNameLst>
                                          <p:attrName>ppt_y</p:attrName>
                                        </p:attrNameLst>
                                      </p:cBhvr>
                                      <p:tavLst>
                                        <p:tav tm="0">
                                          <p:val>
                                            <p:strVal val="#ppt_y"/>
                                          </p:val>
                                        </p:tav>
                                        <p:tav tm="100000">
                                          <p:val>
                                            <p:strVal val="#ppt_y"/>
                                          </p:val>
                                        </p:tav>
                                      </p:tavLst>
                                    </p:anim>
                                  </p:childTnLst>
                                </p:cTn>
                              </p:par>
                              <p:par>
                                <p:cTn id="20" presetID="2" presetClass="entr" presetSubtype="8" fill="hold" grpId="0" nodeType="withEffect">
                                  <p:stCondLst>
                                    <p:cond delay="0"/>
                                  </p:stCondLst>
                                  <p:childTnLst>
                                    <p:set>
                                      <p:cBhvr>
                                        <p:cTn id="21" dur="1" fill="hold">
                                          <p:stCondLst>
                                            <p:cond delay="0"/>
                                          </p:stCondLst>
                                        </p:cTn>
                                        <p:tgtEl>
                                          <p:spTgt spid="253972"/>
                                        </p:tgtEl>
                                        <p:attrNameLst>
                                          <p:attrName>style.visibility</p:attrName>
                                        </p:attrNameLst>
                                      </p:cBhvr>
                                      <p:to>
                                        <p:strVal val="visible"/>
                                      </p:to>
                                    </p:set>
                                    <p:anim calcmode="lin" valueType="num">
                                      <p:cBhvr additive="base">
                                        <p:cTn id="22" dur="1000" fill="hold"/>
                                        <p:tgtEl>
                                          <p:spTgt spid="253972"/>
                                        </p:tgtEl>
                                        <p:attrNameLst>
                                          <p:attrName>ppt_x</p:attrName>
                                        </p:attrNameLst>
                                      </p:cBhvr>
                                      <p:tavLst>
                                        <p:tav tm="0">
                                          <p:val>
                                            <p:strVal val="0-#ppt_w/2"/>
                                          </p:val>
                                        </p:tav>
                                        <p:tav tm="100000">
                                          <p:val>
                                            <p:strVal val="#ppt_x"/>
                                          </p:val>
                                        </p:tav>
                                      </p:tavLst>
                                    </p:anim>
                                    <p:anim calcmode="lin" valueType="num">
                                      <p:cBhvr additive="base">
                                        <p:cTn id="23" dur="1000" fill="hold"/>
                                        <p:tgtEl>
                                          <p:spTgt spid="253972"/>
                                        </p:tgtEl>
                                        <p:attrNameLst>
                                          <p:attrName>ppt_y</p:attrName>
                                        </p:attrNameLst>
                                      </p:cBhvr>
                                      <p:tavLst>
                                        <p:tav tm="0">
                                          <p:val>
                                            <p:strVal val="#ppt_y"/>
                                          </p:val>
                                        </p:tav>
                                        <p:tav tm="100000">
                                          <p:val>
                                            <p:strVal val="#ppt_y"/>
                                          </p:val>
                                        </p:tav>
                                      </p:tavLst>
                                    </p:anim>
                                  </p:childTnLst>
                                </p:cTn>
                              </p:par>
                              <p:par>
                                <p:cTn id="24" presetID="9" presetClass="entr" presetSubtype="0" fill="hold" nodeType="withEffect">
                                  <p:stCondLst>
                                    <p:cond delay="0"/>
                                  </p:stCondLst>
                                  <p:childTnLst>
                                    <p:set>
                                      <p:cBhvr>
                                        <p:cTn id="25" dur="1" fill="hold">
                                          <p:stCondLst>
                                            <p:cond delay="0"/>
                                          </p:stCondLst>
                                        </p:cTn>
                                        <p:tgtEl>
                                          <p:spTgt spid="253970"/>
                                        </p:tgtEl>
                                        <p:attrNameLst>
                                          <p:attrName>style.visibility</p:attrName>
                                        </p:attrNameLst>
                                      </p:cBhvr>
                                      <p:to>
                                        <p:strVal val="visible"/>
                                      </p:to>
                                    </p:set>
                                    <p:animEffect transition="in" filter="dissolve">
                                      <p:cBhvr>
                                        <p:cTn id="26" dur="1000"/>
                                        <p:tgtEl>
                                          <p:spTgt spid="2539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3971" grpId="0" animBg="1"/>
      <p:bldP spid="253972" grpId="0"/>
      <p:bldP spid="253973" grpId="0" animBg="1"/>
      <p:bldP spid="25397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 Box 2"/>
          <p:cNvSpPr txBox="1">
            <a:spLocks noChangeArrowheads="1"/>
          </p:cNvSpPr>
          <p:nvPr/>
        </p:nvSpPr>
        <p:spPr bwMode="auto">
          <a:xfrm>
            <a:off x="3359151" y="40481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57347" name="Line 3"/>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48" name="Line 4"/>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49" name="Line 5"/>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0" name="Line 6"/>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1" name="Line 7"/>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2" name="Line 8"/>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3" name="Line 9"/>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4" name="Line 10"/>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5" name="Line 11"/>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6" name="Line 12"/>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7" name="Line 13"/>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8" name="Line 14"/>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9" name="Line 15"/>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60" name="Line 16"/>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3729" name="Rectangle 17"/>
          <p:cNvSpPr>
            <a:spLocks noChangeArrowheads="1"/>
          </p:cNvSpPr>
          <p:nvPr/>
        </p:nvSpPr>
        <p:spPr bwMode="auto">
          <a:xfrm>
            <a:off x="1992313" y="5162550"/>
            <a:ext cx="80645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dirty="0"/>
              <a:t>The learning environment should provide a wealth of learning possibilities and opportunities.</a:t>
            </a:r>
            <a:endParaRPr lang="en-GB" altLang="en-US" dirty="0">
              <a:latin typeface="Comic Sans MS" pitchFamily="66" charset="0"/>
            </a:endParaRPr>
          </a:p>
        </p:txBody>
      </p:sp>
      <p:pic>
        <p:nvPicPr>
          <p:cNvPr id="243730" name="Picture 18" descr="DSCF1697"/>
          <p:cNvPicPr>
            <a:picLocks noChangeAspect="1" noChangeArrowheads="1"/>
          </p:cNvPicPr>
          <p:nvPr/>
        </p:nvPicPr>
        <p:blipFill>
          <a:blip r:embed="rId3" cstate="print">
            <a:extLst>
              <a:ext uri="{28A0092B-C50C-407E-A947-70E740481C1C}">
                <a14:useLocalDpi xmlns:a14="http://schemas.microsoft.com/office/drawing/2010/main" val="0"/>
              </a:ext>
            </a:extLst>
          </a:blip>
          <a:srcRect l="7976" t="18683" r="13914" b="3636"/>
          <a:stretch>
            <a:fillRect/>
          </a:stretch>
        </p:blipFill>
        <p:spPr bwMode="auto">
          <a:xfrm>
            <a:off x="4511675" y="2133600"/>
            <a:ext cx="2387600" cy="1944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3731" name="Picture 19" descr="DSCF166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47851" y="2997200"/>
            <a:ext cx="2303463" cy="213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3732" name="Picture 20" descr="DSCF1636"/>
          <p:cNvPicPr>
            <a:picLocks noChangeAspect="1" noChangeArrowheads="1"/>
          </p:cNvPicPr>
          <p:nvPr/>
        </p:nvPicPr>
        <p:blipFill>
          <a:blip r:embed="rId5" cstate="print">
            <a:extLst>
              <a:ext uri="{28A0092B-C50C-407E-A947-70E740481C1C}">
                <a14:useLocalDpi xmlns:a14="http://schemas.microsoft.com/office/drawing/2010/main" val="0"/>
              </a:ext>
            </a:extLst>
          </a:blip>
          <a:srcRect l="10687" t="11362" r="8168"/>
          <a:stretch>
            <a:fillRect/>
          </a:stretch>
        </p:blipFill>
        <p:spPr bwMode="auto">
          <a:xfrm>
            <a:off x="7319964" y="3284538"/>
            <a:ext cx="2447925" cy="1878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65" name="Picture 2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66" name="Picture 2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1956422" y="5987538"/>
            <a:ext cx="7416179" cy="707886"/>
          </a:xfrm>
          <a:prstGeom prst="rect">
            <a:avLst/>
          </a:prstGeom>
          <a:noFill/>
        </p:spPr>
        <p:txBody>
          <a:bodyPr wrap="square" rtlCol="0">
            <a:spAutoFit/>
          </a:bodyPr>
          <a:lstStyle/>
          <a:p>
            <a:r>
              <a:rPr lang="en-GB" sz="2000" dirty="0" err="1"/>
              <a:t>Mae’r</a:t>
            </a:r>
            <a:r>
              <a:rPr lang="en-GB" sz="2000" dirty="0"/>
              <a:t> </a:t>
            </a:r>
            <a:r>
              <a:rPr lang="en-GB" sz="2000" dirty="0" err="1"/>
              <a:t>amgylchedd</a:t>
            </a:r>
            <a:r>
              <a:rPr lang="en-GB" sz="2000" dirty="0"/>
              <a:t> </a:t>
            </a:r>
            <a:r>
              <a:rPr lang="en-GB" sz="2000" dirty="0" err="1"/>
              <a:t>dysgu</a:t>
            </a:r>
            <a:r>
              <a:rPr lang="en-GB" sz="2000" dirty="0"/>
              <a:t> </a:t>
            </a:r>
            <a:r>
              <a:rPr lang="en-GB" sz="2000" dirty="0" err="1"/>
              <a:t>yn</a:t>
            </a:r>
            <a:r>
              <a:rPr lang="en-GB" sz="2000" dirty="0"/>
              <a:t> </a:t>
            </a:r>
            <a:r>
              <a:rPr lang="en-GB" sz="2000" dirty="0" err="1"/>
              <a:t>gallu</a:t>
            </a:r>
            <a:r>
              <a:rPr lang="en-GB" sz="2000" dirty="0"/>
              <a:t> </a:t>
            </a:r>
            <a:r>
              <a:rPr lang="en-GB" sz="2000" dirty="0" err="1"/>
              <a:t>darparu</a:t>
            </a:r>
            <a:r>
              <a:rPr lang="en-GB" sz="2000" dirty="0"/>
              <a:t> </a:t>
            </a:r>
            <a:r>
              <a:rPr lang="en-GB" sz="2000" dirty="0" err="1"/>
              <a:t>cyfoeth</a:t>
            </a:r>
            <a:r>
              <a:rPr lang="en-GB" sz="2000" dirty="0"/>
              <a:t> o </a:t>
            </a:r>
            <a:r>
              <a:rPr lang="en-GB" sz="2000" dirty="0" err="1"/>
              <a:t>gyfleoedd</a:t>
            </a:r>
            <a:r>
              <a:rPr lang="en-GB" sz="2000" dirty="0"/>
              <a:t> </a:t>
            </a:r>
            <a:r>
              <a:rPr lang="en-GB" sz="2000" dirty="0" err="1"/>
              <a:t>dysgu</a:t>
            </a:r>
            <a:endParaRPr lang="en-GB" sz="2000" dirty="0"/>
          </a:p>
        </p:txBody>
      </p:sp>
    </p:spTree>
    <p:extLst>
      <p:ext uri="{BB962C8B-B14F-4D97-AF65-F5344CB8AC3E}">
        <p14:creationId xmlns:p14="http://schemas.microsoft.com/office/powerpoint/2010/main" val="8272059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243731"/>
                                        </p:tgtEl>
                                        <p:attrNameLst>
                                          <p:attrName>style.visibility</p:attrName>
                                        </p:attrNameLst>
                                      </p:cBhvr>
                                      <p:to>
                                        <p:strVal val="visible"/>
                                      </p:to>
                                    </p:set>
                                    <p:animEffect transition="in" filter="dissolve">
                                      <p:cBhvr>
                                        <p:cTn id="7" dur="500"/>
                                        <p:tgtEl>
                                          <p:spTgt spid="243731"/>
                                        </p:tgtEl>
                                      </p:cBhvr>
                                    </p:animEffect>
                                  </p:childTnLst>
                                </p:cTn>
                              </p:par>
                              <p:par>
                                <p:cTn id="8" presetID="9" presetClass="entr" presetSubtype="0" fill="hold" nodeType="withEffect">
                                  <p:stCondLst>
                                    <p:cond delay="0"/>
                                  </p:stCondLst>
                                  <p:childTnLst>
                                    <p:set>
                                      <p:cBhvr>
                                        <p:cTn id="9" dur="1" fill="hold">
                                          <p:stCondLst>
                                            <p:cond delay="0"/>
                                          </p:stCondLst>
                                        </p:cTn>
                                        <p:tgtEl>
                                          <p:spTgt spid="243730"/>
                                        </p:tgtEl>
                                        <p:attrNameLst>
                                          <p:attrName>style.visibility</p:attrName>
                                        </p:attrNameLst>
                                      </p:cBhvr>
                                      <p:to>
                                        <p:strVal val="visible"/>
                                      </p:to>
                                    </p:set>
                                    <p:animEffect transition="in" filter="dissolve">
                                      <p:cBhvr>
                                        <p:cTn id="10" dur="500"/>
                                        <p:tgtEl>
                                          <p:spTgt spid="243730"/>
                                        </p:tgtEl>
                                      </p:cBhvr>
                                    </p:animEffect>
                                  </p:childTnLst>
                                </p:cTn>
                              </p:par>
                              <p:par>
                                <p:cTn id="11" presetID="9" presetClass="entr" presetSubtype="0" fill="hold" nodeType="withEffect">
                                  <p:stCondLst>
                                    <p:cond delay="0"/>
                                  </p:stCondLst>
                                  <p:childTnLst>
                                    <p:set>
                                      <p:cBhvr>
                                        <p:cTn id="12" dur="1" fill="hold">
                                          <p:stCondLst>
                                            <p:cond delay="0"/>
                                          </p:stCondLst>
                                        </p:cTn>
                                        <p:tgtEl>
                                          <p:spTgt spid="243732"/>
                                        </p:tgtEl>
                                        <p:attrNameLst>
                                          <p:attrName>style.visibility</p:attrName>
                                        </p:attrNameLst>
                                      </p:cBhvr>
                                      <p:to>
                                        <p:strVal val="visible"/>
                                      </p:to>
                                    </p:set>
                                    <p:animEffect transition="in" filter="dissolve">
                                      <p:cBhvr>
                                        <p:cTn id="13" dur="500"/>
                                        <p:tgtEl>
                                          <p:spTgt spid="243732"/>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243729"/>
                                        </p:tgtEl>
                                        <p:attrNameLst>
                                          <p:attrName>style.visibility</p:attrName>
                                        </p:attrNameLst>
                                      </p:cBhvr>
                                      <p:to>
                                        <p:strVal val="visible"/>
                                      </p:to>
                                    </p:set>
                                    <p:animEffect transition="in" filter="wipe(left)">
                                      <p:cBhvr>
                                        <p:cTn id="18" dur="1000"/>
                                        <p:tgtEl>
                                          <p:spTgt spid="2437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372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ext Box 1026"/>
          <p:cNvSpPr txBox="1">
            <a:spLocks noChangeArrowheads="1"/>
          </p:cNvSpPr>
          <p:nvPr/>
        </p:nvSpPr>
        <p:spPr bwMode="auto">
          <a:xfrm>
            <a:off x="3359151" y="40481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59395" name="Line 1027"/>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396" name="Line 1028"/>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397" name="Line 1029"/>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398" name="Line 1030"/>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399" name="Line 1031"/>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0" name="Line 1032"/>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1" name="Line 1033"/>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2" name="Line 1034"/>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3" name="Line 1035"/>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4" name="Line 1036"/>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5" name="Line 1037"/>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6" name="Line 1038"/>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7" name="Line 1039"/>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8" name="Line 1040"/>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59412" name="Picture 104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13" name="Picture 104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sz="half" idx="1"/>
          </p:nvPr>
        </p:nvSpPr>
        <p:spPr>
          <a:xfrm>
            <a:off x="737062" y="1536192"/>
            <a:ext cx="4977938" cy="5205176"/>
          </a:xfrm>
        </p:spPr>
        <p:txBody>
          <a:bodyPr>
            <a:noAutofit/>
          </a:bodyPr>
          <a:lstStyle/>
          <a:p>
            <a:r>
              <a:rPr lang="en-GB" sz="1900" b="1" dirty="0" err="1"/>
              <a:t>Tasgau</a:t>
            </a:r>
            <a:r>
              <a:rPr lang="en-GB" sz="1900" b="1" dirty="0"/>
              <a:t> </a:t>
            </a:r>
            <a:r>
              <a:rPr lang="en-GB" sz="1900" b="1" dirty="0" err="1"/>
              <a:t>ffocws</a:t>
            </a:r>
            <a:endParaRPr lang="en-GB" sz="1900" b="1" dirty="0"/>
          </a:p>
          <a:p>
            <a:endParaRPr lang="en-GB" sz="1900" dirty="0"/>
          </a:p>
          <a:p>
            <a:r>
              <a:rPr lang="en-GB" sz="1900" dirty="0" err="1"/>
              <a:t>Gweithgareddau</a:t>
            </a:r>
            <a:r>
              <a:rPr lang="en-GB" sz="1900" dirty="0"/>
              <a:t> </a:t>
            </a:r>
            <a:r>
              <a:rPr lang="en-GB" sz="1900" dirty="0" err="1"/>
              <a:t>penodol</a:t>
            </a:r>
            <a:r>
              <a:rPr lang="en-GB" sz="1900" dirty="0"/>
              <a:t> </a:t>
            </a:r>
            <a:r>
              <a:rPr lang="en-GB" sz="1900" dirty="0" err="1"/>
              <a:t>sy’n</a:t>
            </a:r>
            <a:r>
              <a:rPr lang="en-GB" sz="1900" dirty="0"/>
              <a:t> </a:t>
            </a:r>
            <a:r>
              <a:rPr lang="en-GB" sz="1900" dirty="0" err="1"/>
              <a:t>cael</a:t>
            </a:r>
            <a:r>
              <a:rPr lang="en-GB" sz="1900" dirty="0"/>
              <a:t> </a:t>
            </a:r>
            <a:r>
              <a:rPr lang="en-GB" sz="1900" dirty="0" err="1"/>
              <a:t>eu</a:t>
            </a:r>
            <a:r>
              <a:rPr lang="en-GB" sz="1900" dirty="0"/>
              <a:t> </a:t>
            </a:r>
            <a:r>
              <a:rPr lang="en-GB" sz="1900" dirty="0" err="1"/>
              <a:t>harwain</a:t>
            </a:r>
            <a:r>
              <a:rPr lang="en-GB" sz="1900" dirty="0"/>
              <a:t>/</a:t>
            </a:r>
            <a:r>
              <a:rPr lang="en-GB" sz="1900" dirty="0" err="1"/>
              <a:t>modelu</a:t>
            </a:r>
            <a:r>
              <a:rPr lang="en-GB" sz="1900" dirty="0"/>
              <a:t> </a:t>
            </a:r>
            <a:r>
              <a:rPr lang="en-GB" sz="1900" dirty="0" err="1"/>
              <a:t>gan</a:t>
            </a:r>
            <a:r>
              <a:rPr lang="en-GB" sz="1900" dirty="0"/>
              <a:t> </a:t>
            </a:r>
            <a:r>
              <a:rPr lang="en-GB" sz="1900" dirty="0" err="1"/>
              <a:t>yr</a:t>
            </a:r>
            <a:r>
              <a:rPr lang="en-GB" sz="1900" dirty="0"/>
              <a:t> </a:t>
            </a:r>
            <a:r>
              <a:rPr lang="en-GB" sz="1900" dirty="0" err="1"/>
              <a:t>addysgwr</a:t>
            </a:r>
            <a:r>
              <a:rPr lang="en-GB" sz="1900" dirty="0"/>
              <a:t> – </a:t>
            </a:r>
            <a:r>
              <a:rPr lang="en-GB" sz="1900" dirty="0" err="1"/>
              <a:t>rhyngweithio</a:t>
            </a:r>
            <a:r>
              <a:rPr lang="en-GB" sz="1900" dirty="0"/>
              <a:t> o </a:t>
            </a:r>
            <a:r>
              <a:rPr lang="en-GB" sz="1900" dirty="0" err="1"/>
              <a:t>safon</a:t>
            </a:r>
            <a:r>
              <a:rPr lang="en-GB" sz="1900" dirty="0"/>
              <a:t> </a:t>
            </a:r>
            <a:r>
              <a:rPr lang="en-GB" sz="1900" dirty="0" err="1"/>
              <a:t>uchel</a:t>
            </a:r>
            <a:r>
              <a:rPr lang="en-GB" sz="1900" dirty="0"/>
              <a:t> </a:t>
            </a:r>
            <a:r>
              <a:rPr lang="en-GB" sz="1900" dirty="0" err="1"/>
              <a:t>rhwng</a:t>
            </a:r>
            <a:r>
              <a:rPr lang="en-GB" sz="1900" dirty="0"/>
              <a:t> </a:t>
            </a:r>
            <a:r>
              <a:rPr lang="en-GB" sz="1900" dirty="0" err="1"/>
              <a:t>yr</a:t>
            </a:r>
            <a:r>
              <a:rPr lang="en-GB" sz="1900" dirty="0"/>
              <a:t> </a:t>
            </a:r>
            <a:r>
              <a:rPr lang="en-GB" sz="1900" dirty="0" err="1" smtClean="0"/>
              <a:t>oedolyn</a:t>
            </a:r>
            <a:r>
              <a:rPr lang="en-GB" sz="1900" dirty="0" smtClean="0"/>
              <a:t>/</a:t>
            </a:r>
            <a:r>
              <a:rPr lang="en-GB" sz="1900" dirty="0" err="1" smtClean="0"/>
              <a:t>plentyn</a:t>
            </a:r>
            <a:endParaRPr lang="en-GB" sz="1900" dirty="0"/>
          </a:p>
          <a:p>
            <a:r>
              <a:rPr lang="en-GB" sz="1900" b="1" dirty="0" err="1"/>
              <a:t>Nodweddion</a:t>
            </a:r>
            <a:r>
              <a:rPr lang="en-GB" sz="1900" b="1" dirty="0"/>
              <a:t> </a:t>
            </a:r>
            <a:r>
              <a:rPr lang="en-GB" sz="1900" b="1" dirty="0" err="1"/>
              <a:t>tasg</a:t>
            </a:r>
            <a:r>
              <a:rPr lang="en-GB" sz="1900" b="1" dirty="0"/>
              <a:t> </a:t>
            </a:r>
            <a:r>
              <a:rPr lang="en-GB" sz="1900" b="1" dirty="0" err="1"/>
              <a:t>ffocws</a:t>
            </a:r>
            <a:endParaRPr lang="en-GB" sz="1900" b="1" dirty="0"/>
          </a:p>
          <a:p>
            <a:r>
              <a:rPr lang="en-GB" sz="1900" dirty="0" err="1"/>
              <a:t>Dysgu</a:t>
            </a:r>
            <a:r>
              <a:rPr lang="en-GB" sz="1900" dirty="0"/>
              <a:t> </a:t>
            </a:r>
            <a:r>
              <a:rPr lang="en-GB" sz="1900" dirty="0" err="1"/>
              <a:t>uniongyrchol</a:t>
            </a:r>
            <a:r>
              <a:rPr lang="en-GB" sz="1900" dirty="0"/>
              <a:t> o </a:t>
            </a:r>
            <a:r>
              <a:rPr lang="en-GB" sz="1900" dirty="0" err="1"/>
              <a:t>sgil</a:t>
            </a:r>
            <a:r>
              <a:rPr lang="en-GB" sz="1900" dirty="0"/>
              <a:t>/</a:t>
            </a:r>
            <a:r>
              <a:rPr lang="en-GB" sz="1900" dirty="0" err="1"/>
              <a:t>cysyniad</a:t>
            </a:r>
            <a:r>
              <a:rPr lang="en-GB" sz="1900" dirty="0"/>
              <a:t>/</a:t>
            </a:r>
            <a:r>
              <a:rPr lang="en-GB" sz="1900" dirty="0" err="1"/>
              <a:t>gwybodaeth</a:t>
            </a:r>
            <a:r>
              <a:rPr lang="en-GB" sz="1900" dirty="0"/>
              <a:t> </a:t>
            </a:r>
            <a:r>
              <a:rPr lang="en-GB" sz="1900" dirty="0" err="1"/>
              <a:t>gyda’r</a:t>
            </a:r>
            <a:r>
              <a:rPr lang="en-GB" sz="1900" dirty="0"/>
              <a:t> </a:t>
            </a:r>
            <a:r>
              <a:rPr lang="en-GB" sz="1900" dirty="0" err="1"/>
              <a:t>oedolyn</a:t>
            </a:r>
            <a:r>
              <a:rPr lang="en-GB" sz="1900" dirty="0"/>
              <a:t> </a:t>
            </a:r>
            <a:r>
              <a:rPr lang="en-GB" sz="1900" dirty="0" err="1"/>
              <a:t>yn</a:t>
            </a:r>
            <a:r>
              <a:rPr lang="en-GB" sz="1900" dirty="0"/>
              <a:t> </a:t>
            </a:r>
            <a:r>
              <a:rPr lang="en-GB" sz="1900" dirty="0" err="1"/>
              <a:t>arwain</a:t>
            </a:r>
            <a:r>
              <a:rPr lang="en-GB" sz="1900" dirty="0"/>
              <a:t> y </a:t>
            </a:r>
            <a:r>
              <a:rPr lang="en-GB" sz="1900" dirty="0" err="1"/>
              <a:t>dysgu</a:t>
            </a:r>
            <a:endParaRPr lang="en-GB" sz="1900" dirty="0"/>
          </a:p>
          <a:p>
            <a:r>
              <a:rPr lang="en-GB" sz="1900" dirty="0"/>
              <a:t>Mae </a:t>
            </a:r>
            <a:r>
              <a:rPr lang="en-GB" sz="1900" dirty="0" err="1"/>
              <a:t>tasgau</a:t>
            </a:r>
            <a:r>
              <a:rPr lang="en-GB" sz="1900" dirty="0"/>
              <a:t> </a:t>
            </a:r>
            <a:r>
              <a:rPr lang="en-GB" sz="1900" dirty="0" err="1"/>
              <a:t>ffocws</a:t>
            </a:r>
            <a:r>
              <a:rPr lang="en-GB" sz="1900" dirty="0"/>
              <a:t> </a:t>
            </a:r>
            <a:r>
              <a:rPr lang="en-GB" sz="1900" dirty="0" err="1"/>
              <a:t>yn</a:t>
            </a:r>
            <a:r>
              <a:rPr lang="en-GB" sz="1900" dirty="0"/>
              <a:t> </a:t>
            </a:r>
            <a:r>
              <a:rPr lang="en-GB" sz="1900" dirty="0" err="1"/>
              <a:t>gallu</a:t>
            </a:r>
            <a:r>
              <a:rPr lang="en-GB" sz="1900" dirty="0"/>
              <a:t> bod </a:t>
            </a:r>
            <a:r>
              <a:rPr lang="en-GB" sz="1900" dirty="0" err="1"/>
              <a:t>yn</a:t>
            </a:r>
            <a:r>
              <a:rPr lang="en-GB" sz="1900" dirty="0"/>
              <a:t> </a:t>
            </a:r>
            <a:r>
              <a:rPr lang="en-GB" sz="1900" dirty="0" err="1"/>
              <a:t>grwpiau</a:t>
            </a:r>
            <a:r>
              <a:rPr lang="en-GB" sz="1900" dirty="0"/>
              <a:t> </a:t>
            </a:r>
            <a:r>
              <a:rPr lang="en-GB" sz="1900" dirty="0" err="1"/>
              <a:t>cyfan</a:t>
            </a:r>
            <a:r>
              <a:rPr lang="en-GB" sz="1900" dirty="0"/>
              <a:t>/</a:t>
            </a:r>
            <a:r>
              <a:rPr lang="en-GB" sz="1900" dirty="0" err="1"/>
              <a:t>grwpiau</a:t>
            </a:r>
            <a:r>
              <a:rPr lang="en-GB" sz="1900" dirty="0"/>
              <a:t> </a:t>
            </a:r>
            <a:r>
              <a:rPr lang="en-GB" sz="1900" dirty="0" err="1"/>
              <a:t>bach</a:t>
            </a:r>
            <a:r>
              <a:rPr lang="en-GB" sz="1900" dirty="0"/>
              <a:t>/</a:t>
            </a:r>
            <a:r>
              <a:rPr lang="en-GB" sz="1900" dirty="0" err="1"/>
              <a:t>parau</a:t>
            </a:r>
            <a:r>
              <a:rPr lang="en-GB" sz="1900" dirty="0"/>
              <a:t> </a:t>
            </a:r>
            <a:r>
              <a:rPr lang="en-GB" sz="1900" dirty="0" err="1"/>
              <a:t>neu’n</a:t>
            </a:r>
            <a:r>
              <a:rPr lang="en-GB" sz="1900" dirty="0"/>
              <a:t> </a:t>
            </a:r>
            <a:r>
              <a:rPr lang="en-GB" sz="1900" dirty="0" err="1"/>
              <a:t>unigol</a:t>
            </a:r>
            <a:r>
              <a:rPr lang="en-GB" sz="1900" dirty="0"/>
              <a:t> ac </a:t>
            </a:r>
            <a:r>
              <a:rPr lang="en-GB" sz="1900" dirty="0" err="1"/>
              <a:t>yn</a:t>
            </a:r>
            <a:r>
              <a:rPr lang="en-GB" sz="1900" dirty="0"/>
              <a:t> </a:t>
            </a:r>
            <a:r>
              <a:rPr lang="en-GB" sz="1900" dirty="0" err="1"/>
              <a:t>amrywio</a:t>
            </a:r>
            <a:r>
              <a:rPr lang="en-GB" sz="1900" dirty="0"/>
              <a:t> </a:t>
            </a:r>
            <a:r>
              <a:rPr lang="en-GB" sz="1900" dirty="0" err="1"/>
              <a:t>yn</a:t>
            </a:r>
            <a:r>
              <a:rPr lang="en-GB" sz="1900" dirty="0"/>
              <a:t> </a:t>
            </a:r>
            <a:r>
              <a:rPr lang="en-GB" sz="1900" dirty="0" err="1"/>
              <a:t>ôl</a:t>
            </a:r>
            <a:r>
              <a:rPr lang="en-GB" sz="1900" dirty="0"/>
              <a:t> </a:t>
            </a:r>
            <a:r>
              <a:rPr lang="en-GB" sz="1900" dirty="0" err="1"/>
              <a:t>natur</a:t>
            </a:r>
            <a:r>
              <a:rPr lang="en-GB" sz="1900" dirty="0"/>
              <a:t> y </a:t>
            </a:r>
            <a:r>
              <a:rPr lang="en-GB" sz="1900" dirty="0" err="1"/>
              <a:t>dasg</a:t>
            </a:r>
            <a:r>
              <a:rPr lang="en-GB" sz="1900" dirty="0"/>
              <a:t>.</a:t>
            </a:r>
          </a:p>
        </p:txBody>
      </p:sp>
      <p:sp>
        <p:nvSpPr>
          <p:cNvPr id="4" name="Content Placeholder 3"/>
          <p:cNvSpPr>
            <a:spLocks noGrp="1"/>
          </p:cNvSpPr>
          <p:nvPr>
            <p:ph sz="half" idx="2"/>
          </p:nvPr>
        </p:nvSpPr>
        <p:spPr>
          <a:xfrm>
            <a:off x="5790407" y="1660327"/>
            <a:ext cx="5578030" cy="4734931"/>
          </a:xfrm>
        </p:spPr>
        <p:txBody>
          <a:bodyPr>
            <a:noAutofit/>
          </a:bodyPr>
          <a:lstStyle/>
          <a:p>
            <a:r>
              <a:rPr lang="en-GB" sz="1900" b="1" dirty="0"/>
              <a:t>Focused tasks</a:t>
            </a:r>
          </a:p>
          <a:p>
            <a:endParaRPr lang="en-GB" sz="1900" dirty="0"/>
          </a:p>
          <a:p>
            <a:r>
              <a:rPr lang="en-GB" sz="1900" dirty="0"/>
              <a:t>Specific planned activities usually initiated/modelled/led by the practitioner – involving high quality adult/child </a:t>
            </a:r>
            <a:r>
              <a:rPr lang="en-GB" sz="1900" dirty="0" smtClean="0"/>
              <a:t>interaction</a:t>
            </a:r>
            <a:endParaRPr lang="en-GB" sz="1900" dirty="0"/>
          </a:p>
          <a:p>
            <a:r>
              <a:rPr lang="en-GB" sz="1900" b="1" dirty="0"/>
              <a:t>Features of focused tasks</a:t>
            </a:r>
          </a:p>
          <a:p>
            <a:r>
              <a:rPr lang="en-GB" sz="1900" dirty="0"/>
              <a:t>Direct teaching of skills/concepts/knowledge the adult is leading the learning</a:t>
            </a:r>
          </a:p>
          <a:p>
            <a:r>
              <a:rPr lang="en-GB" sz="1900" dirty="0"/>
              <a:t>Focused tasks can be whole group/small group/pairs or individual and will vary according to the nature of the task.</a:t>
            </a:r>
          </a:p>
        </p:txBody>
      </p:sp>
    </p:spTree>
    <p:extLst>
      <p:ext uri="{BB962C8B-B14F-4D97-AF65-F5344CB8AC3E}">
        <p14:creationId xmlns:p14="http://schemas.microsoft.com/office/powerpoint/2010/main" val="260942989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2970" y="51305"/>
            <a:ext cx="8496944" cy="1143000"/>
          </a:xfrm>
        </p:spPr>
        <p:txBody>
          <a:bodyPr>
            <a:normAutofit fontScale="90000"/>
          </a:bodyPr>
          <a:lstStyle/>
          <a:p>
            <a:pPr algn="l"/>
            <a:r>
              <a:rPr lang="en-GB" dirty="0"/>
              <a:t/>
            </a:r>
            <a:br>
              <a:rPr lang="en-GB" dirty="0"/>
            </a:br>
            <a:r>
              <a:rPr lang="en-GB" sz="4000" dirty="0"/>
              <a:t>Tasg </a:t>
            </a:r>
            <a:br>
              <a:rPr lang="en-GB" sz="4000" dirty="0"/>
            </a:br>
            <a:r>
              <a:rPr lang="en-GB" sz="4000" dirty="0"/>
              <a:t>Task</a:t>
            </a:r>
            <a:r>
              <a:rPr lang="en-US" sz="3100" dirty="0"/>
              <a:t/>
            </a:r>
            <a:br>
              <a:rPr lang="en-US" sz="3100" dirty="0"/>
            </a:br>
            <a:endParaRPr lang="en-US" sz="3100" dirty="0"/>
          </a:p>
        </p:txBody>
      </p:sp>
      <p:sp>
        <p:nvSpPr>
          <p:cNvPr id="3" name="Content Placeholder 2"/>
          <p:cNvSpPr>
            <a:spLocks noGrp="1"/>
          </p:cNvSpPr>
          <p:nvPr>
            <p:ph sz="half" idx="1"/>
          </p:nvPr>
        </p:nvSpPr>
        <p:spPr>
          <a:xfrm>
            <a:off x="1084485" y="1740131"/>
            <a:ext cx="4248472" cy="4729973"/>
          </a:xfrm>
        </p:spPr>
        <p:txBody>
          <a:bodyPr>
            <a:normAutofit/>
          </a:bodyPr>
          <a:lstStyle/>
          <a:p>
            <a:r>
              <a:rPr lang="en-US" dirty="0" smtClean="0"/>
              <a:t>Beth </a:t>
            </a:r>
            <a:r>
              <a:rPr lang="en-US" dirty="0" err="1" smtClean="0"/>
              <a:t>yw</a:t>
            </a:r>
            <a:r>
              <a:rPr lang="en-US" dirty="0" smtClean="0"/>
              <a:t> </a:t>
            </a:r>
            <a:r>
              <a:rPr lang="en-US" dirty="0" err="1" smtClean="0"/>
              <a:t>nodweddion</a:t>
            </a:r>
            <a:r>
              <a:rPr lang="en-US" dirty="0" smtClean="0"/>
              <a:t> </a:t>
            </a:r>
            <a:r>
              <a:rPr lang="en-US" dirty="0" err="1" smtClean="0"/>
              <a:t>yr</a:t>
            </a:r>
            <a:r>
              <a:rPr lang="en-US" dirty="0" smtClean="0"/>
              <a:t> </a:t>
            </a:r>
            <a:r>
              <a:rPr lang="en-US" dirty="0" err="1" smtClean="0"/>
              <a:t>amgylchedd</a:t>
            </a:r>
            <a:r>
              <a:rPr lang="en-US" dirty="0" smtClean="0"/>
              <a:t>  </a:t>
            </a:r>
            <a:r>
              <a:rPr lang="en-US" dirty="0" err="1" smtClean="0"/>
              <a:t>dysgu</a:t>
            </a:r>
            <a:r>
              <a:rPr lang="en-US" dirty="0" smtClean="0"/>
              <a:t> </a:t>
            </a:r>
            <a:r>
              <a:rPr lang="en-US" dirty="0" err="1" smtClean="0"/>
              <a:t>canlynol</a:t>
            </a:r>
            <a:r>
              <a:rPr lang="en-US" dirty="0" smtClean="0"/>
              <a:t>?</a:t>
            </a:r>
          </a:p>
          <a:p>
            <a:r>
              <a:rPr lang="en-US" dirty="0" smtClean="0"/>
              <a:t>A </a:t>
            </a:r>
            <a:r>
              <a:rPr lang="en-US" dirty="0" err="1" smtClean="0"/>
              <a:t>allwch</a:t>
            </a:r>
            <a:r>
              <a:rPr lang="en-US" dirty="0" smtClean="0"/>
              <a:t> chi </a:t>
            </a:r>
            <a:r>
              <a:rPr lang="en-US" dirty="0" err="1" smtClean="0"/>
              <a:t>gysylltu</a:t>
            </a:r>
            <a:r>
              <a:rPr lang="en-US" dirty="0" smtClean="0"/>
              <a:t> </a:t>
            </a:r>
            <a:r>
              <a:rPr lang="en-US" dirty="0" err="1" smtClean="0"/>
              <a:t>rhain</a:t>
            </a:r>
            <a:r>
              <a:rPr lang="en-US" dirty="0" smtClean="0"/>
              <a:t> at </a:t>
            </a:r>
            <a:r>
              <a:rPr lang="en-US" dirty="0" err="1" smtClean="0"/>
              <a:t>ddamcaniaethau</a:t>
            </a:r>
            <a:r>
              <a:rPr lang="en-US" dirty="0" smtClean="0"/>
              <a:t>?</a:t>
            </a:r>
          </a:p>
        </p:txBody>
      </p:sp>
      <p:sp>
        <p:nvSpPr>
          <p:cNvPr id="4" name="Content Placeholder 3"/>
          <p:cNvSpPr>
            <a:spLocks noGrp="1"/>
          </p:cNvSpPr>
          <p:nvPr>
            <p:ph sz="half" idx="2"/>
          </p:nvPr>
        </p:nvSpPr>
        <p:spPr>
          <a:xfrm>
            <a:off x="6187440" y="1700808"/>
            <a:ext cx="3652976" cy="4392488"/>
          </a:xfrm>
        </p:spPr>
        <p:txBody>
          <a:bodyPr>
            <a:normAutofit/>
          </a:bodyPr>
          <a:lstStyle/>
          <a:p>
            <a:r>
              <a:rPr lang="en-GB" dirty="0"/>
              <a:t>What are the key features of </a:t>
            </a:r>
            <a:r>
              <a:rPr lang="en-GB" dirty="0" smtClean="0"/>
              <a:t>the following </a:t>
            </a:r>
            <a:r>
              <a:rPr lang="en-GB" dirty="0" smtClean="0">
                <a:hlinkClick r:id="rId3"/>
              </a:rPr>
              <a:t>learning environment</a:t>
            </a:r>
            <a:r>
              <a:rPr lang="en-GB" dirty="0" smtClean="0"/>
              <a:t>?</a:t>
            </a:r>
            <a:endParaRPr lang="en-GB" dirty="0"/>
          </a:p>
          <a:p>
            <a:r>
              <a:rPr lang="en-GB" dirty="0"/>
              <a:t>Can you link these to any theorists</a:t>
            </a:r>
            <a:r>
              <a:rPr lang="en-GB" dirty="0" smtClean="0"/>
              <a:t>?</a:t>
            </a:r>
            <a:endParaRPr lang="en-GB" dirty="0"/>
          </a:p>
        </p:txBody>
      </p:sp>
      <p:sp>
        <p:nvSpPr>
          <p:cNvPr id="5" name="Title 1"/>
          <p:cNvSpPr txBox="1">
            <a:spLocks/>
          </p:cNvSpPr>
          <p:nvPr/>
        </p:nvSpPr>
        <p:spPr>
          <a:xfrm>
            <a:off x="1919536" y="260648"/>
            <a:ext cx="4104456" cy="1143000"/>
          </a:xfrm>
          <a:prstGeom prst="rect">
            <a:avLst/>
          </a:prstGeom>
        </p:spPr>
        <p:txBody>
          <a:bodyPr vert="horz" wrap="square" lIns="91440" tIns="45720" rIns="91440" bIns="45720" numCol="1" anchor="b" anchorCtr="0" compatLnSpc="1">
            <a:prstTxWarp prst="textNoShape">
              <a:avLst/>
            </a:prstTxWarp>
            <a:normAutofit fontScale="97500"/>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r>
              <a:rPr lang="en-GB" dirty="0"/>
              <a:t/>
            </a:r>
            <a:br>
              <a:rPr lang="en-GB" dirty="0"/>
            </a:br>
            <a:endParaRPr lang="en-US" sz="3100" dirty="0"/>
          </a:p>
        </p:txBody>
      </p:sp>
      <p:pic>
        <p:nvPicPr>
          <p:cNvPr id="2050" name="Picture 2" descr="C:\Users\Alison\AppData\Local\Microsoft\Windows\INetCache\IE\TKOVGAX5\jean-piaget-in-ann-arbor[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472265" y="4677193"/>
            <a:ext cx="1295299" cy="2168356"/>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Alison\AppData\Local\Microsoft\Windows\INetCache\IE\RCJWKXVE\froebel[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67808" y="4543919"/>
            <a:ext cx="1553111" cy="213552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Alison\AppData\Local\Microsoft\Windows\INetCache\IE\RCJWKXVE\vygotsky1[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79576" y="4626014"/>
            <a:ext cx="1438994" cy="1971338"/>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C:\Users\Alison\AppData\Local\Microsoft\Windows\INetCache\IE\JR0YRAKC\maria-montessori[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608630" y="4700761"/>
            <a:ext cx="1429612" cy="19671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541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3"/>
          <p:cNvSpPr>
            <a:spLocks noGrp="1" noChangeArrowheads="1"/>
          </p:cNvSpPr>
          <p:nvPr>
            <p:ph sz="half" idx="4294967295"/>
          </p:nvPr>
        </p:nvSpPr>
        <p:spPr>
          <a:xfrm>
            <a:off x="1524000" y="1631951"/>
            <a:ext cx="3886200" cy="4525963"/>
          </a:xfrm>
        </p:spPr>
        <p:txBody>
          <a:bodyPr>
            <a:normAutofit lnSpcReduction="10000"/>
          </a:bodyPr>
          <a:lstStyle/>
          <a:p>
            <a:r>
              <a:rPr lang="en-GB" altLang="en-US" sz="2800" dirty="0">
                <a:ea typeface="ＭＳ Ｐゴシック" pitchFamily="34" charset="-128"/>
              </a:rPr>
              <a:t>Pam </a:t>
            </a:r>
            <a:r>
              <a:rPr lang="en-GB" altLang="en-US" sz="2800" dirty="0" err="1">
                <a:ea typeface="ＭＳ Ｐゴシック" pitchFamily="34" charset="-128"/>
              </a:rPr>
              <a:t>ydym</a:t>
            </a:r>
            <a:r>
              <a:rPr lang="en-GB" altLang="en-US" sz="2800" dirty="0">
                <a:ea typeface="ＭＳ Ｐゴシック" pitchFamily="34" charset="-128"/>
              </a:rPr>
              <a:t> </a:t>
            </a:r>
            <a:r>
              <a:rPr lang="en-GB" altLang="en-US" sz="2800" dirty="0" err="1">
                <a:ea typeface="ＭＳ Ｐゴシック" pitchFamily="34" charset="-128"/>
              </a:rPr>
              <a:t>ni’n</a:t>
            </a:r>
            <a:r>
              <a:rPr lang="en-GB" altLang="en-US" sz="2800" dirty="0">
                <a:ea typeface="ＭＳ Ｐゴシック" pitchFamily="34" charset="-128"/>
              </a:rPr>
              <a:t>  </a:t>
            </a:r>
            <a:r>
              <a:rPr lang="en-GB" altLang="en-US" sz="2800" dirty="0" err="1">
                <a:ea typeface="ＭＳ Ｐゴシック" pitchFamily="34" charset="-128"/>
              </a:rPr>
              <a:t>arsylwi</a:t>
            </a:r>
            <a:r>
              <a:rPr lang="en-GB" altLang="en-US" sz="2800" dirty="0">
                <a:ea typeface="ＭＳ Ｐゴシック" pitchFamily="34" charset="-128"/>
              </a:rPr>
              <a:t> plant?</a:t>
            </a:r>
          </a:p>
          <a:p>
            <a:r>
              <a:rPr lang="en-GB" altLang="en-US" sz="2400" dirty="0" err="1">
                <a:ea typeface="ＭＳ Ｐゴシック" pitchFamily="34" charset="-128"/>
              </a:rPr>
              <a:t>Ystyriwch</a:t>
            </a:r>
            <a:r>
              <a:rPr lang="en-GB" altLang="en-US" sz="2400" dirty="0">
                <a:ea typeface="ＭＳ Ｐゴシック" pitchFamily="34" charset="-128"/>
              </a:rPr>
              <a:t> </a:t>
            </a:r>
            <a:r>
              <a:rPr lang="en-GB" altLang="en-US" sz="2400" dirty="0" err="1">
                <a:ea typeface="ＭＳ Ｐゴシック" pitchFamily="34" charset="-128"/>
              </a:rPr>
              <a:t>Argymhelliad</a:t>
            </a:r>
            <a:r>
              <a:rPr lang="en-GB" altLang="en-US" sz="2400" dirty="0">
                <a:ea typeface="ＭＳ Ｐゴシック" pitchFamily="34" charset="-128"/>
              </a:rPr>
              <a:t> 6 o </a:t>
            </a:r>
            <a:r>
              <a:rPr lang="en-GB" altLang="en-US" sz="2400" dirty="0" err="1">
                <a:ea typeface="ＭＳ Ｐゴシック" pitchFamily="34" charset="-128"/>
              </a:rPr>
              <a:t>Adroddiad</a:t>
            </a:r>
            <a:r>
              <a:rPr lang="en-GB" altLang="en-US" sz="2400" dirty="0">
                <a:ea typeface="ＭＳ Ｐゴシック" pitchFamily="34" charset="-128"/>
              </a:rPr>
              <a:t>  </a:t>
            </a:r>
            <a:r>
              <a:rPr lang="en-GB" altLang="en-US" sz="2400" dirty="0" err="1">
                <a:ea typeface="ＭＳ Ｐゴシック" pitchFamily="34" charset="-128"/>
              </a:rPr>
              <a:t>llywodraeth</a:t>
            </a:r>
            <a:r>
              <a:rPr lang="en-GB" altLang="en-US" sz="2400" dirty="0">
                <a:ea typeface="ＭＳ Ｐゴシック" pitchFamily="34" charset="-128"/>
              </a:rPr>
              <a:t> </a:t>
            </a:r>
            <a:r>
              <a:rPr lang="en-GB" altLang="en-US" sz="2400" dirty="0" err="1">
                <a:ea typeface="ＭＳ Ｐゴシック" pitchFamily="34" charset="-128"/>
              </a:rPr>
              <a:t>Cymru</a:t>
            </a:r>
            <a:r>
              <a:rPr lang="en-GB" altLang="en-US" sz="2400" dirty="0">
                <a:ea typeface="ＭＳ Ｐゴシック" pitchFamily="34" charset="-128"/>
              </a:rPr>
              <a:t> </a:t>
            </a:r>
            <a:r>
              <a:rPr lang="en-GB" altLang="en-US" sz="2400" dirty="0" err="1">
                <a:ea typeface="ＭＳ Ｐゴシック" pitchFamily="34" charset="-128"/>
              </a:rPr>
              <a:t>ar</a:t>
            </a:r>
            <a:r>
              <a:rPr lang="en-GB" altLang="en-US" sz="2400" dirty="0">
                <a:ea typeface="ＭＳ Ｐゴシック" pitchFamily="34" charset="-128"/>
              </a:rPr>
              <a:t> y </a:t>
            </a:r>
            <a:r>
              <a:rPr lang="en-GB" altLang="en-US" sz="2400" dirty="0" err="1">
                <a:ea typeface="ＭＳ Ｐゴシック" pitchFamily="34" charset="-128"/>
              </a:rPr>
              <a:t>Cyfnod</a:t>
            </a:r>
            <a:r>
              <a:rPr lang="en-GB" altLang="en-US" sz="2400" dirty="0">
                <a:ea typeface="ＭＳ Ｐゴシック" pitchFamily="34" charset="-128"/>
              </a:rPr>
              <a:t> Sylfaen (Mai 2014)</a:t>
            </a:r>
          </a:p>
          <a:p>
            <a:r>
              <a:rPr lang="en-GB" altLang="en-US" sz="2000" b="1" dirty="0">
                <a:ea typeface="ＭＳ Ｐゴシック" pitchFamily="34" charset="-128"/>
              </a:rPr>
              <a:t>“</a:t>
            </a:r>
            <a:r>
              <a:rPr lang="en-GB" altLang="en-US" sz="2000" b="1" dirty="0" err="1">
                <a:ea typeface="ＭＳ Ｐゴシック" pitchFamily="34" charset="-128"/>
              </a:rPr>
              <a:t>Dylai</a:t>
            </a:r>
            <a:r>
              <a:rPr lang="en-GB" altLang="en-US" sz="2000" b="1" dirty="0">
                <a:ea typeface="ＭＳ Ｐゴシック" pitchFamily="34" charset="-128"/>
              </a:rPr>
              <a:t> </a:t>
            </a:r>
            <a:r>
              <a:rPr lang="en-GB" altLang="en-US" sz="2000" b="1" dirty="0" err="1">
                <a:solidFill>
                  <a:srgbClr val="FF0000"/>
                </a:solidFill>
                <a:ea typeface="ＭＳ Ｐゴシック" pitchFamily="34" charset="-128"/>
              </a:rPr>
              <a:t>asesu</a:t>
            </a:r>
            <a:r>
              <a:rPr lang="en-GB" altLang="en-US" sz="2000" b="1" dirty="0" err="1">
                <a:ea typeface="ＭＳ Ｐゴシック" pitchFamily="34" charset="-128"/>
              </a:rPr>
              <a:t>’r</a:t>
            </a:r>
            <a:r>
              <a:rPr lang="en-GB" altLang="en-US" sz="2000" b="1" dirty="0">
                <a:ea typeface="ＭＳ Ｐゴシック" pitchFamily="34" charset="-128"/>
              </a:rPr>
              <a:t> plant </a:t>
            </a:r>
            <a:r>
              <a:rPr lang="en-GB" altLang="en-US" sz="2000" b="1" dirty="0" err="1">
                <a:ea typeface="ＭＳ Ｐゴシック" pitchFamily="34" charset="-128"/>
              </a:rPr>
              <a:t>ieuyngaf</a:t>
            </a:r>
            <a:r>
              <a:rPr lang="en-GB" altLang="en-US" sz="2000" b="1" dirty="0">
                <a:ea typeface="ＭＳ Ｐゴシック" pitchFamily="34" charset="-128"/>
              </a:rPr>
              <a:t> </a:t>
            </a:r>
            <a:r>
              <a:rPr lang="en-GB" altLang="en-US" sz="2000" b="1" dirty="0" err="1">
                <a:ea typeface="ＭＳ Ｐゴシック" pitchFamily="34" charset="-128"/>
              </a:rPr>
              <a:t>gael</a:t>
            </a:r>
            <a:r>
              <a:rPr lang="en-GB" altLang="en-US" sz="2000" b="1" dirty="0">
                <a:ea typeface="ＭＳ Ｐゴシック" pitchFamily="34" charset="-128"/>
              </a:rPr>
              <a:t> </a:t>
            </a:r>
            <a:r>
              <a:rPr lang="en-GB" altLang="en-US" sz="2000" b="1" dirty="0" err="1">
                <a:ea typeface="ＭＳ Ｐゴシック" pitchFamily="34" charset="-128"/>
              </a:rPr>
              <a:t>ei</a:t>
            </a:r>
            <a:r>
              <a:rPr lang="en-GB" altLang="en-US" sz="2000" b="1" dirty="0">
                <a:ea typeface="ＭＳ Ｐゴシック" pitchFamily="34" charset="-128"/>
              </a:rPr>
              <a:t> </a:t>
            </a:r>
            <a:r>
              <a:rPr lang="en-GB" altLang="en-US" sz="2000" b="1" dirty="0" err="1">
                <a:ea typeface="ＭＳ Ｐゴシック" pitchFamily="34" charset="-128"/>
              </a:rPr>
              <a:t>gyfyngu</a:t>
            </a:r>
            <a:r>
              <a:rPr lang="en-GB" altLang="en-US" sz="2000" b="1" dirty="0">
                <a:ea typeface="ＭＳ Ｐゴシック" pitchFamily="34" charset="-128"/>
              </a:rPr>
              <a:t> at </a:t>
            </a:r>
            <a:r>
              <a:rPr lang="en-GB" altLang="en-US" sz="2000" b="1" dirty="0" err="1">
                <a:ea typeface="ＭＳ Ｐゴシック" pitchFamily="34" charset="-128"/>
              </a:rPr>
              <a:t>arsylwadau</a:t>
            </a:r>
            <a:r>
              <a:rPr lang="en-GB" altLang="en-US" sz="2000" b="1" dirty="0">
                <a:ea typeface="ＭＳ Ｐゴシック" pitchFamily="34" charset="-128"/>
              </a:rPr>
              <a:t> </a:t>
            </a:r>
            <a:r>
              <a:rPr lang="en-GB" altLang="en-US" sz="2000" b="1" dirty="0" err="1">
                <a:ea typeface="ＭＳ Ｐゴシック" pitchFamily="34" charset="-128"/>
              </a:rPr>
              <a:t>athro</a:t>
            </a:r>
            <a:r>
              <a:rPr lang="en-GB" altLang="en-US" sz="2000" b="1" dirty="0">
                <a:ea typeface="ＭＳ Ｐゴシック" pitchFamily="34" charset="-128"/>
              </a:rPr>
              <a:t>/ </a:t>
            </a:r>
            <a:r>
              <a:rPr lang="en-GB" altLang="en-US" sz="2000" b="1" dirty="0" err="1">
                <a:ea typeface="ＭＳ Ｐゴシック" pitchFamily="34" charset="-128"/>
              </a:rPr>
              <a:t>gweithredwr</a:t>
            </a:r>
            <a:r>
              <a:rPr lang="en-GB" altLang="en-US" sz="2000" b="1" dirty="0">
                <a:ea typeface="ＭＳ Ｐゴシック" pitchFamily="34" charset="-128"/>
              </a:rPr>
              <a:t>.”</a:t>
            </a:r>
          </a:p>
          <a:p>
            <a:pPr>
              <a:buFont typeface="Wingdings 3" pitchFamily="18" charset="2"/>
              <a:buNone/>
            </a:pPr>
            <a:r>
              <a:rPr lang="en-US" altLang="en-US" sz="2000" dirty="0">
                <a:ea typeface="ＭＳ Ｐゴシック" pitchFamily="34" charset="-128"/>
              </a:rPr>
              <a:t>wales.gov.uk (2014).</a:t>
            </a:r>
            <a:endParaRPr lang="en-GB" altLang="en-US" sz="2000" dirty="0">
              <a:ea typeface="ＭＳ Ｐゴシック" pitchFamily="34" charset="-128"/>
            </a:endParaRPr>
          </a:p>
          <a:p>
            <a:endParaRPr lang="en-GB" altLang="en-US" sz="2400" dirty="0">
              <a:ea typeface="ＭＳ Ｐゴシック" pitchFamily="34" charset="-128"/>
            </a:endParaRPr>
          </a:p>
          <a:p>
            <a:endParaRPr lang="en-GB" altLang="en-US" sz="2400" dirty="0">
              <a:ea typeface="ＭＳ Ｐゴシック" pitchFamily="34" charset="-128"/>
            </a:endParaRPr>
          </a:p>
          <a:p>
            <a:endParaRPr lang="en-GB" altLang="en-US" sz="4000" dirty="0">
              <a:ea typeface="ＭＳ Ｐゴシック" pitchFamily="34" charset="-128"/>
            </a:endParaRPr>
          </a:p>
        </p:txBody>
      </p:sp>
      <p:sp>
        <p:nvSpPr>
          <p:cNvPr id="35843" name="Content Placeholder 6"/>
          <p:cNvSpPr>
            <a:spLocks noGrp="1"/>
          </p:cNvSpPr>
          <p:nvPr>
            <p:ph sz="half" idx="4294967295"/>
          </p:nvPr>
        </p:nvSpPr>
        <p:spPr>
          <a:xfrm>
            <a:off x="5447929" y="1635964"/>
            <a:ext cx="4319587" cy="5043488"/>
          </a:xfrm>
        </p:spPr>
        <p:txBody>
          <a:bodyPr/>
          <a:lstStyle/>
          <a:p>
            <a:pPr>
              <a:defRPr/>
            </a:pPr>
            <a:r>
              <a:rPr lang="en-GB" altLang="en-US" sz="2800" dirty="0">
                <a:ea typeface="ＭＳ Ｐゴシック" pitchFamily="34" charset="-128"/>
              </a:rPr>
              <a:t>Why do we </a:t>
            </a:r>
          </a:p>
          <a:p>
            <a:pPr marL="109537" indent="0">
              <a:buNone/>
              <a:defRPr/>
            </a:pPr>
            <a:r>
              <a:rPr lang="en-GB" altLang="en-US" sz="2800" dirty="0">
                <a:ea typeface="ＭＳ Ｐゴシック" pitchFamily="34" charset="-128"/>
              </a:rPr>
              <a:t>observe children?</a:t>
            </a:r>
          </a:p>
          <a:p>
            <a:pPr>
              <a:defRPr/>
            </a:pPr>
            <a:r>
              <a:rPr lang="en-GB" altLang="en-US" sz="2400" dirty="0">
                <a:ea typeface="ＭＳ Ｐゴシック" pitchFamily="34" charset="-128"/>
              </a:rPr>
              <a:t>Reflect on  Recommendation 6 of the WG Foundation Phase Report (May 2014):</a:t>
            </a:r>
          </a:p>
          <a:p>
            <a:pPr marL="109537" indent="0">
              <a:buNone/>
              <a:defRPr/>
            </a:pPr>
            <a:r>
              <a:rPr lang="en-US" sz="2000" b="1" dirty="0"/>
              <a:t>‘</a:t>
            </a:r>
            <a:r>
              <a:rPr lang="en-US" sz="2000" b="1" dirty="0">
                <a:solidFill>
                  <a:srgbClr val="FF0000"/>
                </a:solidFill>
              </a:rPr>
              <a:t>Assessment</a:t>
            </a:r>
            <a:r>
              <a:rPr lang="en-US" sz="2000" b="1" dirty="0"/>
              <a:t> of </a:t>
            </a:r>
            <a:r>
              <a:rPr lang="en-US" sz="2000" b="1" dirty="0" smtClean="0"/>
              <a:t>the youngest </a:t>
            </a:r>
            <a:r>
              <a:rPr lang="en-US" sz="2000" b="1" dirty="0"/>
              <a:t>children should be confined to </a:t>
            </a:r>
            <a:r>
              <a:rPr lang="en-US" sz="2000" b="1" dirty="0" smtClean="0"/>
              <a:t>observational teacher/practitioner </a:t>
            </a:r>
            <a:r>
              <a:rPr lang="en-US" sz="2000" b="1" dirty="0"/>
              <a:t>assessments.’ </a:t>
            </a:r>
          </a:p>
          <a:p>
            <a:pPr marL="109537" indent="0">
              <a:buNone/>
              <a:defRPr/>
            </a:pPr>
            <a:r>
              <a:rPr lang="en-US" sz="2000" dirty="0"/>
              <a:t>wales.gov.uk (2014).</a:t>
            </a:r>
            <a:endParaRPr lang="en-GB" altLang="en-US" sz="2000" dirty="0">
              <a:ea typeface="ＭＳ Ｐゴシック" pitchFamily="34" charset="-128"/>
            </a:endParaRPr>
          </a:p>
        </p:txBody>
      </p:sp>
      <p:sp>
        <p:nvSpPr>
          <p:cNvPr id="22530" name="Rectangle 2"/>
          <p:cNvSpPr>
            <a:spLocks noGrp="1" noChangeArrowheads="1"/>
          </p:cNvSpPr>
          <p:nvPr>
            <p:ph type="title" idx="4294967295"/>
          </p:nvPr>
        </p:nvSpPr>
        <p:spPr>
          <a:xfrm>
            <a:off x="1524000" y="381000"/>
            <a:ext cx="8229600" cy="1143000"/>
          </a:xfrm>
        </p:spPr>
        <p:txBody>
          <a:bodyPr rtlCol="0">
            <a:noAutofit/>
          </a:bodyPr>
          <a:lstStyle/>
          <a:p>
            <a:pPr>
              <a:defRPr/>
            </a:pPr>
            <a:r>
              <a:rPr lang="en-GB" sz="7200" dirty="0" err="1"/>
              <a:t>Tasg</a:t>
            </a:r>
            <a:r>
              <a:rPr lang="en-GB" sz="7200" dirty="0"/>
              <a:t>/Task</a:t>
            </a:r>
          </a:p>
        </p:txBody>
      </p:sp>
      <p:pic>
        <p:nvPicPr>
          <p:cNvPr id="39941" name="Picture 6" descr="C:\Users\s.ainsworth\AppData\Local\Microsoft\Windows\Temporary Internet Files\Content.IE5\S4DWR18J\MP900390083[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66927" y="7190"/>
            <a:ext cx="2608263"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9339324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r>
              <a:rPr lang="en-GB" altLang="en-US" smtClean="0"/>
              <a:t>Pam arsylwi?      Why observe?</a:t>
            </a:r>
            <a:endParaRPr lang="en-US" altLang="en-US" dirty="0" smtClean="0"/>
          </a:p>
        </p:txBody>
      </p:sp>
      <p:sp>
        <p:nvSpPr>
          <p:cNvPr id="14339" name="Rectangle 3"/>
          <p:cNvSpPr>
            <a:spLocks noGrp="1" noChangeArrowheads="1"/>
          </p:cNvSpPr>
          <p:nvPr>
            <p:ph sz="half" idx="1"/>
          </p:nvPr>
        </p:nvSpPr>
        <p:spPr/>
        <p:txBody>
          <a:bodyPr>
            <a:normAutofit/>
          </a:bodyPr>
          <a:lstStyle/>
          <a:p>
            <a:r>
              <a:rPr lang="en-US" altLang="en-US" smtClean="0"/>
              <a:t>I weld dealltwriaeth y plentyn</a:t>
            </a:r>
          </a:p>
          <a:p>
            <a:r>
              <a:rPr lang="en-US" altLang="en-US" smtClean="0"/>
              <a:t>I gwrdd ag anghenion y plentyn</a:t>
            </a:r>
          </a:p>
          <a:p>
            <a:r>
              <a:rPr lang="en-US" altLang="en-US" smtClean="0"/>
              <a:t>I adnabod newidiadau</a:t>
            </a:r>
          </a:p>
          <a:p>
            <a:r>
              <a:rPr lang="en-US" altLang="en-US" smtClean="0"/>
              <a:t>I sicrhau ein bod yn darparu profiadau eang ac amrywiol</a:t>
            </a:r>
          </a:p>
          <a:p>
            <a:r>
              <a:rPr lang="en-US" altLang="en-US" smtClean="0"/>
              <a:t>I sicrhau bod ein gweithdrefnau yn effeithiol</a:t>
            </a:r>
            <a:endParaRPr lang="en-US" altLang="en-US" dirty="0" smtClean="0"/>
          </a:p>
        </p:txBody>
      </p:sp>
      <p:sp>
        <p:nvSpPr>
          <p:cNvPr id="14340" name="Content Placeholder 1"/>
          <p:cNvSpPr>
            <a:spLocks noGrp="1"/>
          </p:cNvSpPr>
          <p:nvPr>
            <p:ph sz="half" idx="2"/>
          </p:nvPr>
        </p:nvSpPr>
        <p:spPr/>
        <p:txBody>
          <a:bodyPr>
            <a:normAutofit/>
          </a:bodyPr>
          <a:lstStyle/>
          <a:p>
            <a:r>
              <a:rPr lang="en-GB" altLang="en-US" smtClean="0"/>
              <a:t>To identify where a child is in their understanding.</a:t>
            </a:r>
          </a:p>
          <a:p>
            <a:r>
              <a:rPr lang="en-GB" altLang="en-US" smtClean="0"/>
              <a:t>To allow us to meet needs.</a:t>
            </a:r>
          </a:p>
          <a:p>
            <a:r>
              <a:rPr lang="en-GB" altLang="en-US" smtClean="0"/>
              <a:t>To identify changes.</a:t>
            </a:r>
          </a:p>
          <a:p>
            <a:r>
              <a:rPr lang="en-GB" altLang="en-US" smtClean="0"/>
              <a:t>To ensure we are providing broad and balanced experiences.</a:t>
            </a:r>
          </a:p>
          <a:p>
            <a:r>
              <a:rPr lang="en-GB" altLang="en-US" smtClean="0"/>
              <a:t>To ensure our routines are effective.</a:t>
            </a:r>
          </a:p>
          <a:p>
            <a:endParaRPr lang="en-GB" altLang="en-US" smtClean="0"/>
          </a:p>
          <a:p>
            <a:endParaRPr lang="en-US" altLang="en-US" dirty="0" smtClean="0"/>
          </a:p>
        </p:txBody>
      </p:sp>
      <p:pic>
        <p:nvPicPr>
          <p:cNvPr id="14341" name="Picture 10" descr="C:\Users\a.baggott\AppData\Local\Microsoft\Windows\Temporary Internet Files\Content.IE5\Z3Z69XB6\lupa[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15880" y="5711634"/>
            <a:ext cx="10668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2650880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4"/>
          <p:cNvSpPr>
            <a:spLocks noGrp="1" noChangeArrowheads="1"/>
          </p:cNvSpPr>
          <p:nvPr>
            <p:ph type="title"/>
          </p:nvPr>
        </p:nvSpPr>
        <p:spPr>
          <a:xfrm>
            <a:off x="306153" y="210589"/>
            <a:ext cx="8596668" cy="1320800"/>
          </a:xfrm>
        </p:spPr>
        <p:txBody>
          <a:bodyPr/>
          <a:lstStyle/>
          <a:p>
            <a:r>
              <a:rPr lang="en-GB" dirty="0" err="1" smtClean="0"/>
              <a:t>Pwrpas</a:t>
            </a:r>
            <a:r>
              <a:rPr lang="en-GB" dirty="0" smtClean="0"/>
              <a:t> </a:t>
            </a:r>
            <a:r>
              <a:rPr lang="en-GB" dirty="0" err="1" smtClean="0"/>
              <a:t>arsylwi</a:t>
            </a:r>
            <a:r>
              <a:rPr lang="en-GB" dirty="0" smtClean="0"/>
              <a:t>                      </a:t>
            </a:r>
            <a:br>
              <a:rPr lang="en-GB" dirty="0" smtClean="0"/>
            </a:br>
            <a:r>
              <a:rPr lang="en-GB" dirty="0" smtClean="0"/>
              <a:t>Purpose of observation</a:t>
            </a:r>
            <a:endParaRPr lang="en-GB" dirty="0"/>
          </a:p>
        </p:txBody>
      </p:sp>
      <p:sp>
        <p:nvSpPr>
          <p:cNvPr id="9222" name="Rectangle 6"/>
          <p:cNvSpPr>
            <a:spLocks noGrp="1" noChangeArrowheads="1"/>
          </p:cNvSpPr>
          <p:nvPr>
            <p:ph sz="half" idx="1"/>
          </p:nvPr>
        </p:nvSpPr>
        <p:spPr>
          <a:xfrm>
            <a:off x="5586153" y="1641245"/>
            <a:ext cx="4311463" cy="4590288"/>
          </a:xfrm>
        </p:spPr>
        <p:txBody>
          <a:bodyPr>
            <a:normAutofit/>
          </a:bodyPr>
          <a:lstStyle/>
          <a:p>
            <a:r>
              <a:rPr lang="en-GB" altLang="en-US" sz="2000" dirty="0" smtClean="0"/>
              <a:t>To see real (not guessed) ability.  </a:t>
            </a:r>
          </a:p>
          <a:p>
            <a:r>
              <a:rPr lang="en-GB" altLang="en-US" sz="2000" dirty="0" smtClean="0"/>
              <a:t>“The child reveals himself in play”  Isaacs (1954, cited in Pound,  2005, pp.32)</a:t>
            </a:r>
          </a:p>
          <a:p>
            <a:r>
              <a:rPr lang="en-GB" altLang="en-US" sz="2000" dirty="0" smtClean="0"/>
              <a:t>To help the child progress. </a:t>
            </a:r>
          </a:p>
          <a:p>
            <a:r>
              <a:rPr lang="en-GB" altLang="en-US" sz="2000" dirty="0" smtClean="0"/>
              <a:t> “…leave room for learning, observe carefully what young children do, and then, if you have understood well, perhaps teaching will be different from before” </a:t>
            </a:r>
            <a:r>
              <a:rPr lang="en-GB" altLang="en-US" sz="2000" dirty="0" err="1" smtClean="0"/>
              <a:t>Malaguzzi</a:t>
            </a:r>
            <a:r>
              <a:rPr lang="en-GB" altLang="en-US" sz="2000" dirty="0" smtClean="0"/>
              <a:t> (1950, cited in Pound, 2005, pp.52)</a:t>
            </a:r>
          </a:p>
          <a:p>
            <a:endParaRPr lang="en-GB" altLang="en-US" dirty="0" smtClean="0"/>
          </a:p>
          <a:p>
            <a:endParaRPr lang="en-GB" altLang="en-US" dirty="0" smtClean="0"/>
          </a:p>
        </p:txBody>
      </p:sp>
      <p:sp>
        <p:nvSpPr>
          <p:cNvPr id="5" name="Rectangle 6"/>
          <p:cNvSpPr txBox="1">
            <a:spLocks noChangeArrowheads="1"/>
          </p:cNvSpPr>
          <p:nvPr/>
        </p:nvSpPr>
        <p:spPr bwMode="auto">
          <a:xfrm>
            <a:off x="572039" y="1767234"/>
            <a:ext cx="4032448" cy="5090766"/>
          </a:xfrm>
          <a:prstGeom prst="rect">
            <a:avLst/>
          </a:prstGeom>
          <a:noFill/>
          <a:ln w="9525">
            <a:noFill/>
            <a:miter lim="800000"/>
            <a:headEnd/>
            <a:tailEnd/>
          </a:ln>
          <a:effectLst/>
        </p:spPr>
        <p:txBody>
          <a:bodyPr/>
          <a:lstStyle>
            <a:lvl1pPr marL="342900" indent="-342900" algn="l" rtl="0" eaLnBrk="0" fontAlgn="base" hangingPunct="0">
              <a:spcBef>
                <a:spcPct val="20000"/>
              </a:spcBef>
              <a:spcAft>
                <a:spcPct val="0"/>
              </a:spcAft>
              <a:buClr>
                <a:schemeClr val="hlink"/>
              </a:buClr>
              <a:buSzPct val="90000"/>
              <a:buFont typeface="Wingdings" charset="2"/>
              <a:buBlip>
                <a:blip r:embed="rId3"/>
              </a:buBlip>
              <a:defRPr sz="2800">
                <a:solidFill>
                  <a:schemeClr val="tx1"/>
                </a:solidFill>
                <a:effectLst>
                  <a:outerShdw blurRad="38100" dist="38100" dir="2700000" algn="tl">
                    <a:srgbClr val="000000"/>
                  </a:outerShdw>
                </a:effectLst>
                <a:latin typeface="+mn-lt"/>
                <a:ea typeface="ＭＳ Ｐゴシック" charset="-128"/>
                <a:cs typeface="+mn-cs"/>
              </a:defRPr>
            </a:lvl1pPr>
            <a:lvl2pPr marL="742950" indent="-285750" algn="l" rtl="0" eaLnBrk="0" fontAlgn="base" hangingPunct="0">
              <a:spcBef>
                <a:spcPct val="20000"/>
              </a:spcBef>
              <a:spcAft>
                <a:spcPct val="0"/>
              </a:spcAft>
              <a:buChar char="–"/>
              <a:defRPr sz="2400">
                <a:solidFill>
                  <a:schemeClr val="tx1"/>
                </a:solidFill>
                <a:effectLst>
                  <a:outerShdw blurRad="38100" dist="38100" dir="2700000" algn="tl">
                    <a:srgbClr val="000000"/>
                  </a:outerShdw>
                </a:effectLst>
                <a:latin typeface="+mn-lt"/>
                <a:ea typeface="ＭＳ Ｐゴシック" charset="-128"/>
              </a:defRPr>
            </a:lvl2pPr>
            <a:lvl3pPr marL="1143000" indent="-228600" algn="l" rtl="0" eaLnBrk="0" fontAlgn="base" hangingPunct="0">
              <a:spcBef>
                <a:spcPct val="20000"/>
              </a:spcBef>
              <a:spcAft>
                <a:spcPct val="0"/>
              </a:spcAft>
              <a:buClr>
                <a:schemeClr val="accent2"/>
              </a:buClr>
              <a:buSzPct val="90000"/>
              <a:buFont typeface="Wingdings" charset="2"/>
              <a:buBlip>
                <a:blip r:embed="rId4"/>
              </a:buBlip>
              <a:defRPr sz="2000">
                <a:solidFill>
                  <a:schemeClr val="tx1"/>
                </a:solidFill>
                <a:effectLst>
                  <a:outerShdw blurRad="38100" dist="38100" dir="2700000" algn="tl">
                    <a:srgbClr val="000000"/>
                  </a:outerShdw>
                </a:effectLst>
                <a:latin typeface="+mn-lt"/>
                <a:ea typeface="ＭＳ Ｐゴシック" charset="-128"/>
              </a:defRPr>
            </a:lvl3pPr>
            <a:lvl4pPr marL="1600200" indent="-228600" algn="l" rtl="0" eaLnBrk="0" fontAlgn="base" hangingPunct="0">
              <a:spcBef>
                <a:spcPct val="20000"/>
              </a:spcBef>
              <a:spcAft>
                <a:spcPct val="0"/>
              </a:spcAft>
              <a:buChar char="–"/>
              <a:defRPr sz="1800">
                <a:solidFill>
                  <a:schemeClr val="tx1"/>
                </a:solidFill>
                <a:effectLst>
                  <a:outerShdw blurRad="38100" dist="38100" dir="2700000" algn="tl">
                    <a:srgbClr val="000000"/>
                  </a:outerShdw>
                </a:effectLst>
                <a:latin typeface="+mn-lt"/>
                <a:ea typeface="ＭＳ Ｐゴシック" charset="-128"/>
              </a:defRPr>
            </a:lvl4pPr>
            <a:lvl5pPr marL="2057400" indent="-228600" algn="l" rtl="0" eaLnBrk="0" fontAlgn="base" hangingPunct="0">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5pPr>
            <a:lvl6pPr marL="25146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6pPr>
            <a:lvl7pPr marL="29718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7pPr>
            <a:lvl8pPr marL="34290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8pPr>
            <a:lvl9pPr marL="38862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9pPr>
          </a:lstStyle>
          <a:p>
            <a:pPr eaLnBrk="1" hangingPunct="1">
              <a:lnSpc>
                <a:spcPct val="90000"/>
              </a:lnSpc>
              <a:defRPr/>
            </a:pPr>
            <a:r>
              <a:rPr lang="en-GB" altLang="en-US" sz="2000" kern="0" dirty="0">
                <a:effectLst/>
              </a:rPr>
              <a:t>I weld </a:t>
            </a:r>
            <a:r>
              <a:rPr lang="en-GB" altLang="en-US" sz="2000" kern="0" dirty="0" err="1">
                <a:effectLst/>
              </a:rPr>
              <a:t>gallu’r</a:t>
            </a:r>
            <a:r>
              <a:rPr lang="en-GB" altLang="en-US" sz="2000" kern="0" dirty="0">
                <a:effectLst/>
              </a:rPr>
              <a:t> </a:t>
            </a:r>
            <a:r>
              <a:rPr lang="en-GB" altLang="en-US" sz="2000" kern="0" dirty="0" err="1">
                <a:effectLst/>
              </a:rPr>
              <a:t>plentyn</a:t>
            </a:r>
            <a:r>
              <a:rPr lang="en-GB" altLang="en-US" sz="2000" kern="0" dirty="0">
                <a:effectLst/>
              </a:rPr>
              <a:t> (</a:t>
            </a:r>
            <a:r>
              <a:rPr lang="en-GB" altLang="en-US" sz="2000" kern="0" dirty="0" err="1">
                <a:effectLst/>
              </a:rPr>
              <a:t>nid</a:t>
            </a:r>
            <a:r>
              <a:rPr lang="en-GB" altLang="en-US" sz="2000" kern="0" dirty="0">
                <a:effectLst/>
              </a:rPr>
              <a:t> </a:t>
            </a:r>
            <a:r>
              <a:rPr lang="en-GB" altLang="en-US" sz="2000" kern="0" dirty="0" err="1">
                <a:effectLst/>
              </a:rPr>
              <a:t>beth</a:t>
            </a:r>
            <a:r>
              <a:rPr lang="en-GB" altLang="en-US" sz="2000" kern="0" dirty="0">
                <a:effectLst/>
              </a:rPr>
              <a:t> </a:t>
            </a:r>
            <a:r>
              <a:rPr lang="en-GB" altLang="en-US" sz="2000" kern="0" dirty="0" err="1">
                <a:effectLst/>
              </a:rPr>
              <a:t>rydym</a:t>
            </a:r>
            <a:r>
              <a:rPr lang="en-GB" altLang="en-US" sz="2000" kern="0" dirty="0">
                <a:effectLst/>
              </a:rPr>
              <a:t> </a:t>
            </a:r>
            <a:r>
              <a:rPr lang="en-GB" altLang="en-US" sz="2000" kern="0" dirty="0" err="1">
                <a:effectLst/>
              </a:rPr>
              <a:t>ni’n</a:t>
            </a:r>
            <a:r>
              <a:rPr lang="en-GB" altLang="en-US" sz="2000" kern="0" dirty="0">
                <a:effectLst/>
              </a:rPr>
              <a:t> </a:t>
            </a:r>
            <a:r>
              <a:rPr lang="en-GB" altLang="en-US" sz="2000" kern="0" dirty="0" err="1">
                <a:effectLst/>
              </a:rPr>
              <a:t>dyfalu</a:t>
            </a:r>
            <a:r>
              <a:rPr lang="en-GB" altLang="en-US" sz="2000" kern="0" dirty="0">
                <a:effectLst/>
              </a:rPr>
              <a:t>).  </a:t>
            </a:r>
          </a:p>
          <a:p>
            <a:pPr eaLnBrk="1" hangingPunct="1">
              <a:lnSpc>
                <a:spcPct val="90000"/>
              </a:lnSpc>
              <a:defRPr/>
            </a:pPr>
            <a:r>
              <a:rPr lang="en-GB" altLang="en-US" sz="2000" kern="0" dirty="0">
                <a:effectLst/>
              </a:rPr>
              <a:t>“The child reveals himself in play”  Isaacs (1954, cited in Pound,  2005, pp.32)</a:t>
            </a:r>
          </a:p>
          <a:p>
            <a:pPr eaLnBrk="1" hangingPunct="1">
              <a:lnSpc>
                <a:spcPct val="90000"/>
              </a:lnSpc>
              <a:defRPr/>
            </a:pPr>
            <a:r>
              <a:rPr lang="en-GB" altLang="en-US" sz="2000" kern="0" dirty="0" err="1">
                <a:effectLst/>
              </a:rPr>
              <a:t>Cynorthwyo’r</a:t>
            </a:r>
            <a:r>
              <a:rPr lang="en-GB" altLang="en-US" sz="2000" kern="0" dirty="0">
                <a:effectLst/>
              </a:rPr>
              <a:t> </a:t>
            </a:r>
            <a:r>
              <a:rPr lang="en-GB" altLang="en-US" sz="2000" kern="0" dirty="0" err="1">
                <a:effectLst/>
              </a:rPr>
              <a:t>plentyn</a:t>
            </a:r>
            <a:r>
              <a:rPr lang="en-GB" altLang="en-US" sz="2000" kern="0" dirty="0">
                <a:effectLst/>
              </a:rPr>
              <a:t> </a:t>
            </a:r>
            <a:r>
              <a:rPr lang="en-GB" altLang="en-US" sz="2000" kern="0" dirty="0" err="1">
                <a:effectLst/>
              </a:rPr>
              <a:t>i</a:t>
            </a:r>
            <a:r>
              <a:rPr lang="en-GB" altLang="en-US" sz="2000" kern="0" dirty="0">
                <a:effectLst/>
              </a:rPr>
              <a:t> </a:t>
            </a:r>
            <a:r>
              <a:rPr lang="en-GB" altLang="en-US" sz="2000" kern="0" dirty="0" err="1">
                <a:effectLst/>
              </a:rPr>
              <a:t>ddatblygu</a:t>
            </a:r>
            <a:r>
              <a:rPr lang="en-GB" altLang="en-US" sz="2000" kern="0" dirty="0">
                <a:effectLst/>
              </a:rPr>
              <a:t>. </a:t>
            </a:r>
          </a:p>
          <a:p>
            <a:pPr eaLnBrk="1" hangingPunct="1">
              <a:lnSpc>
                <a:spcPct val="90000"/>
              </a:lnSpc>
              <a:defRPr/>
            </a:pPr>
            <a:r>
              <a:rPr lang="en-GB" altLang="en-US" sz="2000" kern="0" dirty="0">
                <a:effectLst/>
              </a:rPr>
              <a:t> “…leave room for learning, observe carefully what young children do, and then, if you have understood well, perhaps teaching will be different from before” </a:t>
            </a:r>
            <a:r>
              <a:rPr lang="en-GB" altLang="en-US" sz="2000" kern="0" dirty="0" err="1">
                <a:effectLst/>
              </a:rPr>
              <a:t>Malaguzzi</a:t>
            </a:r>
            <a:r>
              <a:rPr lang="en-GB" altLang="en-US" sz="2000" kern="0" dirty="0">
                <a:effectLst/>
              </a:rPr>
              <a:t> (1950, cited in Pound, 2005, pp.52)</a:t>
            </a:r>
          </a:p>
          <a:p>
            <a:pPr eaLnBrk="1" hangingPunct="1">
              <a:lnSpc>
                <a:spcPct val="90000"/>
              </a:lnSpc>
              <a:buFont typeface="Wingdings" charset="2"/>
              <a:buNone/>
              <a:defRPr/>
            </a:pPr>
            <a:endParaRPr lang="en-GB" altLang="en-US" sz="2400" kern="0" dirty="0"/>
          </a:p>
          <a:p>
            <a:pPr marL="0" indent="0" eaLnBrk="1" hangingPunct="1">
              <a:lnSpc>
                <a:spcPct val="90000"/>
              </a:lnSpc>
              <a:buNone/>
              <a:defRPr/>
            </a:pPr>
            <a:endParaRPr lang="en-GB" altLang="en-US" sz="2400" kern="0" dirty="0"/>
          </a:p>
        </p:txBody>
      </p:sp>
    </p:spTree>
    <p:extLst>
      <p:ext uri="{BB962C8B-B14F-4D97-AF65-F5344CB8AC3E}">
        <p14:creationId xmlns:p14="http://schemas.microsoft.com/office/powerpoint/2010/main" val="240977540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normAutofit/>
          </a:bodyPr>
          <a:lstStyle/>
          <a:p>
            <a:r>
              <a:rPr lang="en-GB" altLang="en-US" dirty="0" err="1" smtClean="0"/>
              <a:t>Tasg</a:t>
            </a:r>
            <a:r>
              <a:rPr lang="en-GB" altLang="en-US" dirty="0" smtClean="0"/>
              <a:t> </a:t>
            </a:r>
            <a:r>
              <a:rPr lang="en-GB" altLang="en-US" dirty="0" err="1" smtClean="0"/>
              <a:t>pâr</a:t>
            </a:r>
            <a:r>
              <a:rPr lang="en-GB" altLang="en-US" dirty="0" smtClean="0"/>
              <a:t> - </a:t>
            </a:r>
            <a:r>
              <a:rPr lang="en-GB" altLang="en-US" dirty="0"/>
              <a:t>Pam </a:t>
            </a:r>
            <a:r>
              <a:rPr lang="en-GB" altLang="en-US" dirty="0" err="1"/>
              <a:t>arsylwi</a:t>
            </a:r>
            <a:r>
              <a:rPr lang="en-GB" altLang="en-US" dirty="0"/>
              <a:t>? </a:t>
            </a:r>
            <a:r>
              <a:rPr lang="en-GB" altLang="en-US" dirty="0" smtClean="0"/>
              <a:t/>
            </a:r>
            <a:br>
              <a:rPr lang="en-GB" altLang="en-US" dirty="0" smtClean="0"/>
            </a:br>
            <a:r>
              <a:rPr lang="en-GB" altLang="en-US" dirty="0" smtClean="0"/>
              <a:t>Paired Task -Why observe?</a:t>
            </a:r>
          </a:p>
        </p:txBody>
      </p:sp>
      <p:sp>
        <p:nvSpPr>
          <p:cNvPr id="15363" name="Content Placeholder 2"/>
          <p:cNvSpPr>
            <a:spLocks noGrp="1"/>
          </p:cNvSpPr>
          <p:nvPr>
            <p:ph sz="half" idx="1"/>
          </p:nvPr>
        </p:nvSpPr>
        <p:spPr>
          <a:xfrm>
            <a:off x="820363" y="2679700"/>
            <a:ext cx="3822700" cy="3446463"/>
          </a:xfrm>
          <a:prstGeom prst="rect">
            <a:avLst/>
          </a:prstGeom>
        </p:spPr>
        <p:txBody>
          <a:bodyPr>
            <a:normAutofit/>
          </a:bodyPr>
          <a:lstStyle/>
          <a:p>
            <a:r>
              <a:rPr lang="en-GB" altLang="en-US" dirty="0" err="1" smtClean="0"/>
              <a:t>Dewiswch</a:t>
            </a:r>
            <a:r>
              <a:rPr lang="en-GB" altLang="en-US" dirty="0" smtClean="0"/>
              <a:t> </a:t>
            </a:r>
            <a:r>
              <a:rPr lang="en-GB" altLang="en-US" dirty="0" err="1" smtClean="0"/>
              <a:t>unrhyw</a:t>
            </a:r>
            <a:r>
              <a:rPr lang="en-GB" altLang="en-US" dirty="0" smtClean="0"/>
              <a:t> </a:t>
            </a:r>
            <a:r>
              <a:rPr lang="en-GB" altLang="en-US" dirty="0" err="1" smtClean="0"/>
              <a:t>ddau</a:t>
            </a:r>
            <a:r>
              <a:rPr lang="en-GB" altLang="en-US" dirty="0" smtClean="0"/>
              <a:t> </a:t>
            </a:r>
            <a:r>
              <a:rPr lang="en-GB" altLang="en-US" dirty="0" err="1" smtClean="0"/>
              <a:t>astudiaeth</a:t>
            </a:r>
            <a:r>
              <a:rPr lang="en-GB" altLang="en-US" dirty="0" smtClean="0"/>
              <a:t> </a:t>
            </a:r>
            <a:r>
              <a:rPr lang="en-GB" altLang="en-US" dirty="0" err="1" smtClean="0"/>
              <a:t>achos</a:t>
            </a:r>
            <a:r>
              <a:rPr lang="en-GB" altLang="en-US" dirty="0" smtClean="0"/>
              <a:t>:</a:t>
            </a:r>
          </a:p>
          <a:p>
            <a:r>
              <a:rPr lang="en-GB" altLang="en-US" dirty="0" smtClean="0"/>
              <a:t>Beth </a:t>
            </a:r>
            <a:r>
              <a:rPr lang="en-GB" altLang="en-US" dirty="0" err="1" smtClean="0"/>
              <a:t>gafodd</a:t>
            </a:r>
            <a:r>
              <a:rPr lang="en-GB" altLang="en-US" dirty="0" smtClean="0"/>
              <a:t> </a:t>
            </a:r>
            <a:r>
              <a:rPr lang="en-GB" altLang="en-US" dirty="0" err="1" smtClean="0"/>
              <a:t>ei</a:t>
            </a:r>
            <a:r>
              <a:rPr lang="en-GB" altLang="en-US" dirty="0" smtClean="0"/>
              <a:t> </a:t>
            </a:r>
            <a:r>
              <a:rPr lang="en-GB" altLang="en-US" dirty="0" err="1" smtClean="0"/>
              <a:t>ddysgu</a:t>
            </a:r>
            <a:r>
              <a:rPr lang="en-GB" altLang="en-US" dirty="0" smtClean="0"/>
              <a:t> </a:t>
            </a:r>
            <a:r>
              <a:rPr lang="en-GB" altLang="en-US" dirty="0" err="1" smtClean="0"/>
              <a:t>wrth</a:t>
            </a:r>
            <a:r>
              <a:rPr lang="en-GB" altLang="en-US" dirty="0" smtClean="0"/>
              <a:t> </a:t>
            </a:r>
            <a:r>
              <a:rPr lang="en-GB" altLang="en-US" dirty="0" err="1" smtClean="0"/>
              <a:t>arsylwi</a:t>
            </a:r>
            <a:r>
              <a:rPr lang="en-GB" altLang="en-US" dirty="0" smtClean="0"/>
              <a:t>?</a:t>
            </a:r>
            <a:endParaRPr lang="en-GB" altLang="en-US" dirty="0" smtClean="0"/>
          </a:p>
          <a:p>
            <a:r>
              <a:rPr lang="en-GB" altLang="en-US" dirty="0" err="1" smtClean="0">
                <a:hlinkClick r:id="rId2"/>
              </a:rPr>
              <a:t>arsylwi</a:t>
            </a:r>
            <a:r>
              <a:rPr lang="en-GB" altLang="en-US" dirty="0" smtClean="0">
                <a:hlinkClick r:id="rId2"/>
              </a:rPr>
              <a:t> </a:t>
            </a:r>
            <a:r>
              <a:rPr lang="en-GB" altLang="en-US" dirty="0" err="1" smtClean="0">
                <a:hlinkClick r:id="rId2"/>
              </a:rPr>
              <a:t>ar</a:t>
            </a:r>
            <a:r>
              <a:rPr lang="en-GB" altLang="en-US" dirty="0" smtClean="0">
                <a:hlinkClick r:id="rId2"/>
              </a:rPr>
              <a:t> </a:t>
            </a:r>
            <a:r>
              <a:rPr lang="en-GB" altLang="en-US" dirty="0" err="1" smtClean="0">
                <a:hlinkClick r:id="rId2"/>
              </a:rPr>
              <a:t>blant</a:t>
            </a:r>
            <a:endParaRPr lang="en-GB" altLang="en-US" dirty="0" smtClean="0"/>
          </a:p>
        </p:txBody>
      </p:sp>
      <p:sp>
        <p:nvSpPr>
          <p:cNvPr id="15364" name="Content Placeholder 3"/>
          <p:cNvSpPr>
            <a:spLocks noGrp="1"/>
          </p:cNvSpPr>
          <p:nvPr>
            <p:ph sz="half" idx="2"/>
          </p:nvPr>
        </p:nvSpPr>
        <p:spPr>
          <a:xfrm>
            <a:off x="6169025" y="2679701"/>
            <a:ext cx="3822700" cy="3446463"/>
          </a:xfrm>
          <a:prstGeom prst="rect">
            <a:avLst/>
          </a:prstGeom>
        </p:spPr>
        <p:txBody>
          <a:bodyPr>
            <a:normAutofit/>
          </a:bodyPr>
          <a:lstStyle/>
          <a:p>
            <a:r>
              <a:rPr lang="en-GB" altLang="en-US" dirty="0" smtClean="0"/>
              <a:t>Choose two case studies</a:t>
            </a:r>
          </a:p>
          <a:p>
            <a:r>
              <a:rPr lang="en-GB" altLang="en-US" dirty="0" smtClean="0"/>
              <a:t>What was learnt during the observation</a:t>
            </a:r>
            <a:r>
              <a:rPr lang="en-GB" altLang="en-US" dirty="0" smtClean="0"/>
              <a:t>?</a:t>
            </a:r>
          </a:p>
          <a:p>
            <a:endParaRPr lang="en-GB" altLang="en-US" dirty="0"/>
          </a:p>
          <a:p>
            <a:r>
              <a:rPr lang="en-GB" altLang="en-US" dirty="0" smtClean="0">
                <a:hlinkClick r:id="rId3"/>
              </a:rPr>
              <a:t>observing children</a:t>
            </a:r>
            <a:endParaRPr lang="en-GB" altLang="en-US" dirty="0" smtClean="0"/>
          </a:p>
        </p:txBody>
      </p:sp>
    </p:spTree>
    <p:extLst>
      <p:ext uri="{BB962C8B-B14F-4D97-AF65-F5344CB8AC3E}">
        <p14:creationId xmlns:p14="http://schemas.microsoft.com/office/powerpoint/2010/main" val="105145169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Rectangle 4"/>
          <p:cNvSpPr>
            <a:spLocks noGrp="1" noChangeArrowheads="1"/>
          </p:cNvSpPr>
          <p:nvPr>
            <p:ph type="title"/>
          </p:nvPr>
        </p:nvSpPr>
        <p:spPr>
          <a:xfrm>
            <a:off x="2057400" y="762000"/>
            <a:ext cx="7024744" cy="1143000"/>
          </a:xfrm>
        </p:spPr>
        <p:txBody>
          <a:bodyPr rtlCol="0">
            <a:normAutofit fontScale="90000"/>
          </a:bodyPr>
          <a:lstStyle/>
          <a:p>
            <a:pPr>
              <a:defRPr/>
            </a:pPr>
            <a:r>
              <a:rPr lang="en-GB" dirty="0"/>
              <a:t>I </a:t>
            </a:r>
            <a:r>
              <a:rPr lang="en-GB" dirty="0" err="1"/>
              <a:t>arsylwi</a:t>
            </a:r>
            <a:r>
              <a:rPr lang="en-GB" dirty="0"/>
              <a:t> plant </a:t>
            </a:r>
            <a:r>
              <a:rPr lang="en-GB" dirty="0" err="1"/>
              <a:t>mae</a:t>
            </a:r>
            <a:r>
              <a:rPr lang="en-GB" dirty="0"/>
              <a:t> </a:t>
            </a:r>
            <a:r>
              <a:rPr lang="en-GB" dirty="0" err="1"/>
              <a:t>angen</a:t>
            </a:r>
            <a:r>
              <a:rPr lang="en-GB" dirty="0"/>
              <a:t>:</a:t>
            </a:r>
            <a:br>
              <a:rPr lang="en-GB" dirty="0"/>
            </a:br>
            <a:r>
              <a:rPr lang="en-GB" dirty="0"/>
              <a:t>To observe children we need: </a:t>
            </a:r>
          </a:p>
        </p:txBody>
      </p:sp>
      <p:sp>
        <p:nvSpPr>
          <p:cNvPr id="17411" name="Rectangle 6"/>
          <p:cNvSpPr>
            <a:spLocks noGrp="1" noChangeArrowheads="1"/>
          </p:cNvSpPr>
          <p:nvPr>
            <p:ph sz="half" idx="1"/>
          </p:nvPr>
        </p:nvSpPr>
        <p:spPr>
          <a:xfrm>
            <a:off x="2200275" y="2679701"/>
            <a:ext cx="3822700" cy="3446463"/>
          </a:xfrm>
          <a:prstGeom prst="rect">
            <a:avLst/>
          </a:prstGeom>
        </p:spPr>
        <p:txBody>
          <a:bodyPr>
            <a:normAutofit/>
          </a:bodyPr>
          <a:lstStyle/>
          <a:p>
            <a:pPr marL="609600" indent="-609600">
              <a:buFont typeface="Wingdings" charset="2"/>
              <a:buAutoNum type="arabicPeriod"/>
            </a:pPr>
            <a:endParaRPr lang="en-GB" altLang="en-US" smtClean="0"/>
          </a:p>
          <a:p>
            <a:pPr marL="609600" indent="-609600">
              <a:buFont typeface="Wingdings" charset="2"/>
              <a:buAutoNum type="arabicPeriod"/>
            </a:pPr>
            <a:endParaRPr lang="en-GB" altLang="en-US" smtClean="0"/>
          </a:p>
          <a:p>
            <a:pPr marL="609600" indent="-609600">
              <a:buFont typeface="Wingdings" charset="2"/>
              <a:buAutoNum type="arabicPeriod"/>
            </a:pPr>
            <a:endParaRPr lang="en-GB" altLang="en-US" smtClean="0"/>
          </a:p>
        </p:txBody>
      </p:sp>
      <p:sp>
        <p:nvSpPr>
          <p:cNvPr id="2" name="Content Placeholder 1"/>
          <p:cNvSpPr>
            <a:spLocks noGrp="1"/>
          </p:cNvSpPr>
          <p:nvPr>
            <p:ph sz="half" idx="2"/>
          </p:nvPr>
        </p:nvSpPr>
        <p:spPr>
          <a:xfrm>
            <a:off x="6111815" y="2238436"/>
            <a:ext cx="3822700" cy="3446463"/>
          </a:xfrm>
          <a:prstGeom prst="rect">
            <a:avLst/>
          </a:prstGeom>
        </p:spPr>
        <p:txBody>
          <a:bodyPr rtlCol="0">
            <a:noAutofit/>
          </a:bodyPr>
          <a:lstStyle/>
          <a:p>
            <a:pPr marL="609600" indent="-609600">
              <a:buFont typeface="Wingdings" charset="2"/>
              <a:buChar char="ü"/>
              <a:defRPr/>
            </a:pPr>
            <a:r>
              <a:rPr lang="en-GB" altLang="en-US" sz="2400" dirty="0"/>
              <a:t>A clear focus.</a:t>
            </a:r>
          </a:p>
          <a:p>
            <a:pPr marL="609600" indent="-609600">
              <a:buFont typeface="Wingdings" charset="2"/>
              <a:buChar char="ü"/>
              <a:defRPr/>
            </a:pPr>
            <a:r>
              <a:rPr lang="en-GB" altLang="en-US" sz="2400" dirty="0" smtClean="0"/>
              <a:t>Confidentiality</a:t>
            </a:r>
            <a:r>
              <a:rPr lang="en-GB" altLang="en-US" sz="2400" dirty="0"/>
              <a:t>.</a:t>
            </a:r>
          </a:p>
          <a:p>
            <a:pPr marL="609600" indent="-609600">
              <a:buFont typeface="Wingdings" charset="2"/>
              <a:buChar char="ü"/>
              <a:defRPr/>
            </a:pPr>
            <a:r>
              <a:rPr lang="en-GB" altLang="en-US" sz="2400" dirty="0"/>
              <a:t>Respect for the child. </a:t>
            </a:r>
          </a:p>
          <a:p>
            <a:pPr marL="609600" indent="-609600">
              <a:buFont typeface="Wingdings" charset="2"/>
              <a:buChar char="ü"/>
              <a:defRPr/>
            </a:pPr>
            <a:r>
              <a:rPr lang="en-GB" altLang="en-US" sz="2400" dirty="0"/>
              <a:t>Varied techniques and record keeping.</a:t>
            </a:r>
          </a:p>
          <a:p>
            <a:pPr marL="609600" indent="-609600">
              <a:buFont typeface="Wingdings" charset="2"/>
              <a:buChar char="ü"/>
              <a:defRPr/>
            </a:pPr>
            <a:r>
              <a:rPr lang="en-GB" altLang="en-US" sz="2400" dirty="0"/>
              <a:t>Reflective evaluation and interpretation.</a:t>
            </a:r>
          </a:p>
          <a:p>
            <a:pPr marL="609600" indent="-609600">
              <a:buFont typeface="Wingdings" charset="2"/>
              <a:buChar char="ü"/>
              <a:defRPr/>
            </a:pPr>
            <a:r>
              <a:rPr lang="en-GB" altLang="en-US" sz="2400" dirty="0"/>
              <a:t>Knowledge of the next step.</a:t>
            </a:r>
          </a:p>
        </p:txBody>
      </p:sp>
      <p:sp>
        <p:nvSpPr>
          <p:cNvPr id="5" name="Content Placeholder 1"/>
          <p:cNvSpPr txBox="1">
            <a:spLocks/>
          </p:cNvSpPr>
          <p:nvPr/>
        </p:nvSpPr>
        <p:spPr bwMode="auto">
          <a:xfrm>
            <a:off x="1242753" y="2254250"/>
            <a:ext cx="4038600" cy="3790950"/>
          </a:xfrm>
          <a:prstGeom prst="rect">
            <a:avLst/>
          </a:prstGeom>
          <a:noFill/>
          <a:ln w="9525">
            <a:noFill/>
            <a:miter lim="800000"/>
            <a:headEnd/>
            <a:tailEnd/>
          </a:ln>
          <a:effectLst/>
        </p:spPr>
        <p:txBody>
          <a:bodyPr/>
          <a:lstStyle>
            <a:lvl1pPr marL="342900" indent="-342900" algn="l" rtl="0" eaLnBrk="0" fontAlgn="base" hangingPunct="0">
              <a:spcBef>
                <a:spcPct val="20000"/>
              </a:spcBef>
              <a:spcAft>
                <a:spcPct val="0"/>
              </a:spcAft>
              <a:buClr>
                <a:schemeClr val="hlink"/>
              </a:buClr>
              <a:buSzPct val="90000"/>
              <a:buFont typeface="Wingdings" charset="2"/>
              <a:buBlip>
                <a:blip r:embed="rId3"/>
              </a:buBlip>
              <a:defRPr sz="2800">
                <a:solidFill>
                  <a:schemeClr val="tx1"/>
                </a:solidFill>
                <a:effectLst>
                  <a:outerShdw blurRad="38100" dist="38100" dir="2700000" algn="tl">
                    <a:srgbClr val="000000"/>
                  </a:outerShdw>
                </a:effectLst>
                <a:latin typeface="+mn-lt"/>
                <a:ea typeface="ＭＳ Ｐゴシック" charset="-128"/>
                <a:cs typeface="+mn-cs"/>
              </a:defRPr>
            </a:lvl1pPr>
            <a:lvl2pPr marL="742950" indent="-285750" algn="l" rtl="0" eaLnBrk="0" fontAlgn="base" hangingPunct="0">
              <a:spcBef>
                <a:spcPct val="20000"/>
              </a:spcBef>
              <a:spcAft>
                <a:spcPct val="0"/>
              </a:spcAft>
              <a:buChar char="–"/>
              <a:defRPr sz="2400">
                <a:solidFill>
                  <a:schemeClr val="tx1"/>
                </a:solidFill>
                <a:effectLst>
                  <a:outerShdw blurRad="38100" dist="38100" dir="2700000" algn="tl">
                    <a:srgbClr val="000000"/>
                  </a:outerShdw>
                </a:effectLst>
                <a:latin typeface="+mn-lt"/>
                <a:ea typeface="ＭＳ Ｐゴシック" charset="-128"/>
              </a:defRPr>
            </a:lvl2pPr>
            <a:lvl3pPr marL="1143000" indent="-228600" algn="l" rtl="0" eaLnBrk="0" fontAlgn="base" hangingPunct="0">
              <a:spcBef>
                <a:spcPct val="20000"/>
              </a:spcBef>
              <a:spcAft>
                <a:spcPct val="0"/>
              </a:spcAft>
              <a:buClr>
                <a:schemeClr val="accent2"/>
              </a:buClr>
              <a:buSzPct val="90000"/>
              <a:buFont typeface="Wingdings" charset="2"/>
              <a:buBlip>
                <a:blip r:embed="rId4"/>
              </a:buBlip>
              <a:defRPr sz="2000">
                <a:solidFill>
                  <a:schemeClr val="tx1"/>
                </a:solidFill>
                <a:effectLst>
                  <a:outerShdw blurRad="38100" dist="38100" dir="2700000" algn="tl">
                    <a:srgbClr val="000000"/>
                  </a:outerShdw>
                </a:effectLst>
                <a:latin typeface="+mn-lt"/>
                <a:ea typeface="ＭＳ Ｐゴシック" charset="-128"/>
              </a:defRPr>
            </a:lvl3pPr>
            <a:lvl4pPr marL="1600200" indent="-228600" algn="l" rtl="0" eaLnBrk="0" fontAlgn="base" hangingPunct="0">
              <a:spcBef>
                <a:spcPct val="20000"/>
              </a:spcBef>
              <a:spcAft>
                <a:spcPct val="0"/>
              </a:spcAft>
              <a:buChar char="–"/>
              <a:defRPr sz="1800">
                <a:solidFill>
                  <a:schemeClr val="tx1"/>
                </a:solidFill>
                <a:effectLst>
                  <a:outerShdw blurRad="38100" dist="38100" dir="2700000" algn="tl">
                    <a:srgbClr val="000000"/>
                  </a:outerShdw>
                </a:effectLst>
                <a:latin typeface="+mn-lt"/>
                <a:ea typeface="ＭＳ Ｐゴシック" charset="-128"/>
              </a:defRPr>
            </a:lvl4pPr>
            <a:lvl5pPr marL="2057400" indent="-228600" algn="l" rtl="0" eaLnBrk="0" fontAlgn="base" hangingPunct="0">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5pPr>
            <a:lvl6pPr marL="25146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6pPr>
            <a:lvl7pPr marL="29718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7pPr>
            <a:lvl8pPr marL="34290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8pPr>
            <a:lvl9pPr marL="38862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9pPr>
          </a:lstStyle>
          <a:p>
            <a:pPr marL="609600" indent="-609600" eaLnBrk="1" hangingPunct="1">
              <a:buFont typeface="Wingdings" charset="2"/>
              <a:buChar char="ü"/>
              <a:defRPr/>
            </a:pPr>
            <a:r>
              <a:rPr lang="en-GB" altLang="en-US" sz="2400" kern="0" dirty="0" err="1">
                <a:effectLst/>
              </a:rPr>
              <a:t>Ffocws</a:t>
            </a:r>
            <a:r>
              <a:rPr lang="en-GB" altLang="en-US" sz="2400" kern="0" dirty="0">
                <a:effectLst/>
              </a:rPr>
              <a:t> </a:t>
            </a:r>
            <a:r>
              <a:rPr lang="en-GB" altLang="en-US" sz="2400" kern="0" dirty="0" err="1">
                <a:effectLst/>
              </a:rPr>
              <a:t>clir</a:t>
            </a:r>
            <a:r>
              <a:rPr lang="en-GB" altLang="en-US" sz="2400" kern="0" dirty="0">
                <a:effectLst/>
              </a:rPr>
              <a:t>.</a:t>
            </a:r>
          </a:p>
          <a:p>
            <a:pPr marL="609600" indent="-609600" eaLnBrk="1" hangingPunct="1">
              <a:buFont typeface="Wingdings" charset="2"/>
              <a:buChar char="ü"/>
              <a:defRPr/>
            </a:pPr>
            <a:r>
              <a:rPr lang="en-GB" altLang="en-US" sz="2400" kern="0" dirty="0" err="1">
                <a:effectLst/>
              </a:rPr>
              <a:t>Cyfrinachedd</a:t>
            </a:r>
            <a:r>
              <a:rPr lang="en-GB" altLang="en-US" sz="2400" kern="0" dirty="0">
                <a:effectLst/>
              </a:rPr>
              <a:t>.</a:t>
            </a:r>
          </a:p>
          <a:p>
            <a:pPr marL="609600" indent="-609600" eaLnBrk="1" hangingPunct="1">
              <a:buFont typeface="Wingdings" charset="2"/>
              <a:buChar char="ü"/>
              <a:defRPr/>
            </a:pPr>
            <a:r>
              <a:rPr lang="en-GB" altLang="en-US" sz="2400" kern="0" dirty="0">
                <a:effectLst/>
              </a:rPr>
              <a:t>Parch </a:t>
            </a:r>
            <a:r>
              <a:rPr lang="en-GB" altLang="en-US" sz="2400" kern="0" dirty="0" err="1">
                <a:effectLst/>
              </a:rPr>
              <a:t>i’r</a:t>
            </a:r>
            <a:r>
              <a:rPr lang="en-GB" altLang="en-US" sz="2400" kern="0" dirty="0">
                <a:effectLst/>
              </a:rPr>
              <a:t> </a:t>
            </a:r>
            <a:r>
              <a:rPr lang="en-GB" altLang="en-US" sz="2400" kern="0" dirty="0" err="1">
                <a:effectLst/>
              </a:rPr>
              <a:t>plentyn</a:t>
            </a:r>
            <a:r>
              <a:rPr lang="en-GB" altLang="en-US" sz="2400" kern="0" dirty="0">
                <a:effectLst/>
              </a:rPr>
              <a:t>. </a:t>
            </a:r>
          </a:p>
          <a:p>
            <a:pPr marL="609600" indent="-609600" eaLnBrk="1" hangingPunct="1">
              <a:buFont typeface="Wingdings" charset="2"/>
              <a:buChar char="ü"/>
              <a:defRPr/>
            </a:pPr>
            <a:r>
              <a:rPr lang="en-GB" altLang="en-US" sz="2400" kern="0" dirty="0" err="1">
                <a:effectLst/>
              </a:rPr>
              <a:t>Technegau</a:t>
            </a:r>
            <a:r>
              <a:rPr lang="en-GB" altLang="en-US" sz="2400" kern="0" dirty="0">
                <a:effectLst/>
              </a:rPr>
              <a:t> </a:t>
            </a:r>
            <a:r>
              <a:rPr lang="en-GB" altLang="en-US" sz="2400" kern="0" dirty="0" err="1">
                <a:effectLst/>
              </a:rPr>
              <a:t>amrywiol</a:t>
            </a:r>
            <a:r>
              <a:rPr lang="en-GB" altLang="en-US" sz="2400" kern="0" dirty="0">
                <a:effectLst/>
              </a:rPr>
              <a:t> a </a:t>
            </a:r>
            <a:r>
              <a:rPr lang="en-GB" altLang="en-US" sz="2400" kern="0" dirty="0" err="1">
                <a:effectLst/>
              </a:rPr>
              <a:t>chadw</a:t>
            </a:r>
            <a:r>
              <a:rPr lang="en-GB" altLang="en-US" sz="2400" kern="0" dirty="0">
                <a:effectLst/>
              </a:rPr>
              <a:t> </a:t>
            </a:r>
            <a:r>
              <a:rPr lang="en-GB" altLang="en-US" sz="2400" kern="0" dirty="0" err="1">
                <a:effectLst/>
              </a:rPr>
              <a:t>cofnod</a:t>
            </a:r>
            <a:r>
              <a:rPr lang="en-GB" altLang="en-US" sz="2400" kern="0" dirty="0">
                <a:effectLst/>
              </a:rPr>
              <a:t>.</a:t>
            </a:r>
          </a:p>
          <a:p>
            <a:pPr marL="609600" indent="-609600" eaLnBrk="1" hangingPunct="1">
              <a:buFont typeface="Wingdings" charset="2"/>
              <a:buChar char="ü"/>
              <a:defRPr/>
            </a:pPr>
            <a:r>
              <a:rPr lang="en-GB" altLang="en-US" sz="2400" kern="0" dirty="0" err="1">
                <a:effectLst/>
              </a:rPr>
              <a:t>Adlewyrchu</a:t>
            </a:r>
            <a:r>
              <a:rPr lang="en-GB" altLang="en-US" sz="2400" kern="0" dirty="0">
                <a:effectLst/>
              </a:rPr>
              <a:t>, </a:t>
            </a:r>
            <a:r>
              <a:rPr lang="en-GB" altLang="en-US" sz="2400" kern="0" dirty="0" err="1">
                <a:effectLst/>
              </a:rPr>
              <a:t>gwerthuso</a:t>
            </a:r>
            <a:r>
              <a:rPr lang="en-GB" altLang="en-US" sz="2400" kern="0" dirty="0">
                <a:effectLst/>
              </a:rPr>
              <a:t> a </a:t>
            </a:r>
            <a:r>
              <a:rPr lang="en-GB" altLang="en-US" sz="2400" kern="0" dirty="0" err="1">
                <a:effectLst/>
              </a:rPr>
              <a:t>dehongli</a:t>
            </a:r>
            <a:r>
              <a:rPr lang="en-GB" altLang="en-US" sz="2400" kern="0" dirty="0">
                <a:effectLst/>
              </a:rPr>
              <a:t>. </a:t>
            </a:r>
          </a:p>
          <a:p>
            <a:pPr marL="609600" indent="-609600" eaLnBrk="1" hangingPunct="1">
              <a:buFont typeface="Wingdings" charset="2"/>
              <a:buChar char="ü"/>
              <a:defRPr/>
            </a:pPr>
            <a:r>
              <a:rPr lang="en-GB" altLang="en-US" sz="2400" kern="0" dirty="0" err="1">
                <a:effectLst/>
              </a:rPr>
              <a:t>Gwybodaeth</a:t>
            </a:r>
            <a:r>
              <a:rPr lang="en-GB" altLang="en-US" sz="2400" kern="0" dirty="0">
                <a:effectLst/>
              </a:rPr>
              <a:t> </a:t>
            </a:r>
            <a:r>
              <a:rPr lang="en-GB" altLang="en-US" sz="2400" kern="0" dirty="0" err="1">
                <a:effectLst/>
              </a:rPr>
              <a:t>o’r</a:t>
            </a:r>
            <a:r>
              <a:rPr lang="en-GB" altLang="en-US" sz="2400" kern="0" dirty="0">
                <a:effectLst/>
              </a:rPr>
              <a:t> cam </a:t>
            </a:r>
            <a:r>
              <a:rPr lang="en-GB" altLang="en-US" sz="2400" kern="0" dirty="0" err="1">
                <a:effectLst/>
              </a:rPr>
              <a:t>nesaf</a:t>
            </a:r>
            <a:r>
              <a:rPr lang="en-GB" altLang="en-US" sz="2400" kern="0" dirty="0">
                <a:effectLst/>
              </a:rPr>
              <a:t>.</a:t>
            </a:r>
          </a:p>
        </p:txBody>
      </p:sp>
      <p:pic>
        <p:nvPicPr>
          <p:cNvPr id="17414" name="Picture 8" descr="C:\Users\a.baggott\AppData\Local\Microsoft\Windows\Temporary Internet Files\Content.IE5\3WJIBTMF\large-brown-clipboard-0-2324[1].gi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839200" y="609600"/>
            <a:ext cx="1295400" cy="164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67483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pPr eaLnBrk="1" hangingPunct="1"/>
            <a:r>
              <a:rPr lang="en-GB" altLang="en-US" dirty="0" smtClean="0"/>
              <a:t> </a:t>
            </a:r>
            <a:r>
              <a:rPr lang="en-GB" altLang="en-US" dirty="0" err="1" smtClean="0"/>
              <a:t>Technegau</a:t>
            </a:r>
            <a:r>
              <a:rPr lang="en-GB" altLang="en-US" dirty="0" smtClean="0"/>
              <a:t>                    Techniques</a:t>
            </a:r>
          </a:p>
        </p:txBody>
      </p:sp>
      <p:sp>
        <p:nvSpPr>
          <p:cNvPr id="70659" name="Rectangle 3"/>
          <p:cNvSpPr>
            <a:spLocks noGrp="1" noChangeArrowheads="1"/>
          </p:cNvSpPr>
          <p:nvPr>
            <p:ph sz="half" idx="1"/>
          </p:nvPr>
        </p:nvSpPr>
        <p:spPr>
          <a:xfrm>
            <a:off x="677334" y="1983121"/>
            <a:ext cx="3822700" cy="3446463"/>
          </a:xfrm>
          <a:prstGeom prst="rect">
            <a:avLst/>
          </a:prstGeom>
        </p:spPr>
        <p:txBody>
          <a:bodyPr rtlCol="0">
            <a:normAutofit/>
          </a:bodyPr>
          <a:lstStyle/>
          <a:p>
            <a:pPr marL="274320" indent="-274320">
              <a:lnSpc>
                <a:spcPct val="90000"/>
              </a:lnSpc>
              <a:defRPr/>
            </a:pPr>
            <a:r>
              <a:rPr lang="en-GB" altLang="en-US" dirty="0" err="1" smtClean="0"/>
              <a:t>Cofnod</a:t>
            </a:r>
            <a:r>
              <a:rPr lang="en-GB" altLang="en-US" dirty="0" smtClean="0"/>
              <a:t> </a:t>
            </a:r>
            <a:r>
              <a:rPr lang="en-GB" altLang="en-US" dirty="0" err="1" smtClean="0"/>
              <a:t>ysgrifenedig</a:t>
            </a:r>
            <a:r>
              <a:rPr lang="en-GB" altLang="en-US" dirty="0" smtClean="0"/>
              <a:t>.</a:t>
            </a:r>
            <a:endParaRPr lang="en-GB" altLang="en-US" dirty="0"/>
          </a:p>
          <a:p>
            <a:pPr marL="274320" indent="-274320">
              <a:lnSpc>
                <a:spcPct val="90000"/>
              </a:lnSpc>
              <a:defRPr/>
            </a:pPr>
            <a:r>
              <a:rPr lang="en-GB" altLang="en-US" dirty="0" err="1" smtClean="0"/>
              <a:t>Sampl</a:t>
            </a:r>
            <a:r>
              <a:rPr lang="en-GB" altLang="en-US" dirty="0" smtClean="0"/>
              <a:t> o </a:t>
            </a:r>
            <a:r>
              <a:rPr lang="en-GB" altLang="en-US" dirty="0" err="1" smtClean="0"/>
              <a:t>amser</a:t>
            </a:r>
            <a:r>
              <a:rPr lang="en-GB" altLang="en-US" dirty="0" smtClean="0"/>
              <a:t> a </a:t>
            </a:r>
            <a:r>
              <a:rPr lang="en-GB" altLang="en-US" dirty="0" err="1" smtClean="0"/>
              <a:t>gweithgaredd</a:t>
            </a:r>
            <a:r>
              <a:rPr lang="en-GB" altLang="en-US" dirty="0" smtClean="0"/>
              <a:t>.</a:t>
            </a:r>
            <a:endParaRPr lang="en-GB" altLang="en-US" dirty="0"/>
          </a:p>
          <a:p>
            <a:pPr marL="274320" indent="-274320">
              <a:lnSpc>
                <a:spcPct val="90000"/>
              </a:lnSpc>
              <a:defRPr/>
            </a:pPr>
            <a:r>
              <a:rPr lang="en-GB" altLang="en-US" dirty="0" err="1" smtClean="0"/>
              <a:t>Graffiau</a:t>
            </a:r>
            <a:endParaRPr lang="en-GB" altLang="en-US" dirty="0"/>
          </a:p>
          <a:p>
            <a:pPr marL="274320" indent="-274320">
              <a:lnSpc>
                <a:spcPct val="90000"/>
              </a:lnSpc>
              <a:defRPr/>
            </a:pPr>
            <a:r>
              <a:rPr lang="en-GB" altLang="en-US" dirty="0"/>
              <a:t>‘Target child’.</a:t>
            </a:r>
          </a:p>
          <a:p>
            <a:pPr marL="274320" indent="-274320">
              <a:lnSpc>
                <a:spcPct val="90000"/>
              </a:lnSpc>
              <a:defRPr/>
            </a:pPr>
            <a:r>
              <a:rPr lang="en-GB" altLang="en-US" dirty="0" err="1" smtClean="0"/>
              <a:t>Cyfryngau</a:t>
            </a:r>
            <a:r>
              <a:rPr lang="en-GB" altLang="en-US" dirty="0" smtClean="0"/>
              <a:t>.</a:t>
            </a:r>
            <a:endParaRPr lang="en-GB" altLang="en-US" dirty="0"/>
          </a:p>
          <a:p>
            <a:pPr marL="274320" indent="-274320">
              <a:lnSpc>
                <a:spcPct val="90000"/>
              </a:lnSpc>
              <a:defRPr/>
            </a:pPr>
            <a:r>
              <a:rPr lang="en-GB" altLang="en-US" dirty="0" err="1" smtClean="0"/>
              <a:t>Siartiau</a:t>
            </a:r>
            <a:r>
              <a:rPr lang="en-GB" altLang="en-US" dirty="0" smtClean="0"/>
              <a:t> </a:t>
            </a:r>
            <a:r>
              <a:rPr lang="en-GB" altLang="en-US" dirty="0" err="1" smtClean="0"/>
              <a:t>cofnodi</a:t>
            </a:r>
            <a:r>
              <a:rPr lang="en-GB" altLang="en-US" dirty="0" smtClean="0"/>
              <a:t>.</a:t>
            </a:r>
            <a:endParaRPr lang="en-GB" altLang="en-US" dirty="0"/>
          </a:p>
          <a:p>
            <a:pPr marL="0" indent="0">
              <a:lnSpc>
                <a:spcPct val="90000"/>
              </a:lnSpc>
              <a:buNone/>
              <a:defRPr/>
            </a:pPr>
            <a:endParaRPr lang="en-GB" altLang="en-US" dirty="0" smtClean="0"/>
          </a:p>
        </p:txBody>
      </p:sp>
      <p:sp>
        <p:nvSpPr>
          <p:cNvPr id="2" name="Content Placeholder 1"/>
          <p:cNvSpPr>
            <a:spLocks noGrp="1"/>
          </p:cNvSpPr>
          <p:nvPr>
            <p:ph sz="half" idx="2"/>
          </p:nvPr>
        </p:nvSpPr>
        <p:spPr>
          <a:xfrm>
            <a:off x="5885411" y="1930400"/>
            <a:ext cx="3822700" cy="3446463"/>
          </a:xfrm>
          <a:prstGeom prst="rect">
            <a:avLst/>
          </a:prstGeom>
        </p:spPr>
        <p:txBody>
          <a:bodyPr rtlCol="0">
            <a:normAutofit/>
          </a:bodyPr>
          <a:lstStyle/>
          <a:p>
            <a:pPr marL="274320" indent="-274320">
              <a:lnSpc>
                <a:spcPct val="90000"/>
              </a:lnSpc>
              <a:defRPr/>
            </a:pPr>
            <a:r>
              <a:rPr lang="en-GB" altLang="en-US" dirty="0"/>
              <a:t>Written records.</a:t>
            </a:r>
          </a:p>
          <a:p>
            <a:pPr marL="274320" indent="-274320">
              <a:lnSpc>
                <a:spcPct val="90000"/>
              </a:lnSpc>
              <a:defRPr/>
            </a:pPr>
            <a:r>
              <a:rPr lang="en-GB" altLang="en-US" dirty="0"/>
              <a:t>Time and event samples.</a:t>
            </a:r>
          </a:p>
          <a:p>
            <a:pPr marL="274320" indent="-274320">
              <a:lnSpc>
                <a:spcPct val="90000"/>
              </a:lnSpc>
              <a:defRPr/>
            </a:pPr>
            <a:r>
              <a:rPr lang="en-GB" altLang="en-US" dirty="0" smtClean="0"/>
              <a:t>Graphs</a:t>
            </a:r>
            <a:endParaRPr lang="en-GB" altLang="en-US" dirty="0"/>
          </a:p>
          <a:p>
            <a:pPr marL="274320" indent="-274320">
              <a:lnSpc>
                <a:spcPct val="90000"/>
              </a:lnSpc>
              <a:defRPr/>
            </a:pPr>
            <a:r>
              <a:rPr lang="en-GB" altLang="en-US" dirty="0" smtClean="0"/>
              <a:t>‘Target </a:t>
            </a:r>
            <a:r>
              <a:rPr lang="en-GB" altLang="en-US" dirty="0"/>
              <a:t>child’.</a:t>
            </a:r>
          </a:p>
          <a:p>
            <a:pPr marL="274320" indent="-274320">
              <a:lnSpc>
                <a:spcPct val="90000"/>
              </a:lnSpc>
              <a:defRPr/>
            </a:pPr>
            <a:r>
              <a:rPr lang="en-GB" altLang="en-US" dirty="0"/>
              <a:t>Media.</a:t>
            </a:r>
          </a:p>
          <a:p>
            <a:pPr marL="274320" indent="-274320">
              <a:lnSpc>
                <a:spcPct val="90000"/>
              </a:lnSpc>
              <a:defRPr/>
            </a:pPr>
            <a:r>
              <a:rPr lang="en-GB" altLang="en-US" dirty="0" smtClean="0"/>
              <a:t>Tick charts</a:t>
            </a:r>
            <a:r>
              <a:rPr lang="en-GB" altLang="en-US" dirty="0"/>
              <a:t>.</a:t>
            </a:r>
          </a:p>
          <a:p>
            <a:pPr marL="0" indent="0">
              <a:lnSpc>
                <a:spcPct val="90000"/>
              </a:lnSpc>
              <a:buNone/>
              <a:defRPr/>
            </a:pPr>
            <a:endParaRPr lang="en-GB" altLang="en-US" dirty="0"/>
          </a:p>
        </p:txBody>
      </p:sp>
      <p:pic>
        <p:nvPicPr>
          <p:cNvPr id="18437" name="Picture 12" descr="C:\Program Files\Microsoft Office\MEDIA\CAGCAT10\j0285444.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73319" y="5257800"/>
            <a:ext cx="1549719"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7262582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 Task</a:t>
            </a:r>
            <a:endParaRPr lang="en-GB" dirty="0"/>
          </a:p>
        </p:txBody>
      </p:sp>
      <p:sp>
        <p:nvSpPr>
          <p:cNvPr id="19459" name="Rectangle 3"/>
          <p:cNvSpPr>
            <a:spLocks noGrp="1" noChangeArrowheads="1"/>
          </p:cNvSpPr>
          <p:nvPr>
            <p:ph sz="half" idx="1"/>
          </p:nvPr>
        </p:nvSpPr>
        <p:spPr>
          <a:xfrm>
            <a:off x="604612" y="1760240"/>
            <a:ext cx="3419856" cy="3817600"/>
          </a:xfrm>
          <a:prstGeom prst="rect">
            <a:avLst/>
          </a:prstGeom>
        </p:spPr>
        <p:txBody>
          <a:bodyPr>
            <a:normAutofit fontScale="92500" lnSpcReduction="10000"/>
          </a:bodyPr>
          <a:lstStyle/>
          <a:p>
            <a:pPr eaLnBrk="1" hangingPunct="1"/>
            <a:r>
              <a:rPr lang="en-GB" altLang="en-US" sz="3200" dirty="0" err="1"/>
              <a:t>Trafodwch</a:t>
            </a:r>
            <a:r>
              <a:rPr lang="en-GB" altLang="en-US" sz="3200" dirty="0"/>
              <a:t> </a:t>
            </a:r>
            <a:r>
              <a:rPr lang="en-GB" altLang="en-US" sz="3200" dirty="0" err="1"/>
              <a:t>yr</a:t>
            </a:r>
            <a:r>
              <a:rPr lang="en-GB" altLang="en-US" sz="3200" dirty="0"/>
              <a:t> </a:t>
            </a:r>
            <a:r>
              <a:rPr lang="en-GB" altLang="en-US" sz="3200" dirty="0" err="1"/>
              <a:t>hyn</a:t>
            </a:r>
            <a:r>
              <a:rPr lang="en-GB" altLang="en-US" sz="3200" dirty="0"/>
              <a:t> </a:t>
            </a:r>
            <a:r>
              <a:rPr lang="en-GB" altLang="en-US" sz="3200" dirty="0" err="1"/>
              <a:t>gredwch</a:t>
            </a:r>
            <a:r>
              <a:rPr lang="en-GB" altLang="en-US" sz="3200" dirty="0"/>
              <a:t> chi </a:t>
            </a:r>
            <a:r>
              <a:rPr lang="en-GB" altLang="en-US" sz="3200" dirty="0" err="1"/>
              <a:t>yw</a:t>
            </a:r>
            <a:r>
              <a:rPr lang="en-GB" altLang="en-US" sz="3200" dirty="0"/>
              <a:t> </a:t>
            </a:r>
            <a:r>
              <a:rPr lang="en-GB" altLang="en-US" sz="3200" dirty="0" err="1"/>
              <a:t>gwerth</a:t>
            </a:r>
            <a:r>
              <a:rPr lang="en-GB" altLang="en-US" sz="3200" dirty="0"/>
              <a:t> </a:t>
            </a:r>
            <a:r>
              <a:rPr lang="en-GB" altLang="en-US" sz="3200" dirty="0" err="1"/>
              <a:t>arsylwi</a:t>
            </a:r>
            <a:r>
              <a:rPr lang="en-GB" altLang="en-US" sz="3200" dirty="0"/>
              <a:t> plant </a:t>
            </a:r>
            <a:r>
              <a:rPr lang="en-GB" altLang="en-US" sz="3200" dirty="0" err="1"/>
              <a:t>mewn</a:t>
            </a:r>
            <a:r>
              <a:rPr lang="en-GB" altLang="en-US" sz="3200" dirty="0"/>
              <a:t> </a:t>
            </a:r>
            <a:r>
              <a:rPr lang="en-GB" altLang="en-US" sz="3200" dirty="0" err="1"/>
              <a:t>cyd</a:t>
            </a:r>
            <a:r>
              <a:rPr lang="en-GB" altLang="en-US" sz="3200" dirty="0"/>
              <a:t> – </a:t>
            </a:r>
            <a:r>
              <a:rPr lang="en-GB" altLang="en-US" sz="3200" dirty="0" err="1"/>
              <a:t>destun</a:t>
            </a:r>
            <a:r>
              <a:rPr lang="en-GB" altLang="en-US" sz="3200" dirty="0"/>
              <a:t> </a:t>
            </a:r>
            <a:r>
              <a:rPr lang="en-GB" altLang="en-US" sz="3200" dirty="0" err="1"/>
              <a:t>dysgu</a:t>
            </a:r>
            <a:r>
              <a:rPr lang="en-GB" altLang="en-US" sz="3200" dirty="0"/>
              <a:t> </a:t>
            </a:r>
            <a:r>
              <a:rPr lang="en-GB" altLang="en-US" sz="3200" dirty="0" err="1"/>
              <a:t>tu</a:t>
            </a:r>
            <a:r>
              <a:rPr lang="en-GB" altLang="en-US" sz="3200" dirty="0"/>
              <a:t> </a:t>
            </a:r>
            <a:r>
              <a:rPr lang="en-GB" altLang="en-US" sz="3200" dirty="0" err="1"/>
              <a:t>allan</a:t>
            </a:r>
            <a:r>
              <a:rPr lang="en-GB" altLang="en-US" sz="3200" dirty="0"/>
              <a:t> </a:t>
            </a:r>
            <a:r>
              <a:rPr lang="en-GB" altLang="en-US" sz="3200" dirty="0" err="1"/>
              <a:t>i’r</a:t>
            </a:r>
            <a:r>
              <a:rPr lang="en-GB" altLang="en-US" sz="3200" dirty="0"/>
              <a:t> </a:t>
            </a:r>
            <a:r>
              <a:rPr lang="en-GB" altLang="en-US" sz="3200" dirty="0" err="1"/>
              <a:t>ysgol</a:t>
            </a:r>
            <a:r>
              <a:rPr lang="en-GB" altLang="en-US" sz="3200" dirty="0"/>
              <a:t>.</a:t>
            </a:r>
          </a:p>
          <a:p>
            <a:pPr eaLnBrk="1" hangingPunct="1"/>
            <a:r>
              <a:rPr lang="en-GB" altLang="en-US" sz="3200" dirty="0" err="1"/>
              <a:t>Adborth</a:t>
            </a:r>
            <a:r>
              <a:rPr lang="en-GB" altLang="en-US" sz="3200" dirty="0"/>
              <a:t>.</a:t>
            </a:r>
          </a:p>
          <a:p>
            <a:pPr eaLnBrk="1" hangingPunct="1">
              <a:buFont typeface="Wingdings" charset="2"/>
              <a:buNone/>
            </a:pPr>
            <a:endParaRPr lang="en-GB" altLang="en-US" sz="4800" dirty="0"/>
          </a:p>
        </p:txBody>
      </p:sp>
      <p:sp>
        <p:nvSpPr>
          <p:cNvPr id="19460" name="Content Placeholder 2"/>
          <p:cNvSpPr>
            <a:spLocks noGrp="1"/>
          </p:cNvSpPr>
          <p:nvPr>
            <p:ph sz="half" idx="2"/>
          </p:nvPr>
        </p:nvSpPr>
        <p:spPr>
          <a:xfrm>
            <a:off x="5225935" y="1760240"/>
            <a:ext cx="3660648" cy="3596639"/>
          </a:xfrm>
          <a:prstGeom prst="rect">
            <a:avLst/>
          </a:prstGeom>
        </p:spPr>
        <p:txBody>
          <a:bodyPr>
            <a:normAutofit fontScale="92500" lnSpcReduction="10000"/>
          </a:bodyPr>
          <a:lstStyle/>
          <a:p>
            <a:pPr eaLnBrk="1" hangingPunct="1"/>
            <a:r>
              <a:rPr lang="en-GB" altLang="en-US" sz="3200" dirty="0"/>
              <a:t>Discuss what you think the value is of observing children in the context of out-of-school learning.</a:t>
            </a:r>
          </a:p>
          <a:p>
            <a:pPr eaLnBrk="1" hangingPunct="1"/>
            <a:r>
              <a:rPr lang="en-GB" altLang="en-US" sz="3200" dirty="0"/>
              <a:t>Feedback.</a:t>
            </a:r>
          </a:p>
          <a:p>
            <a:pPr eaLnBrk="1" hangingPunct="1"/>
            <a:endParaRPr lang="en-GB" altLang="en-US" dirty="0" smtClean="0"/>
          </a:p>
          <a:p>
            <a:pPr eaLnBrk="1" hangingPunct="1"/>
            <a:endParaRPr lang="en-US" altLang="en-US" dirty="0" smtClean="0"/>
          </a:p>
        </p:txBody>
      </p:sp>
      <p:pic>
        <p:nvPicPr>
          <p:cNvPr id="19461" name="Picture 4" descr="C:\Users\s.ainsworth\AppData\Local\Microsoft\Windows\Temporary Internet Files\Content.IE5\BMIHAV5B\icon_discuss[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0"/>
            <a:ext cx="438039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8148323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20483" name="Rectangle 3"/>
          <p:cNvSpPr>
            <a:spLocks noGrp="1" noChangeArrowheads="1"/>
          </p:cNvSpPr>
          <p:nvPr>
            <p:ph sz="half" idx="1"/>
          </p:nvPr>
        </p:nvSpPr>
        <p:spPr/>
        <p:txBody>
          <a:bodyPr>
            <a:normAutofit/>
          </a:bodyPr>
          <a:lstStyle/>
          <a:p>
            <a:r>
              <a:rPr lang="en-GB" altLang="en-US" smtClean="0"/>
              <a:t>Arsylwi plant mewn gweithgareddau bob dydd yw’r ffordd mwyaf dibynadwy o gael darlun cywir o’r hyn mae plant yn ei wybod, deall, teimlo, beth maent yn gallu gwneud a’r hyn maent â diddordeb ynddo.</a:t>
            </a:r>
          </a:p>
        </p:txBody>
      </p:sp>
      <p:sp>
        <p:nvSpPr>
          <p:cNvPr id="20484" name="Content Placeholder 2"/>
          <p:cNvSpPr>
            <a:spLocks noGrp="1"/>
          </p:cNvSpPr>
          <p:nvPr>
            <p:ph sz="half" idx="2"/>
          </p:nvPr>
        </p:nvSpPr>
        <p:spPr/>
        <p:txBody>
          <a:bodyPr>
            <a:normAutofit/>
          </a:bodyPr>
          <a:lstStyle/>
          <a:p>
            <a:r>
              <a:rPr lang="en-GB" altLang="en-US" smtClean="0"/>
              <a:t>Ongoing observation of children participating in everyday activities is the most reliable way of building up an accurate picture of what children know, understand, feel, are interested in and can do.</a:t>
            </a:r>
          </a:p>
          <a:p>
            <a:endParaRPr lang="en-US" altLang="en-US" smtClean="0"/>
          </a:p>
        </p:txBody>
      </p:sp>
      <p:pic>
        <p:nvPicPr>
          <p:cNvPr id="20485" name="Picture 3" descr="C:\Users\s.ainsworth\AppData\Local\Microsoft\Windows\Temporary Internet Files\Content.IE5\BMIHAV5B\7048389533_cc7ed1e971_z[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8655" y="11494"/>
            <a:ext cx="3743870" cy="1412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7337943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smtClean="0"/>
              <a:t>Arsylwi                         Observation</a:t>
            </a:r>
            <a:endParaRPr lang="en-US" altLang="en-US" dirty="0" smtClean="0"/>
          </a:p>
        </p:txBody>
      </p:sp>
      <p:sp>
        <p:nvSpPr>
          <p:cNvPr id="3" name="Content Placeholder 2"/>
          <p:cNvSpPr>
            <a:spLocks noGrp="1"/>
          </p:cNvSpPr>
          <p:nvPr>
            <p:ph sz="half" idx="1"/>
          </p:nvPr>
        </p:nvSpPr>
        <p:spPr/>
        <p:txBody>
          <a:bodyPr>
            <a:normAutofit/>
          </a:bodyPr>
          <a:lstStyle/>
          <a:p>
            <a:r>
              <a:rPr lang="en-US" smtClean="0"/>
              <a:t>Yr hyn sydd angen ystyried:</a:t>
            </a:r>
          </a:p>
          <a:p>
            <a:r>
              <a:rPr lang="en-US" smtClean="0"/>
              <a:t>Beth mae’r plant yn ei wybod AR Y DECHRAU.</a:t>
            </a:r>
          </a:p>
          <a:p>
            <a:r>
              <a:rPr lang="en-US" smtClean="0"/>
              <a:t>Beth mae plant yn darganfod YN YSTOD eu gweithgaredd.</a:t>
            </a:r>
          </a:p>
          <a:p>
            <a:r>
              <a:rPr lang="en-US" smtClean="0"/>
              <a:t>Sut fyddwch chi’n symud eu dysgu ymlaen AR ôL y weithgaredd</a:t>
            </a:r>
            <a:endParaRPr lang="en-US" dirty="0" smtClean="0"/>
          </a:p>
        </p:txBody>
      </p:sp>
      <p:sp>
        <p:nvSpPr>
          <p:cNvPr id="4" name="Content Placeholder 3"/>
          <p:cNvSpPr>
            <a:spLocks noGrp="1"/>
          </p:cNvSpPr>
          <p:nvPr>
            <p:ph sz="half" idx="2"/>
          </p:nvPr>
        </p:nvSpPr>
        <p:spPr/>
        <p:txBody>
          <a:bodyPr>
            <a:normAutofit/>
          </a:bodyPr>
          <a:lstStyle/>
          <a:p>
            <a:r>
              <a:rPr lang="en-US" smtClean="0"/>
              <a:t>You need to consider:</a:t>
            </a:r>
          </a:p>
          <a:p>
            <a:r>
              <a:rPr lang="en-US" smtClean="0"/>
              <a:t>What do the children knew BEFORE .</a:t>
            </a:r>
          </a:p>
          <a:p>
            <a:r>
              <a:rPr lang="en-US" smtClean="0"/>
              <a:t>What the children discover DURING their activity outside.</a:t>
            </a:r>
          </a:p>
          <a:p>
            <a:r>
              <a:rPr lang="en-US" smtClean="0"/>
              <a:t>How you will move their understanding on AFTERwards</a:t>
            </a:r>
          </a:p>
          <a:p>
            <a:endParaRPr lang="en-US" dirty="0"/>
          </a:p>
        </p:txBody>
      </p:sp>
    </p:spTree>
    <p:extLst>
      <p:ext uri="{BB962C8B-B14F-4D97-AF65-F5344CB8AC3E}">
        <p14:creationId xmlns:p14="http://schemas.microsoft.com/office/powerpoint/2010/main" val="11135831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ltLang="en-US" smtClean="0"/>
              <a:t>Tasg                 Task</a:t>
            </a:r>
            <a:endParaRPr lang="en-US" altLang="en-US" dirty="0" smtClean="0"/>
          </a:p>
        </p:txBody>
      </p:sp>
      <p:sp>
        <p:nvSpPr>
          <p:cNvPr id="26627" name="Content Placeholder 2"/>
          <p:cNvSpPr>
            <a:spLocks noGrp="1"/>
          </p:cNvSpPr>
          <p:nvPr>
            <p:ph sz="half" idx="1"/>
          </p:nvPr>
        </p:nvSpPr>
        <p:spPr/>
        <p:txBody>
          <a:bodyPr>
            <a:normAutofit/>
          </a:bodyPr>
          <a:lstStyle/>
          <a:p>
            <a:r>
              <a:rPr lang="en-US" altLang="en-US" smtClean="0"/>
              <a:t>Mewn grwp, meddyliwch am leoliad tu allan</a:t>
            </a:r>
          </a:p>
          <a:p>
            <a:r>
              <a:rPr lang="en-US" altLang="en-US" smtClean="0"/>
              <a:t>Ystyriwch sut fyddech chi’n defnyddio’r lleoliad hyn i weithio gyda’r plentyn ar y cwestiwn sy’n dilyn</a:t>
            </a:r>
          </a:p>
          <a:p>
            <a:r>
              <a:rPr lang="en-US" altLang="en-US" smtClean="0"/>
              <a:t>Adborth</a:t>
            </a:r>
            <a:endParaRPr lang="en-US" altLang="en-US" dirty="0" smtClean="0"/>
          </a:p>
        </p:txBody>
      </p:sp>
      <p:sp>
        <p:nvSpPr>
          <p:cNvPr id="26628" name="Content Placeholder 3"/>
          <p:cNvSpPr>
            <a:spLocks noGrp="1"/>
          </p:cNvSpPr>
          <p:nvPr>
            <p:ph sz="half" idx="2"/>
          </p:nvPr>
        </p:nvSpPr>
        <p:spPr/>
        <p:txBody>
          <a:bodyPr>
            <a:normAutofit/>
          </a:bodyPr>
          <a:lstStyle/>
          <a:p>
            <a:r>
              <a:rPr lang="en-GB" altLang="en-US" smtClean="0"/>
              <a:t>In a group, identify an outdoor setting.</a:t>
            </a:r>
          </a:p>
          <a:p>
            <a:r>
              <a:rPr lang="en-GB" altLang="en-US" smtClean="0"/>
              <a:t>Consider how you will use your  outdoor setting to work with a child on the question on following slide</a:t>
            </a:r>
          </a:p>
          <a:p>
            <a:r>
              <a:rPr lang="en-GB" altLang="en-US" smtClean="0"/>
              <a:t>Feedback</a:t>
            </a:r>
            <a:endParaRPr lang="en-GB" altLang="en-US" dirty="0" smtClean="0"/>
          </a:p>
        </p:txBody>
      </p:sp>
    </p:spTree>
    <p:extLst>
      <p:ext uri="{BB962C8B-B14F-4D97-AF65-F5344CB8AC3E}">
        <p14:creationId xmlns:p14="http://schemas.microsoft.com/office/powerpoint/2010/main" val="61152004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ltLang="en-US" dirty="0" err="1" smtClean="0"/>
              <a:t>Tasg</a:t>
            </a:r>
            <a:r>
              <a:rPr lang="en-GB" altLang="en-US" dirty="0" smtClean="0"/>
              <a:t>                          Task</a:t>
            </a:r>
            <a:endParaRPr lang="en-US" altLang="en-US" dirty="0" smtClean="0"/>
          </a:p>
        </p:txBody>
      </p:sp>
      <p:sp>
        <p:nvSpPr>
          <p:cNvPr id="69635" name="Rectangle 3"/>
          <p:cNvSpPr>
            <a:spLocks noGrp="1" noChangeArrowheads="1"/>
          </p:cNvSpPr>
          <p:nvPr>
            <p:ph sz="half" idx="1"/>
          </p:nvPr>
        </p:nvSpPr>
        <p:spPr/>
        <p:txBody>
          <a:bodyPr/>
          <a:lstStyle/>
          <a:p>
            <a:r>
              <a:rPr lang="en-GB" altLang="en-US" dirty="0" smtClean="0"/>
              <a:t>‘Mae </a:t>
            </a:r>
            <a:r>
              <a:rPr lang="en-GB" altLang="en-US" dirty="0" err="1" smtClean="0"/>
              <a:t>mwydon</a:t>
            </a:r>
            <a:r>
              <a:rPr lang="en-GB" altLang="en-US" dirty="0" smtClean="0"/>
              <a:t> </a:t>
            </a:r>
            <a:r>
              <a:rPr lang="en-GB" altLang="en-US" dirty="0" err="1" smtClean="0"/>
              <a:t>yn</a:t>
            </a:r>
            <a:r>
              <a:rPr lang="en-GB" altLang="en-US" dirty="0" smtClean="0"/>
              <a:t> </a:t>
            </a:r>
            <a:r>
              <a:rPr lang="en-GB" altLang="en-US" dirty="0" err="1" smtClean="0"/>
              <a:t>troi</a:t>
            </a:r>
            <a:r>
              <a:rPr lang="en-GB" altLang="en-US" dirty="0" smtClean="0"/>
              <a:t> </a:t>
            </a:r>
            <a:r>
              <a:rPr lang="en-GB" altLang="en-US" dirty="0" err="1" smtClean="0"/>
              <a:t>i</a:t>
            </a:r>
            <a:r>
              <a:rPr lang="en-GB" altLang="en-US" dirty="0" smtClean="0"/>
              <a:t> </a:t>
            </a:r>
            <a:r>
              <a:rPr lang="en-GB" altLang="en-US" dirty="0" err="1" smtClean="0"/>
              <a:t>mewn</a:t>
            </a:r>
            <a:r>
              <a:rPr lang="en-GB" altLang="en-US" dirty="0" smtClean="0"/>
              <a:t> </a:t>
            </a:r>
            <a:r>
              <a:rPr lang="en-GB" altLang="en-US" dirty="0" err="1" smtClean="0"/>
              <a:t>i</a:t>
            </a:r>
            <a:r>
              <a:rPr lang="en-GB" altLang="en-US" dirty="0" smtClean="0"/>
              <a:t> Pili Pala ...’</a:t>
            </a:r>
          </a:p>
          <a:p>
            <a:r>
              <a:rPr lang="en-GB" altLang="en-US" dirty="0" smtClean="0"/>
              <a:t>Pam </a:t>
            </a:r>
            <a:r>
              <a:rPr lang="en-GB" altLang="en-US" dirty="0" err="1" smtClean="0"/>
              <a:t>byddai’r</a:t>
            </a:r>
            <a:r>
              <a:rPr lang="en-GB" altLang="en-US" dirty="0" smtClean="0"/>
              <a:t> </a:t>
            </a:r>
            <a:r>
              <a:rPr lang="en-GB" altLang="en-US" dirty="0" err="1" smtClean="0"/>
              <a:t>plentyn</a:t>
            </a:r>
            <a:r>
              <a:rPr lang="en-GB" altLang="en-US" dirty="0" smtClean="0"/>
              <a:t> </a:t>
            </a:r>
            <a:r>
              <a:rPr lang="en-GB" altLang="en-US" dirty="0" err="1" smtClean="0"/>
              <a:t>yn</a:t>
            </a:r>
            <a:r>
              <a:rPr lang="en-GB" altLang="en-US" dirty="0" smtClean="0"/>
              <a:t> </a:t>
            </a:r>
            <a:r>
              <a:rPr lang="en-GB" altLang="en-US" dirty="0" err="1" smtClean="0"/>
              <a:t>meddwl</a:t>
            </a:r>
            <a:r>
              <a:rPr lang="en-GB" altLang="en-US" dirty="0" smtClean="0"/>
              <a:t> </a:t>
            </a:r>
            <a:r>
              <a:rPr lang="en-GB" altLang="en-US" dirty="0" err="1" smtClean="0"/>
              <a:t>hyn</a:t>
            </a:r>
            <a:r>
              <a:rPr lang="en-GB" altLang="en-US" dirty="0" smtClean="0"/>
              <a:t>?</a:t>
            </a:r>
          </a:p>
          <a:p>
            <a:r>
              <a:rPr lang="en-GB" altLang="en-US" dirty="0" smtClean="0"/>
              <a:t>Beth </a:t>
            </a:r>
            <a:r>
              <a:rPr lang="en-GB" altLang="en-US" dirty="0" err="1" smtClean="0"/>
              <a:t>fyddai</a:t>
            </a:r>
            <a:r>
              <a:rPr lang="en-GB" altLang="en-US" dirty="0" smtClean="0"/>
              <a:t> </a:t>
            </a:r>
            <a:r>
              <a:rPr lang="en-GB" altLang="en-US" dirty="0" err="1" smtClean="0"/>
              <a:t>eich</a:t>
            </a:r>
            <a:r>
              <a:rPr lang="en-GB" altLang="en-US" dirty="0" smtClean="0"/>
              <a:t> </a:t>
            </a:r>
            <a:r>
              <a:rPr lang="en-GB" altLang="en-US" dirty="0" err="1" smtClean="0"/>
              <a:t>ymateb</a:t>
            </a:r>
            <a:r>
              <a:rPr lang="en-GB" altLang="en-US" dirty="0" smtClean="0"/>
              <a:t>?</a:t>
            </a:r>
          </a:p>
          <a:p>
            <a:r>
              <a:rPr lang="en-GB" altLang="en-US" dirty="0" smtClean="0"/>
              <a:t>Beth </a:t>
            </a:r>
            <a:r>
              <a:rPr lang="en-GB" altLang="en-US" dirty="0" err="1" smtClean="0"/>
              <a:t>fyddech</a:t>
            </a:r>
            <a:r>
              <a:rPr lang="en-GB" altLang="en-US" dirty="0" smtClean="0"/>
              <a:t> </a:t>
            </a:r>
            <a:r>
              <a:rPr lang="en-GB" altLang="en-US" dirty="0" err="1" smtClean="0"/>
              <a:t>chi’n</a:t>
            </a:r>
            <a:r>
              <a:rPr lang="en-GB" altLang="en-US" dirty="0" smtClean="0"/>
              <a:t> </a:t>
            </a:r>
            <a:r>
              <a:rPr lang="en-GB" altLang="en-US" dirty="0" err="1" smtClean="0"/>
              <a:t>gallu</a:t>
            </a:r>
            <a:r>
              <a:rPr lang="en-GB" altLang="en-US" dirty="0" smtClean="0"/>
              <a:t> </a:t>
            </a:r>
            <a:r>
              <a:rPr lang="en-GB" altLang="en-US" dirty="0" err="1" smtClean="0"/>
              <a:t>gwneud</a:t>
            </a:r>
            <a:r>
              <a:rPr lang="en-GB" altLang="en-US" dirty="0" smtClean="0"/>
              <a:t> </a:t>
            </a:r>
            <a:r>
              <a:rPr lang="en-GB" altLang="en-US" dirty="0" err="1" smtClean="0"/>
              <a:t>nesaf</a:t>
            </a:r>
            <a:r>
              <a:rPr lang="en-GB" altLang="en-US" dirty="0" smtClean="0"/>
              <a:t>?</a:t>
            </a:r>
          </a:p>
          <a:p>
            <a:endParaRPr lang="en-US" altLang="en-US" dirty="0" smtClean="0"/>
          </a:p>
        </p:txBody>
      </p:sp>
      <p:sp>
        <p:nvSpPr>
          <p:cNvPr id="27652" name="Content Placeholder 1"/>
          <p:cNvSpPr>
            <a:spLocks noGrp="1"/>
          </p:cNvSpPr>
          <p:nvPr>
            <p:ph sz="half" idx="2"/>
          </p:nvPr>
        </p:nvSpPr>
        <p:spPr/>
        <p:txBody>
          <a:bodyPr/>
          <a:lstStyle/>
          <a:p>
            <a:r>
              <a:rPr lang="en-GB" altLang="en-US" smtClean="0"/>
              <a:t>‘Worms turn into butterflies you know…..’</a:t>
            </a:r>
          </a:p>
          <a:p>
            <a:r>
              <a:rPr lang="en-GB" altLang="en-US" smtClean="0"/>
              <a:t>Why might this child think this?</a:t>
            </a:r>
          </a:p>
          <a:p>
            <a:r>
              <a:rPr lang="en-GB" altLang="en-US" smtClean="0"/>
              <a:t>What would your response be?</a:t>
            </a:r>
          </a:p>
          <a:p>
            <a:r>
              <a:rPr lang="en-GB" altLang="en-US" smtClean="0"/>
              <a:t>What could you do next?</a:t>
            </a:r>
          </a:p>
          <a:p>
            <a:endParaRPr lang="en-US" altLang="en-US" smtClean="0"/>
          </a:p>
        </p:txBody>
      </p:sp>
      <p:pic>
        <p:nvPicPr>
          <p:cNvPr id="27653" name="Picture 5" descr="C:\Users\a.baggott\AppData\Local\Microsoft\Windows\Temporary Internet Files\Content.IE5\LTIMNGRE\large-Monarch-Butterfly-166.6-6281[1].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67808" y="4985850"/>
            <a:ext cx="1584176" cy="187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235345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Wythnos</a:t>
            </a:r>
            <a:r>
              <a:rPr lang="en-GB" dirty="0" smtClean="0"/>
              <a:t> </a:t>
            </a:r>
            <a:r>
              <a:rPr lang="en-GB" dirty="0" err="1" smtClean="0"/>
              <a:t>nesaf</a:t>
            </a:r>
            <a:r>
              <a:rPr lang="en-GB" dirty="0" smtClean="0"/>
              <a:t> …</a:t>
            </a:r>
            <a:br>
              <a:rPr lang="en-GB" dirty="0" smtClean="0"/>
            </a:br>
            <a:r>
              <a:rPr lang="en-GB" dirty="0" smtClean="0"/>
              <a:t>Next week …</a:t>
            </a:r>
            <a:endParaRPr lang="en-GB" dirty="0"/>
          </a:p>
        </p:txBody>
      </p:sp>
      <p:sp>
        <p:nvSpPr>
          <p:cNvPr id="4" name="Content Placeholder 3"/>
          <p:cNvSpPr>
            <a:spLocks noGrp="1"/>
          </p:cNvSpPr>
          <p:nvPr>
            <p:ph sz="half" idx="1"/>
          </p:nvPr>
        </p:nvSpPr>
        <p:spPr/>
        <p:txBody>
          <a:bodyPr/>
          <a:lstStyle/>
          <a:p>
            <a:r>
              <a:rPr lang="en-GB" dirty="0" err="1" smtClean="0"/>
              <a:t>Taith</a:t>
            </a:r>
            <a:r>
              <a:rPr lang="en-GB" dirty="0" smtClean="0"/>
              <a:t> </a:t>
            </a:r>
            <a:r>
              <a:rPr lang="en-GB" dirty="0" err="1" smtClean="0"/>
              <a:t>addysgol</a:t>
            </a:r>
            <a:r>
              <a:rPr lang="en-GB" dirty="0" smtClean="0"/>
              <a:t> </a:t>
            </a:r>
            <a:r>
              <a:rPr lang="en-GB" dirty="0" err="1" smtClean="0"/>
              <a:t>i</a:t>
            </a:r>
            <a:r>
              <a:rPr lang="en-GB" dirty="0" smtClean="0"/>
              <a:t> weld </a:t>
            </a:r>
            <a:r>
              <a:rPr lang="en-GB" dirty="0" err="1" smtClean="0"/>
              <a:t>cyfleoedd</a:t>
            </a:r>
            <a:r>
              <a:rPr lang="en-GB" dirty="0" smtClean="0"/>
              <a:t> </a:t>
            </a:r>
            <a:r>
              <a:rPr lang="en-GB" dirty="0" err="1" smtClean="0"/>
              <a:t>dysgu</a:t>
            </a:r>
            <a:r>
              <a:rPr lang="en-GB" dirty="0" smtClean="0"/>
              <a:t> y </a:t>
            </a:r>
            <a:r>
              <a:rPr lang="en-GB" dirty="0" err="1" smtClean="0"/>
              <a:t>tu</a:t>
            </a:r>
            <a:r>
              <a:rPr lang="en-GB" dirty="0" smtClean="0"/>
              <a:t> </a:t>
            </a:r>
            <a:r>
              <a:rPr lang="en-GB" dirty="0" err="1" smtClean="0"/>
              <a:t>allan</a:t>
            </a:r>
            <a:endParaRPr lang="en-GB" dirty="0"/>
          </a:p>
        </p:txBody>
      </p:sp>
      <p:sp>
        <p:nvSpPr>
          <p:cNvPr id="5" name="Content Placeholder 4"/>
          <p:cNvSpPr>
            <a:spLocks noGrp="1"/>
          </p:cNvSpPr>
          <p:nvPr>
            <p:ph sz="half" idx="2"/>
          </p:nvPr>
        </p:nvSpPr>
        <p:spPr/>
        <p:txBody>
          <a:bodyPr/>
          <a:lstStyle/>
          <a:p>
            <a:r>
              <a:rPr lang="en-GB" dirty="0" smtClean="0"/>
              <a:t>Educational visit to explore out of school learning opportunities</a:t>
            </a:r>
            <a:endParaRPr lang="en-GB" dirty="0"/>
          </a:p>
        </p:txBody>
      </p:sp>
    </p:spTree>
    <p:extLst>
      <p:ext uri="{BB962C8B-B14F-4D97-AF65-F5344CB8AC3E}">
        <p14:creationId xmlns:p14="http://schemas.microsoft.com/office/powerpoint/2010/main" val="22039663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  Wythnos nesa             Next week</a:t>
            </a:r>
            <a:endParaRPr lang="en-US" dirty="0"/>
          </a:p>
        </p:txBody>
      </p:sp>
      <p:sp>
        <p:nvSpPr>
          <p:cNvPr id="3" name="Content Placeholder 2"/>
          <p:cNvSpPr>
            <a:spLocks noGrp="1"/>
          </p:cNvSpPr>
          <p:nvPr>
            <p:ph sz="half" idx="1"/>
          </p:nvPr>
        </p:nvSpPr>
        <p:spPr/>
        <p:txBody>
          <a:bodyPr/>
          <a:lstStyle/>
          <a:p>
            <a:r>
              <a:rPr lang="en-US" smtClean="0"/>
              <a:t>Ffurflen iechyd wedi ei gwblhau</a:t>
            </a:r>
          </a:p>
          <a:p>
            <a:r>
              <a:rPr lang="en-US" smtClean="0"/>
              <a:t>Meddygaeth angenrheidiol</a:t>
            </a:r>
          </a:p>
          <a:p>
            <a:r>
              <a:rPr lang="en-US" smtClean="0"/>
              <a:t>Dillad addas ac esgidiau cyfforddus</a:t>
            </a:r>
          </a:p>
          <a:p>
            <a:r>
              <a:rPr lang="en-US" smtClean="0"/>
              <a:t>Diod</a:t>
            </a:r>
          </a:p>
          <a:p>
            <a:r>
              <a:rPr lang="en-US" smtClean="0"/>
              <a:t>Camera</a:t>
            </a:r>
            <a:endParaRPr lang="en-US" dirty="0" smtClean="0"/>
          </a:p>
        </p:txBody>
      </p:sp>
      <p:sp>
        <p:nvSpPr>
          <p:cNvPr id="4" name="Content Placeholder 3"/>
          <p:cNvSpPr>
            <a:spLocks noGrp="1"/>
          </p:cNvSpPr>
          <p:nvPr>
            <p:ph sz="half" idx="2"/>
          </p:nvPr>
        </p:nvSpPr>
        <p:spPr/>
        <p:txBody>
          <a:bodyPr/>
          <a:lstStyle/>
          <a:p>
            <a:r>
              <a:rPr lang="en-GB" smtClean="0"/>
              <a:t>Completed health form</a:t>
            </a:r>
          </a:p>
          <a:p>
            <a:r>
              <a:rPr lang="en-GB" smtClean="0"/>
              <a:t>Essential medication</a:t>
            </a:r>
          </a:p>
          <a:p>
            <a:r>
              <a:rPr lang="en-GB" smtClean="0"/>
              <a:t>Suitable clothing and comfortable shoes</a:t>
            </a:r>
          </a:p>
          <a:p>
            <a:r>
              <a:rPr lang="en-GB" smtClean="0"/>
              <a:t>Hot or cold drink</a:t>
            </a:r>
          </a:p>
          <a:p>
            <a:r>
              <a:rPr lang="en-GB" smtClean="0"/>
              <a:t>Camera</a:t>
            </a:r>
          </a:p>
          <a:p>
            <a:endParaRPr lang="en-US" dirty="0"/>
          </a:p>
        </p:txBody>
      </p:sp>
    </p:spTree>
    <p:extLst>
      <p:ext uri="{BB962C8B-B14F-4D97-AF65-F5344CB8AC3E}">
        <p14:creationId xmlns:p14="http://schemas.microsoft.com/office/powerpoint/2010/main" val="10584370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Rhestr gyfeirnodi </a:t>
            </a:r>
            <a:br>
              <a:rPr lang="en-GB" smtClean="0"/>
            </a:br>
            <a:r>
              <a:rPr lang="en-GB" smtClean="0"/>
              <a:t>Reference list</a:t>
            </a:r>
            <a:endParaRPr lang="en-US" dirty="0"/>
          </a:p>
        </p:txBody>
      </p:sp>
      <p:sp>
        <p:nvSpPr>
          <p:cNvPr id="28674" name="Content Placeholder 2"/>
          <p:cNvSpPr>
            <a:spLocks noGrp="1"/>
          </p:cNvSpPr>
          <p:nvPr>
            <p:ph idx="1"/>
          </p:nvPr>
        </p:nvSpPr>
        <p:spPr/>
        <p:txBody>
          <a:bodyPr>
            <a:normAutofit fontScale="55000" lnSpcReduction="20000"/>
          </a:bodyPr>
          <a:lstStyle/>
          <a:p>
            <a:r>
              <a:rPr lang="en-GB" altLang="en-US" dirty="0" smtClean="0"/>
              <a:t>Pound, L. (2005) How children learn London: </a:t>
            </a:r>
            <a:r>
              <a:rPr lang="en-US" altLang="en-US" dirty="0" smtClean="0"/>
              <a:t>Step Forward Publishing Ltd</a:t>
            </a:r>
          </a:p>
          <a:p>
            <a:r>
              <a:rPr lang="en-GB" dirty="0" smtClean="0"/>
              <a:t>Bartlett, S., Burton, D.M., &amp; </a:t>
            </a:r>
            <a:r>
              <a:rPr lang="en-GB" dirty="0" err="1" smtClean="0"/>
              <a:t>Peim</a:t>
            </a:r>
            <a:r>
              <a:rPr lang="en-GB" dirty="0" smtClean="0"/>
              <a:t>, N. (2012) Introduction to Education Studies, (3rd edition) London: Paul Chapman Publishers.</a:t>
            </a:r>
            <a:endParaRPr lang="en-US" dirty="0" smtClean="0"/>
          </a:p>
          <a:p>
            <a:r>
              <a:rPr lang="en-US" altLang="en-US" dirty="0" err="1" smtClean="0"/>
              <a:t>Lillard</a:t>
            </a:r>
            <a:r>
              <a:rPr lang="en-US" altLang="en-US" dirty="0" smtClean="0"/>
              <a:t>, P. (1996). Montessori Today. New York: </a:t>
            </a:r>
            <a:r>
              <a:rPr lang="en-US" altLang="en-US" dirty="0" err="1" smtClean="0"/>
              <a:t>Schocken</a:t>
            </a:r>
            <a:r>
              <a:rPr lang="en-US" altLang="en-US" dirty="0" smtClean="0"/>
              <a:t> Books.</a:t>
            </a:r>
          </a:p>
          <a:p>
            <a:r>
              <a:rPr lang="en-GB" altLang="en-US" dirty="0" err="1" smtClean="0"/>
              <a:t>Malaguzzi</a:t>
            </a:r>
            <a:r>
              <a:rPr lang="en-GB" altLang="en-US" dirty="0" smtClean="0"/>
              <a:t> (1998) </a:t>
            </a:r>
            <a:r>
              <a:rPr lang="en-GB" altLang="en-US" dirty="0"/>
              <a:t>Available online: </a:t>
            </a:r>
            <a:r>
              <a:rPr lang="en-GB" altLang="en-US" dirty="0">
                <a:hlinkClick r:id="rId2"/>
              </a:rPr>
              <a:t>https://</a:t>
            </a:r>
            <a:r>
              <a:rPr lang="en-GB" altLang="en-US" dirty="0" smtClean="0">
                <a:hlinkClick r:id="rId2"/>
              </a:rPr>
              <a:t>view.officeapps.live.com/op/view.aspx?src=http%3A%2F%2Fwww.wyche.worcs.sch.uk%2FWyche%2520Currriculum%2FPowerpoint%2520Presentation%2FEnvironment%2520and%2520Classroom%2520Culture.pptx</a:t>
            </a:r>
            <a:r>
              <a:rPr lang="en-GB" altLang="en-US" dirty="0" smtClean="0"/>
              <a:t> (accessed 22/6/17)</a:t>
            </a:r>
            <a:endParaRPr lang="en-GB" altLang="en-US" dirty="0"/>
          </a:p>
          <a:p>
            <a:r>
              <a:rPr lang="en-GB" altLang="en-US" dirty="0" smtClean="0"/>
              <a:t>Welsh Government  Out of Classroom Learning </a:t>
            </a:r>
            <a:r>
              <a:rPr lang="en-GB" altLang="en-US" dirty="0" smtClean="0">
                <a:hlinkClick r:id="rId3"/>
              </a:rPr>
              <a:t>http://gov.wales/dcells/publications/publications/guidanceandinformation/outofclassroomlearning/outofclassroomlearninge.pdf?lang=en</a:t>
            </a:r>
            <a:r>
              <a:rPr lang="en-GB" altLang="en-US" dirty="0" smtClean="0"/>
              <a:t> </a:t>
            </a:r>
          </a:p>
          <a:p>
            <a:r>
              <a:rPr lang="en-GB" altLang="en-US" dirty="0" smtClean="0">
                <a:hlinkClick r:id="rId4"/>
              </a:rPr>
              <a:t>http://gov.wales/dcells/publications/publications/guidanceandinformation/outofclassroomlearning/outofclassroomlearningw.pdf?lang=cy</a:t>
            </a:r>
            <a:endParaRPr lang="en-GB" altLang="en-US" dirty="0" smtClean="0"/>
          </a:p>
          <a:p>
            <a:r>
              <a:rPr lang="en-GB" altLang="en-US" dirty="0" smtClean="0"/>
              <a:t>Welsh Government</a:t>
            </a:r>
          </a:p>
          <a:p>
            <a:r>
              <a:rPr lang="en-GB" dirty="0" smtClean="0">
                <a:hlinkClick r:id="rId5"/>
              </a:rPr>
              <a:t>http://dera.ioe.ac.uk/20340/1/140519-independent-stocktake-of-the-foundation-phase-in-wales-en.pdf</a:t>
            </a:r>
            <a:endParaRPr lang="en-GB" dirty="0" smtClean="0"/>
          </a:p>
          <a:p>
            <a:r>
              <a:rPr lang="en-GB" dirty="0" smtClean="0"/>
              <a:t>[Accessed 2/9/16].</a:t>
            </a:r>
          </a:p>
          <a:p>
            <a:r>
              <a:rPr lang="en-GB" dirty="0" smtClean="0">
                <a:hlinkClick r:id="rId6"/>
              </a:rPr>
              <a:t>http://gov.wales/docs/dcells/publications/140519-independent-stocktake-of-the-foundation-phase-in-wales-cy.pdf</a:t>
            </a:r>
            <a:r>
              <a:rPr lang="en-GB" dirty="0" smtClean="0"/>
              <a:t> [Accessed 2/9/16].</a:t>
            </a:r>
          </a:p>
          <a:p>
            <a:r>
              <a:rPr lang="en-GB" sz="2400" dirty="0"/>
              <a:t>Welsh Assembly Government Foundation Phase curriculum  planning. Available at </a:t>
            </a:r>
            <a:r>
              <a:rPr lang="en-GB" sz="2400" dirty="0">
                <a:hlinkClick r:id="rId7"/>
              </a:rPr>
              <a:t>http://wales.gov.uk/topics/educationandskills/earlyyearshome/foundation-phase/?lang=enhttp://wales.gov.uk/topics/educationandskills/earlyyearshome/foundation-phase/?lang=en</a:t>
            </a:r>
            <a:r>
              <a:rPr lang="en-GB" sz="2400" dirty="0"/>
              <a:t> (Accessed 15.02.15)</a:t>
            </a:r>
          </a:p>
          <a:p>
            <a:endParaRPr lang="en-GB" dirty="0" smtClean="0"/>
          </a:p>
          <a:p>
            <a:endParaRPr lang="en-GB" altLang="en-US" dirty="0" smtClean="0"/>
          </a:p>
          <a:p>
            <a:endParaRPr lang="en-US" altLang="en-US" dirty="0" smtClean="0"/>
          </a:p>
        </p:txBody>
      </p:sp>
    </p:spTree>
    <p:extLst>
      <p:ext uri="{BB962C8B-B14F-4D97-AF65-F5344CB8AC3E}">
        <p14:creationId xmlns:p14="http://schemas.microsoft.com/office/powerpoint/2010/main" val="2967678391"/>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15</TotalTime>
  <Words>2801</Words>
  <Application>Microsoft Office PowerPoint</Application>
  <PresentationFormat>Widescreen</PresentationFormat>
  <Paragraphs>353</Paragraphs>
  <Slides>39</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ＭＳ Ｐゴシック</vt:lpstr>
      <vt:lpstr>Arial</vt:lpstr>
      <vt:lpstr>Calibri</vt:lpstr>
      <vt:lpstr>Comic Sans MS</vt:lpstr>
      <vt:lpstr>Times New Roman</vt:lpstr>
      <vt:lpstr>Trebuchet MS</vt:lpstr>
      <vt:lpstr>Wingdings</vt:lpstr>
      <vt:lpstr>Wingdings 3</vt:lpstr>
      <vt:lpstr>Facet</vt:lpstr>
      <vt:lpstr>Dysgu yn yr 21ain Ganrif 21st Century Learning  </vt:lpstr>
      <vt:lpstr>Deilliannau Dysgu Learning Outcomes </vt:lpstr>
      <vt:lpstr>Deilliannau Dysgu Learning Outcomes</vt:lpstr>
      <vt:lpstr>Deilliannau Dysgu Learning Outcomes</vt:lpstr>
      <vt:lpstr>Deilliannau Dysgu Learning Outcomes</vt:lpstr>
      <vt:lpstr>Aseiniad  Assignment</vt:lpstr>
      <vt:lpstr>  Heddiw                                 Today</vt:lpstr>
      <vt:lpstr>Learning context Cyd-destun dysgu</vt:lpstr>
      <vt:lpstr>PowerPoint Presentation</vt:lpstr>
      <vt:lpstr>Safbwyntiau hanesyddol Historical perspective</vt:lpstr>
      <vt:lpstr>Reggio Emilia Approach.</vt:lpstr>
      <vt:lpstr> Key principles Egwyddorion Allweddol </vt:lpstr>
      <vt:lpstr>Acrostic challenge Her acrostig</vt:lpstr>
      <vt:lpstr>Outdoor context Cyd – destun tu allan </vt:lpstr>
      <vt:lpstr>Welsh perspective – planned curriculum Safbwynt Cymraeg – cwricwlwm wedi ei gynllunio </vt:lpstr>
      <vt:lpstr>PowerPoint Presentation</vt:lpstr>
      <vt:lpstr>PowerPoint Presentation</vt:lpstr>
      <vt:lpstr>PowerPoint Presentation</vt:lpstr>
      <vt:lpstr>PowerPoint Presentation</vt:lpstr>
      <vt:lpstr>PowerPoint Presentation</vt:lpstr>
      <vt:lpstr>Y symlach yr offer y gorau The simpler the plaything, the more versatile</vt:lpstr>
      <vt:lpstr>PowerPoint Presentation</vt:lpstr>
      <vt:lpstr>PowerPoint Presentation</vt:lpstr>
      <vt:lpstr>PowerPoint Presentation</vt:lpstr>
      <vt:lpstr> Tasg  Task </vt:lpstr>
      <vt:lpstr>Tasg/Task</vt:lpstr>
      <vt:lpstr>Pam arsylwi?      Why observe?</vt:lpstr>
      <vt:lpstr>Pwrpas arsylwi                       Purpose of observation</vt:lpstr>
      <vt:lpstr>Tasg pâr - Pam arsylwi?  Paired Task -Why observe?</vt:lpstr>
      <vt:lpstr>I arsylwi plant mae angen: To observe children we need: </vt:lpstr>
      <vt:lpstr> Technegau                    Techniques</vt:lpstr>
      <vt:lpstr>Tasg / Task</vt:lpstr>
      <vt:lpstr>PowerPoint Presentation</vt:lpstr>
      <vt:lpstr>Arsylwi                         Observation</vt:lpstr>
      <vt:lpstr>Tasg                 Task</vt:lpstr>
      <vt:lpstr>Tasg                          Task</vt:lpstr>
      <vt:lpstr>Wythnos nesaf … Next week …</vt:lpstr>
      <vt:lpstr>  Wythnos nesa             Next week</vt:lpstr>
      <vt:lpstr>Rhestr gyfeirnodi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Baggott</dc:creator>
  <cp:lastModifiedBy>Lynwen Roberts</cp:lastModifiedBy>
  <cp:revision>7</cp:revision>
  <dcterms:created xsi:type="dcterms:W3CDTF">2019-07-09T09:55:30Z</dcterms:created>
  <dcterms:modified xsi:type="dcterms:W3CDTF">2019-11-28T07:54:57Z</dcterms:modified>
</cp:coreProperties>
</file>