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sldIdLst>
    <p:sldId id="256" r:id="rId7"/>
    <p:sldId id="344" r:id="rId8"/>
    <p:sldId id="332" r:id="rId9"/>
    <p:sldId id="333" r:id="rId10"/>
    <p:sldId id="316" r:id="rId11"/>
    <p:sldId id="335" r:id="rId12"/>
    <p:sldId id="334" r:id="rId13"/>
    <p:sldId id="287" r:id="rId14"/>
    <p:sldId id="290" r:id="rId15"/>
    <p:sldId id="291" r:id="rId16"/>
    <p:sldId id="294" r:id="rId17"/>
    <p:sldId id="293" r:id="rId18"/>
    <p:sldId id="317" r:id="rId19"/>
    <p:sldId id="296" r:id="rId20"/>
    <p:sldId id="336" r:id="rId21"/>
    <p:sldId id="337" r:id="rId22"/>
    <p:sldId id="338" r:id="rId23"/>
    <p:sldId id="339" r:id="rId24"/>
    <p:sldId id="302" r:id="rId25"/>
    <p:sldId id="318" r:id="rId26"/>
    <p:sldId id="319" r:id="rId27"/>
    <p:sldId id="320" r:id="rId28"/>
    <p:sldId id="321" r:id="rId29"/>
    <p:sldId id="303" r:id="rId30"/>
    <p:sldId id="305" r:id="rId31"/>
    <p:sldId id="306" r:id="rId32"/>
    <p:sldId id="340" r:id="rId33"/>
    <p:sldId id="341" r:id="rId34"/>
    <p:sldId id="342" r:id="rId35"/>
    <p:sldId id="343" r:id="rId36"/>
    <p:sldId id="330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F4D42D-988F-4E46-8968-6EFA4933F22A}" v="37" dt="2026-03-01T20:37:37.2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736"/>
    <p:restoredTop sz="96327"/>
  </p:normalViewPr>
  <p:slideViewPr>
    <p:cSldViewPr snapToGrid="0" snapToObjects="1">
      <p:cViewPr>
        <p:scale>
          <a:sx n="63" d="100"/>
          <a:sy n="63" d="100"/>
        </p:scale>
        <p:origin x="212" y="9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viewProps" Target="viewProp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D1971C-B6D0-416C-9E18-EEE61C7443C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8281C55-CB74-40C8-B860-927FEBD93B19}">
      <dgm:prSet/>
      <dgm:spPr/>
      <dgm:t>
        <a:bodyPr/>
        <a:lstStyle/>
        <a:p>
          <a:r>
            <a:rPr lang="en-US" baseline="0"/>
            <a:t>Can anyone give examples of racism on the small or large scale?</a:t>
          </a:r>
          <a:endParaRPr lang="en-US"/>
        </a:p>
      </dgm:t>
    </dgm:pt>
    <dgm:pt modelId="{E0C32983-BCB7-45A9-BF26-775BE8AB0785}" type="parTrans" cxnId="{ED6B9E8B-0098-4301-9B75-1575616113AD}">
      <dgm:prSet/>
      <dgm:spPr/>
      <dgm:t>
        <a:bodyPr/>
        <a:lstStyle/>
        <a:p>
          <a:endParaRPr lang="en-US"/>
        </a:p>
      </dgm:t>
    </dgm:pt>
    <dgm:pt modelId="{5AE54E65-59CF-4AB4-B7CE-811D840D4758}" type="sibTrans" cxnId="{ED6B9E8B-0098-4301-9B75-1575616113AD}">
      <dgm:prSet/>
      <dgm:spPr/>
      <dgm:t>
        <a:bodyPr/>
        <a:lstStyle/>
        <a:p>
          <a:endParaRPr lang="en-US"/>
        </a:p>
      </dgm:t>
    </dgm:pt>
    <dgm:pt modelId="{8C96402A-3DF8-44A6-AC7D-78B64E1B9486}">
      <dgm:prSet/>
      <dgm:spPr/>
      <dgm:t>
        <a:bodyPr/>
        <a:lstStyle/>
        <a:p>
          <a:r>
            <a:rPr lang="en-US" baseline="0"/>
            <a:t>Holocaust</a:t>
          </a:r>
          <a:endParaRPr lang="en-US"/>
        </a:p>
      </dgm:t>
    </dgm:pt>
    <dgm:pt modelId="{43A9639F-6615-44BE-9450-0B079CB17EE7}" type="parTrans" cxnId="{4C475ABB-DC68-4E39-8348-F3D624AE8A3E}">
      <dgm:prSet/>
      <dgm:spPr/>
      <dgm:t>
        <a:bodyPr/>
        <a:lstStyle/>
        <a:p>
          <a:endParaRPr lang="en-US"/>
        </a:p>
      </dgm:t>
    </dgm:pt>
    <dgm:pt modelId="{08897DA5-98B7-493C-BDBE-5B83D3097948}" type="sibTrans" cxnId="{4C475ABB-DC68-4E39-8348-F3D624AE8A3E}">
      <dgm:prSet/>
      <dgm:spPr/>
      <dgm:t>
        <a:bodyPr/>
        <a:lstStyle/>
        <a:p>
          <a:endParaRPr lang="en-US"/>
        </a:p>
      </dgm:t>
    </dgm:pt>
    <dgm:pt modelId="{2D87DF4E-ED63-45DE-9AA6-CAE1A63A8E44}">
      <dgm:prSet/>
      <dgm:spPr/>
      <dgm:t>
        <a:bodyPr/>
        <a:lstStyle/>
        <a:p>
          <a:r>
            <a:rPr lang="en-US" baseline="0"/>
            <a:t>Hate crimes</a:t>
          </a:r>
          <a:endParaRPr lang="en-US"/>
        </a:p>
      </dgm:t>
    </dgm:pt>
    <dgm:pt modelId="{9701B6F7-B4ED-4BF6-84B4-353349539FD7}" type="parTrans" cxnId="{8D1C9129-3AF1-46A6-B00F-06DD89BD2625}">
      <dgm:prSet/>
      <dgm:spPr/>
      <dgm:t>
        <a:bodyPr/>
        <a:lstStyle/>
        <a:p>
          <a:endParaRPr lang="en-US"/>
        </a:p>
      </dgm:t>
    </dgm:pt>
    <dgm:pt modelId="{0FA8DFD6-A888-48AE-AB13-49F4BA260BCF}" type="sibTrans" cxnId="{8D1C9129-3AF1-46A6-B00F-06DD89BD2625}">
      <dgm:prSet/>
      <dgm:spPr/>
      <dgm:t>
        <a:bodyPr/>
        <a:lstStyle/>
        <a:p>
          <a:endParaRPr lang="en-US"/>
        </a:p>
      </dgm:t>
    </dgm:pt>
    <dgm:pt modelId="{A2733105-C86F-45B9-BAB6-A93A056560BF}">
      <dgm:prSet/>
      <dgm:spPr/>
      <dgm:t>
        <a:bodyPr/>
        <a:lstStyle/>
        <a:p>
          <a:r>
            <a:rPr lang="en-US" baseline="0"/>
            <a:t>Slave trade</a:t>
          </a:r>
          <a:endParaRPr lang="en-US"/>
        </a:p>
      </dgm:t>
    </dgm:pt>
    <dgm:pt modelId="{81BC989F-D373-454B-A52B-16AFEB646102}" type="parTrans" cxnId="{DF9F2260-E7C9-4584-82FE-911490310FFD}">
      <dgm:prSet/>
      <dgm:spPr/>
      <dgm:t>
        <a:bodyPr/>
        <a:lstStyle/>
        <a:p>
          <a:endParaRPr lang="en-US"/>
        </a:p>
      </dgm:t>
    </dgm:pt>
    <dgm:pt modelId="{86AA0FED-BFD5-4D95-AAC8-12D4927D015E}" type="sibTrans" cxnId="{DF9F2260-E7C9-4584-82FE-911490310FFD}">
      <dgm:prSet/>
      <dgm:spPr/>
      <dgm:t>
        <a:bodyPr/>
        <a:lstStyle/>
        <a:p>
          <a:endParaRPr lang="en-US"/>
        </a:p>
      </dgm:t>
    </dgm:pt>
    <dgm:pt modelId="{30FA4BF7-B486-40B4-A0EB-06DA176AD20F}">
      <dgm:prSet/>
      <dgm:spPr/>
      <dgm:t>
        <a:bodyPr/>
        <a:lstStyle/>
        <a:p>
          <a:r>
            <a:rPr lang="en-US" baseline="0"/>
            <a:t>Segregation</a:t>
          </a:r>
          <a:endParaRPr lang="en-US"/>
        </a:p>
      </dgm:t>
    </dgm:pt>
    <dgm:pt modelId="{42439CE7-DFAD-45E5-A3BB-128C28581373}" type="parTrans" cxnId="{7D5B9260-289C-4553-9816-0120AAB779D1}">
      <dgm:prSet/>
      <dgm:spPr/>
      <dgm:t>
        <a:bodyPr/>
        <a:lstStyle/>
        <a:p>
          <a:endParaRPr lang="en-US"/>
        </a:p>
      </dgm:t>
    </dgm:pt>
    <dgm:pt modelId="{70A5A7D7-CD47-448A-926D-099C85B4A1A1}" type="sibTrans" cxnId="{7D5B9260-289C-4553-9816-0120AAB779D1}">
      <dgm:prSet/>
      <dgm:spPr/>
      <dgm:t>
        <a:bodyPr/>
        <a:lstStyle/>
        <a:p>
          <a:endParaRPr lang="en-US"/>
        </a:p>
      </dgm:t>
    </dgm:pt>
    <dgm:pt modelId="{97E595D0-6CDD-4499-A0BB-AB008E4266E8}" type="pres">
      <dgm:prSet presAssocID="{EDD1971C-B6D0-416C-9E18-EEE61C7443C0}" presName="outerComposite" presStyleCnt="0">
        <dgm:presLayoutVars>
          <dgm:chMax val="5"/>
          <dgm:dir/>
          <dgm:resizeHandles val="exact"/>
        </dgm:presLayoutVars>
      </dgm:prSet>
      <dgm:spPr/>
    </dgm:pt>
    <dgm:pt modelId="{930704D7-9A1D-4E35-9A12-4038AA7B1B82}" type="pres">
      <dgm:prSet presAssocID="{EDD1971C-B6D0-416C-9E18-EEE61C7443C0}" presName="dummyMaxCanvas" presStyleCnt="0">
        <dgm:presLayoutVars/>
      </dgm:prSet>
      <dgm:spPr/>
    </dgm:pt>
    <dgm:pt modelId="{6B856815-A82F-4EA9-8F71-5779FDA18B5C}" type="pres">
      <dgm:prSet presAssocID="{EDD1971C-B6D0-416C-9E18-EEE61C7443C0}" presName="FiveNodes_1" presStyleLbl="node1" presStyleIdx="0" presStyleCnt="5">
        <dgm:presLayoutVars>
          <dgm:bulletEnabled val="1"/>
        </dgm:presLayoutVars>
      </dgm:prSet>
      <dgm:spPr/>
    </dgm:pt>
    <dgm:pt modelId="{72F5F2F6-02D3-48CD-AEC5-2B8B71B0C643}" type="pres">
      <dgm:prSet presAssocID="{EDD1971C-B6D0-416C-9E18-EEE61C7443C0}" presName="FiveNodes_2" presStyleLbl="node1" presStyleIdx="1" presStyleCnt="5">
        <dgm:presLayoutVars>
          <dgm:bulletEnabled val="1"/>
        </dgm:presLayoutVars>
      </dgm:prSet>
      <dgm:spPr/>
    </dgm:pt>
    <dgm:pt modelId="{8C471600-919A-438B-821D-140DD5CF995A}" type="pres">
      <dgm:prSet presAssocID="{EDD1971C-B6D0-416C-9E18-EEE61C7443C0}" presName="FiveNodes_3" presStyleLbl="node1" presStyleIdx="2" presStyleCnt="5">
        <dgm:presLayoutVars>
          <dgm:bulletEnabled val="1"/>
        </dgm:presLayoutVars>
      </dgm:prSet>
      <dgm:spPr/>
    </dgm:pt>
    <dgm:pt modelId="{8D7E7C3B-59D7-4502-8565-BCAE46C08DB4}" type="pres">
      <dgm:prSet presAssocID="{EDD1971C-B6D0-416C-9E18-EEE61C7443C0}" presName="FiveNodes_4" presStyleLbl="node1" presStyleIdx="3" presStyleCnt="5">
        <dgm:presLayoutVars>
          <dgm:bulletEnabled val="1"/>
        </dgm:presLayoutVars>
      </dgm:prSet>
      <dgm:spPr/>
    </dgm:pt>
    <dgm:pt modelId="{37407D90-307D-4AF9-A022-ED0688DBDBD8}" type="pres">
      <dgm:prSet presAssocID="{EDD1971C-B6D0-416C-9E18-EEE61C7443C0}" presName="FiveNodes_5" presStyleLbl="node1" presStyleIdx="4" presStyleCnt="5">
        <dgm:presLayoutVars>
          <dgm:bulletEnabled val="1"/>
        </dgm:presLayoutVars>
      </dgm:prSet>
      <dgm:spPr/>
    </dgm:pt>
    <dgm:pt modelId="{F9F03138-AC2A-4EA0-A432-28B854676B88}" type="pres">
      <dgm:prSet presAssocID="{EDD1971C-B6D0-416C-9E18-EEE61C7443C0}" presName="FiveConn_1-2" presStyleLbl="fgAccFollowNode1" presStyleIdx="0" presStyleCnt="4">
        <dgm:presLayoutVars>
          <dgm:bulletEnabled val="1"/>
        </dgm:presLayoutVars>
      </dgm:prSet>
      <dgm:spPr/>
    </dgm:pt>
    <dgm:pt modelId="{5E07AC0C-828A-4A62-8759-C360873CFCF7}" type="pres">
      <dgm:prSet presAssocID="{EDD1971C-B6D0-416C-9E18-EEE61C7443C0}" presName="FiveConn_2-3" presStyleLbl="fgAccFollowNode1" presStyleIdx="1" presStyleCnt="4">
        <dgm:presLayoutVars>
          <dgm:bulletEnabled val="1"/>
        </dgm:presLayoutVars>
      </dgm:prSet>
      <dgm:spPr/>
    </dgm:pt>
    <dgm:pt modelId="{0497913C-E36E-4A6F-BE81-FFC3A9EA0C10}" type="pres">
      <dgm:prSet presAssocID="{EDD1971C-B6D0-416C-9E18-EEE61C7443C0}" presName="FiveConn_3-4" presStyleLbl="fgAccFollowNode1" presStyleIdx="2" presStyleCnt="4">
        <dgm:presLayoutVars>
          <dgm:bulletEnabled val="1"/>
        </dgm:presLayoutVars>
      </dgm:prSet>
      <dgm:spPr/>
    </dgm:pt>
    <dgm:pt modelId="{456B4651-FFBB-496F-B39D-F5CE331DDAE3}" type="pres">
      <dgm:prSet presAssocID="{EDD1971C-B6D0-416C-9E18-EEE61C7443C0}" presName="FiveConn_4-5" presStyleLbl="fgAccFollowNode1" presStyleIdx="3" presStyleCnt="4">
        <dgm:presLayoutVars>
          <dgm:bulletEnabled val="1"/>
        </dgm:presLayoutVars>
      </dgm:prSet>
      <dgm:spPr/>
    </dgm:pt>
    <dgm:pt modelId="{3213F4AE-2274-4EE3-8FE9-178DA95E85CD}" type="pres">
      <dgm:prSet presAssocID="{EDD1971C-B6D0-416C-9E18-EEE61C7443C0}" presName="FiveNodes_1_text" presStyleLbl="node1" presStyleIdx="4" presStyleCnt="5">
        <dgm:presLayoutVars>
          <dgm:bulletEnabled val="1"/>
        </dgm:presLayoutVars>
      </dgm:prSet>
      <dgm:spPr/>
    </dgm:pt>
    <dgm:pt modelId="{80253C7B-ECF5-47E0-87E7-03093EAF41FC}" type="pres">
      <dgm:prSet presAssocID="{EDD1971C-B6D0-416C-9E18-EEE61C7443C0}" presName="FiveNodes_2_text" presStyleLbl="node1" presStyleIdx="4" presStyleCnt="5">
        <dgm:presLayoutVars>
          <dgm:bulletEnabled val="1"/>
        </dgm:presLayoutVars>
      </dgm:prSet>
      <dgm:spPr/>
    </dgm:pt>
    <dgm:pt modelId="{C8333ED4-98E4-4130-B501-7514CFC0A890}" type="pres">
      <dgm:prSet presAssocID="{EDD1971C-B6D0-416C-9E18-EEE61C7443C0}" presName="FiveNodes_3_text" presStyleLbl="node1" presStyleIdx="4" presStyleCnt="5">
        <dgm:presLayoutVars>
          <dgm:bulletEnabled val="1"/>
        </dgm:presLayoutVars>
      </dgm:prSet>
      <dgm:spPr/>
    </dgm:pt>
    <dgm:pt modelId="{F9DADEDF-A91C-4C76-B4C0-7544F0FFFB47}" type="pres">
      <dgm:prSet presAssocID="{EDD1971C-B6D0-416C-9E18-EEE61C7443C0}" presName="FiveNodes_4_text" presStyleLbl="node1" presStyleIdx="4" presStyleCnt="5">
        <dgm:presLayoutVars>
          <dgm:bulletEnabled val="1"/>
        </dgm:presLayoutVars>
      </dgm:prSet>
      <dgm:spPr/>
    </dgm:pt>
    <dgm:pt modelId="{B121A899-3C66-440B-972E-4BAEAD9B2B92}" type="pres">
      <dgm:prSet presAssocID="{EDD1971C-B6D0-416C-9E18-EEE61C7443C0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11A8908-DDE1-463D-B854-A29B009DF5F3}" type="presOf" srcId="{2D87DF4E-ED63-45DE-9AA6-CAE1A63A8E44}" destId="{C8333ED4-98E4-4130-B501-7514CFC0A890}" srcOrd="1" destOrd="0" presId="urn:microsoft.com/office/officeart/2005/8/layout/vProcess5"/>
    <dgm:cxn modelId="{D02C680F-FA55-4558-8AC0-8CBEEECFDC9A}" type="presOf" srcId="{08897DA5-98B7-493C-BDBE-5B83D3097948}" destId="{5E07AC0C-828A-4A62-8759-C360873CFCF7}" srcOrd="0" destOrd="0" presId="urn:microsoft.com/office/officeart/2005/8/layout/vProcess5"/>
    <dgm:cxn modelId="{A93AA114-AE13-4663-94E9-9E185D2F5B97}" type="presOf" srcId="{A2733105-C86F-45B9-BAB6-A93A056560BF}" destId="{8D7E7C3B-59D7-4502-8565-BCAE46C08DB4}" srcOrd="0" destOrd="0" presId="urn:microsoft.com/office/officeart/2005/8/layout/vProcess5"/>
    <dgm:cxn modelId="{8FDD721F-E63C-4FB3-88CF-881853E2CEE9}" type="presOf" srcId="{30FA4BF7-B486-40B4-A0EB-06DA176AD20F}" destId="{B121A899-3C66-440B-972E-4BAEAD9B2B92}" srcOrd="1" destOrd="0" presId="urn:microsoft.com/office/officeart/2005/8/layout/vProcess5"/>
    <dgm:cxn modelId="{8D1C9129-3AF1-46A6-B00F-06DD89BD2625}" srcId="{EDD1971C-B6D0-416C-9E18-EEE61C7443C0}" destId="{2D87DF4E-ED63-45DE-9AA6-CAE1A63A8E44}" srcOrd="2" destOrd="0" parTransId="{9701B6F7-B4ED-4BF6-84B4-353349539FD7}" sibTransId="{0FA8DFD6-A888-48AE-AB13-49F4BA260BCF}"/>
    <dgm:cxn modelId="{5311F43F-A08B-4123-8197-C74F8B95089A}" type="presOf" srcId="{2D87DF4E-ED63-45DE-9AA6-CAE1A63A8E44}" destId="{8C471600-919A-438B-821D-140DD5CF995A}" srcOrd="0" destOrd="0" presId="urn:microsoft.com/office/officeart/2005/8/layout/vProcess5"/>
    <dgm:cxn modelId="{A3EB155B-1101-46C2-8211-FEF8CBB85D63}" type="presOf" srcId="{A2733105-C86F-45B9-BAB6-A93A056560BF}" destId="{F9DADEDF-A91C-4C76-B4C0-7544F0FFFB47}" srcOrd="1" destOrd="0" presId="urn:microsoft.com/office/officeart/2005/8/layout/vProcess5"/>
    <dgm:cxn modelId="{DF9F2260-E7C9-4584-82FE-911490310FFD}" srcId="{EDD1971C-B6D0-416C-9E18-EEE61C7443C0}" destId="{A2733105-C86F-45B9-BAB6-A93A056560BF}" srcOrd="3" destOrd="0" parTransId="{81BC989F-D373-454B-A52B-16AFEB646102}" sibTransId="{86AA0FED-BFD5-4D95-AAC8-12D4927D015E}"/>
    <dgm:cxn modelId="{7D5B9260-289C-4553-9816-0120AAB779D1}" srcId="{EDD1971C-B6D0-416C-9E18-EEE61C7443C0}" destId="{30FA4BF7-B486-40B4-A0EB-06DA176AD20F}" srcOrd="4" destOrd="0" parTransId="{42439CE7-DFAD-45E5-A3BB-128C28581373}" sibTransId="{70A5A7D7-CD47-448A-926D-099C85B4A1A1}"/>
    <dgm:cxn modelId="{AC067A59-4A50-4E7A-BD49-9EEA4C12F808}" type="presOf" srcId="{30FA4BF7-B486-40B4-A0EB-06DA176AD20F}" destId="{37407D90-307D-4AF9-A022-ED0688DBDBD8}" srcOrd="0" destOrd="0" presId="urn:microsoft.com/office/officeart/2005/8/layout/vProcess5"/>
    <dgm:cxn modelId="{E90ED789-EC32-4A5F-B5CF-44A90A4D2EE2}" type="presOf" srcId="{8C96402A-3DF8-44A6-AC7D-78B64E1B9486}" destId="{72F5F2F6-02D3-48CD-AEC5-2B8B71B0C643}" srcOrd="0" destOrd="0" presId="urn:microsoft.com/office/officeart/2005/8/layout/vProcess5"/>
    <dgm:cxn modelId="{ED6B9E8B-0098-4301-9B75-1575616113AD}" srcId="{EDD1971C-B6D0-416C-9E18-EEE61C7443C0}" destId="{98281C55-CB74-40C8-B860-927FEBD93B19}" srcOrd="0" destOrd="0" parTransId="{E0C32983-BCB7-45A9-BF26-775BE8AB0785}" sibTransId="{5AE54E65-59CF-4AB4-B7CE-811D840D4758}"/>
    <dgm:cxn modelId="{DD378B8C-D0C8-467D-A3E7-FCC7A1FCC560}" type="presOf" srcId="{98281C55-CB74-40C8-B860-927FEBD93B19}" destId="{6B856815-A82F-4EA9-8F71-5779FDA18B5C}" srcOrd="0" destOrd="0" presId="urn:microsoft.com/office/officeart/2005/8/layout/vProcess5"/>
    <dgm:cxn modelId="{35B6638F-01B1-4EDC-8961-D4B60F5596E0}" type="presOf" srcId="{0FA8DFD6-A888-48AE-AB13-49F4BA260BCF}" destId="{0497913C-E36E-4A6F-BE81-FFC3A9EA0C10}" srcOrd="0" destOrd="0" presId="urn:microsoft.com/office/officeart/2005/8/layout/vProcess5"/>
    <dgm:cxn modelId="{424FAD92-A574-418A-AC05-033EC1AE7684}" type="presOf" srcId="{EDD1971C-B6D0-416C-9E18-EEE61C7443C0}" destId="{97E595D0-6CDD-4499-A0BB-AB008E4266E8}" srcOrd="0" destOrd="0" presId="urn:microsoft.com/office/officeart/2005/8/layout/vProcess5"/>
    <dgm:cxn modelId="{CDC02293-8B1F-4325-AE6C-A06D516A7392}" type="presOf" srcId="{8C96402A-3DF8-44A6-AC7D-78B64E1B9486}" destId="{80253C7B-ECF5-47E0-87E7-03093EAF41FC}" srcOrd="1" destOrd="0" presId="urn:microsoft.com/office/officeart/2005/8/layout/vProcess5"/>
    <dgm:cxn modelId="{ADD1F1B9-B1F6-4470-AB10-D65D4F432DC6}" type="presOf" srcId="{86AA0FED-BFD5-4D95-AAC8-12D4927D015E}" destId="{456B4651-FFBB-496F-B39D-F5CE331DDAE3}" srcOrd="0" destOrd="0" presId="urn:microsoft.com/office/officeart/2005/8/layout/vProcess5"/>
    <dgm:cxn modelId="{4C475ABB-DC68-4E39-8348-F3D624AE8A3E}" srcId="{EDD1971C-B6D0-416C-9E18-EEE61C7443C0}" destId="{8C96402A-3DF8-44A6-AC7D-78B64E1B9486}" srcOrd="1" destOrd="0" parTransId="{43A9639F-6615-44BE-9450-0B079CB17EE7}" sibTransId="{08897DA5-98B7-493C-BDBE-5B83D3097948}"/>
    <dgm:cxn modelId="{EC409FDB-2B6C-49F2-8E7E-1F70C4D47A2A}" type="presOf" srcId="{5AE54E65-59CF-4AB4-B7CE-811D840D4758}" destId="{F9F03138-AC2A-4EA0-A432-28B854676B88}" srcOrd="0" destOrd="0" presId="urn:microsoft.com/office/officeart/2005/8/layout/vProcess5"/>
    <dgm:cxn modelId="{239833F1-EC66-40E1-A5D3-A75A2FB896A4}" type="presOf" srcId="{98281C55-CB74-40C8-B860-927FEBD93B19}" destId="{3213F4AE-2274-4EE3-8FE9-178DA95E85CD}" srcOrd="1" destOrd="0" presId="urn:microsoft.com/office/officeart/2005/8/layout/vProcess5"/>
    <dgm:cxn modelId="{2FD505E5-A067-42BE-8A65-CDE33AA0E23C}" type="presParOf" srcId="{97E595D0-6CDD-4499-A0BB-AB008E4266E8}" destId="{930704D7-9A1D-4E35-9A12-4038AA7B1B82}" srcOrd="0" destOrd="0" presId="urn:microsoft.com/office/officeart/2005/8/layout/vProcess5"/>
    <dgm:cxn modelId="{4F2BFC36-53F3-4266-8AE0-D21EECA18B20}" type="presParOf" srcId="{97E595D0-6CDD-4499-A0BB-AB008E4266E8}" destId="{6B856815-A82F-4EA9-8F71-5779FDA18B5C}" srcOrd="1" destOrd="0" presId="urn:microsoft.com/office/officeart/2005/8/layout/vProcess5"/>
    <dgm:cxn modelId="{C595581F-C632-4020-A827-BBABC95F78C5}" type="presParOf" srcId="{97E595D0-6CDD-4499-A0BB-AB008E4266E8}" destId="{72F5F2F6-02D3-48CD-AEC5-2B8B71B0C643}" srcOrd="2" destOrd="0" presId="urn:microsoft.com/office/officeart/2005/8/layout/vProcess5"/>
    <dgm:cxn modelId="{785195E4-507D-4C89-854F-47FE01FDDA36}" type="presParOf" srcId="{97E595D0-6CDD-4499-A0BB-AB008E4266E8}" destId="{8C471600-919A-438B-821D-140DD5CF995A}" srcOrd="3" destOrd="0" presId="urn:microsoft.com/office/officeart/2005/8/layout/vProcess5"/>
    <dgm:cxn modelId="{6A723FB6-E1AB-4C86-86C8-2157EB3DFD4F}" type="presParOf" srcId="{97E595D0-6CDD-4499-A0BB-AB008E4266E8}" destId="{8D7E7C3B-59D7-4502-8565-BCAE46C08DB4}" srcOrd="4" destOrd="0" presId="urn:microsoft.com/office/officeart/2005/8/layout/vProcess5"/>
    <dgm:cxn modelId="{E88DD28C-FA7C-4378-BCB7-3442E3B755C3}" type="presParOf" srcId="{97E595D0-6CDD-4499-A0BB-AB008E4266E8}" destId="{37407D90-307D-4AF9-A022-ED0688DBDBD8}" srcOrd="5" destOrd="0" presId="urn:microsoft.com/office/officeart/2005/8/layout/vProcess5"/>
    <dgm:cxn modelId="{D2041BAE-E338-4857-A185-EE2BA11AAEDA}" type="presParOf" srcId="{97E595D0-6CDD-4499-A0BB-AB008E4266E8}" destId="{F9F03138-AC2A-4EA0-A432-28B854676B88}" srcOrd="6" destOrd="0" presId="urn:microsoft.com/office/officeart/2005/8/layout/vProcess5"/>
    <dgm:cxn modelId="{B0A2F2C4-5EB0-4E2F-9CCB-E80A416C918B}" type="presParOf" srcId="{97E595D0-6CDD-4499-A0BB-AB008E4266E8}" destId="{5E07AC0C-828A-4A62-8759-C360873CFCF7}" srcOrd="7" destOrd="0" presId="urn:microsoft.com/office/officeart/2005/8/layout/vProcess5"/>
    <dgm:cxn modelId="{035CDF23-2826-4936-A546-4826D69F5E84}" type="presParOf" srcId="{97E595D0-6CDD-4499-A0BB-AB008E4266E8}" destId="{0497913C-E36E-4A6F-BE81-FFC3A9EA0C10}" srcOrd="8" destOrd="0" presId="urn:microsoft.com/office/officeart/2005/8/layout/vProcess5"/>
    <dgm:cxn modelId="{037DD0C2-ABC7-485A-B911-A758385EF5C5}" type="presParOf" srcId="{97E595D0-6CDD-4499-A0BB-AB008E4266E8}" destId="{456B4651-FFBB-496F-B39D-F5CE331DDAE3}" srcOrd="9" destOrd="0" presId="urn:microsoft.com/office/officeart/2005/8/layout/vProcess5"/>
    <dgm:cxn modelId="{4D81F348-7A72-4AF6-980E-91615F722F31}" type="presParOf" srcId="{97E595D0-6CDD-4499-A0BB-AB008E4266E8}" destId="{3213F4AE-2274-4EE3-8FE9-178DA95E85CD}" srcOrd="10" destOrd="0" presId="urn:microsoft.com/office/officeart/2005/8/layout/vProcess5"/>
    <dgm:cxn modelId="{F21B8043-D16C-44D6-8D80-4E7C2903147E}" type="presParOf" srcId="{97E595D0-6CDD-4499-A0BB-AB008E4266E8}" destId="{80253C7B-ECF5-47E0-87E7-03093EAF41FC}" srcOrd="11" destOrd="0" presId="urn:microsoft.com/office/officeart/2005/8/layout/vProcess5"/>
    <dgm:cxn modelId="{70699502-E063-4151-A947-D7B841BED50A}" type="presParOf" srcId="{97E595D0-6CDD-4499-A0BB-AB008E4266E8}" destId="{C8333ED4-98E4-4130-B501-7514CFC0A890}" srcOrd="12" destOrd="0" presId="urn:microsoft.com/office/officeart/2005/8/layout/vProcess5"/>
    <dgm:cxn modelId="{482CA651-4A86-4685-9A9B-AB94EC1DFD99}" type="presParOf" srcId="{97E595D0-6CDD-4499-A0BB-AB008E4266E8}" destId="{F9DADEDF-A91C-4C76-B4C0-7544F0FFFB47}" srcOrd="13" destOrd="0" presId="urn:microsoft.com/office/officeart/2005/8/layout/vProcess5"/>
    <dgm:cxn modelId="{DF20F7BC-F2FF-4041-AA44-37F39F26978B}" type="presParOf" srcId="{97E595D0-6CDD-4499-A0BB-AB008E4266E8}" destId="{B121A899-3C66-440B-972E-4BAEAD9B2B9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856815-A82F-4EA9-8F71-5779FDA18B5C}">
      <dsp:nvSpPr>
        <dsp:cNvPr id="0" name=""/>
        <dsp:cNvSpPr/>
      </dsp:nvSpPr>
      <dsp:spPr>
        <a:xfrm>
          <a:off x="0" y="0"/>
          <a:ext cx="8548068" cy="6803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Can anyone give examples of racism on the small or large scale?</a:t>
          </a:r>
          <a:endParaRPr lang="en-US" sz="2300" kern="1200"/>
        </a:p>
      </dsp:txBody>
      <dsp:txXfrm>
        <a:off x="19927" y="19927"/>
        <a:ext cx="7734293" cy="640516"/>
      </dsp:txXfrm>
    </dsp:sp>
    <dsp:sp modelId="{72F5F2F6-02D3-48CD-AEC5-2B8B71B0C643}">
      <dsp:nvSpPr>
        <dsp:cNvPr id="0" name=""/>
        <dsp:cNvSpPr/>
      </dsp:nvSpPr>
      <dsp:spPr>
        <a:xfrm>
          <a:off x="638329" y="774866"/>
          <a:ext cx="8548068" cy="6803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Holocaust</a:t>
          </a:r>
          <a:endParaRPr lang="en-US" sz="2300" kern="1200"/>
        </a:p>
      </dsp:txBody>
      <dsp:txXfrm>
        <a:off x="658256" y="794793"/>
        <a:ext cx="7427644" cy="640516"/>
      </dsp:txXfrm>
    </dsp:sp>
    <dsp:sp modelId="{8C471600-919A-438B-821D-140DD5CF995A}">
      <dsp:nvSpPr>
        <dsp:cNvPr id="0" name=""/>
        <dsp:cNvSpPr/>
      </dsp:nvSpPr>
      <dsp:spPr>
        <a:xfrm>
          <a:off x="1276659" y="1549733"/>
          <a:ext cx="8548068" cy="68037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Hate crimes</a:t>
          </a:r>
          <a:endParaRPr lang="en-US" sz="2300" kern="1200"/>
        </a:p>
      </dsp:txBody>
      <dsp:txXfrm>
        <a:off x="1296586" y="1569660"/>
        <a:ext cx="7427644" cy="640516"/>
      </dsp:txXfrm>
    </dsp:sp>
    <dsp:sp modelId="{8D7E7C3B-59D7-4502-8565-BCAE46C08DB4}">
      <dsp:nvSpPr>
        <dsp:cNvPr id="0" name=""/>
        <dsp:cNvSpPr/>
      </dsp:nvSpPr>
      <dsp:spPr>
        <a:xfrm>
          <a:off x="1914989" y="2324599"/>
          <a:ext cx="8548068" cy="68037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Slave trade</a:t>
          </a:r>
          <a:endParaRPr lang="en-US" sz="2300" kern="1200"/>
        </a:p>
      </dsp:txBody>
      <dsp:txXfrm>
        <a:off x="1934916" y="2344526"/>
        <a:ext cx="7427644" cy="640516"/>
      </dsp:txXfrm>
    </dsp:sp>
    <dsp:sp modelId="{37407D90-307D-4AF9-A022-ED0688DBDBD8}">
      <dsp:nvSpPr>
        <dsp:cNvPr id="0" name=""/>
        <dsp:cNvSpPr/>
      </dsp:nvSpPr>
      <dsp:spPr>
        <a:xfrm>
          <a:off x="2553319" y="3099466"/>
          <a:ext cx="8548068" cy="68037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Segregation</a:t>
          </a:r>
          <a:endParaRPr lang="en-US" sz="2300" kern="1200"/>
        </a:p>
      </dsp:txBody>
      <dsp:txXfrm>
        <a:off x="2573246" y="3119393"/>
        <a:ext cx="7427644" cy="640516"/>
      </dsp:txXfrm>
    </dsp:sp>
    <dsp:sp modelId="{F9F03138-AC2A-4EA0-A432-28B854676B88}">
      <dsp:nvSpPr>
        <dsp:cNvPr id="0" name=""/>
        <dsp:cNvSpPr/>
      </dsp:nvSpPr>
      <dsp:spPr>
        <a:xfrm>
          <a:off x="8105827" y="497048"/>
          <a:ext cx="442240" cy="442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205331" y="497048"/>
        <a:ext cx="243232" cy="332786"/>
      </dsp:txXfrm>
    </dsp:sp>
    <dsp:sp modelId="{5E07AC0C-828A-4A62-8759-C360873CFCF7}">
      <dsp:nvSpPr>
        <dsp:cNvPr id="0" name=""/>
        <dsp:cNvSpPr/>
      </dsp:nvSpPr>
      <dsp:spPr>
        <a:xfrm>
          <a:off x="8744157" y="1271915"/>
          <a:ext cx="442240" cy="442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843661" y="1271915"/>
        <a:ext cx="243232" cy="332786"/>
      </dsp:txXfrm>
    </dsp:sp>
    <dsp:sp modelId="{0497913C-E36E-4A6F-BE81-FFC3A9EA0C10}">
      <dsp:nvSpPr>
        <dsp:cNvPr id="0" name=""/>
        <dsp:cNvSpPr/>
      </dsp:nvSpPr>
      <dsp:spPr>
        <a:xfrm>
          <a:off x="9382487" y="2035442"/>
          <a:ext cx="442240" cy="442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481991" y="2035442"/>
        <a:ext cx="243232" cy="332786"/>
      </dsp:txXfrm>
    </dsp:sp>
    <dsp:sp modelId="{456B4651-FFBB-496F-B39D-F5CE331DDAE3}">
      <dsp:nvSpPr>
        <dsp:cNvPr id="0" name=""/>
        <dsp:cNvSpPr/>
      </dsp:nvSpPr>
      <dsp:spPr>
        <a:xfrm>
          <a:off x="10020817" y="2817868"/>
          <a:ext cx="442240" cy="44224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10120321" y="2817868"/>
        <a:ext cx="243232" cy="3327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4750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  <p:sldLayoutId id="2147483707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8.xml"/><Relationship Id="rId1" Type="http://schemas.openxmlformats.org/officeDocument/2006/relationships/video" Target="https://www.youtube.com/embed/4eteSMuum6k?feature=oembed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A4CD1-6EE5-2773-4C70-864315304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Plan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DA59F-40D1-71CB-F3D6-1B1E40792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Gender Inequality</a:t>
            </a:r>
          </a:p>
          <a:p>
            <a:r>
              <a:rPr lang="en-GB" dirty="0"/>
              <a:t>Impact of Racism</a:t>
            </a:r>
          </a:p>
          <a:p>
            <a:r>
              <a:rPr lang="en-GB" dirty="0"/>
              <a:t>Industry 4.0</a:t>
            </a:r>
          </a:p>
          <a:p>
            <a:r>
              <a:rPr lang="en-GB" dirty="0"/>
              <a:t>Tutorial</a:t>
            </a:r>
          </a:p>
        </p:txBody>
      </p:sp>
    </p:spTree>
    <p:extLst>
      <p:ext uri="{BB962C8B-B14F-4D97-AF65-F5344CB8AC3E}">
        <p14:creationId xmlns:p14="http://schemas.microsoft.com/office/powerpoint/2010/main" val="3331037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65D8B-F994-8DD4-5CFD-BB7978499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Gender Inequality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83BAE-533B-6D57-9AE6-40C13F092E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Unequal treatment of a person based on perceptions of their gender</a:t>
            </a:r>
          </a:p>
          <a:p>
            <a:r>
              <a:rPr lang="en-GB" dirty="0"/>
              <a:t>Based on social traditions and societal norms, some established centuries ago!</a:t>
            </a:r>
          </a:p>
          <a:p>
            <a:r>
              <a:rPr lang="en-GB" dirty="0"/>
              <a:t>It can intersect with race, class, disability, sexuality and ethnicity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385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27465-3ADD-D202-3FD2-B30EE1818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Historical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D1BA4-DE02-2C18-42BB-0AEA313CC4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Traditional patriarchal systems positioned men as decision‑makers and women as dependents.</a:t>
            </a:r>
          </a:p>
          <a:p>
            <a:r>
              <a:rPr lang="en-GB" dirty="0"/>
              <a:t>Women’s access to education, employment, property ownership, and political participation was restricted until recent decades.</a:t>
            </a:r>
          </a:p>
          <a:p>
            <a:r>
              <a:rPr lang="en-GB" dirty="0"/>
              <a:t>Movements such as women’s suffrage, second‑wave feminism, and #MeToo have challenged norms but have not eliminated inequality.</a:t>
            </a:r>
          </a:p>
        </p:txBody>
      </p:sp>
    </p:spTree>
    <p:extLst>
      <p:ext uri="{BB962C8B-B14F-4D97-AF65-F5344CB8AC3E}">
        <p14:creationId xmlns:p14="http://schemas.microsoft.com/office/powerpoint/2010/main" val="1610312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55EA4-6B48-AFAB-A604-9F21F5E5F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Inequalities for Women</a:t>
            </a:r>
          </a:p>
        </p:txBody>
      </p:sp>
      <p:pic>
        <p:nvPicPr>
          <p:cNvPr id="7" name="Content Placeholder 6" descr="A screenshot of a white and black text&#10;&#10;Description automatically generated">
            <a:extLst>
              <a:ext uri="{FF2B5EF4-FFF2-40B4-BE49-F238E27FC236}">
                <a16:creationId xmlns:a16="http://schemas.microsoft.com/office/drawing/2014/main" id="{BD1EEA90-40F7-D649-9645-B0F19E3469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79191" y="1394958"/>
            <a:ext cx="9495323" cy="5385479"/>
          </a:xfrm>
        </p:spPr>
      </p:pic>
    </p:spTree>
    <p:extLst>
      <p:ext uri="{BB962C8B-B14F-4D97-AF65-F5344CB8AC3E}">
        <p14:creationId xmlns:p14="http://schemas.microsoft.com/office/powerpoint/2010/main" val="3624879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2B0D9-BD90-45D6-1678-1904DB14C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Inequalities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8E498-648F-388E-E0BC-C71464A445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Women's symptoms in conditions such as heart disease are often taken less seriously; diagnostic delays are common.</a:t>
            </a:r>
          </a:p>
          <a:p>
            <a:r>
              <a:rPr lang="en-GB" dirty="0"/>
              <a:t>Lack of research into women’s health (e.g., menopause, endometriosis) contributes to poorer outcomes. T</a:t>
            </a:r>
          </a:p>
          <a:p>
            <a:r>
              <a:rPr lang="en-GB" dirty="0"/>
              <a:t>Transgender and non‑binary people face barriers in accessing inclusive healthcare and may experience discrimination.</a:t>
            </a:r>
          </a:p>
        </p:txBody>
      </p:sp>
    </p:spTree>
    <p:extLst>
      <p:ext uri="{BB962C8B-B14F-4D97-AF65-F5344CB8AC3E}">
        <p14:creationId xmlns:p14="http://schemas.microsoft.com/office/powerpoint/2010/main" val="3325354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06D15-6F20-6470-2D34-CE0789F235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about men?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B491A-65B0-FBEA-143F-C02726F32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06525"/>
            <a:ext cx="11481847" cy="357593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Societal norms expect men to be “leaders, tough, dominant, unemotional”</a:t>
            </a:r>
          </a:p>
          <a:p>
            <a:r>
              <a:rPr lang="en-GB" dirty="0"/>
              <a:t> These narrow standards penalise men who deviate and place psychological strain on them</a:t>
            </a:r>
          </a:p>
          <a:p>
            <a:r>
              <a:rPr lang="en-GB" dirty="0"/>
              <a:t>In many parts of society boys learn early that “feminine” qualities are undesirable, restricting emotional expression and help‑seeking</a:t>
            </a:r>
          </a:p>
          <a:p>
            <a:r>
              <a:rPr lang="en-GB" dirty="0"/>
              <a:t>Pressure to suppress emotion or avoid help‑seeking</a:t>
            </a:r>
          </a:p>
          <a:p>
            <a:r>
              <a:rPr lang="en-GB" dirty="0"/>
              <a:t>Social stigma around caregiving and fatherhood roles</a:t>
            </a:r>
          </a:p>
          <a:p>
            <a:r>
              <a:rPr lang="en-GB" dirty="0"/>
              <a:t>In 2024 male suicide rates was 25.0 per 100,000 compared to the female suicide rate of 6.8 per 100,000 in Wales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372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622A1-6D15-E3C9-9B82-F20778046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Gender: A Binary Topic?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DA2F0-0573-6205-A199-564EE75307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Gender exists on a spectrum, not as a binary line. </a:t>
            </a:r>
          </a:p>
          <a:p>
            <a:pPr marL="269875" indent="-269875"/>
            <a:r>
              <a:rPr lang="en-US" dirty="0"/>
              <a:t>Biological sex does not lie on a binary either. </a:t>
            </a:r>
          </a:p>
          <a:p>
            <a:pPr marL="269875" indent="-269875"/>
            <a:r>
              <a:rPr lang="en-US" dirty="0"/>
              <a:t>Those who lie outside of the traditional view of male/female are often subject to even more inequalities and injustices.</a:t>
            </a:r>
          </a:p>
          <a:p>
            <a:pPr marL="269875" indent="-269875"/>
            <a:r>
              <a:rPr lang="en-US" dirty="0" err="1"/>
              <a:t>Marginalisation</a:t>
            </a:r>
            <a:r>
              <a:rPr lang="en-US" dirty="0"/>
              <a:t> and exclusion are prevalent. </a:t>
            </a:r>
          </a:p>
        </p:txBody>
      </p:sp>
    </p:spTree>
    <p:extLst>
      <p:ext uri="{BB962C8B-B14F-4D97-AF65-F5344CB8AC3E}">
        <p14:creationId xmlns:p14="http://schemas.microsoft.com/office/powerpoint/2010/main" val="7454669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A02E5-0744-39B2-86DA-F921B6637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 b="1" dirty="0"/>
              <a:t>LGBTQ+ Rights</a:t>
            </a:r>
          </a:p>
        </p:txBody>
      </p:sp>
      <p:pic>
        <p:nvPicPr>
          <p:cNvPr id="5" name="Picture 4" descr="Lock with a love heart">
            <a:extLst>
              <a:ext uri="{FF2B5EF4-FFF2-40B4-BE49-F238E27FC236}">
                <a16:creationId xmlns:a16="http://schemas.microsoft.com/office/drawing/2014/main" id="{F71E4D36-57D8-1C7C-7F18-D0A0D66D6A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64" r="22331" b="1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3C10C-FBBA-7C66-F623-CA184143CE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Stonewall</a:t>
            </a:r>
          </a:p>
          <a:p>
            <a:pPr marL="269875" indent="-269875"/>
            <a:r>
              <a:rPr lang="en-US"/>
              <a:t>Section 28 1988-2003 (2000 in Scotland)</a:t>
            </a:r>
          </a:p>
          <a:p>
            <a:pPr marL="269875" indent="-269875"/>
            <a:r>
              <a:rPr lang="en-US"/>
              <a:t>2019 curriculum changes</a:t>
            </a:r>
          </a:p>
          <a:p>
            <a:pPr marL="269875" indent="-269875"/>
            <a:r>
              <a:rPr lang="en-US"/>
              <a:t>Marriage (Same Sex Couples) Act 2013</a:t>
            </a:r>
          </a:p>
          <a:p>
            <a:pPr marL="269875" indent="-269875"/>
            <a:endParaRPr lang="en-US"/>
          </a:p>
          <a:p>
            <a:pPr marL="269875" indent="-269875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322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7A405-595A-6838-98B9-D09F2A44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 b="1" dirty="0"/>
              <a:t>Race and Racism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DE06B36B-F7F3-B34A-7750-7C6C1543C9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30" r="16117" b="-10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CE72F-F11F-0762-95F8-13C95ED04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What is race?</a:t>
            </a:r>
          </a:p>
          <a:p>
            <a:pPr marL="269875" indent="-269875"/>
            <a:r>
              <a:rPr lang="en-US"/>
              <a:t>The idea that the human species is divided into distinct groups on the basis of inherited physical and </a:t>
            </a:r>
            <a:r>
              <a:rPr lang="en-US" err="1"/>
              <a:t>behavioural</a:t>
            </a:r>
            <a:r>
              <a:rPr lang="en-US"/>
              <a:t> differences</a:t>
            </a:r>
          </a:p>
        </p:txBody>
      </p:sp>
    </p:spTree>
    <p:extLst>
      <p:ext uri="{BB962C8B-B14F-4D97-AF65-F5344CB8AC3E}">
        <p14:creationId xmlns:p14="http://schemas.microsoft.com/office/powerpoint/2010/main" val="2841589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807C163-87AF-4BC4-ADE2-4E5EAFEEE8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696E8E-5A50-4F12-9E0B-502F85061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B8A07F7-656D-4B06-860B-4290325213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D932A44-B2F8-4EA5-A529-D1EF350CB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211287-5AF6-4DE8-9550-CE2475D62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935D3D5B-2BDE-4FFA-AD19-2A6FA11B4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65141913-6183-49C2-BACE-61AF501817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6CBF2F32-98FF-4601-8322-C5E0724D9D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1AF3E2D8-35DA-4B2D-891A-A1594F7DB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543934E-E678-45FF-8C62-1EF71BABE7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59B54ED7-1C7F-4C59-B1CB-84D3D9C21C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6ABFC7E0-9992-4076-88C6-3354EB12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19C03209-5BD8-4B0B-847E-430FFF592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A321D-B093-DCFB-F6C5-FDAEA6A42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0001"/>
            <a:ext cx="11075080" cy="1809500"/>
          </a:xfrm>
        </p:spPr>
        <p:txBody>
          <a:bodyPr anchor="t">
            <a:normAutofit/>
          </a:bodyPr>
          <a:lstStyle/>
          <a:p>
            <a:r>
              <a:rPr lang="en-US" b="1" dirty="0"/>
              <a:t>Racism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8EC0FBF2-0F4E-83A9-A603-EADAA578621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7660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6B856815-A82F-4EA9-8F71-5779FDA18B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F9F03138-AC2A-4EA0-A432-28B854676B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72F5F2F6-02D3-48CD-AEC5-2B8B71B0C6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5E07AC0C-828A-4A62-8759-C360873CFC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8C471600-919A-438B-821D-140DD5CF99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0497913C-E36E-4A6F-BE81-FFC3A9EA0C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8D7E7C3B-59D7-4502-8565-BCAE46C08D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456B4651-FFBB-496F-B39D-F5CE331DDA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37407D90-307D-4AF9-A022-ED0688DBDB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6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98847-CEF1-1D2A-51B1-86B8435FBA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 b="1" dirty="0"/>
              <a:t>Ethnicity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F40A9E76-4B62-CBD6-6123-F993688A15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30" r="16117" b="-10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1694B-6328-FAEE-7C9F-DC146688D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What is ethnicity?</a:t>
            </a:r>
          </a:p>
          <a:p>
            <a:pPr marL="269875" indent="-269875"/>
            <a:r>
              <a:rPr lang="en-US" dirty="0"/>
              <a:t>A social construct, describing cultural identity.</a:t>
            </a:r>
          </a:p>
        </p:txBody>
      </p:sp>
    </p:spTree>
    <p:extLst>
      <p:ext uri="{BB962C8B-B14F-4D97-AF65-F5344CB8AC3E}">
        <p14:creationId xmlns:p14="http://schemas.microsoft.com/office/powerpoint/2010/main" val="1911152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E9F886F-E560-4EE9-992D-6F270FDA9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7E66EC-3B39-D3B3-12B8-AD93D6511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 b="1" dirty="0"/>
              <a:t>Anti-Racism</a:t>
            </a:r>
          </a:p>
        </p:txBody>
      </p:sp>
      <p:pic>
        <p:nvPicPr>
          <p:cNvPr id="4" name="Content Placeholder 3" descr="A group of people holding signs&#10;&#10;Description automatically generated">
            <a:extLst>
              <a:ext uri="{FF2B5EF4-FFF2-40B4-BE49-F238E27FC236}">
                <a16:creationId xmlns:a16="http://schemas.microsoft.com/office/drawing/2014/main" id="{EBA4D6AD-A90E-F69C-40B9-37301354A6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1319"/>
          <a:stretch/>
        </p:blipFill>
        <p:spPr>
          <a:xfrm>
            <a:off x="20" y="10"/>
            <a:ext cx="6444556" cy="3428990"/>
          </a:xfrm>
          <a:prstGeom prst="rect">
            <a:avLst/>
          </a:prstGeom>
        </p:spPr>
      </p:pic>
      <p:pic>
        <p:nvPicPr>
          <p:cNvPr id="6" name="Picture 5" descr="A group of people around a statue&#10;&#10;Description automatically generated">
            <a:extLst>
              <a:ext uri="{FF2B5EF4-FFF2-40B4-BE49-F238E27FC236}">
                <a16:creationId xmlns:a16="http://schemas.microsoft.com/office/drawing/2014/main" id="{C594A0B4-33D4-DA2D-BBFC-4CC7AD85A11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153" r="27395" b="2"/>
          <a:stretch/>
        </p:blipFill>
        <p:spPr>
          <a:xfrm>
            <a:off x="20" y="3427200"/>
            <a:ext cx="3221980" cy="3430800"/>
          </a:xfrm>
          <a:prstGeom prst="rect">
            <a:avLst/>
          </a:prstGeom>
        </p:spPr>
      </p:pic>
      <p:pic>
        <p:nvPicPr>
          <p:cNvPr id="5" name="Picture 4" descr="A group of people holding signs and a banner&#10;&#10;Description automatically generated">
            <a:extLst>
              <a:ext uri="{FF2B5EF4-FFF2-40B4-BE49-F238E27FC236}">
                <a16:creationId xmlns:a16="http://schemas.microsoft.com/office/drawing/2014/main" id="{CB864EE8-7359-A7BE-F96C-C600E176E24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298" r="23397" b="-1"/>
          <a:stretch/>
        </p:blipFill>
        <p:spPr>
          <a:xfrm>
            <a:off x="3217144" y="3427200"/>
            <a:ext cx="3222000" cy="3430800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51E10CC-092D-BDF1-CFBD-ECC78B81A3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pPr marL="269875" indent="-269875"/>
            <a:r>
              <a:rPr lang="en-US"/>
              <a:t>Edward Colston statue toppled.</a:t>
            </a:r>
          </a:p>
          <a:p>
            <a:pPr marL="269875" indent="-269875"/>
            <a:r>
              <a:rPr lang="en-US"/>
              <a:t>BLM, antisemitism, refugees.</a:t>
            </a:r>
          </a:p>
          <a:p>
            <a:pPr marL="269875" indent="-269875"/>
            <a:r>
              <a:rPr lang="en-US"/>
              <a:t>Has this worked?</a:t>
            </a:r>
          </a:p>
        </p:txBody>
      </p:sp>
    </p:spTree>
    <p:extLst>
      <p:ext uri="{BB962C8B-B14F-4D97-AF65-F5344CB8AC3E}">
        <p14:creationId xmlns:p14="http://schemas.microsoft.com/office/powerpoint/2010/main" val="12323030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6C750F-80F1-C3D1-4218-DE3F2DF28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 sz="4700" b="1" dirty="0"/>
              <a:t>Whitewashed History: The Effects</a:t>
            </a:r>
          </a:p>
        </p:txBody>
      </p:sp>
      <p:pic>
        <p:nvPicPr>
          <p:cNvPr id="5" name="Picture 4" descr="Black wood background">
            <a:extLst>
              <a:ext uri="{FF2B5EF4-FFF2-40B4-BE49-F238E27FC236}">
                <a16:creationId xmlns:a16="http://schemas.microsoft.com/office/drawing/2014/main" id="{DBAF9202-91B5-E733-D984-7B33014B4E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43" r="18723" b="-3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5EE31-E08A-F037-7DF5-DF5343114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History is written by the winners.</a:t>
            </a:r>
          </a:p>
          <a:p>
            <a:pPr marL="269875" indent="-269875"/>
            <a:r>
              <a:rPr lang="en-US"/>
              <a:t>The British Empire</a:t>
            </a:r>
          </a:p>
          <a:p>
            <a:pPr marL="269875" indent="-269875"/>
            <a:r>
              <a:rPr lang="en-US"/>
              <a:t>Brexit</a:t>
            </a:r>
          </a:p>
          <a:p>
            <a:pPr marL="269875" indent="-269875"/>
            <a:r>
              <a:rPr lang="en-US"/>
              <a:t>Films and television actors</a:t>
            </a:r>
          </a:p>
        </p:txBody>
      </p:sp>
    </p:spTree>
    <p:extLst>
      <p:ext uri="{BB962C8B-B14F-4D97-AF65-F5344CB8AC3E}">
        <p14:creationId xmlns:p14="http://schemas.microsoft.com/office/powerpoint/2010/main" val="6330732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28F8A-DCEE-19D8-C812-FEC08B645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 what does it mean in contemporary society?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AE8DA-5055-3F34-0B08-7C40CC438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Access to opportunities</a:t>
            </a:r>
          </a:p>
          <a:p>
            <a:r>
              <a:rPr lang="en-GB" dirty="0"/>
              <a:t>Lower educational attainment</a:t>
            </a:r>
          </a:p>
          <a:p>
            <a:r>
              <a:rPr lang="en-GB" dirty="0"/>
              <a:t>Poverty</a:t>
            </a:r>
          </a:p>
          <a:p>
            <a:r>
              <a:rPr lang="en-GB" dirty="0"/>
              <a:t>Criminality and justice outcomes</a:t>
            </a:r>
          </a:p>
          <a:p>
            <a:r>
              <a:rPr lang="en-GB" dirty="0"/>
              <a:t>Social cohesion</a:t>
            </a:r>
          </a:p>
        </p:txBody>
      </p:sp>
    </p:spTree>
    <p:extLst>
      <p:ext uri="{BB962C8B-B14F-4D97-AF65-F5344CB8AC3E}">
        <p14:creationId xmlns:p14="http://schemas.microsoft.com/office/powerpoint/2010/main" val="26724919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564F7-82F2-9246-F47F-C58215227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Race and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993DD-C643-99A2-714E-B8DEE4CA0C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Mental health</a:t>
            </a:r>
          </a:p>
          <a:p>
            <a:r>
              <a:rPr lang="en-GB" dirty="0"/>
              <a:t>People from the White Gypsy or Irish Traveller, Bangladeshi and Pakistani communities have the poorest health outcomes across a range of indicators</a:t>
            </a:r>
          </a:p>
          <a:p>
            <a:r>
              <a:rPr lang="en-GB" dirty="0"/>
              <a:t>rates of infant and maternal mortality, cardiovascular disease (CVD) and diabetes are higher among Black and South Asian groups than white groups</a:t>
            </a:r>
          </a:p>
          <a:p>
            <a:r>
              <a:rPr lang="en-GB" dirty="0"/>
              <a:t>mortality from cancer, and dementia and Alzheimer’s disease is highest among white groups</a:t>
            </a:r>
          </a:p>
        </p:txBody>
      </p:sp>
    </p:spTree>
    <p:extLst>
      <p:ext uri="{BB962C8B-B14F-4D97-AF65-F5344CB8AC3E}">
        <p14:creationId xmlns:p14="http://schemas.microsoft.com/office/powerpoint/2010/main" val="27371359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4AC21-658D-EC15-D8AB-58AF3F3C8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5605701" cy="5121275"/>
          </a:xfrm>
        </p:spPr>
        <p:txBody>
          <a:bodyPr/>
          <a:lstStyle/>
          <a:p>
            <a:r>
              <a:rPr lang="en-GB" dirty="0"/>
              <a:t>What are the causes?</a:t>
            </a:r>
          </a:p>
        </p:txBody>
      </p:sp>
      <p:pic>
        <p:nvPicPr>
          <p:cNvPr id="3084" name="Picture 12" descr="3+ Thousand Lets Discuss Royalty-Free Images, Stock Photos &amp; Pictures ...">
            <a:extLst>
              <a:ext uri="{FF2B5EF4-FFF2-40B4-BE49-F238E27FC236}">
                <a16:creationId xmlns:a16="http://schemas.microsoft.com/office/drawing/2014/main" id="{36CCC6E5-7862-2877-0314-B3EE6898617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914400"/>
            <a:ext cx="5605701" cy="44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65829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0C25E-F944-73A8-9DB8-F576FA5DB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does the research say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907E8F-D4BD-1572-F8AC-4F4F72561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Deprivation, environment, and health-related behaviours</a:t>
            </a:r>
          </a:p>
          <a:p>
            <a:r>
              <a:rPr lang="en-GB" dirty="0"/>
              <a:t>Structural racism can reinforce inequalities, for example, in housing, employment and the criminal justice system</a:t>
            </a:r>
          </a:p>
          <a:p>
            <a:r>
              <a:rPr lang="en-GB" dirty="0"/>
              <a:t>Covid-19 has shone a light on inequalities and highlighted the urgent need to strengthen action to prevent and manage ill health in deprived and ethnic minority communities. </a:t>
            </a:r>
          </a:p>
          <a:p>
            <a:pPr marL="41400" indent="0">
              <a:buNone/>
            </a:pPr>
            <a:endParaRPr lang="en-GB" dirty="0"/>
          </a:p>
          <a:p>
            <a:pPr marL="914400" lvl="2" indent="0" algn="r">
              <a:buNone/>
            </a:pPr>
            <a:r>
              <a:rPr lang="en-GB" dirty="0"/>
              <a:t>(Kings Fund, 2023)</a:t>
            </a:r>
          </a:p>
        </p:txBody>
      </p:sp>
    </p:spTree>
    <p:extLst>
      <p:ext uri="{BB962C8B-B14F-4D97-AF65-F5344CB8AC3E}">
        <p14:creationId xmlns:p14="http://schemas.microsoft.com/office/powerpoint/2010/main" val="9752178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F3C1F-D7D4-A21D-89CD-0DD770C92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Technological Advances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31E38-BA45-1398-77FE-BDBA1D9A8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Industry 4.0 is our latest technological step forward across all sectors.</a:t>
            </a:r>
          </a:p>
          <a:p>
            <a:pPr marL="269875" indent="-269875"/>
            <a:r>
              <a:rPr lang="en-US"/>
              <a:t>It is known as the fourth industrial revolution. </a:t>
            </a:r>
          </a:p>
          <a:p>
            <a:pPr marL="269875" indent="-269875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9285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E9F886F-E560-4EE9-992D-6F270FDA9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5" name="Rectangle 24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9F2152-EB29-5DCB-095E-091D83319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/>
              <a:t>Industry 1.0</a:t>
            </a:r>
          </a:p>
        </p:txBody>
      </p:sp>
      <p:pic>
        <p:nvPicPr>
          <p:cNvPr id="6" name="Picture 5" descr="A group of buildings next to a large field&#10;&#10;Description automatically generated">
            <a:extLst>
              <a:ext uri="{FF2B5EF4-FFF2-40B4-BE49-F238E27FC236}">
                <a16:creationId xmlns:a16="http://schemas.microsoft.com/office/drawing/2014/main" id="{1FF4CDA9-6985-ED89-CA83-E8D900684F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8245" b="1"/>
          <a:stretch/>
        </p:blipFill>
        <p:spPr>
          <a:xfrm>
            <a:off x="20" y="10"/>
            <a:ext cx="6444556" cy="3428990"/>
          </a:xfrm>
          <a:prstGeom prst="rect">
            <a:avLst/>
          </a:prstGeom>
        </p:spPr>
      </p:pic>
      <p:pic>
        <p:nvPicPr>
          <p:cNvPr id="7" name="Picture 6" descr="A black and white of a factory&#10;&#10;Description automatically generated">
            <a:extLst>
              <a:ext uri="{FF2B5EF4-FFF2-40B4-BE49-F238E27FC236}">
                <a16:creationId xmlns:a16="http://schemas.microsoft.com/office/drawing/2014/main" id="{42ECD41C-6510-10A1-DC87-5EDE8E5F43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87"/>
          <a:stretch/>
        </p:blipFill>
        <p:spPr>
          <a:xfrm>
            <a:off x="20" y="3427200"/>
            <a:ext cx="3221980" cy="3430800"/>
          </a:xfrm>
          <a:prstGeom prst="rect">
            <a:avLst/>
          </a:prstGeom>
        </p:spPr>
      </p:pic>
      <p:pic>
        <p:nvPicPr>
          <p:cNvPr id="4" name="Content Placeholder 3" descr="A group of people working in a factory&#10;&#10;Description automatically generated">
            <a:extLst>
              <a:ext uri="{FF2B5EF4-FFF2-40B4-BE49-F238E27FC236}">
                <a16:creationId xmlns:a16="http://schemas.microsoft.com/office/drawing/2014/main" id="{A05634E0-F7E5-28D8-E487-50BDA927EFF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846" r="13581" b="2"/>
          <a:stretch/>
        </p:blipFill>
        <p:spPr>
          <a:xfrm>
            <a:off x="3217144" y="3427200"/>
            <a:ext cx="3222000" cy="3430800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E0222C52-0AF0-E2A2-3F6E-77EB6EFD76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pPr marL="269875" indent="-269875"/>
            <a:r>
              <a:rPr lang="en-US"/>
              <a:t>The 1700's brought the first Industrial Revolution, and with it, steam, engines and water power.</a:t>
            </a:r>
          </a:p>
        </p:txBody>
      </p:sp>
    </p:spTree>
    <p:extLst>
      <p:ext uri="{BB962C8B-B14F-4D97-AF65-F5344CB8AC3E}">
        <p14:creationId xmlns:p14="http://schemas.microsoft.com/office/powerpoint/2010/main" val="35090412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742F92-D807-7E96-F06C-353FE2A68F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/>
              <a:t>Industry 2.0</a:t>
            </a:r>
          </a:p>
        </p:txBody>
      </p:sp>
      <p:pic>
        <p:nvPicPr>
          <p:cNvPr id="5" name="Picture 4" descr="A group of people working on a factory&#10;&#10;Description automatically generated">
            <a:extLst>
              <a:ext uri="{FF2B5EF4-FFF2-40B4-BE49-F238E27FC236}">
                <a16:creationId xmlns:a16="http://schemas.microsoft.com/office/drawing/2014/main" id="{71E92EC8-F0F6-EB5E-7251-B7C3BA0E11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508" r="-2" b="14199"/>
          <a:stretch/>
        </p:blipFill>
        <p:spPr>
          <a:xfrm>
            <a:off x="20" y="10"/>
            <a:ext cx="6444556" cy="3428990"/>
          </a:xfrm>
          <a:prstGeom prst="rect">
            <a:avLst/>
          </a:prstGeom>
        </p:spPr>
      </p:pic>
      <p:pic>
        <p:nvPicPr>
          <p:cNvPr id="4" name="Picture 3" descr="Men working on a car&#10;&#10;Description automatically generated">
            <a:extLst>
              <a:ext uri="{FF2B5EF4-FFF2-40B4-BE49-F238E27FC236}">
                <a16:creationId xmlns:a16="http://schemas.microsoft.com/office/drawing/2014/main" id="{755F88A7-00B0-7F1B-9415-143DFAB3458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130" b="20142"/>
          <a:stretch/>
        </p:blipFill>
        <p:spPr>
          <a:xfrm>
            <a:off x="20" y="3427200"/>
            <a:ext cx="6443980" cy="34308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0C490-846C-73E9-8797-257994A6D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Beginning around 1870, this brought mass production, assembly lines and electrical energy. </a:t>
            </a:r>
          </a:p>
          <a:p>
            <a:pPr marL="269875" indent="-269875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3592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528676-6280-6C06-A194-EB5E64CB3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 dirty="0"/>
              <a:t>Industry 3.0</a:t>
            </a:r>
          </a:p>
        </p:txBody>
      </p:sp>
      <p:pic>
        <p:nvPicPr>
          <p:cNvPr id="5" name="Picture 4" descr="A group of people working in a factory&#10;&#10;Description automatically generated">
            <a:extLst>
              <a:ext uri="{FF2B5EF4-FFF2-40B4-BE49-F238E27FC236}">
                <a16:creationId xmlns:a16="http://schemas.microsoft.com/office/drawing/2014/main" id="{AC2D98D3-B715-BB5C-B10F-27F765DC85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27" r="-2" b="23628"/>
          <a:stretch/>
        </p:blipFill>
        <p:spPr>
          <a:xfrm>
            <a:off x="20" y="10"/>
            <a:ext cx="6444556" cy="3428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D2F11E7-9C17-07F0-2483-E9239FEC92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64" b="2687"/>
          <a:stretch/>
        </p:blipFill>
        <p:spPr>
          <a:xfrm>
            <a:off x="20" y="3427200"/>
            <a:ext cx="6443980" cy="34308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7485D-A778-D4F4-A534-2F8D99284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 err="1"/>
              <a:t>Recognised</a:t>
            </a:r>
            <a:r>
              <a:rPr lang="en-US" dirty="0"/>
              <a:t> from around the 1970’s</a:t>
            </a:r>
          </a:p>
          <a:p>
            <a:pPr marL="269875" indent="-269875"/>
            <a:r>
              <a:rPr lang="en-US" dirty="0"/>
              <a:t>Automation</a:t>
            </a:r>
          </a:p>
          <a:p>
            <a:pPr marL="269875" indent="-269875"/>
            <a:r>
              <a:rPr lang="en-US" dirty="0"/>
              <a:t>Computers</a:t>
            </a:r>
          </a:p>
          <a:p>
            <a:pPr marL="269875" indent="-269875"/>
            <a:r>
              <a:rPr lang="en-US" dirty="0"/>
              <a:t>Electronics</a:t>
            </a:r>
          </a:p>
        </p:txBody>
      </p:sp>
    </p:spTree>
    <p:extLst>
      <p:ext uri="{BB962C8B-B14F-4D97-AF65-F5344CB8AC3E}">
        <p14:creationId xmlns:p14="http://schemas.microsoft.com/office/powerpoint/2010/main" val="7856150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D2FD795-8DF5-44F0-8664-4D8F626DD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Rectangle 25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292C9C-B50A-3955-77E1-B29CC4E28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5055" y="545126"/>
            <a:ext cx="3106081" cy="2186096"/>
          </a:xfrm>
        </p:spPr>
        <p:txBody>
          <a:bodyPr anchor="t">
            <a:normAutofit/>
          </a:bodyPr>
          <a:lstStyle/>
          <a:p>
            <a:r>
              <a:rPr lang="en-US"/>
              <a:t>Industry 4.0</a:t>
            </a:r>
          </a:p>
        </p:txBody>
      </p:sp>
      <p:pic>
        <p:nvPicPr>
          <p:cNvPr id="5" name="Picture 4" descr="A diagram of a computer network&#10;&#10;Description automatically generated">
            <a:extLst>
              <a:ext uri="{FF2B5EF4-FFF2-40B4-BE49-F238E27FC236}">
                <a16:creationId xmlns:a16="http://schemas.microsoft.com/office/drawing/2014/main" id="{CD742816-E555-3A30-5BB2-CA29074CD6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37" y="262016"/>
            <a:ext cx="8533269" cy="639995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FA76A-04C4-8632-D726-B4DF80694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61840" y="2947121"/>
            <a:ext cx="2279296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The Smart Factory</a:t>
            </a:r>
          </a:p>
          <a:p>
            <a:pPr marL="269875" indent="-269875"/>
            <a:r>
              <a:rPr lang="en-US"/>
              <a:t>Automated</a:t>
            </a:r>
          </a:p>
          <a:p>
            <a:pPr marL="269875" indent="-269875"/>
            <a:r>
              <a:rPr lang="en-US"/>
              <a:t>AI Powered</a:t>
            </a:r>
          </a:p>
        </p:txBody>
      </p:sp>
    </p:spTree>
    <p:extLst>
      <p:ext uri="{BB962C8B-B14F-4D97-AF65-F5344CB8AC3E}">
        <p14:creationId xmlns:p14="http://schemas.microsoft.com/office/powerpoint/2010/main" val="37260719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D68294-C505-2DB3-5D3B-8BD816494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5129" y="540000"/>
            <a:ext cx="4536007" cy="1367652"/>
          </a:xfrm>
        </p:spPr>
        <p:txBody>
          <a:bodyPr anchor="b">
            <a:normAutofit/>
          </a:bodyPr>
          <a:lstStyle/>
          <a:p>
            <a:r>
              <a:rPr lang="en-US"/>
              <a:t>The Rise of the Machines</a:t>
            </a:r>
          </a:p>
        </p:txBody>
      </p:sp>
      <p:pic>
        <p:nvPicPr>
          <p:cNvPr id="4" name="Picture 3" descr="A robot with blue eyes&#10;&#10;Description automatically generated">
            <a:extLst>
              <a:ext uri="{FF2B5EF4-FFF2-40B4-BE49-F238E27FC236}">
                <a16:creationId xmlns:a16="http://schemas.microsoft.com/office/drawing/2014/main" id="{73FFB0FE-1E23-A44B-09C8-479501B5AF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6886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BB650A-F4E5-C7D9-4A4C-1D32520BC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0138" y="2062825"/>
            <a:ext cx="5317886" cy="42459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269875" indent="-269875"/>
            <a:r>
              <a:rPr lang="en-US"/>
              <a:t>Is this something to celebrate or to fear?</a:t>
            </a:r>
          </a:p>
          <a:p>
            <a:pPr marL="269875" indent="-269875"/>
            <a:r>
              <a:rPr lang="en-US"/>
              <a:t>Where does AI's ability end?</a:t>
            </a:r>
          </a:p>
          <a:p>
            <a:pPr marL="269875" indent="-269875"/>
            <a:r>
              <a:rPr lang="en-US"/>
              <a:t>Ethical issues?</a:t>
            </a:r>
          </a:p>
          <a:p>
            <a:pPr marL="269875" indent="-269875"/>
            <a:r>
              <a:rPr lang="en-US"/>
              <a:t>Asimov's Laws of Robotics (Sci-fi) (1950)</a:t>
            </a:r>
          </a:p>
          <a:p>
            <a:pPr marL="269875" indent="-269875"/>
            <a:r>
              <a:rPr lang="en-US">
                <a:ea typeface="+mn-lt"/>
                <a:cs typeface="+mn-lt"/>
              </a:rPr>
              <a:t>A robot may not injure a human being or, through inaction, allow a human being to come to harm.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</a:rPr>
              <a:t>A robot must obey the orders given it by human beings except where such orders would conflict with the First Law.</a:t>
            </a:r>
            <a:endParaRPr lang="en-US"/>
          </a:p>
          <a:p>
            <a:pPr marL="269875" indent="-269875"/>
            <a:r>
              <a:rPr lang="en-US">
                <a:ea typeface="+mn-lt"/>
                <a:cs typeface="+mn-lt"/>
              </a:rPr>
              <a:t>A robot must protect its own existence as long as such protection does not conflict with the First or Second Law.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80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A5CDBB-D20B-BB34-BD1E-7D3ADBF89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/>
              <a:t>The Future of Healthcare</a:t>
            </a:r>
          </a:p>
        </p:txBody>
      </p:sp>
      <p:pic>
        <p:nvPicPr>
          <p:cNvPr id="5" name="Picture 4" descr="3D box skeletons">
            <a:extLst>
              <a:ext uri="{FF2B5EF4-FFF2-40B4-BE49-F238E27FC236}">
                <a16:creationId xmlns:a16="http://schemas.microsoft.com/office/drawing/2014/main" id="{2D2130BF-8D3E-3AAA-DCC5-BA9399EFC9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56" r="15609" b="-3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4B8DB-06BA-B153-7A8A-82E70D201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Big Data</a:t>
            </a:r>
          </a:p>
          <a:p>
            <a:pPr marL="269875" indent="-269875"/>
            <a:r>
              <a:rPr lang="en-US"/>
              <a:t>AI</a:t>
            </a:r>
          </a:p>
          <a:p>
            <a:pPr marL="269875" indent="-269875"/>
            <a:r>
              <a:rPr lang="en-US"/>
              <a:t>Storage, security and access</a:t>
            </a:r>
          </a:p>
          <a:p>
            <a:pPr marL="269875" indent="-269875"/>
            <a:r>
              <a:rPr lang="en-US"/>
              <a:t>Remote delivery</a:t>
            </a:r>
          </a:p>
          <a:p>
            <a:pPr marL="269875" indent="-269875"/>
            <a:r>
              <a:rPr lang="en-US"/>
              <a:t>Communities, not hospitals</a:t>
            </a:r>
          </a:p>
        </p:txBody>
      </p:sp>
    </p:spTree>
    <p:extLst>
      <p:ext uri="{BB962C8B-B14F-4D97-AF65-F5344CB8AC3E}">
        <p14:creationId xmlns:p14="http://schemas.microsoft.com/office/powerpoint/2010/main" val="459167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0D050C3-946A-4155-B469-3FE5492E6E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0D7BFBB-BF60-4EF1-AF1C-731347DB1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0150CBC-E30B-417C-9BB2-CE6BB1A64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76020D6-6ADB-408E-A69F-4EA6F51A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226C8E5-1D99-421D-AB3C-2AF296A15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67669339-D0C4-4CF0-9A76-5BFBCDB798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8B31604-91C4-4CB0-8097-02EE0ADDC1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48340F5-A593-469A-98DC-B6D90D3B2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59E3068-3000-4C82-ACA8-367498951E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C2E1C398-D8F7-4828-9F7F-80D61DAE2B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13B333C-60FD-4260-80E0-190666C9D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DC05F582-AA63-4A8C-915E-66057E4B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60000"/>
                </a:schemeClr>
              </a:gs>
              <a:gs pos="37000">
                <a:schemeClr val="bg2">
                  <a:alpha val="60000"/>
                </a:schemeClr>
              </a:gs>
              <a:gs pos="79000">
                <a:schemeClr val="bg2">
                  <a:alpha val="0"/>
                </a:schemeClr>
              </a:gs>
            </a:gsLst>
            <a:lin ang="0" scaled="1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A748E-2D5B-6222-26E1-49586AFBE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0000"/>
            <a:ext cx="4554821" cy="2186096"/>
          </a:xfrm>
        </p:spPr>
        <p:txBody>
          <a:bodyPr anchor="b">
            <a:normAutofit/>
          </a:bodyPr>
          <a:lstStyle/>
          <a:p>
            <a:r>
              <a:rPr lang="en-US" sz="4700"/>
              <a:t>The Robots are Taking Our Jobs!</a:t>
            </a:r>
          </a:p>
        </p:txBody>
      </p:sp>
      <p:pic>
        <p:nvPicPr>
          <p:cNvPr id="5" name="Picture 4" descr="Cute yellow robot">
            <a:extLst>
              <a:ext uri="{FF2B5EF4-FFF2-40B4-BE49-F238E27FC236}">
                <a16:creationId xmlns:a16="http://schemas.microsoft.com/office/drawing/2014/main" id="{5C1542AD-FF3E-AFC3-A1A4-4FE8119F2F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275" r="4" b="4"/>
          <a:stretch/>
        </p:blipFill>
        <p:spPr>
          <a:xfrm>
            <a:off x="20" y="10"/>
            <a:ext cx="6444556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34D19-172F-EC85-542F-49ABE9E2E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/>
              <a:t>Is this true?</a:t>
            </a:r>
          </a:p>
          <a:p>
            <a:pPr marL="269875" indent="-269875"/>
            <a:r>
              <a:rPr lang="en-US"/>
              <a:t>Or are there </a:t>
            </a:r>
            <a:r>
              <a:rPr lang="en-US" err="1"/>
              <a:t>labour</a:t>
            </a:r>
            <a:r>
              <a:rPr lang="en-US"/>
              <a:t> shortages that robots are filling?</a:t>
            </a:r>
          </a:p>
          <a:p>
            <a:pPr marL="269875" indent="-269875"/>
            <a:r>
              <a:rPr lang="en-US"/>
              <a:t>Will more jobs open up?</a:t>
            </a:r>
          </a:p>
        </p:txBody>
      </p:sp>
    </p:spTree>
    <p:extLst>
      <p:ext uri="{BB962C8B-B14F-4D97-AF65-F5344CB8AC3E}">
        <p14:creationId xmlns:p14="http://schemas.microsoft.com/office/powerpoint/2010/main" val="20184415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E2BF5-905A-3185-19A2-C3A306B09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Tutorial – Cause and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065A2-0D36-D40A-E9C0-463E39EB0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1400" indent="0">
              <a:buNone/>
            </a:pPr>
            <a:r>
              <a:rPr lang="en-GB" b="1" dirty="0"/>
              <a:t>Reminder…</a:t>
            </a:r>
          </a:p>
          <a:p>
            <a:pPr marL="41400" indent="0">
              <a:buNone/>
            </a:pPr>
            <a:r>
              <a:rPr lang="en-GB" b="1" dirty="0"/>
              <a:t>Cause and Effect Diagram:</a:t>
            </a:r>
            <a:r>
              <a:rPr lang="en-GB" dirty="0"/>
              <a:t> Students must identify one of the issues from part 1 and construct a cause-and-effect diagram to demonstrate the causes, effects and impact(s) of the chosen issue. This can be created using a tool such as Smart Draw or Microsoft Word or Excel</a:t>
            </a:r>
          </a:p>
        </p:txBody>
      </p:sp>
    </p:spTree>
    <p:extLst>
      <p:ext uri="{BB962C8B-B14F-4D97-AF65-F5344CB8AC3E}">
        <p14:creationId xmlns:p14="http://schemas.microsoft.com/office/powerpoint/2010/main" val="40374008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B287D-C579-B556-D853-FB7797078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Things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873AE-84FD-BCC6-0708-7D962A719D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also known as a ‘Fishbone’ or Ishikawa Diagram</a:t>
            </a:r>
          </a:p>
          <a:p>
            <a:r>
              <a:rPr lang="en-GB" dirty="0"/>
              <a:t>Only choose one issue from part one</a:t>
            </a:r>
          </a:p>
          <a:p>
            <a:r>
              <a:rPr lang="en-GB" dirty="0"/>
              <a:t>Don’t overcomplicate it</a:t>
            </a:r>
          </a:p>
          <a:p>
            <a:r>
              <a:rPr lang="en-GB" dirty="0"/>
              <a:t>Choose an issue that interests you</a:t>
            </a:r>
          </a:p>
          <a:p>
            <a:r>
              <a:rPr lang="en-GB" dirty="0"/>
              <a:t>This allows you to take a deeper look into this issue and allows you to present this in a visual way</a:t>
            </a:r>
          </a:p>
        </p:txBody>
      </p:sp>
    </p:spTree>
    <p:extLst>
      <p:ext uri="{BB962C8B-B14F-4D97-AF65-F5344CB8AC3E}">
        <p14:creationId xmlns:p14="http://schemas.microsoft.com/office/powerpoint/2010/main" val="1126326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1FC58C-3B5E-0560-A615-6FAD205D1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to construct a fishbone diagram</a:t>
            </a:r>
          </a:p>
        </p:txBody>
      </p:sp>
      <p:pic>
        <p:nvPicPr>
          <p:cNvPr id="4" name="Online Media 3" title="What is a Fishbone Diagram (Ishikawa Diagram)?">
            <a:hlinkClick r:id="" action="ppaction://media"/>
            <a:extLst>
              <a:ext uri="{FF2B5EF4-FFF2-40B4-BE49-F238E27FC236}">
                <a16:creationId xmlns:a16="http://schemas.microsoft.com/office/drawing/2014/main" id="{EE1D3FED-62F8-DF95-8042-03E3EAC2859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78480" y="1825625"/>
            <a:ext cx="6186170" cy="357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98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DE9F1-D77E-BD9F-3A6F-DC2E6D451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In-class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1F738-C307-19B9-A104-BC2EE03CB8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Building on your mind map pick an issue</a:t>
            </a:r>
          </a:p>
          <a:p>
            <a:r>
              <a:rPr lang="en-GB" dirty="0"/>
              <a:t>Use you issue/problem and start to build your cause and effect diagram</a:t>
            </a:r>
          </a:p>
          <a:p>
            <a:r>
              <a:rPr lang="en-GB" dirty="0"/>
              <a:t>You may use a PC, or pen and paper!</a:t>
            </a:r>
          </a:p>
          <a:p>
            <a:r>
              <a:rPr lang="en-GB" dirty="0"/>
              <a:t>You can use the internet to help with your research</a:t>
            </a:r>
          </a:p>
          <a:p>
            <a:r>
              <a:rPr lang="en-GB" dirty="0"/>
              <a:t>Help each other – or ask me if you need help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14444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DFA83-C627-6C27-056D-2A7932457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70D96-7F49-096B-D269-209259961A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269875" indent="-269875"/>
            <a:r>
              <a:rPr lang="en-US" dirty="0">
                <a:ea typeface="+mn-lt"/>
                <a:cs typeface="+mn-lt"/>
              </a:rPr>
              <a:t>Asimov, I. (1950). </a:t>
            </a:r>
            <a:r>
              <a:rPr lang="en-US" i="1" dirty="0">
                <a:ea typeface="+mn-lt"/>
                <a:cs typeface="+mn-lt"/>
              </a:rPr>
              <a:t>"Runaround". I, Robot (The Isaac Asimov Collection ed.)</a:t>
            </a:r>
            <a:r>
              <a:rPr lang="en-US" dirty="0">
                <a:ea typeface="+mn-lt"/>
                <a:cs typeface="+mn-lt"/>
              </a:rPr>
              <a:t>. New York City: Doubleday. p. 40</a:t>
            </a:r>
          </a:p>
          <a:p>
            <a:pPr marL="269875" indent="-269875"/>
            <a:r>
              <a:rPr lang="en-GB" dirty="0"/>
              <a:t>Newton, D.E. (2020) </a:t>
            </a:r>
            <a:r>
              <a:rPr lang="en-GB" i="1" dirty="0"/>
              <a:t>Gender inequality : a reference handbook</a:t>
            </a:r>
            <a:r>
              <a:rPr lang="en-GB" dirty="0"/>
              <a:t>. 1st Edition. Santa Barbara: ABC-CLIO</a:t>
            </a:r>
            <a:endParaRPr lang="en-US" dirty="0"/>
          </a:p>
          <a:p>
            <a:pPr marL="269875" indent="-269875"/>
            <a:r>
              <a:rPr lang="en-US" dirty="0">
                <a:ea typeface="+mn-lt"/>
                <a:cs typeface="+mn-lt"/>
              </a:rPr>
              <a:t>Rittel, H. W., and Webber, M. M. (1973). Dilemmas in a general theory of planning. </a:t>
            </a:r>
            <a:r>
              <a:rPr lang="en-US" i="1" dirty="0">
                <a:ea typeface="+mn-lt"/>
                <a:cs typeface="+mn-lt"/>
              </a:rPr>
              <a:t>Policy sciences</a:t>
            </a:r>
            <a:r>
              <a:rPr lang="en-US" dirty="0">
                <a:ea typeface="+mn-lt"/>
                <a:cs typeface="+mn-lt"/>
              </a:rPr>
              <a:t>, 4(2), 155-169.</a:t>
            </a:r>
          </a:p>
          <a:p>
            <a:pPr marL="269875" indent="-269875"/>
            <a:r>
              <a:rPr lang="en-US" dirty="0">
                <a:ea typeface="+mn-lt"/>
                <a:cs typeface="+mn-lt"/>
              </a:rPr>
              <a:t>Schneider-Mayerson, M., (2018). The influence of climate fiction: an empirical survey of readers. </a:t>
            </a:r>
            <a:r>
              <a:rPr lang="en-US" i="1" dirty="0">
                <a:ea typeface="+mn-lt"/>
                <a:cs typeface="+mn-lt"/>
              </a:rPr>
              <a:t>Environmental Humanities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10</a:t>
            </a:r>
            <a:r>
              <a:rPr lang="en-US" dirty="0">
                <a:ea typeface="+mn-lt"/>
                <a:cs typeface="+mn-lt"/>
              </a:rPr>
              <a:t>(2), pp.473-500.</a:t>
            </a:r>
          </a:p>
          <a:p>
            <a:pPr marL="269875" indent="-269875"/>
            <a:r>
              <a:rPr lang="en-US" dirty="0">
                <a:ea typeface="+mn-lt"/>
                <a:cs typeface="+mn-lt"/>
              </a:rPr>
              <a:t>Schneider-Mayerson, M., (2020). “Just as in the Book”? The Influence of Literature on Readers’ Awareness of Climate Injustice and Perception of Climate Migrants. </a:t>
            </a:r>
            <a:r>
              <a:rPr lang="en-US" i="1" dirty="0">
                <a:ea typeface="+mn-lt"/>
                <a:cs typeface="+mn-lt"/>
              </a:rPr>
              <a:t>ISLE: Interdisciplinary Studies in Literature and Environment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27</a:t>
            </a:r>
            <a:r>
              <a:rPr lang="en-US" dirty="0">
                <a:ea typeface="+mn-lt"/>
                <a:cs typeface="+mn-lt"/>
              </a:rPr>
              <a:t>(2), pp.337-364.</a:t>
            </a:r>
          </a:p>
          <a:p>
            <a:pPr marL="269875" indent="-269875"/>
            <a:r>
              <a:rPr lang="en-US" dirty="0">
                <a:ea typeface="+mn-lt"/>
                <a:cs typeface="+mn-lt"/>
              </a:rPr>
              <a:t>Schneider-Mayerson, M., Gustafson, A., Leiserowitz, A., Goldberg, M.H., Rosenthal, S.A. and Ballew, M., (2023) Environmental literature as persuasion: an experimental test of the effects of reading climate fiction. Environmental Communication, 17(1), pp.35-50.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01960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ab2a199a1a827bb2a776a2aab96a8706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8f65977e4c16e8d6e64cbf3bcd3168e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980E6990-2BAD-4C9B-94C1-F2D088B167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1207</Words>
  <Application>Microsoft Office PowerPoint</Application>
  <PresentationFormat>Widescreen</PresentationFormat>
  <Paragraphs>131</Paragraphs>
  <Slides>31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Plan for today</vt:lpstr>
      <vt:lpstr>Gender Inequality</vt:lpstr>
      <vt:lpstr>Historical Context</vt:lpstr>
      <vt:lpstr>Inequalities for Women</vt:lpstr>
      <vt:lpstr>Health Inequalities</vt:lpstr>
      <vt:lpstr>What about men?</vt:lpstr>
      <vt:lpstr>Gender: A Binary Topic?</vt:lpstr>
      <vt:lpstr>LGBTQ+ Rights</vt:lpstr>
      <vt:lpstr>Race and Racism</vt:lpstr>
      <vt:lpstr>Racism</vt:lpstr>
      <vt:lpstr>Ethnicity</vt:lpstr>
      <vt:lpstr>Anti-Racism</vt:lpstr>
      <vt:lpstr>Whitewashed History: The Effects</vt:lpstr>
      <vt:lpstr>So what does it mean in contemporary society?</vt:lpstr>
      <vt:lpstr>Race and Health</vt:lpstr>
      <vt:lpstr>What are the causes?</vt:lpstr>
      <vt:lpstr>What does the research say</vt:lpstr>
      <vt:lpstr>Technological Advances</vt:lpstr>
      <vt:lpstr>Industry 1.0</vt:lpstr>
      <vt:lpstr>Industry 2.0</vt:lpstr>
      <vt:lpstr>Industry 3.0</vt:lpstr>
      <vt:lpstr>Industry 4.0</vt:lpstr>
      <vt:lpstr>The Rise of the Machines</vt:lpstr>
      <vt:lpstr>The Future of Healthcare</vt:lpstr>
      <vt:lpstr>The Robots are Taking Our Jobs!</vt:lpstr>
      <vt:lpstr>Tutorial – Cause and Effect</vt:lpstr>
      <vt:lpstr>Things to remember</vt:lpstr>
      <vt:lpstr>How to construct a fishbone diagram</vt:lpstr>
      <vt:lpstr>In-class exercise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Kalee Thomas (Digital Health and Care)</cp:lastModifiedBy>
  <cp:revision>22</cp:revision>
  <dcterms:created xsi:type="dcterms:W3CDTF">2021-03-09T15:35:42Z</dcterms:created>
  <dcterms:modified xsi:type="dcterms:W3CDTF">2026-03-01T20:40:06Z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