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5" r:id="rId4"/>
    <p:sldId id="258" r:id="rId5"/>
    <p:sldId id="264" r:id="rId6"/>
    <p:sldId id="262" r:id="rId7"/>
    <p:sldId id="263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/>
    <p:restoredTop sz="64712"/>
  </p:normalViewPr>
  <p:slideViewPr>
    <p:cSldViewPr snapToGrid="0">
      <p:cViewPr varScale="1">
        <p:scale>
          <a:sx n="100" d="100"/>
          <a:sy n="100" d="100"/>
        </p:scale>
        <p:origin x="29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8FAB9F-1B79-49FA-BE7D-DBF9B341E3B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3FB2795-7882-4309-8F69-28EE31311EA0}">
      <dgm:prSet/>
      <dgm:spPr/>
      <dgm:t>
        <a:bodyPr/>
        <a:lstStyle/>
        <a:p>
          <a:r>
            <a:rPr lang="en-US"/>
            <a:t>100% annual electricity demand from renewable sources by 2035</a:t>
          </a:r>
        </a:p>
      </dgm:t>
    </dgm:pt>
    <dgm:pt modelId="{BC104866-9CA8-4FDE-B177-70BEE4B119DF}" type="parTrans" cxnId="{A6FCA262-DD27-445E-BAAD-9E5074B0D431}">
      <dgm:prSet/>
      <dgm:spPr/>
      <dgm:t>
        <a:bodyPr/>
        <a:lstStyle/>
        <a:p>
          <a:endParaRPr lang="en-US"/>
        </a:p>
      </dgm:t>
    </dgm:pt>
    <dgm:pt modelId="{259E29CC-2416-4ABC-AF63-20C85E15232D}" type="sibTrans" cxnId="{A6FCA262-DD27-445E-BAAD-9E5074B0D431}">
      <dgm:prSet/>
      <dgm:spPr/>
      <dgm:t>
        <a:bodyPr/>
        <a:lstStyle/>
        <a:p>
          <a:endParaRPr lang="en-US"/>
        </a:p>
      </dgm:t>
    </dgm:pt>
    <dgm:pt modelId="{DD2A7B82-C93B-48BE-ACFB-77646F752DBE}">
      <dgm:prSet/>
      <dgm:spPr/>
      <dgm:t>
        <a:bodyPr/>
        <a:lstStyle/>
        <a:p>
          <a:r>
            <a:rPr lang="en-US"/>
            <a:t>Net zero by 2050</a:t>
          </a:r>
        </a:p>
      </dgm:t>
    </dgm:pt>
    <dgm:pt modelId="{37F1F37A-5C2E-4D1E-9E85-8D9216888B74}" type="parTrans" cxnId="{0382A757-7926-48AE-891E-9D9B7AC7204D}">
      <dgm:prSet/>
      <dgm:spPr/>
      <dgm:t>
        <a:bodyPr/>
        <a:lstStyle/>
        <a:p>
          <a:endParaRPr lang="en-US"/>
        </a:p>
      </dgm:t>
    </dgm:pt>
    <dgm:pt modelId="{3585EF72-B54C-4B83-BB2E-B5A5454E1CCE}" type="sibTrans" cxnId="{0382A757-7926-48AE-891E-9D9B7AC7204D}">
      <dgm:prSet/>
      <dgm:spPr/>
      <dgm:t>
        <a:bodyPr/>
        <a:lstStyle/>
        <a:p>
          <a:endParaRPr lang="en-US"/>
        </a:p>
      </dgm:t>
    </dgm:pt>
    <dgm:pt modelId="{B7ACF5A7-BE5C-45A4-9703-5289E95DB987}" type="pres">
      <dgm:prSet presAssocID="{958FAB9F-1B79-49FA-BE7D-DBF9B341E3BB}" presName="root" presStyleCnt="0">
        <dgm:presLayoutVars>
          <dgm:dir/>
          <dgm:resizeHandles val="exact"/>
        </dgm:presLayoutVars>
      </dgm:prSet>
      <dgm:spPr/>
    </dgm:pt>
    <dgm:pt modelId="{7413645B-4CC1-4B72-A051-D086744526A7}" type="pres">
      <dgm:prSet presAssocID="{B3FB2795-7882-4309-8F69-28EE31311EA0}" presName="compNode" presStyleCnt="0"/>
      <dgm:spPr/>
    </dgm:pt>
    <dgm:pt modelId="{D3FD6EE2-1C70-4F59-ABEC-B3105C5BC3FE}" type="pres">
      <dgm:prSet presAssocID="{B3FB2795-7882-4309-8F69-28EE31311EA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5E1F4F1A-7606-48D7-B8FD-036707503337}" type="pres">
      <dgm:prSet presAssocID="{B3FB2795-7882-4309-8F69-28EE31311EA0}" presName="spaceRect" presStyleCnt="0"/>
      <dgm:spPr/>
    </dgm:pt>
    <dgm:pt modelId="{ADE374E7-DFB9-4514-8C86-A065327652B7}" type="pres">
      <dgm:prSet presAssocID="{B3FB2795-7882-4309-8F69-28EE31311EA0}" presName="textRect" presStyleLbl="revTx" presStyleIdx="0" presStyleCnt="2">
        <dgm:presLayoutVars>
          <dgm:chMax val="1"/>
          <dgm:chPref val="1"/>
        </dgm:presLayoutVars>
      </dgm:prSet>
      <dgm:spPr/>
    </dgm:pt>
    <dgm:pt modelId="{DD2FEB96-8FEA-44E5-A020-5131933C2398}" type="pres">
      <dgm:prSet presAssocID="{259E29CC-2416-4ABC-AF63-20C85E15232D}" presName="sibTrans" presStyleCnt="0"/>
      <dgm:spPr/>
    </dgm:pt>
    <dgm:pt modelId="{FC40D005-2DE7-4D9D-B4AC-4DA3DC88813B}" type="pres">
      <dgm:prSet presAssocID="{DD2A7B82-C93B-48BE-ACFB-77646F752DBE}" presName="compNode" presStyleCnt="0"/>
      <dgm:spPr/>
    </dgm:pt>
    <dgm:pt modelId="{3C60E922-14E9-4374-A60C-572DB408E09A}" type="pres">
      <dgm:prSet presAssocID="{DD2A7B82-C93B-48BE-ACFB-77646F752DB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488A6BBF-0330-429D-9FE3-B60DE120A02A}" type="pres">
      <dgm:prSet presAssocID="{DD2A7B82-C93B-48BE-ACFB-77646F752DBE}" presName="spaceRect" presStyleCnt="0"/>
      <dgm:spPr/>
    </dgm:pt>
    <dgm:pt modelId="{3FD4152F-B6AF-44C3-9600-BCB7147864C5}" type="pres">
      <dgm:prSet presAssocID="{DD2A7B82-C93B-48BE-ACFB-77646F752DB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BCB3A1A-AA43-44AC-8CE0-104B82F93CFF}" type="presOf" srcId="{958FAB9F-1B79-49FA-BE7D-DBF9B341E3BB}" destId="{B7ACF5A7-BE5C-45A4-9703-5289E95DB987}" srcOrd="0" destOrd="0" presId="urn:microsoft.com/office/officeart/2018/2/layout/IconLabelList"/>
    <dgm:cxn modelId="{F5941E25-A437-4059-8510-2CBA409D5028}" type="presOf" srcId="{B3FB2795-7882-4309-8F69-28EE31311EA0}" destId="{ADE374E7-DFB9-4514-8C86-A065327652B7}" srcOrd="0" destOrd="0" presId="urn:microsoft.com/office/officeart/2018/2/layout/IconLabelList"/>
    <dgm:cxn modelId="{0382A757-7926-48AE-891E-9D9B7AC7204D}" srcId="{958FAB9F-1B79-49FA-BE7D-DBF9B341E3BB}" destId="{DD2A7B82-C93B-48BE-ACFB-77646F752DBE}" srcOrd="1" destOrd="0" parTransId="{37F1F37A-5C2E-4D1E-9E85-8D9216888B74}" sibTransId="{3585EF72-B54C-4B83-BB2E-B5A5454E1CCE}"/>
    <dgm:cxn modelId="{A6FCA262-DD27-445E-BAAD-9E5074B0D431}" srcId="{958FAB9F-1B79-49FA-BE7D-DBF9B341E3BB}" destId="{B3FB2795-7882-4309-8F69-28EE31311EA0}" srcOrd="0" destOrd="0" parTransId="{BC104866-9CA8-4FDE-B177-70BEE4B119DF}" sibTransId="{259E29CC-2416-4ABC-AF63-20C85E15232D}"/>
    <dgm:cxn modelId="{BEB9CA9A-B2EA-40F7-AD0F-BA2B8E535429}" type="presOf" srcId="{DD2A7B82-C93B-48BE-ACFB-77646F752DBE}" destId="{3FD4152F-B6AF-44C3-9600-BCB7147864C5}" srcOrd="0" destOrd="0" presId="urn:microsoft.com/office/officeart/2018/2/layout/IconLabelList"/>
    <dgm:cxn modelId="{0BC45BF6-0B7A-48FE-8F9C-440EB92D817F}" type="presParOf" srcId="{B7ACF5A7-BE5C-45A4-9703-5289E95DB987}" destId="{7413645B-4CC1-4B72-A051-D086744526A7}" srcOrd="0" destOrd="0" presId="urn:microsoft.com/office/officeart/2018/2/layout/IconLabelList"/>
    <dgm:cxn modelId="{A85DC901-88F5-426F-A4F8-FF7C3CB2C747}" type="presParOf" srcId="{7413645B-4CC1-4B72-A051-D086744526A7}" destId="{D3FD6EE2-1C70-4F59-ABEC-B3105C5BC3FE}" srcOrd="0" destOrd="0" presId="urn:microsoft.com/office/officeart/2018/2/layout/IconLabelList"/>
    <dgm:cxn modelId="{E69989E9-7883-4A6A-98B5-3EE8E4D4887A}" type="presParOf" srcId="{7413645B-4CC1-4B72-A051-D086744526A7}" destId="{5E1F4F1A-7606-48D7-B8FD-036707503337}" srcOrd="1" destOrd="0" presId="urn:microsoft.com/office/officeart/2018/2/layout/IconLabelList"/>
    <dgm:cxn modelId="{658B9D94-8437-46DD-AF3D-BDC8B4C343F3}" type="presParOf" srcId="{7413645B-4CC1-4B72-A051-D086744526A7}" destId="{ADE374E7-DFB9-4514-8C86-A065327652B7}" srcOrd="2" destOrd="0" presId="urn:microsoft.com/office/officeart/2018/2/layout/IconLabelList"/>
    <dgm:cxn modelId="{7843C0F9-AF21-4764-BE9E-E9908E1AEF3F}" type="presParOf" srcId="{B7ACF5A7-BE5C-45A4-9703-5289E95DB987}" destId="{DD2FEB96-8FEA-44E5-A020-5131933C2398}" srcOrd="1" destOrd="0" presId="urn:microsoft.com/office/officeart/2018/2/layout/IconLabelList"/>
    <dgm:cxn modelId="{F0EF8074-099B-4637-8210-F2D22D5C6D9B}" type="presParOf" srcId="{B7ACF5A7-BE5C-45A4-9703-5289E95DB987}" destId="{FC40D005-2DE7-4D9D-B4AC-4DA3DC88813B}" srcOrd="2" destOrd="0" presId="urn:microsoft.com/office/officeart/2018/2/layout/IconLabelList"/>
    <dgm:cxn modelId="{5097228E-0703-4B5A-A1B7-C5CD5B04E215}" type="presParOf" srcId="{FC40D005-2DE7-4D9D-B4AC-4DA3DC88813B}" destId="{3C60E922-14E9-4374-A60C-572DB408E09A}" srcOrd="0" destOrd="0" presId="urn:microsoft.com/office/officeart/2018/2/layout/IconLabelList"/>
    <dgm:cxn modelId="{03579A0B-4DF2-4329-936A-F4767DFA2C04}" type="presParOf" srcId="{FC40D005-2DE7-4D9D-B4AC-4DA3DC88813B}" destId="{488A6BBF-0330-429D-9FE3-B60DE120A02A}" srcOrd="1" destOrd="0" presId="urn:microsoft.com/office/officeart/2018/2/layout/IconLabelList"/>
    <dgm:cxn modelId="{E627FD99-BE53-4790-A79E-D8E7F7BD860A}" type="presParOf" srcId="{FC40D005-2DE7-4D9D-B4AC-4DA3DC88813B}" destId="{3FD4152F-B6AF-44C3-9600-BCB7147864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034869-C87E-4648-9A43-B47C49005D6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85E9B4-D8D7-49F4-8971-D47787D6E69C}">
      <dgm:prSet/>
      <dgm:spPr/>
      <dgm:t>
        <a:bodyPr/>
        <a:lstStyle/>
        <a:p>
          <a:r>
            <a:rPr lang="en-GB"/>
            <a:t>Increased funding for solar farms</a:t>
          </a:r>
          <a:endParaRPr lang="en-US"/>
        </a:p>
      </dgm:t>
    </dgm:pt>
    <dgm:pt modelId="{FB216029-5C41-457D-A006-EAB1E2D0103C}" type="parTrans" cxnId="{22B907FD-A75E-40AD-A6BE-C2CAFCEAFDE9}">
      <dgm:prSet/>
      <dgm:spPr/>
      <dgm:t>
        <a:bodyPr/>
        <a:lstStyle/>
        <a:p>
          <a:endParaRPr lang="en-US"/>
        </a:p>
      </dgm:t>
    </dgm:pt>
    <dgm:pt modelId="{08650CED-65D5-43D9-AEE5-5999306758D5}" type="sibTrans" cxnId="{22B907FD-A75E-40AD-A6BE-C2CAFCEAFDE9}">
      <dgm:prSet/>
      <dgm:spPr/>
      <dgm:t>
        <a:bodyPr/>
        <a:lstStyle/>
        <a:p>
          <a:endParaRPr lang="en-US"/>
        </a:p>
      </dgm:t>
    </dgm:pt>
    <dgm:pt modelId="{69476A0F-7113-4257-ACB6-30E473A89A99}">
      <dgm:prSet/>
      <dgm:spPr/>
      <dgm:t>
        <a:bodyPr/>
        <a:lstStyle/>
        <a:p>
          <a:r>
            <a:rPr lang="en-GB"/>
            <a:t>Reduction in wait time for approvals </a:t>
          </a:r>
          <a:endParaRPr lang="en-US"/>
        </a:p>
      </dgm:t>
    </dgm:pt>
    <dgm:pt modelId="{3ED284C8-D8EB-49D4-8940-32B3D9682ECE}" type="parTrans" cxnId="{CEACEB00-0ABF-4F74-AAD1-6826595B8C9F}">
      <dgm:prSet/>
      <dgm:spPr/>
      <dgm:t>
        <a:bodyPr/>
        <a:lstStyle/>
        <a:p>
          <a:endParaRPr lang="en-US"/>
        </a:p>
      </dgm:t>
    </dgm:pt>
    <dgm:pt modelId="{F30A4F70-675F-4978-BFF1-D24EF5179374}" type="sibTrans" cxnId="{CEACEB00-0ABF-4F74-AAD1-6826595B8C9F}">
      <dgm:prSet/>
      <dgm:spPr/>
      <dgm:t>
        <a:bodyPr/>
        <a:lstStyle/>
        <a:p>
          <a:endParaRPr lang="en-US"/>
        </a:p>
      </dgm:t>
    </dgm:pt>
    <dgm:pt modelId="{3204C693-B597-4446-A643-AD3432061665}" type="pres">
      <dgm:prSet presAssocID="{5C034869-C87E-4648-9A43-B47C49005D6B}" presName="root" presStyleCnt="0">
        <dgm:presLayoutVars>
          <dgm:dir/>
          <dgm:resizeHandles val="exact"/>
        </dgm:presLayoutVars>
      </dgm:prSet>
      <dgm:spPr/>
    </dgm:pt>
    <dgm:pt modelId="{6905EF8D-75B2-4D90-BDB9-DF2EB431753C}" type="pres">
      <dgm:prSet presAssocID="{F085E9B4-D8D7-49F4-8971-D47787D6E69C}" presName="compNode" presStyleCnt="0"/>
      <dgm:spPr/>
    </dgm:pt>
    <dgm:pt modelId="{15DB6087-79B6-430C-AEAE-C01AE424C87A}" type="pres">
      <dgm:prSet presAssocID="{F085E9B4-D8D7-49F4-8971-D47787D6E69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ED4C0837-FAE8-432E-BB45-D3420970371F}" type="pres">
      <dgm:prSet presAssocID="{F085E9B4-D8D7-49F4-8971-D47787D6E69C}" presName="spaceRect" presStyleCnt="0"/>
      <dgm:spPr/>
    </dgm:pt>
    <dgm:pt modelId="{9D248701-8F1C-4C4B-8998-83024BFB5D0C}" type="pres">
      <dgm:prSet presAssocID="{F085E9B4-D8D7-49F4-8971-D47787D6E69C}" presName="textRect" presStyleLbl="revTx" presStyleIdx="0" presStyleCnt="2">
        <dgm:presLayoutVars>
          <dgm:chMax val="1"/>
          <dgm:chPref val="1"/>
        </dgm:presLayoutVars>
      </dgm:prSet>
      <dgm:spPr/>
    </dgm:pt>
    <dgm:pt modelId="{C4AF612C-AB0E-421E-9FD1-71DAFD914049}" type="pres">
      <dgm:prSet presAssocID="{08650CED-65D5-43D9-AEE5-5999306758D5}" presName="sibTrans" presStyleCnt="0"/>
      <dgm:spPr/>
    </dgm:pt>
    <dgm:pt modelId="{010B9BBC-CA8E-4ED1-8D6A-C57C69115D4F}" type="pres">
      <dgm:prSet presAssocID="{69476A0F-7113-4257-ACB6-30E473A89A99}" presName="compNode" presStyleCnt="0"/>
      <dgm:spPr/>
    </dgm:pt>
    <dgm:pt modelId="{44B74210-4F60-4E4E-B4B9-87E70FF792CB}" type="pres">
      <dgm:prSet presAssocID="{69476A0F-7113-4257-ACB6-30E473A89A9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6E18D8A-83D9-4FEA-B926-3A6496E24213}" type="pres">
      <dgm:prSet presAssocID="{69476A0F-7113-4257-ACB6-30E473A89A99}" presName="spaceRect" presStyleCnt="0"/>
      <dgm:spPr/>
    </dgm:pt>
    <dgm:pt modelId="{938ECAD8-F722-426C-8CD2-8C0A3956ADB8}" type="pres">
      <dgm:prSet presAssocID="{69476A0F-7113-4257-ACB6-30E473A89A9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EACEB00-0ABF-4F74-AAD1-6826595B8C9F}" srcId="{5C034869-C87E-4648-9A43-B47C49005D6B}" destId="{69476A0F-7113-4257-ACB6-30E473A89A99}" srcOrd="1" destOrd="0" parTransId="{3ED284C8-D8EB-49D4-8940-32B3D9682ECE}" sibTransId="{F30A4F70-675F-4978-BFF1-D24EF5179374}"/>
    <dgm:cxn modelId="{A8843277-61E3-4553-8FA5-DBBE723A20B4}" type="presOf" srcId="{5C034869-C87E-4648-9A43-B47C49005D6B}" destId="{3204C693-B597-4446-A643-AD3432061665}" srcOrd="0" destOrd="0" presId="urn:microsoft.com/office/officeart/2018/2/layout/IconLabelList"/>
    <dgm:cxn modelId="{D3B2AEC6-25CB-451B-AE7F-C349EA499404}" type="presOf" srcId="{F085E9B4-D8D7-49F4-8971-D47787D6E69C}" destId="{9D248701-8F1C-4C4B-8998-83024BFB5D0C}" srcOrd="0" destOrd="0" presId="urn:microsoft.com/office/officeart/2018/2/layout/IconLabelList"/>
    <dgm:cxn modelId="{8E94C3D3-AE38-4A46-9FE2-662AD29F30ED}" type="presOf" srcId="{69476A0F-7113-4257-ACB6-30E473A89A99}" destId="{938ECAD8-F722-426C-8CD2-8C0A3956ADB8}" srcOrd="0" destOrd="0" presId="urn:microsoft.com/office/officeart/2018/2/layout/IconLabelList"/>
    <dgm:cxn modelId="{22B907FD-A75E-40AD-A6BE-C2CAFCEAFDE9}" srcId="{5C034869-C87E-4648-9A43-B47C49005D6B}" destId="{F085E9B4-D8D7-49F4-8971-D47787D6E69C}" srcOrd="0" destOrd="0" parTransId="{FB216029-5C41-457D-A006-EAB1E2D0103C}" sibTransId="{08650CED-65D5-43D9-AEE5-5999306758D5}"/>
    <dgm:cxn modelId="{44EC130C-ABE2-487A-925C-B10C7DD00F8F}" type="presParOf" srcId="{3204C693-B597-4446-A643-AD3432061665}" destId="{6905EF8D-75B2-4D90-BDB9-DF2EB431753C}" srcOrd="0" destOrd="0" presId="urn:microsoft.com/office/officeart/2018/2/layout/IconLabelList"/>
    <dgm:cxn modelId="{3EF62002-9A10-4F3A-9922-7E4CE1532F1E}" type="presParOf" srcId="{6905EF8D-75B2-4D90-BDB9-DF2EB431753C}" destId="{15DB6087-79B6-430C-AEAE-C01AE424C87A}" srcOrd="0" destOrd="0" presId="urn:microsoft.com/office/officeart/2018/2/layout/IconLabelList"/>
    <dgm:cxn modelId="{3F6D2E5D-A949-4291-857F-C2B248656BC7}" type="presParOf" srcId="{6905EF8D-75B2-4D90-BDB9-DF2EB431753C}" destId="{ED4C0837-FAE8-432E-BB45-D3420970371F}" srcOrd="1" destOrd="0" presId="urn:microsoft.com/office/officeart/2018/2/layout/IconLabelList"/>
    <dgm:cxn modelId="{AFCDC54B-6E68-43E5-9517-F3D298DE2881}" type="presParOf" srcId="{6905EF8D-75B2-4D90-BDB9-DF2EB431753C}" destId="{9D248701-8F1C-4C4B-8998-83024BFB5D0C}" srcOrd="2" destOrd="0" presId="urn:microsoft.com/office/officeart/2018/2/layout/IconLabelList"/>
    <dgm:cxn modelId="{E5BCAF2C-0893-444E-A203-8EEFA15674E0}" type="presParOf" srcId="{3204C693-B597-4446-A643-AD3432061665}" destId="{C4AF612C-AB0E-421E-9FD1-71DAFD914049}" srcOrd="1" destOrd="0" presId="urn:microsoft.com/office/officeart/2018/2/layout/IconLabelList"/>
    <dgm:cxn modelId="{8CE6EEE1-6070-4C76-A65E-3CCD98BFA933}" type="presParOf" srcId="{3204C693-B597-4446-A643-AD3432061665}" destId="{010B9BBC-CA8E-4ED1-8D6A-C57C69115D4F}" srcOrd="2" destOrd="0" presId="urn:microsoft.com/office/officeart/2018/2/layout/IconLabelList"/>
    <dgm:cxn modelId="{6784EF00-C51B-4FA0-AC33-BFAFDAC99C63}" type="presParOf" srcId="{010B9BBC-CA8E-4ED1-8D6A-C57C69115D4F}" destId="{44B74210-4F60-4E4E-B4B9-87E70FF792CB}" srcOrd="0" destOrd="0" presId="urn:microsoft.com/office/officeart/2018/2/layout/IconLabelList"/>
    <dgm:cxn modelId="{34A51E27-CD60-46C9-9EB3-718BFC4ABFB5}" type="presParOf" srcId="{010B9BBC-CA8E-4ED1-8D6A-C57C69115D4F}" destId="{E6E18D8A-83D9-4FEA-B926-3A6496E24213}" srcOrd="1" destOrd="0" presId="urn:microsoft.com/office/officeart/2018/2/layout/IconLabelList"/>
    <dgm:cxn modelId="{5D50501C-80A8-4BB0-A9DB-BC5E5A8C7D6D}" type="presParOf" srcId="{010B9BBC-CA8E-4ED1-8D6A-C57C69115D4F}" destId="{938ECAD8-F722-426C-8CD2-8C0A3956ADB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FD6EE2-1C70-4F59-ABEC-B3105C5BC3FE}">
      <dsp:nvSpPr>
        <dsp:cNvPr id="0" name=""/>
        <dsp:cNvSpPr/>
      </dsp:nvSpPr>
      <dsp:spPr>
        <a:xfrm>
          <a:off x="1747800" y="40735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E374E7-DFB9-4514-8C86-A065327652B7}">
      <dsp:nvSpPr>
        <dsp:cNvPr id="0" name=""/>
        <dsp:cNvSpPr/>
      </dsp:nvSpPr>
      <dsp:spPr>
        <a:xfrm>
          <a:off x="559800" y="28215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100% annual electricity demand from renewable sources by 2035</a:t>
          </a:r>
        </a:p>
      </dsp:txBody>
      <dsp:txXfrm>
        <a:off x="559800" y="2821519"/>
        <a:ext cx="4320000" cy="720000"/>
      </dsp:txXfrm>
    </dsp:sp>
    <dsp:sp modelId="{3C60E922-14E9-4374-A60C-572DB408E09A}">
      <dsp:nvSpPr>
        <dsp:cNvPr id="0" name=""/>
        <dsp:cNvSpPr/>
      </dsp:nvSpPr>
      <dsp:spPr>
        <a:xfrm>
          <a:off x="6823800" y="40735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4152F-B6AF-44C3-9600-BCB7147864C5}">
      <dsp:nvSpPr>
        <dsp:cNvPr id="0" name=""/>
        <dsp:cNvSpPr/>
      </dsp:nvSpPr>
      <dsp:spPr>
        <a:xfrm>
          <a:off x="5635800" y="28215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Net zero by 2050</a:t>
          </a:r>
        </a:p>
      </dsp:txBody>
      <dsp:txXfrm>
        <a:off x="5635800" y="2821519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B6087-79B6-430C-AEAE-C01AE424C87A}">
      <dsp:nvSpPr>
        <dsp:cNvPr id="0" name=""/>
        <dsp:cNvSpPr/>
      </dsp:nvSpPr>
      <dsp:spPr>
        <a:xfrm>
          <a:off x="1747800" y="40735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48701-8F1C-4C4B-8998-83024BFB5D0C}">
      <dsp:nvSpPr>
        <dsp:cNvPr id="0" name=""/>
        <dsp:cNvSpPr/>
      </dsp:nvSpPr>
      <dsp:spPr>
        <a:xfrm>
          <a:off x="559800" y="28215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Increased funding for solar farms</a:t>
          </a:r>
          <a:endParaRPr lang="en-US" sz="2500" kern="1200"/>
        </a:p>
      </dsp:txBody>
      <dsp:txXfrm>
        <a:off x="559800" y="2821519"/>
        <a:ext cx="4320000" cy="720000"/>
      </dsp:txXfrm>
    </dsp:sp>
    <dsp:sp modelId="{44B74210-4F60-4E4E-B4B9-87E70FF792CB}">
      <dsp:nvSpPr>
        <dsp:cNvPr id="0" name=""/>
        <dsp:cNvSpPr/>
      </dsp:nvSpPr>
      <dsp:spPr>
        <a:xfrm>
          <a:off x="6823800" y="40735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8ECAD8-F722-426C-8CD2-8C0A3956ADB8}">
      <dsp:nvSpPr>
        <dsp:cNvPr id="0" name=""/>
        <dsp:cNvSpPr/>
      </dsp:nvSpPr>
      <dsp:spPr>
        <a:xfrm>
          <a:off x="5635800" y="28215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Reduction in wait time for approvals </a:t>
          </a:r>
          <a:endParaRPr lang="en-US" sz="2500" kern="1200"/>
        </a:p>
      </dsp:txBody>
      <dsp:txXfrm>
        <a:off x="5635800" y="2821519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6639FB-736E-834B-9ADA-003BFD0FA084}" type="datetimeFigureOut">
              <a:rPr lang="en-US" smtClean="0"/>
              <a:t>3/28/25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CEF02C-140B-8646-9FD5-236E547FF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130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National Atmospheric Emissions Inventory. (2022). Greenhouse Gas Inventories for England, Scotland, Wales &amp; Northern Ireland: 1990-2020</a:t>
            </a:r>
          </a:p>
          <a:p>
            <a:endParaRPr lang="en-US" dirty="0"/>
          </a:p>
          <a:p>
            <a:r>
              <a:rPr lang="en-US" dirty="0"/>
              <a:t>CCC. (2020). The Sixth Carbon Budget; CCC Analysis; Welsh Government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EF02C-140B-8646-9FD5-236E547FFF9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052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Community Energy Wales. (2024). State of the Sector 2024: A Better Energy Future for Wales</a:t>
            </a:r>
          </a:p>
          <a:p>
            <a:endParaRPr lang="en-US" dirty="0"/>
          </a:p>
          <a:p>
            <a:r>
              <a:rPr lang="en-US" dirty="0"/>
              <a:t>https://</a:t>
            </a:r>
            <a:r>
              <a:rPr lang="en-US" dirty="0" err="1"/>
              <a:t>communityenergy.wales</a:t>
            </a:r>
            <a:r>
              <a:rPr lang="en-US" dirty="0"/>
              <a:t>/content/publications/CEW-State-of-the-Sector-2024.pdf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EF02C-140B-8646-9FD5-236E547FFF9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8174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Omnes"/>
              </a:rPr>
              <a:t>The Welsh Government has set targets for Wales to meet the equivalent of 100% of its annual electricity demand from renewable sources by 2035 and to achieve net zero by 2050. </a:t>
            </a:r>
            <a:endParaRPr lang="en-GB" dirty="0"/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Written Statement: Publication of Summary of Responses to the Consultation on </a:t>
            </a:r>
            <a:r>
              <a:rPr lang="en-GB" b="1" i="0" u="none" strike="noStrike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Wales’</a:t>
            </a:r>
            <a:r>
              <a:rPr lang="en-GB" b="1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Renewable Energy Targets</a:t>
            </a:r>
          </a:p>
          <a:p>
            <a:r>
              <a:rPr lang="en-US" dirty="0"/>
              <a:t>https://</a:t>
            </a:r>
            <a:r>
              <a:rPr lang="en-US" dirty="0" err="1"/>
              <a:t>www.gov.wales</a:t>
            </a:r>
            <a:r>
              <a:rPr lang="en-US" dirty="0"/>
              <a:t>/written-statement-publication-summary-responses-consultation-wales-renewable-energy-targets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EF02C-140B-8646-9FD5-236E547FFF9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2485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 </a:t>
            </a:r>
            <a:r>
              <a:rPr lang="en-US" dirty="0" err="1"/>
              <a:t>elsh</a:t>
            </a:r>
            <a:r>
              <a:rPr lang="en-US" dirty="0"/>
              <a:t> Government. (2025). Energy Generation in Wales 2023. Retrieved from https://</a:t>
            </a:r>
            <a:r>
              <a:rPr lang="en-US" dirty="0" err="1"/>
              <a:t>www.gov.wales</a:t>
            </a:r>
            <a:r>
              <a:rPr lang="en-US" dirty="0"/>
              <a:t>/sites/default/files/publications/2025-02/energy-generation-in-wales-2023.pdf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CEF02C-140B-8646-9FD5-236E547FFF9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256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16F53-A558-449E-46D1-52D8189BAF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72C42-0A7D-49CF-B82F-ACB22A6647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A4EF3-9920-13F8-47EB-D0EE45A5D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4BB8C-3E76-FD50-6DD9-AEFC8C9C6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44285-B16D-465A-BCD7-5B940DD0F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074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11747-1D2E-3CCE-03BF-F0A5670BF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DE6A2-53A7-DE5A-CD1E-DAF0214B2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B23A3-2C6A-A1D5-B572-857860A14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212E6-B29D-6652-8BF3-12ED0BB08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D9DF1-6DB7-DBFB-9D8B-E087BC4FB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080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6159-40F9-8E1A-1682-FDA4458E4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63612-8A6C-D2E8-2A16-0F6FA3C50E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1FD20-C427-B9AC-B638-1692F47CC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F4DD3-D7A6-E604-2403-DE9D73233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5B192-F181-3715-DFC8-9EE3F8BAD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552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C288E-EA2A-2FAA-F256-D516461EE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2798A-C892-0BBC-734F-4D95D5D02A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EA65E2-FD69-73BF-C1B5-89F4BF4028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1303F9-2476-3688-33D3-CFF6365D2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B45AE4-BD8B-DE02-BFF1-3DCCD8D0D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7E38F0-AF3D-8BA6-45C0-88316D54B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896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8502A-9280-A642-6068-64091B42D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14C718-AA93-A081-8C92-58902D355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807BB5-872A-ED97-ED57-67A99D51FC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404599-A23A-8E52-3AAC-52EF0A83E9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D208C9-32CF-CF36-3DB4-0F42831AB7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35A457-9FB3-5018-969A-211A7F661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CD3664-28C4-90B2-97D4-3A6CBB8F3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E357B9-73A1-405B-A3D1-B4D9E3262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039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7FB6E-490D-D0E2-FF5F-49D922AFC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7B29C7-563B-596F-E031-14F4C8B61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CFE88A-CB40-D183-07DB-6F52960B0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5331C7-FE70-1C36-045D-32CE0D23A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559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3807F3-74C5-C50A-F6D0-088057C8B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CD59FA-4456-3EF3-8F63-723842029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74D246-D283-B2FC-B916-F5D9EA778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542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08990-04D3-17E9-E0AB-5D27F243B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642B3-62D6-5BE6-1F16-BBA330CF1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965238-5EB8-8204-A036-0CEEA45F0A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7D0CFA-F21D-EA8D-6E97-269714CA7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495DC2-6869-6BAE-AC9F-8C662292F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78F5B-82FC-AF69-444C-8ABF4168C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260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278A3-23A6-4168-33B1-50C53F423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C7D8D9-1959-065E-07C3-1A9165BED3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D52CA0-B958-A19A-93BC-1842251AB9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59A3E6-6136-E7C1-8FE8-68DD784A1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1146AD-C5D7-42D5-BB6C-699E4DE76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B9AC53-5389-61F4-B76A-A62B33EEF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006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00576-3592-C41B-39F6-4A01235E8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ABCACC-E608-A4D5-C4AF-2EDBA3AFEF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327B5-9E80-F909-D850-761828216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5C7DB-2214-E7EC-499B-8F331CA2A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ABCAEB-53E9-B244-EAAB-CA82EE0C1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573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B599F9-441B-4D93-D7AB-C7FDB68710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EF2CDD-2DE3-A5FF-E4B6-B83D61BDD9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EEA62-2FED-50E8-B74A-8E0B06185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2F235-F0D6-2240-1904-F60AE9430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3EDA2-EF24-AAA6-5A63-5A83398A3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436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8196C0-B3D3-42B0-B68F-46E0F9542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EACAFE-CD24-BA29-955A-88E2EA822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537003-B3D9-81CB-9B2F-87054C5A60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E3DACD-AE51-3F4A-830F-F06D38685265}" type="datetimeFigureOut">
              <a:rPr lang="en-US" smtClean="0"/>
              <a:t>3/28/25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81263-2DEC-88CF-FD0E-9976C03860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6EC69-AF74-508A-311B-449A9455CA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C0C9AF-37DA-E645-A424-CBD511A39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376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written-statement-publication-summary-responses-consultation-wales-renewable-energy-targets" TargetMode="External"/><Relationship Id="rId13" Type="http://schemas.openxmlformats.org/officeDocument/2006/relationships/hyperlink" Target="https://www.gov.wales/sites/default/files/publications/2025-02/energy-generation-in-wales-2023.pdf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uk.europeanenergy.com/our-projects/great-house-solar-farm/" TargetMode="External"/><Relationship Id="rId12" Type="http://schemas.openxmlformats.org/officeDocument/2006/relationships/hyperlink" Target="https://sdgs.un.org/goals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ommunityenergy.wales/content/publications/CEW-State-of-the-Sector-2024.pdf" TargetMode="External"/><Relationship Id="rId11" Type="http://schemas.openxmlformats.org/officeDocument/2006/relationships/hyperlink" Target="https://sdgs.un.org/goals/goal7" TargetMode="External"/><Relationship Id="rId5" Type="http://schemas.openxmlformats.org/officeDocument/2006/relationships/hyperlink" Target="https://www.theccc.org.uk/publication/sixth-carbon-budget/" TargetMode="External"/><Relationship Id="rId15" Type="http://schemas.openxmlformats.org/officeDocument/2006/relationships/image" Target="../media/image2.png"/><Relationship Id="rId10" Type="http://schemas.openxmlformats.org/officeDocument/2006/relationships/hyperlink" Target="https://naei.energysecurity.gov.uk/reports/greenhouse-gas-inventories-england-scotland-wales-northern-ireland-1990-2021" TargetMode="External"/><Relationship Id="rId4" Type="http://schemas.openxmlformats.org/officeDocument/2006/relationships/notesSlide" Target="../notesSlides/notesSlide4.xml"/><Relationship Id="rId9" Type="http://schemas.openxmlformats.org/officeDocument/2006/relationships/hyperlink" Target="https://www.solarpowerportal.co.uk/renewable_connections_solar_farm_gets_green_light_from_welsh_ministers/" TargetMode="External"/><Relationship Id="rId14" Type="http://schemas.openxmlformats.org/officeDocument/2006/relationships/hyperlink" Target="https://www.bbc.co.uk/news/articles/cydr6l1n4q6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52842-BCF2-0D37-F24B-7E2633B6A8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5400"/>
              <a:t>MBA Sustainability Leadership</a:t>
            </a:r>
            <a:br>
              <a:rPr lang="en-US" sz="5400"/>
            </a:br>
            <a:r>
              <a:rPr lang="en-US" sz="5400"/>
              <a:t>BMSP7004: Leading Sustainability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689D30-8C0C-705C-F045-4A28750926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Assessment: Identification of a business SL Challenge: VLOG 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8B857D-675A-A35F-9D72-B9CA6B1A494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852" r="3494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69801753-6BFE-EB8B-4F58-283454C4CA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771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976"/>
    </mc:Choice>
    <mc:Fallback>
      <p:transition spd="slow" advTm="26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3BD1F1-9EA1-0AB4-E9C0-54D8155E2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dirty="0"/>
              <a:t>Sustainable Development Goal 7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1013A-909B-79DF-E17A-6A44F7291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000"/>
              <a:t>Ensure access to affordable, reliable, sustainable and modern energy for all</a:t>
            </a:r>
            <a:endParaRPr lang="en-GB" sz="2000"/>
          </a:p>
          <a:p>
            <a:r>
              <a:rPr lang="en-GB" sz="2000" b="0" i="0" u="none" strike="noStrike">
                <a:effectLst/>
                <a:latin typeface="Roboto" panose="020F0502020204030204" pitchFamily="34" charset="0"/>
              </a:rPr>
              <a:t>7.2 - By 2030, increase substantially the share of renewable energy in the global energy mix</a:t>
            </a:r>
          </a:p>
          <a:p>
            <a:r>
              <a:rPr lang="en-GB" sz="2000">
                <a:latin typeface="Roboto" panose="020F0502020204030204" pitchFamily="34" charset="0"/>
              </a:rPr>
              <a:t>7.3 - </a:t>
            </a:r>
            <a:r>
              <a:rPr lang="en-GB" sz="2000" b="0" i="0" u="none" strike="noStrike">
                <a:effectLst/>
                <a:latin typeface="Roboto" panose="02000000000000000000" pitchFamily="2" charset="0"/>
              </a:rPr>
              <a:t>By 2030, double the global rate of improvement in energy efficiency</a:t>
            </a:r>
            <a:endParaRPr lang="en-US" sz="2000"/>
          </a:p>
        </p:txBody>
      </p:sp>
      <p:pic>
        <p:nvPicPr>
          <p:cNvPr id="5" name="Picture 4" descr="A collage of images of people working&#10;&#10;AI-generated content may be incorrect.">
            <a:extLst>
              <a:ext uri="{FF2B5EF4-FFF2-40B4-BE49-F238E27FC236}">
                <a16:creationId xmlns:a16="http://schemas.microsoft.com/office/drawing/2014/main" id="{A01B197C-03F0-2DD2-F051-9AB55433E8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359" b="71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21" name="Audio 20">
            <a:extLst>
              <a:ext uri="{FF2B5EF4-FFF2-40B4-BE49-F238E27FC236}">
                <a16:creationId xmlns:a16="http://schemas.microsoft.com/office/drawing/2014/main" id="{A87E29F1-37B9-3548-158F-69A46F8A24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289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54"/>
    </mc:Choice>
    <mc:Fallback>
      <p:transition spd="slow" advTm="75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5181D-F010-0302-C24B-490521DE3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Emissions in Wales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showing the cost of carbon budget&#10;&#10;AI-generated content may be incorrect.">
            <a:extLst>
              <a:ext uri="{FF2B5EF4-FFF2-40B4-BE49-F238E27FC236}">
                <a16:creationId xmlns:a16="http://schemas.microsoft.com/office/drawing/2014/main" id="{B745F3D1-D032-5120-B556-9D4F1667DA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654296" y="700785"/>
            <a:ext cx="7214616" cy="5428998"/>
          </a:xfrm>
          <a:prstGeom prst="rect">
            <a:avLst/>
          </a:prstGeom>
        </p:spPr>
      </p:pic>
      <p:pic>
        <p:nvPicPr>
          <p:cNvPr id="20" name="Audio 19">
            <a:extLst>
              <a:ext uri="{FF2B5EF4-FFF2-40B4-BE49-F238E27FC236}">
                <a16:creationId xmlns:a16="http://schemas.microsoft.com/office/drawing/2014/main" id="{330B4869-91EE-9596-10AA-1B30EDE2C7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630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792"/>
    </mc:Choice>
    <mc:Fallback>
      <p:transition spd="slow" advTm="37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10268-EC1C-6C87-3DA7-996706D97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800" dirty="0"/>
              <a:t>Sustainable Energy in Wales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EBAFA-175C-8313-5383-EAD2E2A3F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/>
              <a:t>Wales generated 23.2 TWh and consumed 14.8 TWh in 2023</a:t>
            </a:r>
          </a:p>
          <a:p>
            <a:r>
              <a:rPr lang="en-GB" sz="2200"/>
              <a:t>7.8 TWh generated from renewable energy, 15.4 TWh from fossil fuels</a:t>
            </a:r>
          </a:p>
          <a:p>
            <a:r>
              <a:rPr lang="en-GB" sz="2200"/>
              <a:t>Exported 14.8 TWh of electricity </a:t>
            </a:r>
            <a:endParaRPr lang="en-US" sz="2200"/>
          </a:p>
        </p:txBody>
      </p:sp>
      <p:pic>
        <p:nvPicPr>
          <p:cNvPr id="5" name="Picture 4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78F10389-4FF5-F638-F1D0-195BCCA6F5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296" y="969550"/>
            <a:ext cx="6903720" cy="4918899"/>
          </a:xfrm>
          <a:prstGeom prst="rect">
            <a:avLst/>
          </a:prstGeom>
        </p:spPr>
      </p:pic>
      <p:pic>
        <p:nvPicPr>
          <p:cNvPr id="28" name="Audio 27">
            <a:extLst>
              <a:ext uri="{FF2B5EF4-FFF2-40B4-BE49-F238E27FC236}">
                <a16:creationId xmlns:a16="http://schemas.microsoft.com/office/drawing/2014/main" id="{14130EC2-B401-60BA-4844-F360BFC014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353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752"/>
    </mc:Choice>
    <mc:Fallback>
      <p:transition spd="slow" advTm="70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E0EC1-BE0F-E489-E053-ACAA3AAFD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Sustainable Energy in Wales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37D09-CC77-7E59-883D-7AB6FF584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/>
              <a:t>47 community energy groups and organisations</a:t>
            </a:r>
          </a:p>
          <a:p>
            <a:r>
              <a:rPr lang="en-US" sz="2200"/>
              <a:t>32.4MW of community owned capacity in 2023 (11% increase from 2022)</a:t>
            </a:r>
          </a:p>
          <a:p>
            <a:r>
              <a:rPr lang="en-US" sz="2200"/>
              <a:t>3.2MW increased electricity capacity installed in 2023</a:t>
            </a:r>
          </a:p>
          <a:p>
            <a:endParaRPr lang="en-US" sz="2200"/>
          </a:p>
        </p:txBody>
      </p:sp>
      <p:pic>
        <p:nvPicPr>
          <p:cNvPr id="24" name="Audio 23">
            <a:extLst>
              <a:ext uri="{FF2B5EF4-FFF2-40B4-BE49-F238E27FC236}">
                <a16:creationId xmlns:a16="http://schemas.microsoft.com/office/drawing/2014/main" id="{3F015E3C-E85B-63FE-58AC-946A77FAD0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544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69"/>
    </mc:Choice>
    <mc:Fallback>
      <p:transition spd="slow" advTm="49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E5118C-62DE-C830-F07F-9756F3C91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dirty="0"/>
              <a:t>Solar Power in Wales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DA066-749F-1253-2472-4D8CA6342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Abergavenny </a:t>
            </a:r>
            <a:r>
              <a:rPr lang="en-US" sz="2200"/>
              <a:t>– application submitted in 2021, Welsh minister approval given in January 2023 with building planned to start in 2024 and enter commercial operation in 2025 with a capacity of 32MW</a:t>
            </a:r>
            <a:endParaRPr lang="en-GB" sz="2200"/>
          </a:p>
          <a:p>
            <a:r>
              <a:rPr lang="en-GB" sz="2200"/>
              <a:t>Anglesey – capacity of 350MW, covering 3,000 acres with enough energy to power approximately 130,000 homes</a:t>
            </a:r>
            <a:endParaRPr lang="en-US" sz="2200"/>
          </a:p>
          <a:p>
            <a:endParaRPr lang="en-US" sz="2200"/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85EC0964-51F0-D1AE-2A52-0C50A98250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351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48"/>
    </mc:Choice>
    <mc:Fallback>
      <p:transition spd="slow" advTm="34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9C27B-D845-890C-4266-98D90840D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Renewable Energy Aims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96141E3-BA30-12C4-4AC8-66C69D16B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837719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C87FA73A-CB53-451F-606A-1FB0387723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746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44"/>
    </mc:Choice>
    <mc:Fallback>
      <p:transition spd="slow" advTm="12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BF0AD-367D-774E-0854-A6181B250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Solutions</a:t>
            </a:r>
            <a:endParaRPr lang="en-US" sz="54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6C7566-C7C8-F05E-03EB-5A98748D39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5265348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extLst>
              <a:ext uri="{FF2B5EF4-FFF2-40B4-BE49-F238E27FC236}">
                <a16:creationId xmlns:a16="http://schemas.microsoft.com/office/drawing/2014/main" id="{1AD20575-4055-750F-BE9D-9F04736D5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200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162"/>
    </mc:Choice>
    <mc:Fallback>
      <p:transition spd="slow" advTm="41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955C9-ADB2-AFAB-7958-BDA66CDDF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 List</a:t>
            </a:r>
            <a:endParaRPr lang="en-US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44677-8D8B-0FBC-C304-738798ED0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700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CCC. (2020). The Sixth Carbon Budget; CCC Analysis; Welsh Government. Retrieved from: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https://www.theccc.org.uk/publication/sixth-carbon-budget/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Community Energy Wales. (2024). State of the Sector 2024: A Better Energy Future for Wales. Retrieved from: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https://communityenergy.wales/content/publications/CEW-State-of-the-Sector-2024.pdf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Energy UK. (2025). Great House Solar Farm. Retrieved from: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https://uk.europeanenergy.com/our-projects/great-house-solar-farm/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James, J. (2023). Written Statement: Publication of Summary of Responses to the Consultation on </a:t>
            </a:r>
            <a:r>
              <a:rPr lang="en-US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Wales’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Renewable Energy Targets. Retrieved from: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https://www.gov.wales/written-statement-publication-summary-responses-consultation-wales-renewable-energy-targets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Martins, L.D. (2023). Renewable Connections Solar Farm Gets Green Light from Welsh Ministers. Solar Power Portal. Retrieved from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https://www.solarpowerportal.co.uk/renewable_connections_solar_farm_gets_green_light_from_welsh_ministers/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Atmospheric Emissions Inventory. (2022). Greenhouse Gas Inventories for England, Scotland, Wales &amp; Northern Ireland: 1990-2020. Retrieved from: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https://naei.energysecurity.gov.uk/reports/greenhouse-gas-inventories-england-scotland-wales-northern-ireland-1990-2021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United Nations. (No Date). Goal 7: Ensure access to affordable, reliable, sustainable and modern energy for all. Retrieved from: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https://sdgs.un.org/goals/goal7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United Nations. (No Date). The 17 Goals. Retrieved from: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https://sdgs.un.org/goals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Government. (2025). Energy Generation in Wales 2023. Retrieved from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https://www.gov.wales/sites/default/files/publications/2025-02/energy-generation-in-wales-2023.pdf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Williams, G.W. (2024). Plans for Huge Solar Farm Described as Frightening. BBC News. Retrieved from: </a:t>
            </a:r>
            <a:r>
              <a:rPr lang="en-US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https://www.bbc.co.uk/news/articles/cydr6l1n4q6o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1200" dirty="0"/>
          </a:p>
          <a:p>
            <a:endParaRPr lang="en-US" sz="1200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CEF1C8C1-0F4E-DE80-49D4-D14BB412C8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742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39"/>
    </mc:Choice>
    <mc:Fallback>
      <p:transition spd="slow" advTm="8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4402</TotalTime>
  <Words>747</Words>
  <Application>Microsoft Macintosh PowerPoint</Application>
  <PresentationFormat>Widescreen</PresentationFormat>
  <Paragraphs>51</Paragraphs>
  <Slides>9</Slides>
  <Notes>4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Omnes</vt:lpstr>
      <vt:lpstr>Roboto</vt:lpstr>
      <vt:lpstr>Office Theme</vt:lpstr>
      <vt:lpstr>MBA Sustainability Leadership BMSP7004: Leading Sustainability Change</vt:lpstr>
      <vt:lpstr>Sustainable Development Goal 7</vt:lpstr>
      <vt:lpstr>Emissions in Wales</vt:lpstr>
      <vt:lpstr>Sustainable Energy in Wales</vt:lpstr>
      <vt:lpstr>Sustainable Energy in Wales</vt:lpstr>
      <vt:lpstr>Solar Power in Wales</vt:lpstr>
      <vt:lpstr>Renewable Energy Aims</vt:lpstr>
      <vt:lpstr>Solutions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Sustainability Leadership BMSP7004: Leading Sustainability Change</dc:title>
  <dc:creator>Peter Todorov (1705088)</dc:creator>
  <cp:lastModifiedBy>Peter Todorov (1705088)</cp:lastModifiedBy>
  <cp:revision>5</cp:revision>
  <dcterms:created xsi:type="dcterms:W3CDTF">2025-03-20T12:18:37Z</dcterms:created>
  <dcterms:modified xsi:type="dcterms:W3CDTF">2025-03-30T22:37:28Z</dcterms:modified>
</cp:coreProperties>
</file>