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5" r:id="rId1"/>
  </p:sldMasterIdLst>
  <p:notesMasterIdLst>
    <p:notesMasterId r:id="rId20"/>
  </p:notesMasterIdLst>
  <p:sldIdLst>
    <p:sldId id="256" r:id="rId2"/>
    <p:sldId id="420" r:id="rId3"/>
    <p:sldId id="380" r:id="rId4"/>
    <p:sldId id="282" r:id="rId5"/>
    <p:sldId id="440" r:id="rId6"/>
    <p:sldId id="421" r:id="rId7"/>
    <p:sldId id="425" r:id="rId8"/>
    <p:sldId id="424" r:id="rId9"/>
    <p:sldId id="423" r:id="rId10"/>
    <p:sldId id="422" r:id="rId11"/>
    <p:sldId id="426" r:id="rId12"/>
    <p:sldId id="285" r:id="rId13"/>
    <p:sldId id="439" r:id="rId14"/>
    <p:sldId id="283" r:id="rId15"/>
    <p:sldId id="444" r:id="rId16"/>
    <p:sldId id="443" r:id="rId17"/>
    <p:sldId id="442" r:id="rId18"/>
    <p:sldId id="445"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1D6D02-A6DB-234C-8DE1-3DB12C76B2CF}" v="4" dt="2022-04-29T14:44:43.9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393"/>
    <p:restoredTop sz="96327"/>
  </p:normalViewPr>
  <p:slideViewPr>
    <p:cSldViewPr snapToGrid="0" snapToObjects="1">
      <p:cViewPr varScale="1">
        <p:scale>
          <a:sx n="81" d="100"/>
          <a:sy n="81" d="100"/>
        </p:scale>
        <p:origin x="69" y="22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ron Atkins" userId="82f8bce0-f08d-4ca3-9894-a9126b453351" providerId="ADAL" clId="{1A1D6D02-A6DB-234C-8DE1-3DB12C76B2CF}"/>
    <pc:docChg chg="custSel addSld modSld">
      <pc:chgData name="Sharon Atkins" userId="82f8bce0-f08d-4ca3-9894-a9126b453351" providerId="ADAL" clId="{1A1D6D02-A6DB-234C-8DE1-3DB12C76B2CF}" dt="2022-04-29T14:44:48.207" v="21" actId="20577"/>
      <pc:docMkLst>
        <pc:docMk/>
      </pc:docMkLst>
      <pc:sldChg chg="delSp add setBg delDesignElem">
        <pc:chgData name="Sharon Atkins" userId="82f8bce0-f08d-4ca3-9894-a9126b453351" providerId="ADAL" clId="{1A1D6D02-A6DB-234C-8DE1-3DB12C76B2CF}" dt="2022-04-29T14:44:21.985" v="5"/>
        <pc:sldMkLst>
          <pc:docMk/>
          <pc:sldMk cId="2190309221" sldId="282"/>
        </pc:sldMkLst>
        <pc:spChg chg="del">
          <ac:chgData name="Sharon Atkins" userId="82f8bce0-f08d-4ca3-9894-a9126b453351" providerId="ADAL" clId="{1A1D6D02-A6DB-234C-8DE1-3DB12C76B2CF}" dt="2022-04-29T14:44:21.985" v="5"/>
          <ac:spMkLst>
            <pc:docMk/>
            <pc:sldMk cId="2190309221" sldId="282"/>
            <ac:spMk id="26" creationId="{2E442304-DDBD-4F7B-8017-36BCC863FB40}"/>
          </ac:spMkLst>
        </pc:spChg>
        <pc:spChg chg="del">
          <ac:chgData name="Sharon Atkins" userId="82f8bce0-f08d-4ca3-9894-a9126b453351" providerId="ADAL" clId="{1A1D6D02-A6DB-234C-8DE1-3DB12C76B2CF}" dt="2022-04-29T14:44:21.985" v="5"/>
          <ac:spMkLst>
            <pc:docMk/>
            <pc:sldMk cId="2190309221" sldId="282"/>
            <ac:spMk id="27" creationId="{5E107275-3853-46FD-A241-DE4355A42675}"/>
          </ac:spMkLst>
        </pc:spChg>
      </pc:sldChg>
      <pc:sldChg chg="addSp delSp modSp add mod setBg delDesignElem">
        <pc:chgData name="Sharon Atkins" userId="82f8bce0-f08d-4ca3-9894-a9126b453351" providerId="ADAL" clId="{1A1D6D02-A6DB-234C-8DE1-3DB12C76B2CF}" dt="2022-04-29T14:44:48.207" v="21" actId="20577"/>
        <pc:sldMkLst>
          <pc:docMk/>
          <pc:sldMk cId="3966377589" sldId="380"/>
        </pc:sldMkLst>
        <pc:spChg chg="mod">
          <ac:chgData name="Sharon Atkins" userId="82f8bce0-f08d-4ca3-9894-a9126b453351" providerId="ADAL" clId="{1A1D6D02-A6DB-234C-8DE1-3DB12C76B2CF}" dt="2022-04-29T14:44:48.207" v="21" actId="20577"/>
          <ac:spMkLst>
            <pc:docMk/>
            <pc:sldMk cId="3966377589" sldId="380"/>
            <ac:spMk id="2" creationId="{00000000-0000-0000-0000-000000000000}"/>
          </ac:spMkLst>
        </pc:spChg>
        <pc:spChg chg="add mod">
          <ac:chgData name="Sharon Atkins" userId="82f8bce0-f08d-4ca3-9894-a9126b453351" providerId="ADAL" clId="{1A1D6D02-A6DB-234C-8DE1-3DB12C76B2CF}" dt="2022-04-29T14:44:43.992" v="7" actId="767"/>
          <ac:spMkLst>
            <pc:docMk/>
            <pc:sldMk cId="3966377589" sldId="380"/>
            <ac:spMk id="3" creationId="{5E2BF8B7-6361-F51E-F4EE-8F49F8D3FBBE}"/>
          </ac:spMkLst>
        </pc:spChg>
        <pc:spChg chg="del">
          <ac:chgData name="Sharon Atkins" userId="82f8bce0-f08d-4ca3-9894-a9126b453351" providerId="ADAL" clId="{1A1D6D02-A6DB-234C-8DE1-3DB12C76B2CF}" dt="2022-04-29T14:43:59.087" v="3"/>
          <ac:spMkLst>
            <pc:docMk/>
            <pc:sldMk cId="3966377589" sldId="380"/>
            <ac:spMk id="9" creationId="{B819A166-7571-4003-A6B8-B62034C3ED30}"/>
          </ac:spMkLst>
        </pc:spChg>
        <pc:spChg chg="add">
          <ac:chgData name="Sharon Atkins" userId="82f8bce0-f08d-4ca3-9894-a9126b453351" providerId="ADAL" clId="{1A1D6D02-A6DB-234C-8DE1-3DB12C76B2CF}" dt="2022-04-29T14:44:31.613" v="6" actId="26606"/>
          <ac:spMkLst>
            <pc:docMk/>
            <pc:sldMk cId="3966377589" sldId="380"/>
            <ac:spMk id="10" creationId="{88F0A37D-2337-4AAF-98B0-7E4E9B98719A}"/>
          </ac:spMkLst>
        </pc:spChg>
        <pc:spChg chg="add">
          <ac:chgData name="Sharon Atkins" userId="82f8bce0-f08d-4ca3-9894-a9126b453351" providerId="ADAL" clId="{1A1D6D02-A6DB-234C-8DE1-3DB12C76B2CF}" dt="2022-04-29T14:44:31.613" v="6" actId="26606"/>
          <ac:spMkLst>
            <pc:docMk/>
            <pc:sldMk cId="3966377589" sldId="380"/>
            <ac:spMk id="14" creationId="{F7234D70-FB65-4E99-985E-64D219674D45}"/>
          </ac:spMkLst>
        </pc:spChg>
        <pc:graphicFrameChg chg="mod modGraphic">
          <ac:chgData name="Sharon Atkins" userId="82f8bce0-f08d-4ca3-9894-a9126b453351" providerId="ADAL" clId="{1A1D6D02-A6DB-234C-8DE1-3DB12C76B2CF}" dt="2022-04-29T14:44:31.613" v="6" actId="26606"/>
          <ac:graphicFrameMkLst>
            <pc:docMk/>
            <pc:sldMk cId="3966377589" sldId="380"/>
            <ac:graphicFrameMk id="5" creationId="{82D3DDC3-9AEC-376C-8A6B-FF4B4B9ABAD1}"/>
          </ac:graphicFrameMkLst>
        </pc:graphicFrameChg>
        <pc:cxnChg chg="add">
          <ac:chgData name="Sharon Atkins" userId="82f8bce0-f08d-4ca3-9894-a9126b453351" providerId="ADAL" clId="{1A1D6D02-A6DB-234C-8DE1-3DB12C76B2CF}" dt="2022-04-29T14:44:31.613" v="6" actId="26606"/>
          <ac:cxnSpMkLst>
            <pc:docMk/>
            <pc:sldMk cId="3966377589" sldId="380"/>
            <ac:cxnSpMk id="12" creationId="{F15CCCF0-E573-463A-9760-1FDC0B2CFBD7}"/>
          </ac:cxnSpMkLst>
        </pc:cxnChg>
      </pc:sldChg>
      <pc:sldChg chg="delSp add setBg delDesignElem">
        <pc:chgData name="Sharon Atkins" userId="82f8bce0-f08d-4ca3-9894-a9126b453351" providerId="ADAL" clId="{1A1D6D02-A6DB-234C-8DE1-3DB12C76B2CF}" dt="2022-04-29T14:43:49.466" v="1"/>
        <pc:sldMkLst>
          <pc:docMk/>
          <pc:sldMk cId="3930630698" sldId="420"/>
        </pc:sldMkLst>
        <pc:spChg chg="del">
          <ac:chgData name="Sharon Atkins" userId="82f8bce0-f08d-4ca3-9894-a9126b453351" providerId="ADAL" clId="{1A1D6D02-A6DB-234C-8DE1-3DB12C76B2CF}" dt="2022-04-29T14:43:49.466" v="1"/>
          <ac:spMkLst>
            <pc:docMk/>
            <pc:sldMk cId="3930630698" sldId="420"/>
            <ac:spMk id="57" creationId="{9A97C86A-04D6-40F7-AE84-31AB43E6A846}"/>
          </ac:spMkLst>
        </pc:spChg>
        <pc:spChg chg="del">
          <ac:chgData name="Sharon Atkins" userId="82f8bce0-f08d-4ca3-9894-a9126b453351" providerId="ADAL" clId="{1A1D6D02-A6DB-234C-8DE1-3DB12C76B2CF}" dt="2022-04-29T14:43:49.466" v="1"/>
          <ac:spMkLst>
            <pc:docMk/>
            <pc:sldMk cId="3930630698" sldId="420"/>
            <ac:spMk id="59" creationId="{FF9F2414-84E8-453E-B1F3-389FDE8192D9}"/>
          </ac:spMkLst>
        </pc:spChg>
        <pc:spChg chg="del">
          <ac:chgData name="Sharon Atkins" userId="82f8bce0-f08d-4ca3-9894-a9126b453351" providerId="ADAL" clId="{1A1D6D02-A6DB-234C-8DE1-3DB12C76B2CF}" dt="2022-04-29T14:43:49.466" v="1"/>
          <ac:spMkLst>
            <pc:docMk/>
            <pc:sldMk cId="3930630698" sldId="420"/>
            <ac:spMk id="60" creationId="{F3060C83-F051-4F0E-ABAD-AA0DFC48B218}"/>
          </ac:spMkLst>
        </pc:spChg>
        <pc:spChg chg="del">
          <ac:chgData name="Sharon Atkins" userId="82f8bce0-f08d-4ca3-9894-a9126b453351" providerId="ADAL" clId="{1A1D6D02-A6DB-234C-8DE1-3DB12C76B2CF}" dt="2022-04-29T14:43:49.466" v="1"/>
          <ac:spMkLst>
            <pc:docMk/>
            <pc:sldMk cId="3930630698" sldId="420"/>
            <ac:spMk id="61" creationId="{3ECA69A1-7536-43AC-85EF-C7106179F5ED}"/>
          </ac:spMkLst>
        </pc:spChg>
        <pc:spChg chg="del">
          <ac:chgData name="Sharon Atkins" userId="82f8bce0-f08d-4ca3-9894-a9126b453351" providerId="ADAL" clId="{1A1D6D02-A6DB-234C-8DE1-3DB12C76B2CF}" dt="2022-04-29T14:43:49.466" v="1"/>
          <ac:spMkLst>
            <pc:docMk/>
            <pc:sldMk cId="3930630698" sldId="420"/>
            <ac:spMk id="62" creationId="{83C98ABE-055B-441F-B07E-44F97F083C39}"/>
          </ac:spMkLst>
        </pc:spChg>
        <pc:spChg chg="del">
          <ac:chgData name="Sharon Atkins" userId="82f8bce0-f08d-4ca3-9894-a9126b453351" providerId="ADAL" clId="{1A1D6D02-A6DB-234C-8DE1-3DB12C76B2CF}" dt="2022-04-29T14:43:49.466" v="1"/>
          <ac:spMkLst>
            <pc:docMk/>
            <pc:sldMk cId="3930630698" sldId="420"/>
            <ac:spMk id="63" creationId="{29FDB030-9B49-4CED-8CCD-4D99382388AC}"/>
          </ac:spMkLst>
        </pc:spChg>
        <pc:spChg chg="del">
          <ac:chgData name="Sharon Atkins" userId="82f8bce0-f08d-4ca3-9894-a9126b453351" providerId="ADAL" clId="{1A1D6D02-A6DB-234C-8DE1-3DB12C76B2CF}" dt="2022-04-29T14:43:49.466" v="1"/>
          <ac:spMkLst>
            <pc:docMk/>
            <pc:sldMk cId="3930630698" sldId="420"/>
            <ac:spMk id="64" creationId="{3783CA14-24A1-485C-8B30-D6A5D87987AD}"/>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5526319-FAF2-4F35-AD5B-D42F37B6F3CF}"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28988B8E-A343-4919-92A1-0CFFFB5CD9FF}">
      <dgm:prSet/>
      <dgm:spPr/>
      <dgm:t>
        <a:bodyPr/>
        <a:lstStyle/>
        <a:p>
          <a:r>
            <a:rPr lang="en-GB"/>
            <a:t>How individuals cope with change.</a:t>
          </a:r>
          <a:endParaRPr lang="en-US"/>
        </a:p>
      </dgm:t>
    </dgm:pt>
    <dgm:pt modelId="{D1ED20BA-51B3-47D0-B012-DFFCCAEF999A}" type="parTrans" cxnId="{09F09E72-0345-4AE4-9DF3-14B27D269EF9}">
      <dgm:prSet/>
      <dgm:spPr/>
      <dgm:t>
        <a:bodyPr/>
        <a:lstStyle/>
        <a:p>
          <a:endParaRPr lang="en-US"/>
        </a:p>
      </dgm:t>
    </dgm:pt>
    <dgm:pt modelId="{6F01E4E6-89AA-453A-A8AF-8C73C2F9D072}" type="sibTrans" cxnId="{09F09E72-0345-4AE4-9DF3-14B27D269EF9}">
      <dgm:prSet/>
      <dgm:spPr/>
      <dgm:t>
        <a:bodyPr/>
        <a:lstStyle/>
        <a:p>
          <a:endParaRPr lang="en-US"/>
        </a:p>
      </dgm:t>
    </dgm:pt>
    <dgm:pt modelId="{0F1C3BEB-650F-4888-BAB7-802AF261906E}">
      <dgm:prSet/>
      <dgm:spPr/>
      <dgm:t>
        <a:bodyPr/>
        <a:lstStyle/>
        <a:p>
          <a:r>
            <a:rPr lang="en-GB"/>
            <a:t>Derived from the Kübler-Ross Model – denial, anger, bargaining, depression, acceptance. Known as the coping/change cycle.</a:t>
          </a:r>
          <a:endParaRPr lang="en-US"/>
        </a:p>
      </dgm:t>
    </dgm:pt>
    <dgm:pt modelId="{250106E4-DD5A-405F-97B9-DC748D8B8A6C}" type="parTrans" cxnId="{C1DD642C-601D-4DAD-A4FE-C8BD19A972E6}">
      <dgm:prSet/>
      <dgm:spPr/>
      <dgm:t>
        <a:bodyPr/>
        <a:lstStyle/>
        <a:p>
          <a:endParaRPr lang="en-US"/>
        </a:p>
      </dgm:t>
    </dgm:pt>
    <dgm:pt modelId="{21DFD871-9AA6-47C8-8135-CA4462E658D9}" type="sibTrans" cxnId="{C1DD642C-601D-4DAD-A4FE-C8BD19A972E6}">
      <dgm:prSet/>
      <dgm:spPr/>
      <dgm:t>
        <a:bodyPr/>
        <a:lstStyle/>
        <a:p>
          <a:endParaRPr lang="en-US"/>
        </a:p>
      </dgm:t>
    </dgm:pt>
    <dgm:pt modelId="{45B58361-4AF7-485B-9824-7E88CE986168}">
      <dgm:prSet/>
      <dgm:spPr/>
      <dgm:t>
        <a:bodyPr/>
        <a:lstStyle/>
        <a:p>
          <a:r>
            <a:rPr lang="en-GB"/>
            <a:t>DREC – denial, resistance, exploration, commitment (page 81, Kew and Stredwick, ‘Human Resource Management in a Business Context’, 2016)</a:t>
          </a:r>
          <a:endParaRPr lang="en-US"/>
        </a:p>
      </dgm:t>
    </dgm:pt>
    <dgm:pt modelId="{F8636AD6-84A5-4BBA-8B3B-FCA600C6B9D3}" type="parTrans" cxnId="{021226D6-8905-4DDF-9525-4F4747F9C5F1}">
      <dgm:prSet/>
      <dgm:spPr/>
      <dgm:t>
        <a:bodyPr/>
        <a:lstStyle/>
        <a:p>
          <a:endParaRPr lang="en-US"/>
        </a:p>
      </dgm:t>
    </dgm:pt>
    <dgm:pt modelId="{17D4A19F-9F46-47F7-9C6F-5CB301E690DD}" type="sibTrans" cxnId="{021226D6-8905-4DDF-9525-4F4747F9C5F1}">
      <dgm:prSet/>
      <dgm:spPr/>
      <dgm:t>
        <a:bodyPr/>
        <a:lstStyle/>
        <a:p>
          <a:endParaRPr lang="en-US"/>
        </a:p>
      </dgm:t>
    </dgm:pt>
    <dgm:pt modelId="{899CD74F-61BC-4A9C-BCBA-8788CFDC4544}">
      <dgm:prSet/>
      <dgm:spPr/>
      <dgm:t>
        <a:bodyPr/>
        <a:lstStyle/>
        <a:p>
          <a:r>
            <a:rPr lang="en-GB"/>
            <a:t>It takes time for individuals to work through the cycle</a:t>
          </a:r>
          <a:endParaRPr lang="en-US"/>
        </a:p>
      </dgm:t>
    </dgm:pt>
    <dgm:pt modelId="{8ECE64A0-B36F-4045-85BD-0A39E09AAC0A}" type="parTrans" cxnId="{E7B8C8D4-1A38-4969-B453-AC168B66E619}">
      <dgm:prSet/>
      <dgm:spPr/>
      <dgm:t>
        <a:bodyPr/>
        <a:lstStyle/>
        <a:p>
          <a:endParaRPr lang="en-US"/>
        </a:p>
      </dgm:t>
    </dgm:pt>
    <dgm:pt modelId="{A162E8FD-80DD-4FA9-AAEA-7E92FB167847}" type="sibTrans" cxnId="{E7B8C8D4-1A38-4969-B453-AC168B66E619}">
      <dgm:prSet/>
      <dgm:spPr/>
      <dgm:t>
        <a:bodyPr/>
        <a:lstStyle/>
        <a:p>
          <a:endParaRPr lang="en-US"/>
        </a:p>
      </dgm:t>
    </dgm:pt>
    <dgm:pt modelId="{EC5F66A9-616C-0B42-A0AC-E2B59FBE2C0C}" type="pres">
      <dgm:prSet presAssocID="{45526319-FAF2-4F35-AD5B-D42F37B6F3CF}" presName="linear" presStyleCnt="0">
        <dgm:presLayoutVars>
          <dgm:animLvl val="lvl"/>
          <dgm:resizeHandles val="exact"/>
        </dgm:presLayoutVars>
      </dgm:prSet>
      <dgm:spPr/>
    </dgm:pt>
    <dgm:pt modelId="{13B6D5DA-5DBD-AF42-82DD-BE514AFCDE7A}" type="pres">
      <dgm:prSet presAssocID="{28988B8E-A343-4919-92A1-0CFFFB5CD9FF}" presName="parentText" presStyleLbl="node1" presStyleIdx="0" presStyleCnt="4">
        <dgm:presLayoutVars>
          <dgm:chMax val="0"/>
          <dgm:bulletEnabled val="1"/>
        </dgm:presLayoutVars>
      </dgm:prSet>
      <dgm:spPr/>
    </dgm:pt>
    <dgm:pt modelId="{C21BDFAC-C9FD-314F-A440-4492CC6938EB}" type="pres">
      <dgm:prSet presAssocID="{6F01E4E6-89AA-453A-A8AF-8C73C2F9D072}" presName="spacer" presStyleCnt="0"/>
      <dgm:spPr/>
    </dgm:pt>
    <dgm:pt modelId="{349467E5-085B-8241-BFB1-B7C4606174C5}" type="pres">
      <dgm:prSet presAssocID="{0F1C3BEB-650F-4888-BAB7-802AF261906E}" presName="parentText" presStyleLbl="node1" presStyleIdx="1" presStyleCnt="4">
        <dgm:presLayoutVars>
          <dgm:chMax val="0"/>
          <dgm:bulletEnabled val="1"/>
        </dgm:presLayoutVars>
      </dgm:prSet>
      <dgm:spPr/>
    </dgm:pt>
    <dgm:pt modelId="{09168F4D-630A-0F44-93A4-58B43C47B8ED}" type="pres">
      <dgm:prSet presAssocID="{21DFD871-9AA6-47C8-8135-CA4462E658D9}" presName="spacer" presStyleCnt="0"/>
      <dgm:spPr/>
    </dgm:pt>
    <dgm:pt modelId="{5F027CF9-3B96-FD4A-95A3-30E6B8397F1B}" type="pres">
      <dgm:prSet presAssocID="{45B58361-4AF7-485B-9824-7E88CE986168}" presName="parentText" presStyleLbl="node1" presStyleIdx="2" presStyleCnt="4">
        <dgm:presLayoutVars>
          <dgm:chMax val="0"/>
          <dgm:bulletEnabled val="1"/>
        </dgm:presLayoutVars>
      </dgm:prSet>
      <dgm:spPr/>
    </dgm:pt>
    <dgm:pt modelId="{D1DDDDB2-1A24-AE4E-B760-C78B9AC54354}" type="pres">
      <dgm:prSet presAssocID="{17D4A19F-9F46-47F7-9C6F-5CB301E690DD}" presName="spacer" presStyleCnt="0"/>
      <dgm:spPr/>
    </dgm:pt>
    <dgm:pt modelId="{D79355F1-BF7A-D941-B908-5257ABCCD25B}" type="pres">
      <dgm:prSet presAssocID="{899CD74F-61BC-4A9C-BCBA-8788CFDC4544}" presName="parentText" presStyleLbl="node1" presStyleIdx="3" presStyleCnt="4">
        <dgm:presLayoutVars>
          <dgm:chMax val="0"/>
          <dgm:bulletEnabled val="1"/>
        </dgm:presLayoutVars>
      </dgm:prSet>
      <dgm:spPr/>
    </dgm:pt>
  </dgm:ptLst>
  <dgm:cxnLst>
    <dgm:cxn modelId="{5C456209-1935-5242-9D33-B427D4A9C3B3}" type="presOf" srcId="{45526319-FAF2-4F35-AD5B-D42F37B6F3CF}" destId="{EC5F66A9-616C-0B42-A0AC-E2B59FBE2C0C}" srcOrd="0" destOrd="0" presId="urn:microsoft.com/office/officeart/2005/8/layout/vList2"/>
    <dgm:cxn modelId="{51C6F009-804E-9949-BB29-78FDEFA111D3}" type="presOf" srcId="{0F1C3BEB-650F-4888-BAB7-802AF261906E}" destId="{349467E5-085B-8241-BFB1-B7C4606174C5}" srcOrd="0" destOrd="0" presId="urn:microsoft.com/office/officeart/2005/8/layout/vList2"/>
    <dgm:cxn modelId="{C1DD642C-601D-4DAD-A4FE-C8BD19A972E6}" srcId="{45526319-FAF2-4F35-AD5B-D42F37B6F3CF}" destId="{0F1C3BEB-650F-4888-BAB7-802AF261906E}" srcOrd="1" destOrd="0" parTransId="{250106E4-DD5A-405F-97B9-DC748D8B8A6C}" sibTransId="{21DFD871-9AA6-47C8-8135-CA4462E658D9}"/>
    <dgm:cxn modelId="{09F09E72-0345-4AE4-9DF3-14B27D269EF9}" srcId="{45526319-FAF2-4F35-AD5B-D42F37B6F3CF}" destId="{28988B8E-A343-4919-92A1-0CFFFB5CD9FF}" srcOrd="0" destOrd="0" parTransId="{D1ED20BA-51B3-47D0-B012-DFFCCAEF999A}" sibTransId="{6F01E4E6-89AA-453A-A8AF-8C73C2F9D072}"/>
    <dgm:cxn modelId="{13ABF552-19FF-9A41-ACA2-B367A1E814B7}" type="presOf" srcId="{28988B8E-A343-4919-92A1-0CFFFB5CD9FF}" destId="{13B6D5DA-5DBD-AF42-82DD-BE514AFCDE7A}" srcOrd="0" destOrd="0" presId="urn:microsoft.com/office/officeart/2005/8/layout/vList2"/>
    <dgm:cxn modelId="{48FC667C-A880-5F43-A5FD-3F692B6CA1D0}" type="presOf" srcId="{45B58361-4AF7-485B-9824-7E88CE986168}" destId="{5F027CF9-3B96-FD4A-95A3-30E6B8397F1B}" srcOrd="0" destOrd="0" presId="urn:microsoft.com/office/officeart/2005/8/layout/vList2"/>
    <dgm:cxn modelId="{7564F983-0DA8-DE42-B9FB-20AF72FAF8D1}" type="presOf" srcId="{899CD74F-61BC-4A9C-BCBA-8788CFDC4544}" destId="{D79355F1-BF7A-D941-B908-5257ABCCD25B}" srcOrd="0" destOrd="0" presId="urn:microsoft.com/office/officeart/2005/8/layout/vList2"/>
    <dgm:cxn modelId="{E7B8C8D4-1A38-4969-B453-AC168B66E619}" srcId="{45526319-FAF2-4F35-AD5B-D42F37B6F3CF}" destId="{899CD74F-61BC-4A9C-BCBA-8788CFDC4544}" srcOrd="3" destOrd="0" parTransId="{8ECE64A0-B36F-4045-85BD-0A39E09AAC0A}" sibTransId="{A162E8FD-80DD-4FA9-AAEA-7E92FB167847}"/>
    <dgm:cxn modelId="{021226D6-8905-4DDF-9525-4F4747F9C5F1}" srcId="{45526319-FAF2-4F35-AD5B-D42F37B6F3CF}" destId="{45B58361-4AF7-485B-9824-7E88CE986168}" srcOrd="2" destOrd="0" parTransId="{F8636AD6-84A5-4BBA-8B3B-FCA600C6B9D3}" sibTransId="{17D4A19F-9F46-47F7-9C6F-5CB301E690DD}"/>
    <dgm:cxn modelId="{E5A1845F-E726-3940-A907-E8729AAACCF3}" type="presParOf" srcId="{EC5F66A9-616C-0B42-A0AC-E2B59FBE2C0C}" destId="{13B6D5DA-5DBD-AF42-82DD-BE514AFCDE7A}" srcOrd="0" destOrd="0" presId="urn:microsoft.com/office/officeart/2005/8/layout/vList2"/>
    <dgm:cxn modelId="{53A4EFA5-FB87-D448-8F5B-913A53CD77F4}" type="presParOf" srcId="{EC5F66A9-616C-0B42-A0AC-E2B59FBE2C0C}" destId="{C21BDFAC-C9FD-314F-A440-4492CC6938EB}" srcOrd="1" destOrd="0" presId="urn:microsoft.com/office/officeart/2005/8/layout/vList2"/>
    <dgm:cxn modelId="{CFC5D10D-063B-0F43-8A5C-C1EE51DC25CE}" type="presParOf" srcId="{EC5F66A9-616C-0B42-A0AC-E2B59FBE2C0C}" destId="{349467E5-085B-8241-BFB1-B7C4606174C5}" srcOrd="2" destOrd="0" presId="urn:microsoft.com/office/officeart/2005/8/layout/vList2"/>
    <dgm:cxn modelId="{3AEFE5B3-46DA-6545-8DAB-06A262042334}" type="presParOf" srcId="{EC5F66A9-616C-0B42-A0AC-E2B59FBE2C0C}" destId="{09168F4D-630A-0F44-93A4-58B43C47B8ED}" srcOrd="3" destOrd="0" presId="urn:microsoft.com/office/officeart/2005/8/layout/vList2"/>
    <dgm:cxn modelId="{16164919-79FF-7245-BC8B-86D1AD8FE0F6}" type="presParOf" srcId="{EC5F66A9-616C-0B42-A0AC-E2B59FBE2C0C}" destId="{5F027CF9-3B96-FD4A-95A3-30E6B8397F1B}" srcOrd="4" destOrd="0" presId="urn:microsoft.com/office/officeart/2005/8/layout/vList2"/>
    <dgm:cxn modelId="{54BCD72A-0D51-A049-B56D-D2B2FD58F457}" type="presParOf" srcId="{EC5F66A9-616C-0B42-A0AC-E2B59FBE2C0C}" destId="{D1DDDDB2-1A24-AE4E-B760-C78B9AC54354}" srcOrd="5" destOrd="0" presId="urn:microsoft.com/office/officeart/2005/8/layout/vList2"/>
    <dgm:cxn modelId="{C985438A-AEAF-B546-A43D-46BBC4EC4F74}" type="presParOf" srcId="{EC5F66A9-616C-0B42-A0AC-E2B59FBE2C0C}" destId="{D79355F1-BF7A-D941-B908-5257ABCCD25B}"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537EDA7-C486-48BC-B4DF-004CD5879B55}"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BEA28286-1013-41C0-A568-71297E286404}">
      <dgm:prSet/>
      <dgm:spPr/>
      <dgm:t>
        <a:bodyPr/>
        <a:lstStyle/>
        <a:p>
          <a:r>
            <a:rPr lang="en-GB"/>
            <a:t>Educate</a:t>
          </a:r>
          <a:endParaRPr lang="en-US"/>
        </a:p>
      </dgm:t>
    </dgm:pt>
    <dgm:pt modelId="{290DB9DE-9981-4280-804C-91023AEC3D4B}" type="parTrans" cxnId="{048F9FFD-8A33-493F-B517-42117823DDD9}">
      <dgm:prSet/>
      <dgm:spPr/>
      <dgm:t>
        <a:bodyPr/>
        <a:lstStyle/>
        <a:p>
          <a:endParaRPr lang="en-US"/>
        </a:p>
      </dgm:t>
    </dgm:pt>
    <dgm:pt modelId="{510ADC71-0D68-4719-B87F-C37158A68725}" type="sibTrans" cxnId="{048F9FFD-8A33-493F-B517-42117823DDD9}">
      <dgm:prSet/>
      <dgm:spPr/>
      <dgm:t>
        <a:bodyPr/>
        <a:lstStyle/>
        <a:p>
          <a:endParaRPr lang="en-US"/>
        </a:p>
      </dgm:t>
    </dgm:pt>
    <dgm:pt modelId="{F8D64169-CBE8-4A38-BEEA-4889B19A1D9A}">
      <dgm:prSet/>
      <dgm:spPr/>
      <dgm:t>
        <a:bodyPr/>
        <a:lstStyle/>
        <a:p>
          <a:r>
            <a:rPr lang="en-GB"/>
            <a:t>Engage</a:t>
          </a:r>
          <a:endParaRPr lang="en-US"/>
        </a:p>
      </dgm:t>
    </dgm:pt>
    <dgm:pt modelId="{68B345B9-60B0-4FC1-B54F-C893A28B700B}" type="parTrans" cxnId="{6C91D4B7-3613-4624-9EFA-66558717EC45}">
      <dgm:prSet/>
      <dgm:spPr/>
      <dgm:t>
        <a:bodyPr/>
        <a:lstStyle/>
        <a:p>
          <a:endParaRPr lang="en-US"/>
        </a:p>
      </dgm:t>
    </dgm:pt>
    <dgm:pt modelId="{C5E17564-9B8F-4E73-86DB-8561CEE125FD}" type="sibTrans" cxnId="{6C91D4B7-3613-4624-9EFA-66558717EC45}">
      <dgm:prSet/>
      <dgm:spPr/>
      <dgm:t>
        <a:bodyPr/>
        <a:lstStyle/>
        <a:p>
          <a:endParaRPr lang="en-US"/>
        </a:p>
      </dgm:t>
    </dgm:pt>
    <dgm:pt modelId="{64D9DD2D-5E15-4B77-B604-5C42ED1DDC7E}">
      <dgm:prSet/>
      <dgm:spPr/>
      <dgm:t>
        <a:bodyPr/>
        <a:lstStyle/>
        <a:p>
          <a:r>
            <a:rPr lang="en-GB"/>
            <a:t>Empower</a:t>
          </a:r>
          <a:endParaRPr lang="en-US"/>
        </a:p>
      </dgm:t>
    </dgm:pt>
    <dgm:pt modelId="{E39049B5-2AC3-4453-84C6-9118B2E593EE}" type="parTrans" cxnId="{A6A5ABC8-60CD-4476-9D23-52D694381D10}">
      <dgm:prSet/>
      <dgm:spPr/>
      <dgm:t>
        <a:bodyPr/>
        <a:lstStyle/>
        <a:p>
          <a:endParaRPr lang="en-US"/>
        </a:p>
      </dgm:t>
    </dgm:pt>
    <dgm:pt modelId="{08B8F868-84A2-4621-84BE-03FEDE8C2591}" type="sibTrans" cxnId="{A6A5ABC8-60CD-4476-9D23-52D694381D10}">
      <dgm:prSet/>
      <dgm:spPr/>
      <dgm:t>
        <a:bodyPr/>
        <a:lstStyle/>
        <a:p>
          <a:endParaRPr lang="en-US"/>
        </a:p>
      </dgm:t>
    </dgm:pt>
    <dgm:pt modelId="{57241EE3-94B5-4F90-8249-79C6CA8B788A}">
      <dgm:prSet/>
      <dgm:spPr/>
      <dgm:t>
        <a:bodyPr/>
        <a:lstStyle/>
        <a:p>
          <a:r>
            <a:rPr lang="en-GB"/>
            <a:t>Enable</a:t>
          </a:r>
          <a:endParaRPr lang="en-US"/>
        </a:p>
      </dgm:t>
    </dgm:pt>
    <dgm:pt modelId="{A82F17DE-F2AF-446F-B29D-D97B5DE730A0}" type="parTrans" cxnId="{6953C1AC-ECF4-4160-A14E-E91DCC4D4464}">
      <dgm:prSet/>
      <dgm:spPr/>
      <dgm:t>
        <a:bodyPr/>
        <a:lstStyle/>
        <a:p>
          <a:endParaRPr lang="en-US"/>
        </a:p>
      </dgm:t>
    </dgm:pt>
    <dgm:pt modelId="{24696DA1-2990-4D1C-B633-5884E4F7D8D0}" type="sibTrans" cxnId="{6953C1AC-ECF4-4160-A14E-E91DCC4D4464}">
      <dgm:prSet/>
      <dgm:spPr/>
      <dgm:t>
        <a:bodyPr/>
        <a:lstStyle/>
        <a:p>
          <a:endParaRPr lang="en-US"/>
        </a:p>
      </dgm:t>
    </dgm:pt>
    <dgm:pt modelId="{2CFBE582-31C4-46CF-AC7D-7E6DE7AFEB87}">
      <dgm:prSet/>
      <dgm:spPr/>
      <dgm:t>
        <a:bodyPr/>
        <a:lstStyle/>
        <a:p>
          <a:r>
            <a:rPr lang="en-GB"/>
            <a:t>(Geraghty, 2019)</a:t>
          </a:r>
          <a:endParaRPr lang="en-US"/>
        </a:p>
      </dgm:t>
    </dgm:pt>
    <dgm:pt modelId="{2FE9CBE0-B67B-4072-B2EB-88FEBFD516BF}" type="parTrans" cxnId="{E56202D7-9C46-465A-A4D8-300723B25419}">
      <dgm:prSet/>
      <dgm:spPr/>
      <dgm:t>
        <a:bodyPr/>
        <a:lstStyle/>
        <a:p>
          <a:endParaRPr lang="en-US"/>
        </a:p>
      </dgm:t>
    </dgm:pt>
    <dgm:pt modelId="{A1281CFE-00BE-45BF-86C3-42816CFA2D27}" type="sibTrans" cxnId="{E56202D7-9C46-465A-A4D8-300723B25419}">
      <dgm:prSet/>
      <dgm:spPr/>
      <dgm:t>
        <a:bodyPr/>
        <a:lstStyle/>
        <a:p>
          <a:endParaRPr lang="en-US"/>
        </a:p>
      </dgm:t>
    </dgm:pt>
    <dgm:pt modelId="{55889215-18BF-9049-B4F1-B1267F878026}" type="pres">
      <dgm:prSet presAssocID="{7537EDA7-C486-48BC-B4DF-004CD5879B55}" presName="vert0" presStyleCnt="0">
        <dgm:presLayoutVars>
          <dgm:dir/>
          <dgm:animOne val="branch"/>
          <dgm:animLvl val="lvl"/>
        </dgm:presLayoutVars>
      </dgm:prSet>
      <dgm:spPr/>
    </dgm:pt>
    <dgm:pt modelId="{E0F9AD64-CD34-6E46-9CA8-34D57B647629}" type="pres">
      <dgm:prSet presAssocID="{BEA28286-1013-41C0-A568-71297E286404}" presName="thickLine" presStyleLbl="alignNode1" presStyleIdx="0" presStyleCnt="5"/>
      <dgm:spPr/>
    </dgm:pt>
    <dgm:pt modelId="{7E53FFE5-717B-AA43-B5DA-8C1601AD0696}" type="pres">
      <dgm:prSet presAssocID="{BEA28286-1013-41C0-A568-71297E286404}" presName="horz1" presStyleCnt="0"/>
      <dgm:spPr/>
    </dgm:pt>
    <dgm:pt modelId="{CC481DF7-6A0E-B945-8582-6C170F6F7E54}" type="pres">
      <dgm:prSet presAssocID="{BEA28286-1013-41C0-A568-71297E286404}" presName="tx1" presStyleLbl="revTx" presStyleIdx="0" presStyleCnt="5"/>
      <dgm:spPr/>
    </dgm:pt>
    <dgm:pt modelId="{3A28DE13-92DF-4941-B4B1-C09DCBF8ADBF}" type="pres">
      <dgm:prSet presAssocID="{BEA28286-1013-41C0-A568-71297E286404}" presName="vert1" presStyleCnt="0"/>
      <dgm:spPr/>
    </dgm:pt>
    <dgm:pt modelId="{1AE17591-F045-384B-A4F3-01094D5EB67F}" type="pres">
      <dgm:prSet presAssocID="{F8D64169-CBE8-4A38-BEEA-4889B19A1D9A}" presName="thickLine" presStyleLbl="alignNode1" presStyleIdx="1" presStyleCnt="5"/>
      <dgm:spPr/>
    </dgm:pt>
    <dgm:pt modelId="{680ED8FC-DCE9-1A47-8D06-DF9BA01F5A58}" type="pres">
      <dgm:prSet presAssocID="{F8D64169-CBE8-4A38-BEEA-4889B19A1D9A}" presName="horz1" presStyleCnt="0"/>
      <dgm:spPr/>
    </dgm:pt>
    <dgm:pt modelId="{A3F18CB3-308B-534F-8357-850447AD1F53}" type="pres">
      <dgm:prSet presAssocID="{F8D64169-CBE8-4A38-BEEA-4889B19A1D9A}" presName="tx1" presStyleLbl="revTx" presStyleIdx="1" presStyleCnt="5"/>
      <dgm:spPr/>
    </dgm:pt>
    <dgm:pt modelId="{5225366B-9DDD-C148-8638-AA6F45ABAA58}" type="pres">
      <dgm:prSet presAssocID="{F8D64169-CBE8-4A38-BEEA-4889B19A1D9A}" presName="vert1" presStyleCnt="0"/>
      <dgm:spPr/>
    </dgm:pt>
    <dgm:pt modelId="{ADBD421B-070B-B94E-BFB8-DD9C6FF27C2A}" type="pres">
      <dgm:prSet presAssocID="{64D9DD2D-5E15-4B77-B604-5C42ED1DDC7E}" presName="thickLine" presStyleLbl="alignNode1" presStyleIdx="2" presStyleCnt="5"/>
      <dgm:spPr/>
    </dgm:pt>
    <dgm:pt modelId="{EB89389C-6368-CC45-8E05-8153B4B08719}" type="pres">
      <dgm:prSet presAssocID="{64D9DD2D-5E15-4B77-B604-5C42ED1DDC7E}" presName="horz1" presStyleCnt="0"/>
      <dgm:spPr/>
    </dgm:pt>
    <dgm:pt modelId="{5AA38E68-9117-C544-B49C-CF396730D7FB}" type="pres">
      <dgm:prSet presAssocID="{64D9DD2D-5E15-4B77-B604-5C42ED1DDC7E}" presName="tx1" presStyleLbl="revTx" presStyleIdx="2" presStyleCnt="5"/>
      <dgm:spPr/>
    </dgm:pt>
    <dgm:pt modelId="{9FFE52EC-67F0-A847-8243-1DF98992C712}" type="pres">
      <dgm:prSet presAssocID="{64D9DD2D-5E15-4B77-B604-5C42ED1DDC7E}" presName="vert1" presStyleCnt="0"/>
      <dgm:spPr/>
    </dgm:pt>
    <dgm:pt modelId="{FDB3335D-8A6C-F048-B8EB-D14ECE7A379D}" type="pres">
      <dgm:prSet presAssocID="{57241EE3-94B5-4F90-8249-79C6CA8B788A}" presName="thickLine" presStyleLbl="alignNode1" presStyleIdx="3" presStyleCnt="5"/>
      <dgm:spPr/>
    </dgm:pt>
    <dgm:pt modelId="{AF48E5CF-1359-7941-84D6-33EDC25374AB}" type="pres">
      <dgm:prSet presAssocID="{57241EE3-94B5-4F90-8249-79C6CA8B788A}" presName="horz1" presStyleCnt="0"/>
      <dgm:spPr/>
    </dgm:pt>
    <dgm:pt modelId="{EBC7C6C6-C751-D644-9B28-DE878DEA0EF8}" type="pres">
      <dgm:prSet presAssocID="{57241EE3-94B5-4F90-8249-79C6CA8B788A}" presName="tx1" presStyleLbl="revTx" presStyleIdx="3" presStyleCnt="5"/>
      <dgm:spPr/>
    </dgm:pt>
    <dgm:pt modelId="{EF0B9DB8-868D-FF4E-8D35-7AF82112EA66}" type="pres">
      <dgm:prSet presAssocID="{57241EE3-94B5-4F90-8249-79C6CA8B788A}" presName="vert1" presStyleCnt="0"/>
      <dgm:spPr/>
    </dgm:pt>
    <dgm:pt modelId="{4E30833A-9CA4-8746-A1C3-45D89E344BAA}" type="pres">
      <dgm:prSet presAssocID="{2CFBE582-31C4-46CF-AC7D-7E6DE7AFEB87}" presName="thickLine" presStyleLbl="alignNode1" presStyleIdx="4" presStyleCnt="5"/>
      <dgm:spPr/>
    </dgm:pt>
    <dgm:pt modelId="{43102B75-E83B-E149-93A7-93A4C7EA69E1}" type="pres">
      <dgm:prSet presAssocID="{2CFBE582-31C4-46CF-AC7D-7E6DE7AFEB87}" presName="horz1" presStyleCnt="0"/>
      <dgm:spPr/>
    </dgm:pt>
    <dgm:pt modelId="{5ABC9AD3-60E8-AB4D-9027-83E003C61D76}" type="pres">
      <dgm:prSet presAssocID="{2CFBE582-31C4-46CF-AC7D-7E6DE7AFEB87}" presName="tx1" presStyleLbl="revTx" presStyleIdx="4" presStyleCnt="5"/>
      <dgm:spPr/>
    </dgm:pt>
    <dgm:pt modelId="{9288280F-9239-CA46-8F28-03DDDC76D99D}" type="pres">
      <dgm:prSet presAssocID="{2CFBE582-31C4-46CF-AC7D-7E6DE7AFEB87}" presName="vert1" presStyleCnt="0"/>
      <dgm:spPr/>
    </dgm:pt>
  </dgm:ptLst>
  <dgm:cxnLst>
    <dgm:cxn modelId="{1BF2DE1A-184E-4E48-966D-161E74909983}" type="presOf" srcId="{57241EE3-94B5-4F90-8249-79C6CA8B788A}" destId="{EBC7C6C6-C751-D644-9B28-DE878DEA0EF8}" srcOrd="0" destOrd="0" presId="urn:microsoft.com/office/officeart/2008/layout/LinedList"/>
    <dgm:cxn modelId="{E6EC1530-B80F-7047-AE9C-4D97E9C17465}" type="presOf" srcId="{2CFBE582-31C4-46CF-AC7D-7E6DE7AFEB87}" destId="{5ABC9AD3-60E8-AB4D-9027-83E003C61D76}" srcOrd="0" destOrd="0" presId="urn:microsoft.com/office/officeart/2008/layout/LinedList"/>
    <dgm:cxn modelId="{951D0A98-0C7D-4F40-B169-9868DC230863}" type="presOf" srcId="{BEA28286-1013-41C0-A568-71297E286404}" destId="{CC481DF7-6A0E-B945-8582-6C170F6F7E54}" srcOrd="0" destOrd="0" presId="urn:microsoft.com/office/officeart/2008/layout/LinedList"/>
    <dgm:cxn modelId="{6953C1AC-ECF4-4160-A14E-E91DCC4D4464}" srcId="{7537EDA7-C486-48BC-B4DF-004CD5879B55}" destId="{57241EE3-94B5-4F90-8249-79C6CA8B788A}" srcOrd="3" destOrd="0" parTransId="{A82F17DE-F2AF-446F-B29D-D97B5DE730A0}" sibTransId="{24696DA1-2990-4D1C-B633-5884E4F7D8D0}"/>
    <dgm:cxn modelId="{6C91D4B7-3613-4624-9EFA-66558717EC45}" srcId="{7537EDA7-C486-48BC-B4DF-004CD5879B55}" destId="{F8D64169-CBE8-4A38-BEEA-4889B19A1D9A}" srcOrd="1" destOrd="0" parTransId="{68B345B9-60B0-4FC1-B54F-C893A28B700B}" sibTransId="{C5E17564-9B8F-4E73-86DB-8561CEE125FD}"/>
    <dgm:cxn modelId="{CE7CF9BC-BCD8-6F41-97B5-8EA62F16F4C1}" type="presOf" srcId="{F8D64169-CBE8-4A38-BEEA-4889B19A1D9A}" destId="{A3F18CB3-308B-534F-8357-850447AD1F53}" srcOrd="0" destOrd="0" presId="urn:microsoft.com/office/officeart/2008/layout/LinedList"/>
    <dgm:cxn modelId="{A6A5ABC8-60CD-4476-9D23-52D694381D10}" srcId="{7537EDA7-C486-48BC-B4DF-004CD5879B55}" destId="{64D9DD2D-5E15-4B77-B604-5C42ED1DDC7E}" srcOrd="2" destOrd="0" parTransId="{E39049B5-2AC3-4453-84C6-9118B2E593EE}" sibTransId="{08B8F868-84A2-4621-84BE-03FEDE8C2591}"/>
    <dgm:cxn modelId="{98BBC8C8-9E68-794A-A017-A6B3F1866AE7}" type="presOf" srcId="{64D9DD2D-5E15-4B77-B604-5C42ED1DDC7E}" destId="{5AA38E68-9117-C544-B49C-CF396730D7FB}" srcOrd="0" destOrd="0" presId="urn:microsoft.com/office/officeart/2008/layout/LinedList"/>
    <dgm:cxn modelId="{F461C8D6-29A3-1940-A509-7D3BACBC0AF3}" type="presOf" srcId="{7537EDA7-C486-48BC-B4DF-004CD5879B55}" destId="{55889215-18BF-9049-B4F1-B1267F878026}" srcOrd="0" destOrd="0" presId="urn:microsoft.com/office/officeart/2008/layout/LinedList"/>
    <dgm:cxn modelId="{E56202D7-9C46-465A-A4D8-300723B25419}" srcId="{7537EDA7-C486-48BC-B4DF-004CD5879B55}" destId="{2CFBE582-31C4-46CF-AC7D-7E6DE7AFEB87}" srcOrd="4" destOrd="0" parTransId="{2FE9CBE0-B67B-4072-B2EB-88FEBFD516BF}" sibTransId="{A1281CFE-00BE-45BF-86C3-42816CFA2D27}"/>
    <dgm:cxn modelId="{048F9FFD-8A33-493F-B517-42117823DDD9}" srcId="{7537EDA7-C486-48BC-B4DF-004CD5879B55}" destId="{BEA28286-1013-41C0-A568-71297E286404}" srcOrd="0" destOrd="0" parTransId="{290DB9DE-9981-4280-804C-91023AEC3D4B}" sibTransId="{510ADC71-0D68-4719-B87F-C37158A68725}"/>
    <dgm:cxn modelId="{442AE87F-7558-8C47-BA6E-7EA9E4832859}" type="presParOf" srcId="{55889215-18BF-9049-B4F1-B1267F878026}" destId="{E0F9AD64-CD34-6E46-9CA8-34D57B647629}" srcOrd="0" destOrd="0" presId="urn:microsoft.com/office/officeart/2008/layout/LinedList"/>
    <dgm:cxn modelId="{5B15F3DC-0A30-AC42-89FA-8842AEB68863}" type="presParOf" srcId="{55889215-18BF-9049-B4F1-B1267F878026}" destId="{7E53FFE5-717B-AA43-B5DA-8C1601AD0696}" srcOrd="1" destOrd="0" presId="urn:microsoft.com/office/officeart/2008/layout/LinedList"/>
    <dgm:cxn modelId="{CFF46D78-0AF2-2448-9109-A5F4546DABA1}" type="presParOf" srcId="{7E53FFE5-717B-AA43-B5DA-8C1601AD0696}" destId="{CC481DF7-6A0E-B945-8582-6C170F6F7E54}" srcOrd="0" destOrd="0" presId="urn:microsoft.com/office/officeart/2008/layout/LinedList"/>
    <dgm:cxn modelId="{CFC63607-8B66-9148-AB0A-F0874C2FD2A7}" type="presParOf" srcId="{7E53FFE5-717B-AA43-B5DA-8C1601AD0696}" destId="{3A28DE13-92DF-4941-B4B1-C09DCBF8ADBF}" srcOrd="1" destOrd="0" presId="urn:microsoft.com/office/officeart/2008/layout/LinedList"/>
    <dgm:cxn modelId="{3CA74787-A782-2B44-819A-95A21398310D}" type="presParOf" srcId="{55889215-18BF-9049-B4F1-B1267F878026}" destId="{1AE17591-F045-384B-A4F3-01094D5EB67F}" srcOrd="2" destOrd="0" presId="urn:microsoft.com/office/officeart/2008/layout/LinedList"/>
    <dgm:cxn modelId="{6DB5F529-ACC1-1045-9140-C8E74F6619D4}" type="presParOf" srcId="{55889215-18BF-9049-B4F1-B1267F878026}" destId="{680ED8FC-DCE9-1A47-8D06-DF9BA01F5A58}" srcOrd="3" destOrd="0" presId="urn:microsoft.com/office/officeart/2008/layout/LinedList"/>
    <dgm:cxn modelId="{98546957-F47E-DB49-8CE8-374ADE3112FA}" type="presParOf" srcId="{680ED8FC-DCE9-1A47-8D06-DF9BA01F5A58}" destId="{A3F18CB3-308B-534F-8357-850447AD1F53}" srcOrd="0" destOrd="0" presId="urn:microsoft.com/office/officeart/2008/layout/LinedList"/>
    <dgm:cxn modelId="{65DB2217-0114-1044-9A46-1C4E625A4A20}" type="presParOf" srcId="{680ED8FC-DCE9-1A47-8D06-DF9BA01F5A58}" destId="{5225366B-9DDD-C148-8638-AA6F45ABAA58}" srcOrd="1" destOrd="0" presId="urn:microsoft.com/office/officeart/2008/layout/LinedList"/>
    <dgm:cxn modelId="{4407B9BC-C2BF-DF42-B03E-B37DF7921A50}" type="presParOf" srcId="{55889215-18BF-9049-B4F1-B1267F878026}" destId="{ADBD421B-070B-B94E-BFB8-DD9C6FF27C2A}" srcOrd="4" destOrd="0" presId="urn:microsoft.com/office/officeart/2008/layout/LinedList"/>
    <dgm:cxn modelId="{C778B3C0-EA4B-424A-881D-25B279D452A2}" type="presParOf" srcId="{55889215-18BF-9049-B4F1-B1267F878026}" destId="{EB89389C-6368-CC45-8E05-8153B4B08719}" srcOrd="5" destOrd="0" presId="urn:microsoft.com/office/officeart/2008/layout/LinedList"/>
    <dgm:cxn modelId="{54E10CBA-08A3-F94A-B207-28F1BC7CCE43}" type="presParOf" srcId="{EB89389C-6368-CC45-8E05-8153B4B08719}" destId="{5AA38E68-9117-C544-B49C-CF396730D7FB}" srcOrd="0" destOrd="0" presId="urn:microsoft.com/office/officeart/2008/layout/LinedList"/>
    <dgm:cxn modelId="{56CCE827-C995-6B44-9433-CB158383AAC9}" type="presParOf" srcId="{EB89389C-6368-CC45-8E05-8153B4B08719}" destId="{9FFE52EC-67F0-A847-8243-1DF98992C712}" srcOrd="1" destOrd="0" presId="urn:microsoft.com/office/officeart/2008/layout/LinedList"/>
    <dgm:cxn modelId="{63B678F3-500D-F84A-AC36-D5CC2695074B}" type="presParOf" srcId="{55889215-18BF-9049-B4F1-B1267F878026}" destId="{FDB3335D-8A6C-F048-B8EB-D14ECE7A379D}" srcOrd="6" destOrd="0" presId="urn:microsoft.com/office/officeart/2008/layout/LinedList"/>
    <dgm:cxn modelId="{47655634-8AA9-A345-ACC1-1E39CBA287B2}" type="presParOf" srcId="{55889215-18BF-9049-B4F1-B1267F878026}" destId="{AF48E5CF-1359-7941-84D6-33EDC25374AB}" srcOrd="7" destOrd="0" presId="urn:microsoft.com/office/officeart/2008/layout/LinedList"/>
    <dgm:cxn modelId="{63BE3460-86AA-8545-8D3C-6B85DD48A5B2}" type="presParOf" srcId="{AF48E5CF-1359-7941-84D6-33EDC25374AB}" destId="{EBC7C6C6-C751-D644-9B28-DE878DEA0EF8}" srcOrd="0" destOrd="0" presId="urn:microsoft.com/office/officeart/2008/layout/LinedList"/>
    <dgm:cxn modelId="{CEC5D4DB-5954-3C46-A1A1-075622DF3962}" type="presParOf" srcId="{AF48E5CF-1359-7941-84D6-33EDC25374AB}" destId="{EF0B9DB8-868D-FF4E-8D35-7AF82112EA66}" srcOrd="1" destOrd="0" presId="urn:microsoft.com/office/officeart/2008/layout/LinedList"/>
    <dgm:cxn modelId="{979337B5-3671-A64A-99F8-39140991924B}" type="presParOf" srcId="{55889215-18BF-9049-B4F1-B1267F878026}" destId="{4E30833A-9CA4-8746-A1C3-45D89E344BAA}" srcOrd="8" destOrd="0" presId="urn:microsoft.com/office/officeart/2008/layout/LinedList"/>
    <dgm:cxn modelId="{16E235AD-D531-4E43-957F-3B5183E537CF}" type="presParOf" srcId="{55889215-18BF-9049-B4F1-B1267F878026}" destId="{43102B75-E83B-E149-93A7-93A4C7EA69E1}" srcOrd="9" destOrd="0" presId="urn:microsoft.com/office/officeart/2008/layout/LinedList"/>
    <dgm:cxn modelId="{CE51B69C-C73C-F547-A531-B475B4108D78}" type="presParOf" srcId="{43102B75-E83B-E149-93A7-93A4C7EA69E1}" destId="{5ABC9AD3-60E8-AB4D-9027-83E003C61D76}" srcOrd="0" destOrd="0" presId="urn:microsoft.com/office/officeart/2008/layout/LinedList"/>
    <dgm:cxn modelId="{58A4706D-C3BE-3647-837C-1EE1E163A1FF}" type="presParOf" srcId="{43102B75-E83B-E149-93A7-93A4C7EA69E1}" destId="{9288280F-9239-CA46-8F28-03DDDC76D99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B6D5DA-5DBD-AF42-82DD-BE514AFCDE7A}">
      <dsp:nvSpPr>
        <dsp:cNvPr id="0" name=""/>
        <dsp:cNvSpPr/>
      </dsp:nvSpPr>
      <dsp:spPr>
        <a:xfrm>
          <a:off x="0" y="50093"/>
          <a:ext cx="10058399" cy="873953"/>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How individuals cope with change.</a:t>
          </a:r>
          <a:endParaRPr lang="en-US" sz="2200" kern="1200"/>
        </a:p>
      </dsp:txBody>
      <dsp:txXfrm>
        <a:off x="42663" y="92756"/>
        <a:ext cx="9973073" cy="788627"/>
      </dsp:txXfrm>
    </dsp:sp>
    <dsp:sp modelId="{349467E5-085B-8241-BFB1-B7C4606174C5}">
      <dsp:nvSpPr>
        <dsp:cNvPr id="0" name=""/>
        <dsp:cNvSpPr/>
      </dsp:nvSpPr>
      <dsp:spPr>
        <a:xfrm>
          <a:off x="0" y="987406"/>
          <a:ext cx="10058399" cy="873953"/>
        </a:xfrm>
        <a:prstGeom prst="round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Derived from the Kübler-Ross Model – denial, anger, bargaining, depression, acceptance. Known as the coping/change cycle.</a:t>
          </a:r>
          <a:endParaRPr lang="en-US" sz="2200" kern="1200"/>
        </a:p>
      </dsp:txBody>
      <dsp:txXfrm>
        <a:off x="42663" y="1030069"/>
        <a:ext cx="9973073" cy="788627"/>
      </dsp:txXfrm>
    </dsp:sp>
    <dsp:sp modelId="{5F027CF9-3B96-FD4A-95A3-30E6B8397F1B}">
      <dsp:nvSpPr>
        <dsp:cNvPr id="0" name=""/>
        <dsp:cNvSpPr/>
      </dsp:nvSpPr>
      <dsp:spPr>
        <a:xfrm>
          <a:off x="0" y="1924719"/>
          <a:ext cx="10058399" cy="873953"/>
        </a:xfrm>
        <a:prstGeom prst="round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DREC – denial, resistance, exploration, commitment (page 81, Kew and Stredwick, ‘Human Resource Management in a Business Context’, 2016)</a:t>
          </a:r>
          <a:endParaRPr lang="en-US" sz="2200" kern="1200"/>
        </a:p>
      </dsp:txBody>
      <dsp:txXfrm>
        <a:off x="42663" y="1967382"/>
        <a:ext cx="9973073" cy="788627"/>
      </dsp:txXfrm>
    </dsp:sp>
    <dsp:sp modelId="{D79355F1-BF7A-D941-B908-5257ABCCD25B}">
      <dsp:nvSpPr>
        <dsp:cNvPr id="0" name=""/>
        <dsp:cNvSpPr/>
      </dsp:nvSpPr>
      <dsp:spPr>
        <a:xfrm>
          <a:off x="0" y="2862033"/>
          <a:ext cx="10058399" cy="873953"/>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It takes time for individuals to work through the cycle</a:t>
          </a:r>
          <a:endParaRPr lang="en-US" sz="2200" kern="1200"/>
        </a:p>
      </dsp:txBody>
      <dsp:txXfrm>
        <a:off x="42663" y="2904696"/>
        <a:ext cx="9973073" cy="7886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F9AD64-CD34-6E46-9CA8-34D57B647629}">
      <dsp:nvSpPr>
        <dsp:cNvPr id="0" name=""/>
        <dsp:cNvSpPr/>
      </dsp:nvSpPr>
      <dsp:spPr>
        <a:xfrm>
          <a:off x="0" y="675"/>
          <a:ext cx="6900512"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C481DF7-6A0E-B945-8582-6C170F6F7E54}">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kern="1200"/>
            <a:t>Educate</a:t>
          </a:r>
          <a:endParaRPr lang="en-US" sz="5100" kern="1200"/>
        </a:p>
      </dsp:txBody>
      <dsp:txXfrm>
        <a:off x="0" y="675"/>
        <a:ext cx="6900512" cy="1106957"/>
      </dsp:txXfrm>
    </dsp:sp>
    <dsp:sp modelId="{1AE17591-F045-384B-A4F3-01094D5EB67F}">
      <dsp:nvSpPr>
        <dsp:cNvPr id="0" name=""/>
        <dsp:cNvSpPr/>
      </dsp:nvSpPr>
      <dsp:spPr>
        <a:xfrm>
          <a:off x="0" y="1107633"/>
          <a:ext cx="6900512" cy="0"/>
        </a:xfrm>
        <a:prstGeom prst="line">
          <a:avLst/>
        </a:prstGeom>
        <a:solidFill>
          <a:schemeClr val="accent2">
            <a:hueOff val="749916"/>
            <a:satOff val="-2562"/>
            <a:lumOff val="-2696"/>
            <a:alphaOff val="0"/>
          </a:schemeClr>
        </a:solidFill>
        <a:ln w="15875" cap="flat" cmpd="sng" algn="ctr">
          <a:solidFill>
            <a:schemeClr val="accent2">
              <a:hueOff val="749916"/>
              <a:satOff val="-2562"/>
              <a:lumOff val="-269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3F18CB3-308B-534F-8357-850447AD1F53}">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kern="1200"/>
            <a:t>Engage</a:t>
          </a:r>
          <a:endParaRPr lang="en-US" sz="5100" kern="1200"/>
        </a:p>
      </dsp:txBody>
      <dsp:txXfrm>
        <a:off x="0" y="1107633"/>
        <a:ext cx="6900512" cy="1106957"/>
      </dsp:txXfrm>
    </dsp:sp>
    <dsp:sp modelId="{ADBD421B-070B-B94E-BFB8-DD9C6FF27C2A}">
      <dsp:nvSpPr>
        <dsp:cNvPr id="0" name=""/>
        <dsp:cNvSpPr/>
      </dsp:nvSpPr>
      <dsp:spPr>
        <a:xfrm>
          <a:off x="0" y="2214591"/>
          <a:ext cx="6900512" cy="0"/>
        </a:xfrm>
        <a:prstGeom prst="line">
          <a:avLst/>
        </a:prstGeom>
        <a:solidFill>
          <a:schemeClr val="accent2">
            <a:hueOff val="1499832"/>
            <a:satOff val="-5124"/>
            <a:lumOff val="-5392"/>
            <a:alphaOff val="0"/>
          </a:schemeClr>
        </a:solidFill>
        <a:ln w="15875" cap="flat" cmpd="sng" algn="ctr">
          <a:solidFill>
            <a:schemeClr val="accent2">
              <a:hueOff val="1499832"/>
              <a:satOff val="-5124"/>
              <a:lumOff val="-539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AA38E68-9117-C544-B49C-CF396730D7FB}">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kern="1200"/>
            <a:t>Empower</a:t>
          </a:r>
          <a:endParaRPr lang="en-US" sz="5100" kern="1200"/>
        </a:p>
      </dsp:txBody>
      <dsp:txXfrm>
        <a:off x="0" y="2214591"/>
        <a:ext cx="6900512" cy="1106957"/>
      </dsp:txXfrm>
    </dsp:sp>
    <dsp:sp modelId="{FDB3335D-8A6C-F048-B8EB-D14ECE7A379D}">
      <dsp:nvSpPr>
        <dsp:cNvPr id="0" name=""/>
        <dsp:cNvSpPr/>
      </dsp:nvSpPr>
      <dsp:spPr>
        <a:xfrm>
          <a:off x="0" y="3321549"/>
          <a:ext cx="6900512" cy="0"/>
        </a:xfrm>
        <a:prstGeom prst="line">
          <a:avLst/>
        </a:prstGeom>
        <a:solidFill>
          <a:schemeClr val="accent2">
            <a:hueOff val="2249749"/>
            <a:satOff val="-7686"/>
            <a:lumOff val="-8087"/>
            <a:alphaOff val="0"/>
          </a:schemeClr>
        </a:solidFill>
        <a:ln w="15875" cap="flat" cmpd="sng" algn="ctr">
          <a:solidFill>
            <a:schemeClr val="accent2">
              <a:hueOff val="2249749"/>
              <a:satOff val="-7686"/>
              <a:lumOff val="-808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BC7C6C6-C751-D644-9B28-DE878DEA0EF8}">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kern="1200"/>
            <a:t>Enable</a:t>
          </a:r>
          <a:endParaRPr lang="en-US" sz="5100" kern="1200"/>
        </a:p>
      </dsp:txBody>
      <dsp:txXfrm>
        <a:off x="0" y="3321549"/>
        <a:ext cx="6900512" cy="1106957"/>
      </dsp:txXfrm>
    </dsp:sp>
    <dsp:sp modelId="{4E30833A-9CA4-8746-A1C3-45D89E344BAA}">
      <dsp:nvSpPr>
        <dsp:cNvPr id="0" name=""/>
        <dsp:cNvSpPr/>
      </dsp:nvSpPr>
      <dsp:spPr>
        <a:xfrm>
          <a:off x="0" y="4428507"/>
          <a:ext cx="6900512" cy="0"/>
        </a:xfrm>
        <a:prstGeom prst="line">
          <a:avLst/>
        </a:prstGeom>
        <a:solidFill>
          <a:schemeClr val="accent2">
            <a:hueOff val="2999665"/>
            <a:satOff val="-10248"/>
            <a:lumOff val="-10783"/>
            <a:alphaOff val="0"/>
          </a:schemeClr>
        </a:solidFill>
        <a:ln w="15875" cap="flat" cmpd="sng" algn="ctr">
          <a:solidFill>
            <a:schemeClr val="accent2">
              <a:hueOff val="2999665"/>
              <a:satOff val="-10248"/>
              <a:lumOff val="-1078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ABC9AD3-60E8-AB4D-9027-83E003C61D76}">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kern="1200"/>
            <a:t>(Geraghty, 2019)</a:t>
          </a:r>
          <a:endParaRPr lang="en-US" sz="5100" kern="1200"/>
        </a:p>
      </dsp:txBody>
      <dsp:txXfrm>
        <a:off x="0" y="4428507"/>
        <a:ext cx="6900512" cy="110695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4E1F332-EB66-9146-85D9-97894332F337}" type="datetimeFigureOut">
              <a:rPr lang="en-US" smtClean="0"/>
              <a:t>3/31/2023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8AEC17-A756-1049-ADF8-3087BBAF676F}" type="slidenum">
              <a:rPr lang="en-US" smtClean="0"/>
              <a:t>‹#›</a:t>
            </a:fld>
            <a:endParaRPr lang="en-US"/>
          </a:p>
        </p:txBody>
      </p:sp>
    </p:spTree>
    <p:extLst>
      <p:ext uri="{BB962C8B-B14F-4D97-AF65-F5344CB8AC3E}">
        <p14:creationId xmlns:p14="http://schemas.microsoft.com/office/powerpoint/2010/main" val="112484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38AEC17-A756-1049-ADF8-3087BBAF676F}" type="slidenum">
              <a:rPr lang="en-US" smtClean="0"/>
              <a:t>1</a:t>
            </a:fld>
            <a:endParaRPr lang="en-US"/>
          </a:p>
        </p:txBody>
      </p:sp>
    </p:spTree>
    <p:extLst>
      <p:ext uri="{BB962C8B-B14F-4D97-AF65-F5344CB8AC3E}">
        <p14:creationId xmlns:p14="http://schemas.microsoft.com/office/powerpoint/2010/main" val="12222034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2</a:t>
            </a:fld>
            <a:endParaRPr lang="en-GB"/>
          </a:p>
        </p:txBody>
      </p:sp>
    </p:spTree>
    <p:extLst>
      <p:ext uri="{BB962C8B-B14F-4D97-AF65-F5344CB8AC3E}">
        <p14:creationId xmlns:p14="http://schemas.microsoft.com/office/powerpoint/2010/main" val="30206278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3</a:t>
            </a:fld>
            <a:endParaRPr lang="en-GB"/>
          </a:p>
        </p:txBody>
      </p:sp>
    </p:spTree>
    <p:extLst>
      <p:ext uri="{BB962C8B-B14F-4D97-AF65-F5344CB8AC3E}">
        <p14:creationId xmlns:p14="http://schemas.microsoft.com/office/powerpoint/2010/main" val="28388596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4</a:t>
            </a:fld>
            <a:endParaRPr lang="en-GB"/>
          </a:p>
        </p:txBody>
      </p:sp>
    </p:spTree>
    <p:extLst>
      <p:ext uri="{BB962C8B-B14F-4D97-AF65-F5344CB8AC3E}">
        <p14:creationId xmlns:p14="http://schemas.microsoft.com/office/powerpoint/2010/main" val="3852480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38AEC17-A756-1049-ADF8-3087BBAF676F}" type="slidenum">
              <a:rPr lang="en-US" smtClean="0"/>
              <a:t>5</a:t>
            </a:fld>
            <a:endParaRPr lang="en-US"/>
          </a:p>
        </p:txBody>
      </p:sp>
    </p:spTree>
    <p:extLst>
      <p:ext uri="{BB962C8B-B14F-4D97-AF65-F5344CB8AC3E}">
        <p14:creationId xmlns:p14="http://schemas.microsoft.com/office/powerpoint/2010/main" val="25228357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38AEC17-A756-1049-ADF8-3087BBAF676F}" type="slidenum">
              <a:rPr lang="en-US" smtClean="0"/>
              <a:t>6</a:t>
            </a:fld>
            <a:endParaRPr lang="en-US"/>
          </a:p>
        </p:txBody>
      </p:sp>
    </p:spTree>
    <p:extLst>
      <p:ext uri="{BB962C8B-B14F-4D97-AF65-F5344CB8AC3E}">
        <p14:creationId xmlns:p14="http://schemas.microsoft.com/office/powerpoint/2010/main" val="16019336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38AEC17-A756-1049-ADF8-3087BBAF676F}" type="slidenum">
              <a:rPr lang="en-US" smtClean="0"/>
              <a:t>7</a:t>
            </a:fld>
            <a:endParaRPr lang="en-US"/>
          </a:p>
        </p:txBody>
      </p:sp>
    </p:spTree>
    <p:extLst>
      <p:ext uri="{BB962C8B-B14F-4D97-AF65-F5344CB8AC3E}">
        <p14:creationId xmlns:p14="http://schemas.microsoft.com/office/powerpoint/2010/main" val="7249368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38AEC17-A756-1049-ADF8-3087BBAF676F}" type="slidenum">
              <a:rPr lang="en-US" smtClean="0"/>
              <a:t>8</a:t>
            </a:fld>
            <a:endParaRPr lang="en-US"/>
          </a:p>
        </p:txBody>
      </p:sp>
    </p:spTree>
    <p:extLst>
      <p:ext uri="{BB962C8B-B14F-4D97-AF65-F5344CB8AC3E}">
        <p14:creationId xmlns:p14="http://schemas.microsoft.com/office/powerpoint/2010/main" val="24575954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38AEC17-A756-1049-ADF8-3087BBAF676F}" type="slidenum">
              <a:rPr lang="en-US" smtClean="0"/>
              <a:t>9</a:t>
            </a:fld>
            <a:endParaRPr lang="en-US"/>
          </a:p>
        </p:txBody>
      </p:sp>
    </p:spTree>
    <p:extLst>
      <p:ext uri="{BB962C8B-B14F-4D97-AF65-F5344CB8AC3E}">
        <p14:creationId xmlns:p14="http://schemas.microsoft.com/office/powerpoint/2010/main" val="24016691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38AEC17-A756-1049-ADF8-3087BBAF676F}" type="slidenum">
              <a:rPr lang="en-US" smtClean="0"/>
              <a:t>10</a:t>
            </a:fld>
            <a:endParaRPr lang="en-US"/>
          </a:p>
        </p:txBody>
      </p:sp>
    </p:spTree>
    <p:extLst>
      <p:ext uri="{BB962C8B-B14F-4D97-AF65-F5344CB8AC3E}">
        <p14:creationId xmlns:p14="http://schemas.microsoft.com/office/powerpoint/2010/main" val="30916700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38AEC17-A756-1049-ADF8-3087BBAF676F}" type="slidenum">
              <a:rPr lang="en-US" smtClean="0"/>
              <a:t>11</a:t>
            </a:fld>
            <a:endParaRPr lang="en-US"/>
          </a:p>
        </p:txBody>
      </p:sp>
    </p:spTree>
    <p:extLst>
      <p:ext uri="{BB962C8B-B14F-4D97-AF65-F5344CB8AC3E}">
        <p14:creationId xmlns:p14="http://schemas.microsoft.com/office/powerpoint/2010/main" val="11275780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C7ECD4-B04E-4968-A1A2-EAC065EB671A}" type="slidenum">
              <a:rPr lang="en-GB" smtClean="0"/>
              <a:t>12</a:t>
            </a:fld>
            <a:endParaRPr lang="en-GB"/>
          </a:p>
        </p:txBody>
      </p:sp>
    </p:spTree>
    <p:extLst>
      <p:ext uri="{BB962C8B-B14F-4D97-AF65-F5344CB8AC3E}">
        <p14:creationId xmlns:p14="http://schemas.microsoft.com/office/powerpoint/2010/main" val="9595383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A3EDD20-4016-874A-BCF9-98B56D5D81AE}" type="slidenum">
              <a:rPr lang="en-US" smtClean="0"/>
              <a:t>13</a:t>
            </a:fld>
            <a:endParaRPr lang="en-US"/>
          </a:p>
        </p:txBody>
      </p:sp>
    </p:spTree>
    <p:extLst>
      <p:ext uri="{BB962C8B-B14F-4D97-AF65-F5344CB8AC3E}">
        <p14:creationId xmlns:p14="http://schemas.microsoft.com/office/powerpoint/2010/main" val="18010617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FC7ECD4-B04E-4968-A1A2-EAC065EB671A}" type="slidenum">
              <a:rPr lang="en-GB" smtClean="0"/>
              <a:t>14</a:t>
            </a:fld>
            <a:endParaRPr lang="en-GB"/>
          </a:p>
        </p:txBody>
      </p:sp>
    </p:spTree>
    <p:extLst>
      <p:ext uri="{BB962C8B-B14F-4D97-AF65-F5344CB8AC3E}">
        <p14:creationId xmlns:p14="http://schemas.microsoft.com/office/powerpoint/2010/main" val="318476648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38AEC17-A756-1049-ADF8-3087BBAF676F}" type="slidenum">
              <a:rPr lang="en-US" smtClean="0"/>
              <a:t>17</a:t>
            </a:fld>
            <a:endParaRPr lang="en-US"/>
          </a:p>
        </p:txBody>
      </p:sp>
    </p:spTree>
    <p:extLst>
      <p:ext uri="{BB962C8B-B14F-4D97-AF65-F5344CB8AC3E}">
        <p14:creationId xmlns:p14="http://schemas.microsoft.com/office/powerpoint/2010/main" val="12849351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3/31/2023</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570933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3/31/2023</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24111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3/31/2023</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674360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3/31/2023</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000597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3/31/2023</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608917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3/31/2023</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65451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3/31/2023</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265021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3/31/2023</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9799457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3/31/2023</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46256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3/31/2023</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137437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3/31/2023</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548397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3/31/2023</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37123386"/>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24" r:id="rId6"/>
    <p:sldLayoutId id="2147483719" r:id="rId7"/>
    <p:sldLayoutId id="2147483720" r:id="rId8"/>
    <p:sldLayoutId id="2147483721" r:id="rId9"/>
    <p:sldLayoutId id="2147483723" r:id="rId10"/>
    <p:sldLayoutId id="2147483722" r:id="rId11"/>
  </p:sldLayoutIdLst>
  <p:hf sldNum="0" hdr="0" ftr="0" dt="0"/>
  <p:txStyles>
    <p:titleStyle>
      <a:lvl1pPr algn="l" defTabSz="914400" rtl="0" eaLnBrk="1" latinLnBrk="0" hangingPunct="1">
        <a:lnSpc>
          <a:spcPct val="90000"/>
        </a:lnSpc>
        <a:spcBef>
          <a:spcPct val="0"/>
        </a:spcBef>
        <a:buNone/>
        <a:defRPr sz="42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20000"/>
        </a:lnSpc>
        <a:spcBef>
          <a:spcPts val="1200"/>
        </a:spcBef>
        <a:spcAft>
          <a:spcPts val="200"/>
        </a:spcAft>
        <a:buClr>
          <a:schemeClr val="accent1"/>
        </a:buClr>
        <a:buSzPct val="100000"/>
        <a:buFont typeface="Calibri" panose="020F0502020204030204" pitchFamily="34" charset="0"/>
        <a:buChar char=" "/>
        <a:defRPr sz="18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2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2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2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2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cipd.co.uk/knowledge/culture/behaviour/learning-report/"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5.sv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prosci.com/resources/articles/clarc-the-role-of-people-managers-in-change-management" TargetMode="External"/><Relationship Id="rId2" Type="http://schemas.openxmlformats.org/officeDocument/2006/relationships/hyperlink" Target="https://store.prosci.com/bookstore/research-tools/best-practices-in-change-management-11th-edition.html"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12.png"/><Relationship Id="rId5" Type="http://schemas.openxmlformats.org/officeDocument/2006/relationships/hyperlink" Target="https://doi.org/10.37943/AITU.2020.94.59.003" TargetMode="External"/><Relationship Id="rId4" Type="http://schemas.openxmlformats.org/officeDocument/2006/relationships/hyperlink" Target="https://doi.org/10.1016/j.mnl.2020.08.00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Triangular abstract background">
            <a:extLst>
              <a:ext uri="{FF2B5EF4-FFF2-40B4-BE49-F238E27FC236}">
                <a16:creationId xmlns:a16="http://schemas.microsoft.com/office/drawing/2014/main" id="{92E96422-FD3B-46C6-834A-C8E058EFC076}"/>
              </a:ext>
            </a:extLst>
          </p:cNvPr>
          <p:cNvPicPr>
            <a:picLocks noChangeAspect="1"/>
          </p:cNvPicPr>
          <p:nvPr/>
        </p:nvPicPr>
        <p:blipFill rotWithShape="1">
          <a:blip r:embed="rId3"/>
          <a:srcRect t="15730"/>
          <a:stretch/>
        </p:blipFill>
        <p:spPr>
          <a:xfrm>
            <a:off x="-3047" y="10"/>
            <a:ext cx="12191999" cy="6857990"/>
          </a:xfrm>
          <a:prstGeom prst="rect">
            <a:avLst/>
          </a:prstGeom>
        </p:spPr>
      </p:pic>
      <p:sp>
        <p:nvSpPr>
          <p:cNvPr id="20" name="Rectangle 19">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chemeClr val="tx1">
                  <a:alpha val="0"/>
                </a:schemeClr>
              </a:gs>
              <a:gs pos="25000">
                <a:srgbClr val="000000">
                  <a:alpha val="15000"/>
                </a:srgbClr>
              </a:gs>
              <a:gs pos="75000">
                <a:srgbClr val="000000">
                  <a:alpha val="15000"/>
                </a:srgbClr>
              </a:gs>
              <a:gs pos="50000">
                <a:schemeClr val="tx1">
                  <a:alpha val="30000"/>
                </a:schemeClr>
              </a:gs>
              <a:gs pos="10000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6D4BF3-9EEB-3B0F-7DBB-435FD1DE6F88}"/>
              </a:ext>
            </a:extLst>
          </p:cNvPr>
          <p:cNvSpPr>
            <a:spLocks noGrp="1"/>
          </p:cNvSpPr>
          <p:nvPr>
            <p:ph type="ctrTitle"/>
          </p:nvPr>
        </p:nvSpPr>
        <p:spPr>
          <a:xfrm>
            <a:off x="1097280" y="325549"/>
            <a:ext cx="10058400" cy="3663755"/>
          </a:xfrm>
          <a:effectLst>
            <a:outerShdw blurRad="50800" dist="38100" dir="2700000" algn="tl" rotWithShape="0">
              <a:prstClr val="black">
                <a:alpha val="40000"/>
              </a:prstClr>
            </a:outerShdw>
          </a:effectLst>
        </p:spPr>
        <p:txBody>
          <a:bodyPr>
            <a:normAutofit/>
          </a:bodyPr>
          <a:lstStyle/>
          <a:p>
            <a:pPr algn="ctr"/>
            <a:r>
              <a:rPr lang="en-US" sz="3600" dirty="0">
                <a:solidFill>
                  <a:schemeClr val="bg1"/>
                </a:solidFill>
              </a:rPr>
              <a:t>LO6- How change affects people in different ways and how they can be motivated to adapt and embrace change </a:t>
            </a:r>
          </a:p>
        </p:txBody>
      </p:sp>
      <p:cxnSp>
        <p:nvCxnSpPr>
          <p:cNvPr id="22" name="Straight Connector 21">
            <a:extLst>
              <a:ext uri="{FF2B5EF4-FFF2-40B4-BE49-F238E27FC236}">
                <a16:creationId xmlns:a16="http://schemas.microsoft.com/office/drawing/2014/main" id="{34E5597F-CE67-4085-9548-E6A8036DA3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393881" y="4035362"/>
            <a:ext cx="5404237" cy="0"/>
          </a:xfrm>
          <a:prstGeom prst="line">
            <a:avLst/>
          </a:prstGeom>
          <a:ln>
            <a:solidFill>
              <a:schemeClr val="bg1"/>
            </a:solidFill>
          </a:ln>
          <a:effectLst>
            <a:outerShdw blurRad="50800" dist="381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627023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a:xfrm>
            <a:off x="8805333" y="6356350"/>
            <a:ext cx="2743200" cy="365125"/>
          </a:xfrm>
        </p:spPr>
        <p:txBody>
          <a:bodyPr vert="horz" lIns="91440" tIns="45720" rIns="91440" bIns="45720" rtlCol="0" anchor="ctr">
            <a:normAutofit/>
          </a:bodyPr>
          <a:lstStyle/>
          <a:p>
            <a:pPr>
              <a:spcAft>
                <a:spcPts val="600"/>
              </a:spcAft>
            </a:pPr>
            <a:fld id="{AC82685A-BD3A-4230-8D85-804689F67293}" type="slidenum">
              <a:rPr lang="en-US" smtClean="0"/>
              <a:pPr>
                <a:spcAft>
                  <a:spcPts val="600"/>
                </a:spcAft>
              </a:pPr>
              <a:t>2</a:t>
            </a:fld>
            <a:endParaRPr lang="en-US"/>
          </a:p>
        </p:txBody>
      </p:sp>
      <p:pic>
        <p:nvPicPr>
          <p:cNvPr id="13" name="Picture 12" descr="Diagram, timeline&#10;&#10;Description automatically generated">
            <a:extLst>
              <a:ext uri="{FF2B5EF4-FFF2-40B4-BE49-F238E27FC236}">
                <a16:creationId xmlns:a16="http://schemas.microsoft.com/office/drawing/2014/main" id="{8D76ACE3-C541-D273-8493-86A47A165609}"/>
              </a:ext>
            </a:extLst>
          </p:cNvPr>
          <p:cNvPicPr>
            <a:picLocks noChangeAspect="1"/>
          </p:cNvPicPr>
          <p:nvPr/>
        </p:nvPicPr>
        <p:blipFill>
          <a:blip r:embed="rId3"/>
          <a:stretch>
            <a:fillRect/>
          </a:stretch>
        </p:blipFill>
        <p:spPr>
          <a:xfrm>
            <a:off x="1245624" y="0"/>
            <a:ext cx="9700752" cy="6858000"/>
          </a:xfrm>
          <a:prstGeom prst="rect">
            <a:avLst/>
          </a:prstGeom>
        </p:spPr>
      </p:pic>
    </p:spTree>
    <p:extLst>
      <p:ext uri="{BB962C8B-B14F-4D97-AF65-F5344CB8AC3E}">
        <p14:creationId xmlns:p14="http://schemas.microsoft.com/office/powerpoint/2010/main" val="39306306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97280" y="286603"/>
            <a:ext cx="10058400" cy="1450757"/>
          </a:xfrm>
        </p:spPr>
        <p:txBody>
          <a:bodyPr>
            <a:normAutofit/>
          </a:bodyPr>
          <a:lstStyle/>
          <a:p>
            <a:r>
              <a:rPr lang="en-GB" dirty="0"/>
              <a:t>The DREC Model – Change curve model </a:t>
            </a:r>
          </a:p>
        </p:txBody>
      </p:sp>
      <p:cxnSp>
        <p:nvCxnSpPr>
          <p:cNvPr id="12" name="Straight Connector 11">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82D3DDC3-9AEC-376C-8A6B-FF4B4B9ABAD1}"/>
              </a:ext>
            </a:extLst>
          </p:cNvPr>
          <p:cNvGraphicFramePr>
            <a:graphicFrameLocks noGrp="1"/>
          </p:cNvGraphicFramePr>
          <p:nvPr>
            <p:ph idx="1"/>
            <p:extLst>
              <p:ext uri="{D42A27DB-BD31-4B8C-83A1-F6EECF244321}">
                <p14:modId xmlns:p14="http://schemas.microsoft.com/office/powerpoint/2010/main" val="1829397710"/>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5E2BF8B7-6361-F51E-F4EE-8F49F8D3FBBE}"/>
              </a:ext>
            </a:extLst>
          </p:cNvPr>
          <p:cNvSpPr txBox="1"/>
          <p:nvPr/>
        </p:nvSpPr>
        <p:spPr>
          <a:xfrm>
            <a:off x="5221705" y="1443789"/>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39663775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8F1095-91CD-435F-9F7E-D632C9C12FA3}"/>
              </a:ext>
            </a:extLst>
          </p:cNvPr>
          <p:cNvSpPr>
            <a:spLocks noGrp="1"/>
          </p:cNvSpPr>
          <p:nvPr>
            <p:ph type="title"/>
          </p:nvPr>
        </p:nvSpPr>
        <p:spPr>
          <a:xfrm>
            <a:off x="635000" y="640823"/>
            <a:ext cx="3418659" cy="5583148"/>
          </a:xfrm>
        </p:spPr>
        <p:txBody>
          <a:bodyPr anchor="ctr">
            <a:normAutofit/>
          </a:bodyPr>
          <a:lstStyle/>
          <a:p>
            <a:r>
              <a:rPr lang="en-GB" sz="5400"/>
              <a:t>4 E’s Principles of Human Change</a:t>
            </a:r>
          </a:p>
        </p:txBody>
      </p:sp>
      <p:graphicFrame>
        <p:nvGraphicFramePr>
          <p:cNvPr id="29" name="Content Placeholder 2">
            <a:extLst>
              <a:ext uri="{FF2B5EF4-FFF2-40B4-BE49-F238E27FC236}">
                <a16:creationId xmlns:a16="http://schemas.microsoft.com/office/drawing/2014/main" id="{0A4465F9-6BD5-183C-ED2F-3B67F5905096}"/>
              </a:ext>
            </a:extLst>
          </p:cNvPr>
          <p:cNvGraphicFramePr>
            <a:graphicFrameLocks noGrp="1"/>
          </p:cNvGraphicFramePr>
          <p:nvPr>
            <p:ph idx="1"/>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903092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BCD2D517-BC35-4439-AC31-06DF764F25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9ADE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2DD3F846-0483-40F5-A881-0C1AD2A0C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Timeline&#10;&#10;Description automatically generated">
            <a:extLst>
              <a:ext uri="{FF2B5EF4-FFF2-40B4-BE49-F238E27FC236}">
                <a16:creationId xmlns:a16="http://schemas.microsoft.com/office/drawing/2014/main" id="{5091286F-53D7-5D20-1E1A-12819F6A0823}"/>
              </a:ext>
            </a:extLst>
          </p:cNvPr>
          <p:cNvPicPr>
            <a:picLocks noGrp="1" noChangeAspect="1"/>
          </p:cNvPicPr>
          <p:nvPr>
            <p:ph idx="1"/>
          </p:nvPr>
        </p:nvPicPr>
        <p:blipFill>
          <a:blip r:embed="rId3"/>
          <a:stretch>
            <a:fillRect/>
          </a:stretch>
        </p:blipFill>
        <p:spPr>
          <a:xfrm>
            <a:off x="926338" y="801793"/>
            <a:ext cx="10339323" cy="5273056"/>
          </a:xfrm>
          <a:prstGeom prst="rect">
            <a:avLst/>
          </a:prstGeom>
        </p:spPr>
      </p:pic>
      <p:sp>
        <p:nvSpPr>
          <p:cNvPr id="6" name="TextBox 5">
            <a:extLst>
              <a:ext uri="{FF2B5EF4-FFF2-40B4-BE49-F238E27FC236}">
                <a16:creationId xmlns:a16="http://schemas.microsoft.com/office/drawing/2014/main" id="{66BC2A27-160D-5C8D-CB9B-432E87879A34}"/>
              </a:ext>
            </a:extLst>
          </p:cNvPr>
          <p:cNvSpPr txBox="1"/>
          <p:nvPr/>
        </p:nvSpPr>
        <p:spPr>
          <a:xfrm>
            <a:off x="9184342" y="6444734"/>
            <a:ext cx="3259978" cy="369332"/>
          </a:xfrm>
          <a:prstGeom prst="rect">
            <a:avLst/>
          </a:prstGeom>
          <a:noFill/>
        </p:spPr>
        <p:txBody>
          <a:bodyPr wrap="square" rtlCol="0">
            <a:spAutoFit/>
          </a:bodyPr>
          <a:lstStyle/>
          <a:p>
            <a:r>
              <a:rPr lang="en-US" dirty="0" err="1"/>
              <a:t>Prosci</a:t>
            </a:r>
            <a:r>
              <a:rPr lang="en-US" dirty="0"/>
              <a:t> ADKAR Model, 2003 </a:t>
            </a:r>
          </a:p>
        </p:txBody>
      </p:sp>
    </p:spTree>
    <p:extLst>
      <p:ext uri="{BB962C8B-B14F-4D97-AF65-F5344CB8AC3E}">
        <p14:creationId xmlns:p14="http://schemas.microsoft.com/office/powerpoint/2010/main" val="14840828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08FFE7-EAB7-28BA-D0EC-40CBDF6DC2AB}"/>
              </a:ext>
            </a:extLst>
          </p:cNvPr>
          <p:cNvSpPr>
            <a:spLocks noGrp="1"/>
          </p:cNvSpPr>
          <p:nvPr>
            <p:ph type="title"/>
          </p:nvPr>
        </p:nvSpPr>
        <p:spPr>
          <a:xfrm>
            <a:off x="1097280" y="-455053"/>
            <a:ext cx="10058400" cy="1450757"/>
          </a:xfrm>
        </p:spPr>
        <p:txBody>
          <a:bodyPr>
            <a:normAutofit/>
          </a:bodyPr>
          <a:lstStyle/>
          <a:p>
            <a:r>
              <a:rPr lang="en-US" dirty="0"/>
              <a:t>Individual and group resistance to change</a:t>
            </a:r>
          </a:p>
        </p:txBody>
      </p:sp>
      <p:cxnSp>
        <p:nvCxnSpPr>
          <p:cNvPr id="13" name="Straight Connector 12">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5846"/>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DCF677F-D7C4-9C5C-B14F-D3A33F9117CF}"/>
              </a:ext>
            </a:extLst>
          </p:cNvPr>
          <p:cNvSpPr>
            <a:spLocks noGrp="1"/>
          </p:cNvSpPr>
          <p:nvPr>
            <p:ph idx="1"/>
          </p:nvPr>
        </p:nvSpPr>
        <p:spPr>
          <a:xfrm>
            <a:off x="1097280" y="2108200"/>
            <a:ext cx="8337893" cy="4038597"/>
          </a:xfrm>
        </p:spPr>
        <p:txBody>
          <a:bodyPr>
            <a:normAutofit fontScale="32500" lnSpcReduction="20000"/>
          </a:bodyPr>
          <a:lstStyle/>
          <a:p>
            <a:pPr>
              <a:lnSpc>
                <a:spcPct val="110000"/>
              </a:lnSpc>
            </a:pPr>
            <a:r>
              <a:rPr lang="en-GB" sz="4000" dirty="0"/>
              <a:t>Resistance to change can be defined as </a:t>
            </a:r>
            <a:r>
              <a:rPr lang="en-GB" sz="4000" b="1" i="1" dirty="0"/>
              <a:t>an individual or group engaging in acts to block or disrupt an attempt to introduce change. </a:t>
            </a:r>
            <a:r>
              <a:rPr lang="en-GB" sz="4000" dirty="0"/>
              <a:t>Resistance is not necessarily negative, as it may be a clear signal that the change initiative requires rethinking or reframing. Resistance itself can take many different forms from subtle undermining of change initiatives and withholding of information to active resistance, such as through strikes.</a:t>
            </a:r>
          </a:p>
          <a:p>
            <a:pPr>
              <a:lnSpc>
                <a:spcPct val="110000"/>
              </a:lnSpc>
            </a:pPr>
            <a:r>
              <a:rPr lang="en-GB" sz="4000" dirty="0"/>
              <a:t>There are two broad types of resistance:</a:t>
            </a:r>
          </a:p>
          <a:p>
            <a:pPr>
              <a:lnSpc>
                <a:spcPct val="110000"/>
              </a:lnSpc>
              <a:buFont typeface="Arial" panose="020B0604020202020204" pitchFamily="34" charset="0"/>
              <a:buChar char="•"/>
            </a:pPr>
            <a:r>
              <a:rPr lang="en-GB" sz="4000" dirty="0"/>
              <a:t>Resistance to the content of change. For example to a specific change in technology, or to the introduction of a particular reward system.</a:t>
            </a:r>
          </a:p>
          <a:p>
            <a:pPr>
              <a:lnSpc>
                <a:spcPct val="110000"/>
              </a:lnSpc>
              <a:buFont typeface="Arial" panose="020B0604020202020204" pitchFamily="34" charset="0"/>
              <a:buChar char="•"/>
            </a:pPr>
            <a:r>
              <a:rPr lang="en-GB" sz="4000" dirty="0"/>
              <a:t>Resistance to the process of change. This concerns the way a change is introduced rather than the object of change in itself. For example, management re-structure of jobs without prior consultation of affected employees.</a:t>
            </a:r>
          </a:p>
          <a:p>
            <a:pPr>
              <a:lnSpc>
                <a:spcPct val="110000"/>
              </a:lnSpc>
            </a:pPr>
            <a:r>
              <a:rPr lang="en-GB" sz="4000" dirty="0"/>
              <a:t>Reasons for resistance include: loss of control, shock of the new, uncertainty, inconvenience, threat to status and competence fears. It's important not to assume that resistance is negative, and to try to diagnose the cause of employee resistance as this will help determine the focus of effort in trying to address the issue.</a:t>
            </a:r>
          </a:p>
          <a:p>
            <a:pPr>
              <a:lnSpc>
                <a:spcPct val="110000"/>
              </a:lnSpc>
            </a:pPr>
            <a:r>
              <a:rPr lang="en-GB" sz="4000" dirty="0"/>
              <a:t>The CIPDs </a:t>
            </a:r>
            <a:r>
              <a:rPr lang="en-GB" sz="4000" u="sng" dirty="0">
                <a:hlinkClick r:id="rId3" tooltip="Neuroscience: applying insight to L&amp;D practice"/>
              </a:rPr>
              <a:t>Neuroscience in action</a:t>
            </a:r>
            <a:r>
              <a:rPr lang="en-GB" sz="4000" dirty="0"/>
              <a:t> research suggests that ‘resistance to change’ may in fact be a deep-rooted threat response, designed to keep us safe.</a:t>
            </a:r>
          </a:p>
          <a:p>
            <a:pPr>
              <a:lnSpc>
                <a:spcPct val="110000"/>
              </a:lnSpc>
            </a:pPr>
            <a:endParaRPr lang="en-US" sz="900" dirty="0"/>
          </a:p>
        </p:txBody>
      </p:sp>
      <p:pic>
        <p:nvPicPr>
          <p:cNvPr id="8" name="Graphic 7" descr="Minimise">
            <a:extLst>
              <a:ext uri="{FF2B5EF4-FFF2-40B4-BE49-F238E27FC236}">
                <a16:creationId xmlns:a16="http://schemas.microsoft.com/office/drawing/2014/main" id="{B9DBB046-59BB-2C72-40F8-0D2F35B8022D}"/>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822299" y="2416625"/>
            <a:ext cx="1450750" cy="1450750"/>
          </a:xfrm>
          <a:prstGeom prst="rect">
            <a:avLst/>
          </a:prstGeom>
        </p:spPr>
      </p:pic>
      <p:sp>
        <p:nvSpPr>
          <p:cNvPr id="15" name="Rectangle 14">
            <a:extLst>
              <a:ext uri="{FF2B5EF4-FFF2-40B4-BE49-F238E27FC236}">
                <a16:creationId xmlns:a16="http://schemas.microsoft.com/office/drawing/2014/main" id="{CB06839E-D8C3-4A74-BA2B-3B97E7B2CD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extBox 4">
            <a:extLst>
              <a:ext uri="{FF2B5EF4-FFF2-40B4-BE49-F238E27FC236}">
                <a16:creationId xmlns:a16="http://schemas.microsoft.com/office/drawing/2014/main" id="{0C26DB68-7950-401B-2A27-9769B8BA7733}"/>
              </a:ext>
            </a:extLst>
          </p:cNvPr>
          <p:cNvSpPr txBox="1"/>
          <p:nvPr/>
        </p:nvSpPr>
        <p:spPr>
          <a:xfrm>
            <a:off x="5534526" y="1896177"/>
            <a:ext cx="184731" cy="369332"/>
          </a:xfrm>
          <a:prstGeom prst="rect">
            <a:avLst/>
          </a:prstGeom>
          <a:noFill/>
        </p:spPr>
        <p:txBody>
          <a:bodyPr wrap="none" rtlCol="0">
            <a:spAutoFit/>
          </a:bodyPr>
          <a:lstStyle/>
          <a:p>
            <a:endParaRPr lang="en-US"/>
          </a:p>
        </p:txBody>
      </p:sp>
      <p:sp>
        <p:nvSpPr>
          <p:cNvPr id="6" name="TextBox 5">
            <a:extLst>
              <a:ext uri="{FF2B5EF4-FFF2-40B4-BE49-F238E27FC236}">
                <a16:creationId xmlns:a16="http://schemas.microsoft.com/office/drawing/2014/main" id="{6E08F991-BDEF-7274-EFF3-2206B5F51F9A}"/>
              </a:ext>
            </a:extLst>
          </p:cNvPr>
          <p:cNvSpPr txBox="1"/>
          <p:nvPr/>
        </p:nvSpPr>
        <p:spPr>
          <a:xfrm>
            <a:off x="9942897" y="5637669"/>
            <a:ext cx="1212783" cy="646331"/>
          </a:xfrm>
          <a:prstGeom prst="rect">
            <a:avLst/>
          </a:prstGeom>
          <a:noFill/>
        </p:spPr>
        <p:txBody>
          <a:bodyPr wrap="square" rtlCol="0">
            <a:spAutoFit/>
          </a:bodyPr>
          <a:lstStyle/>
          <a:p>
            <a:r>
              <a:rPr lang="en-US" sz="1200" dirty="0"/>
              <a:t>CIPD Change Management Factsheet</a:t>
            </a:r>
          </a:p>
        </p:txBody>
      </p:sp>
    </p:spTree>
    <p:extLst>
      <p:ext uri="{BB962C8B-B14F-4D97-AF65-F5344CB8AC3E}">
        <p14:creationId xmlns:p14="http://schemas.microsoft.com/office/powerpoint/2010/main" val="39466412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5012C-35ED-5B09-1170-38728DBD43B2}"/>
              </a:ext>
            </a:extLst>
          </p:cNvPr>
          <p:cNvSpPr>
            <a:spLocks noGrp="1"/>
          </p:cNvSpPr>
          <p:nvPr>
            <p:ph type="title"/>
          </p:nvPr>
        </p:nvSpPr>
        <p:spPr/>
        <p:txBody>
          <a:bodyPr/>
          <a:lstStyle/>
          <a:p>
            <a:r>
              <a:rPr lang="en-US" dirty="0"/>
              <a:t>Why engaging employees around change is so important</a:t>
            </a:r>
          </a:p>
        </p:txBody>
      </p:sp>
      <p:sp>
        <p:nvSpPr>
          <p:cNvPr id="3" name="Content Placeholder 2">
            <a:extLst>
              <a:ext uri="{FF2B5EF4-FFF2-40B4-BE49-F238E27FC236}">
                <a16:creationId xmlns:a16="http://schemas.microsoft.com/office/drawing/2014/main" id="{9F55E65C-6587-E4E7-C2B6-9B2E7A5380BA}"/>
              </a:ext>
            </a:extLst>
          </p:cNvPr>
          <p:cNvSpPr>
            <a:spLocks noGrp="1"/>
          </p:cNvSpPr>
          <p:nvPr>
            <p:ph idx="1"/>
          </p:nvPr>
        </p:nvSpPr>
        <p:spPr/>
        <p:txBody>
          <a:bodyPr>
            <a:normAutofit fontScale="92500" lnSpcReduction="20000"/>
          </a:bodyPr>
          <a:lstStyle/>
          <a:p>
            <a:r>
              <a:rPr lang="en-GB" sz="2000" dirty="0"/>
              <a:t>It’s during times of transition that unengaged employees are most likely to display feelings of discontentment. It’s common for unhappy employees to voice negative opinions about business changes, instead of being supportive and helpful. </a:t>
            </a:r>
          </a:p>
          <a:p>
            <a:r>
              <a:rPr lang="en-GB" sz="2000" dirty="0"/>
              <a:t>Sometimes, such an attitude can have a ripple effect, and could end up with the wider team becoming doubtful too. </a:t>
            </a:r>
          </a:p>
          <a:p>
            <a:r>
              <a:rPr lang="en-GB" sz="2000" dirty="0"/>
              <a:t>Instead of attempting to reactively tackle this issue, it’s important to be proactive and try to decrease the likelihood of it happening at all. This can be achieved by investing time and energy into ensuring teams stay engaged, in a number of ways.</a:t>
            </a:r>
          </a:p>
          <a:p>
            <a:endParaRPr lang="en-GB" dirty="0"/>
          </a:p>
          <a:p>
            <a:r>
              <a:rPr lang="en-GB" dirty="0" err="1"/>
              <a:t>Engageforsuccess.org</a:t>
            </a:r>
            <a:r>
              <a:rPr lang="en-GB" dirty="0"/>
              <a:t> </a:t>
            </a:r>
            <a:endParaRPr lang="en-US" dirty="0"/>
          </a:p>
        </p:txBody>
      </p:sp>
    </p:spTree>
    <p:extLst>
      <p:ext uri="{BB962C8B-B14F-4D97-AF65-F5344CB8AC3E}">
        <p14:creationId xmlns:p14="http://schemas.microsoft.com/office/powerpoint/2010/main" val="18894205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CA8970-2A05-2F0B-FBE9-FE4D4442F09B}"/>
              </a:ext>
            </a:extLst>
          </p:cNvPr>
          <p:cNvSpPr>
            <a:spLocks noGrp="1"/>
          </p:cNvSpPr>
          <p:nvPr>
            <p:ph type="title"/>
          </p:nvPr>
        </p:nvSpPr>
        <p:spPr>
          <a:xfrm>
            <a:off x="5172074" y="286603"/>
            <a:ext cx="5983605" cy="1450757"/>
          </a:xfrm>
        </p:spPr>
        <p:txBody>
          <a:bodyPr>
            <a:normAutofit/>
          </a:bodyPr>
          <a:lstStyle/>
          <a:p>
            <a:r>
              <a:rPr lang="en-GB" sz="3600" b="1" dirty="0"/>
              <a:t>Designing the transformation</a:t>
            </a:r>
            <a:br>
              <a:rPr lang="en-GB" sz="3600" b="1" dirty="0"/>
            </a:br>
            <a:endParaRPr lang="en-US" sz="3600" dirty="0"/>
          </a:p>
        </p:txBody>
      </p:sp>
      <p:pic>
        <p:nvPicPr>
          <p:cNvPr id="5" name="Picture 4" descr="A person reaching for a paper on a table full of paper and sticky notes">
            <a:extLst>
              <a:ext uri="{FF2B5EF4-FFF2-40B4-BE49-F238E27FC236}">
                <a16:creationId xmlns:a16="http://schemas.microsoft.com/office/drawing/2014/main" id="{C2E0958F-5F8B-68CE-C1D8-C26EFD5C81AF}"/>
              </a:ext>
            </a:extLst>
          </p:cNvPr>
          <p:cNvPicPr>
            <a:picLocks noChangeAspect="1"/>
          </p:cNvPicPr>
          <p:nvPr/>
        </p:nvPicPr>
        <p:blipFill rotWithShape="1">
          <a:blip r:embed="rId3"/>
          <a:srcRect l="25622" r="26616"/>
          <a:stretch/>
        </p:blipFill>
        <p:spPr>
          <a:xfrm>
            <a:off x="20" y="10"/>
            <a:ext cx="4580077" cy="6400784"/>
          </a:xfrm>
          <a:prstGeom prst="rect">
            <a:avLst/>
          </a:prstGeom>
        </p:spPr>
      </p:pic>
      <p:cxnSp>
        <p:nvCxnSpPr>
          <p:cNvPr id="11" name="!!Straight Connector">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400BD94-FD9F-18BA-FA8B-AFC2E8529180}"/>
              </a:ext>
            </a:extLst>
          </p:cNvPr>
          <p:cNvSpPr>
            <a:spLocks noGrp="1"/>
          </p:cNvSpPr>
          <p:nvPr>
            <p:ph idx="1"/>
          </p:nvPr>
        </p:nvSpPr>
        <p:spPr>
          <a:xfrm>
            <a:off x="5172074" y="2108201"/>
            <a:ext cx="5983606" cy="3760891"/>
          </a:xfrm>
        </p:spPr>
        <p:txBody>
          <a:bodyPr>
            <a:normAutofit/>
          </a:bodyPr>
          <a:lstStyle/>
          <a:p>
            <a:r>
              <a:rPr lang="en-GB" sz="2000" dirty="0"/>
              <a:t>Leaders and designers of change need to be able to ‘read’ their context; to evaluate it to identify aspects that hinder change. </a:t>
            </a:r>
          </a:p>
          <a:p>
            <a:r>
              <a:rPr lang="en-GB" sz="2000" dirty="0"/>
              <a:t>They then need to design change programmes which first put in place initiatives to rewrite or rewire their context in a way that overcomes obstacles to enable the desired change</a:t>
            </a:r>
          </a:p>
          <a:p>
            <a:endParaRPr lang="en-US" dirty="0"/>
          </a:p>
        </p:txBody>
      </p:sp>
      <p:sp>
        <p:nvSpPr>
          <p:cNvPr id="13" name="Rectangle 12">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7110792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9C599E-B4E2-4E51-93CD-22D533C6343D}"/>
              </a:ext>
            </a:extLst>
          </p:cNvPr>
          <p:cNvSpPr>
            <a:spLocks noGrp="1"/>
          </p:cNvSpPr>
          <p:nvPr>
            <p:ph type="title"/>
          </p:nvPr>
        </p:nvSpPr>
        <p:spPr>
          <a:xfrm>
            <a:off x="1036320" y="286603"/>
            <a:ext cx="10058400" cy="1450757"/>
          </a:xfrm>
        </p:spPr>
        <p:txBody>
          <a:bodyPr>
            <a:normAutofit/>
          </a:bodyPr>
          <a:lstStyle/>
          <a:p>
            <a:r>
              <a:rPr lang="en-US" dirty="0"/>
              <a:t>Aligning strategy and culture</a:t>
            </a:r>
          </a:p>
        </p:txBody>
      </p:sp>
      <p:cxnSp>
        <p:nvCxnSpPr>
          <p:cNvPr id="12" name="Straight Connector 11">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6573" y="1895846"/>
            <a:ext cx="978408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7" name="Graphic 6" descr="Bullseye">
            <a:extLst>
              <a:ext uri="{FF2B5EF4-FFF2-40B4-BE49-F238E27FC236}">
                <a16:creationId xmlns:a16="http://schemas.microsoft.com/office/drawing/2014/main" id="{EDBEA82D-3E00-5319-2413-4FA7244F410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31509" y="2472903"/>
            <a:ext cx="3031484" cy="3031484"/>
          </a:xfrm>
          <a:prstGeom prst="rect">
            <a:avLst/>
          </a:prstGeom>
        </p:spPr>
      </p:pic>
      <p:sp>
        <p:nvSpPr>
          <p:cNvPr id="3" name="Content Placeholder 2">
            <a:extLst>
              <a:ext uri="{FF2B5EF4-FFF2-40B4-BE49-F238E27FC236}">
                <a16:creationId xmlns:a16="http://schemas.microsoft.com/office/drawing/2014/main" id="{F0636BC5-C354-1B28-4BBE-724173178A1E}"/>
              </a:ext>
            </a:extLst>
          </p:cNvPr>
          <p:cNvSpPr>
            <a:spLocks noGrp="1"/>
          </p:cNvSpPr>
          <p:nvPr>
            <p:ph idx="1"/>
          </p:nvPr>
        </p:nvSpPr>
        <p:spPr>
          <a:xfrm>
            <a:off x="4706460" y="2368083"/>
            <a:ext cx="6388260" cy="3760891"/>
          </a:xfrm>
        </p:spPr>
        <p:txBody>
          <a:bodyPr>
            <a:normAutofit fontScale="92500" lnSpcReduction="20000"/>
          </a:bodyPr>
          <a:lstStyle/>
          <a:p>
            <a:r>
              <a:rPr lang="en-GB" sz="2000" dirty="0"/>
              <a:t>Using new strategic goals of the organisation as a starting point, leaders and designers of change must identify a new supportive and goal-consistent culture in terms of beliefs and behaviours.</a:t>
            </a:r>
          </a:p>
          <a:p>
            <a:r>
              <a:rPr lang="en-GB" sz="2000" dirty="0"/>
              <a:t>If open discussion and debate is encouraged in the top team this enables more proactive, opportunistic change to happen, as leaders become more open to breaking with the past and moving away from old business models as they become irrelevant.</a:t>
            </a:r>
          </a:p>
          <a:p>
            <a:br>
              <a:rPr lang="en-GB" dirty="0"/>
            </a:br>
            <a:endParaRPr lang="en-US" dirty="0"/>
          </a:p>
        </p:txBody>
      </p:sp>
      <p:sp>
        <p:nvSpPr>
          <p:cNvPr id="14" name="Rectangle 13">
            <a:extLst>
              <a:ext uri="{FF2B5EF4-FFF2-40B4-BE49-F238E27FC236}">
                <a16:creationId xmlns:a16="http://schemas.microsoft.com/office/drawing/2014/main" id="{0B2EDFE5-9478-4774-9D3D-FEC7DC708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816193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4A6B50-0FBA-C09A-4575-97CBA75887D7}"/>
              </a:ext>
            </a:extLst>
          </p:cNvPr>
          <p:cNvSpPr>
            <a:spLocks noGrp="1"/>
          </p:cNvSpPr>
          <p:nvPr>
            <p:ph type="title"/>
          </p:nvPr>
        </p:nvSpPr>
        <p:spPr/>
        <p:txBody>
          <a:bodyPr/>
          <a:lstStyle/>
          <a:p>
            <a:r>
              <a:rPr lang="en-US" dirty="0"/>
              <a:t>Techniques for building understanding </a:t>
            </a:r>
          </a:p>
        </p:txBody>
      </p:sp>
      <p:sp>
        <p:nvSpPr>
          <p:cNvPr id="3" name="Content Placeholder 2">
            <a:extLst>
              <a:ext uri="{FF2B5EF4-FFF2-40B4-BE49-F238E27FC236}">
                <a16:creationId xmlns:a16="http://schemas.microsoft.com/office/drawing/2014/main" id="{EC2E03A9-FF2B-E3BF-A4CD-CBEC284197EA}"/>
              </a:ext>
            </a:extLst>
          </p:cNvPr>
          <p:cNvSpPr>
            <a:spLocks noGrp="1"/>
          </p:cNvSpPr>
          <p:nvPr>
            <p:ph idx="1"/>
          </p:nvPr>
        </p:nvSpPr>
        <p:spPr>
          <a:xfrm>
            <a:off x="1097279" y="2108201"/>
            <a:ext cx="10645541" cy="3760891"/>
          </a:xfrm>
        </p:spPr>
        <p:txBody>
          <a:bodyPr>
            <a:normAutofit fontScale="85000" lnSpcReduction="20000"/>
          </a:bodyPr>
          <a:lstStyle/>
          <a:p>
            <a:r>
              <a:rPr lang="en-GB" b="1" dirty="0"/>
              <a:t>Ambiguity and purposeful instability</a:t>
            </a:r>
          </a:p>
          <a:p>
            <a:r>
              <a:rPr lang="en-GB" dirty="0"/>
              <a:t>Transformation can be facilitated if a change vision is ambitious yet also presented in ambiguous terms, with the deliberate intention to encourage individuals to actively question and attempt to make sense of their situation.</a:t>
            </a:r>
          </a:p>
          <a:p>
            <a:r>
              <a:rPr lang="en-GB" b="1" dirty="0"/>
              <a:t>Narratives, storytelling and conversations</a:t>
            </a:r>
          </a:p>
          <a:p>
            <a:r>
              <a:rPr lang="en-GB" dirty="0"/>
              <a:t>Narratives and stories can be used as communication devices to make the content and implications of new strategies easier to understand, enhancing individuals’ ability to translate change into meaningful actions for themselves. Organisation development work provides useful structure and guidance for conversations and considers the role of self too as an important part of the change process.</a:t>
            </a:r>
          </a:p>
          <a:p>
            <a:r>
              <a:rPr lang="en-GB" b="1" dirty="0"/>
              <a:t>Physical representations, metaphors and play</a:t>
            </a:r>
          </a:p>
          <a:p>
            <a:r>
              <a:rPr lang="en-GB" dirty="0"/>
              <a:t>Use of objects, metaphors, symbols and pictures - maybe as part of playful design as an alternative to traditional and often rather dry change workshops - helps to engage individuals and to enable them to translate change rhetoric into meaningful change-related actions.</a:t>
            </a:r>
          </a:p>
          <a:p>
            <a:endParaRPr lang="en-US" dirty="0"/>
          </a:p>
        </p:txBody>
      </p:sp>
    </p:spTree>
    <p:extLst>
      <p:ext uri="{BB962C8B-B14F-4D97-AF65-F5344CB8AC3E}">
        <p14:creationId xmlns:p14="http://schemas.microsoft.com/office/powerpoint/2010/main" val="19029575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46F6EAD-1435-FAAA-FB7C-F56F7215E4F1}"/>
              </a:ext>
            </a:extLst>
          </p:cNvPr>
          <p:cNvSpPr>
            <a:spLocks noGrp="1"/>
          </p:cNvSpPr>
          <p:nvPr>
            <p:ph type="title"/>
          </p:nvPr>
        </p:nvSpPr>
        <p:spPr>
          <a:xfrm>
            <a:off x="492369" y="605896"/>
            <a:ext cx="3642309" cy="5646208"/>
          </a:xfrm>
        </p:spPr>
        <p:txBody>
          <a:bodyPr anchor="ctr">
            <a:normAutofit/>
          </a:bodyPr>
          <a:lstStyle/>
          <a:p>
            <a:r>
              <a:rPr lang="en-US" sz="4400">
                <a:solidFill>
                  <a:srgbClr val="FFFFFF"/>
                </a:solidFill>
              </a:rPr>
              <a:t>Managing the transformation </a:t>
            </a:r>
          </a:p>
        </p:txBody>
      </p:sp>
      <p:sp>
        <p:nvSpPr>
          <p:cNvPr id="3" name="Content Placeholder 2">
            <a:extLst>
              <a:ext uri="{FF2B5EF4-FFF2-40B4-BE49-F238E27FC236}">
                <a16:creationId xmlns:a16="http://schemas.microsoft.com/office/drawing/2014/main" id="{F149CFF1-2424-E626-E932-3DB2FB037DEE}"/>
              </a:ext>
            </a:extLst>
          </p:cNvPr>
          <p:cNvSpPr>
            <a:spLocks noGrp="1"/>
          </p:cNvSpPr>
          <p:nvPr>
            <p:ph idx="1"/>
          </p:nvPr>
        </p:nvSpPr>
        <p:spPr>
          <a:xfrm>
            <a:off x="4804312" y="292100"/>
            <a:ext cx="7226300" cy="6565900"/>
          </a:xfrm>
        </p:spPr>
        <p:txBody>
          <a:bodyPr anchor="ctr">
            <a:normAutofit/>
          </a:bodyPr>
          <a:lstStyle/>
          <a:p>
            <a:pPr>
              <a:lnSpc>
                <a:spcPct val="110000"/>
              </a:lnSpc>
            </a:pPr>
            <a:r>
              <a:rPr lang="en-GB" sz="1500" b="1" dirty="0"/>
              <a:t>Relational leadership</a:t>
            </a:r>
          </a:p>
          <a:p>
            <a:pPr>
              <a:lnSpc>
                <a:spcPct val="110000"/>
              </a:lnSpc>
            </a:pPr>
            <a:r>
              <a:rPr lang="en-GB" sz="1500" dirty="0"/>
              <a:t>Rather than implementing change through authority and control, in new forms of leadership transformational change is achieved through negotiations and social interactions with organisational members.</a:t>
            </a:r>
          </a:p>
          <a:p>
            <a:pPr>
              <a:lnSpc>
                <a:spcPct val="110000"/>
              </a:lnSpc>
            </a:pPr>
            <a:r>
              <a:rPr lang="en-GB" sz="1500" b="1" dirty="0"/>
              <a:t>Building trust</a:t>
            </a:r>
          </a:p>
          <a:p>
            <a:pPr>
              <a:lnSpc>
                <a:spcPct val="110000"/>
              </a:lnSpc>
            </a:pPr>
            <a:r>
              <a:rPr lang="en-GB" sz="1500" dirty="0"/>
              <a:t>High levels of trust will deliver the enabling conditions in which significant change can thrive. Change leaders need to emphasise their trustworthiness by demonstrating their competence to design change intelligently, and their benevolence and integrity in the way they attend to the needs of the business, employees and the wider community. HR and L&amp;D systems and processes designed and administered in a fair way, help foster trustworthiness in the organisation.</a:t>
            </a:r>
          </a:p>
          <a:p>
            <a:pPr>
              <a:lnSpc>
                <a:spcPct val="110000"/>
              </a:lnSpc>
            </a:pPr>
            <a:r>
              <a:rPr lang="en-GB" sz="1500" b="1" dirty="0"/>
              <a:t>Voice, dialogue and rethinking resistance</a:t>
            </a:r>
          </a:p>
          <a:p>
            <a:pPr>
              <a:lnSpc>
                <a:spcPct val="110000"/>
              </a:lnSpc>
            </a:pPr>
            <a:r>
              <a:rPr lang="en-GB" sz="1500" dirty="0"/>
              <a:t>In more democratic workplaces, the actions of employees who raise concerns about change should not be labelled as resistance, but instead reframed and reinterpreted in terms of legitimacy of employee voice.</a:t>
            </a:r>
          </a:p>
          <a:p>
            <a:pPr>
              <a:lnSpc>
                <a:spcPct val="110000"/>
              </a:lnSpc>
            </a:pPr>
            <a:r>
              <a:rPr lang="en-GB" sz="1500" b="1" dirty="0"/>
              <a:t>Emotion, energy and momentum</a:t>
            </a:r>
          </a:p>
          <a:p>
            <a:pPr>
              <a:lnSpc>
                <a:spcPct val="110000"/>
              </a:lnSpc>
            </a:pPr>
            <a:r>
              <a:rPr lang="en-GB" sz="1500" dirty="0"/>
              <a:t>Change is often an emotional process and so emotional awareness by those leading and designing change is required to anticipate and plan for reactions. Those managing the change must also maintain levels of energy and momentum throughout the change process.</a:t>
            </a:r>
          </a:p>
          <a:p>
            <a:pPr>
              <a:lnSpc>
                <a:spcPct val="110000"/>
              </a:lnSpc>
            </a:pPr>
            <a:endParaRPr lang="en-GB" sz="1100" b="1" dirty="0"/>
          </a:p>
          <a:p>
            <a:pPr>
              <a:lnSpc>
                <a:spcPct val="110000"/>
              </a:lnSpc>
            </a:pPr>
            <a:endParaRPr lang="en-US" sz="1100" dirty="0"/>
          </a:p>
        </p:txBody>
      </p:sp>
    </p:spTree>
    <p:extLst>
      <p:ext uri="{BB962C8B-B14F-4D97-AF65-F5344CB8AC3E}">
        <p14:creationId xmlns:p14="http://schemas.microsoft.com/office/powerpoint/2010/main" val="20727827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44E128-FF69-4E9F-8327-6B504B3C5A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 y="0"/>
            <a:ext cx="1219198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EC922BE-253E-4EBC-B36B-3E91FE4591D3}"/>
              </a:ext>
            </a:extLst>
          </p:cNvPr>
          <p:cNvSpPr>
            <a:spLocks noGrp="1"/>
          </p:cNvSpPr>
          <p:nvPr>
            <p:ph type="title"/>
          </p:nvPr>
        </p:nvSpPr>
        <p:spPr>
          <a:xfrm>
            <a:off x="1097280" y="516835"/>
            <a:ext cx="5977937" cy="1666501"/>
          </a:xfrm>
        </p:spPr>
        <p:txBody>
          <a:bodyPr>
            <a:normAutofit/>
          </a:bodyPr>
          <a:lstStyle/>
          <a:p>
            <a:r>
              <a:rPr lang="en-GB" sz="4000">
                <a:solidFill>
                  <a:srgbClr val="FFFFFF"/>
                </a:solidFill>
              </a:rPr>
              <a:t>Identifying Change Champions</a:t>
            </a:r>
          </a:p>
        </p:txBody>
      </p:sp>
      <p:cxnSp>
        <p:nvCxnSpPr>
          <p:cNvPr id="11" name="Straight Connector 10">
            <a:extLst>
              <a:ext uri="{FF2B5EF4-FFF2-40B4-BE49-F238E27FC236}">
                <a16:creationId xmlns:a16="http://schemas.microsoft.com/office/drawing/2014/main" id="{055CEADF-09EA-423C-8C45-F94AF44D5A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5896" y="2353592"/>
            <a:ext cx="53035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27B28C0-FD0A-4D9A-85E2-0F5B91EBEB70}"/>
              </a:ext>
            </a:extLst>
          </p:cNvPr>
          <p:cNvSpPr>
            <a:spLocks noGrp="1"/>
          </p:cNvSpPr>
          <p:nvPr>
            <p:ph idx="1"/>
          </p:nvPr>
        </p:nvSpPr>
        <p:spPr>
          <a:xfrm>
            <a:off x="1097279" y="2546224"/>
            <a:ext cx="5977938" cy="3342747"/>
          </a:xfrm>
        </p:spPr>
        <p:txBody>
          <a:bodyPr>
            <a:normAutofit/>
          </a:bodyPr>
          <a:lstStyle/>
          <a:p>
            <a:r>
              <a:rPr lang="en-GB" sz="2000" dirty="0">
                <a:solidFill>
                  <a:srgbClr val="FFFFFF"/>
                </a:solidFill>
              </a:rPr>
              <a:t>Identify those with influence (check your social media platform for key influencers)</a:t>
            </a:r>
          </a:p>
          <a:p>
            <a:r>
              <a:rPr lang="en-GB" sz="2000" dirty="0">
                <a:solidFill>
                  <a:srgbClr val="FFFFFF"/>
                </a:solidFill>
              </a:rPr>
              <a:t>Have champions throughout the business – different levels, areas</a:t>
            </a:r>
          </a:p>
          <a:p>
            <a:r>
              <a:rPr lang="en-GB" sz="2000" dirty="0">
                <a:solidFill>
                  <a:srgbClr val="FFFFFF"/>
                </a:solidFill>
              </a:rPr>
              <a:t>Manage them – reinforce purpose/meaning, motivate</a:t>
            </a:r>
          </a:p>
        </p:txBody>
      </p:sp>
      <p:pic>
        <p:nvPicPr>
          <p:cNvPr id="5" name="Picture 4" descr="Colourful carved figures of humans">
            <a:extLst>
              <a:ext uri="{FF2B5EF4-FFF2-40B4-BE49-F238E27FC236}">
                <a16:creationId xmlns:a16="http://schemas.microsoft.com/office/drawing/2014/main" id="{D7CE63D8-74C6-02A0-C22B-10497D0042BF}"/>
              </a:ext>
            </a:extLst>
          </p:cNvPr>
          <p:cNvPicPr>
            <a:picLocks noChangeAspect="1"/>
          </p:cNvPicPr>
          <p:nvPr/>
        </p:nvPicPr>
        <p:blipFill rotWithShape="1">
          <a:blip r:embed="rId3"/>
          <a:srcRect l="26324" r="26091" b="-1"/>
          <a:stretch/>
        </p:blipFill>
        <p:spPr>
          <a:xfrm>
            <a:off x="7611902" y="10"/>
            <a:ext cx="4580097" cy="6857990"/>
          </a:xfrm>
          <a:prstGeom prst="rect">
            <a:avLst/>
          </a:prstGeom>
        </p:spPr>
      </p:pic>
    </p:spTree>
    <p:extLst>
      <p:ext uri="{BB962C8B-B14F-4D97-AF65-F5344CB8AC3E}">
        <p14:creationId xmlns:p14="http://schemas.microsoft.com/office/powerpoint/2010/main" val="2545622144"/>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0D95C87-E069-220E-518D-D6B3C731DE62}"/>
              </a:ext>
            </a:extLst>
          </p:cNvPr>
          <p:cNvSpPr>
            <a:spLocks noGrp="1"/>
          </p:cNvSpPr>
          <p:nvPr>
            <p:ph type="title"/>
          </p:nvPr>
        </p:nvSpPr>
        <p:spPr>
          <a:xfrm>
            <a:off x="492369" y="605896"/>
            <a:ext cx="3642309" cy="5646208"/>
          </a:xfrm>
        </p:spPr>
        <p:txBody>
          <a:bodyPr anchor="ctr">
            <a:normAutofit/>
          </a:bodyPr>
          <a:lstStyle/>
          <a:p>
            <a:r>
              <a:rPr lang="en-US" sz="4400">
                <a:solidFill>
                  <a:srgbClr val="FFFFFF"/>
                </a:solidFill>
              </a:rPr>
              <a:t>People professional’s role in managing change</a:t>
            </a:r>
          </a:p>
        </p:txBody>
      </p:sp>
      <p:sp>
        <p:nvSpPr>
          <p:cNvPr id="37" name="Content Placeholder 2">
            <a:extLst>
              <a:ext uri="{FF2B5EF4-FFF2-40B4-BE49-F238E27FC236}">
                <a16:creationId xmlns:a16="http://schemas.microsoft.com/office/drawing/2014/main" id="{35A20187-98EF-98E9-7A5D-14A14739CB3F}"/>
              </a:ext>
            </a:extLst>
          </p:cNvPr>
          <p:cNvSpPr>
            <a:spLocks noGrp="1"/>
          </p:cNvSpPr>
          <p:nvPr>
            <p:ph idx="1"/>
          </p:nvPr>
        </p:nvSpPr>
        <p:spPr>
          <a:xfrm>
            <a:off x="5231958" y="605896"/>
            <a:ext cx="5923721" cy="5646208"/>
          </a:xfrm>
        </p:spPr>
        <p:txBody>
          <a:bodyPr anchor="ctr">
            <a:normAutofit/>
          </a:bodyPr>
          <a:lstStyle/>
          <a:p>
            <a:pPr marL="0" indent="0">
              <a:lnSpc>
                <a:spcPct val="110000"/>
              </a:lnSpc>
              <a:buNone/>
            </a:pPr>
            <a:r>
              <a:rPr lang="en-GB" sz="1500"/>
              <a:t>The CIPD’s transformational change research demonstrates that people professionals have a significant role to play in any change management process. They often act as ‘stage directors of change’ playing a critical role behind the scenes – appreciated by all, but not front of stage. The report provides various recommendations that people professionals should consider if they are to be successful expert initiators and facilitators of transformational change:</a:t>
            </a:r>
          </a:p>
          <a:p>
            <a:pPr>
              <a:lnSpc>
                <a:spcPct val="110000"/>
              </a:lnSpc>
            </a:pPr>
            <a:r>
              <a:rPr lang="en-GB" sz="1500"/>
              <a:t>Be willing to work as the ‘hidden hand’ of change, highly relevant to its success. Work in partnership with the CEO/business leader and their executive team and as ‘back stage’ support for their ‘front stage’ activity.</a:t>
            </a:r>
          </a:p>
          <a:p>
            <a:pPr>
              <a:lnSpc>
                <a:spcPct val="110000"/>
              </a:lnSpc>
            </a:pPr>
            <a:r>
              <a:rPr lang="en-GB" sz="1500"/>
              <a:t>Facilitate translation of the overall vision through mass communication, use of relevant techniques, and changes to interactions and entrenched systems.</a:t>
            </a:r>
          </a:p>
          <a:p>
            <a:pPr>
              <a:lnSpc>
                <a:spcPct val="110000"/>
              </a:lnSpc>
            </a:pPr>
            <a:r>
              <a:rPr lang="en-GB" sz="1500"/>
              <a:t>Create change advocates, remove obstacles, act on measurement and ensure leader visibility</a:t>
            </a:r>
          </a:p>
          <a:p>
            <a:pPr>
              <a:lnSpc>
                <a:spcPct val="110000"/>
              </a:lnSpc>
            </a:pPr>
            <a:endParaRPr lang="en-US" sz="1500"/>
          </a:p>
          <a:p>
            <a:pPr marL="0" indent="0">
              <a:lnSpc>
                <a:spcPct val="110000"/>
              </a:lnSpc>
              <a:buNone/>
            </a:pPr>
            <a:r>
              <a:rPr lang="en-US" sz="1500"/>
              <a:t>CIPD Change Management Factsheet</a:t>
            </a:r>
          </a:p>
        </p:txBody>
      </p:sp>
    </p:spTree>
    <p:extLst>
      <p:ext uri="{BB962C8B-B14F-4D97-AF65-F5344CB8AC3E}">
        <p14:creationId xmlns:p14="http://schemas.microsoft.com/office/powerpoint/2010/main" val="22274906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B2387-4E5C-4B2A-BFFC-A934BD9D103F}"/>
              </a:ext>
            </a:extLst>
          </p:cNvPr>
          <p:cNvSpPr>
            <a:spLocks noGrp="1"/>
          </p:cNvSpPr>
          <p:nvPr>
            <p:ph type="title"/>
          </p:nvPr>
        </p:nvSpPr>
        <p:spPr>
          <a:xfrm>
            <a:off x="609600" y="128789"/>
            <a:ext cx="10972800" cy="695459"/>
          </a:xfrm>
        </p:spPr>
        <p:txBody>
          <a:bodyPr>
            <a:normAutofit/>
          </a:bodyPr>
          <a:lstStyle/>
          <a:p>
            <a:r>
              <a:rPr lang="en-GB" dirty="0"/>
              <a:t>The Influence Model (McKinsey, 2016)</a:t>
            </a:r>
          </a:p>
        </p:txBody>
      </p:sp>
      <p:pic>
        <p:nvPicPr>
          <p:cNvPr id="5" name="Content Placeholder 4" descr="A screenshot of text&#10;&#10;Description automatically generated">
            <a:extLst>
              <a:ext uri="{FF2B5EF4-FFF2-40B4-BE49-F238E27FC236}">
                <a16:creationId xmlns:a16="http://schemas.microsoft.com/office/drawing/2014/main" id="{DB1A0FDC-DBDE-477E-A33D-34E2A3FC50C2}"/>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717441" y="940158"/>
            <a:ext cx="6684135" cy="4790941"/>
          </a:xfrm>
        </p:spPr>
      </p:pic>
    </p:spTree>
    <p:extLst>
      <p:ext uri="{BB962C8B-B14F-4D97-AF65-F5344CB8AC3E}">
        <p14:creationId xmlns:p14="http://schemas.microsoft.com/office/powerpoint/2010/main" val="2203631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25DA6-15CB-01C9-D461-181159EB1AD0}"/>
              </a:ext>
            </a:extLst>
          </p:cNvPr>
          <p:cNvSpPr>
            <a:spLocks noGrp="1"/>
          </p:cNvSpPr>
          <p:nvPr>
            <p:ph type="title"/>
          </p:nvPr>
        </p:nvSpPr>
        <p:spPr/>
        <p:txBody>
          <a:bodyPr/>
          <a:lstStyle/>
          <a:p>
            <a:r>
              <a:rPr lang="en-US" dirty="0"/>
              <a:t>Role of Line Managers</a:t>
            </a:r>
          </a:p>
        </p:txBody>
      </p:sp>
      <p:sp>
        <p:nvSpPr>
          <p:cNvPr id="3" name="Content Placeholder 2">
            <a:extLst>
              <a:ext uri="{FF2B5EF4-FFF2-40B4-BE49-F238E27FC236}">
                <a16:creationId xmlns:a16="http://schemas.microsoft.com/office/drawing/2014/main" id="{397D1761-68D9-F946-F22C-50EFAA416002}"/>
              </a:ext>
            </a:extLst>
          </p:cNvPr>
          <p:cNvSpPr>
            <a:spLocks noGrp="1"/>
          </p:cNvSpPr>
          <p:nvPr>
            <p:ph idx="1"/>
          </p:nvPr>
        </p:nvSpPr>
        <p:spPr/>
        <p:txBody>
          <a:bodyPr>
            <a:normAutofit lnSpcReduction="10000"/>
          </a:bodyPr>
          <a:lstStyle/>
          <a:p>
            <a:r>
              <a:rPr lang="en-GB" dirty="0"/>
              <a:t>Engagement with people managers has been named a top contributor to change management success in </a:t>
            </a:r>
            <a:r>
              <a:rPr lang="en-GB" dirty="0" err="1"/>
              <a:t>Prosci's</a:t>
            </a:r>
            <a:r>
              <a:rPr lang="en-GB" dirty="0"/>
              <a:t> </a:t>
            </a:r>
            <a:r>
              <a:rPr lang="en-GB" u="sng" dirty="0">
                <a:hlinkClick r:id="rId2"/>
              </a:rPr>
              <a:t>Best Practices in Change Management</a:t>
            </a:r>
            <a:r>
              <a:rPr lang="en-GB" dirty="0"/>
              <a:t> benchmarking research since 2011. </a:t>
            </a:r>
          </a:p>
          <a:p>
            <a:r>
              <a:rPr lang="en-GB" dirty="0"/>
              <a:t>People managers are crucial to change success because of their relationship and proximity to employees affected by change. </a:t>
            </a:r>
            <a:r>
              <a:rPr lang="en-GB" dirty="0" err="1"/>
              <a:t>Prosci</a:t>
            </a:r>
            <a:r>
              <a:rPr lang="en-GB" dirty="0"/>
              <a:t> research shows that a majority of employees prefer to receive personal messages about changes directly from their managers, who are well positioned to help employees move through their individual ADKAR journeys.</a:t>
            </a:r>
          </a:p>
          <a:p>
            <a:r>
              <a:rPr lang="en-GB" dirty="0"/>
              <a:t>Although people managers are consistently identified as critical to successful change, they are not being prepared and equipped with the skills, training and tools they need to fulfil their role within change management. It is key that People Practitioners to equip them with the skills and frameworks they need to help themselves and their people to move through change successfully. </a:t>
            </a:r>
            <a:endParaRPr lang="en-US" dirty="0"/>
          </a:p>
          <a:p>
            <a:endParaRPr lang="en-US" dirty="0"/>
          </a:p>
        </p:txBody>
      </p:sp>
      <p:sp>
        <p:nvSpPr>
          <p:cNvPr id="4" name="TextBox 3">
            <a:extLst>
              <a:ext uri="{FF2B5EF4-FFF2-40B4-BE49-F238E27FC236}">
                <a16:creationId xmlns:a16="http://schemas.microsoft.com/office/drawing/2014/main" id="{50879963-C7DD-69E6-9D85-3CE5E6683C13}"/>
              </a:ext>
            </a:extLst>
          </p:cNvPr>
          <p:cNvSpPr txBox="1"/>
          <p:nvPr/>
        </p:nvSpPr>
        <p:spPr>
          <a:xfrm>
            <a:off x="941294" y="6101433"/>
            <a:ext cx="7637929" cy="276999"/>
          </a:xfrm>
          <a:prstGeom prst="rect">
            <a:avLst/>
          </a:prstGeom>
          <a:noFill/>
        </p:spPr>
        <p:txBody>
          <a:bodyPr wrap="square" rtlCol="0">
            <a:spAutoFit/>
          </a:bodyPr>
          <a:lstStyle/>
          <a:p>
            <a:r>
              <a:rPr lang="en-US" sz="1200" dirty="0">
                <a:hlinkClick r:id="rId3"/>
              </a:rPr>
              <a:t>https://www.prosci.com/resources/articles/clarc-the-role-of-people-managers-in-change-management</a:t>
            </a:r>
            <a:r>
              <a:rPr lang="en-US" sz="1200" dirty="0"/>
              <a:t> </a:t>
            </a:r>
          </a:p>
        </p:txBody>
      </p:sp>
    </p:spTree>
    <p:extLst>
      <p:ext uri="{BB962C8B-B14F-4D97-AF65-F5344CB8AC3E}">
        <p14:creationId xmlns:p14="http://schemas.microsoft.com/office/powerpoint/2010/main" val="38551147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4001F08-AFC7-E160-BCC9-E0A1A4F0F469}"/>
              </a:ext>
            </a:extLst>
          </p:cNvPr>
          <p:cNvSpPr>
            <a:spLocks noGrp="1"/>
          </p:cNvSpPr>
          <p:nvPr>
            <p:ph type="title"/>
          </p:nvPr>
        </p:nvSpPr>
        <p:spPr>
          <a:xfrm>
            <a:off x="492369" y="605896"/>
            <a:ext cx="3642309" cy="5646208"/>
          </a:xfrm>
        </p:spPr>
        <p:txBody>
          <a:bodyPr anchor="ctr">
            <a:normAutofit/>
          </a:bodyPr>
          <a:lstStyle/>
          <a:p>
            <a:r>
              <a:rPr lang="en-US" sz="4400">
                <a:solidFill>
                  <a:srgbClr val="FFFFFF"/>
                </a:solidFill>
              </a:rPr>
              <a:t>Equip Line Managers for Change </a:t>
            </a:r>
          </a:p>
        </p:txBody>
      </p:sp>
      <p:sp>
        <p:nvSpPr>
          <p:cNvPr id="3" name="Content Placeholder 2">
            <a:extLst>
              <a:ext uri="{FF2B5EF4-FFF2-40B4-BE49-F238E27FC236}">
                <a16:creationId xmlns:a16="http://schemas.microsoft.com/office/drawing/2014/main" id="{AAC2B20A-CC6D-E1AA-5FE5-888F014FB3FC}"/>
              </a:ext>
            </a:extLst>
          </p:cNvPr>
          <p:cNvSpPr>
            <a:spLocks noGrp="1"/>
          </p:cNvSpPr>
          <p:nvPr>
            <p:ph idx="1"/>
          </p:nvPr>
        </p:nvSpPr>
        <p:spPr>
          <a:xfrm>
            <a:off x="5231958" y="605896"/>
            <a:ext cx="5923721" cy="5646208"/>
          </a:xfrm>
        </p:spPr>
        <p:txBody>
          <a:bodyPr anchor="ctr">
            <a:normAutofit/>
          </a:bodyPr>
          <a:lstStyle/>
          <a:p>
            <a:pPr>
              <a:lnSpc>
                <a:spcPct val="110000"/>
              </a:lnSpc>
            </a:pPr>
            <a:r>
              <a:rPr lang="en-GB" sz="1700"/>
              <a:t>Ask: </a:t>
            </a:r>
          </a:p>
          <a:p>
            <a:pPr>
              <a:lnSpc>
                <a:spcPct val="110000"/>
              </a:lnSpc>
              <a:buFont typeface="Arial" panose="020B0604020202020204" pitchFamily="34" charset="0"/>
              <a:buChar char="•"/>
            </a:pPr>
            <a:r>
              <a:rPr lang="en-GB" sz="1700"/>
              <a:t>Have we told people managers what we expect from them in times of change?</a:t>
            </a:r>
          </a:p>
          <a:p>
            <a:pPr>
              <a:lnSpc>
                <a:spcPct val="110000"/>
              </a:lnSpc>
              <a:buFont typeface="Arial" panose="020B0604020202020204" pitchFamily="34" charset="0"/>
              <a:buChar char="•"/>
            </a:pPr>
            <a:r>
              <a:rPr lang="en-GB" sz="1700"/>
              <a:t>Do they fully understand the specific actions and behaviors we need from them to support a change effort?</a:t>
            </a:r>
          </a:p>
          <a:p>
            <a:pPr>
              <a:lnSpc>
                <a:spcPct val="110000"/>
              </a:lnSpc>
              <a:buFont typeface="Arial" panose="020B0604020202020204" pitchFamily="34" charset="0"/>
              <a:buChar char="•"/>
            </a:pPr>
            <a:r>
              <a:rPr lang="en-GB" sz="1700"/>
              <a:t>Have we enabled them with the skills and tools they need to be successful at leading their people and teams through change?</a:t>
            </a:r>
          </a:p>
          <a:p>
            <a:pPr>
              <a:lnSpc>
                <a:spcPct val="110000"/>
              </a:lnSpc>
            </a:pPr>
            <a:r>
              <a:rPr lang="en-GB" sz="1700"/>
              <a:t>If you answer "no," the changes your line managers are expected to lead are unlikely to be successful. </a:t>
            </a:r>
          </a:p>
          <a:p>
            <a:pPr>
              <a:lnSpc>
                <a:spcPct val="110000"/>
              </a:lnSpc>
            </a:pPr>
            <a:r>
              <a:rPr lang="en-GB" sz="1700"/>
              <a:t>To rectify the problem, consider how you can build awareness of the need for them to play their important role in times of change. Then equip them with the skills and frameworks they need to help themselves and their people move through change successfully.</a:t>
            </a:r>
          </a:p>
          <a:p>
            <a:pPr>
              <a:lnSpc>
                <a:spcPct val="110000"/>
              </a:lnSpc>
            </a:pPr>
            <a:endParaRPr lang="en-US" sz="1700"/>
          </a:p>
        </p:txBody>
      </p:sp>
    </p:spTree>
    <p:extLst>
      <p:ext uri="{BB962C8B-B14F-4D97-AF65-F5344CB8AC3E}">
        <p14:creationId xmlns:p14="http://schemas.microsoft.com/office/powerpoint/2010/main" val="28604664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A8E9C91B-7EAD-4562-AB0E-DFB9663AE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4" name="Rectangle 33">
            <a:extLst>
              <a:ext uri="{FF2B5EF4-FFF2-40B4-BE49-F238E27FC236}">
                <a16:creationId xmlns:a16="http://schemas.microsoft.com/office/drawing/2014/main" id="{41497DE5-0939-4D1D-9350-0C5E1B209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5CCC70ED-6C63-4537-B7EB-51990D6C0A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724" y="457200"/>
            <a:ext cx="11274552" cy="5943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B76E24C1-2968-40DC-A36E-F6B85F0F0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732" y="521208"/>
            <a:ext cx="11146536" cy="581558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Diagram&#10;&#10;Description automatically generated">
            <a:extLst>
              <a:ext uri="{FF2B5EF4-FFF2-40B4-BE49-F238E27FC236}">
                <a16:creationId xmlns:a16="http://schemas.microsoft.com/office/drawing/2014/main" id="{84E10BF7-8379-D82A-FB29-F78206106DC6}"/>
              </a:ext>
            </a:extLst>
          </p:cNvPr>
          <p:cNvPicPr>
            <a:picLocks noGrp="1" noChangeAspect="1"/>
          </p:cNvPicPr>
          <p:nvPr>
            <p:ph idx="1"/>
          </p:nvPr>
        </p:nvPicPr>
        <p:blipFill>
          <a:blip r:embed="rId3"/>
          <a:stretch>
            <a:fillRect/>
          </a:stretch>
        </p:blipFill>
        <p:spPr>
          <a:xfrm>
            <a:off x="3163362" y="583030"/>
            <a:ext cx="5691940" cy="5691940"/>
          </a:xfrm>
          <a:prstGeom prst="rect">
            <a:avLst/>
          </a:prstGeom>
        </p:spPr>
      </p:pic>
    </p:spTree>
    <p:extLst>
      <p:ext uri="{BB962C8B-B14F-4D97-AF65-F5344CB8AC3E}">
        <p14:creationId xmlns:p14="http://schemas.microsoft.com/office/powerpoint/2010/main" val="36545217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91F40-BD86-8611-54BC-E314BC100406}"/>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16BBA2F6-568D-98D3-476C-A85DFA1DAC09}"/>
              </a:ext>
            </a:extLst>
          </p:cNvPr>
          <p:cNvSpPr>
            <a:spLocks noGrp="1"/>
          </p:cNvSpPr>
          <p:nvPr>
            <p:ph idx="1"/>
          </p:nvPr>
        </p:nvSpPr>
        <p:spPr/>
        <p:txBody>
          <a:bodyPr/>
          <a:lstStyle/>
          <a:p>
            <a:r>
              <a:rPr lang="en-GB" b="0" i="0" dirty="0" err="1">
                <a:solidFill>
                  <a:srgbClr val="3A3A3A"/>
                </a:solidFill>
                <a:effectLst/>
                <a:latin typeface="Source Sans Pro" panose="020B0503030403020204" pitchFamily="34" charset="0"/>
              </a:rPr>
              <a:t>Balluck</a:t>
            </a:r>
            <a:r>
              <a:rPr lang="en-GB" b="0" i="0" dirty="0">
                <a:solidFill>
                  <a:srgbClr val="3A3A3A"/>
                </a:solidFill>
                <a:effectLst/>
                <a:latin typeface="Source Sans Pro" panose="020B0503030403020204" pitchFamily="34" charset="0"/>
              </a:rPr>
              <a:t>, J, </a:t>
            </a:r>
            <a:r>
              <a:rPr lang="en-GB" b="0" i="0" dirty="0" err="1">
                <a:solidFill>
                  <a:srgbClr val="3A3A3A"/>
                </a:solidFill>
                <a:effectLst/>
                <a:latin typeface="Source Sans Pro" panose="020B0503030403020204" pitchFamily="34" charset="0"/>
              </a:rPr>
              <a:t>Asturi</a:t>
            </a:r>
            <a:r>
              <a:rPr lang="en-GB" b="0" i="0" dirty="0">
                <a:solidFill>
                  <a:srgbClr val="3A3A3A"/>
                </a:solidFill>
                <a:effectLst/>
                <a:latin typeface="Source Sans Pro" panose="020B0503030403020204" pitchFamily="34" charset="0"/>
              </a:rPr>
              <a:t>, E., &amp; Brockman, V. (2020). Use of the ADKAR® and CLARC ® Change Models to Navigate Staffing Model Changes During the COVID-19 Pandemic. </a:t>
            </a:r>
            <a:r>
              <a:rPr lang="en-GB" b="0" i="1" dirty="0">
                <a:solidFill>
                  <a:srgbClr val="3A3A3A"/>
                </a:solidFill>
                <a:effectLst/>
                <a:latin typeface="Source Sans Pro" panose="020B0503030403020204" pitchFamily="34" charset="0"/>
              </a:rPr>
              <a:t>Nurse Leader</a:t>
            </a:r>
            <a:r>
              <a:rPr lang="en-GB" b="0" i="0" dirty="0">
                <a:solidFill>
                  <a:srgbClr val="3A3A3A"/>
                </a:solidFill>
                <a:effectLst/>
                <a:latin typeface="Source Sans Pro" panose="020B0503030403020204" pitchFamily="34" charset="0"/>
              </a:rPr>
              <a:t>, </a:t>
            </a:r>
            <a:r>
              <a:rPr lang="en-GB" b="0" i="1" dirty="0">
                <a:solidFill>
                  <a:srgbClr val="3A3A3A"/>
                </a:solidFill>
                <a:effectLst/>
                <a:latin typeface="Source Sans Pro" panose="020B0503030403020204" pitchFamily="34" charset="0"/>
              </a:rPr>
              <a:t>18</a:t>
            </a:r>
            <a:r>
              <a:rPr lang="en-GB" b="0" i="0" dirty="0">
                <a:solidFill>
                  <a:srgbClr val="3A3A3A"/>
                </a:solidFill>
                <a:effectLst/>
                <a:latin typeface="Source Sans Pro" panose="020B0503030403020204" pitchFamily="34" charset="0"/>
              </a:rPr>
              <a:t>(6), 539–546. Available at: </a:t>
            </a:r>
            <a:r>
              <a:rPr lang="en-GB" b="0" i="0" dirty="0">
                <a:solidFill>
                  <a:srgbClr val="3A3A3A"/>
                </a:solidFill>
                <a:effectLst/>
                <a:latin typeface="Source Sans Pro" panose="020B0503030403020204" pitchFamily="34" charset="0"/>
                <a:hlinkClick r:id="rId4"/>
              </a:rPr>
              <a:t>https://doi.org/10.1016/j.mnl.2020.08.006</a:t>
            </a:r>
            <a:endParaRPr lang="en-GB" b="0" i="0" dirty="0">
              <a:solidFill>
                <a:srgbClr val="3A3A3A"/>
              </a:solidFill>
              <a:effectLst/>
              <a:latin typeface="Source Sans Pro" panose="020B0503030403020204" pitchFamily="34" charset="0"/>
            </a:endParaRPr>
          </a:p>
          <a:p>
            <a:r>
              <a:rPr lang="en-GB" b="0" i="0" dirty="0" err="1">
                <a:solidFill>
                  <a:srgbClr val="3A3A3A"/>
                </a:solidFill>
                <a:effectLst/>
                <a:latin typeface="Source Sans Pro" panose="020B0503030403020204" pitchFamily="34" charset="0"/>
              </a:rPr>
              <a:t>Kuenkel</a:t>
            </a:r>
            <a:r>
              <a:rPr lang="en-GB" b="0" i="0" dirty="0">
                <a:solidFill>
                  <a:srgbClr val="3A3A3A"/>
                </a:solidFill>
                <a:effectLst/>
                <a:latin typeface="Source Sans Pro" panose="020B0503030403020204" pitchFamily="34" charset="0"/>
              </a:rPr>
              <a:t>, P. </a:t>
            </a:r>
            <a:r>
              <a:rPr lang="en-GB" b="0" i="1" dirty="0">
                <a:solidFill>
                  <a:srgbClr val="3A3A3A"/>
                </a:solidFill>
                <a:effectLst/>
                <a:latin typeface="Source Sans Pro" panose="020B0503030403020204" pitchFamily="34" charset="0"/>
              </a:rPr>
              <a:t>et al.</a:t>
            </a:r>
            <a:r>
              <a:rPr lang="en-GB" b="0" i="0" dirty="0">
                <a:solidFill>
                  <a:srgbClr val="3A3A3A"/>
                </a:solidFill>
                <a:effectLst/>
                <a:latin typeface="Source Sans Pro" panose="020B0503030403020204" pitchFamily="34" charset="0"/>
              </a:rPr>
              <a:t> (2020). </a:t>
            </a:r>
            <a:r>
              <a:rPr lang="en-GB" b="0" i="1" dirty="0">
                <a:solidFill>
                  <a:srgbClr val="3A3A3A"/>
                </a:solidFill>
                <a:effectLst/>
                <a:latin typeface="Source Sans Pro" panose="020B0503030403020204" pitchFamily="34" charset="0"/>
              </a:rPr>
              <a:t>Leading transformative change collectively : a practitioner guide to realizing the SDGs</a:t>
            </a:r>
            <a:r>
              <a:rPr lang="en-GB" b="0" i="0" dirty="0">
                <a:solidFill>
                  <a:srgbClr val="3A3A3A"/>
                </a:solidFill>
                <a:effectLst/>
                <a:latin typeface="Source Sans Pro" panose="020B0503030403020204" pitchFamily="34" charset="0"/>
              </a:rPr>
              <a:t>. Taylor &amp; Francis.</a:t>
            </a:r>
          </a:p>
          <a:p>
            <a:r>
              <a:rPr lang="en-GB" b="0" i="0" dirty="0" err="1">
                <a:solidFill>
                  <a:srgbClr val="3A3A3A"/>
                </a:solidFill>
                <a:effectLst/>
                <a:latin typeface="Source Sans Pro" panose="020B0503030403020204" pitchFamily="34" charset="0"/>
              </a:rPr>
              <a:t>Lukianov</a:t>
            </a:r>
            <a:r>
              <a:rPr lang="en-GB" b="0" i="0" dirty="0">
                <a:solidFill>
                  <a:srgbClr val="3A3A3A"/>
                </a:solidFill>
                <a:effectLst/>
                <a:latin typeface="Source Sans Pro" panose="020B0503030403020204" pitchFamily="34" charset="0"/>
              </a:rPr>
              <a:t>, D,  Kolesnikova, K,  </a:t>
            </a:r>
            <a:r>
              <a:rPr lang="en-GB" b="0" i="0" dirty="0" err="1">
                <a:solidFill>
                  <a:srgbClr val="3A3A3A"/>
                </a:solidFill>
                <a:effectLst/>
                <a:latin typeface="Source Sans Pro" panose="020B0503030403020204" pitchFamily="34" charset="0"/>
              </a:rPr>
              <a:t>Mezentseva</a:t>
            </a:r>
            <a:r>
              <a:rPr lang="en-GB" b="0" i="0" dirty="0">
                <a:solidFill>
                  <a:srgbClr val="3A3A3A"/>
                </a:solidFill>
                <a:effectLst/>
                <a:latin typeface="Source Sans Pro" panose="020B0503030403020204" pitchFamily="34" charset="0"/>
              </a:rPr>
              <a:t>, O &amp; Rudenko, V (2020). THE KÜBLER-ROSS FACTOR IN MANAGING THE PERFORMANCE OF TECHNICAL AND SOCIO-ECONOMIC SYSTEMS. </a:t>
            </a:r>
            <a:r>
              <a:rPr lang="en-GB" b="0" i="1" dirty="0">
                <a:solidFill>
                  <a:srgbClr val="3A3A3A"/>
                </a:solidFill>
                <a:effectLst/>
                <a:latin typeface="Source Sans Pro" panose="020B0503030403020204" pitchFamily="34" charset="0"/>
              </a:rPr>
              <a:t>Scientific Journal of Astana IT University</a:t>
            </a:r>
            <a:r>
              <a:rPr lang="en-GB" b="0" i="0" dirty="0">
                <a:solidFill>
                  <a:srgbClr val="3A3A3A"/>
                </a:solidFill>
                <a:effectLst/>
                <a:latin typeface="Source Sans Pro" panose="020B0503030403020204" pitchFamily="34" charset="0"/>
              </a:rPr>
              <a:t>, </a:t>
            </a:r>
            <a:r>
              <a:rPr lang="en-GB" b="0" i="1" dirty="0">
                <a:solidFill>
                  <a:srgbClr val="3A3A3A"/>
                </a:solidFill>
                <a:effectLst/>
                <a:latin typeface="Source Sans Pro" panose="020B0503030403020204" pitchFamily="34" charset="0"/>
              </a:rPr>
              <a:t>2</a:t>
            </a:r>
            <a:r>
              <a:rPr lang="en-GB" b="0" i="0" dirty="0">
                <a:solidFill>
                  <a:srgbClr val="3A3A3A"/>
                </a:solidFill>
                <a:effectLst/>
                <a:latin typeface="Source Sans Pro" panose="020B0503030403020204" pitchFamily="34" charset="0"/>
              </a:rPr>
              <a:t>(2), 32–43. Available at:  </a:t>
            </a:r>
            <a:r>
              <a:rPr lang="en-GB" b="0" i="0" dirty="0">
                <a:solidFill>
                  <a:srgbClr val="3A3A3A"/>
                </a:solidFill>
                <a:effectLst/>
                <a:latin typeface="Source Sans Pro" panose="020B0503030403020204" pitchFamily="34" charset="0"/>
                <a:hlinkClick r:id="rId5"/>
              </a:rPr>
              <a:t>https://doi.org/10.37943/AITU.2020.94.59.003</a:t>
            </a:r>
            <a:endParaRPr lang="en-GB" b="0" i="0" dirty="0">
              <a:solidFill>
                <a:srgbClr val="3A3A3A"/>
              </a:solidFill>
              <a:effectLst/>
              <a:latin typeface="Source Sans Pro" panose="020B0503030403020204" pitchFamily="34" charset="0"/>
            </a:endParaRPr>
          </a:p>
          <a:p>
            <a:r>
              <a:rPr lang="en-GB" b="0" i="0" dirty="0">
                <a:solidFill>
                  <a:srgbClr val="3A3A3A"/>
                </a:solidFill>
                <a:effectLst/>
                <a:latin typeface="Source Sans Pro" panose="020B0503030403020204" pitchFamily="34" charset="0"/>
              </a:rPr>
              <a:t>Torrington, D </a:t>
            </a:r>
            <a:r>
              <a:rPr lang="en-GB" b="0" i="1" dirty="0">
                <a:solidFill>
                  <a:srgbClr val="3A3A3A"/>
                </a:solidFill>
                <a:effectLst/>
                <a:latin typeface="Source Sans Pro" panose="020B0503030403020204" pitchFamily="34" charset="0"/>
              </a:rPr>
              <a:t>et al</a:t>
            </a:r>
            <a:r>
              <a:rPr lang="en-GB" b="0" i="0" dirty="0">
                <a:solidFill>
                  <a:srgbClr val="3A3A3A"/>
                </a:solidFill>
                <a:effectLst/>
                <a:latin typeface="Source Sans Pro" panose="020B0503030403020204" pitchFamily="34" charset="0"/>
              </a:rPr>
              <a:t>.(2017). </a:t>
            </a:r>
            <a:r>
              <a:rPr lang="en-GB" b="0" i="1" dirty="0">
                <a:solidFill>
                  <a:srgbClr val="3A3A3A"/>
                </a:solidFill>
                <a:effectLst/>
                <a:latin typeface="Source Sans Pro" panose="020B0503030403020204" pitchFamily="34" charset="0"/>
              </a:rPr>
              <a:t>Human resource management</a:t>
            </a:r>
            <a:r>
              <a:rPr lang="en-GB" b="0" i="0" dirty="0">
                <a:solidFill>
                  <a:srgbClr val="3A3A3A"/>
                </a:solidFill>
                <a:effectLst/>
                <a:latin typeface="Source Sans Pro" panose="020B0503030403020204" pitchFamily="34" charset="0"/>
              </a:rPr>
              <a:t>. 10</a:t>
            </a:r>
            <a:r>
              <a:rPr lang="en-GB" b="0" i="0" baseline="30000" dirty="0">
                <a:solidFill>
                  <a:srgbClr val="3A3A3A"/>
                </a:solidFill>
                <a:effectLst/>
                <a:latin typeface="Source Sans Pro" panose="020B0503030403020204" pitchFamily="34" charset="0"/>
              </a:rPr>
              <a:t>th</a:t>
            </a:r>
            <a:r>
              <a:rPr lang="en-GB" b="0" i="0" dirty="0">
                <a:solidFill>
                  <a:srgbClr val="3A3A3A"/>
                </a:solidFill>
                <a:effectLst/>
                <a:latin typeface="Source Sans Pro" panose="020B0503030403020204" pitchFamily="34" charset="0"/>
              </a:rPr>
              <a:t> Edn.  Pearson Education Limited.</a:t>
            </a:r>
          </a:p>
          <a:p>
            <a:endParaRPr lang="en-GB" dirty="0"/>
          </a:p>
        </p:txBody>
      </p:sp>
      <p:pic>
        <p:nvPicPr>
          <p:cNvPr id="5" name="Audio 4">
            <a:hlinkClick r:id="" action="ppaction://media"/>
            <a:extLst>
              <a:ext uri="{FF2B5EF4-FFF2-40B4-BE49-F238E27FC236}">
                <a16:creationId xmlns:a16="http://schemas.microsoft.com/office/drawing/2014/main" id="{A55CB8E1-9E1C-6C46-A104-2A545AFDD87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41798301"/>
      </p:ext>
    </p:extLst>
  </p:cSld>
  <p:clrMapOvr>
    <a:masterClrMapping/>
  </p:clrMapOvr>
  <mc:AlternateContent xmlns:mc="http://schemas.openxmlformats.org/markup-compatibility/2006">
    <mc:Choice xmlns:p14="http://schemas.microsoft.com/office/powerpoint/2010/main" Requires="p14">
      <p:transition spd="slow" p14:dur="2000" advTm="28366"/>
    </mc:Choice>
    <mc:Fallback>
      <p:transition spd="slow" advTm="283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heme/theme1.xml><?xml version="1.0" encoding="utf-8"?>
<a:theme xmlns:a="http://schemas.openxmlformats.org/drawingml/2006/main" name="RetrospectVTI">
  <a:themeElements>
    <a:clrScheme name="AnalogousFromRegularSeed_2SEEDS">
      <a:dk1>
        <a:srgbClr val="000000"/>
      </a:dk1>
      <a:lt1>
        <a:srgbClr val="FFFFFF"/>
      </a:lt1>
      <a:dk2>
        <a:srgbClr val="3D2229"/>
      </a:dk2>
      <a:lt2>
        <a:srgbClr val="E2E5E8"/>
      </a:lt2>
      <a:accent1>
        <a:srgbClr val="D56A17"/>
      </a:accent1>
      <a:accent2>
        <a:srgbClr val="E72D29"/>
      </a:accent2>
      <a:accent3>
        <a:srgbClr val="B8A221"/>
      </a:accent3>
      <a:accent4>
        <a:srgbClr val="14B4A3"/>
      </a:accent4>
      <a:accent5>
        <a:srgbClr val="29ADE7"/>
      </a:accent5>
      <a:accent6>
        <a:srgbClr val="174CD5"/>
      </a:accent6>
      <a:hlink>
        <a:srgbClr val="3F87BF"/>
      </a:hlink>
      <a:folHlink>
        <a:srgbClr val="7F7F7F"/>
      </a:folHlink>
    </a:clrScheme>
    <a:fontScheme name="Retrospect">
      <a:majorFont>
        <a:latin typeface="Arial Nova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Nova"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1656</Words>
  <Application>Microsoft Office PowerPoint</Application>
  <PresentationFormat>Widescreen</PresentationFormat>
  <Paragraphs>95</Paragraphs>
  <Slides>18</Slides>
  <Notes>15</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Arial Nova</vt:lpstr>
      <vt:lpstr>Arial Nova Light</vt:lpstr>
      <vt:lpstr>Calibri</vt:lpstr>
      <vt:lpstr>Source Sans Pro</vt:lpstr>
      <vt:lpstr>RetrospectVTI</vt:lpstr>
      <vt:lpstr>LO6- How change affects people in different ways and how they can be motivated to adapt and embrace change </vt:lpstr>
      <vt:lpstr>PowerPoint Presentation</vt:lpstr>
      <vt:lpstr>The DREC Model – Change curve model </vt:lpstr>
      <vt:lpstr>4 E’s Principles of Human Change</vt:lpstr>
      <vt:lpstr>PowerPoint Presentation</vt:lpstr>
      <vt:lpstr>Individual and group resistance to change</vt:lpstr>
      <vt:lpstr>Why engaging employees around change is so important</vt:lpstr>
      <vt:lpstr>Designing the transformation </vt:lpstr>
      <vt:lpstr>Aligning strategy and culture</vt:lpstr>
      <vt:lpstr>Techniques for building understanding </vt:lpstr>
      <vt:lpstr>Managing the transformation </vt:lpstr>
      <vt:lpstr>Identifying Change Champions</vt:lpstr>
      <vt:lpstr>People professional’s role in managing change</vt:lpstr>
      <vt:lpstr>The Influence Model (McKinsey, 2016)</vt:lpstr>
      <vt:lpstr>Role of Line Managers</vt:lpstr>
      <vt:lpstr>Equip Line Managers for Change </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Sharon Atkins</dc:creator>
  <cp:lastModifiedBy>Natasha Davies (IMH)</cp:lastModifiedBy>
  <cp:revision>8</cp:revision>
  <dcterms:created xsi:type="dcterms:W3CDTF">2022-04-29T14:03:13Z</dcterms:created>
  <dcterms:modified xsi:type="dcterms:W3CDTF">2023-03-31T13:07:43Z</dcterms:modified>
</cp:coreProperties>
</file>