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5" r:id="rId5"/>
    <p:sldId id="284" r:id="rId6"/>
    <p:sldId id="285" r:id="rId7"/>
    <p:sldId id="276" r:id="rId8"/>
    <p:sldId id="286" r:id="rId9"/>
    <p:sldId id="277" r:id="rId10"/>
    <p:sldId id="262" r:id="rId11"/>
    <p:sldId id="278" r:id="rId12"/>
    <p:sldId id="279" r:id="rId13"/>
    <p:sldId id="287" r:id="rId14"/>
    <p:sldId id="288" r:id="rId15"/>
    <p:sldId id="280" r:id="rId16"/>
    <p:sldId id="281" r:id="rId17"/>
    <p:sldId id="289" r:id="rId18"/>
    <p:sldId id="282" r:id="rId19"/>
    <p:sldId id="290" r:id="rId20"/>
    <p:sldId id="291" r:id="rId21"/>
    <p:sldId id="261" r:id="rId22"/>
    <p:sldId id="28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9" autoAdjust="0"/>
    <p:restoredTop sz="94660"/>
  </p:normalViewPr>
  <p:slideViewPr>
    <p:cSldViewPr>
      <p:cViewPr varScale="1">
        <p:scale>
          <a:sx n="85" d="100"/>
          <a:sy n="85" d="100"/>
        </p:scale>
        <p:origin x="1566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-31531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>
            <a:normAutofit/>
          </a:bodyPr>
          <a:lstStyle>
            <a:lvl1pPr marL="0" indent="0" algn="l">
              <a:buNone/>
              <a:defRPr sz="36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42445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05/10/2019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google.co.uk/search?q=canada+park+israel&amp;sxsrf=ACYBGNT_Vp2W3Rf67juuG7BiwYlcfuSj9w:1570272854589&amp;tbm=isch&amp;source=iu&amp;ictx=1&amp;fir=WNT7_PNcqQb4cM%253A%252C0zQY4LnnbvMdwM%252C_&amp;vet=1&amp;usg=K_NjTvTnhugpsMgs58j8y3xe6N5zc%3D&amp;sa=X&amp;ved=2ahUKEwirzsqd-oTlAhVHfMAKHQMRD_MQuqIBMBl6BAgLEAY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memc.org/article/60691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www.google.co.uk/search?q=macedonia+yugoslavia&amp;biw=1600&amp;bih=783&amp;tbm=isch&amp;sxsrf=ACYBGNT8K-0JzR5TzpF3TyOpFFBCZrUfQQ:1570273457785&amp;source=lnms&amp;sa=X&amp;ved=0ahUKEwie5pq9_ITlAhWREMAKHQaDC2UQ_AUIDCgD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hyperlink" Target="http://www.trinitysaintdavid.ac.uk/en/arediou-hiddenpasts/memorieshistoryandidentity/(greek)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jp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1F267B9-FEE0-4B9E-A0ED-D532C4D9A2CF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-99392"/>
            <a:ext cx="9276523" cy="6957392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2B3C0C37-14FC-41FA-82BC-97AE10E2E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96136" y="5157192"/>
            <a:ext cx="3347864" cy="1168152"/>
          </a:xfrm>
        </p:spPr>
        <p:txBody>
          <a:bodyPr>
            <a:normAutofit/>
          </a:bodyPr>
          <a:lstStyle/>
          <a:p>
            <a:r>
              <a:rPr lang="en-GB" sz="4800" dirty="0"/>
              <a:t>HPAR5010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BE6E8A3-4B2E-4B46-80C8-5B66A5999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5536" y="404664"/>
            <a:ext cx="7704856" cy="923552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Archaeology and Politics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72ABE-8231-4A1C-92DD-93FB75991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Archaeology and Politics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E9DFA-1F4A-4F41-9582-CFA90ED2D8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Is archaeology political?</a:t>
            </a:r>
          </a:p>
          <a:p>
            <a:r>
              <a:rPr lang="en-GB" sz="2800" dirty="0"/>
              <a:t>How is it political?</a:t>
            </a:r>
          </a:p>
          <a:p>
            <a:r>
              <a:rPr lang="en-GB" sz="2800" dirty="0"/>
              <a:t>Give specific examples of how archaeology has been manipulated for political advantage</a:t>
            </a:r>
          </a:p>
          <a:p>
            <a:r>
              <a:rPr lang="en-GB" sz="2800" dirty="0"/>
              <a:t>What theoretical themes will we be drawing upon?</a:t>
            </a:r>
          </a:p>
          <a:p>
            <a:pPr lvl="1"/>
            <a:r>
              <a:rPr lang="en-GB" sz="2600" dirty="0"/>
              <a:t>Memory </a:t>
            </a:r>
            <a:r>
              <a:rPr lang="en-GB" sz="2600"/>
              <a:t>(&amp; forgetting)</a:t>
            </a:r>
            <a:endParaRPr lang="en-GB" sz="2600" dirty="0"/>
          </a:p>
          <a:p>
            <a:pPr lvl="1"/>
            <a:r>
              <a:rPr lang="en-GB" sz="2600" dirty="0"/>
              <a:t>Identity</a:t>
            </a:r>
          </a:p>
          <a:p>
            <a:pPr lvl="1"/>
            <a:r>
              <a:rPr lang="en-GB" sz="2600" dirty="0"/>
              <a:t>Postcolonialism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212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Memory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32856"/>
            <a:ext cx="3898776" cy="4264896"/>
          </a:xfrm>
        </p:spPr>
        <p:txBody>
          <a:bodyPr>
            <a:noAutofit/>
          </a:bodyPr>
          <a:lstStyle/>
          <a:p>
            <a:r>
              <a:rPr lang="en-GB" dirty="0"/>
              <a:t>The past plays an important role in the creation of identity </a:t>
            </a:r>
          </a:p>
          <a:p>
            <a:r>
              <a:rPr lang="en-GB" dirty="0"/>
              <a:t>Material world is an important tool for mediating people’s relationship with their past</a:t>
            </a:r>
          </a:p>
        </p:txBody>
      </p:sp>
      <p:pic>
        <p:nvPicPr>
          <p:cNvPr id="7" name="Content Placeholder 6" descr="Athens ~Day1 06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6016" y="2492896"/>
            <a:ext cx="4038600" cy="268964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148064" y="5373216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Parthenon</a:t>
            </a:r>
          </a:p>
        </p:txBody>
      </p:sp>
    </p:spTree>
    <p:extLst>
      <p:ext uri="{BB962C8B-B14F-4D97-AF65-F5344CB8AC3E}">
        <p14:creationId xmlns:p14="http://schemas.microsoft.com/office/powerpoint/2010/main" val="2506166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Places of Memory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4258816" cy="2447152"/>
          </a:xfrm>
        </p:spPr>
        <p:txBody>
          <a:bodyPr>
            <a:normAutofit/>
          </a:bodyPr>
          <a:lstStyle/>
          <a:p>
            <a:r>
              <a:rPr lang="en-GB" altLang="en-US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Places in the landscape or physically created monuments where memory is crystallised &amp; enacted</a:t>
            </a:r>
          </a:p>
          <a:p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645" y="4014311"/>
            <a:ext cx="3478725" cy="2320282"/>
          </a:xfrm>
        </p:spPr>
      </p:pic>
      <p:sp>
        <p:nvSpPr>
          <p:cNvPr id="9" name="TextBox 8"/>
          <p:cNvSpPr txBox="1"/>
          <p:nvPr/>
        </p:nvSpPr>
        <p:spPr>
          <a:xfrm>
            <a:off x="1043607" y="6334593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Argive </a:t>
            </a:r>
            <a:r>
              <a:rPr lang="en-GB" dirty="0" err="1"/>
              <a:t>Heraion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938776" y="1052736"/>
            <a:ext cx="2861815" cy="189580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611665" y="2989249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Kyrenia</a:t>
            </a:r>
            <a:r>
              <a:rPr lang="en-GB" dirty="0"/>
              <a:t> Mountains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32040" y="3645024"/>
            <a:ext cx="3995936" cy="249746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7264992" y="6228020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Stonehenge</a:t>
            </a:r>
          </a:p>
        </p:txBody>
      </p:sp>
    </p:spTree>
    <p:extLst>
      <p:ext uri="{BB962C8B-B14F-4D97-AF65-F5344CB8AC3E}">
        <p14:creationId xmlns:p14="http://schemas.microsoft.com/office/powerpoint/2010/main" val="1369906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Landscapes and Identity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Landscapes play an important role in the creation of identity: </a:t>
            </a:r>
          </a:p>
          <a:p>
            <a:pPr lvl="1"/>
            <a:r>
              <a:rPr lang="en-GB" sz="2400" dirty="0"/>
              <a:t>People move through the landscape and it acquires memories and histories</a:t>
            </a:r>
          </a:p>
          <a:p>
            <a:pPr lvl="1"/>
            <a:r>
              <a:rPr lang="en-GB" sz="2400" dirty="0"/>
              <a:t>People choose to select which narratives they will represent</a:t>
            </a:r>
          </a:p>
          <a:p>
            <a:r>
              <a:rPr lang="en-GB" sz="2800" dirty="0"/>
              <a:t>Landscapes are constantly changing and are frequently contested </a:t>
            </a:r>
          </a:p>
          <a:p>
            <a:r>
              <a:rPr lang="en-GB" sz="2800" dirty="0"/>
              <a:t>Some pasts are more audible than others, and some are deliberately erased in the creation of nation states and identity</a:t>
            </a:r>
          </a:p>
        </p:txBody>
      </p:sp>
    </p:spTree>
    <p:extLst>
      <p:ext uri="{BB962C8B-B14F-4D97-AF65-F5344CB8AC3E}">
        <p14:creationId xmlns:p14="http://schemas.microsoft.com/office/powerpoint/2010/main" val="3642121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Points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Why do people have different ways of understanding, monumentalising and representing/inscribing their landscape?</a:t>
            </a:r>
          </a:p>
          <a:p>
            <a:r>
              <a:rPr lang="en-GB" sz="2800" dirty="0"/>
              <a:t>How are monuments used to create a sense of place and belonging?</a:t>
            </a:r>
          </a:p>
          <a:p>
            <a:r>
              <a:rPr lang="en-GB" sz="2800" dirty="0"/>
              <a:t>How do displaced populations rework the memories of places left behind?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83248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Political Narratives of Archaeology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Autofit/>
          </a:bodyPr>
          <a:lstStyle/>
          <a:p>
            <a:r>
              <a:rPr lang="en-GB" sz="2800" dirty="0"/>
              <a:t>Archaeological remains &amp; the past are frequently exploited by modern nations:</a:t>
            </a:r>
          </a:p>
          <a:p>
            <a:pPr lvl="1"/>
            <a:r>
              <a:rPr lang="en-GB" sz="2400" dirty="0"/>
              <a:t>Expression of identity &amp; their perception of the past</a:t>
            </a:r>
          </a:p>
          <a:p>
            <a:r>
              <a:rPr lang="en-GB" sz="2800" dirty="0"/>
              <a:t>Narratives of the past are used to construct &amp; legitimise modern cultural &amp; ethnic identities;</a:t>
            </a:r>
          </a:p>
          <a:p>
            <a:pPr lvl="1"/>
            <a:r>
              <a:rPr lang="en-GB" sz="2400" dirty="0"/>
              <a:t>And to justify modern territorial expansion</a:t>
            </a:r>
          </a:p>
          <a:p>
            <a:r>
              <a:rPr lang="en-GB" sz="2800" dirty="0"/>
              <a:t>Mediterranean archaeology is particularly pertinent to the issue of archaeology &amp; politics:</a:t>
            </a:r>
          </a:p>
          <a:p>
            <a:pPr lvl="1"/>
            <a:r>
              <a:rPr lang="en-GB" sz="2400" dirty="0"/>
              <a:t>(Post)colonial framework</a:t>
            </a:r>
          </a:p>
          <a:p>
            <a:pPr lvl="1"/>
            <a:r>
              <a:rPr lang="en-GB" sz="2400" dirty="0"/>
              <a:t>Some Mediterranean archaeology is heavily politicised in terms of research agendas &amp; interpretation</a:t>
            </a:r>
          </a:p>
        </p:txBody>
      </p:sp>
    </p:spTree>
    <p:extLst>
      <p:ext uri="{BB962C8B-B14F-4D97-AF65-F5344CB8AC3E}">
        <p14:creationId xmlns:p14="http://schemas.microsoft.com/office/powerpoint/2010/main" val="60287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Study: Masada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79400"/>
          </a:xfrm>
        </p:spPr>
        <p:txBody>
          <a:bodyPr>
            <a:noAutofit/>
          </a:bodyPr>
          <a:lstStyle/>
          <a:p>
            <a:r>
              <a:rPr lang="en-GB" sz="2000" dirty="0"/>
              <a:t>Excavated in the 1960s by </a:t>
            </a:r>
            <a:r>
              <a:rPr lang="en-GB" sz="2000" dirty="0" err="1"/>
              <a:t>Yigdael</a:t>
            </a:r>
            <a:r>
              <a:rPr lang="en-GB" sz="2000" dirty="0"/>
              <a:t> </a:t>
            </a:r>
            <a:r>
              <a:rPr lang="en-GB" sz="2000" dirty="0" err="1"/>
              <a:t>Yadin</a:t>
            </a:r>
            <a:endParaRPr lang="en-GB" sz="2000" dirty="0"/>
          </a:p>
          <a:p>
            <a:r>
              <a:rPr lang="en-GB" sz="2000" dirty="0"/>
              <a:t>Symbolizes (modern) Israeli identity</a:t>
            </a:r>
          </a:p>
          <a:p>
            <a:pPr lvl="1"/>
            <a:r>
              <a:rPr lang="en-GB" dirty="0"/>
              <a:t>“</a:t>
            </a:r>
            <a:r>
              <a:rPr lang="en-GB" sz="2000" dirty="0"/>
              <a:t>Masada represents for all of us in Israel…a symbol of courage, a monument of our great national figures, heroes who chose death over a life of physical and moral serfdom” (</a:t>
            </a:r>
            <a:r>
              <a:rPr lang="en-GB" sz="2000" dirty="0" err="1"/>
              <a:t>Yadin</a:t>
            </a:r>
            <a:r>
              <a:rPr lang="en-GB" sz="2000" dirty="0"/>
              <a:t> 1966: 13)</a:t>
            </a:r>
          </a:p>
          <a:p>
            <a:pPr lvl="1"/>
            <a:r>
              <a:rPr lang="en-GB" sz="2000" dirty="0"/>
              <a:t>“to symbolize the newly founded state faced with overwhelming odds against its survival in a hostile environment” (</a:t>
            </a:r>
            <a:r>
              <a:rPr lang="en-GB" sz="2000" dirty="0" err="1"/>
              <a:t>Whitelam</a:t>
            </a:r>
            <a:r>
              <a:rPr lang="en-GB" sz="2000" dirty="0"/>
              <a:t> 1996: 16).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5133975" y="2420888"/>
            <a:ext cx="3552825" cy="2581275"/>
          </a:xfrm>
        </p:spPr>
      </p:pic>
    </p:spTree>
    <p:extLst>
      <p:ext uri="{BB962C8B-B14F-4D97-AF65-F5344CB8AC3E}">
        <p14:creationId xmlns:p14="http://schemas.microsoft.com/office/powerpoint/2010/main" val="2970718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Study: Masada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4402832" cy="4536504"/>
          </a:xfrm>
        </p:spPr>
        <p:txBody>
          <a:bodyPr>
            <a:noAutofit/>
          </a:bodyPr>
          <a:lstStyle/>
          <a:p>
            <a:r>
              <a:rPr lang="en-GB" sz="2400" dirty="0" err="1"/>
              <a:t>Whitelam</a:t>
            </a:r>
            <a:r>
              <a:rPr lang="en-GB" sz="2400" dirty="0"/>
              <a:t> (1996): the political rhetoric developed around the excavations of Masada was used to silence Palestinian history in the region</a:t>
            </a:r>
          </a:p>
          <a:p>
            <a:r>
              <a:rPr lang="en-GB" sz="2400" dirty="0"/>
              <a:t>Israel was Jewish – non Jewish histories written out of the archaeological record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5133975" y="2381312"/>
            <a:ext cx="3552825" cy="2581275"/>
          </a:xfrm>
        </p:spPr>
      </p:pic>
    </p:spTree>
    <p:extLst>
      <p:ext uri="{BB962C8B-B14F-4D97-AF65-F5344CB8AC3E}">
        <p14:creationId xmlns:p14="http://schemas.microsoft.com/office/powerpoint/2010/main" val="34968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Study: the Parthenon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1935" y="1628800"/>
            <a:ext cx="4762873" cy="4823416"/>
          </a:xfrm>
        </p:spPr>
        <p:txBody>
          <a:bodyPr>
            <a:noAutofit/>
          </a:bodyPr>
          <a:lstStyle/>
          <a:p>
            <a:r>
              <a:rPr lang="en-GB" sz="2400" dirty="0"/>
              <a:t>Why is this space so evocative as an expression of Greek identity?</a:t>
            </a:r>
          </a:p>
          <a:p>
            <a:r>
              <a:rPr lang="en-GB" sz="2400" dirty="0"/>
              <a:t>“You must understand what the Parthenon marbles mean to us. They are our pride. They are our sacrifices. They are our noblest symbol of excellence. They are a tribute to the democratic philosophy. They are our aspirations &amp; our name. They are the essence of Greekness.” (</a:t>
            </a:r>
            <a:r>
              <a:rPr lang="en-GB" sz="2400" dirty="0" err="1"/>
              <a:t>Mercouri</a:t>
            </a:r>
            <a:r>
              <a:rPr lang="en-GB" sz="2400" dirty="0"/>
              <a:t> 1986, cited in McEnroe 2002: 67)</a:t>
            </a:r>
          </a:p>
        </p:txBody>
      </p:sp>
      <p:pic>
        <p:nvPicPr>
          <p:cNvPr id="5" name="Content Placeholder 5" descr="Museum Athens 064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2420887"/>
            <a:ext cx="3517977" cy="2338655"/>
          </a:xfrm>
        </p:spPr>
      </p:pic>
    </p:spTree>
    <p:extLst>
      <p:ext uri="{BB962C8B-B14F-4D97-AF65-F5344CB8AC3E}">
        <p14:creationId xmlns:p14="http://schemas.microsoft.com/office/powerpoint/2010/main" val="3432687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Study: the Parthenon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your response to this image?</a:t>
            </a:r>
          </a:p>
          <a:p>
            <a:r>
              <a:rPr lang="en-GB" dirty="0"/>
              <a:t>Do you find it disturbing? If so, why?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20073" y="1773365"/>
            <a:ext cx="3240360" cy="4624387"/>
          </a:xfrm>
        </p:spPr>
      </p:pic>
    </p:spTree>
    <p:extLst>
      <p:ext uri="{BB962C8B-B14F-4D97-AF65-F5344CB8AC3E}">
        <p14:creationId xmlns:p14="http://schemas.microsoft.com/office/powerpoint/2010/main" val="1009792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Case Study: Commemorating the Jewish Convoys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823416"/>
          </a:xfrm>
        </p:spPr>
        <p:txBody>
          <a:bodyPr>
            <a:normAutofit/>
          </a:bodyPr>
          <a:lstStyle/>
          <a:p>
            <a:r>
              <a:rPr lang="en-GB" dirty="0"/>
              <a:t>Main road between Tel Aviv &amp; Jerusalem</a:t>
            </a:r>
          </a:p>
          <a:p>
            <a:r>
              <a:rPr lang="en-GB" dirty="0"/>
              <a:t>Skeletons of armoured vehicles left deliberately to commemorate an important (iconic) event in the creation of Modern Israel:</a:t>
            </a:r>
          </a:p>
          <a:p>
            <a:pPr lvl="1"/>
            <a:r>
              <a:rPr lang="en-GB" dirty="0"/>
              <a:t>Convoys which supplied Jerusalem during the war of Independence in 1948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4088" y="1844802"/>
            <a:ext cx="3095625" cy="4552950"/>
          </a:xfrm>
        </p:spPr>
      </p:pic>
    </p:spTree>
    <p:extLst>
      <p:ext uri="{BB962C8B-B14F-4D97-AF65-F5344CB8AC3E}">
        <p14:creationId xmlns:p14="http://schemas.microsoft.com/office/powerpoint/2010/main" val="715433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Case Study: Commemorating the Jewish Convoys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823416"/>
          </a:xfrm>
        </p:spPr>
        <p:txBody>
          <a:bodyPr>
            <a:normAutofit/>
          </a:bodyPr>
          <a:lstStyle/>
          <a:p>
            <a:r>
              <a:rPr lang="en-GB" dirty="0"/>
              <a:t>Modification &amp; creation of the landscape:</a:t>
            </a:r>
          </a:p>
          <a:p>
            <a:pPr lvl="1"/>
            <a:r>
              <a:rPr lang="en-GB" dirty="0"/>
              <a:t>Inscribed landscape</a:t>
            </a:r>
          </a:p>
          <a:p>
            <a:r>
              <a:rPr lang="en-GB" dirty="0"/>
              <a:t>Representation of a contested landscape</a:t>
            </a:r>
          </a:p>
          <a:p>
            <a:r>
              <a:rPr lang="en-GB" dirty="0"/>
              <a:t>Memorialisation plays a role in creating the Israeli narrative of the birth of the State of Israel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4088" y="1844802"/>
            <a:ext cx="3095625" cy="4552950"/>
          </a:xfrm>
        </p:spPr>
      </p:pic>
    </p:spTree>
    <p:extLst>
      <p:ext uri="{BB962C8B-B14F-4D97-AF65-F5344CB8AC3E}">
        <p14:creationId xmlns:p14="http://schemas.microsoft.com/office/powerpoint/2010/main" val="74496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Study: Canada Park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9168" y="1628800"/>
            <a:ext cx="4402831" cy="4896544"/>
          </a:xfrm>
        </p:spPr>
        <p:txBody>
          <a:bodyPr>
            <a:noAutofit/>
          </a:bodyPr>
          <a:lstStyle/>
          <a:p>
            <a:r>
              <a:rPr lang="en-GB" sz="2400" dirty="0"/>
              <a:t>Canada Park: built over the ruins of three Palestinian villages abandoned after the Six-Day War</a:t>
            </a:r>
          </a:p>
          <a:p>
            <a:r>
              <a:rPr lang="en-GB" sz="2400" dirty="0"/>
              <a:t>Not the only Palestinian villages physically erased from memory</a:t>
            </a:r>
          </a:p>
          <a:p>
            <a:r>
              <a:rPr lang="en-GB" sz="2400" dirty="0"/>
              <a:t>Creation of a narrative of a barren land prior to the creation of Israel</a:t>
            </a:r>
          </a:p>
          <a:p>
            <a:r>
              <a:rPr lang="en-GB" sz="2400" dirty="0"/>
              <a:t>Analogous to “how the west was won” American narrative</a:t>
            </a:r>
          </a:p>
          <a:p>
            <a:endParaRPr lang="en-GB" sz="2400" dirty="0"/>
          </a:p>
        </p:txBody>
      </p:sp>
      <p:pic>
        <p:nvPicPr>
          <p:cNvPr id="1026" name="Picture 2" descr="Image result for canada park israel">
            <a:hlinkClick r:id="rId2"/>
            <a:extLst>
              <a:ext uri="{FF2B5EF4-FFF2-40B4-BE49-F238E27FC236}">
                <a16:creationId xmlns:a16="http://schemas.microsoft.com/office/drawing/2014/main" id="{74EE5A06-D897-4A77-87A2-6DDD1B742ED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6286" y="2591830"/>
            <a:ext cx="3679097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501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Study: Canada Park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>
            <a:noAutofit/>
          </a:bodyPr>
          <a:lstStyle/>
          <a:p>
            <a:r>
              <a:rPr lang="en-GB" sz="2400" dirty="0"/>
              <a:t>Modification of the </a:t>
            </a:r>
            <a:r>
              <a:rPr lang="en-GB" sz="2400" dirty="0">
                <a:solidFill>
                  <a:schemeClr val="accent1"/>
                </a:solidFill>
              </a:rPr>
              <a:t>contested landscape </a:t>
            </a:r>
            <a:r>
              <a:rPr lang="en-GB" sz="2400" dirty="0"/>
              <a:t>of Israel &amp; Palestine through deliberate erasure</a:t>
            </a:r>
          </a:p>
          <a:p>
            <a:r>
              <a:rPr lang="en-GB" sz="2400" dirty="0"/>
              <a:t>Palestinian past is deliberately written out of history</a:t>
            </a:r>
          </a:p>
          <a:p>
            <a:r>
              <a:rPr lang="en-GB" sz="2400" dirty="0"/>
              <a:t>Deliberate forgetting &amp; denial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80426" y="2501974"/>
            <a:ext cx="3706374" cy="2232248"/>
          </a:xfrm>
        </p:spPr>
      </p:pic>
      <p:sp>
        <p:nvSpPr>
          <p:cNvPr id="5" name="TextBox 4">
            <a:hlinkClick r:id="rId3"/>
          </p:cNvPr>
          <p:cNvSpPr txBox="1"/>
          <p:nvPr/>
        </p:nvSpPr>
        <p:spPr>
          <a:xfrm>
            <a:off x="5076056" y="5085184"/>
            <a:ext cx="3775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http://www.imemc.org/article/60691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2982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Study: Northern Cyprus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Autofit/>
          </a:bodyPr>
          <a:lstStyle/>
          <a:p>
            <a:r>
              <a:rPr lang="en-GB" sz="2400" dirty="0"/>
              <a:t>One of the most visible monuments on the modern landscape of Cyprus </a:t>
            </a:r>
          </a:p>
          <a:p>
            <a:r>
              <a:rPr lang="en-GB" sz="2400" dirty="0"/>
              <a:t>Accompanied by a Turkish phrase of </a:t>
            </a:r>
            <a:r>
              <a:rPr lang="en-GB" sz="2400" dirty="0" err="1"/>
              <a:t>Attaturk</a:t>
            </a:r>
            <a:r>
              <a:rPr lang="en-GB" sz="2400" dirty="0"/>
              <a:t> “it is happiness to be a Turk”</a:t>
            </a:r>
          </a:p>
          <a:p>
            <a:pPr lvl="1"/>
            <a:r>
              <a:rPr lang="en-GB" sz="2000" dirty="0"/>
              <a:t>“the flag &amp; the monument is made to commemorate &amp; continually constitute a traumatic &amp; violent event” (</a:t>
            </a:r>
            <a:r>
              <a:rPr lang="en-GB" sz="2000" dirty="0" err="1"/>
              <a:t>Papalexandrou</a:t>
            </a:r>
            <a:r>
              <a:rPr lang="en-GB" sz="2000" dirty="0"/>
              <a:t> 2007: 175)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5434933" y="2636912"/>
            <a:ext cx="3238500" cy="2095500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84AFC04-029F-4C51-96EB-A797CB1D20F3}"/>
              </a:ext>
            </a:extLst>
          </p:cNvPr>
          <p:cNvSpPr txBox="1"/>
          <p:nvPr/>
        </p:nvSpPr>
        <p:spPr>
          <a:xfrm>
            <a:off x="5724128" y="4869160"/>
            <a:ext cx="1967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Kyrenia</a:t>
            </a:r>
            <a:r>
              <a:rPr lang="en-GB" dirty="0"/>
              <a:t> mountains</a:t>
            </a:r>
          </a:p>
        </p:txBody>
      </p:sp>
    </p:spTree>
    <p:extLst>
      <p:ext uri="{BB962C8B-B14F-4D97-AF65-F5344CB8AC3E}">
        <p14:creationId xmlns:p14="http://schemas.microsoft.com/office/powerpoint/2010/main" val="3023190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Study: Northern Cyprus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Symbolism of flag depends upon recipient</a:t>
            </a:r>
          </a:p>
          <a:p>
            <a:r>
              <a:rPr lang="en-GB" sz="2800" dirty="0"/>
              <a:t>Northern Cyprus:</a:t>
            </a:r>
          </a:p>
          <a:p>
            <a:pPr lvl="1"/>
            <a:r>
              <a:rPr lang="en-GB" sz="2400" dirty="0"/>
              <a:t>Legitimacy of the Turkish Republic of Cyprus</a:t>
            </a:r>
          </a:p>
          <a:p>
            <a:pPr lvl="1"/>
            <a:r>
              <a:rPr lang="en-GB" sz="2400" dirty="0"/>
              <a:t>Turkish identity of the population &amp; their Ottoman heritage</a:t>
            </a:r>
          </a:p>
          <a:p>
            <a:r>
              <a:rPr lang="en-GB" sz="2800" dirty="0"/>
              <a:t>Primarily intended as a political statement to the south:</a:t>
            </a:r>
          </a:p>
          <a:p>
            <a:pPr lvl="1"/>
            <a:r>
              <a:rPr lang="en-GB" sz="2400" dirty="0"/>
              <a:t>A daily, visible reminder of the Turkish occupation in the north (and an implicit reminder of the earlier Ottoman occupation)</a:t>
            </a:r>
          </a:p>
        </p:txBody>
      </p:sp>
    </p:spTree>
    <p:extLst>
      <p:ext uri="{BB962C8B-B14F-4D97-AF65-F5344CB8AC3E}">
        <p14:creationId xmlns:p14="http://schemas.microsoft.com/office/powerpoint/2010/main" val="353946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Study: Star of Macedon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823416"/>
          </a:xfrm>
        </p:spPr>
        <p:txBody>
          <a:bodyPr>
            <a:normAutofit/>
          </a:bodyPr>
          <a:lstStyle/>
          <a:p>
            <a:r>
              <a:rPr lang="en-GB" dirty="0"/>
              <a:t>Former Yugoslavian Republic </a:t>
            </a:r>
            <a:r>
              <a:rPr lang="en-GB" dirty="0">
                <a:solidFill>
                  <a:schemeClr val="accent1"/>
                </a:solidFill>
              </a:rPr>
              <a:t>of Macedonia</a:t>
            </a:r>
          </a:p>
          <a:p>
            <a:r>
              <a:rPr lang="en-GB" dirty="0"/>
              <a:t>Greek perspective: the name Macedonia is Greek in its very essence</a:t>
            </a:r>
          </a:p>
          <a:p>
            <a:pPr lvl="1"/>
            <a:r>
              <a:rPr lang="en-GB" dirty="0"/>
              <a:t>A modern province of Greece</a:t>
            </a:r>
          </a:p>
          <a:p>
            <a:pPr lvl="1"/>
            <a:r>
              <a:rPr lang="en-GB" dirty="0"/>
              <a:t>Also the kingdom of Philip II &amp; Alexander the Great</a:t>
            </a:r>
          </a:p>
          <a:p>
            <a:r>
              <a:rPr lang="en-GB" dirty="0"/>
              <a:t>Laying claim to integral element of being Greek</a:t>
            </a:r>
          </a:p>
        </p:txBody>
      </p:sp>
      <p:pic>
        <p:nvPicPr>
          <p:cNvPr id="2050" name="Picture 2" descr="Image result for macedonia yugoslavia">
            <a:hlinkClick r:id="rId2"/>
            <a:extLst>
              <a:ext uri="{FF2B5EF4-FFF2-40B4-BE49-F238E27FC236}">
                <a16:creationId xmlns:a16="http://schemas.microsoft.com/office/drawing/2014/main" id="{044D92F5-673C-42CD-8170-9D0329F2CA5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88840"/>
            <a:ext cx="3637384" cy="4231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8064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Study: Star of Macedon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53177"/>
            <a:ext cx="4330824" cy="482341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FYR Macedonia’s flag is equally contentious &amp; contested</a:t>
            </a:r>
          </a:p>
          <a:p>
            <a:r>
              <a:rPr lang="en-GB" dirty="0"/>
              <a:t>Ancient symbol from archaeological site of  </a:t>
            </a:r>
            <a:r>
              <a:rPr lang="en-GB" dirty="0" err="1"/>
              <a:t>Vergina</a:t>
            </a:r>
            <a:endParaRPr lang="en-GB" dirty="0"/>
          </a:p>
          <a:p>
            <a:pPr lvl="1"/>
            <a:r>
              <a:rPr lang="en-GB" dirty="0"/>
              <a:t>FYR Macedonia: an inclusive symbol within its multi-cultural, ethnic melting pot</a:t>
            </a:r>
          </a:p>
          <a:p>
            <a:pPr lvl="1"/>
            <a:r>
              <a:rPr lang="en-GB" dirty="0"/>
              <a:t>Greek perspective: an aggressive act, laying claim to both Greek history &amp; territory</a:t>
            </a:r>
            <a:br>
              <a:rPr lang="en-GB" dirty="0"/>
            </a:b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82687" y="1752764"/>
            <a:ext cx="3209925" cy="1609725"/>
          </a:xfrm>
        </p:spPr>
      </p:pic>
      <p:pic>
        <p:nvPicPr>
          <p:cNvPr id="7" name="Content Placeholder 8">
            <a:extLst>
              <a:ext uri="{FF2B5EF4-FFF2-40B4-BE49-F238E27FC236}">
                <a16:creationId xmlns:a16="http://schemas.microsoft.com/office/drawing/2014/main" id="{8431F11D-009D-4C57-97D3-0282FA7FDA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51158" y="3861048"/>
            <a:ext cx="2582074" cy="20728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45FECE4-2210-4B04-BA66-55D3A4202300}"/>
              </a:ext>
            </a:extLst>
          </p:cNvPr>
          <p:cNvSpPr txBox="1"/>
          <p:nvPr/>
        </p:nvSpPr>
        <p:spPr>
          <a:xfrm>
            <a:off x="5751158" y="6252712"/>
            <a:ext cx="2472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 chest from </a:t>
            </a:r>
            <a:r>
              <a:rPr lang="en-GB" dirty="0" err="1"/>
              <a:t>Vergina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7388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315200" cy="1154097"/>
          </a:xfrm>
        </p:spPr>
        <p:txBody>
          <a:bodyPr/>
          <a:lstStyle/>
          <a:p>
            <a:r>
              <a:rPr lang="en-GB" b="1" dirty="0"/>
              <a:t>Case Study: Isis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1916832"/>
            <a:ext cx="4320480" cy="4680520"/>
          </a:xfrm>
        </p:spPr>
        <p:txBody>
          <a:bodyPr>
            <a:normAutofit/>
          </a:bodyPr>
          <a:lstStyle/>
          <a:p>
            <a:r>
              <a:rPr lang="en-GB" sz="2400" dirty="0"/>
              <a:t>Deliberate destruction of archaeological heritage in Syria &amp; northern </a:t>
            </a:r>
            <a:r>
              <a:rPr lang="en-GB" sz="2400" dirty="0" err="1"/>
              <a:t>Irq</a:t>
            </a:r>
            <a:endParaRPr lang="en-GB" sz="2400" dirty="0"/>
          </a:p>
          <a:p>
            <a:r>
              <a:rPr lang="en-GB" sz="2400" dirty="0"/>
              <a:t>Destruction of wider cultural heritage</a:t>
            </a:r>
          </a:p>
          <a:p>
            <a:pPr lvl="1"/>
            <a:r>
              <a:rPr lang="en-GB" sz="2000" dirty="0"/>
              <a:t>Imposing one particular way of being on the local population</a:t>
            </a:r>
          </a:p>
          <a:p>
            <a:pPr lvl="1"/>
            <a:r>
              <a:rPr lang="en-GB" sz="2000" dirty="0"/>
              <a:t>A form of cultural genocide</a:t>
            </a:r>
          </a:p>
          <a:p>
            <a:pPr lvl="1"/>
            <a:r>
              <a:rPr lang="en-GB" sz="2000" dirty="0"/>
              <a:t>Obliterating / denying rich cultural heritage</a:t>
            </a:r>
          </a:p>
          <a:p>
            <a:r>
              <a:rPr lang="en-GB" sz="2400" dirty="0"/>
              <a:t>Also exploiting – looting for financial gain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31FFD257-14ED-4272-A767-E0D28489F225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851972"/>
            <a:ext cx="3865612" cy="2164743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F0EF4A5-FC79-4D99-B4B2-7252E5BFF891}"/>
              </a:ext>
            </a:extLst>
          </p:cNvPr>
          <p:cNvSpPr txBox="1"/>
          <p:nvPr/>
        </p:nvSpPr>
        <p:spPr>
          <a:xfrm>
            <a:off x="7710736" y="3093452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Nimrud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CE575E3-D9E9-49CE-9EB5-B5755B6C94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841286"/>
            <a:ext cx="3721596" cy="223295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36DFE8B-F843-4541-B8A0-EBCD69CE9D32}"/>
              </a:ext>
            </a:extLst>
          </p:cNvPr>
          <p:cNvSpPr txBox="1"/>
          <p:nvPr/>
        </p:nvSpPr>
        <p:spPr>
          <a:xfrm>
            <a:off x="7856608" y="6268080"/>
            <a:ext cx="617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Mari</a:t>
            </a:r>
          </a:p>
        </p:txBody>
      </p:sp>
    </p:spTree>
    <p:extLst>
      <p:ext uri="{BB962C8B-B14F-4D97-AF65-F5344CB8AC3E}">
        <p14:creationId xmlns:p14="http://schemas.microsoft.com/office/powerpoint/2010/main" val="2678108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Case Study: Negotiating Identity at Arediou</a:t>
            </a:r>
          </a:p>
        </p:txBody>
      </p:sp>
      <p:sp>
        <p:nvSpPr>
          <p:cNvPr id="8" name="TextBox 7">
            <a:hlinkClick r:id="rId2"/>
          </p:cNvPr>
          <p:cNvSpPr txBox="1"/>
          <p:nvPr/>
        </p:nvSpPr>
        <p:spPr>
          <a:xfrm>
            <a:off x="200100" y="6237312"/>
            <a:ext cx="8930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http://www.trinitysaintdavid.ac.uk/en/arediou-hiddenpasts/memorieshistoryandidentity/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34504" y="4855724"/>
            <a:ext cx="21387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Panayia</a:t>
            </a:r>
            <a:r>
              <a:rPr lang="en-GB" sz="2000" dirty="0"/>
              <a:t> </a:t>
            </a:r>
            <a:r>
              <a:rPr lang="en-GB" sz="2000" dirty="0" err="1"/>
              <a:t>Odigitria</a:t>
            </a:r>
            <a:endParaRPr lang="en-GB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4682343" y="5475322"/>
            <a:ext cx="1869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“Parthenon”</a:t>
            </a:r>
          </a:p>
        </p:txBody>
      </p:sp>
      <p:pic>
        <p:nvPicPr>
          <p:cNvPr id="11" name="Content Placeholder 4">
            <a:extLst>
              <a:ext uri="{FF2B5EF4-FFF2-40B4-BE49-F238E27FC236}">
                <a16:creationId xmlns:a16="http://schemas.microsoft.com/office/drawing/2014/main" id="{E4B4AA3E-FE10-4721-BD0B-194FC5AEB6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84319" y="2656869"/>
            <a:ext cx="4421016" cy="2799020"/>
          </a:xfrm>
        </p:spPr>
      </p:pic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21615887-B1F2-483A-A691-1D182B0E96E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3685" y="1875446"/>
            <a:ext cx="3828256" cy="2799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7112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315200" cy="1154097"/>
          </a:xfrm>
        </p:spPr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496944" cy="5184576"/>
          </a:xfrm>
        </p:spPr>
        <p:txBody>
          <a:bodyPr>
            <a:noAutofit/>
          </a:bodyPr>
          <a:lstStyle/>
          <a:p>
            <a:r>
              <a:rPr lang="en-GB" sz="2400" dirty="0"/>
              <a:t>Case studies illustrate the power invested in the past and the strong feelings this can evoke in the present</a:t>
            </a:r>
          </a:p>
          <a:p>
            <a:r>
              <a:rPr lang="en-GB" sz="2400" dirty="0"/>
              <a:t>The issue of how archaeology &amp; landscapes are used in the present is very emotive and raises numerous questions</a:t>
            </a:r>
          </a:p>
          <a:p>
            <a:r>
              <a:rPr lang="en-GB" sz="2400" dirty="0"/>
              <a:t>Archaeology/heritage are western intellectual pursuits and other cultures might have very different perspectives on memory, landscape, the past, all of which are equally valid</a:t>
            </a:r>
          </a:p>
          <a:p>
            <a:r>
              <a:rPr lang="en-GB" sz="2400" dirty="0"/>
              <a:t>Do you think it is a valid use of the past to construct a narrative to legitimise the present?</a:t>
            </a:r>
          </a:p>
          <a:p>
            <a:r>
              <a:rPr lang="en-GB" sz="2400" dirty="0"/>
              <a:t>How should we relate and assess conflicting narratives?</a:t>
            </a:r>
          </a:p>
          <a:p>
            <a:r>
              <a:rPr lang="en-GB" sz="2400" dirty="0"/>
              <a:t>To what extent are and should local communities be integrated into this debate?</a:t>
            </a:r>
            <a:br>
              <a:rPr lang="en-GB" sz="2400" dirty="0"/>
            </a:b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05614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_Inalienable" id="{D6B201CD-6F65-4871-9690-79ADCDC713FE}" vid="{9D31E501-30F7-4657-A206-B0BB58C43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1724</TotalTime>
  <Words>1061</Words>
  <Application>Microsoft Office PowerPoint</Application>
  <PresentationFormat>On-screen Show (4:3)</PresentationFormat>
  <Paragraphs>114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Corbel</vt:lpstr>
      <vt:lpstr>Wingdings</vt:lpstr>
      <vt:lpstr>Wingdings 2</vt:lpstr>
      <vt:lpstr>Wingdings 3</vt:lpstr>
      <vt:lpstr>Module</vt:lpstr>
      <vt:lpstr>HPAR5010</vt:lpstr>
      <vt:lpstr>Archaeology and Politics</vt:lpstr>
      <vt:lpstr>Memory</vt:lpstr>
      <vt:lpstr>Places of Memory</vt:lpstr>
      <vt:lpstr>Landscapes and Identity</vt:lpstr>
      <vt:lpstr>Points to Consider</vt:lpstr>
      <vt:lpstr>Political Narratives of Archaeology</vt:lpstr>
      <vt:lpstr>Case Study: Masada</vt:lpstr>
      <vt:lpstr>Case Study: Masada</vt:lpstr>
      <vt:lpstr>Case Study: the Parthenon</vt:lpstr>
      <vt:lpstr>Case Study: the Parthenon</vt:lpstr>
      <vt:lpstr>Case Study: Commemorating the Jewish Convoys</vt:lpstr>
      <vt:lpstr>Case Study: Commemorating the Jewish Convoys</vt:lpstr>
      <vt:lpstr>Case Study: Canada Park</vt:lpstr>
      <vt:lpstr>Case Study: Canada Park</vt:lpstr>
      <vt:lpstr>Case Study: Northern Cyprus </vt:lpstr>
      <vt:lpstr>Case Study: Northern Cyprus </vt:lpstr>
      <vt:lpstr>Case Study: Star of Macedon</vt:lpstr>
      <vt:lpstr>Case Study: Star of Macedon</vt:lpstr>
      <vt:lpstr>Case Study: Isis</vt:lpstr>
      <vt:lpstr>Case Study: Negotiating Identity at Arediou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180</cp:revision>
  <dcterms:created xsi:type="dcterms:W3CDTF">2011-11-16T11:40:50Z</dcterms:created>
  <dcterms:modified xsi:type="dcterms:W3CDTF">2019-10-05T11:13:49Z</dcterms:modified>
</cp:coreProperties>
</file>