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1"/>
  </p:notesMasterIdLst>
  <p:sldIdLst>
    <p:sldId id="256" r:id="rId2"/>
    <p:sldId id="257" r:id="rId3"/>
    <p:sldId id="258" r:id="rId4"/>
    <p:sldId id="274" r:id="rId5"/>
    <p:sldId id="273" r:id="rId6"/>
    <p:sldId id="259" r:id="rId7"/>
    <p:sldId id="275"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912" autoAdjust="0"/>
  </p:normalViewPr>
  <p:slideViewPr>
    <p:cSldViewPr snapToGrid="0">
      <p:cViewPr>
        <p:scale>
          <a:sx n="65" d="100"/>
          <a:sy n="65" d="100"/>
        </p:scale>
        <p:origin x="-708" y="-3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9C4C84-80F7-403A-8D4B-7BAC22EDD20E}" type="datetimeFigureOut">
              <a:rPr lang="en-US" smtClean="0"/>
              <a:t>8/6/2022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77BD1F-535B-4F32-A6C2-0B2462D0A0BD}" type="slidenum">
              <a:rPr lang="en-US" smtClean="0"/>
              <a:t>‹#›</a:t>
            </a:fld>
            <a:endParaRPr lang="en-US" dirty="0"/>
          </a:p>
        </p:txBody>
      </p:sp>
    </p:spTree>
    <p:extLst>
      <p:ext uri="{BB962C8B-B14F-4D97-AF65-F5344CB8AC3E}">
        <p14:creationId xmlns:p14="http://schemas.microsoft.com/office/powerpoint/2010/main" val="293605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977BD1F-535B-4F32-A6C2-0B2462D0A0BD}" type="slidenum">
              <a:rPr lang="en-US" smtClean="0"/>
              <a:t>1</a:t>
            </a:fld>
            <a:endParaRPr lang="en-US" dirty="0"/>
          </a:p>
        </p:txBody>
      </p:sp>
    </p:spTree>
    <p:extLst>
      <p:ext uri="{BB962C8B-B14F-4D97-AF65-F5344CB8AC3E}">
        <p14:creationId xmlns:p14="http://schemas.microsoft.com/office/powerpoint/2010/main" val="3261910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Introduction</a:t>
            </a:r>
          </a:p>
          <a:p>
            <a:r>
              <a:rPr lang="en-US" sz="1200" dirty="0"/>
              <a:t>The main activities of "Amazon" as a multinational company</a:t>
            </a:r>
          </a:p>
          <a:p>
            <a:r>
              <a:rPr lang="en-US" sz="1200" dirty="0"/>
              <a:t>Conclusion</a:t>
            </a:r>
          </a:p>
          <a:p>
            <a:r>
              <a:rPr lang="en-US" sz="1200" dirty="0"/>
              <a:t>Reference</a:t>
            </a: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2</a:t>
            </a:fld>
            <a:endParaRPr lang="en-US" dirty="0"/>
          </a:p>
        </p:txBody>
      </p:sp>
    </p:spTree>
    <p:extLst>
      <p:ext uri="{BB962C8B-B14F-4D97-AF65-F5344CB8AC3E}">
        <p14:creationId xmlns:p14="http://schemas.microsoft.com/office/powerpoint/2010/main" val="274237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 corporation starts out with the goal of expanding into other nations and employing a broad product line. With the use of "Amazon" as a real-world example, the presentation will examine the primary tasks that multinational corporations must do.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2018)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3</a:t>
            </a:fld>
            <a:endParaRPr lang="en-US" dirty="0"/>
          </a:p>
        </p:txBody>
      </p:sp>
    </p:spTree>
    <p:extLst>
      <p:ext uri="{BB962C8B-B14F-4D97-AF65-F5344CB8AC3E}">
        <p14:creationId xmlns:p14="http://schemas.microsoft.com/office/powerpoint/2010/main" val="4186066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Data Analytics Gets Beefed Up With AI</a:t>
            </a:r>
          </a:p>
          <a:p>
            <a:r>
              <a:rPr lang="en-US" dirty="0"/>
              <a:t>2. Upgraded Hardware Specs</a:t>
            </a:r>
          </a:p>
          <a:p>
            <a:r>
              <a:rPr lang="en-US" dirty="0"/>
              <a:t>3. Developers Get an Enterprise Robotics Toolbox</a:t>
            </a:r>
          </a:p>
          <a:p>
            <a:r>
              <a:rPr lang="en-US" dirty="0"/>
              <a:t>4. A Peek at 5G, AWS Style</a:t>
            </a:r>
          </a:p>
          <a:p>
            <a:r>
              <a:rPr lang="en-US" dirty="0"/>
              <a:t>5. Get Off Mainframe Now</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global corporation, "Amazon" is required to carry out a variety of tasks and duties in order to remain competitive and continue to develop. The following is a list of the company's primary activities: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4</a:t>
            </a:fld>
            <a:endParaRPr lang="en-US" dirty="0"/>
          </a:p>
        </p:txBody>
      </p:sp>
    </p:spTree>
    <p:extLst>
      <p:ext uri="{BB962C8B-B14F-4D97-AF65-F5344CB8AC3E}">
        <p14:creationId xmlns:p14="http://schemas.microsoft.com/office/powerpoint/2010/main" val="2167325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has used its market research team to conduct operations to sustain client demand. To monitor future consumer and industry developments, the team gathers information about the industry and its clients. The business use marketing techniques in an effort to establish itself as the preferred global financial partner with its target markets. Amazon might be aware of what others in the market are doing by analysing the company's analysis of rivals' tactics in their business operations (Van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5</a:t>
            </a:fld>
            <a:endParaRPr lang="en-US" dirty="0"/>
          </a:p>
        </p:txBody>
      </p:sp>
    </p:spTree>
    <p:extLst>
      <p:ext uri="{BB962C8B-B14F-4D97-AF65-F5344CB8AC3E}">
        <p14:creationId xmlns:p14="http://schemas.microsoft.com/office/powerpoint/2010/main" val="4149379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ctr"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All activities to uphold and inspire the employees to do their duties are maintained by the HR department. The department uses a variety of leadership philosophies to maintain a varied staff. In order to inspire employees and improve performance, the HR department offers both cash and non-financial rewards (</a:t>
            </a:r>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and Lai, 2021).</a:t>
            </a:r>
            <a:endParaRPr lang="en-US" sz="1200" kern="1200" dirty="0">
              <a:solidFill>
                <a:schemeClr val="tx1"/>
              </a:solidFill>
              <a:effectLst/>
              <a:latin typeface="+mn-lt"/>
              <a:ea typeface="+mn-ea"/>
              <a:cs typeface="+mn-cs"/>
            </a:endParaRPr>
          </a:p>
          <a:p>
            <a:pPr marL="0" marR="0" algn="ctr">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6</a:t>
            </a:fld>
            <a:endParaRPr lang="en-US" dirty="0"/>
          </a:p>
        </p:txBody>
      </p:sp>
    </p:spTree>
    <p:extLst>
      <p:ext uri="{BB962C8B-B14F-4D97-AF65-F5344CB8AC3E}">
        <p14:creationId xmlns:p14="http://schemas.microsoft.com/office/powerpoint/2010/main" val="166611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the worldwide investment firm "Amazon" offers a wide range of financial goods and services, it focuses primarily on three categories of offerings: commercial ecommerce, global ecommerce and markets, and wealth and personal ecommerce. Individual depositors, investors, huge corporations, and governmental agencies are all potential clients for the business. Based on the requirements of its consumers, "Amazon" offers financial services. Based on consumer patterns and economic conditions, "Amazon" creates financial plans. The procedure is through which "Amazon" creates and advertises financial services. To keep up with technological growth, "Amazon" is leveraging technology in the development of its services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7</a:t>
            </a:fld>
            <a:endParaRPr lang="en-US" dirty="0"/>
          </a:p>
        </p:txBody>
      </p:sp>
    </p:spTree>
    <p:extLst>
      <p:ext uri="{BB962C8B-B14F-4D97-AF65-F5344CB8AC3E}">
        <p14:creationId xmlns:p14="http://schemas.microsoft.com/office/powerpoint/2010/main" val="106931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created financial service will undergo some testing and verification as part of the design optimization process to assess its usefulness. Here, the business evaluates the service's viability from a technical and financial standpoint. The scheme's profitability is analysed to ascertain whether or not consumers will stick around for the maturity period and what could happen. The selling tactics are chosen, as well as the promotional activities. Analysis of the scheme's profitability reveals whether or not customers will remain with it through to the finish and what results would result. The difficulties in marketing the financial service are also addressed, along with suitable solutions (</a:t>
            </a:r>
            <a:r>
              <a:rPr lang="en-GB" sz="1200" kern="1200" dirty="0" err="1">
                <a:solidFill>
                  <a:schemeClr val="tx1"/>
                </a:solidFill>
                <a:effectLst/>
                <a:latin typeface="+mn-lt"/>
                <a:ea typeface="+mn-ea"/>
                <a:cs typeface="+mn-cs"/>
              </a:rPr>
              <a:t>Papanastassio</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8</a:t>
            </a:fld>
            <a:endParaRPr lang="en-US" dirty="0"/>
          </a:p>
        </p:txBody>
      </p:sp>
    </p:spTree>
    <p:extLst>
      <p:ext uri="{BB962C8B-B14F-4D97-AF65-F5344CB8AC3E}">
        <p14:creationId xmlns:p14="http://schemas.microsoft.com/office/powerpoint/2010/main" val="2158896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has built up its infrastructure, and as it grows and diversifies its activities, "Amazon" is now regularly updating its management system. Amazon uses technology tools to build and maintain its virtual infrastructure. Each client's financial history is kept on file by the corporation in a database system, and it is also kept digitally in a cloud storage facility. The business efficiently manages currency exchange in domestic and foreign markets using a virtual payment gateway technology. The business's network and virtual storage system are the most secure available for security reasons (Fuller and Phelps, 2018).</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9</a:t>
            </a:fld>
            <a:endParaRPr lang="en-US" dirty="0"/>
          </a:p>
        </p:txBody>
      </p:sp>
    </p:spTree>
    <p:extLst>
      <p:ext uri="{BB962C8B-B14F-4D97-AF65-F5344CB8AC3E}">
        <p14:creationId xmlns:p14="http://schemas.microsoft.com/office/powerpoint/2010/main" val="1338363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In order to provide financial services quickly and effectively, without any delays or shortages, the organisation has a vast distribution network. In order to maintain a reliable and secure payment gateway, the organisation acts as a middleman for suppliers and customers. As a consequence, the presentation was created to concentrate on the fundamental duties of multinational organisations via an analysis of the activities of the global investment bank "AMAZON." For all parties involved in transmitting and receiving the money, the firm serves as a secure trustee. The firm employs technology including artificial intelligence, block chains, machine learning, digital supply chain networks, and more to conduct supply chain finance operations. (Bueno,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10</a:t>
            </a:fld>
            <a:endParaRPr lang="en-US" dirty="0"/>
          </a:p>
        </p:txBody>
      </p:sp>
    </p:spTree>
    <p:extLst>
      <p:ext uri="{BB962C8B-B14F-4D97-AF65-F5344CB8AC3E}">
        <p14:creationId xmlns:p14="http://schemas.microsoft.com/office/powerpoint/2010/main" val="1952338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organisation maintains an effective customer care service to provide support to customers after the post-selling of their schemes or before selling them. Customers may access the customer care service's 24/7 facility through an online help desk and customer care phone. Refund policies, programme termination rules, programme renewal policies, and other firm policies all serve to draw consumers. The operations of the multinational organisations show how successful they have been in establishing themselves as market leaders, and small businesses that wish to learn from them and get the best counsel should be interested in them. Utilizing customer support services, the business offers consultancy services. The business often solicits feedback and suggestions from its customers via its customer care service in an effort to enhance the service it provides (</a:t>
            </a:r>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11</a:t>
            </a:fld>
            <a:endParaRPr lang="en-US" dirty="0"/>
          </a:p>
        </p:txBody>
      </p:sp>
    </p:spTree>
    <p:extLst>
      <p:ext uri="{BB962C8B-B14F-4D97-AF65-F5344CB8AC3E}">
        <p14:creationId xmlns:p14="http://schemas.microsoft.com/office/powerpoint/2010/main" val="3333767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providing safe ecommerce services and maintaining courteous communication, "Amazon" maintains its positive relationships with its global suppliers. The goal of the organisation is to treat suppliers fairly who provide them with office supplies. Old and new suppliers are still well-understood by the business. The company serves as a safe trustee on behalf of both the sender and the recipient of the funds. To maintain a strong presence in that market, the firm situated in the area that "Amazon" serves forms relationships with suppliers. Additionally, the business runs supplier affiliate programmes for mutual benefit (Cooper and Nguyen, 2020).</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12</a:t>
            </a:fld>
            <a:endParaRPr lang="en-US" dirty="0"/>
          </a:p>
        </p:txBody>
      </p:sp>
    </p:spTree>
    <p:extLst>
      <p:ext uri="{BB962C8B-B14F-4D97-AF65-F5344CB8AC3E}">
        <p14:creationId xmlns:p14="http://schemas.microsoft.com/office/powerpoint/2010/main" val="4040156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is rigorous about maintaining the level of service. A staff of quality control specialists works for the organisation and closely maintains operational quality. By meticulously gathering the data using the Know Your Customer (KYC) form and validating it appropriately to establish the client's responsibility, the team is setting up a new bank account.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company uses a virtual payment gateway technology to efficiently manage currency exchange in domestic and international markets. The company serves as a go-between for clients and service providers in order to maintain a reliable and secure payment gateway. A client's credit limit is also decided by the team depending on their capacity to pay back the credit amount. Additionally, the business guarantees financial project operations and searching (</a:t>
            </a:r>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13</a:t>
            </a:fld>
            <a:endParaRPr lang="en-US" dirty="0"/>
          </a:p>
        </p:txBody>
      </p:sp>
    </p:spTree>
    <p:extLst>
      <p:ext uri="{BB962C8B-B14F-4D97-AF65-F5344CB8AC3E}">
        <p14:creationId xmlns:p14="http://schemas.microsoft.com/office/powerpoint/2010/main" val="3709977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To draw clients, the business uses a promotional funnel to market its financial goods. The business employs conventional strategies, such as billboards, TV ads, and door-to-door direct marketing, etc. The challenges of marketing financial services are also acknowledged, along with suitable answers. In terms of security, the company has the most advanced virtual storage and network infrastructure. Additionally, the business employs contemporary methods of promotion including social media marketing, digital marketing, email marketing, ad campaigns, lead generation, etc. owing to technology improvement. The business invests in strategies to promote certain areas (Barber,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14</a:t>
            </a:fld>
            <a:endParaRPr lang="en-US" dirty="0"/>
          </a:p>
        </p:txBody>
      </p:sp>
    </p:spTree>
    <p:extLst>
      <p:ext uri="{BB962C8B-B14F-4D97-AF65-F5344CB8AC3E}">
        <p14:creationId xmlns:p14="http://schemas.microsoft.com/office/powerpoint/2010/main" val="25547252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Due to technological development, the usage of technologies is becoming more and more necessary and advantageous in every industry. As a result, it is critical for a global corporation to invest in information systems in order to preserve market competitiveness. For its operations to be more effective and efficient, the corporation is steadily expanding its investment in information technology.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creation and promotion of financial services, "Amazon" has a system in place. The growth of "</a:t>
            </a:r>
            <a:r>
              <a:rPr lang="en-GB" sz="1200" kern="1200" dirty="0" err="1">
                <a:solidFill>
                  <a:schemeClr val="tx1"/>
                </a:solidFill>
                <a:effectLst/>
                <a:latin typeface="+mn-lt"/>
                <a:ea typeface="+mn-ea"/>
                <a:cs typeface="+mn-cs"/>
              </a:rPr>
              <a:t>Amazonservices</a:t>
            </a:r>
            <a:r>
              <a:rPr lang="en-GB" sz="1200" kern="1200" dirty="0">
                <a:solidFill>
                  <a:schemeClr val="tx1"/>
                </a:solidFill>
                <a:effectLst/>
                <a:latin typeface="+mn-lt"/>
                <a:ea typeface="+mn-ea"/>
                <a:cs typeface="+mn-cs"/>
              </a:rPr>
              <a:t> "'s incorporates technology in order to stay up with technological breakthroughs. To assess the viability of investing in certain technologies and their advantages for the firm's performance in the future, the corporation employs a variety of ways (</a:t>
            </a:r>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15</a:t>
            </a:fld>
            <a:endParaRPr lang="en-US" dirty="0"/>
          </a:p>
        </p:txBody>
      </p:sp>
    </p:spTree>
    <p:extLst>
      <p:ext uri="{BB962C8B-B14F-4D97-AF65-F5344CB8AC3E}">
        <p14:creationId xmlns:p14="http://schemas.microsoft.com/office/powerpoint/2010/main" val="33429077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company's human resources division is essential to maintaining its sizable personnel globally. Since the corporation has a sizable staff in every location and operates in many nations, it's crucial to organise them to efficiently sustain the workforce. The lecture will examine the primary duties of multinational corporations using the actual example of the bank "AMAZON," a multinational corporation. In order for "Amazon" to be aware of what others are doing, the company evaluates the strategies utilised by competitors in their business operations for more market research.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16</a:t>
            </a:fld>
            <a:endParaRPr lang="en-US" dirty="0"/>
          </a:p>
        </p:txBody>
      </p:sp>
    </p:spTree>
    <p:extLst>
      <p:ext uri="{BB962C8B-B14F-4D97-AF65-F5344CB8AC3E}">
        <p14:creationId xmlns:p14="http://schemas.microsoft.com/office/powerpoint/2010/main" val="34334109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offers its customers various logistical solutions in addition to financial services. The assistance comprises a letter of credit (LC) instrument that allows importer corporations to provide financial assurance to exporter enterprises. Every business starts out with the intention of developing into a global company with a varied product line that can do business globally. In order to become the chosen global ecommerce partner of its target customers, the organisation uses marketing strategies. Based on customer choices and economic data, "Amazon" creates financial strategies. Additionally, the business offers its customers financial consulting services. As part of its Corporate Social Responsibility (CSR) efforts, the corporation also funds social causes (</a:t>
            </a:r>
            <a:r>
              <a:rPr lang="en-GB" sz="1200" kern="1200" dirty="0" err="1">
                <a:solidFill>
                  <a:schemeClr val="tx1"/>
                </a:solidFill>
                <a:effectLst/>
                <a:latin typeface="+mn-lt"/>
                <a:ea typeface="+mn-ea"/>
                <a:cs typeface="+mn-cs"/>
              </a:rPr>
              <a:t>Agevi</a:t>
            </a:r>
            <a:r>
              <a:rPr lang="en-GB" sz="1200" kern="1200" dirty="0">
                <a:solidFill>
                  <a:schemeClr val="tx1"/>
                </a:solidFill>
                <a:effectLst/>
                <a:latin typeface="+mn-lt"/>
                <a:ea typeface="+mn-ea"/>
                <a:cs typeface="+mn-cs"/>
              </a:rPr>
              <a:t> et al.,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17</a:t>
            </a:fld>
            <a:endParaRPr lang="en-US" dirty="0"/>
          </a:p>
        </p:txBody>
      </p:sp>
    </p:spTree>
    <p:extLst>
      <p:ext uri="{BB962C8B-B14F-4D97-AF65-F5344CB8AC3E}">
        <p14:creationId xmlns:p14="http://schemas.microsoft.com/office/powerpoint/2010/main" val="603337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The operations of the big corporations serve as a symbol of the success and market dominance that "Amazon" has achieved, and small firms are interested in them because "Amazon" wants to learn from them and get the best advice from them. By throwing light on the operations of the multinational investment business "Amazon," the presentation was designed to illustrate the basic tasks that multinational corporations do. The examination of this company's presentation suggests that it should concentrate more on establishing and building a safe virtual financial infrastructure for its customers (</a:t>
            </a:r>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pPr marL="0" marR="0" algn="just">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18</a:t>
            </a:fld>
            <a:endParaRPr lang="en-US" dirty="0"/>
          </a:p>
        </p:txBody>
      </p:sp>
    </p:spTree>
    <p:extLst>
      <p:ext uri="{BB962C8B-B14F-4D97-AF65-F5344CB8AC3E}">
        <p14:creationId xmlns:p14="http://schemas.microsoft.com/office/powerpoint/2010/main" val="1052314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Agačević</a:t>
            </a:r>
            <a:r>
              <a:rPr lang="en-GB" sz="1200" kern="1200" dirty="0">
                <a:solidFill>
                  <a:schemeClr val="tx1"/>
                </a:solidFill>
                <a:effectLst/>
                <a:latin typeface="+mn-lt"/>
                <a:ea typeface="+mn-ea"/>
                <a:cs typeface="+mn-cs"/>
              </a:rPr>
              <a:t>, A., Ming, X. and Ali, S.A., 2019. Financial Supply Chain Management and Working Capital Management: The Competitive Analysis of "Amazon" Financial Chain Management. </a:t>
            </a:r>
            <a:r>
              <a:rPr lang="en-GB" sz="1200" i="1" kern="1200" dirty="0">
                <a:solidFill>
                  <a:schemeClr val="tx1"/>
                </a:solidFill>
                <a:effectLst/>
                <a:latin typeface="+mn-lt"/>
                <a:ea typeface="+mn-ea"/>
                <a:cs typeface="+mn-cs"/>
              </a:rPr>
              <a:t>International Business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(1), pp.65-72.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Barber, A., 2021. "Amazon": Learning Without Change?. In </a:t>
            </a:r>
            <a:r>
              <a:rPr lang="en-GB" sz="1200" i="1" kern="1200" dirty="0">
                <a:solidFill>
                  <a:schemeClr val="tx1"/>
                </a:solidFill>
                <a:effectLst/>
                <a:latin typeface="+mn-lt"/>
                <a:ea typeface="+mn-ea"/>
                <a:cs typeface="+mn-cs"/>
              </a:rPr>
              <a:t>UK Banks and the Lessons of the Great Financial Crisis</a:t>
            </a:r>
            <a:r>
              <a:rPr lang="en-GB" sz="1200" kern="1200" dirty="0">
                <a:solidFill>
                  <a:schemeClr val="tx1"/>
                </a:solidFill>
                <a:effectLst/>
                <a:latin typeface="+mn-lt"/>
                <a:ea typeface="+mn-ea"/>
                <a:cs typeface="+mn-cs"/>
              </a:rPr>
              <a:t> (pp. 237-278). Palgrave Macmillan, Cham.</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Bueno, N., 2019. Multinational enterprises and labour rights: concepts and implementation. In </a:t>
            </a:r>
            <a:r>
              <a:rPr lang="en-GB" sz="1200" i="1" kern="1200" dirty="0">
                <a:solidFill>
                  <a:schemeClr val="tx1"/>
                </a:solidFill>
                <a:effectLst/>
                <a:latin typeface="+mn-lt"/>
                <a:ea typeface="+mn-ea"/>
                <a:cs typeface="+mn-cs"/>
              </a:rPr>
              <a:t>Research handbook on labour, business and human rights law</a:t>
            </a:r>
            <a:r>
              <a:rPr lang="en-GB" sz="1200" kern="1200" dirty="0">
                <a:solidFill>
                  <a:schemeClr val="tx1"/>
                </a:solidFill>
                <a:effectLst/>
                <a:latin typeface="+mn-lt"/>
                <a:ea typeface="+mn-ea"/>
                <a:cs typeface="+mn-cs"/>
              </a:rPr>
              <a:t>. Edward Elgar Publishing.</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Vrontis</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Cadogan</a:t>
            </a:r>
            <a:r>
              <a:rPr lang="en-GB" sz="1200" kern="1200" dirty="0">
                <a:solidFill>
                  <a:schemeClr val="tx1"/>
                </a:solidFill>
                <a:effectLst/>
                <a:latin typeface="+mn-lt"/>
                <a:ea typeface="+mn-ea"/>
                <a:cs typeface="+mn-cs"/>
              </a:rPr>
              <a:t>, J.W., 2021. Micro-foundational ambidexterity and multinational enterprises: a systematic review and a conceptual framework.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(1), p.101625.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Cooper, M. and Nguyen, Q.T., 2020. Multinational enterprises and corporate tax planning: A review of literature and suggestions for a future research agenda.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29</a:t>
            </a:r>
            <a:r>
              <a:rPr lang="en-GB" sz="1200" kern="1200" dirty="0">
                <a:solidFill>
                  <a:schemeClr val="tx1"/>
                </a:solidFill>
                <a:effectLst/>
                <a:latin typeface="+mn-lt"/>
                <a:ea typeface="+mn-ea"/>
                <a:cs typeface="+mn-cs"/>
              </a:rPr>
              <a:t>(3), p.101692.</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Roulet</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Valiorgue</a:t>
            </a:r>
            <a:r>
              <a:rPr lang="en-GB" sz="1200" kern="1200" dirty="0">
                <a:solidFill>
                  <a:schemeClr val="tx1"/>
                </a:solidFill>
                <a:effectLst/>
                <a:latin typeface="+mn-lt"/>
                <a:ea typeface="+mn-ea"/>
                <a:cs typeface="+mn-cs"/>
              </a:rPr>
              <a:t>, B., 2020. How scandals act as catalysts of fringe stakeholders’ contentious actions against multinational corporations. </a:t>
            </a:r>
            <a:r>
              <a:rPr lang="en-GB" sz="1200" i="1" kern="1200" dirty="0">
                <a:solidFill>
                  <a:schemeClr val="tx1"/>
                </a:solidFill>
                <a:effectLst/>
                <a:latin typeface="+mn-lt"/>
                <a:ea typeface="+mn-ea"/>
                <a:cs typeface="+mn-cs"/>
              </a:rPr>
              <a:t>Business &amp; Society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59</a:t>
            </a:r>
            <a:r>
              <a:rPr lang="en-GB" sz="1200" kern="1200" dirty="0">
                <a:solidFill>
                  <a:schemeClr val="tx1"/>
                </a:solidFill>
                <a:effectLst/>
                <a:latin typeface="+mn-lt"/>
                <a:ea typeface="+mn-ea"/>
                <a:cs typeface="+mn-cs"/>
              </a:rPr>
              <a:t>(3), pp.387-418.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Fuller, C. and Phelps, N.A., 2018. Revisiting the multinational enterprise in global production networks. </a:t>
            </a:r>
            <a:r>
              <a:rPr lang="en-GB" sz="1200" i="1" kern="1200" dirty="0">
                <a:solidFill>
                  <a:schemeClr val="tx1"/>
                </a:solidFill>
                <a:effectLst/>
                <a:latin typeface="+mn-lt"/>
                <a:ea typeface="+mn-ea"/>
                <a:cs typeface="+mn-cs"/>
              </a:rPr>
              <a:t>Journal of Economic Geography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(1), pp.139-161.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M.A., 2018. Illicit financial flows: "Amazon" case study. </a:t>
            </a:r>
            <a:r>
              <a:rPr lang="en-GB" sz="1200" i="1" kern="1200" dirty="0">
                <a:solidFill>
                  <a:schemeClr val="tx1"/>
                </a:solidFill>
                <a:effectLst/>
                <a:latin typeface="+mn-lt"/>
                <a:ea typeface="+mn-ea"/>
                <a:cs typeface="+mn-cs"/>
              </a:rPr>
              <a:t>Journal of Money Laundering Control</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A., 2019. Improving the developmental impact of multinational enterprises: policy and research challenges. </a:t>
            </a:r>
            <a:r>
              <a:rPr lang="en-GB" sz="1200" i="1" kern="1200" dirty="0">
                <a:solidFill>
                  <a:schemeClr val="tx1"/>
                </a:solidFill>
                <a:effectLst/>
                <a:latin typeface="+mn-lt"/>
                <a:ea typeface="+mn-ea"/>
                <a:cs typeface="+mn-cs"/>
              </a:rPr>
              <a:t>Journal of Industrial and Business Economics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46</a:t>
            </a:r>
            <a:r>
              <a:rPr lang="en-GB" sz="1200" kern="1200" dirty="0">
                <a:solidFill>
                  <a:schemeClr val="tx1"/>
                </a:solidFill>
                <a:effectLst/>
                <a:latin typeface="+mn-lt"/>
                <a:ea typeface="+mn-ea"/>
                <a:cs typeface="+mn-cs"/>
              </a:rPr>
              <a:t>(1), pp.1-24. </a:t>
            </a:r>
            <a:r>
              <a:rPr lang="en-GB" sz="1200" kern="1200" dirty="0" err="1">
                <a:solidFill>
                  <a:schemeClr val="tx1"/>
                </a:solidFill>
                <a:effectLst/>
                <a:latin typeface="+mn-lt"/>
                <a:ea typeface="+mn-ea"/>
                <a:cs typeface="+mn-cs"/>
              </a:rPr>
              <a:t>Nafi</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2018. Multinational firms and the extractive sectors in the 21st century: Can "Amazon" drive development?. </a:t>
            </a:r>
            <a:r>
              <a:rPr lang="en-GB" sz="1200" i="1" kern="1200" dirty="0">
                <a:solidFill>
                  <a:schemeClr val="tx1"/>
                </a:solidFill>
                <a:effectLst/>
                <a:latin typeface="+mn-lt"/>
                <a:ea typeface="+mn-ea"/>
                <a:cs typeface="+mn-cs"/>
              </a:rPr>
              <a:t>Journal of World Business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53</a:t>
            </a:r>
            <a:r>
              <a:rPr lang="en-GB" sz="1200" kern="1200" dirty="0">
                <a:solidFill>
                  <a:schemeClr val="tx1"/>
                </a:solidFill>
                <a:effectLst/>
                <a:latin typeface="+mn-lt"/>
                <a:ea typeface="+mn-ea"/>
                <a:cs typeface="+mn-cs"/>
              </a:rPr>
              <a:t>(1), pp.85-91.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B.S. and Lai, H., 2021. Strategies and Transformations in Chinese Banking Industry: A Study of the "Amazon" Bank (China) Ltd. from 2010 to 2019. In </a:t>
            </a:r>
            <a:r>
              <a:rPr lang="en-GB" sz="1200" i="1" kern="1200" dirty="0">
                <a:solidFill>
                  <a:schemeClr val="tx1"/>
                </a:solidFill>
                <a:effectLst/>
                <a:latin typeface="+mn-lt"/>
                <a:ea typeface="+mn-ea"/>
                <a:cs typeface="+mn-cs"/>
              </a:rPr>
              <a:t>China: The Bankable State</a:t>
            </a:r>
            <a:r>
              <a:rPr lang="en-GB" sz="1200" kern="1200" dirty="0">
                <a:solidFill>
                  <a:schemeClr val="tx1"/>
                </a:solidFill>
                <a:effectLst/>
                <a:latin typeface="+mn-lt"/>
                <a:ea typeface="+mn-ea"/>
                <a:cs typeface="+mn-cs"/>
              </a:rPr>
              <a:t> (pp. 37-71). Springer, Singapore.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Papanastassiou</a:t>
            </a:r>
            <a:r>
              <a:rPr lang="en-GB" sz="1200" kern="1200" dirty="0">
                <a:solidFill>
                  <a:schemeClr val="tx1"/>
                </a:solidFill>
                <a:effectLst/>
                <a:latin typeface="+mn-lt"/>
                <a:ea typeface="+mn-ea"/>
                <a:cs typeface="+mn-cs"/>
              </a:rPr>
              <a:t>, M., Pearce, R. and </a:t>
            </a:r>
            <a:r>
              <a:rPr lang="en-GB" sz="1200" kern="1200" dirty="0" err="1">
                <a:solidFill>
                  <a:schemeClr val="tx1"/>
                </a:solidFill>
                <a:effectLst/>
                <a:latin typeface="+mn-lt"/>
                <a:ea typeface="+mn-ea"/>
                <a:cs typeface="+mn-cs"/>
              </a:rPr>
              <a:t>Zanfei</a:t>
            </a:r>
            <a:r>
              <a:rPr lang="en-GB" sz="1200" kern="1200" dirty="0">
                <a:solidFill>
                  <a:schemeClr val="tx1"/>
                </a:solidFill>
                <a:effectLst/>
                <a:latin typeface="+mn-lt"/>
                <a:ea typeface="+mn-ea"/>
                <a:cs typeface="+mn-cs"/>
              </a:rPr>
              <a:t>, A., 2020. Changing perspectives on the internationalization of R&amp;D and innovation by multinational enterprises: A review of the literature. </a:t>
            </a:r>
            <a:r>
              <a:rPr lang="en-GB" sz="1200" i="1" kern="1200" dirty="0">
                <a:solidFill>
                  <a:schemeClr val="tx1"/>
                </a:solidFill>
                <a:effectLst/>
                <a:latin typeface="+mn-lt"/>
                <a:ea typeface="+mn-ea"/>
                <a:cs typeface="+mn-cs"/>
              </a:rPr>
              <a:t>Journal of International Business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(4), pp.623-664.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Tienari</a:t>
            </a:r>
            <a:r>
              <a:rPr lang="en-GB" sz="1200" kern="1200" dirty="0">
                <a:solidFill>
                  <a:schemeClr val="tx1"/>
                </a:solidFill>
                <a:effectLst/>
                <a:latin typeface="+mn-lt"/>
                <a:ea typeface="+mn-ea"/>
                <a:cs typeface="+mn-cs"/>
              </a:rPr>
              <a:t>, J. and </a:t>
            </a:r>
            <a:r>
              <a:rPr lang="en-GB" sz="1200" kern="1200" dirty="0" err="1">
                <a:solidFill>
                  <a:schemeClr val="tx1"/>
                </a:solidFill>
                <a:effectLst/>
                <a:latin typeface="+mn-lt"/>
                <a:ea typeface="+mn-ea"/>
                <a:cs typeface="+mn-cs"/>
              </a:rPr>
              <a:t>Koveshnikov</a:t>
            </a:r>
            <a:r>
              <a:rPr lang="en-GB" sz="1200" kern="1200" dirty="0">
                <a:solidFill>
                  <a:schemeClr val="tx1"/>
                </a:solidFill>
                <a:effectLst/>
                <a:latin typeface="+mn-lt"/>
                <a:ea typeface="+mn-ea"/>
                <a:cs typeface="+mn-cs"/>
              </a:rPr>
              <a:t>, A., 2021. From cultural differences to identity politics: A critical discursive approach to national identity in multinational corporations. </a:t>
            </a:r>
            <a:r>
              <a:rPr lang="en-GB" sz="1200" i="1" kern="1200" dirty="0">
                <a:solidFill>
                  <a:schemeClr val="tx1"/>
                </a:solidFill>
                <a:effectLst/>
                <a:latin typeface="+mn-lt"/>
                <a:ea typeface="+mn-ea"/>
                <a:cs typeface="+mn-cs"/>
              </a:rPr>
              <a:t>Journal of Management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58</a:t>
            </a:r>
            <a:r>
              <a:rPr lang="en-GB" sz="1200" kern="1200" dirty="0">
                <a:solidFill>
                  <a:schemeClr val="tx1"/>
                </a:solidFill>
                <a:effectLst/>
                <a:latin typeface="+mn-lt"/>
                <a:ea typeface="+mn-ea"/>
                <a:cs typeface="+mn-cs"/>
              </a:rPr>
              <a:t>(8), pp.2052-2081.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J.A.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R., 2018. Multinational enterprises and the Sustainable Development Goals: An institutional approach to corporate engagement. </a:t>
            </a:r>
            <a:r>
              <a:rPr lang="en-GB" sz="1200" i="1" kern="1200" dirty="0">
                <a:solidFill>
                  <a:schemeClr val="tx1"/>
                </a:solidFill>
                <a:effectLst/>
                <a:latin typeface="+mn-lt"/>
                <a:ea typeface="+mn-ea"/>
                <a:cs typeface="+mn-cs"/>
              </a:rPr>
              <a:t>Journal of International Business Policy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pp.208-233.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19</a:t>
            </a:fld>
            <a:endParaRPr lang="en-US" dirty="0"/>
          </a:p>
        </p:txBody>
      </p:sp>
    </p:spTree>
    <p:extLst>
      <p:ext uri="{BB962C8B-B14F-4D97-AF65-F5344CB8AC3E}">
        <p14:creationId xmlns:p14="http://schemas.microsoft.com/office/powerpoint/2010/main" val="39651593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FF41E59E-089A-42D1-BC70-6F50B1D71F87}" type="datetimeFigureOut">
              <a:rPr lang="en-US" smtClean="0"/>
              <a:t>8/6/2022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11399059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8/6/2022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10975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F41E59E-089A-42D1-BC70-6F50B1D71F87}" type="datetimeFigureOut">
              <a:rPr lang="en-US" smtClean="0"/>
              <a:t>8/6/2022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12310260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41E59E-089A-42D1-BC70-6F50B1D71F87}" type="datetimeFigureOut">
              <a:rPr lang="en-US" smtClean="0"/>
              <a:t>8/6/2022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001859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8/6/2022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68000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41E59E-089A-42D1-BC70-6F50B1D71F87}" type="datetimeFigureOut">
              <a:rPr lang="en-US" smtClean="0"/>
              <a:t>8/6/2022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67237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41E59E-089A-42D1-BC70-6F50B1D71F87}" type="datetimeFigureOut">
              <a:rPr lang="en-US" smtClean="0"/>
              <a:t>8/6/2022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45443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F41E59E-089A-42D1-BC70-6F50B1D71F87}" type="datetimeFigureOut">
              <a:rPr lang="en-US" smtClean="0"/>
              <a:t>8/6/2022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7088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FF41E59E-089A-42D1-BC70-6F50B1D71F87}" type="datetimeFigureOut">
              <a:rPr lang="en-US" smtClean="0"/>
              <a:t>8/6/2022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7244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8/6/2022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2952907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8/6/2022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288324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F41E59E-089A-42D1-BC70-6F50B1D71F87}" type="datetimeFigureOut">
              <a:rPr lang="en-US" smtClean="0"/>
              <a:t>8/6/2022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219861244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7.png" /></Relationships>
</file>

<file path=ppt/slides/_rels/slide6.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6.jp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7.jp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20.jp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C5E1-6DDD-4887-A50E-78C6A756E19C}"/>
              </a:ext>
            </a:extLst>
          </p:cNvPr>
          <p:cNvSpPr>
            <a:spLocks noGrp="1"/>
          </p:cNvSpPr>
          <p:nvPr>
            <p:ph type="ctrTitle"/>
          </p:nvPr>
        </p:nvSpPr>
        <p:spPr/>
        <p:txBody>
          <a:bodyPr/>
          <a:lstStyle/>
          <a:p>
            <a:r>
              <a:rPr lang="en-US" sz="3600" dirty="0"/>
              <a:t>LCBB4000</a:t>
            </a:r>
            <a:br>
              <a:rPr lang="en-US" sz="4800" dirty="0"/>
            </a:br>
            <a:r>
              <a:rPr lang="en-US" sz="3200" dirty="0"/>
              <a:t>Academic Skills</a:t>
            </a:r>
            <a:endParaRPr lang="en-US" sz="4800" dirty="0"/>
          </a:p>
        </p:txBody>
      </p:sp>
      <p:sp>
        <p:nvSpPr>
          <p:cNvPr id="3" name="Subtitle 2">
            <a:extLst>
              <a:ext uri="{FF2B5EF4-FFF2-40B4-BE49-F238E27FC236}">
                <a16:creationId xmlns:a16="http://schemas.microsoft.com/office/drawing/2014/main" id="{C4BC95EC-8FDC-485C-9494-571728F0A6AA}"/>
              </a:ext>
            </a:extLst>
          </p:cNvPr>
          <p:cNvSpPr>
            <a:spLocks noGrp="1"/>
          </p:cNvSpPr>
          <p:nvPr>
            <p:ph type="subTitle" idx="1"/>
          </p:nvPr>
        </p:nvSpPr>
        <p:spPr>
          <a:xfrm>
            <a:off x="1530016" y="4441430"/>
            <a:ext cx="9070848" cy="457201"/>
          </a:xfrm>
        </p:spPr>
        <p:txBody>
          <a:bodyPr>
            <a:normAutofit/>
          </a:bodyPr>
          <a:lstStyle/>
          <a:p>
            <a:r>
              <a:rPr lang="en-US" sz="2400" b="1" dirty="0"/>
              <a:t>The main activities of "Amazon" as a multinational company</a:t>
            </a:r>
          </a:p>
        </p:txBody>
      </p:sp>
      <p:sp>
        <p:nvSpPr>
          <p:cNvPr id="4" name="Rectangle 3"/>
          <p:cNvSpPr/>
          <p:nvPr/>
        </p:nvSpPr>
        <p:spPr>
          <a:xfrm>
            <a:off x="498561" y="5998639"/>
            <a:ext cx="7752635" cy="461665"/>
          </a:xfrm>
          <a:prstGeom prst="rect">
            <a:avLst/>
          </a:prstGeom>
        </p:spPr>
        <p:txBody>
          <a:bodyPr wrap="none">
            <a:spAutoFit/>
          </a:bodyPr>
          <a:lstStyle/>
          <a:p>
            <a:r>
              <a:rPr lang="en-GB" sz="2400" dirty="0" err="1"/>
              <a:t>Vasile</a:t>
            </a:r>
            <a:r>
              <a:rPr lang="en-GB" sz="2400" dirty="0"/>
              <a:t> </a:t>
            </a:r>
            <a:r>
              <a:rPr lang="en-GB" sz="2400" dirty="0" err="1"/>
              <a:t>Danut</a:t>
            </a:r>
            <a:r>
              <a:rPr lang="en-GB" sz="2400" dirty="0"/>
              <a:t> </a:t>
            </a:r>
            <a:r>
              <a:rPr lang="en-GB" sz="2400" dirty="0" err="1"/>
              <a:t>Miculas</a:t>
            </a:r>
            <a:r>
              <a:rPr lang="en-US" sz="2400" dirty="0"/>
              <a:t>, Ana-Maria </a:t>
            </a:r>
            <a:r>
              <a:rPr lang="en-US" sz="2400" dirty="0" err="1"/>
              <a:t>Nastac</a:t>
            </a:r>
            <a:r>
              <a:rPr lang="en-US" sz="2400" dirty="0"/>
              <a:t>, Elena </a:t>
            </a:r>
            <a:r>
              <a:rPr lang="en-US" sz="2400" dirty="0" err="1"/>
              <a:t>Muscinschi</a:t>
            </a:r>
            <a:endParaRPr lang="en-US" sz="2400" dirty="0"/>
          </a:p>
        </p:txBody>
      </p:sp>
    </p:spTree>
    <p:extLst>
      <p:ext uri="{BB962C8B-B14F-4D97-AF65-F5344CB8AC3E}">
        <p14:creationId xmlns:p14="http://schemas.microsoft.com/office/powerpoint/2010/main" val="3511815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B8C0D-0EA1-4A0E-A908-BAF331A65FA4}"/>
              </a:ext>
            </a:extLst>
          </p:cNvPr>
          <p:cNvSpPr>
            <a:spLocks noGrp="1"/>
          </p:cNvSpPr>
          <p:nvPr>
            <p:ph type="title"/>
          </p:nvPr>
        </p:nvSpPr>
        <p:spPr/>
        <p:txBody>
          <a:bodyPr/>
          <a:lstStyle/>
          <a:p>
            <a:r>
              <a:rPr lang="en-US" dirty="0"/>
              <a:t>Table of Contents </a:t>
            </a:r>
          </a:p>
        </p:txBody>
      </p:sp>
      <p:sp>
        <p:nvSpPr>
          <p:cNvPr id="3" name="Content Placeholder 2">
            <a:extLst>
              <a:ext uri="{FF2B5EF4-FFF2-40B4-BE49-F238E27FC236}">
                <a16:creationId xmlns:a16="http://schemas.microsoft.com/office/drawing/2014/main" id="{C54B432B-C18F-4537-BE05-290EC9BB26C0}"/>
              </a:ext>
            </a:extLst>
          </p:cNvPr>
          <p:cNvSpPr>
            <a:spLocks noGrp="1"/>
          </p:cNvSpPr>
          <p:nvPr>
            <p:ph idx="1"/>
          </p:nvPr>
        </p:nvSpPr>
        <p:spPr/>
        <p:txBody>
          <a:bodyPr>
            <a:normAutofit/>
          </a:bodyPr>
          <a:lstStyle/>
          <a:p>
            <a:r>
              <a:rPr lang="en-US" sz="2800" dirty="0"/>
              <a:t>Introduction</a:t>
            </a:r>
          </a:p>
          <a:p>
            <a:r>
              <a:rPr lang="en-US" sz="2800" dirty="0"/>
              <a:t>The main activities of "Amazon" as a multinational company</a:t>
            </a:r>
          </a:p>
          <a:p>
            <a:r>
              <a:rPr lang="en-US" sz="2800" dirty="0"/>
              <a:t>Conclusion</a:t>
            </a:r>
          </a:p>
          <a:p>
            <a:r>
              <a:rPr lang="en-US" sz="2800" dirty="0"/>
              <a:t>Reference</a:t>
            </a:r>
          </a:p>
        </p:txBody>
      </p:sp>
    </p:spTree>
    <p:extLst>
      <p:ext uri="{BB962C8B-B14F-4D97-AF65-F5344CB8AC3E}">
        <p14:creationId xmlns:p14="http://schemas.microsoft.com/office/powerpoint/2010/main" val="68967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3851E-55CF-474F-966F-75125E5DCC7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45F004D-8F96-464F-8418-5E1560F7CDD5}"/>
              </a:ext>
            </a:extLst>
          </p:cNvPr>
          <p:cNvSpPr>
            <a:spLocks noGrp="1"/>
          </p:cNvSpPr>
          <p:nvPr>
            <p:ph idx="1"/>
          </p:nvPr>
        </p:nvSpPr>
        <p:spPr>
          <a:xfrm>
            <a:off x="1066800" y="2103120"/>
            <a:ext cx="5276850" cy="3931920"/>
          </a:xfrm>
        </p:spPr>
        <p:txBody>
          <a:bodyPr>
            <a:normAutofit/>
          </a:bodyPr>
          <a:lstStyle/>
          <a:p>
            <a:pPr algn="just"/>
            <a:r>
              <a:rPr lang="en-US" sz="2000" dirty="0">
                <a:latin typeface="Times New Roman" panose="02020603050405020304" pitchFamily="18" charset="0"/>
                <a:ea typeface="Calibri" panose="020F0502020204030204" pitchFamily="34" charset="0"/>
              </a:rPr>
              <a:t>The presentation will be discussed the core activities the multinational companies have to do with the real-life example of "Amazon".</a:t>
            </a:r>
          </a:p>
          <a:p>
            <a:pPr algn="just"/>
            <a:r>
              <a:rPr lang="en-US" sz="2000" dirty="0"/>
              <a:t>Amazon.com, Inc., known as Amazon is an American online business and cloud computing company.</a:t>
            </a:r>
          </a:p>
          <a:p>
            <a:pPr algn="just"/>
            <a:r>
              <a:rPr lang="en-US" sz="2000" dirty="0"/>
              <a:t> It was founded on July 5, 1994 by Jeff Bezos.</a:t>
            </a:r>
            <a:endParaRPr lang="en-GB" sz="2000" dirty="0"/>
          </a:p>
          <a:p>
            <a:pPr algn="just"/>
            <a:endParaRPr lang="en-US" sz="2000"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3348" y="335218"/>
            <a:ext cx="3640394" cy="6124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2532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839" y="627845"/>
            <a:ext cx="10058400" cy="1371600"/>
          </a:xfrm>
        </p:spPr>
        <p:txBody>
          <a:bodyPr>
            <a:normAutofit/>
          </a:bodyPr>
          <a:lstStyle/>
          <a:p>
            <a:pPr algn="ctr"/>
            <a:r>
              <a:rPr lang="en-GB" sz="3600" dirty="0"/>
              <a:t>Amazon’s Recommended Future services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1992" y="2578116"/>
            <a:ext cx="5278848" cy="16443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863856" y="2524004"/>
            <a:ext cx="5082406" cy="2726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0446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329" y="539356"/>
            <a:ext cx="10058400" cy="1371600"/>
          </a:xfrm>
        </p:spPr>
        <p:txBody>
          <a:bodyPr/>
          <a:lstStyle/>
          <a:p>
            <a:pPr algn="ctr"/>
            <a:r>
              <a:rPr lang="en-US" b="1" dirty="0"/>
              <a:t>Amazon's key activities</a:t>
            </a:r>
            <a:endParaRPr lang="en-US" dirty="0"/>
          </a:p>
        </p:txBody>
      </p:sp>
      <p:pic>
        <p:nvPicPr>
          <p:cNvPr id="2051" name="Picture 3" descr="C:\Users\FB PC\Desktop\575d1e24972a026d8b8b86fda613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6856" y="1893632"/>
            <a:ext cx="5418189" cy="404996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02660" y="2115241"/>
            <a:ext cx="5862464" cy="2692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8347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39D2-CE43-4526-89D2-B310522F8254}"/>
              </a:ext>
            </a:extLst>
          </p:cNvPr>
          <p:cNvSpPr>
            <a:spLocks noGrp="1"/>
          </p:cNvSpPr>
          <p:nvPr>
            <p:ph type="title"/>
          </p:nvPr>
        </p:nvSpPr>
        <p:spPr>
          <a:xfrm>
            <a:off x="1066800" y="911886"/>
            <a:ext cx="10058400" cy="1371600"/>
          </a:xfrm>
        </p:spPr>
        <p:txBody>
          <a:bodyPr>
            <a:normAutofit fontScale="90000"/>
          </a:bodyPr>
          <a:lstStyle/>
          <a:p>
            <a:pPr algn="ctr"/>
            <a:br>
              <a:rPr lang="en-US" sz="31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36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main activities of "Amazon" as a multinational company</a:t>
            </a:r>
            <a:br>
              <a:rPr lang="en-US" sz="3600" b="1" kern="0" dirty="0">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 Market Research</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0F3EBD3-3AD8-4F2A-A25F-C780D5C662CD}"/>
              </a:ext>
            </a:extLst>
          </p:cNvPr>
          <p:cNvSpPr>
            <a:spLocks noGrp="1"/>
          </p:cNvSpPr>
          <p:nvPr>
            <p:ph idx="1"/>
          </p:nvPr>
        </p:nvSpPr>
        <p:spPr>
          <a:xfrm>
            <a:off x="889819" y="2298234"/>
            <a:ext cx="5429250" cy="3931920"/>
          </a:xfrm>
        </p:spPr>
        <p:txBody>
          <a:bodyPr>
            <a:normAutofit/>
          </a:bodyPr>
          <a:lstStyle/>
          <a:p>
            <a:pPr algn="just"/>
            <a:r>
              <a:rPr lang="en-GB" sz="2000" dirty="0"/>
              <a:t>All activities to uphold and inspire the employees to do their duties are maintained by the HR department. </a:t>
            </a:r>
          </a:p>
          <a:p>
            <a:pPr algn="just"/>
            <a:r>
              <a:rPr lang="en-GB" sz="2000" dirty="0"/>
              <a:t>The department uses a variety of leadership philosophies to maintain a varied staff. </a:t>
            </a:r>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p>
        </p:txBody>
      </p:sp>
      <p:pic>
        <p:nvPicPr>
          <p:cNvPr id="5" name="Picture 4">
            <a:extLst>
              <a:ext uri="{FF2B5EF4-FFF2-40B4-BE49-F238E27FC236}">
                <a16:creationId xmlns:a16="http://schemas.microsoft.com/office/drawing/2014/main" id="{A537897E-CCEB-4D4C-9CB1-A58C5486182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353" t="9370" r="16594" b="6111"/>
          <a:stretch/>
        </p:blipFill>
        <p:spPr>
          <a:xfrm>
            <a:off x="6926171" y="2552700"/>
            <a:ext cx="4199029" cy="3009900"/>
          </a:xfrm>
          <a:prstGeom prst="rect">
            <a:avLst/>
          </a:prstGeom>
        </p:spPr>
      </p:pic>
    </p:spTree>
    <p:extLst>
      <p:ext uri="{BB962C8B-B14F-4D97-AF65-F5344CB8AC3E}">
        <p14:creationId xmlns:p14="http://schemas.microsoft.com/office/powerpoint/2010/main" val="4252800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2. Amazon’s Financials</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968795" y="2657398"/>
            <a:ext cx="5829300" cy="297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93290" y="3100070"/>
            <a:ext cx="4798142" cy="1477328"/>
          </a:xfrm>
          <a:prstGeom prst="rect">
            <a:avLst/>
          </a:prstGeom>
        </p:spPr>
        <p:txBody>
          <a:bodyPr wrap="square">
            <a:spAutoFit/>
          </a:bodyPr>
          <a:lstStyle/>
          <a:p>
            <a:pPr marL="285750" indent="-285750" algn="just">
              <a:buFont typeface="Arial" panose="020B0604020202020204" pitchFamily="34" charset="0"/>
              <a:buChar char="•"/>
            </a:pPr>
            <a:r>
              <a:rPr lang="en-US" dirty="0"/>
              <a:t>Amazon ranks as one of the world’s top companies by market value.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As of Feb. 18, 2022, Amazon had a market capitalization of $1.6 trillion</a:t>
            </a:r>
            <a:endParaRPr lang="en-GB" dirty="0"/>
          </a:p>
        </p:txBody>
      </p:sp>
    </p:spTree>
    <p:extLst>
      <p:ext uri="{BB962C8B-B14F-4D97-AF65-F5344CB8AC3E}">
        <p14:creationId xmlns:p14="http://schemas.microsoft.com/office/powerpoint/2010/main" val="309701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08487-3E55-44DD-8CC1-B3384604FAA9}"/>
              </a:ext>
            </a:extLst>
          </p:cNvPr>
          <p:cNvSpPr>
            <a:spLocks noGrp="1"/>
          </p:cNvSpPr>
          <p:nvPr>
            <p:ph type="title"/>
          </p:nvPr>
        </p:nvSpPr>
        <p:spPr/>
        <p:txBody>
          <a:bodyPr>
            <a:normAutofit/>
          </a:bodyPr>
          <a:lstStyle/>
          <a:p>
            <a:pPr algn="ctr"/>
            <a:r>
              <a:rPr lang="en-US" dirty="0"/>
              <a:t>3.Amazon Web Services (AWS)</a:t>
            </a:r>
          </a:p>
        </p:txBody>
      </p:sp>
      <p:sp>
        <p:nvSpPr>
          <p:cNvPr id="3" name="Content Placeholder 2">
            <a:extLst>
              <a:ext uri="{FF2B5EF4-FFF2-40B4-BE49-F238E27FC236}">
                <a16:creationId xmlns:a16="http://schemas.microsoft.com/office/drawing/2014/main" id="{FA91C059-1696-411E-8417-DA006A9F1371}"/>
              </a:ext>
            </a:extLst>
          </p:cNvPr>
          <p:cNvSpPr>
            <a:spLocks noGrp="1"/>
          </p:cNvSpPr>
          <p:nvPr>
            <p:ph idx="1"/>
          </p:nvPr>
        </p:nvSpPr>
        <p:spPr>
          <a:xfrm>
            <a:off x="1066800" y="2103120"/>
            <a:ext cx="6440129" cy="3931920"/>
          </a:xfrm>
        </p:spPr>
        <p:txBody>
          <a:bodyPr>
            <a:normAutofit/>
          </a:bodyPr>
          <a:lstStyle/>
          <a:p>
            <a:pPr algn="just"/>
            <a:r>
              <a:rPr lang="en-US" sz="2000" dirty="0"/>
              <a:t>Amazon Web Services (AWS), launched in 2006, provides services to businesses, government agencies, and academic institutions to store information and deliver content</a:t>
            </a:r>
          </a:p>
          <a:p>
            <a:pPr algn="just"/>
            <a:r>
              <a:rPr lang="en-GB" sz="2000" dirty="0"/>
              <a:t>The difficulties in marketing the financial service are also addressed, along with suitable solutions (</a:t>
            </a:r>
            <a:r>
              <a:rPr lang="en-GB" sz="2000" dirty="0" err="1"/>
              <a:t>Papanastassio</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4450169D-1C0D-4F9A-92F4-C3B9160EC1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4287" y="1995144"/>
            <a:ext cx="4048125" cy="3419475"/>
          </a:xfrm>
          <a:prstGeom prst="rect">
            <a:avLst/>
          </a:prstGeom>
        </p:spPr>
      </p:pic>
    </p:spTree>
    <p:extLst>
      <p:ext uri="{BB962C8B-B14F-4D97-AF65-F5344CB8AC3E}">
        <p14:creationId xmlns:p14="http://schemas.microsoft.com/office/powerpoint/2010/main" val="806520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08D7-506A-4AD4-B786-833D5BD8506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 Infrastructure Management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D957383-6B32-4385-BC23-07949E6FB3DF}"/>
              </a:ext>
            </a:extLst>
          </p:cNvPr>
          <p:cNvSpPr>
            <a:spLocks noGrp="1"/>
          </p:cNvSpPr>
          <p:nvPr>
            <p:ph idx="1"/>
          </p:nvPr>
        </p:nvSpPr>
        <p:spPr>
          <a:xfrm>
            <a:off x="1066800" y="2103120"/>
            <a:ext cx="5715000" cy="3931920"/>
          </a:xfrm>
        </p:spPr>
        <p:txBody>
          <a:bodyPr/>
          <a:lstStyle/>
          <a:p>
            <a:pPr algn="just">
              <a:lnSpc>
                <a:spcPct val="107000"/>
              </a:lnSpc>
              <a:spcBef>
                <a:spcPts val="200"/>
              </a:spcBef>
              <a:buClrTx/>
              <a:defRPr/>
            </a:pPr>
            <a:r>
              <a:rPr lang="en-GB" dirty="0"/>
              <a:t>The business has built up its infrastructure, and as it grows and diversifies its activities, "Amazon" is now regularly updating its management system. </a:t>
            </a:r>
          </a:p>
          <a:p>
            <a:pPr algn="just">
              <a:lnSpc>
                <a:spcPct val="107000"/>
              </a:lnSpc>
              <a:spcBef>
                <a:spcPts val="200"/>
              </a:spcBef>
              <a:buClrTx/>
              <a:defRPr/>
            </a:pPr>
            <a:endParaRPr lang="en-GB" dirty="0"/>
          </a:p>
          <a:p>
            <a:pPr algn="just">
              <a:lnSpc>
                <a:spcPct val="107000"/>
              </a:lnSpc>
              <a:spcBef>
                <a:spcPts val="200"/>
              </a:spcBef>
              <a:buClrTx/>
              <a:defRPr/>
            </a:pPr>
            <a:r>
              <a:rPr lang="en-GB" dirty="0"/>
              <a:t>The business efficiently manages currency exchange in domestic and foreign markets using a virtual payment gateway technology. The business's network and virtual storage system are the most secure available for security reasons (Fuller and Phelps, 2018).</a:t>
            </a:r>
            <a:endParaRPr lang="en-US" dirty="0"/>
          </a:p>
          <a:p>
            <a:pPr marL="0" algn="just">
              <a:lnSpc>
                <a:spcPct val="107000"/>
              </a:lnSpc>
              <a:spcBef>
                <a:spcPts val="200"/>
              </a:spcBef>
            </a:pPr>
            <a:endParaRPr lang="en-US" dirty="0"/>
          </a:p>
        </p:txBody>
      </p:sp>
      <p:pic>
        <p:nvPicPr>
          <p:cNvPr id="5" name="Picture 4">
            <a:extLst>
              <a:ext uri="{FF2B5EF4-FFF2-40B4-BE49-F238E27FC236}">
                <a16:creationId xmlns:a16="http://schemas.microsoft.com/office/drawing/2014/main" id="{30AA6583-395B-403F-9576-26E538F6C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8074" y="2103120"/>
            <a:ext cx="3400425" cy="3237796"/>
          </a:xfrm>
          <a:prstGeom prst="rect">
            <a:avLst/>
          </a:prstGeom>
        </p:spPr>
      </p:pic>
    </p:spTree>
    <p:extLst>
      <p:ext uri="{BB962C8B-B14F-4D97-AF65-F5344CB8AC3E}">
        <p14:creationId xmlns:p14="http://schemas.microsoft.com/office/powerpoint/2010/main" val="751626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9B9C2-F08F-40E8-8A65-A130E395960A}"/>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 Supply Chain Finance</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BF7697D-7E1E-4F77-B022-B1ECFB8D5DF9}"/>
              </a:ext>
            </a:extLst>
          </p:cNvPr>
          <p:cNvSpPr>
            <a:spLocks noGrp="1"/>
          </p:cNvSpPr>
          <p:nvPr>
            <p:ph idx="1"/>
          </p:nvPr>
        </p:nvSpPr>
        <p:spPr>
          <a:xfrm>
            <a:off x="1066800" y="2103120"/>
            <a:ext cx="5429250" cy="3931920"/>
          </a:xfrm>
        </p:spPr>
        <p:txBody>
          <a:bodyPr>
            <a:normAutofit/>
          </a:bodyPr>
          <a:lstStyle/>
          <a:p>
            <a:pPr algn="just">
              <a:lnSpc>
                <a:spcPct val="107000"/>
              </a:lnSpc>
              <a:spcBef>
                <a:spcPts val="200"/>
              </a:spcBef>
              <a:buClrTx/>
              <a:defRPr/>
            </a:pPr>
            <a:r>
              <a:rPr lang="en-GB" sz="2000" dirty="0"/>
              <a:t>In order to provide financial services quickly and effectively, without any delays or shortages, the organisation has a vast distribution network. </a:t>
            </a:r>
          </a:p>
          <a:p>
            <a:pPr algn="just">
              <a:lnSpc>
                <a:spcPct val="107000"/>
              </a:lnSpc>
              <a:spcBef>
                <a:spcPts val="200"/>
              </a:spcBef>
              <a:buClrTx/>
              <a:defRPr/>
            </a:pPr>
            <a:r>
              <a:rPr lang="en-GB" sz="2000" dirty="0"/>
              <a:t>The firm employs technology including artificial intelligence, block chains, machine learning, digital supply chain networks, and more to conduct supply chain finance operations. (Bueno, 2019).</a:t>
            </a:r>
            <a:endParaRPr lang="en-US" sz="2000" dirty="0"/>
          </a:p>
          <a:p>
            <a:pPr marL="0" algn="just">
              <a:lnSpc>
                <a:spcPct val="107000"/>
              </a:lnSpc>
              <a:spcBef>
                <a:spcPts val="200"/>
              </a:spcBef>
            </a:pPr>
            <a:endParaRPr lang="en-US" sz="2000" dirty="0"/>
          </a:p>
          <a:p>
            <a:endParaRPr lang="en-US" sz="2000" dirty="0"/>
          </a:p>
        </p:txBody>
      </p:sp>
      <p:pic>
        <p:nvPicPr>
          <p:cNvPr id="5" name="Picture 4">
            <a:extLst>
              <a:ext uri="{FF2B5EF4-FFF2-40B4-BE49-F238E27FC236}">
                <a16:creationId xmlns:a16="http://schemas.microsoft.com/office/drawing/2014/main" id="{52EFCCFF-BA0B-4147-8CB1-3F2BC26208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047750"/>
            <a:ext cx="5715000" cy="4762500"/>
          </a:xfrm>
          <a:prstGeom prst="rect">
            <a:avLst/>
          </a:prstGeom>
        </p:spPr>
      </p:pic>
    </p:spTree>
    <p:extLst>
      <p:ext uri="{BB962C8B-B14F-4D97-AF65-F5344CB8AC3E}">
        <p14:creationId xmlns:p14="http://schemas.microsoft.com/office/powerpoint/2010/main" val="3798471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7411-F6F7-4965-8915-2C1043A684A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6. Customer care services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DAD6544-0BEF-40A0-9830-4A76F2C83E35}"/>
              </a:ext>
            </a:extLst>
          </p:cNvPr>
          <p:cNvSpPr>
            <a:spLocks noGrp="1"/>
          </p:cNvSpPr>
          <p:nvPr>
            <p:ph idx="1"/>
          </p:nvPr>
        </p:nvSpPr>
        <p:spPr>
          <a:xfrm>
            <a:off x="1066800" y="2103120"/>
            <a:ext cx="5162550" cy="3931920"/>
          </a:xfrm>
        </p:spPr>
        <p:txBody>
          <a:bodyPr>
            <a:noAutofit/>
          </a:bodyPr>
          <a:lstStyle/>
          <a:p>
            <a:pPr algn="just"/>
            <a:r>
              <a:rPr lang="en-GB" dirty="0"/>
              <a:t>The organisation maintains an effective customer care service to provide support to customers after the post-selling of their schemes or before selling them. Customers may access the customer care service's 24/7 facility through an online help desk and customer care phone. </a:t>
            </a:r>
          </a:p>
          <a:p>
            <a:pPr algn="just"/>
            <a:endParaRPr lang="en-GB" dirty="0"/>
          </a:p>
          <a:p>
            <a:pPr algn="just"/>
            <a:r>
              <a:rPr lang="en-GB" dirty="0"/>
              <a:t>The business often solicits feedback and suggestions from its customers via its customer care service in an effort to enhance the service it provides (</a:t>
            </a:r>
            <a:r>
              <a:rPr lang="en-GB" dirty="0" err="1"/>
              <a:t>Vaara</a:t>
            </a:r>
            <a:r>
              <a:rPr lang="en-GB" dirty="0"/>
              <a:t> et al, 2021).</a:t>
            </a:r>
            <a:endParaRPr lang="en-US" dirty="0"/>
          </a:p>
          <a:p>
            <a:pPr algn="just"/>
            <a:endParaRPr lang="en-US" dirty="0"/>
          </a:p>
        </p:txBody>
      </p:sp>
      <p:pic>
        <p:nvPicPr>
          <p:cNvPr id="5" name="Picture 4">
            <a:extLst>
              <a:ext uri="{FF2B5EF4-FFF2-40B4-BE49-F238E27FC236}">
                <a16:creationId xmlns:a16="http://schemas.microsoft.com/office/drawing/2014/main" id="{5E8A9393-5F60-4905-971E-254CE1E7A932}"/>
              </a:ext>
            </a:extLst>
          </p:cNvPr>
          <p:cNvPicPr>
            <a:picLocks noChangeAspect="1"/>
          </p:cNvPicPr>
          <p:nvPr/>
        </p:nvPicPr>
        <p:blipFill rotWithShape="1">
          <a:blip r:embed="rId3">
            <a:extLst>
              <a:ext uri="{28A0092B-C50C-407E-A947-70E740481C1C}">
                <a14:useLocalDpi xmlns:a14="http://schemas.microsoft.com/office/drawing/2010/main" val="0"/>
              </a:ext>
            </a:extLst>
          </a:blip>
          <a:srcRect l="4555" r="5206"/>
          <a:stretch/>
        </p:blipFill>
        <p:spPr>
          <a:xfrm>
            <a:off x="6781800" y="2103120"/>
            <a:ext cx="4569083" cy="3443287"/>
          </a:xfrm>
          <a:prstGeom prst="rect">
            <a:avLst/>
          </a:prstGeom>
        </p:spPr>
      </p:pic>
    </p:spTree>
    <p:extLst>
      <p:ext uri="{BB962C8B-B14F-4D97-AF65-F5344CB8AC3E}">
        <p14:creationId xmlns:p14="http://schemas.microsoft.com/office/powerpoint/2010/main" val="2698276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91531-206C-445A-82C5-E4086DEAFAB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7. Relationship with Suppliers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C9A0AEC-8782-437D-B610-3CB5AB8FD46F}"/>
              </a:ext>
            </a:extLst>
          </p:cNvPr>
          <p:cNvSpPr>
            <a:spLocks noGrp="1"/>
          </p:cNvSpPr>
          <p:nvPr>
            <p:ph idx="1"/>
          </p:nvPr>
        </p:nvSpPr>
        <p:spPr>
          <a:xfrm>
            <a:off x="771833" y="2082472"/>
            <a:ext cx="6115050" cy="3931920"/>
          </a:xfrm>
        </p:spPr>
        <p:txBody>
          <a:bodyPr/>
          <a:lstStyle/>
          <a:p>
            <a:pPr algn="just"/>
            <a:r>
              <a:rPr lang="en-GB" dirty="0"/>
              <a:t>By providing safe ecommerce services and maintaining courteous communication, "Amazon" maintains its positive relationships with its global suppliers. </a:t>
            </a:r>
          </a:p>
          <a:p>
            <a:pPr algn="just"/>
            <a:endParaRPr lang="en-GB" dirty="0"/>
          </a:p>
          <a:p>
            <a:pPr algn="just"/>
            <a:r>
              <a:rPr lang="en-GB" dirty="0"/>
              <a:t>To maintain a strong presence in that market, the firm situated in the area that "Amazon" serves forms relationships with suppliers. Additionally, the business runs supplier affiliate programmes for mutual benefit (Cooper and Nguyen, 2020).</a:t>
            </a:r>
            <a:endParaRPr lang="en-US" dirty="0"/>
          </a:p>
          <a:p>
            <a:pPr algn="just"/>
            <a:endParaRPr lang="en-US" dirty="0"/>
          </a:p>
        </p:txBody>
      </p:sp>
      <p:pic>
        <p:nvPicPr>
          <p:cNvPr id="5" name="Picture 4">
            <a:extLst>
              <a:ext uri="{FF2B5EF4-FFF2-40B4-BE49-F238E27FC236}">
                <a16:creationId xmlns:a16="http://schemas.microsoft.com/office/drawing/2014/main" id="{725D459E-8662-4D7B-819E-B0462BD960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9050" y="2103120"/>
            <a:ext cx="3497580" cy="3497580"/>
          </a:xfrm>
          <a:prstGeom prst="rect">
            <a:avLst/>
          </a:prstGeom>
        </p:spPr>
      </p:pic>
    </p:spTree>
    <p:extLst>
      <p:ext uri="{BB962C8B-B14F-4D97-AF65-F5344CB8AC3E}">
        <p14:creationId xmlns:p14="http://schemas.microsoft.com/office/powerpoint/2010/main" val="3751165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17B79-C011-496D-961E-7966CC2D775E}"/>
              </a:ext>
            </a:extLst>
          </p:cNvPr>
          <p:cNvSpPr>
            <a:spLocks noGrp="1"/>
          </p:cNvSpPr>
          <p:nvPr>
            <p:ph type="title"/>
          </p:nvPr>
        </p:nvSpPr>
        <p:spPr>
          <a:xfrm>
            <a:off x="565355" y="613098"/>
            <a:ext cx="10058400" cy="1371600"/>
          </a:xfrm>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8. Quality Control</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4D53C91-5E0F-49FC-86A5-DE12CE6CE2A8}"/>
              </a:ext>
            </a:extLst>
          </p:cNvPr>
          <p:cNvSpPr>
            <a:spLocks noGrp="1"/>
          </p:cNvSpPr>
          <p:nvPr>
            <p:ph idx="1"/>
          </p:nvPr>
        </p:nvSpPr>
        <p:spPr>
          <a:xfrm>
            <a:off x="506361" y="2088372"/>
            <a:ext cx="5600700" cy="3931920"/>
          </a:xfrm>
        </p:spPr>
        <p:txBody>
          <a:bodyPr>
            <a:normAutofit/>
          </a:bodyPr>
          <a:lstStyle/>
          <a:p>
            <a:pPr algn="just"/>
            <a:r>
              <a:rPr lang="en-GB" sz="2000" dirty="0"/>
              <a:t>The business is rigorous about maintaining the level of service. A staff of quality control specialists works for the organisation and closely maintains operational quality. </a:t>
            </a:r>
          </a:p>
          <a:p>
            <a:pPr algn="just"/>
            <a:r>
              <a:rPr lang="en-GB" sz="2000" dirty="0"/>
              <a:t>A client's credit limit is also decided by the team depending on their capacity to pay back the credit amount. Additionally, the business guarantees financial project operations and searching (</a:t>
            </a:r>
            <a:r>
              <a:rPr lang="en-GB" sz="2000" dirty="0" err="1"/>
              <a:t>Daudigeos</a:t>
            </a:r>
            <a:r>
              <a:rPr lang="en-GB" sz="2000" dirty="0"/>
              <a:t> et al, 2020).</a:t>
            </a:r>
            <a:endParaRPr lang="en-US" sz="2000" dirty="0"/>
          </a:p>
          <a:p>
            <a:pPr algn="just"/>
            <a:endParaRPr lang="en-US" sz="2000" dirty="0"/>
          </a:p>
        </p:txBody>
      </p:sp>
      <p:pic>
        <p:nvPicPr>
          <p:cNvPr id="5" name="Picture 4">
            <a:extLst>
              <a:ext uri="{FF2B5EF4-FFF2-40B4-BE49-F238E27FC236}">
                <a16:creationId xmlns:a16="http://schemas.microsoft.com/office/drawing/2014/main" id="{735153F9-97FE-4E42-8EBB-794FC452758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442" r="4422"/>
          <a:stretch/>
        </p:blipFill>
        <p:spPr>
          <a:xfrm>
            <a:off x="6667500" y="1712976"/>
            <a:ext cx="5048250" cy="3965448"/>
          </a:xfrm>
          <a:prstGeom prst="rect">
            <a:avLst/>
          </a:prstGeom>
        </p:spPr>
      </p:pic>
    </p:spTree>
    <p:extLst>
      <p:ext uri="{BB962C8B-B14F-4D97-AF65-F5344CB8AC3E}">
        <p14:creationId xmlns:p14="http://schemas.microsoft.com/office/powerpoint/2010/main" val="2064508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CB9F-430C-4F32-B3CC-FB070DA7C88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9. Promotion of Products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5FCFCD00-4B13-4303-921B-4B63865423B8}"/>
              </a:ext>
            </a:extLst>
          </p:cNvPr>
          <p:cNvSpPr>
            <a:spLocks noGrp="1"/>
          </p:cNvSpPr>
          <p:nvPr>
            <p:ph idx="1"/>
          </p:nvPr>
        </p:nvSpPr>
        <p:spPr>
          <a:xfrm>
            <a:off x="1066800" y="2103120"/>
            <a:ext cx="5562600" cy="3931920"/>
          </a:xfrm>
        </p:spPr>
        <p:txBody>
          <a:bodyPr>
            <a:noAutofit/>
          </a:bodyPr>
          <a:lstStyle/>
          <a:p>
            <a:pPr algn="just"/>
            <a:r>
              <a:rPr lang="en-GB" sz="2000" dirty="0"/>
              <a:t>To draw clients, the business uses a promotional funnel to market its financial goods. </a:t>
            </a:r>
          </a:p>
          <a:p>
            <a:pPr algn="just"/>
            <a:r>
              <a:rPr lang="en-GB" sz="2000" dirty="0"/>
              <a:t>The business employs conventional strategies, such as billboards, TV ads, and door-to-door direct marketing, etc. </a:t>
            </a:r>
          </a:p>
          <a:p>
            <a:pPr algn="just"/>
            <a:r>
              <a:rPr lang="en-GB" sz="2000" dirty="0"/>
              <a:t>The challenges of marketing financial services are also acknowledged, along with suitable answers. The business invests in strategies to promote certain areas (Barber, 2021).</a:t>
            </a:r>
            <a:endParaRPr lang="en-US" sz="2000" dirty="0"/>
          </a:p>
          <a:p>
            <a:pPr algn="just"/>
            <a:endParaRPr lang="en-US" sz="2000" dirty="0"/>
          </a:p>
        </p:txBody>
      </p:sp>
      <p:pic>
        <p:nvPicPr>
          <p:cNvPr id="5" name="Picture 4">
            <a:extLst>
              <a:ext uri="{FF2B5EF4-FFF2-40B4-BE49-F238E27FC236}">
                <a16:creationId xmlns:a16="http://schemas.microsoft.com/office/drawing/2014/main" id="{762E2CD2-B947-4E2D-B5D4-ADEC6842FC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8037" y="2103120"/>
            <a:ext cx="4391025" cy="3362325"/>
          </a:xfrm>
          <a:prstGeom prst="rect">
            <a:avLst/>
          </a:prstGeom>
        </p:spPr>
      </p:pic>
    </p:spTree>
    <p:extLst>
      <p:ext uri="{BB962C8B-B14F-4D97-AF65-F5344CB8AC3E}">
        <p14:creationId xmlns:p14="http://schemas.microsoft.com/office/powerpoint/2010/main" val="461248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66D8A-FB24-48D7-BA0C-9A26C0C5C559}"/>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10. IT Investment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5B3F6B4-651C-42DC-A377-D2B4E1085044}"/>
              </a:ext>
            </a:extLst>
          </p:cNvPr>
          <p:cNvSpPr>
            <a:spLocks noGrp="1"/>
          </p:cNvSpPr>
          <p:nvPr>
            <p:ph idx="1"/>
          </p:nvPr>
        </p:nvSpPr>
        <p:spPr>
          <a:xfrm>
            <a:off x="786580" y="2103120"/>
            <a:ext cx="6438900" cy="3931920"/>
          </a:xfrm>
        </p:spPr>
        <p:txBody>
          <a:bodyPr>
            <a:normAutofit/>
          </a:bodyPr>
          <a:lstStyle/>
          <a:p>
            <a:pPr algn="just"/>
            <a:r>
              <a:rPr lang="en-GB" sz="2000" dirty="0"/>
              <a:t>Due to technological development, the usage of technologies is becoming more and more necessary and advantageous in every industry. </a:t>
            </a:r>
          </a:p>
          <a:p>
            <a:pPr algn="just"/>
            <a:r>
              <a:rPr lang="en-GB" sz="2000" dirty="0"/>
              <a:t>The growth of "Amazon services "'s incorporates technology in order to stay up with technological breakthroughs. </a:t>
            </a:r>
          </a:p>
          <a:p>
            <a:pPr algn="just"/>
            <a:r>
              <a:rPr lang="en-GB" sz="2000" dirty="0"/>
              <a:t>To assess the viability of investing in certain technologies and their advantages for the firm's performance in the future, the corporation employs a variety of ways (</a:t>
            </a:r>
            <a:r>
              <a:rPr lang="en-GB" sz="2000" dirty="0" err="1"/>
              <a:t>Christofi</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637BF0FC-A465-4EF7-9276-315B913E1FBB}"/>
              </a:ext>
            </a:extLst>
          </p:cNvPr>
          <p:cNvPicPr>
            <a:picLocks noChangeAspect="1"/>
          </p:cNvPicPr>
          <p:nvPr/>
        </p:nvPicPr>
        <p:blipFill rotWithShape="1">
          <a:blip r:embed="rId3">
            <a:extLst>
              <a:ext uri="{28A0092B-C50C-407E-A947-70E740481C1C}">
                <a14:useLocalDpi xmlns:a14="http://schemas.microsoft.com/office/drawing/2010/main" val="0"/>
              </a:ext>
            </a:extLst>
          </a:blip>
          <a:srcRect l="10830" r="12996"/>
          <a:stretch/>
        </p:blipFill>
        <p:spPr>
          <a:xfrm>
            <a:off x="7696200" y="2103120"/>
            <a:ext cx="4019550" cy="3257550"/>
          </a:xfrm>
          <a:prstGeom prst="rect">
            <a:avLst/>
          </a:prstGeom>
        </p:spPr>
      </p:pic>
    </p:spTree>
    <p:extLst>
      <p:ext uri="{BB962C8B-B14F-4D97-AF65-F5344CB8AC3E}">
        <p14:creationId xmlns:p14="http://schemas.microsoft.com/office/powerpoint/2010/main" val="2768004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F093-FBD4-4AD1-AA1E-B7CBEE6B8D3E}"/>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11. Human Resource Management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12654E0-DAF6-46DA-98EB-113F35C67D43}"/>
              </a:ext>
            </a:extLst>
          </p:cNvPr>
          <p:cNvSpPr>
            <a:spLocks noGrp="1"/>
          </p:cNvSpPr>
          <p:nvPr>
            <p:ph idx="1"/>
          </p:nvPr>
        </p:nvSpPr>
        <p:spPr>
          <a:xfrm>
            <a:off x="786580" y="2073623"/>
            <a:ext cx="6286500" cy="3931920"/>
          </a:xfrm>
        </p:spPr>
        <p:txBody>
          <a:bodyPr>
            <a:normAutofit/>
          </a:bodyPr>
          <a:lstStyle/>
          <a:p>
            <a:pPr algn="just"/>
            <a:r>
              <a:rPr lang="en-GB" sz="2000" dirty="0"/>
              <a:t>The lecture will examine the primary duties of multinational corporations using the actual example of the bank "AMAZON," a multinational corporation. </a:t>
            </a:r>
          </a:p>
          <a:p>
            <a:pPr algn="just"/>
            <a:r>
              <a:rPr lang="en-GB" sz="2000" dirty="0"/>
              <a:t>In order for "Amazon" to be aware of what others are doing, the company evaluates the strategies utilised by competitors in their business operations for more market research.</a:t>
            </a:r>
            <a:endParaRPr lang="en-US" sz="2000" dirty="0"/>
          </a:p>
          <a:p>
            <a:pPr algn="just"/>
            <a:endParaRPr lang="en-US" sz="2000" dirty="0"/>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BB1DB24-F8DA-484F-A373-3DE95003FA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3300" y="2586037"/>
            <a:ext cx="4254925" cy="2462213"/>
          </a:xfrm>
          <a:prstGeom prst="rect">
            <a:avLst/>
          </a:prstGeom>
        </p:spPr>
      </p:pic>
    </p:spTree>
    <p:extLst>
      <p:ext uri="{BB962C8B-B14F-4D97-AF65-F5344CB8AC3E}">
        <p14:creationId xmlns:p14="http://schemas.microsoft.com/office/powerpoint/2010/main" val="2559497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C503E-6644-471C-BCAA-98F4BAA0EB82}"/>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12. Other Logistic support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DEC392B-2005-4270-A8DE-AABA89783317}"/>
              </a:ext>
            </a:extLst>
          </p:cNvPr>
          <p:cNvSpPr>
            <a:spLocks noGrp="1"/>
          </p:cNvSpPr>
          <p:nvPr>
            <p:ph idx="1"/>
          </p:nvPr>
        </p:nvSpPr>
        <p:spPr>
          <a:xfrm>
            <a:off x="668594" y="2103120"/>
            <a:ext cx="5715000" cy="3931920"/>
          </a:xfrm>
        </p:spPr>
        <p:txBody>
          <a:bodyPr>
            <a:normAutofit/>
          </a:bodyPr>
          <a:lstStyle/>
          <a:p>
            <a:pPr algn="just"/>
            <a:r>
              <a:rPr lang="en-GB" sz="2000" dirty="0"/>
              <a:t>The business offers its customers various logistical solutions in addition to financial services. </a:t>
            </a:r>
          </a:p>
          <a:p>
            <a:pPr algn="just"/>
            <a:r>
              <a:rPr lang="en-GB" sz="2000" dirty="0"/>
              <a:t>The assistance comprises a letter of credit (LC) instrument that allows importer corporations to provide financial assurance to exporter enterprises. </a:t>
            </a:r>
          </a:p>
          <a:p>
            <a:pPr algn="just"/>
            <a:r>
              <a:rPr lang="en-GB" sz="2000" dirty="0"/>
              <a:t>Based on customer choices and economic data, "Amazon" creates financial strategies. As part of its Corporate Social Responsibility (CSR) efforts, the corporation also funds social causes (</a:t>
            </a:r>
            <a:r>
              <a:rPr lang="en-GB" sz="2000" dirty="0" err="1"/>
              <a:t>Agevi</a:t>
            </a:r>
            <a:r>
              <a:rPr lang="en-GB" sz="2000" dirty="0"/>
              <a:t> et al., 2019).</a:t>
            </a:r>
            <a:endParaRPr lang="en-US" sz="2000" dirty="0"/>
          </a:p>
          <a:p>
            <a:pPr algn="just"/>
            <a:endParaRPr lang="en-US" sz="2000" dirty="0"/>
          </a:p>
        </p:txBody>
      </p:sp>
      <p:pic>
        <p:nvPicPr>
          <p:cNvPr id="5" name="Picture 4">
            <a:extLst>
              <a:ext uri="{FF2B5EF4-FFF2-40B4-BE49-F238E27FC236}">
                <a16:creationId xmlns:a16="http://schemas.microsoft.com/office/drawing/2014/main" id="{C585198B-4A4D-4E5D-B40C-E441B777D6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81800" y="2103120"/>
            <a:ext cx="4317929" cy="2882218"/>
          </a:xfrm>
          <a:prstGeom prst="rect">
            <a:avLst/>
          </a:prstGeom>
        </p:spPr>
      </p:pic>
    </p:spTree>
    <p:extLst>
      <p:ext uri="{BB962C8B-B14F-4D97-AF65-F5344CB8AC3E}">
        <p14:creationId xmlns:p14="http://schemas.microsoft.com/office/powerpoint/2010/main" val="913963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31D92-CBE0-48D9-BE6F-7CE38E00F19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0E447990-D767-4AE3-83A3-81EC778590E6}"/>
              </a:ext>
            </a:extLst>
          </p:cNvPr>
          <p:cNvSpPr>
            <a:spLocks noGrp="1"/>
          </p:cNvSpPr>
          <p:nvPr>
            <p:ph idx="1"/>
          </p:nvPr>
        </p:nvSpPr>
        <p:spPr>
          <a:xfrm>
            <a:off x="1066800" y="2103120"/>
            <a:ext cx="6153150" cy="3931920"/>
          </a:xfrm>
        </p:spPr>
        <p:txBody>
          <a:bodyPr>
            <a:normAutofit/>
          </a:bodyPr>
          <a:lstStyle/>
          <a:p>
            <a:pPr algn="just"/>
            <a:r>
              <a:rPr lang="en-GB" sz="2000" dirty="0"/>
              <a:t>The operations of the big corporations serve as a symbol of the success and market dominance that "Amazon" has achieved, and small firms are interested in them because "Amazon" wants to learn from them and get the best advice from them. </a:t>
            </a:r>
          </a:p>
          <a:p>
            <a:pPr algn="just"/>
            <a:r>
              <a:rPr lang="en-GB" sz="2000" dirty="0"/>
              <a:t>The examination of this company's presentation suggests that it should concentrate more on establishing and building a safe virtual financial infrastructure for its customers (</a:t>
            </a:r>
            <a:r>
              <a:rPr lang="en-GB" sz="2000" dirty="0" err="1"/>
              <a:t>Naheem</a:t>
            </a:r>
            <a:r>
              <a:rPr lang="en-GB" sz="2000" dirty="0"/>
              <a:t>, 2018).</a:t>
            </a:r>
            <a:endParaRPr lang="en-US" sz="2000" dirty="0"/>
          </a:p>
          <a:p>
            <a:pPr algn="just"/>
            <a:endParaRPr lang="en-US" sz="2000" dirty="0"/>
          </a:p>
        </p:txBody>
      </p:sp>
      <p:pic>
        <p:nvPicPr>
          <p:cNvPr id="5" name="Picture 4">
            <a:extLst>
              <a:ext uri="{FF2B5EF4-FFF2-40B4-BE49-F238E27FC236}">
                <a16:creationId xmlns:a16="http://schemas.microsoft.com/office/drawing/2014/main" id="{31663A0C-FB29-4C0B-B2F2-7328A6AF1C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0" y="2103120"/>
            <a:ext cx="3911600" cy="2933700"/>
          </a:xfrm>
          <a:prstGeom prst="rect">
            <a:avLst/>
          </a:prstGeom>
        </p:spPr>
      </p:pic>
    </p:spTree>
    <p:extLst>
      <p:ext uri="{BB962C8B-B14F-4D97-AF65-F5344CB8AC3E}">
        <p14:creationId xmlns:p14="http://schemas.microsoft.com/office/powerpoint/2010/main" val="3991986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5A41-8117-4E25-B939-358B2F616E31}"/>
              </a:ext>
            </a:extLst>
          </p:cNvPr>
          <p:cNvSpPr>
            <a:spLocks noGrp="1"/>
          </p:cNvSpPr>
          <p:nvPr>
            <p:ph type="title"/>
          </p:nvPr>
        </p:nvSpPr>
        <p:spPr>
          <a:xfrm>
            <a:off x="986589" y="-236621"/>
            <a:ext cx="10058400" cy="1371600"/>
          </a:xfrm>
        </p:spPr>
        <p:txBody>
          <a:bodyPr/>
          <a:lstStyle/>
          <a:p>
            <a:pPr algn="ctr"/>
            <a:r>
              <a:rPr lang="en-US" dirty="0"/>
              <a:t>References</a:t>
            </a: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5277" y="761335"/>
            <a:ext cx="11568684" cy="56546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90629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FB">
      <a:majorFont>
        <a:latin typeface="Times New Roman"/>
        <a:ea typeface=""/>
        <a:cs typeface=""/>
      </a:majorFont>
      <a:minorFont>
        <a:latin typeface="Times New Roman"/>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88</TotalTime>
  <Words>2624</Words>
  <Application>Microsoft Office PowerPoint</Application>
  <PresentationFormat>Widescreen</PresentationFormat>
  <Paragraphs>128</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Savon</vt:lpstr>
      <vt:lpstr>LCBB4000 Academic Skills</vt:lpstr>
      <vt:lpstr>Table of Contents </vt:lpstr>
      <vt:lpstr>Introduction</vt:lpstr>
      <vt:lpstr>Amazon’s Recommended Future services</vt:lpstr>
      <vt:lpstr>Amazon's key activities</vt:lpstr>
      <vt:lpstr> The main activities of "Amazon" as a multinational company 1. Market Research </vt:lpstr>
      <vt:lpstr>2. Amazon’s Financials</vt:lpstr>
      <vt:lpstr>3.Amazon Web Services (AWS)</vt:lpstr>
      <vt:lpstr>4. Infrastructure Management  </vt:lpstr>
      <vt:lpstr>5. Supply Chain Finance </vt:lpstr>
      <vt:lpstr>6. Customer care services </vt:lpstr>
      <vt:lpstr>7. Relationship with Suppliers </vt:lpstr>
      <vt:lpstr>8. Quality Control </vt:lpstr>
      <vt:lpstr>9. Promotion of Products </vt:lpstr>
      <vt:lpstr>10. IT Investment  </vt:lpstr>
      <vt:lpstr>11. Human Resource Management </vt:lpstr>
      <vt:lpstr>12. Other Logistic support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Nafiur Rahman</dc:creator>
  <cp:lastModifiedBy>Ana-Maria Nastac</cp:lastModifiedBy>
  <cp:revision>127</cp:revision>
  <dcterms:created xsi:type="dcterms:W3CDTF">2022-03-30T17:13:10Z</dcterms:created>
  <dcterms:modified xsi:type="dcterms:W3CDTF">2022-08-06T08:19:15Z</dcterms:modified>
</cp:coreProperties>
</file>