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20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4040E-0728-04F1-3A6F-C715C3475B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ro-RO"/>
          </a:p>
        </p:txBody>
      </p:sp>
      <p:sp>
        <p:nvSpPr>
          <p:cNvPr id="3" name="Subtitle 2">
            <a:extLst>
              <a:ext uri="{FF2B5EF4-FFF2-40B4-BE49-F238E27FC236}">
                <a16:creationId xmlns:a16="http://schemas.microsoft.com/office/drawing/2014/main" id="{57A6C236-5DEB-0FE7-16F4-F3F447123B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o-RO"/>
          </a:p>
        </p:txBody>
      </p:sp>
      <p:sp>
        <p:nvSpPr>
          <p:cNvPr id="4" name="Date Placeholder 3">
            <a:extLst>
              <a:ext uri="{FF2B5EF4-FFF2-40B4-BE49-F238E27FC236}">
                <a16:creationId xmlns:a16="http://schemas.microsoft.com/office/drawing/2014/main" id="{4467157A-0872-A4EB-9ED2-C3D6AF831094}"/>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5" name="Footer Placeholder 4">
            <a:extLst>
              <a:ext uri="{FF2B5EF4-FFF2-40B4-BE49-F238E27FC236}">
                <a16:creationId xmlns:a16="http://schemas.microsoft.com/office/drawing/2014/main" id="{EC156B0B-6658-44E3-4B72-A927146AFA07}"/>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CD12C21C-D008-788B-380F-B87FC3704A83}"/>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3956752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AC96E-34F3-1770-5272-99E0A21BA964}"/>
              </a:ext>
            </a:extLst>
          </p:cNvPr>
          <p:cNvSpPr>
            <a:spLocks noGrp="1"/>
          </p:cNvSpPr>
          <p:nvPr>
            <p:ph type="title"/>
          </p:nvPr>
        </p:nvSpPr>
        <p:spPr/>
        <p:txBody>
          <a:bodyPr/>
          <a:lstStyle/>
          <a:p>
            <a:r>
              <a:rPr lang="en-US"/>
              <a:t>Click to edit Master title style</a:t>
            </a:r>
            <a:endParaRPr lang="ro-RO"/>
          </a:p>
        </p:txBody>
      </p:sp>
      <p:sp>
        <p:nvSpPr>
          <p:cNvPr id="3" name="Content Placeholder 2">
            <a:extLst>
              <a:ext uri="{FF2B5EF4-FFF2-40B4-BE49-F238E27FC236}">
                <a16:creationId xmlns:a16="http://schemas.microsoft.com/office/drawing/2014/main" id="{F431D483-0955-D7E1-63D6-4F35AD227E6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0E752928-2FFA-3099-8777-43093D48129D}"/>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5" name="Footer Placeholder 4">
            <a:extLst>
              <a:ext uri="{FF2B5EF4-FFF2-40B4-BE49-F238E27FC236}">
                <a16:creationId xmlns:a16="http://schemas.microsoft.com/office/drawing/2014/main" id="{A8D4C211-49D9-1537-7344-5842C263892E}"/>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56A559F5-6852-4B5A-82D8-433F0BF0FF3A}"/>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1835355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33DD7-35D6-B2A5-C088-1EBF5679DB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ro-RO"/>
          </a:p>
        </p:txBody>
      </p:sp>
      <p:sp>
        <p:nvSpPr>
          <p:cNvPr id="3" name="Text Placeholder 2">
            <a:extLst>
              <a:ext uri="{FF2B5EF4-FFF2-40B4-BE49-F238E27FC236}">
                <a16:creationId xmlns:a16="http://schemas.microsoft.com/office/drawing/2014/main" id="{FC949162-4095-9031-C263-4C4679472D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073C61-54FA-A1D6-6DA9-E4698FD69D75}"/>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5" name="Footer Placeholder 4">
            <a:extLst>
              <a:ext uri="{FF2B5EF4-FFF2-40B4-BE49-F238E27FC236}">
                <a16:creationId xmlns:a16="http://schemas.microsoft.com/office/drawing/2014/main" id="{C54DA9F0-63E2-60FA-AEC5-FE0A40C7581D}"/>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B21EBB28-79D6-F615-847C-F362F559D2D1}"/>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1329511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F431A-172E-8CDC-ECF5-806C30A7223D}"/>
              </a:ext>
            </a:extLst>
          </p:cNvPr>
          <p:cNvSpPr>
            <a:spLocks noGrp="1"/>
          </p:cNvSpPr>
          <p:nvPr>
            <p:ph type="title"/>
          </p:nvPr>
        </p:nvSpPr>
        <p:spPr/>
        <p:txBody>
          <a:bodyPr/>
          <a:lstStyle/>
          <a:p>
            <a:r>
              <a:rPr lang="en-US"/>
              <a:t>Click to edit Master title style</a:t>
            </a:r>
            <a:endParaRPr lang="ro-RO"/>
          </a:p>
        </p:txBody>
      </p:sp>
      <p:sp>
        <p:nvSpPr>
          <p:cNvPr id="3" name="Content Placeholder 2">
            <a:extLst>
              <a:ext uri="{FF2B5EF4-FFF2-40B4-BE49-F238E27FC236}">
                <a16:creationId xmlns:a16="http://schemas.microsoft.com/office/drawing/2014/main" id="{DFE5BD99-A1DD-6C9E-F148-F14808DA4D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Content Placeholder 3">
            <a:extLst>
              <a:ext uri="{FF2B5EF4-FFF2-40B4-BE49-F238E27FC236}">
                <a16:creationId xmlns:a16="http://schemas.microsoft.com/office/drawing/2014/main" id="{000DDB7A-830A-C887-B0D8-7C68D588C6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5" name="Date Placeholder 4">
            <a:extLst>
              <a:ext uri="{FF2B5EF4-FFF2-40B4-BE49-F238E27FC236}">
                <a16:creationId xmlns:a16="http://schemas.microsoft.com/office/drawing/2014/main" id="{5E8E6E5D-5220-BF62-80D3-5807EE510261}"/>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6" name="Footer Placeholder 5">
            <a:extLst>
              <a:ext uri="{FF2B5EF4-FFF2-40B4-BE49-F238E27FC236}">
                <a16:creationId xmlns:a16="http://schemas.microsoft.com/office/drawing/2014/main" id="{BEB61410-3FF5-6984-2FB7-C40567DBF090}"/>
              </a:ext>
            </a:extLst>
          </p:cNvPr>
          <p:cNvSpPr>
            <a:spLocks noGrp="1"/>
          </p:cNvSpPr>
          <p:nvPr>
            <p:ph type="ftr" sz="quarter" idx="11"/>
          </p:nvPr>
        </p:nvSpPr>
        <p:spPr/>
        <p:txBody>
          <a:bodyPr/>
          <a:lstStyle/>
          <a:p>
            <a:endParaRPr lang="ro-RO"/>
          </a:p>
        </p:txBody>
      </p:sp>
      <p:sp>
        <p:nvSpPr>
          <p:cNvPr id="7" name="Slide Number Placeholder 6">
            <a:extLst>
              <a:ext uri="{FF2B5EF4-FFF2-40B4-BE49-F238E27FC236}">
                <a16:creationId xmlns:a16="http://schemas.microsoft.com/office/drawing/2014/main" id="{30D30073-C96F-950E-A093-A5DD963C3559}"/>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4271470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9272B-C1A8-7D1D-0DDA-0D863CEAF9DB}"/>
              </a:ext>
            </a:extLst>
          </p:cNvPr>
          <p:cNvSpPr>
            <a:spLocks noGrp="1"/>
          </p:cNvSpPr>
          <p:nvPr>
            <p:ph type="title"/>
          </p:nvPr>
        </p:nvSpPr>
        <p:spPr>
          <a:xfrm>
            <a:off x="839788" y="365125"/>
            <a:ext cx="10515600" cy="1325563"/>
          </a:xfrm>
        </p:spPr>
        <p:txBody>
          <a:bodyPr/>
          <a:lstStyle/>
          <a:p>
            <a:r>
              <a:rPr lang="en-US"/>
              <a:t>Click to edit Master title style</a:t>
            </a:r>
            <a:endParaRPr lang="ro-RO"/>
          </a:p>
        </p:txBody>
      </p:sp>
      <p:sp>
        <p:nvSpPr>
          <p:cNvPr id="3" name="Text Placeholder 2">
            <a:extLst>
              <a:ext uri="{FF2B5EF4-FFF2-40B4-BE49-F238E27FC236}">
                <a16:creationId xmlns:a16="http://schemas.microsoft.com/office/drawing/2014/main" id="{4BB4F4BC-8B7C-F2BA-2584-2C6185D18F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51DC8E-3DDB-3253-AD5B-9F4F90BA69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5" name="Text Placeholder 4">
            <a:extLst>
              <a:ext uri="{FF2B5EF4-FFF2-40B4-BE49-F238E27FC236}">
                <a16:creationId xmlns:a16="http://schemas.microsoft.com/office/drawing/2014/main" id="{46CCDCC8-6DD9-F44B-96BE-E28E33281C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3921B-03AF-9522-A751-FFD76C4EF3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7" name="Date Placeholder 6">
            <a:extLst>
              <a:ext uri="{FF2B5EF4-FFF2-40B4-BE49-F238E27FC236}">
                <a16:creationId xmlns:a16="http://schemas.microsoft.com/office/drawing/2014/main" id="{88EA8264-667E-4182-4E90-5C50875C3A31}"/>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8" name="Footer Placeholder 7">
            <a:extLst>
              <a:ext uri="{FF2B5EF4-FFF2-40B4-BE49-F238E27FC236}">
                <a16:creationId xmlns:a16="http://schemas.microsoft.com/office/drawing/2014/main" id="{71D2EAD9-F997-11A1-4AB3-7E7ED2FF327E}"/>
              </a:ext>
            </a:extLst>
          </p:cNvPr>
          <p:cNvSpPr>
            <a:spLocks noGrp="1"/>
          </p:cNvSpPr>
          <p:nvPr>
            <p:ph type="ftr" sz="quarter" idx="11"/>
          </p:nvPr>
        </p:nvSpPr>
        <p:spPr/>
        <p:txBody>
          <a:bodyPr/>
          <a:lstStyle/>
          <a:p>
            <a:endParaRPr lang="ro-RO"/>
          </a:p>
        </p:txBody>
      </p:sp>
      <p:sp>
        <p:nvSpPr>
          <p:cNvPr id="9" name="Slide Number Placeholder 8">
            <a:extLst>
              <a:ext uri="{FF2B5EF4-FFF2-40B4-BE49-F238E27FC236}">
                <a16:creationId xmlns:a16="http://schemas.microsoft.com/office/drawing/2014/main" id="{664B6D51-623B-6B96-95E5-1D4C8E77BD2D}"/>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321546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2E1E1-F029-0266-0627-B400FA6E922C}"/>
              </a:ext>
            </a:extLst>
          </p:cNvPr>
          <p:cNvSpPr>
            <a:spLocks noGrp="1"/>
          </p:cNvSpPr>
          <p:nvPr>
            <p:ph type="title"/>
          </p:nvPr>
        </p:nvSpPr>
        <p:spPr/>
        <p:txBody>
          <a:bodyPr/>
          <a:lstStyle/>
          <a:p>
            <a:r>
              <a:rPr lang="en-US"/>
              <a:t>Click to edit Master title style</a:t>
            </a:r>
            <a:endParaRPr lang="ro-RO"/>
          </a:p>
        </p:txBody>
      </p:sp>
      <p:sp>
        <p:nvSpPr>
          <p:cNvPr id="3" name="Date Placeholder 2">
            <a:extLst>
              <a:ext uri="{FF2B5EF4-FFF2-40B4-BE49-F238E27FC236}">
                <a16:creationId xmlns:a16="http://schemas.microsoft.com/office/drawing/2014/main" id="{0E6FEE24-3D70-B638-C1D4-CFE796A15EE3}"/>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4" name="Footer Placeholder 3">
            <a:extLst>
              <a:ext uri="{FF2B5EF4-FFF2-40B4-BE49-F238E27FC236}">
                <a16:creationId xmlns:a16="http://schemas.microsoft.com/office/drawing/2014/main" id="{6887269D-A29B-D312-B0A0-4430E9B75974}"/>
              </a:ext>
            </a:extLst>
          </p:cNvPr>
          <p:cNvSpPr>
            <a:spLocks noGrp="1"/>
          </p:cNvSpPr>
          <p:nvPr>
            <p:ph type="ftr" sz="quarter" idx="11"/>
          </p:nvPr>
        </p:nvSpPr>
        <p:spPr/>
        <p:txBody>
          <a:bodyPr/>
          <a:lstStyle/>
          <a:p>
            <a:endParaRPr lang="ro-RO"/>
          </a:p>
        </p:txBody>
      </p:sp>
      <p:sp>
        <p:nvSpPr>
          <p:cNvPr id="5" name="Slide Number Placeholder 4">
            <a:extLst>
              <a:ext uri="{FF2B5EF4-FFF2-40B4-BE49-F238E27FC236}">
                <a16:creationId xmlns:a16="http://schemas.microsoft.com/office/drawing/2014/main" id="{BE693315-E557-CE26-75D0-2942B5FFC982}"/>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31120012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5388FA-433B-C57A-E166-9F147CB29340}"/>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3" name="Footer Placeholder 2">
            <a:extLst>
              <a:ext uri="{FF2B5EF4-FFF2-40B4-BE49-F238E27FC236}">
                <a16:creationId xmlns:a16="http://schemas.microsoft.com/office/drawing/2014/main" id="{674277F5-4A2A-F252-89DE-770B0C29121D}"/>
              </a:ext>
            </a:extLst>
          </p:cNvPr>
          <p:cNvSpPr>
            <a:spLocks noGrp="1"/>
          </p:cNvSpPr>
          <p:nvPr>
            <p:ph type="ftr" sz="quarter" idx="11"/>
          </p:nvPr>
        </p:nvSpPr>
        <p:spPr/>
        <p:txBody>
          <a:bodyPr/>
          <a:lstStyle/>
          <a:p>
            <a:endParaRPr lang="ro-RO"/>
          </a:p>
        </p:txBody>
      </p:sp>
      <p:sp>
        <p:nvSpPr>
          <p:cNvPr id="4" name="Slide Number Placeholder 3">
            <a:extLst>
              <a:ext uri="{FF2B5EF4-FFF2-40B4-BE49-F238E27FC236}">
                <a16:creationId xmlns:a16="http://schemas.microsoft.com/office/drawing/2014/main" id="{3994DEC0-88E4-AADA-FF99-4CD2D24DA95E}"/>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8523554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42623-D5A7-357A-C42C-76630D08D0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o-RO"/>
          </a:p>
        </p:txBody>
      </p:sp>
      <p:sp>
        <p:nvSpPr>
          <p:cNvPr id="3" name="Content Placeholder 2">
            <a:extLst>
              <a:ext uri="{FF2B5EF4-FFF2-40B4-BE49-F238E27FC236}">
                <a16:creationId xmlns:a16="http://schemas.microsoft.com/office/drawing/2014/main" id="{2A0A0459-0793-6E48-7190-524492C7BA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Text Placeholder 3">
            <a:extLst>
              <a:ext uri="{FF2B5EF4-FFF2-40B4-BE49-F238E27FC236}">
                <a16:creationId xmlns:a16="http://schemas.microsoft.com/office/drawing/2014/main" id="{0A793441-2BA3-6C5D-8C5C-4DF1E2DA3D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223D37-694A-2338-95B5-64D547591409}"/>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6" name="Footer Placeholder 5">
            <a:extLst>
              <a:ext uri="{FF2B5EF4-FFF2-40B4-BE49-F238E27FC236}">
                <a16:creationId xmlns:a16="http://schemas.microsoft.com/office/drawing/2014/main" id="{73C3F43E-EB98-5DD9-4EFA-ACDA67D03C96}"/>
              </a:ext>
            </a:extLst>
          </p:cNvPr>
          <p:cNvSpPr>
            <a:spLocks noGrp="1"/>
          </p:cNvSpPr>
          <p:nvPr>
            <p:ph type="ftr" sz="quarter" idx="11"/>
          </p:nvPr>
        </p:nvSpPr>
        <p:spPr/>
        <p:txBody>
          <a:bodyPr/>
          <a:lstStyle/>
          <a:p>
            <a:endParaRPr lang="ro-RO"/>
          </a:p>
        </p:txBody>
      </p:sp>
      <p:sp>
        <p:nvSpPr>
          <p:cNvPr id="7" name="Slide Number Placeholder 6">
            <a:extLst>
              <a:ext uri="{FF2B5EF4-FFF2-40B4-BE49-F238E27FC236}">
                <a16:creationId xmlns:a16="http://schemas.microsoft.com/office/drawing/2014/main" id="{E342BB5D-59A5-C535-2FE3-22358919CAD9}"/>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8392555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6E311-0B6E-4776-5C93-A1ACAF658B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o-RO"/>
          </a:p>
        </p:txBody>
      </p:sp>
      <p:sp>
        <p:nvSpPr>
          <p:cNvPr id="3" name="Picture Placeholder 2">
            <a:extLst>
              <a:ext uri="{FF2B5EF4-FFF2-40B4-BE49-F238E27FC236}">
                <a16:creationId xmlns:a16="http://schemas.microsoft.com/office/drawing/2014/main" id="{EABE7D78-FAD8-6D13-40FF-E3102AF2BB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Text Placeholder 3">
            <a:extLst>
              <a:ext uri="{FF2B5EF4-FFF2-40B4-BE49-F238E27FC236}">
                <a16:creationId xmlns:a16="http://schemas.microsoft.com/office/drawing/2014/main" id="{EC585D8E-8107-BB62-6B86-8EDAB22F64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1CC08-8AB0-84AE-4410-D065A1249CA6}"/>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6" name="Footer Placeholder 5">
            <a:extLst>
              <a:ext uri="{FF2B5EF4-FFF2-40B4-BE49-F238E27FC236}">
                <a16:creationId xmlns:a16="http://schemas.microsoft.com/office/drawing/2014/main" id="{2BF81F83-95D9-E603-E29E-73C1C98A7B1B}"/>
              </a:ext>
            </a:extLst>
          </p:cNvPr>
          <p:cNvSpPr>
            <a:spLocks noGrp="1"/>
          </p:cNvSpPr>
          <p:nvPr>
            <p:ph type="ftr" sz="quarter" idx="11"/>
          </p:nvPr>
        </p:nvSpPr>
        <p:spPr/>
        <p:txBody>
          <a:bodyPr/>
          <a:lstStyle/>
          <a:p>
            <a:endParaRPr lang="ro-RO"/>
          </a:p>
        </p:txBody>
      </p:sp>
      <p:sp>
        <p:nvSpPr>
          <p:cNvPr id="7" name="Slide Number Placeholder 6">
            <a:extLst>
              <a:ext uri="{FF2B5EF4-FFF2-40B4-BE49-F238E27FC236}">
                <a16:creationId xmlns:a16="http://schemas.microsoft.com/office/drawing/2014/main" id="{920A08B4-9710-ABBE-7AA5-4847AFA1F1CA}"/>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4032541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CDDC9-E813-1680-D8D6-D3838058FD2D}"/>
              </a:ext>
            </a:extLst>
          </p:cNvPr>
          <p:cNvSpPr>
            <a:spLocks noGrp="1"/>
          </p:cNvSpPr>
          <p:nvPr>
            <p:ph type="title"/>
          </p:nvPr>
        </p:nvSpPr>
        <p:spPr/>
        <p:txBody>
          <a:bodyPr/>
          <a:lstStyle/>
          <a:p>
            <a:r>
              <a:rPr lang="en-US"/>
              <a:t>Click to edit Master title style</a:t>
            </a:r>
            <a:endParaRPr lang="ro-RO"/>
          </a:p>
        </p:txBody>
      </p:sp>
      <p:sp>
        <p:nvSpPr>
          <p:cNvPr id="3" name="Vertical Text Placeholder 2">
            <a:extLst>
              <a:ext uri="{FF2B5EF4-FFF2-40B4-BE49-F238E27FC236}">
                <a16:creationId xmlns:a16="http://schemas.microsoft.com/office/drawing/2014/main" id="{88004478-9DCD-D0D3-23D7-D81600D6BB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E9BBBD2E-D5D1-BBDA-8428-C18CBF89AB92}"/>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5" name="Footer Placeholder 4">
            <a:extLst>
              <a:ext uri="{FF2B5EF4-FFF2-40B4-BE49-F238E27FC236}">
                <a16:creationId xmlns:a16="http://schemas.microsoft.com/office/drawing/2014/main" id="{BC2D1EDA-F7EA-F422-FF9F-19B72E2A068A}"/>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A8002450-4A82-9B6E-30CB-FAFAAA7B058A}"/>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207293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F311B3-9331-AC07-DF45-07FAAE3EB3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ro-RO"/>
          </a:p>
        </p:txBody>
      </p:sp>
      <p:sp>
        <p:nvSpPr>
          <p:cNvPr id="3" name="Vertical Text Placeholder 2">
            <a:extLst>
              <a:ext uri="{FF2B5EF4-FFF2-40B4-BE49-F238E27FC236}">
                <a16:creationId xmlns:a16="http://schemas.microsoft.com/office/drawing/2014/main" id="{E7259A33-3BBA-BA89-59AA-BA6A170F2C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AFB236B6-9BE5-79BF-FF51-0ABD674B6608}"/>
              </a:ext>
            </a:extLst>
          </p:cNvPr>
          <p:cNvSpPr>
            <a:spLocks noGrp="1"/>
          </p:cNvSpPr>
          <p:nvPr>
            <p:ph type="dt" sz="half" idx="10"/>
          </p:nvPr>
        </p:nvSpPr>
        <p:spPr/>
        <p:txBody>
          <a:bodyPr/>
          <a:lstStyle/>
          <a:p>
            <a:fld id="{5D39C5A4-F49A-4582-AC22-C75404A50D1B}" type="datetimeFigureOut">
              <a:rPr lang="ro-RO" smtClean="0"/>
              <a:t>27.07.2026</a:t>
            </a:fld>
            <a:endParaRPr lang="ro-RO"/>
          </a:p>
        </p:txBody>
      </p:sp>
      <p:sp>
        <p:nvSpPr>
          <p:cNvPr id="5" name="Footer Placeholder 4">
            <a:extLst>
              <a:ext uri="{FF2B5EF4-FFF2-40B4-BE49-F238E27FC236}">
                <a16:creationId xmlns:a16="http://schemas.microsoft.com/office/drawing/2014/main" id="{A0C9545C-50AC-7592-7DF6-5AEC1D1DFB41}"/>
              </a:ext>
            </a:extLst>
          </p:cNvPr>
          <p:cNvSpPr>
            <a:spLocks noGrp="1"/>
          </p:cNvSpPr>
          <p:nvPr>
            <p:ph type="ftr" sz="quarter" idx="11"/>
          </p:nvPr>
        </p:nvSpPr>
        <p:spPr/>
        <p:txBody>
          <a:bodyPr/>
          <a:lstStyle/>
          <a:p>
            <a:endParaRPr lang="ro-RO"/>
          </a:p>
        </p:txBody>
      </p:sp>
      <p:sp>
        <p:nvSpPr>
          <p:cNvPr id="6" name="Slide Number Placeholder 5">
            <a:extLst>
              <a:ext uri="{FF2B5EF4-FFF2-40B4-BE49-F238E27FC236}">
                <a16:creationId xmlns:a16="http://schemas.microsoft.com/office/drawing/2014/main" id="{FF5CC212-9FE7-9545-0FCF-FAFF25775CFC}"/>
              </a:ext>
            </a:extLst>
          </p:cNvPr>
          <p:cNvSpPr>
            <a:spLocks noGrp="1"/>
          </p:cNvSpPr>
          <p:nvPr>
            <p:ph type="sldNum" sz="quarter" idx="12"/>
          </p:nvPr>
        </p:nvSpPr>
        <p:spPr/>
        <p:txBody>
          <a:bodyPr/>
          <a:lstStyle/>
          <a:p>
            <a:fld id="{C12FAF8C-6BC4-40E1-8F06-4EA0D0BAE0E3}" type="slidenum">
              <a:rPr lang="ro-RO" smtClean="0"/>
              <a:t>‹#›</a:t>
            </a:fld>
            <a:endParaRPr lang="ro-RO"/>
          </a:p>
        </p:txBody>
      </p:sp>
    </p:spTree>
    <p:extLst>
      <p:ext uri="{BB962C8B-B14F-4D97-AF65-F5344CB8AC3E}">
        <p14:creationId xmlns:p14="http://schemas.microsoft.com/office/powerpoint/2010/main" val="2119651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8C9120-839F-7793-CBE3-03B02604DB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o-RO"/>
          </a:p>
        </p:txBody>
      </p:sp>
      <p:sp>
        <p:nvSpPr>
          <p:cNvPr id="3" name="Text Placeholder 2">
            <a:extLst>
              <a:ext uri="{FF2B5EF4-FFF2-40B4-BE49-F238E27FC236}">
                <a16:creationId xmlns:a16="http://schemas.microsoft.com/office/drawing/2014/main" id="{40AF3931-0DE8-7E2C-53E3-C96E00ED0E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4" name="Date Placeholder 3">
            <a:extLst>
              <a:ext uri="{FF2B5EF4-FFF2-40B4-BE49-F238E27FC236}">
                <a16:creationId xmlns:a16="http://schemas.microsoft.com/office/drawing/2014/main" id="{62714B21-325B-C5E3-C167-C1E98F670E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39C5A4-F49A-4582-AC22-C75404A50D1B}" type="datetimeFigureOut">
              <a:rPr lang="ro-RO" smtClean="0"/>
              <a:t>27.07.2026</a:t>
            </a:fld>
            <a:endParaRPr lang="ro-RO"/>
          </a:p>
        </p:txBody>
      </p:sp>
      <p:sp>
        <p:nvSpPr>
          <p:cNvPr id="5" name="Footer Placeholder 4">
            <a:extLst>
              <a:ext uri="{FF2B5EF4-FFF2-40B4-BE49-F238E27FC236}">
                <a16:creationId xmlns:a16="http://schemas.microsoft.com/office/drawing/2014/main" id="{1436D520-7EC6-35AB-0C16-D1169FBCAE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lide Number Placeholder 5">
            <a:extLst>
              <a:ext uri="{FF2B5EF4-FFF2-40B4-BE49-F238E27FC236}">
                <a16:creationId xmlns:a16="http://schemas.microsoft.com/office/drawing/2014/main" id="{18F1B421-CD2F-E733-0717-93548A1C23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2FAF8C-6BC4-40E1-8F06-4EA0D0BAE0E3}" type="slidenum">
              <a:rPr lang="ro-RO" smtClean="0"/>
              <a:t>‹#›</a:t>
            </a:fld>
            <a:endParaRPr lang="ro-RO"/>
          </a:p>
        </p:txBody>
      </p:sp>
    </p:spTree>
    <p:extLst>
      <p:ext uri="{BB962C8B-B14F-4D97-AF65-F5344CB8AC3E}">
        <p14:creationId xmlns:p14="http://schemas.microsoft.com/office/powerpoint/2010/main" val="3974369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EB2CB4B-FB16-3F6F-8EBF-4A36762F7190}"/>
              </a:ext>
            </a:extLst>
          </p:cNvPr>
          <p:cNvGrpSpPr/>
          <p:nvPr/>
        </p:nvGrpSpPr>
        <p:grpSpPr>
          <a:xfrm>
            <a:off x="-207836" y="-180213"/>
            <a:ext cx="5438775" cy="1648237"/>
            <a:chOff x="0" y="0"/>
            <a:chExt cx="5438775" cy="1648688"/>
          </a:xfrm>
        </p:grpSpPr>
        <p:sp>
          <p:nvSpPr>
            <p:cNvPr id="5" name="Rectangle 4">
              <a:extLst>
                <a:ext uri="{FF2B5EF4-FFF2-40B4-BE49-F238E27FC236}">
                  <a16:creationId xmlns:a16="http://schemas.microsoft.com/office/drawing/2014/main" id="{482C0B6B-1085-0E4D-F82D-D870D8EAA221}"/>
                </a:ext>
              </a:extLst>
            </p:cNvPr>
            <p:cNvSpPr/>
            <p:nvPr/>
          </p:nvSpPr>
          <p:spPr>
            <a:xfrm>
              <a:off x="722630" y="0"/>
              <a:ext cx="42059" cy="186236"/>
            </a:xfrm>
            <a:prstGeom prst="rect">
              <a:avLst/>
            </a:prstGeom>
            <a:ln>
              <a:noFill/>
            </a:ln>
          </p:spPr>
          <p:txBody>
            <a:bodyPr vert="horz" lIns="0" tIns="0" rIns="0" bIns="0" rtlCol="0">
              <a:noAutofit/>
            </a:bodyPr>
            <a:lstStyle/>
            <a:p>
              <a:pPr marL="6350" marR="35560" indent="-6350">
                <a:lnSpc>
                  <a:spcPct val="107000"/>
                </a:lnSpc>
                <a:spcAft>
                  <a:spcPts val="800"/>
                </a:spcAft>
                <a:buNone/>
              </a:pPr>
              <a:r>
                <a:rPr lang="en-US" sz="1000" kern="100">
                  <a:solidFill>
                    <a:srgbClr val="000000"/>
                  </a:solidFill>
                  <a:effectLst/>
                  <a:latin typeface="Times New Roman" panose="02020603050405020304" pitchFamily="18" charset="0"/>
                  <a:ea typeface="Times New Roman" panose="02020603050405020304" pitchFamily="18" charset="0"/>
                </a:rPr>
                <a:t> </a:t>
              </a:r>
              <a:endParaRPr lang="en-US" sz="1200" kern="100">
                <a:solidFill>
                  <a:srgbClr val="000000"/>
                </a:solidFill>
                <a:effectLst/>
                <a:latin typeface="Arial" panose="020B0604020202020204" pitchFamily="34" charset="0"/>
                <a:ea typeface="Arial" panose="020B0604020202020204" pitchFamily="34" charset="0"/>
              </a:endParaRPr>
            </a:p>
          </p:txBody>
        </p:sp>
        <p:sp>
          <p:nvSpPr>
            <p:cNvPr id="6" name="Rectangle 5">
              <a:extLst>
                <a:ext uri="{FF2B5EF4-FFF2-40B4-BE49-F238E27FC236}">
                  <a16:creationId xmlns:a16="http://schemas.microsoft.com/office/drawing/2014/main" id="{4398B99A-977E-3D25-B27B-CBE9EC728499}"/>
                </a:ext>
              </a:extLst>
            </p:cNvPr>
            <p:cNvSpPr/>
            <p:nvPr/>
          </p:nvSpPr>
          <p:spPr>
            <a:xfrm>
              <a:off x="754634" y="0"/>
              <a:ext cx="42059" cy="186236"/>
            </a:xfrm>
            <a:prstGeom prst="rect">
              <a:avLst/>
            </a:prstGeom>
            <a:ln>
              <a:noFill/>
            </a:ln>
          </p:spPr>
          <p:txBody>
            <a:bodyPr vert="horz" lIns="0" tIns="0" rIns="0" bIns="0" rtlCol="0">
              <a:noAutofit/>
            </a:bodyPr>
            <a:lstStyle/>
            <a:p>
              <a:pPr marL="6350" marR="35560" indent="-6350">
                <a:lnSpc>
                  <a:spcPct val="107000"/>
                </a:lnSpc>
                <a:spcAft>
                  <a:spcPts val="800"/>
                </a:spcAft>
                <a:buNone/>
              </a:pPr>
              <a:r>
                <a:rPr lang="en-US" sz="1000" kern="100">
                  <a:solidFill>
                    <a:srgbClr val="000000"/>
                  </a:solidFill>
                  <a:effectLst/>
                  <a:latin typeface="Times New Roman" panose="02020603050405020304" pitchFamily="18" charset="0"/>
                  <a:ea typeface="Times New Roman" panose="02020603050405020304" pitchFamily="18" charset="0"/>
                </a:rPr>
                <a:t> </a:t>
              </a:r>
              <a:endParaRPr lang="en-US" sz="1200" kern="100">
                <a:solidFill>
                  <a:srgbClr val="000000"/>
                </a:solidFill>
                <a:effectLst/>
                <a:latin typeface="Arial" panose="020B0604020202020204" pitchFamily="34" charset="0"/>
                <a:ea typeface="Arial" panose="020B0604020202020204" pitchFamily="34" charset="0"/>
              </a:endParaRPr>
            </a:p>
          </p:txBody>
        </p:sp>
        <p:sp>
          <p:nvSpPr>
            <p:cNvPr id="7" name="Rectangle 6">
              <a:extLst>
                <a:ext uri="{FF2B5EF4-FFF2-40B4-BE49-F238E27FC236}">
                  <a16:creationId xmlns:a16="http://schemas.microsoft.com/office/drawing/2014/main" id="{E626AF49-968E-9372-105B-BA1F1B700A06}"/>
                </a:ext>
              </a:extLst>
            </p:cNvPr>
            <p:cNvSpPr/>
            <p:nvPr/>
          </p:nvSpPr>
          <p:spPr>
            <a:xfrm>
              <a:off x="111506" y="1101765"/>
              <a:ext cx="136281" cy="546923"/>
            </a:xfrm>
            <a:prstGeom prst="rect">
              <a:avLst/>
            </a:prstGeom>
            <a:ln>
              <a:noFill/>
            </a:ln>
          </p:spPr>
          <p:txBody>
            <a:bodyPr vert="horz" lIns="0" tIns="0" rIns="0" bIns="0" rtlCol="0">
              <a:noAutofit/>
            </a:bodyPr>
            <a:lstStyle/>
            <a:p>
              <a:pPr marL="6350" marR="35560" indent="-6350">
                <a:lnSpc>
                  <a:spcPct val="107000"/>
                </a:lnSpc>
                <a:spcAft>
                  <a:spcPts val="800"/>
                </a:spcAft>
                <a:buNone/>
              </a:pPr>
              <a:r>
                <a:rPr lang="en-US" sz="2900" kern="100">
                  <a:solidFill>
                    <a:srgbClr val="000000"/>
                  </a:solidFill>
                  <a:effectLst/>
                  <a:latin typeface="Arial" panose="020B0604020202020204" pitchFamily="34" charset="0"/>
                  <a:ea typeface="Arial" panose="020B0604020202020204" pitchFamily="34" charset="0"/>
                </a:rPr>
                <a:t> </a:t>
              </a:r>
              <a:endParaRPr lang="en-US" sz="1200" kern="100">
                <a:solidFill>
                  <a:srgbClr val="000000"/>
                </a:solidFill>
                <a:effectLst/>
                <a:latin typeface="Arial" panose="020B0604020202020204" pitchFamily="34" charset="0"/>
                <a:ea typeface="Arial" panose="020B0604020202020204" pitchFamily="34" charset="0"/>
              </a:endParaRPr>
            </a:p>
          </p:txBody>
        </p:sp>
        <p:pic>
          <p:nvPicPr>
            <p:cNvPr id="8" name="Picture 7">
              <a:extLst>
                <a:ext uri="{FF2B5EF4-FFF2-40B4-BE49-F238E27FC236}">
                  <a16:creationId xmlns:a16="http://schemas.microsoft.com/office/drawing/2014/main" id="{011C6288-7F2A-ABCD-B245-A5D9D99634E0}"/>
                </a:ext>
              </a:extLst>
            </p:cNvPr>
            <p:cNvPicPr/>
            <p:nvPr/>
          </p:nvPicPr>
          <p:blipFill>
            <a:blip r:embed="rId2"/>
            <a:stretch>
              <a:fillRect/>
            </a:stretch>
          </p:blipFill>
          <p:spPr>
            <a:xfrm>
              <a:off x="0" y="6278"/>
              <a:ext cx="5438775" cy="1328420"/>
            </a:xfrm>
            <a:prstGeom prst="rect">
              <a:avLst/>
            </a:prstGeom>
          </p:spPr>
        </p:pic>
      </p:grpSp>
      <p:sp>
        <p:nvSpPr>
          <p:cNvPr id="10" name="TextBox 9">
            <a:extLst>
              <a:ext uri="{FF2B5EF4-FFF2-40B4-BE49-F238E27FC236}">
                <a16:creationId xmlns:a16="http://schemas.microsoft.com/office/drawing/2014/main" id="{48359641-23FB-FF35-9334-C8A6F42B5EDC}"/>
              </a:ext>
            </a:extLst>
          </p:cNvPr>
          <p:cNvSpPr txBox="1"/>
          <p:nvPr/>
        </p:nvSpPr>
        <p:spPr>
          <a:xfrm>
            <a:off x="3861246" y="29837"/>
            <a:ext cx="8330753" cy="4602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marL="6350" marR="35560" indent="-6350" algn="ctr">
              <a:lnSpc>
                <a:spcPct val="103000"/>
              </a:lnSpc>
              <a:spcAft>
                <a:spcPts val="25"/>
              </a:spcAft>
              <a:buNone/>
            </a:pPr>
            <a:r>
              <a:rPr lang="en-GB" sz="1200" b="1" kern="100" dirty="0">
                <a:solidFill>
                  <a:srgbClr val="000000"/>
                </a:solidFill>
                <a:effectLst>
                  <a:outerShdw blurRad="38100" dist="38100" dir="2700000" algn="tl">
                    <a:srgbClr val="000000">
                      <a:alpha val="43137"/>
                    </a:srgbClr>
                  </a:outerShdw>
                </a:effectLst>
                <a:latin typeface="Arial" panose="020B0604020202020204" pitchFamily="34" charset="0"/>
                <a:ea typeface="Arial" panose="020B0604020202020204" pitchFamily="34" charset="0"/>
              </a:rPr>
              <a:t>Assessing the impact of warehouse automation (AMRs/AGVs, automated picking, conveyor systems) on operational efficiency at a large UK logistics depot</a:t>
            </a:r>
            <a:endParaRPr lang="en-US" sz="1200" kern="100" dirty="0">
              <a:solidFill>
                <a:srgbClr val="000000"/>
              </a:solidFill>
              <a:effectLst>
                <a:outerShdw blurRad="38100" dist="38100" dir="2700000" algn="tl">
                  <a:srgbClr val="000000">
                    <a:alpha val="43137"/>
                  </a:srgbClr>
                </a:outerShdw>
              </a:effectLst>
              <a:latin typeface="Arial" panose="020B0604020202020204" pitchFamily="34" charset="0"/>
              <a:ea typeface="Arial" panose="020B0604020202020204" pitchFamily="34" charset="0"/>
            </a:endParaRPr>
          </a:p>
        </p:txBody>
      </p:sp>
      <p:sp>
        <p:nvSpPr>
          <p:cNvPr id="12" name="TextBox 11">
            <a:extLst>
              <a:ext uri="{FF2B5EF4-FFF2-40B4-BE49-F238E27FC236}">
                <a16:creationId xmlns:a16="http://schemas.microsoft.com/office/drawing/2014/main" id="{F2D5AB21-A942-923B-871C-E9865CCBB437}"/>
              </a:ext>
            </a:extLst>
          </p:cNvPr>
          <p:cNvSpPr txBox="1"/>
          <p:nvPr/>
        </p:nvSpPr>
        <p:spPr>
          <a:xfrm>
            <a:off x="3861246" y="463032"/>
            <a:ext cx="2830398" cy="461665"/>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marL="6350" marR="35560" indent="-6350" algn="ctr">
              <a:spcAft>
                <a:spcPts val="25"/>
              </a:spcAft>
              <a:buNone/>
            </a:pPr>
            <a:r>
              <a:rPr lang="en-GB" sz="1200" b="1" kern="100" dirty="0">
                <a:solidFill>
                  <a:srgbClr val="000000"/>
                </a:solidFill>
                <a:effectLst/>
                <a:latin typeface="Arial" panose="020B0604020202020204" pitchFamily="34" charset="0"/>
                <a:ea typeface="Arial" panose="020B0604020202020204" pitchFamily="34" charset="0"/>
              </a:rPr>
              <a:t>Dumitru Alexandru Dumitru</a:t>
            </a:r>
            <a:endParaRPr lang="en-US" sz="1200" kern="100" dirty="0">
              <a:solidFill>
                <a:srgbClr val="000000"/>
              </a:solidFill>
              <a:effectLst/>
              <a:latin typeface="Arial" panose="020B0604020202020204" pitchFamily="34" charset="0"/>
              <a:ea typeface="Arial" panose="020B0604020202020204" pitchFamily="34" charset="0"/>
            </a:endParaRPr>
          </a:p>
          <a:p>
            <a:pPr marL="6350" marR="35560" indent="-6350" algn="ctr">
              <a:spcAft>
                <a:spcPts val="25"/>
              </a:spcAft>
              <a:buNone/>
            </a:pPr>
            <a:r>
              <a:rPr lang="en-GB" sz="1200" b="1" kern="100" dirty="0">
                <a:solidFill>
                  <a:srgbClr val="000000"/>
                </a:solidFill>
                <a:effectLst/>
                <a:latin typeface="Arial" panose="020B0604020202020204" pitchFamily="34" charset="0"/>
                <a:ea typeface="Arial" panose="020B0604020202020204" pitchFamily="34" charset="0"/>
              </a:rPr>
              <a:t>2309588</a:t>
            </a:r>
            <a:endParaRPr lang="en-US" sz="1200" kern="100" dirty="0">
              <a:solidFill>
                <a:srgbClr val="000000"/>
              </a:solidFill>
              <a:effectLst/>
              <a:latin typeface="Arial" panose="020B0604020202020204" pitchFamily="34" charset="0"/>
              <a:ea typeface="Arial" panose="020B0604020202020204" pitchFamily="34" charset="0"/>
            </a:endParaRPr>
          </a:p>
        </p:txBody>
      </p:sp>
      <p:sp>
        <p:nvSpPr>
          <p:cNvPr id="14" name="TextBox 13">
            <a:extLst>
              <a:ext uri="{FF2B5EF4-FFF2-40B4-BE49-F238E27FC236}">
                <a16:creationId xmlns:a16="http://schemas.microsoft.com/office/drawing/2014/main" id="{53679315-C85F-ECF0-7FCE-EC33363925CB}"/>
              </a:ext>
            </a:extLst>
          </p:cNvPr>
          <p:cNvSpPr txBox="1"/>
          <p:nvPr/>
        </p:nvSpPr>
        <p:spPr>
          <a:xfrm>
            <a:off x="6691644" y="459586"/>
            <a:ext cx="5500356" cy="4602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marL="6350" marR="35560" indent="-6350" algn="ctr">
              <a:lnSpc>
                <a:spcPct val="103000"/>
              </a:lnSpc>
              <a:spcAft>
                <a:spcPts val="25"/>
              </a:spcAft>
              <a:buNone/>
            </a:pPr>
            <a:r>
              <a:rPr lang="en-GB" sz="1200" b="1" kern="100" dirty="0">
                <a:solidFill>
                  <a:srgbClr val="000000"/>
                </a:solidFill>
                <a:effectLst/>
                <a:latin typeface="Arial" panose="020B0604020202020204" pitchFamily="34" charset="0"/>
                <a:ea typeface="Arial" panose="020B0604020202020204" pitchFamily="34" charset="0"/>
              </a:rPr>
              <a:t>Supervisor:</a:t>
            </a:r>
          </a:p>
          <a:p>
            <a:pPr marL="6350" marR="35560" indent="-6350" algn="ctr">
              <a:lnSpc>
                <a:spcPct val="103000"/>
              </a:lnSpc>
              <a:spcAft>
                <a:spcPts val="25"/>
              </a:spcAft>
              <a:buNone/>
            </a:pPr>
            <a:r>
              <a:rPr lang="en-GB" sz="1200" b="1" kern="100" dirty="0">
                <a:solidFill>
                  <a:srgbClr val="000000"/>
                </a:solidFill>
                <a:effectLst/>
                <a:latin typeface="Arial" panose="020B0604020202020204" pitchFamily="34" charset="0"/>
                <a:ea typeface="Arial" panose="020B0604020202020204" pitchFamily="34" charset="0"/>
              </a:rPr>
              <a:t>Rebecca Stewart</a:t>
            </a:r>
            <a:endParaRPr lang="en-US" sz="1200" kern="100" dirty="0">
              <a:solidFill>
                <a:srgbClr val="000000"/>
              </a:solidFill>
              <a:effectLst/>
              <a:latin typeface="Arial" panose="020B0604020202020204" pitchFamily="34" charset="0"/>
              <a:ea typeface="Arial" panose="020B0604020202020204" pitchFamily="34" charset="0"/>
            </a:endParaRPr>
          </a:p>
        </p:txBody>
      </p:sp>
      <p:sp>
        <p:nvSpPr>
          <p:cNvPr id="16" name="TextBox 15">
            <a:extLst>
              <a:ext uri="{FF2B5EF4-FFF2-40B4-BE49-F238E27FC236}">
                <a16:creationId xmlns:a16="http://schemas.microsoft.com/office/drawing/2014/main" id="{7872BDD5-F699-FEF3-9F18-953BF0E4A028}"/>
              </a:ext>
            </a:extLst>
          </p:cNvPr>
          <p:cNvSpPr txBox="1"/>
          <p:nvPr/>
        </p:nvSpPr>
        <p:spPr>
          <a:xfrm>
            <a:off x="39952" y="965596"/>
            <a:ext cx="1192607" cy="5940088"/>
          </a:xfrm>
          <a:prstGeom prst="rect">
            <a:avLst/>
          </a:prstGeom>
          <a:gradFill>
            <a:gsLst>
              <a:gs pos="0">
                <a:srgbClr val="00B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buNone/>
            </a:pPr>
            <a:r>
              <a:rPr lang="en-US" sz="1200" b="1" dirty="0"/>
              <a:t>Introduction</a:t>
            </a:r>
          </a:p>
          <a:p>
            <a:pPr algn="ctr">
              <a:buNone/>
            </a:pPr>
            <a:endParaRPr lang="en-US" b="1" dirty="0"/>
          </a:p>
          <a:p>
            <a:pPr>
              <a:buNone/>
            </a:pPr>
            <a:r>
              <a:rPr lang="en-US" sz="1000" dirty="0">
                <a:latin typeface="Arial" panose="020B0604020202020204" pitchFamily="34" charset="0"/>
                <a:cs typeface="Arial" panose="020B0604020202020204" pitchFamily="34" charset="0"/>
              </a:rPr>
              <a:t>This study investigated the effectiveness of warehouse automation in enhancing operational efficiency and how the employees felt when these technologies were implemented in the warehouse. With automation being a means for organisations to enhance productivity and performance, besides being one of the factors behind a company's success, they should be able to grasp not only the technological gains but also understand and address the employees' reactions to these changes. </a:t>
            </a:r>
          </a:p>
        </p:txBody>
      </p:sp>
      <p:sp>
        <p:nvSpPr>
          <p:cNvPr id="18" name="TextBox 17">
            <a:extLst>
              <a:ext uri="{FF2B5EF4-FFF2-40B4-BE49-F238E27FC236}">
                <a16:creationId xmlns:a16="http://schemas.microsoft.com/office/drawing/2014/main" id="{07A2AD61-15DB-7144-0D0E-E485B7F9FC9F}"/>
              </a:ext>
            </a:extLst>
          </p:cNvPr>
          <p:cNvSpPr txBox="1"/>
          <p:nvPr/>
        </p:nvSpPr>
        <p:spPr>
          <a:xfrm>
            <a:off x="1232558" y="948648"/>
            <a:ext cx="6487995" cy="2523768"/>
          </a:xfrm>
          <a:prstGeom prst="rect">
            <a:avLst/>
          </a:prstGeom>
          <a:gradFill>
            <a:gsLst>
              <a:gs pos="0">
                <a:srgbClr val="00B0F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buNone/>
            </a:pPr>
            <a:r>
              <a:rPr lang="en-US" sz="1200" b="1" dirty="0">
                <a:latin typeface="Arial" panose="020B0604020202020204" pitchFamily="34" charset="0"/>
                <a:cs typeface="Arial" panose="020B0604020202020204" pitchFamily="34" charset="0"/>
              </a:rPr>
              <a:t>Methodology</a:t>
            </a:r>
          </a:p>
          <a:p>
            <a:pPr algn="ctr">
              <a:buNone/>
            </a:pPr>
            <a:endParaRPr lang="en-US" sz="600" b="1"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US" sz="700" dirty="0">
                <a:latin typeface="Arial" panose="020B0604020202020204" pitchFamily="34" charset="0"/>
                <a:cs typeface="Arial" panose="020B0604020202020204" pitchFamily="34" charset="0"/>
              </a:rPr>
              <a:t>Firstly, the researchers decided that they would do a quantitative method of study because they felt this would allow them to gather measurable data from a fairly large number of the population. As it is a fact that warehouse automation involves not only the equipment and software but also human resources to ensure its success, it is the company&amp;#39;s responsibility to make sure all the stakeholders including the warehouse operators are aware of, accept and are able to handle this kind of change.</a:t>
            </a:r>
          </a:p>
          <a:p>
            <a:pPr marL="171450" indent="-171450" algn="just">
              <a:buFont typeface="Wingdings" panose="05000000000000000000" pitchFamily="2" charset="2"/>
              <a:buChar char="q"/>
            </a:pPr>
            <a:r>
              <a:rPr lang="en-US" sz="700" dirty="0">
                <a:latin typeface="Arial" panose="020B0604020202020204" pitchFamily="34" charset="0"/>
                <a:cs typeface="Arial" panose="020B0604020202020204" pitchFamily="34" charset="0"/>
              </a:rPr>
              <a:t>In this case, primary research was conducted by distributing the questionnaire to the employees of a warehouse in which some had been implementing automation for a period of time and others were planning to introduce it.</a:t>
            </a:r>
          </a:p>
          <a:p>
            <a:pPr marL="171450" indent="-171450" algn="just">
              <a:buFont typeface="Wingdings" panose="05000000000000000000" pitchFamily="2" charset="2"/>
              <a:buChar char="q"/>
            </a:pPr>
            <a:r>
              <a:rPr lang="en-US" sz="700" dirty="0">
                <a:latin typeface="Arial" panose="020B0604020202020204" pitchFamily="34" charset="0"/>
                <a:cs typeface="Arial" panose="020B0604020202020204" pitchFamily="34" charset="0"/>
              </a:rPr>
              <a:t>The questions were closed ones and a maximum of 50 respondents responded to the questionnaire, with the main questions being about perceptions of changes, productivity, workflow efficiency, etc.</a:t>
            </a:r>
          </a:p>
          <a:p>
            <a:pPr marL="171450" indent="-171450" algn="just">
              <a:buFont typeface="Wingdings" panose="05000000000000000000" pitchFamily="2" charset="2"/>
              <a:buChar char="q"/>
            </a:pPr>
            <a:r>
              <a:rPr lang="en-US" sz="700" dirty="0">
                <a:latin typeface="Arial" panose="020B0604020202020204" pitchFamily="34" charset="0"/>
                <a:cs typeface="Arial" panose="020B0604020202020204" pitchFamily="34" charset="0"/>
              </a:rPr>
              <a:t>In choosing the respondents, the researchers went for the most accessible individuals (convenience sampling) within the time frame available to them. In addition, they assured themselves that the participation of their subjects was voluntary and ethical principles were maintained by providing anonymity, confidentiality, written consent and also the right to withdraw at any time.</a:t>
            </a:r>
          </a:p>
          <a:p>
            <a:pPr marL="171450" indent="-171450" algn="just">
              <a:buFont typeface="Wingdings" panose="05000000000000000000" pitchFamily="2" charset="2"/>
              <a:buChar char="q"/>
            </a:pPr>
            <a:r>
              <a:rPr lang="en-US" sz="700" dirty="0">
                <a:latin typeface="Arial" panose="020B0604020202020204" pitchFamily="34" charset="0"/>
                <a:cs typeface="Arial" panose="020B0604020202020204" pitchFamily="34" charset="0"/>
              </a:rPr>
              <a:t>The secondary data were mainly from articles in journals and magazines, which were peer-reviewed on warehouse automation, operational efficiency, digital transformation, and organisational change.</a:t>
            </a:r>
          </a:p>
          <a:p>
            <a:pPr marL="171450" indent="-171450" algn="just">
              <a:buFont typeface="Wingdings" panose="05000000000000000000" pitchFamily="2" charset="2"/>
              <a:buChar char="q"/>
            </a:pPr>
            <a:r>
              <a:rPr lang="en-US" sz="700" dirty="0">
                <a:latin typeface="Arial" panose="020B0604020202020204" pitchFamily="34" charset="0"/>
                <a:cs typeface="Arial" panose="020B0604020202020204" pitchFamily="34" charset="0"/>
              </a:rPr>
              <a:t>These sources were essential in providing the basis of the review of literature as well as assisting in explaining the meaning of the findings from the primary research.</a:t>
            </a:r>
          </a:p>
          <a:p>
            <a:pPr marL="171450" indent="-171450" algn="just">
              <a:buFont typeface="Wingdings" panose="05000000000000000000" pitchFamily="2" charset="2"/>
              <a:buChar char="q"/>
            </a:pPr>
            <a:r>
              <a:rPr lang="en-US" sz="700" dirty="0">
                <a:latin typeface="Arial" panose="020B0604020202020204" pitchFamily="34" charset="0"/>
                <a:cs typeface="Arial" panose="020B0604020202020204" pitchFamily="34" charset="0"/>
              </a:rPr>
              <a:t>After collecting responses, the team was able to analyse the data descriptively, displaying the results visually with pie charts and bar charts. This helped the researchers to identify the underlying patterns and characteristics of the data. The data collected from one method had to be validated, tested and verified with the other methods, therefore, the findings were compared with a set of theories, literature, practices or models that are currently in existence or have been established as an authority to determine whether the researchers have successfully addressed the issues stated in the research questions and also have been able to present the results of their study in a way that is consistent with the general trend </a:t>
            </a:r>
            <a:r>
              <a:rPr lang="fr-FR" sz="700" dirty="0">
                <a:latin typeface="Arial" panose="020B0604020202020204" pitchFamily="34" charset="0"/>
                <a:cs typeface="Arial" panose="020B0604020202020204" pitchFamily="34" charset="0"/>
              </a:rPr>
              <a:t>(Saunders et al., 2019; Richards, 2020).</a:t>
            </a:r>
            <a:endParaRPr lang="en-US" sz="700" dirty="0">
              <a:latin typeface="Arial" panose="020B0604020202020204" pitchFamily="34" charset="0"/>
              <a:cs typeface="Arial" panose="020B0604020202020204" pitchFamily="34" charset="0"/>
            </a:endParaRPr>
          </a:p>
        </p:txBody>
      </p:sp>
      <p:pic>
        <p:nvPicPr>
          <p:cNvPr id="28" name="Picture 27">
            <a:extLst>
              <a:ext uri="{FF2B5EF4-FFF2-40B4-BE49-F238E27FC236}">
                <a16:creationId xmlns:a16="http://schemas.microsoft.com/office/drawing/2014/main" id="{918396FB-E488-D9DB-7DAE-59C6EBF0EEF7}"/>
              </a:ext>
            </a:extLst>
          </p:cNvPr>
          <p:cNvPicPr>
            <a:picLocks noChangeAspect="1"/>
          </p:cNvPicPr>
          <p:nvPr/>
        </p:nvPicPr>
        <p:blipFill>
          <a:blip r:embed="rId3"/>
          <a:stretch>
            <a:fillRect/>
          </a:stretch>
        </p:blipFill>
        <p:spPr>
          <a:xfrm>
            <a:off x="7720552" y="919841"/>
            <a:ext cx="4431496" cy="3046988"/>
          </a:xfrm>
          <a:prstGeom prst="rect">
            <a:avLst/>
          </a:prstGeom>
        </p:spPr>
      </p:pic>
      <p:sp>
        <p:nvSpPr>
          <p:cNvPr id="30" name="TextBox 29">
            <a:extLst>
              <a:ext uri="{FF2B5EF4-FFF2-40B4-BE49-F238E27FC236}">
                <a16:creationId xmlns:a16="http://schemas.microsoft.com/office/drawing/2014/main" id="{561413F6-BEF7-DAAB-AE31-A04C58A87DF3}"/>
              </a:ext>
            </a:extLst>
          </p:cNvPr>
          <p:cNvSpPr txBox="1"/>
          <p:nvPr/>
        </p:nvSpPr>
        <p:spPr>
          <a:xfrm>
            <a:off x="1232559" y="3472416"/>
            <a:ext cx="6487993" cy="2185214"/>
          </a:xfrm>
          <a:prstGeom prst="rect">
            <a:avLst/>
          </a:prstGeom>
          <a:gradFill>
            <a:gsLst>
              <a:gs pos="0">
                <a:srgbClr val="7030A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buNone/>
            </a:pPr>
            <a:r>
              <a:rPr lang="en-US" sz="1200" b="1" dirty="0">
                <a:latin typeface="Arial" panose="020B0604020202020204" pitchFamily="34" charset="0"/>
                <a:cs typeface="Arial" panose="020B0604020202020204" pitchFamily="34" charset="0"/>
              </a:rPr>
              <a:t>Research Results</a:t>
            </a:r>
          </a:p>
          <a:p>
            <a:pPr algn="ctr">
              <a:buNone/>
            </a:pPr>
            <a:endParaRPr lang="en-US" sz="1200" b="1"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q"/>
            </a:pPr>
            <a:r>
              <a:rPr lang="en-US" sz="700" dirty="0">
                <a:latin typeface="Arial" panose="020B0604020202020204" pitchFamily="34" charset="0"/>
                <a:cs typeface="Arial" panose="020B0604020202020204" pitchFamily="34" charset="0"/>
              </a:rPr>
              <a:t>The result of the research shows that generally employees have a very positive view towards warehouse automation in terms of how it makes their operations efficient. Respondents mostly acknowledged that these devices not only increase production but also make their workflow run faster, make very few mistakes, and make their whole work smooth and efficient, which ultimately results in improved satisfaction with their work.</a:t>
            </a:r>
          </a:p>
          <a:p>
            <a:pPr marL="171450" indent="-171450">
              <a:buFont typeface="Wingdings" panose="05000000000000000000" pitchFamily="2" charset="2"/>
              <a:buChar char="q"/>
            </a:pPr>
            <a:r>
              <a:rPr lang="en-US" sz="700" dirty="0">
                <a:latin typeface="Arial" panose="020B0604020202020204" pitchFamily="34" charset="0"/>
                <a:cs typeface="Arial" panose="020B0604020202020204" pitchFamily="34" charset="0"/>
              </a:rPr>
              <a:t>In terms of automation, employees are more confident, especially with new systems, as they know the equipment will make some of the harder physical work for them. They feel a sense of satisfaction from having fewer things to do manually, and this helps them to enjoy their work even in a physically demanding environment.</a:t>
            </a:r>
          </a:p>
          <a:p>
            <a:pPr marL="171450" indent="-171450">
              <a:buFont typeface="Wingdings" panose="05000000000000000000" pitchFamily="2" charset="2"/>
              <a:buChar char="q"/>
            </a:pPr>
            <a:r>
              <a:rPr lang="en-US" sz="700" dirty="0">
                <a:latin typeface="Arial" panose="020B0604020202020204" pitchFamily="34" charset="0"/>
                <a:cs typeface="Arial" panose="020B0604020202020204" pitchFamily="34" charset="0"/>
              </a:rPr>
              <a:t>Additionally, from this study, one of the major findings is that the organizational factors that are important to the successful use of new technology are the availability of good management support, clear communication, good training of the staff, and good support of the IT Department. However, while most of the participants were in favor of the above-mentioned organisational aspects, some of the employees suggested that in addition to the initial training, there needs to be regular refreshers and maintenance as well in order to keep the employees' confidence and operational standards high.</a:t>
            </a:r>
          </a:p>
          <a:p>
            <a:pPr marL="171450" indent="-171450">
              <a:buFont typeface="Wingdings" panose="05000000000000000000" pitchFamily="2" charset="2"/>
              <a:buChar char="q"/>
            </a:pPr>
            <a:r>
              <a:rPr lang="en-US" sz="700" dirty="0">
                <a:latin typeface="Arial" panose="020B0604020202020204" pitchFamily="34" charset="0"/>
                <a:cs typeface="Arial" panose="020B0604020202020204" pitchFamily="34" charset="0"/>
              </a:rPr>
              <a:t>As a consequence of this investigation warehouse automation has turned out a powerful asset for operational performance. However, one is not getting there just by installing machines, but it is only with good managing techniques, active involvement of employees, as well as constant improvements of the organisational structure that a high return investment will be the result. The paper confirmed the initial hypothesis that implementing a successful warehouse automation is not only a matter of technical equipment but also a matter of human resource management which is vital to achieve operational efficiency and to ensure employees are fully supportive (Christopher, 2016; Vial, 2019).</a:t>
            </a:r>
            <a:br>
              <a:rPr lang="en-US" sz="700" dirty="0">
                <a:latin typeface="Arial" panose="020B0604020202020204" pitchFamily="34" charset="0"/>
                <a:cs typeface="Arial" panose="020B0604020202020204" pitchFamily="34" charset="0"/>
              </a:rPr>
            </a:br>
            <a:endParaRPr lang="en-US" sz="700" dirty="0">
              <a:latin typeface="Arial" panose="020B0604020202020204" pitchFamily="34" charset="0"/>
              <a:cs typeface="Arial" panose="020B0604020202020204" pitchFamily="34" charset="0"/>
            </a:endParaRPr>
          </a:p>
        </p:txBody>
      </p:sp>
      <p:pic>
        <p:nvPicPr>
          <p:cNvPr id="34" name="Picture 33">
            <a:extLst>
              <a:ext uri="{FF2B5EF4-FFF2-40B4-BE49-F238E27FC236}">
                <a16:creationId xmlns:a16="http://schemas.microsoft.com/office/drawing/2014/main" id="{DB8C493A-B168-D588-308A-44802B7AA897}"/>
              </a:ext>
            </a:extLst>
          </p:cNvPr>
          <p:cNvPicPr>
            <a:picLocks noChangeAspect="1"/>
          </p:cNvPicPr>
          <p:nvPr/>
        </p:nvPicPr>
        <p:blipFill>
          <a:blip r:embed="rId4"/>
          <a:stretch>
            <a:fillRect/>
          </a:stretch>
        </p:blipFill>
        <p:spPr>
          <a:xfrm>
            <a:off x="7720550" y="3811010"/>
            <a:ext cx="4471450" cy="3046989"/>
          </a:xfrm>
          <a:prstGeom prst="rect">
            <a:avLst/>
          </a:prstGeom>
        </p:spPr>
      </p:pic>
      <p:sp>
        <p:nvSpPr>
          <p:cNvPr id="36" name="TextBox 35">
            <a:extLst>
              <a:ext uri="{FF2B5EF4-FFF2-40B4-BE49-F238E27FC236}">
                <a16:creationId xmlns:a16="http://schemas.microsoft.com/office/drawing/2014/main" id="{F00370F0-341C-F2B8-C836-BE4F32501841}"/>
              </a:ext>
            </a:extLst>
          </p:cNvPr>
          <p:cNvSpPr txBox="1"/>
          <p:nvPr/>
        </p:nvSpPr>
        <p:spPr>
          <a:xfrm>
            <a:off x="1232554" y="5657630"/>
            <a:ext cx="6487995" cy="1154162"/>
          </a:xfrm>
          <a:prstGeom prst="rect">
            <a:avLst/>
          </a:prstGeom>
          <a:gradFill>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algn="ctr">
              <a:buNone/>
            </a:pPr>
            <a:r>
              <a:rPr lang="en-US" sz="1200" b="1" dirty="0">
                <a:latin typeface="Arial" panose="020B0604020202020204" pitchFamily="34" charset="0"/>
                <a:cs typeface="Arial" panose="020B0604020202020204" pitchFamily="34" charset="0"/>
              </a:rPr>
              <a:t>References</a:t>
            </a:r>
          </a:p>
          <a:p>
            <a:pPr algn="ctr">
              <a:buNone/>
            </a:pPr>
            <a:endParaRPr lang="en-US" sz="1200" b="1" dirty="0">
              <a:latin typeface="Arial" panose="020B0604020202020204" pitchFamily="34" charset="0"/>
              <a:cs typeface="Arial" panose="020B0604020202020204" pitchFamily="34" charset="0"/>
            </a:endParaRPr>
          </a:p>
          <a:p>
            <a:pPr>
              <a:buNone/>
            </a:pPr>
            <a:r>
              <a:rPr lang="en-US" sz="750" dirty="0">
                <a:latin typeface="Arial" panose="020B0604020202020204" pitchFamily="34" charset="0"/>
                <a:cs typeface="Arial" panose="020B0604020202020204" pitchFamily="34" charset="0"/>
              </a:rPr>
              <a:t>Christopher, M. (2016) </a:t>
            </a:r>
            <a:r>
              <a:rPr lang="en-US" sz="750" i="1" dirty="0">
                <a:latin typeface="Arial" panose="020B0604020202020204" pitchFamily="34" charset="0"/>
                <a:cs typeface="Arial" panose="020B0604020202020204" pitchFamily="34" charset="0"/>
              </a:rPr>
              <a:t>Logistics &amp; Supply Chain Management</a:t>
            </a:r>
            <a:r>
              <a:rPr lang="en-US" sz="750" dirty="0">
                <a:latin typeface="Arial" panose="020B0604020202020204" pitchFamily="34" charset="0"/>
                <a:cs typeface="Arial" panose="020B0604020202020204" pitchFamily="34" charset="0"/>
              </a:rPr>
              <a:t>. 5th edn. Harlow: Pearson.</a:t>
            </a:r>
          </a:p>
          <a:p>
            <a:pPr>
              <a:buNone/>
            </a:pPr>
            <a:r>
              <a:rPr lang="en-US" sz="750" dirty="0">
                <a:latin typeface="Arial" panose="020B0604020202020204" pitchFamily="34" charset="0"/>
                <a:cs typeface="Arial" panose="020B0604020202020204" pitchFamily="34" charset="0"/>
              </a:rPr>
              <a:t>Richards, G. (2020) </a:t>
            </a:r>
            <a:r>
              <a:rPr lang="en-US" sz="750" i="1" dirty="0">
                <a:latin typeface="Arial" panose="020B0604020202020204" pitchFamily="34" charset="0"/>
                <a:cs typeface="Arial" panose="020B0604020202020204" pitchFamily="34" charset="0"/>
              </a:rPr>
              <a:t>Warehouse Management: A Complete Guide to Improving Efficiency and Minimizing Costs in the Modern Warehouse</a:t>
            </a:r>
            <a:r>
              <a:rPr lang="en-US" sz="750" dirty="0">
                <a:latin typeface="Arial" panose="020B0604020202020204" pitchFamily="34" charset="0"/>
                <a:cs typeface="Arial" panose="020B0604020202020204" pitchFamily="34" charset="0"/>
              </a:rPr>
              <a:t>. 4th edn. London: Kogan Page.</a:t>
            </a:r>
          </a:p>
          <a:p>
            <a:pPr>
              <a:buNone/>
            </a:pPr>
            <a:r>
              <a:rPr lang="en-US" sz="750" dirty="0">
                <a:latin typeface="Arial" panose="020B0604020202020204" pitchFamily="34" charset="0"/>
                <a:cs typeface="Arial" panose="020B0604020202020204" pitchFamily="34" charset="0"/>
              </a:rPr>
              <a:t>Saunders, M., Lewis, P. and Thornhill, A. (2019) </a:t>
            </a:r>
            <a:r>
              <a:rPr lang="en-US" sz="750" i="1" dirty="0">
                <a:latin typeface="Arial" panose="020B0604020202020204" pitchFamily="34" charset="0"/>
                <a:cs typeface="Arial" panose="020B0604020202020204" pitchFamily="34" charset="0"/>
              </a:rPr>
              <a:t>Research Methods for Business Students</a:t>
            </a:r>
            <a:r>
              <a:rPr lang="en-US" sz="750" dirty="0">
                <a:latin typeface="Arial" panose="020B0604020202020204" pitchFamily="34" charset="0"/>
                <a:cs typeface="Arial" panose="020B0604020202020204" pitchFamily="34" charset="0"/>
              </a:rPr>
              <a:t>. 8th edn. Harlow: Pearson.</a:t>
            </a:r>
          </a:p>
          <a:p>
            <a:pPr>
              <a:buNone/>
            </a:pPr>
            <a:r>
              <a:rPr lang="en-US" sz="750" dirty="0">
                <a:latin typeface="Arial" panose="020B0604020202020204" pitchFamily="34" charset="0"/>
                <a:cs typeface="Arial" panose="020B0604020202020204" pitchFamily="34" charset="0"/>
              </a:rPr>
              <a:t>Vial, G. (2019) ‘Understanding digital transformation: A review and a research agenda’, </a:t>
            </a:r>
            <a:r>
              <a:rPr lang="en-US" sz="750" i="1" dirty="0">
                <a:latin typeface="Arial" panose="020B0604020202020204" pitchFamily="34" charset="0"/>
                <a:cs typeface="Arial" panose="020B0604020202020204" pitchFamily="34" charset="0"/>
              </a:rPr>
              <a:t>The Journal of Strategic Information Systems</a:t>
            </a:r>
            <a:r>
              <a:rPr lang="en-US" sz="750" dirty="0">
                <a:latin typeface="Arial" panose="020B0604020202020204" pitchFamily="34" charset="0"/>
                <a:cs typeface="Arial" panose="020B0604020202020204" pitchFamily="34" charset="0"/>
              </a:rPr>
              <a:t>, 28(2), pp. 118–144.</a:t>
            </a:r>
          </a:p>
        </p:txBody>
      </p:sp>
    </p:spTree>
    <p:extLst>
      <p:ext uri="{BB962C8B-B14F-4D97-AF65-F5344CB8AC3E}">
        <p14:creationId xmlns:p14="http://schemas.microsoft.com/office/powerpoint/2010/main" val="32498727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995</Words>
  <Application>Microsoft Office PowerPoint</Application>
  <PresentationFormat>Widescreen</PresentationFormat>
  <Paragraphs>32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2026-07-27T10:16:20Z</dcterms:created>
  <dcterms:modified xsi:type="dcterms:W3CDTF">2026-07-27T10:28:27Z</dcterms:modified>
</cp:coreProperties>
</file>