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Lst>
  <p:sldIdLst>
    <p:sldId id="256" r:id="rId3"/>
    <p:sldId id="273" r:id="rId4"/>
    <p:sldId id="278" r:id="rId5"/>
    <p:sldId id="281" r:id="rId6"/>
    <p:sldId id="282" r:id="rId7"/>
    <p:sldId id="276" r:id="rId8"/>
    <p:sldId id="275" r:id="rId9"/>
    <p:sldId id="274" r:id="rId10"/>
    <p:sldId id="284" r:id="rId11"/>
    <p:sldId id="285" r:id="rId12"/>
    <p:sldId id="287" r:id="rId13"/>
    <p:sldId id="269" r:id="rId14"/>
    <p:sldId id="270" r:id="rId15"/>
    <p:sldId id="271" r:id="rId16"/>
    <p:sldId id="272" r:id="rId17"/>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8" d="100"/>
          <a:sy n="108" d="100"/>
        </p:scale>
        <p:origin x="1704" y="10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presProps" Target="presProps.xml"/><Relationship Id="rId3" Type="http://schemas.openxmlformats.org/officeDocument/2006/relationships/slide" Target="slides/slide1.xml"/><Relationship Id="rId21" Type="http://schemas.openxmlformats.org/officeDocument/2006/relationships/tableStyles" Target="tableStyle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slide" Target="slides/slide13.xml"/><Relationship Id="rId10" Type="http://schemas.openxmlformats.org/officeDocument/2006/relationships/slide" Target="slides/slide8.xml"/><Relationship Id="rId19"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102240" y="2386744"/>
            <a:ext cx="6939520" cy="1645920"/>
          </a:xfrm>
          <a:solidFill>
            <a:srgbClr val="FFFFFF"/>
          </a:solidFill>
          <a:ln w="38100">
            <a:solidFill>
              <a:srgbClr val="404040"/>
            </a:solidFill>
          </a:ln>
        </p:spPr>
        <p:txBody>
          <a:bodyPr lIns="274320" rIns="274320" anchor="ctr" anchorCtr="1">
            <a:normAutofit/>
          </a:bodyPr>
          <a:lstStyle>
            <a:lvl1pPr algn="ctr">
              <a:defRPr sz="35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021396" y="4352544"/>
            <a:ext cx="5101209" cy="1239894"/>
          </a:xfrm>
          <a:noFill/>
        </p:spPr>
        <p:txBody>
          <a:bodyPr>
            <a:normAutofit/>
          </a:bodyPr>
          <a:lstStyle>
            <a:lvl1pPr marL="0" indent="0" algn="ctr">
              <a:buNone/>
              <a:defRPr sz="1900">
                <a:solidFill>
                  <a:schemeClr val="tx1">
                    <a:lumMod val="75000"/>
                    <a:lumOff val="25000"/>
                  </a:schemeClr>
                </a:solidFill>
              </a:defRPr>
            </a:lvl1pPr>
            <a:lvl2pPr marL="457200" indent="0" algn="ctr">
              <a:buNone/>
              <a:defRPr sz="19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DAEC8F54-2769-4989-B784-DD83CA0B81F0}" type="datetimeFigureOut">
              <a:rPr lang="en-GB" smtClean="0"/>
              <a:t>21/10/2020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D5B310F-561E-4644-843C-94AA95D2EDF2}" type="slidenum">
              <a:rPr lang="en-GB" smtClean="0"/>
              <a:t>‹#›</a:t>
            </a:fld>
            <a:endParaRPr lang="en-GB"/>
          </a:p>
        </p:txBody>
      </p:sp>
    </p:spTree>
    <p:extLst>
      <p:ext uri="{BB962C8B-B14F-4D97-AF65-F5344CB8AC3E}">
        <p14:creationId xmlns:p14="http://schemas.microsoft.com/office/powerpoint/2010/main" val="1153303333"/>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AEC8F54-2769-4989-B784-DD83CA0B81F0}" type="datetimeFigureOut">
              <a:rPr lang="en-GB" smtClean="0"/>
              <a:t>21/10/2020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D5B310F-561E-4644-843C-94AA95D2EDF2}" type="slidenum">
              <a:rPr lang="en-GB" smtClean="0"/>
              <a:t>‹#›</a:t>
            </a:fld>
            <a:endParaRPr lang="en-GB"/>
          </a:p>
        </p:txBody>
      </p:sp>
    </p:spTree>
    <p:extLst>
      <p:ext uri="{BB962C8B-B14F-4D97-AF65-F5344CB8AC3E}">
        <p14:creationId xmlns:p14="http://schemas.microsoft.com/office/powerpoint/2010/main" val="9743573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106424" y="2386744"/>
            <a:ext cx="6940296" cy="1645920"/>
          </a:xfrm>
          <a:solidFill>
            <a:srgbClr val="FFFFFF"/>
          </a:solidFill>
          <a:ln w="38100">
            <a:solidFill>
              <a:srgbClr val="404040"/>
            </a:solidFill>
          </a:ln>
        </p:spPr>
        <p:txBody>
          <a:bodyPr lIns="274320" rIns="274320" anchor="ctr" anchorCtr="1">
            <a:normAutofit/>
          </a:bodyPr>
          <a:lstStyle>
            <a:lvl1pPr>
              <a:defRPr sz="35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021396" y="4352465"/>
            <a:ext cx="5101209" cy="1265082"/>
          </a:xfrm>
        </p:spPr>
        <p:txBody>
          <a:bodyPr anchor="t" anchorCtr="1">
            <a:normAutofit/>
          </a:bodyPr>
          <a:lstStyle>
            <a:lvl1pPr marL="0" indent="0">
              <a:buNone/>
              <a:defRPr sz="1900">
                <a:solidFill>
                  <a:schemeClr val="tx1"/>
                </a:solidFill>
              </a:defRPr>
            </a:lvl1pPr>
            <a:lvl2pPr marL="457200" indent="0">
              <a:buNone/>
              <a:defRPr sz="19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DAEC8F54-2769-4989-B784-DD83CA0B81F0}" type="datetimeFigureOut">
              <a:rPr lang="en-GB" smtClean="0"/>
              <a:t>21/10/2020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D5B310F-561E-4644-843C-94AA95D2EDF2}" type="slidenum">
              <a:rPr lang="en-GB" smtClean="0"/>
              <a:t>‹#›</a:t>
            </a:fld>
            <a:endParaRPr lang="en-GB"/>
          </a:p>
        </p:txBody>
      </p:sp>
    </p:spTree>
    <p:extLst>
      <p:ext uri="{BB962C8B-B14F-4D97-AF65-F5344CB8AC3E}">
        <p14:creationId xmlns:p14="http://schemas.microsoft.com/office/powerpoint/2010/main" val="473466403"/>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2239" y="2638044"/>
            <a:ext cx="3288023"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753737" y="2638044"/>
            <a:ext cx="3290516"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DAEC8F54-2769-4989-B784-DD83CA0B81F0}" type="datetimeFigureOut">
              <a:rPr lang="en-GB" smtClean="0"/>
              <a:t>21/10/2020</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3D5B310F-561E-4644-843C-94AA95D2EDF2}" type="slidenum">
              <a:rPr lang="en-GB" smtClean="0"/>
              <a:t>‹#›</a:t>
            </a:fld>
            <a:endParaRPr lang="en-GB"/>
          </a:p>
        </p:txBody>
      </p:sp>
    </p:spTree>
    <p:extLst>
      <p:ext uri="{BB962C8B-B14F-4D97-AF65-F5344CB8AC3E}">
        <p14:creationId xmlns:p14="http://schemas.microsoft.com/office/powerpoint/2010/main" val="10993079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102239" y="2313434"/>
            <a:ext cx="3288024"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2239" y="3143250"/>
            <a:ext cx="3288024" cy="2596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4753737" y="3143250"/>
            <a:ext cx="3290516" cy="2596776"/>
          </a:xfrm>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4753737" y="2313434"/>
            <a:ext cx="3290516"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DAEC8F54-2769-4989-B784-DD83CA0B81F0}" type="datetimeFigureOut">
              <a:rPr lang="en-GB" smtClean="0"/>
              <a:t>21/10/2020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D5B310F-561E-4644-843C-94AA95D2EDF2}" type="slidenum">
              <a:rPr lang="en-GB" smtClean="0"/>
              <a:t>‹#›</a:t>
            </a:fld>
            <a:endParaRPr lang="en-GB"/>
          </a:p>
        </p:txBody>
      </p:sp>
      <p:sp>
        <p:nvSpPr>
          <p:cNvPr id="10" name="Title 9"/>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6272719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AEC8F54-2769-4989-B784-DD83CA0B81F0}" type="datetimeFigureOut">
              <a:rPr lang="en-GB" smtClean="0"/>
              <a:t>21/10/2020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D5B310F-561E-4644-843C-94AA95D2EDF2}" type="slidenum">
              <a:rPr lang="en-GB" smtClean="0"/>
              <a:t>‹#›</a:t>
            </a:fld>
            <a:endParaRPr lang="en-GB"/>
          </a:p>
        </p:txBody>
      </p:sp>
    </p:spTree>
    <p:extLst>
      <p:ext uri="{BB962C8B-B14F-4D97-AF65-F5344CB8AC3E}">
        <p14:creationId xmlns:p14="http://schemas.microsoft.com/office/powerpoint/2010/main" val="25717625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AEC8F54-2769-4989-B784-DD83CA0B81F0}" type="datetimeFigureOut">
              <a:rPr lang="en-GB" smtClean="0"/>
              <a:t>21/10/2020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D5B310F-561E-4644-843C-94AA95D2EDF2}" type="slidenum">
              <a:rPr lang="en-GB" smtClean="0"/>
              <a:t>‹#›</a:t>
            </a:fld>
            <a:endParaRPr lang="en-GB"/>
          </a:p>
        </p:txBody>
      </p:sp>
    </p:spTree>
    <p:extLst>
      <p:ext uri="{BB962C8B-B14F-4D97-AF65-F5344CB8AC3E}">
        <p14:creationId xmlns:p14="http://schemas.microsoft.com/office/powerpoint/2010/main" val="27403461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457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640703" y="2243829"/>
            <a:ext cx="3290594" cy="1141497"/>
          </a:xfrm>
          <a:solidFill>
            <a:srgbClr val="FFFFFF"/>
          </a:solidFill>
          <a:ln>
            <a:solidFill>
              <a:srgbClr val="404040"/>
            </a:solidFill>
          </a:ln>
        </p:spPr>
        <p:txBody>
          <a:bodyPr anchor="ctr" anchorCtr="1">
            <a:normAutofit/>
          </a:bodyPr>
          <a:lstStyle>
            <a:lvl1pPr>
              <a:defRPr sz="21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5052060" y="804672"/>
            <a:ext cx="361188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62965" y="3549918"/>
            <a:ext cx="284607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p:cNvSpPr>
            <a:spLocks noGrp="1"/>
          </p:cNvSpPr>
          <p:nvPr>
            <p:ph type="dt" sz="half" idx="10"/>
          </p:nvPr>
        </p:nvSpPr>
        <p:spPr/>
        <p:txBody>
          <a:bodyPr/>
          <a:lstStyle/>
          <a:p>
            <a:fld id="{DAEC8F54-2769-4989-B784-DD83CA0B81F0}" type="datetimeFigureOut">
              <a:rPr lang="en-GB" smtClean="0"/>
              <a:t>21/10/2020</a:t>
            </a:fld>
            <a:endParaRPr lang="en-GB"/>
          </a:p>
        </p:txBody>
      </p:sp>
      <p:sp>
        <p:nvSpPr>
          <p:cNvPr id="10" name="Footer Placeholder 9"/>
          <p:cNvSpPr>
            <a:spLocks noGrp="1"/>
          </p:cNvSpPr>
          <p:nvPr>
            <p:ph type="ftr" sz="quarter" idx="11"/>
          </p:nvPr>
        </p:nvSpPr>
        <p:spPr>
          <a:xfrm>
            <a:off x="640703" y="6236208"/>
            <a:ext cx="3806398" cy="320040"/>
          </a:xfrm>
        </p:spPr>
        <p:txBody>
          <a:bodyPr>
            <a:normAutofit/>
          </a:bodyPr>
          <a:lstStyle>
            <a:lvl1pPr>
              <a:defRPr>
                <a:solidFill>
                  <a:srgbClr val="FFFFFF">
                    <a:alpha val="70000"/>
                  </a:srgbClr>
                </a:solidFill>
              </a:defRPr>
            </a:lvl1pPr>
          </a:lstStyle>
          <a:p>
            <a:endParaRPr lang="en-GB"/>
          </a:p>
        </p:txBody>
      </p:sp>
      <p:sp>
        <p:nvSpPr>
          <p:cNvPr id="11" name="Slide Number Placeholder 10"/>
          <p:cNvSpPr>
            <a:spLocks noGrp="1"/>
          </p:cNvSpPr>
          <p:nvPr>
            <p:ph type="sldNum" sz="quarter" idx="12"/>
          </p:nvPr>
        </p:nvSpPr>
        <p:spPr/>
        <p:txBody>
          <a:bodyPr/>
          <a:lstStyle/>
          <a:p>
            <a:fld id="{3D5B310F-561E-4644-843C-94AA95D2EDF2}" type="slidenum">
              <a:rPr lang="en-GB" smtClean="0"/>
              <a:t>‹#›</a:t>
            </a:fld>
            <a:endParaRPr lang="en-GB"/>
          </a:p>
        </p:txBody>
      </p:sp>
    </p:spTree>
    <p:extLst>
      <p:ext uri="{BB962C8B-B14F-4D97-AF65-F5344CB8AC3E}">
        <p14:creationId xmlns:p14="http://schemas.microsoft.com/office/powerpoint/2010/main" val="11926339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1" y="0"/>
            <a:ext cx="4571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640080" y="2243828"/>
            <a:ext cx="3291840" cy="1143000"/>
          </a:xfrm>
          <a:solidFill>
            <a:srgbClr val="FFFFFF"/>
          </a:solidFill>
          <a:ln>
            <a:solidFill>
              <a:srgbClr val="262626"/>
            </a:solidFill>
          </a:ln>
        </p:spPr>
        <p:txBody>
          <a:bodyPr anchor="ctr" anchorCtr="1">
            <a:noAutofit/>
          </a:bodyPr>
          <a:lstStyle>
            <a:lvl1pPr>
              <a:defRPr sz="21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572000" y="-42172"/>
            <a:ext cx="4576573"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2965" y="3549919"/>
            <a:ext cx="284607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DAEC8F54-2769-4989-B784-DD83CA0B81F0}" type="datetimeFigureOut">
              <a:rPr lang="en-GB" smtClean="0"/>
              <a:t>21/10/2020</a:t>
            </a:fld>
            <a:endParaRPr lang="en-GB"/>
          </a:p>
        </p:txBody>
      </p:sp>
      <p:sp>
        <p:nvSpPr>
          <p:cNvPr id="9" name="Footer Placeholder 8"/>
          <p:cNvSpPr>
            <a:spLocks noGrp="1"/>
          </p:cNvSpPr>
          <p:nvPr>
            <p:ph type="ftr" sz="quarter" idx="11"/>
          </p:nvPr>
        </p:nvSpPr>
        <p:spPr>
          <a:xfrm>
            <a:off x="640080" y="6236208"/>
            <a:ext cx="3803904" cy="320040"/>
          </a:xfrm>
        </p:spPr>
        <p:txBody>
          <a:bodyPr>
            <a:normAutofit/>
          </a:bodyPr>
          <a:lstStyle>
            <a:lvl1pPr>
              <a:defRPr>
                <a:solidFill>
                  <a:srgbClr val="FFFFFF">
                    <a:alpha val="70000"/>
                  </a:srgbClr>
                </a:solidFill>
              </a:defRPr>
            </a:lvl1pPr>
          </a:lstStyle>
          <a:p>
            <a:endParaRPr lang="en-GB"/>
          </a:p>
        </p:txBody>
      </p:sp>
      <p:sp>
        <p:nvSpPr>
          <p:cNvPr id="10" name="Slide Number Placeholder 9"/>
          <p:cNvSpPr>
            <a:spLocks noGrp="1"/>
          </p:cNvSpPr>
          <p:nvPr>
            <p:ph type="sldNum" sz="quarter" idx="12"/>
          </p:nvPr>
        </p:nvSpPr>
        <p:spPr/>
        <p:txBody>
          <a:bodyPr/>
          <a:lstStyle/>
          <a:p>
            <a:fld id="{3D5B310F-561E-4644-843C-94AA95D2EDF2}" type="slidenum">
              <a:rPr lang="en-GB" smtClean="0"/>
              <a:t>‹#›</a:t>
            </a:fld>
            <a:endParaRPr lang="en-GB"/>
          </a:p>
        </p:txBody>
      </p:sp>
    </p:spTree>
    <p:extLst>
      <p:ext uri="{BB962C8B-B14F-4D97-AF65-F5344CB8AC3E}">
        <p14:creationId xmlns:p14="http://schemas.microsoft.com/office/powerpoint/2010/main" val="23299842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AEC8F54-2769-4989-B784-DD83CA0B81F0}" type="datetimeFigureOut">
              <a:rPr lang="en-GB" smtClean="0"/>
              <a:t>21/10/2020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5B310F-561E-4644-843C-94AA95D2EDF2}" type="slidenum">
              <a:rPr lang="en-GB" smtClean="0"/>
              <a:t>‹#›</a:t>
            </a:fld>
            <a:endParaRPr lang="en-GB"/>
          </a:p>
        </p:txBody>
      </p:sp>
    </p:spTree>
    <p:extLst>
      <p:ext uri="{BB962C8B-B14F-4D97-AF65-F5344CB8AC3E}">
        <p14:creationId xmlns:p14="http://schemas.microsoft.com/office/powerpoint/2010/main" val="39155538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489834" y="937260"/>
            <a:ext cx="1053966"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606046" y="937260"/>
            <a:ext cx="4716174" cy="49834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AEC8F54-2769-4989-B784-DD83CA0B81F0}" type="datetimeFigureOut">
              <a:rPr lang="en-GB" smtClean="0"/>
              <a:t>21/10/2020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5B310F-561E-4644-843C-94AA95D2EDF2}" type="slidenum">
              <a:rPr lang="en-GB" smtClean="0"/>
              <a:t>‹#›</a:t>
            </a:fld>
            <a:endParaRPr lang="en-GB"/>
          </a:p>
        </p:txBody>
      </p:sp>
    </p:spTree>
    <p:extLst>
      <p:ext uri="{BB962C8B-B14F-4D97-AF65-F5344CB8AC3E}">
        <p14:creationId xmlns:p14="http://schemas.microsoft.com/office/powerpoint/2010/main" val="275166897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768096" y="585216"/>
            <a:ext cx="7290054"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768095" y="2286000"/>
            <a:ext cx="356616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491990" y="2286000"/>
            <a:ext cx="356616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A1CD3D3-32A8-45EA-8DD3-0AC195B97A0B}" type="datetimeFigureOut">
              <a:rPr lang="en-GB" smtClean="0"/>
              <a:t>21/10/2020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21D69B7-83A2-4594-9BB8-67777A972A11}" type="slidenum">
              <a:rPr lang="en-GB" smtClean="0"/>
              <a:t>‹#›</a:t>
            </a:fld>
            <a:endParaRPr lang="en-GB"/>
          </a:p>
        </p:txBody>
      </p:sp>
    </p:spTree>
    <p:extLst>
      <p:ext uri="{BB962C8B-B14F-4D97-AF65-F5344CB8AC3E}">
        <p14:creationId xmlns:p14="http://schemas.microsoft.com/office/powerpoint/2010/main" val="17564885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1606045" y="964692"/>
            <a:ext cx="5937755"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606045" y="2638045"/>
            <a:ext cx="5937755" cy="31019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978943" y="6238816"/>
            <a:ext cx="2065310" cy="323968"/>
          </a:xfrm>
          <a:prstGeom prst="rect">
            <a:avLst/>
          </a:prstGeom>
        </p:spPr>
        <p:txBody>
          <a:bodyPr vert="horz" lIns="91440" tIns="45720" rIns="91440" bIns="45720" rtlCol="0" anchor="ctr"/>
          <a:lstStyle>
            <a:lvl1pPr algn="r">
              <a:defRPr sz="1000">
                <a:solidFill>
                  <a:schemeClr val="tx1">
                    <a:alpha val="70000"/>
                  </a:schemeClr>
                </a:solidFill>
              </a:defRPr>
            </a:lvl1pPr>
          </a:lstStyle>
          <a:p>
            <a:fld id="{DAEC8F54-2769-4989-B784-DD83CA0B81F0}" type="datetimeFigureOut">
              <a:rPr lang="en-GB" smtClean="0"/>
              <a:t>21/10/2020</a:t>
            </a:fld>
            <a:endParaRPr lang="en-GB"/>
          </a:p>
        </p:txBody>
      </p:sp>
      <p:sp>
        <p:nvSpPr>
          <p:cNvPr id="5" name="Footer Placeholder 4"/>
          <p:cNvSpPr>
            <a:spLocks noGrp="1"/>
          </p:cNvSpPr>
          <p:nvPr>
            <p:ph type="ftr" sz="quarter" idx="3"/>
          </p:nvPr>
        </p:nvSpPr>
        <p:spPr>
          <a:xfrm>
            <a:off x="1102239" y="6236208"/>
            <a:ext cx="4556664" cy="320040"/>
          </a:xfrm>
          <a:prstGeom prst="rect">
            <a:avLst/>
          </a:prstGeom>
        </p:spPr>
        <p:txBody>
          <a:bodyPr vert="horz" lIns="91440" tIns="45720" rIns="91440" bIns="45720" rtlCol="0" anchor="ctr"/>
          <a:lstStyle>
            <a:lvl1pPr algn="l">
              <a:defRPr sz="1000">
                <a:solidFill>
                  <a:schemeClr val="tx1">
                    <a:alpha val="70000"/>
                  </a:schemeClr>
                </a:solidFill>
              </a:defRPr>
            </a:lvl1pPr>
          </a:lstStyle>
          <a:p>
            <a:endParaRPr lang="en-GB"/>
          </a:p>
        </p:txBody>
      </p:sp>
      <p:sp>
        <p:nvSpPr>
          <p:cNvPr id="6" name="Slide Number Placeholder 5"/>
          <p:cNvSpPr>
            <a:spLocks noGrp="1"/>
          </p:cNvSpPr>
          <p:nvPr>
            <p:ph type="sldNum" sz="quarter" idx="4"/>
          </p:nvPr>
        </p:nvSpPr>
        <p:spPr>
          <a:xfrm>
            <a:off x="8240112" y="6217920"/>
            <a:ext cx="365760" cy="365760"/>
          </a:xfrm>
          <a:prstGeom prst="ellipse">
            <a:avLst/>
          </a:prstGeom>
          <a:solidFill>
            <a:srgbClr val="1D1D1D">
              <a:alpha val="69804"/>
            </a:srgbClr>
          </a:solidFill>
        </p:spPr>
        <p:txBody>
          <a:bodyPr vert="horz" lIns="18288" tIns="45720" rIns="18288" bIns="45720" rtlCol="0" anchor="ctr">
            <a:noAutofit/>
          </a:bodyPr>
          <a:lstStyle>
            <a:lvl1pPr algn="ctr">
              <a:defRPr sz="1100" spc="0" baseline="0">
                <a:solidFill>
                  <a:srgbClr val="FFFFFF"/>
                </a:solidFill>
              </a:defRPr>
            </a:lvl1pPr>
          </a:lstStyle>
          <a:p>
            <a:fld id="{3D5B310F-561E-4644-843C-94AA95D2EDF2}" type="slidenum">
              <a:rPr lang="en-GB" smtClean="0"/>
              <a:t>‹#›</a:t>
            </a:fld>
            <a:endParaRPr lang="en-GB"/>
          </a:p>
        </p:txBody>
      </p:sp>
    </p:spTree>
    <p:extLst>
      <p:ext uri="{BB962C8B-B14F-4D97-AF65-F5344CB8AC3E}">
        <p14:creationId xmlns:p14="http://schemas.microsoft.com/office/powerpoint/2010/main" val="129214300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lnSpc>
          <a:spcPct val="90000"/>
        </a:lnSpc>
        <a:spcBef>
          <a:spcPct val="0"/>
        </a:spcBef>
        <a:buNone/>
        <a:defRPr sz="26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44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59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28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68096" y="585216"/>
            <a:ext cx="7290054"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768096" y="2286000"/>
            <a:ext cx="7290055" cy="4023360"/>
          </a:xfrm>
          <a:prstGeom prst="rect">
            <a:avLst/>
          </a:prstGeom>
        </p:spPr>
        <p:txBody>
          <a:bodyPr vert="horz" lIns="45720" tIns="45720" rIns="4572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8097" y="6470704"/>
            <a:ext cx="1615607" cy="274320"/>
          </a:xfrm>
          <a:prstGeom prst="rect">
            <a:avLst/>
          </a:prstGeom>
        </p:spPr>
        <p:txBody>
          <a:bodyPr vert="horz" lIns="91440" tIns="45720" rIns="91440" bIns="45720" rtlCol="0" anchor="ctr"/>
          <a:lstStyle>
            <a:lvl1pPr algn="l">
              <a:defRPr sz="750">
                <a:solidFill>
                  <a:schemeClr val="tx1">
                    <a:lumMod val="95000"/>
                    <a:lumOff val="5000"/>
                  </a:schemeClr>
                </a:solidFill>
                <a:latin typeface="+mj-lt"/>
              </a:defRPr>
            </a:lvl1pPr>
          </a:lstStyle>
          <a:p>
            <a:fld id="{6A1CD3D3-32A8-45EA-8DD3-0AC195B97A0B}" type="datetimeFigureOut">
              <a:rPr lang="en-GB" smtClean="0"/>
              <a:t>21/10/2020</a:t>
            </a:fld>
            <a:endParaRPr lang="en-GB"/>
          </a:p>
        </p:txBody>
      </p:sp>
      <p:sp>
        <p:nvSpPr>
          <p:cNvPr id="5" name="Footer Placeholder 4"/>
          <p:cNvSpPr>
            <a:spLocks noGrp="1"/>
          </p:cNvSpPr>
          <p:nvPr>
            <p:ph type="ftr" sz="quarter" idx="3"/>
          </p:nvPr>
        </p:nvSpPr>
        <p:spPr>
          <a:xfrm>
            <a:off x="3632200" y="6470704"/>
            <a:ext cx="4426094" cy="274320"/>
          </a:xfrm>
          <a:prstGeom prst="rect">
            <a:avLst/>
          </a:prstGeom>
        </p:spPr>
        <p:txBody>
          <a:bodyPr vert="horz" lIns="91440" tIns="45720" rIns="91440" bIns="45720" rtlCol="0" anchor="ctr"/>
          <a:lstStyle>
            <a:lvl1pPr algn="r">
              <a:defRPr sz="750" cap="all" baseline="0">
                <a:solidFill>
                  <a:schemeClr val="tx1">
                    <a:lumMod val="95000"/>
                    <a:lumOff val="5000"/>
                  </a:schemeClr>
                </a:solidFill>
                <a:latin typeface="+mj-lt"/>
              </a:defRPr>
            </a:lvl1pPr>
          </a:lstStyle>
          <a:p>
            <a:endParaRPr lang="en-GB"/>
          </a:p>
        </p:txBody>
      </p:sp>
      <p:sp>
        <p:nvSpPr>
          <p:cNvPr id="6" name="Slide Number Placeholder 5"/>
          <p:cNvSpPr>
            <a:spLocks noGrp="1"/>
          </p:cNvSpPr>
          <p:nvPr>
            <p:ph type="sldNum" sz="quarter" idx="4"/>
          </p:nvPr>
        </p:nvSpPr>
        <p:spPr>
          <a:xfrm>
            <a:off x="8128000" y="6470704"/>
            <a:ext cx="730250" cy="274320"/>
          </a:xfrm>
          <a:prstGeom prst="rect">
            <a:avLst/>
          </a:prstGeom>
        </p:spPr>
        <p:txBody>
          <a:bodyPr vert="horz" lIns="91440" tIns="45720" rIns="91440" bIns="45720" rtlCol="0" anchor="ctr"/>
          <a:lstStyle>
            <a:lvl1pPr algn="l">
              <a:defRPr sz="750">
                <a:solidFill>
                  <a:schemeClr val="tx1">
                    <a:lumMod val="95000"/>
                    <a:lumOff val="5000"/>
                  </a:schemeClr>
                </a:solidFill>
                <a:latin typeface="+mj-lt"/>
              </a:defRPr>
            </a:lvl1pPr>
          </a:lstStyle>
          <a:p>
            <a:fld id="{721D69B7-83A2-4594-9BB8-67777A972A11}" type="slidenum">
              <a:rPr lang="en-GB" smtClean="0"/>
              <a:t>‹#›</a:t>
            </a:fld>
            <a:endParaRPr lang="en-GB"/>
          </a:p>
        </p:txBody>
      </p:sp>
      <p:cxnSp>
        <p:nvCxnSpPr>
          <p:cNvPr id="8" name="Straight Connector 7"/>
          <p:cNvCxnSpPr/>
          <p:nvPr/>
        </p:nvCxnSpPr>
        <p:spPr>
          <a:xfrm flipV="1">
            <a:off x="571500" y="826324"/>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87634538"/>
      </p:ext>
    </p:extLst>
  </p:cSld>
  <p:clrMap bg1="dk1" tx1="lt1" bg2="dk2" tx2="lt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2"/>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2"/>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4123942" y="988741"/>
            <a:ext cx="4416566" cy="4880518"/>
          </a:xfrm>
          <a:noFill/>
          <a:ln>
            <a:noFill/>
          </a:ln>
        </p:spPr>
        <p:txBody>
          <a:bodyPr wrap="square">
            <a:normAutofit/>
          </a:bodyPr>
          <a:lstStyle/>
          <a:p>
            <a:pPr algn="l"/>
            <a:r>
              <a:rPr lang="en-GB" sz="3600" dirty="0">
                <a:solidFill>
                  <a:schemeClr val="tx1"/>
                </a:solidFill>
              </a:rPr>
              <a:t>A brief introduction </a:t>
            </a:r>
            <a:br>
              <a:rPr lang="en-GB" sz="3600" dirty="0">
                <a:solidFill>
                  <a:schemeClr val="tx1"/>
                </a:solidFill>
              </a:rPr>
            </a:br>
            <a:r>
              <a:rPr lang="en-GB" sz="3600" dirty="0">
                <a:solidFill>
                  <a:schemeClr val="tx1"/>
                </a:solidFill>
              </a:rPr>
              <a:t>to the </a:t>
            </a:r>
            <a:br>
              <a:rPr lang="en-GB" sz="3600" dirty="0">
                <a:solidFill>
                  <a:schemeClr val="tx1"/>
                </a:solidFill>
              </a:rPr>
            </a:br>
            <a:r>
              <a:rPr lang="en-GB" sz="3600" dirty="0">
                <a:solidFill>
                  <a:schemeClr val="tx1"/>
                </a:solidFill>
              </a:rPr>
              <a:t>crusades</a:t>
            </a:r>
          </a:p>
        </p:txBody>
      </p:sp>
      <p:sp>
        <p:nvSpPr>
          <p:cNvPr id="4" name="Rectangle 6">
            <a:extLst>
              <a:ext uri="{FF2B5EF4-FFF2-40B4-BE49-F238E27FC236}">
                <a16:creationId xmlns:a16="http://schemas.microsoft.com/office/drawing/2014/main" id="{6E5BD17F-C95C-40ED-8D04-03295D46FD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078992" cy="6858000"/>
          </a:xfrm>
          <a:prstGeom prst="rect">
            <a:avLst/>
          </a:prstGeom>
          <a:solidFill>
            <a:schemeClr val="bg2">
              <a:alpha val="80000"/>
            </a:schemeClr>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5" name="Rectangle 8">
            <a:extLst>
              <a:ext uri="{FF2B5EF4-FFF2-40B4-BE49-F238E27FC236}">
                <a16:creationId xmlns:a16="http://schemas.microsoft.com/office/drawing/2014/main" id="{4203DEB5-0B19-4F8E-84E2-00F5861C96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8992" y="0"/>
            <a:ext cx="2411730" cy="6858000"/>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107898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930BC020-BDBF-49EB-9898-BAB5BF5593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9144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64950C64-5D81-40F1-9601-8BA0D63BAE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429000"/>
            <a:ext cx="9144000" cy="3429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678809" y="3789040"/>
            <a:ext cx="5797296" cy="855406"/>
          </a:xfrm>
          <a:noFill/>
          <a:ln>
            <a:solidFill>
              <a:schemeClr val="bg1"/>
            </a:solidFill>
          </a:ln>
        </p:spPr>
        <p:txBody>
          <a:bodyPr vert="horz" lIns="274320" tIns="182880" rIns="274320" bIns="182880" rtlCol="0" anchorCtr="1">
            <a:normAutofit/>
          </a:bodyPr>
          <a:lstStyle/>
          <a:p>
            <a:r>
              <a:rPr lang="en-US" sz="2100">
                <a:solidFill>
                  <a:schemeClr val="bg1"/>
                </a:solidFill>
              </a:rPr>
              <a:t>Setting the Scene</a:t>
            </a:r>
          </a:p>
        </p:txBody>
      </p:sp>
      <p:pic>
        <p:nvPicPr>
          <p:cNvPr id="4" name="Content Placeholder 3"/>
          <p:cNvPicPr>
            <a:picLocks noChangeAspect="1"/>
          </p:cNvPicPr>
          <p:nvPr/>
        </p:nvPicPr>
        <p:blipFill rotWithShape="1">
          <a:blip r:embed="rId2"/>
          <a:srcRect t="17427" b="25539"/>
          <a:stretch/>
        </p:blipFill>
        <p:spPr>
          <a:xfrm>
            <a:off x="20" y="-2"/>
            <a:ext cx="9143980" cy="3429000"/>
          </a:xfrm>
          <a:prstGeom prst="rect">
            <a:avLst/>
          </a:prstGeom>
        </p:spPr>
      </p:pic>
      <p:sp>
        <p:nvSpPr>
          <p:cNvPr id="15" name="Content Placeholder 14">
            <a:extLst>
              <a:ext uri="{FF2B5EF4-FFF2-40B4-BE49-F238E27FC236}">
                <a16:creationId xmlns:a16="http://schemas.microsoft.com/office/drawing/2014/main" id="{F5E8CAFF-4921-4E45-969E-F71076240748}"/>
              </a:ext>
            </a:extLst>
          </p:cNvPr>
          <p:cNvSpPr>
            <a:spLocks noGrp="1"/>
          </p:cNvSpPr>
          <p:nvPr>
            <p:ph idx="1"/>
          </p:nvPr>
        </p:nvSpPr>
        <p:spPr>
          <a:xfrm>
            <a:off x="1678809" y="4846076"/>
            <a:ext cx="5786382" cy="1271556"/>
          </a:xfrm>
        </p:spPr>
        <p:txBody>
          <a:bodyPr>
            <a:normAutofit/>
          </a:bodyPr>
          <a:lstStyle/>
          <a:p>
            <a:r>
              <a:rPr lang="en-GB" dirty="0">
                <a:solidFill>
                  <a:schemeClr val="bg1"/>
                </a:solidFill>
              </a:rPr>
              <a:t>Byzantium/the Byzantine Empire</a:t>
            </a:r>
          </a:p>
          <a:p>
            <a:r>
              <a:rPr lang="en-GB" dirty="0">
                <a:solidFill>
                  <a:schemeClr val="bg1"/>
                </a:solidFill>
              </a:rPr>
              <a:t>Emperor Constantine</a:t>
            </a:r>
          </a:p>
          <a:p>
            <a:r>
              <a:rPr lang="en-GB" dirty="0">
                <a:solidFill>
                  <a:schemeClr val="bg1"/>
                </a:solidFill>
              </a:rPr>
              <a:t>Eastern Orthodox Church</a:t>
            </a:r>
          </a:p>
          <a:p>
            <a:endParaRPr lang="en-US" dirty="0">
              <a:solidFill>
                <a:schemeClr val="bg1"/>
              </a:solidFill>
            </a:endParaRPr>
          </a:p>
        </p:txBody>
      </p:sp>
    </p:spTree>
    <p:extLst>
      <p:ext uri="{BB962C8B-B14F-4D97-AF65-F5344CB8AC3E}">
        <p14:creationId xmlns:p14="http://schemas.microsoft.com/office/powerpoint/2010/main" val="19880573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8" name="Straight Connector 27">
            <a:extLst>
              <a:ext uri="{FF2B5EF4-FFF2-40B4-BE49-F238E27FC236}">
                <a16:creationId xmlns:a16="http://schemas.microsoft.com/office/drawing/2014/main" id="{82F46358-0DB7-443D-99CD-E17948D195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30" name="Rectangle 29">
            <a:extLst>
              <a:ext uri="{FF2B5EF4-FFF2-40B4-BE49-F238E27FC236}">
                <a16:creationId xmlns:a16="http://schemas.microsoft.com/office/drawing/2014/main" id="{7C1A1EAE-357C-4E0F-B9D2-FA8CCF1A05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659" y="4572000"/>
            <a:ext cx="5293730" cy="1964266"/>
          </a:xfrm>
          <a:prstGeom prst="rect">
            <a:avLst/>
          </a:prstGeom>
          <a:solidFill>
            <a:srgbClr val="53696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93192" y="4767072"/>
            <a:ext cx="4945641" cy="1625210"/>
          </a:xfrm>
        </p:spPr>
        <p:txBody>
          <a:bodyPr vert="horz" lIns="91440" tIns="45720" rIns="91440" bIns="45720" rtlCol="0" anchor="ctr">
            <a:normAutofit/>
          </a:bodyPr>
          <a:lstStyle/>
          <a:p>
            <a:pPr algn="r"/>
            <a:r>
              <a:rPr lang="en-US">
                <a:solidFill>
                  <a:srgbClr val="FFFFFF"/>
                </a:solidFill>
              </a:rPr>
              <a:t>Western Europe</a:t>
            </a:r>
          </a:p>
        </p:txBody>
      </p:sp>
      <p:pic>
        <p:nvPicPr>
          <p:cNvPr id="5" name="Content Placeholder 4"/>
          <p:cNvPicPr>
            <a:picLocks noGrp="1" noChangeAspect="1"/>
          </p:cNvPicPr>
          <p:nvPr>
            <p:ph sz="half" idx="2"/>
          </p:nvPr>
        </p:nvPicPr>
        <p:blipFill rotWithShape="1">
          <a:blip r:embed="rId2"/>
          <a:srcRect r="-2" b="4796"/>
          <a:stretch/>
        </p:blipFill>
        <p:spPr>
          <a:xfrm>
            <a:off x="245660" y="321733"/>
            <a:ext cx="5293729" cy="4107392"/>
          </a:xfrm>
          <a:prstGeom prst="rect">
            <a:avLst/>
          </a:prstGeom>
        </p:spPr>
      </p:pic>
      <p:sp>
        <p:nvSpPr>
          <p:cNvPr id="34" name="Rectangle 33">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0991" y="321732"/>
            <a:ext cx="3251710"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sz="half" idx="1"/>
          </p:nvPr>
        </p:nvSpPr>
        <p:spPr>
          <a:xfrm>
            <a:off x="6021989" y="917725"/>
            <a:ext cx="2568554" cy="4852362"/>
          </a:xfrm>
        </p:spPr>
        <p:txBody>
          <a:bodyPr vert="horz" lIns="45720" tIns="45720" rIns="45720" bIns="45720" rtlCol="0" anchor="ctr">
            <a:normAutofit/>
          </a:bodyPr>
          <a:lstStyle/>
          <a:p>
            <a:pPr>
              <a:buFont typeface="Wingdings" panose="05000000000000000000" pitchFamily="2" charset="2"/>
              <a:buChar char="§"/>
            </a:pPr>
            <a:r>
              <a:rPr lang="en-US">
                <a:solidFill>
                  <a:srgbClr val="FFFFFF"/>
                </a:solidFill>
              </a:rPr>
              <a:t>France</a:t>
            </a:r>
          </a:p>
          <a:p>
            <a:pPr>
              <a:buFont typeface="Wingdings" panose="05000000000000000000" pitchFamily="2" charset="2"/>
              <a:buChar char="§"/>
            </a:pPr>
            <a:r>
              <a:rPr lang="en-US">
                <a:solidFill>
                  <a:srgbClr val="FFFFFF"/>
                </a:solidFill>
              </a:rPr>
              <a:t>The Holy Roman Empire</a:t>
            </a:r>
          </a:p>
          <a:p>
            <a:pPr>
              <a:buFont typeface="Wingdings" panose="05000000000000000000" pitchFamily="2" charset="2"/>
              <a:buChar char="§"/>
            </a:pPr>
            <a:r>
              <a:rPr lang="en-US">
                <a:solidFill>
                  <a:srgbClr val="FFFFFF"/>
                </a:solidFill>
              </a:rPr>
              <a:t>Northern Italian City States</a:t>
            </a:r>
          </a:p>
          <a:p>
            <a:pPr>
              <a:buFont typeface="Wingdings" panose="05000000000000000000" pitchFamily="2" charset="2"/>
              <a:buChar char="§"/>
            </a:pPr>
            <a:r>
              <a:rPr lang="en-US">
                <a:solidFill>
                  <a:srgbClr val="FFFFFF"/>
                </a:solidFill>
              </a:rPr>
              <a:t>Southern Italian Normans</a:t>
            </a:r>
          </a:p>
          <a:p>
            <a:pPr>
              <a:buFont typeface="Wingdings" panose="05000000000000000000" pitchFamily="2" charset="2"/>
              <a:buChar char="§"/>
            </a:pPr>
            <a:r>
              <a:rPr lang="en-US">
                <a:solidFill>
                  <a:srgbClr val="FFFFFF"/>
                </a:solidFill>
              </a:rPr>
              <a:t>English/Normans/Angevins</a:t>
            </a:r>
          </a:p>
          <a:p>
            <a:pPr>
              <a:buFont typeface="Wingdings" panose="05000000000000000000" pitchFamily="2" charset="2"/>
              <a:buChar char="§"/>
            </a:pPr>
            <a:endParaRPr lang="en-US">
              <a:solidFill>
                <a:srgbClr val="FFFFFF"/>
              </a:solidFill>
            </a:endParaRPr>
          </a:p>
        </p:txBody>
      </p:sp>
    </p:spTree>
    <p:extLst>
      <p:ext uri="{BB962C8B-B14F-4D97-AF65-F5344CB8AC3E}">
        <p14:creationId xmlns:p14="http://schemas.microsoft.com/office/powerpoint/2010/main" val="9171573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660E788-AFA9-4A1B-9991-6AA74632A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4ABA63E7-29CD-4DA4-9265-0B8A68E0A108}"/>
              </a:ext>
            </a:extLst>
          </p:cNvPr>
          <p:cNvPicPr>
            <a:picLocks noChangeAspect="1"/>
          </p:cNvPicPr>
          <p:nvPr/>
        </p:nvPicPr>
        <p:blipFill rotWithShape="1">
          <a:blip r:embed="rId2"/>
          <a:srcRect l="13520" r="12049" b="-1"/>
          <a:stretch/>
        </p:blipFill>
        <p:spPr>
          <a:xfrm>
            <a:off x="3488181" y="10"/>
            <a:ext cx="5655818" cy="6857989"/>
          </a:xfrm>
          <a:prstGeom prst="rect">
            <a:avLst/>
          </a:prstGeom>
        </p:spPr>
      </p:pic>
      <p:sp>
        <p:nvSpPr>
          <p:cNvPr id="12" name="Rectangle 11">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90722" cy="6858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789DDF-3F80-4E2F-9B22-A7CCF5AD4FBD}"/>
              </a:ext>
            </a:extLst>
          </p:cNvPr>
          <p:cNvSpPr>
            <a:spLocks noGrp="1"/>
          </p:cNvSpPr>
          <p:nvPr>
            <p:ph type="title"/>
          </p:nvPr>
        </p:nvSpPr>
        <p:spPr>
          <a:xfrm>
            <a:off x="482600" y="643467"/>
            <a:ext cx="2522980" cy="1728044"/>
          </a:xfrm>
          <a:noFill/>
          <a:ln>
            <a:solidFill>
              <a:schemeClr val="bg1"/>
            </a:solidFill>
          </a:ln>
        </p:spPr>
        <p:txBody>
          <a:bodyPr wrap="square">
            <a:normAutofit/>
          </a:bodyPr>
          <a:lstStyle/>
          <a:p>
            <a:r>
              <a:rPr lang="en-GB">
                <a:solidFill>
                  <a:schemeClr val="bg1"/>
                </a:solidFill>
              </a:rPr>
              <a:t>Islamic States</a:t>
            </a:r>
          </a:p>
        </p:txBody>
      </p:sp>
      <p:sp>
        <p:nvSpPr>
          <p:cNvPr id="3" name="Content Placeholder 2">
            <a:extLst>
              <a:ext uri="{FF2B5EF4-FFF2-40B4-BE49-F238E27FC236}">
                <a16:creationId xmlns:a16="http://schemas.microsoft.com/office/drawing/2014/main" id="{AD8DC586-67B8-461E-BF0E-4265B6F04D82}"/>
              </a:ext>
            </a:extLst>
          </p:cNvPr>
          <p:cNvSpPr>
            <a:spLocks noGrp="1"/>
          </p:cNvSpPr>
          <p:nvPr>
            <p:ph idx="1"/>
          </p:nvPr>
        </p:nvSpPr>
        <p:spPr>
          <a:xfrm>
            <a:off x="482601" y="2638044"/>
            <a:ext cx="2522980" cy="3415622"/>
          </a:xfrm>
        </p:spPr>
        <p:txBody>
          <a:bodyPr>
            <a:normAutofit/>
          </a:bodyPr>
          <a:lstStyle/>
          <a:p>
            <a:pPr>
              <a:lnSpc>
                <a:spcPct val="90000"/>
              </a:lnSpc>
            </a:pPr>
            <a:r>
              <a:rPr lang="en-GB" sz="1500" dirty="0">
                <a:solidFill>
                  <a:schemeClr val="bg1"/>
                </a:solidFill>
              </a:rPr>
              <a:t>Decline of Byzantium matched/caused by rise of the Islamic world</a:t>
            </a:r>
          </a:p>
          <a:p>
            <a:pPr>
              <a:lnSpc>
                <a:spcPct val="90000"/>
              </a:lnSpc>
            </a:pPr>
            <a:r>
              <a:rPr lang="en-GB" sz="1500" dirty="0">
                <a:solidFill>
                  <a:schemeClr val="bg1"/>
                </a:solidFill>
              </a:rPr>
              <a:t>Jerusalem also important sacred site</a:t>
            </a:r>
          </a:p>
          <a:p>
            <a:pPr>
              <a:lnSpc>
                <a:spcPct val="90000"/>
              </a:lnSpc>
            </a:pPr>
            <a:r>
              <a:rPr lang="en-GB" sz="1500" dirty="0">
                <a:solidFill>
                  <a:schemeClr val="bg1"/>
                </a:solidFill>
              </a:rPr>
              <a:t>Took the city in 638</a:t>
            </a:r>
          </a:p>
          <a:p>
            <a:pPr>
              <a:lnSpc>
                <a:spcPct val="90000"/>
              </a:lnSpc>
            </a:pPr>
            <a:r>
              <a:rPr lang="en-GB" sz="1500" dirty="0">
                <a:solidFill>
                  <a:schemeClr val="bg1"/>
                </a:solidFill>
              </a:rPr>
              <a:t>Multicultural, intellectual, advanced society – but on the eve of the First Crusade it was fractured</a:t>
            </a:r>
          </a:p>
          <a:p>
            <a:pPr>
              <a:lnSpc>
                <a:spcPct val="90000"/>
              </a:lnSpc>
            </a:pPr>
            <a:r>
              <a:rPr lang="en-GB" sz="1500" dirty="0">
                <a:solidFill>
                  <a:schemeClr val="bg1"/>
                </a:solidFill>
              </a:rPr>
              <a:t>Abbasid dynasty in decline, Fatimids on the rise</a:t>
            </a:r>
          </a:p>
          <a:p>
            <a:pPr>
              <a:lnSpc>
                <a:spcPct val="90000"/>
              </a:lnSpc>
            </a:pPr>
            <a:endParaRPr lang="en-GB" sz="1500" dirty="0">
              <a:solidFill>
                <a:schemeClr val="bg1"/>
              </a:solidFill>
            </a:endParaRPr>
          </a:p>
        </p:txBody>
      </p:sp>
    </p:spTree>
    <p:extLst>
      <p:ext uri="{BB962C8B-B14F-4D97-AF65-F5344CB8AC3E}">
        <p14:creationId xmlns:p14="http://schemas.microsoft.com/office/powerpoint/2010/main" val="8152112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30BC020-BDBF-49EB-9898-BAB5BF5593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9144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4950C64-5D81-40F1-9601-8BA0D63BAE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429000"/>
            <a:ext cx="9144000" cy="3429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842139-0935-43C0-BC82-E25DF97D6E47}"/>
              </a:ext>
            </a:extLst>
          </p:cNvPr>
          <p:cNvSpPr>
            <a:spLocks noGrp="1"/>
          </p:cNvSpPr>
          <p:nvPr>
            <p:ph type="title"/>
          </p:nvPr>
        </p:nvSpPr>
        <p:spPr>
          <a:xfrm>
            <a:off x="1673352" y="3781241"/>
            <a:ext cx="5797296" cy="855406"/>
          </a:xfrm>
          <a:noFill/>
          <a:ln>
            <a:solidFill>
              <a:schemeClr val="bg1"/>
            </a:solidFill>
          </a:ln>
        </p:spPr>
        <p:txBody>
          <a:bodyPr>
            <a:normAutofit/>
          </a:bodyPr>
          <a:lstStyle/>
          <a:p>
            <a:r>
              <a:rPr lang="en-GB" sz="2100">
                <a:solidFill>
                  <a:schemeClr val="bg1"/>
                </a:solidFill>
              </a:rPr>
              <a:t>Manzikert</a:t>
            </a:r>
          </a:p>
        </p:txBody>
      </p:sp>
      <p:pic>
        <p:nvPicPr>
          <p:cNvPr id="5" name="Picture 4">
            <a:extLst>
              <a:ext uri="{FF2B5EF4-FFF2-40B4-BE49-F238E27FC236}">
                <a16:creationId xmlns:a16="http://schemas.microsoft.com/office/drawing/2014/main" id="{C404AFBD-0DEB-446F-8A43-406ED1E2F030}"/>
              </a:ext>
            </a:extLst>
          </p:cNvPr>
          <p:cNvPicPr>
            <a:picLocks noChangeAspect="1"/>
          </p:cNvPicPr>
          <p:nvPr/>
        </p:nvPicPr>
        <p:blipFill>
          <a:blip r:embed="rId2"/>
          <a:stretch>
            <a:fillRect/>
          </a:stretch>
        </p:blipFill>
        <p:spPr>
          <a:xfrm>
            <a:off x="1397002" y="13063"/>
            <a:ext cx="6349996" cy="3428999"/>
          </a:xfrm>
          <a:prstGeom prst="rect">
            <a:avLst/>
          </a:prstGeom>
        </p:spPr>
      </p:pic>
      <p:sp>
        <p:nvSpPr>
          <p:cNvPr id="3" name="Content Placeholder 2">
            <a:extLst>
              <a:ext uri="{FF2B5EF4-FFF2-40B4-BE49-F238E27FC236}">
                <a16:creationId xmlns:a16="http://schemas.microsoft.com/office/drawing/2014/main" id="{7E324467-587F-4C5C-90BB-A1C9ADC9AAAD}"/>
              </a:ext>
            </a:extLst>
          </p:cNvPr>
          <p:cNvSpPr>
            <a:spLocks noGrp="1"/>
          </p:cNvSpPr>
          <p:nvPr>
            <p:ph idx="1"/>
          </p:nvPr>
        </p:nvSpPr>
        <p:spPr>
          <a:xfrm>
            <a:off x="1678809" y="4846076"/>
            <a:ext cx="5786382" cy="1271556"/>
          </a:xfrm>
        </p:spPr>
        <p:txBody>
          <a:bodyPr>
            <a:normAutofit/>
          </a:bodyPr>
          <a:lstStyle/>
          <a:p>
            <a:pPr>
              <a:lnSpc>
                <a:spcPct val="90000"/>
              </a:lnSpc>
            </a:pPr>
            <a:r>
              <a:rPr lang="en-GB" sz="1400" dirty="0">
                <a:solidFill>
                  <a:schemeClr val="bg1"/>
                </a:solidFill>
              </a:rPr>
              <a:t>19 August 1071</a:t>
            </a:r>
          </a:p>
          <a:p>
            <a:pPr>
              <a:lnSpc>
                <a:spcPct val="90000"/>
              </a:lnSpc>
            </a:pPr>
            <a:r>
              <a:rPr lang="en-GB" sz="1400" dirty="0">
                <a:solidFill>
                  <a:schemeClr val="bg1"/>
                </a:solidFill>
              </a:rPr>
              <a:t>Seljuk Turks defeated Byzantine forces</a:t>
            </a:r>
          </a:p>
          <a:p>
            <a:pPr>
              <a:lnSpc>
                <a:spcPct val="90000"/>
              </a:lnSpc>
            </a:pPr>
            <a:r>
              <a:rPr lang="en-GB" sz="1400" dirty="0">
                <a:solidFill>
                  <a:schemeClr val="bg1"/>
                </a:solidFill>
              </a:rPr>
              <a:t>Alexius I </a:t>
            </a:r>
            <a:r>
              <a:rPr lang="en-GB" sz="1400" dirty="0" err="1">
                <a:solidFill>
                  <a:schemeClr val="bg1"/>
                </a:solidFill>
              </a:rPr>
              <a:t>Comnenus</a:t>
            </a:r>
            <a:r>
              <a:rPr lang="en-GB" sz="1400" dirty="0">
                <a:solidFill>
                  <a:schemeClr val="bg1"/>
                </a:solidFill>
              </a:rPr>
              <a:t> in a difficult situation</a:t>
            </a:r>
          </a:p>
          <a:p>
            <a:pPr>
              <a:lnSpc>
                <a:spcPct val="90000"/>
              </a:lnSpc>
            </a:pPr>
            <a:r>
              <a:rPr lang="en-GB" sz="1400" dirty="0">
                <a:solidFill>
                  <a:schemeClr val="bg1"/>
                </a:solidFill>
              </a:rPr>
              <a:t>Called on the pope to help</a:t>
            </a:r>
          </a:p>
          <a:p>
            <a:pPr>
              <a:lnSpc>
                <a:spcPct val="90000"/>
              </a:lnSpc>
            </a:pPr>
            <a:endParaRPr lang="en-GB" sz="1400" dirty="0">
              <a:solidFill>
                <a:schemeClr val="bg1"/>
              </a:solidFill>
            </a:endParaRPr>
          </a:p>
        </p:txBody>
      </p:sp>
    </p:spTree>
    <p:extLst>
      <p:ext uri="{BB962C8B-B14F-4D97-AF65-F5344CB8AC3E}">
        <p14:creationId xmlns:p14="http://schemas.microsoft.com/office/powerpoint/2010/main" val="23121225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2AEFFFF2-9EB4-4B6C-B9F8-2BA3EF89A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302629"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6" name="Rectangle 9">
            <a:extLst>
              <a:ext uri="{FF2B5EF4-FFF2-40B4-BE49-F238E27FC236}">
                <a16:creationId xmlns:a16="http://schemas.microsoft.com/office/drawing/2014/main" id="{0D65299F-028F-4AFC-B46A-8DB33E20FE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02629" y="0"/>
            <a:ext cx="68413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067" y="1443035"/>
            <a:ext cx="2978949" cy="3971930"/>
          </a:xfrm>
          <a:prstGeom prst="ellipse">
            <a:avLst/>
          </a:prstGeom>
          <a:solidFill>
            <a:srgbClr val="FFFFFF"/>
          </a:solidFill>
          <a:ln w="3175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45654" y="1586484"/>
            <a:ext cx="2763774" cy="3685032"/>
          </a:xfrm>
          <a:prstGeom prst="ellipse">
            <a:avLst/>
          </a:prstGeom>
          <a:solidFill>
            <a:schemeClr val="accent2">
              <a:lumMod val="75000"/>
            </a:schemeClr>
          </a:solidFill>
          <a:ln>
            <a:noFill/>
          </a:ln>
        </p:spPr>
        <p:txBody>
          <a:bodyPr>
            <a:normAutofit/>
          </a:bodyPr>
          <a:lstStyle/>
          <a:p>
            <a:r>
              <a:rPr lang="en-GB" sz="2000">
                <a:solidFill>
                  <a:srgbClr val="FFFFFF"/>
                </a:solidFill>
              </a:rPr>
              <a:t>The Papal Reform Movement and the Crusades</a:t>
            </a:r>
          </a:p>
        </p:txBody>
      </p:sp>
      <p:sp>
        <p:nvSpPr>
          <p:cNvPr id="3" name="Content Placeholder 2"/>
          <p:cNvSpPr>
            <a:spLocks noGrp="1"/>
          </p:cNvSpPr>
          <p:nvPr>
            <p:ph idx="1"/>
          </p:nvPr>
        </p:nvSpPr>
        <p:spPr>
          <a:xfrm>
            <a:off x="4193771" y="1402080"/>
            <a:ext cx="3990522" cy="4053840"/>
          </a:xfrm>
        </p:spPr>
        <p:txBody>
          <a:bodyPr anchor="ctr">
            <a:normAutofit/>
          </a:bodyPr>
          <a:lstStyle/>
          <a:p>
            <a:r>
              <a:rPr lang="en-GB"/>
              <a:t>Regeneration of the Church</a:t>
            </a:r>
          </a:p>
          <a:p>
            <a:r>
              <a:rPr lang="en-GB"/>
              <a:t>Purification of society</a:t>
            </a:r>
          </a:p>
          <a:p>
            <a:r>
              <a:rPr lang="en-GB"/>
              <a:t>Army of God</a:t>
            </a:r>
          </a:p>
          <a:p>
            <a:r>
              <a:rPr lang="en-GB"/>
              <a:t>Flexible concept</a:t>
            </a:r>
          </a:p>
          <a:p>
            <a:r>
              <a:rPr lang="en-GB"/>
              <a:t>Pilgrimage</a:t>
            </a:r>
          </a:p>
          <a:p>
            <a:r>
              <a:rPr lang="en-GB"/>
              <a:t>Palestine</a:t>
            </a:r>
          </a:p>
          <a:p>
            <a:r>
              <a:rPr lang="en-GB"/>
              <a:t>Peace of God movement</a:t>
            </a:r>
          </a:p>
        </p:txBody>
      </p:sp>
    </p:spTree>
    <p:extLst>
      <p:ext uri="{BB962C8B-B14F-4D97-AF65-F5344CB8AC3E}">
        <p14:creationId xmlns:p14="http://schemas.microsoft.com/office/powerpoint/2010/main" val="14825980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useBgFill="1">
        <p:nvSpPr>
          <p:cNvPr id="7" name="Rectangle 9">
            <a:extLst>
              <a:ext uri="{FF2B5EF4-FFF2-40B4-BE49-F238E27FC236}">
                <a16:creationId xmlns:a16="http://schemas.microsoft.com/office/drawing/2014/main" id="{1660E788-AFA9-4A1B-9991-6AA74632A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11">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58489" cy="6858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82599" y="643467"/>
            <a:ext cx="4682039" cy="1728044"/>
          </a:xfrm>
          <a:noFill/>
          <a:ln>
            <a:solidFill>
              <a:schemeClr val="bg1"/>
            </a:solidFill>
          </a:ln>
        </p:spPr>
        <p:txBody>
          <a:bodyPr wrap="square">
            <a:normAutofit/>
          </a:bodyPr>
          <a:lstStyle/>
          <a:p>
            <a:r>
              <a:rPr lang="en-GB">
                <a:solidFill>
                  <a:schemeClr val="bg1"/>
                </a:solidFill>
              </a:rPr>
              <a:t>Why did the First Crusade happen?</a:t>
            </a:r>
          </a:p>
        </p:txBody>
      </p:sp>
      <p:sp>
        <p:nvSpPr>
          <p:cNvPr id="3" name="Content Placeholder 2"/>
          <p:cNvSpPr>
            <a:spLocks noGrp="1"/>
          </p:cNvSpPr>
          <p:nvPr>
            <p:ph idx="1"/>
          </p:nvPr>
        </p:nvSpPr>
        <p:spPr>
          <a:xfrm>
            <a:off x="482600" y="2638044"/>
            <a:ext cx="4682036" cy="3415622"/>
          </a:xfrm>
        </p:spPr>
        <p:txBody>
          <a:bodyPr>
            <a:normAutofit/>
          </a:bodyPr>
          <a:lstStyle/>
          <a:p>
            <a:r>
              <a:rPr lang="en-GB">
                <a:solidFill>
                  <a:schemeClr val="bg1"/>
                </a:solidFill>
              </a:rPr>
              <a:t>The papacy</a:t>
            </a:r>
          </a:p>
          <a:p>
            <a:r>
              <a:rPr lang="en-GB">
                <a:solidFill>
                  <a:schemeClr val="bg1"/>
                </a:solidFill>
              </a:rPr>
              <a:t>Urban II</a:t>
            </a:r>
          </a:p>
          <a:p>
            <a:r>
              <a:rPr lang="en-GB">
                <a:solidFill>
                  <a:schemeClr val="bg1"/>
                </a:solidFill>
              </a:rPr>
              <a:t>French support</a:t>
            </a:r>
          </a:p>
          <a:p>
            <a:r>
              <a:rPr lang="en-GB">
                <a:solidFill>
                  <a:schemeClr val="bg1"/>
                </a:solidFill>
              </a:rPr>
              <a:t>THAT speech</a:t>
            </a:r>
          </a:p>
          <a:p>
            <a:r>
              <a:rPr lang="en-GB">
                <a:solidFill>
                  <a:schemeClr val="bg1"/>
                </a:solidFill>
              </a:rPr>
              <a:t>Popularity of pilgrimage</a:t>
            </a:r>
          </a:p>
          <a:p>
            <a:r>
              <a:rPr lang="en-GB">
                <a:solidFill>
                  <a:schemeClr val="bg1"/>
                </a:solidFill>
              </a:rPr>
              <a:t>The Indulgence</a:t>
            </a:r>
          </a:p>
        </p:txBody>
      </p:sp>
      <p:pic>
        <p:nvPicPr>
          <p:cNvPr id="5" name="Picture 4"/>
          <p:cNvPicPr>
            <a:picLocks noChangeAspect="1"/>
          </p:cNvPicPr>
          <p:nvPr/>
        </p:nvPicPr>
        <p:blipFill rotWithShape="1">
          <a:blip r:embed="rId2"/>
          <a:srcRect l="6036"/>
          <a:stretch/>
        </p:blipFill>
        <p:spPr>
          <a:xfrm>
            <a:off x="6089902" y="794619"/>
            <a:ext cx="2571497" cy="5067930"/>
          </a:xfrm>
          <a:prstGeom prst="rect">
            <a:avLst/>
          </a:prstGeom>
        </p:spPr>
      </p:pic>
    </p:spTree>
    <p:extLst>
      <p:ext uri="{BB962C8B-B14F-4D97-AF65-F5344CB8AC3E}">
        <p14:creationId xmlns:p14="http://schemas.microsoft.com/office/powerpoint/2010/main" val="12576224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660E788-AFA9-4A1B-9991-6AA74632A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p:cNvPicPr>
            <a:picLocks noChangeAspect="1"/>
          </p:cNvPicPr>
          <p:nvPr/>
        </p:nvPicPr>
        <p:blipFill rotWithShape="1">
          <a:blip r:embed="rId2"/>
          <a:srcRect r="9868"/>
          <a:stretch/>
        </p:blipFill>
        <p:spPr>
          <a:xfrm>
            <a:off x="3488181" y="10"/>
            <a:ext cx="5655818" cy="6857989"/>
          </a:xfrm>
          <a:prstGeom prst="rect">
            <a:avLst/>
          </a:prstGeom>
        </p:spPr>
      </p:pic>
      <p:sp>
        <p:nvSpPr>
          <p:cNvPr id="13" name="Rectangle 12">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90722" cy="6858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82600" y="643467"/>
            <a:ext cx="2522980" cy="1728044"/>
          </a:xfrm>
          <a:noFill/>
          <a:ln>
            <a:solidFill>
              <a:schemeClr val="bg1"/>
            </a:solidFill>
          </a:ln>
        </p:spPr>
        <p:txBody>
          <a:bodyPr vert="horz" wrap="square" lIns="91440" tIns="45720" rIns="91440" bIns="45720" rtlCol="0">
            <a:normAutofit/>
          </a:bodyPr>
          <a:lstStyle/>
          <a:p>
            <a:r>
              <a:rPr lang="en-US">
                <a:solidFill>
                  <a:schemeClr val="bg1"/>
                </a:solidFill>
              </a:rPr>
              <a:t>The First Crusade!</a:t>
            </a:r>
          </a:p>
        </p:txBody>
      </p:sp>
      <p:sp>
        <p:nvSpPr>
          <p:cNvPr id="8" name="Content Placeholder 7">
            <a:extLst>
              <a:ext uri="{FF2B5EF4-FFF2-40B4-BE49-F238E27FC236}">
                <a16:creationId xmlns:a16="http://schemas.microsoft.com/office/drawing/2014/main" id="{2D406841-90A2-4130-BB61-749FB83E6351}"/>
              </a:ext>
            </a:extLst>
          </p:cNvPr>
          <p:cNvSpPr>
            <a:spLocks noGrp="1"/>
          </p:cNvSpPr>
          <p:nvPr>
            <p:ph idx="1"/>
          </p:nvPr>
        </p:nvSpPr>
        <p:spPr>
          <a:xfrm>
            <a:off x="482601" y="2638044"/>
            <a:ext cx="2522980" cy="3415622"/>
          </a:xfrm>
        </p:spPr>
        <p:txBody>
          <a:bodyPr>
            <a:normAutofit/>
          </a:bodyPr>
          <a:lstStyle/>
          <a:p>
            <a:endParaRPr lang="en-US">
              <a:solidFill>
                <a:schemeClr val="bg1"/>
              </a:solidFill>
            </a:endParaRPr>
          </a:p>
        </p:txBody>
      </p:sp>
    </p:spTree>
    <p:extLst>
      <p:ext uri="{BB962C8B-B14F-4D97-AF65-F5344CB8AC3E}">
        <p14:creationId xmlns:p14="http://schemas.microsoft.com/office/powerpoint/2010/main" val="6263206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tint val="95000"/>
            <a:satMod val="170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2D2ED89-5AE9-4E9E-B74C-07803A862D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47461" y="0"/>
            <a:ext cx="5049078"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68B239-34F2-498D-89CF-8332F1C2F7B2}"/>
              </a:ext>
            </a:extLst>
          </p:cNvPr>
          <p:cNvSpPr>
            <a:spLocks noGrp="1"/>
          </p:cNvSpPr>
          <p:nvPr>
            <p:ph type="title"/>
          </p:nvPr>
        </p:nvSpPr>
        <p:spPr>
          <a:xfrm>
            <a:off x="1320799" y="964692"/>
            <a:ext cx="6502401" cy="1188720"/>
          </a:xfrm>
          <a:solidFill>
            <a:srgbClr val="FFFFFF"/>
          </a:solidFill>
          <a:ln>
            <a:solidFill>
              <a:srgbClr val="404040"/>
            </a:solidFill>
          </a:ln>
        </p:spPr>
        <p:txBody>
          <a:bodyPr>
            <a:normAutofit fontScale="90000"/>
          </a:bodyPr>
          <a:lstStyle/>
          <a:p>
            <a:r>
              <a:rPr lang="en-GB" sz="1600" dirty="0">
                <a:solidFill>
                  <a:srgbClr val="404040"/>
                </a:solidFill>
              </a:rPr>
              <a:t>Leo IV (847-855):</a:t>
            </a:r>
            <a:br>
              <a:rPr lang="en-GB" sz="1600" dirty="0">
                <a:solidFill>
                  <a:srgbClr val="404040"/>
                </a:solidFill>
              </a:rPr>
            </a:br>
            <a:r>
              <a:rPr lang="en-GB" sz="1600" dirty="0">
                <a:solidFill>
                  <a:srgbClr val="404040"/>
                </a:solidFill>
              </a:rPr>
              <a:t>Forgiveness of Sins for Those Who Dies in Battle With the Heathen Given to the Frankish Army</a:t>
            </a:r>
            <a:br>
              <a:rPr lang="en-GB" sz="1400" dirty="0">
                <a:solidFill>
                  <a:srgbClr val="404040"/>
                </a:solidFill>
              </a:rPr>
            </a:br>
            <a:endParaRPr lang="en-GB" sz="1400" dirty="0">
              <a:solidFill>
                <a:srgbClr val="404040"/>
              </a:solidFill>
            </a:endParaRPr>
          </a:p>
        </p:txBody>
      </p:sp>
      <p:sp>
        <p:nvSpPr>
          <p:cNvPr id="3" name="Content Placeholder 2">
            <a:extLst>
              <a:ext uri="{FF2B5EF4-FFF2-40B4-BE49-F238E27FC236}">
                <a16:creationId xmlns:a16="http://schemas.microsoft.com/office/drawing/2014/main" id="{3B92C54B-1115-4E4B-B1DE-CDCCCF676130}"/>
              </a:ext>
            </a:extLst>
          </p:cNvPr>
          <p:cNvSpPr>
            <a:spLocks noGrp="1"/>
          </p:cNvSpPr>
          <p:nvPr>
            <p:ph idx="1"/>
          </p:nvPr>
        </p:nvSpPr>
        <p:spPr>
          <a:xfrm>
            <a:off x="2429123" y="2492896"/>
            <a:ext cx="4285753" cy="4032448"/>
          </a:xfrm>
        </p:spPr>
        <p:txBody>
          <a:bodyPr>
            <a:normAutofit fontScale="92500"/>
          </a:bodyPr>
          <a:lstStyle/>
          <a:p>
            <a:pPr>
              <a:lnSpc>
                <a:spcPct val="90000"/>
              </a:lnSpc>
            </a:pPr>
            <a:endParaRPr lang="en-GB" sz="1500" dirty="0"/>
          </a:p>
          <a:p>
            <a:pPr marL="0" indent="0">
              <a:lnSpc>
                <a:spcPct val="90000"/>
              </a:lnSpc>
              <a:buNone/>
            </a:pPr>
            <a:r>
              <a:rPr lang="en-GB" sz="2400" dirty="0"/>
              <a:t>Now we hope that none of you will be slain, but we wish you to know that the kingdom of heaven will be given as a reward to those who shall be killed in this war. For the Omnipotent knows that they lost their lives fighting for the truth of the faith, for the preservation of their country, aid the defence of Christians. And therefore God will give then, the reward which we have named. </a:t>
            </a:r>
          </a:p>
          <a:p>
            <a:pPr>
              <a:lnSpc>
                <a:spcPct val="90000"/>
              </a:lnSpc>
            </a:pPr>
            <a:endParaRPr lang="en-GB" sz="1500" dirty="0"/>
          </a:p>
        </p:txBody>
      </p:sp>
    </p:spTree>
    <p:extLst>
      <p:ext uri="{BB962C8B-B14F-4D97-AF65-F5344CB8AC3E}">
        <p14:creationId xmlns:p14="http://schemas.microsoft.com/office/powerpoint/2010/main" val="1119448126"/>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33976D1-3430-450C-A978-87A9A6E8E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D6AAC78-7D86-415A-ADC1-2B4748079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7260" y="1248156"/>
            <a:ext cx="7269480" cy="43616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6671" y="1060704"/>
            <a:ext cx="7550658" cy="4736592"/>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320D14-12B4-4B8B-AE35-67A7558082F5}"/>
              </a:ext>
            </a:extLst>
          </p:cNvPr>
          <p:cNvSpPr>
            <a:spLocks noGrp="1"/>
          </p:cNvSpPr>
          <p:nvPr>
            <p:ph type="title"/>
          </p:nvPr>
        </p:nvSpPr>
        <p:spPr>
          <a:xfrm>
            <a:off x="1673352" y="467418"/>
            <a:ext cx="5797296" cy="1188720"/>
          </a:xfrm>
          <a:solidFill>
            <a:srgbClr val="FFFFFF"/>
          </a:solidFill>
        </p:spPr>
        <p:txBody>
          <a:bodyPr>
            <a:normAutofit fontScale="90000"/>
          </a:bodyPr>
          <a:lstStyle/>
          <a:p>
            <a:r>
              <a:rPr lang="en-GB" sz="1600" dirty="0"/>
              <a:t>Pope John VIII: </a:t>
            </a:r>
            <a:br>
              <a:rPr lang="en-GB" sz="1600" dirty="0"/>
            </a:br>
            <a:r>
              <a:rPr lang="en-GB" sz="1600" dirty="0"/>
              <a:t>Indulgence for Fighting the Heathen, 878</a:t>
            </a:r>
            <a:br>
              <a:rPr lang="en-GB" sz="1600" dirty="0"/>
            </a:br>
            <a:r>
              <a:rPr lang="en-GB" sz="1600" dirty="0"/>
              <a:t>John VIII to the bishops in the realm of Louis II [the Stammerer].</a:t>
            </a:r>
            <a:endParaRPr lang="en-GB" sz="1000" dirty="0"/>
          </a:p>
        </p:txBody>
      </p:sp>
      <p:sp>
        <p:nvSpPr>
          <p:cNvPr id="3" name="Content Placeholder 2">
            <a:extLst>
              <a:ext uri="{FF2B5EF4-FFF2-40B4-BE49-F238E27FC236}">
                <a16:creationId xmlns:a16="http://schemas.microsoft.com/office/drawing/2014/main" id="{569E31C7-6152-4481-B68E-43601D785AE9}"/>
              </a:ext>
            </a:extLst>
          </p:cNvPr>
          <p:cNvSpPr>
            <a:spLocks noGrp="1"/>
          </p:cNvSpPr>
          <p:nvPr>
            <p:ph idx="1"/>
          </p:nvPr>
        </p:nvSpPr>
        <p:spPr>
          <a:xfrm>
            <a:off x="1279546" y="2291262"/>
            <a:ext cx="6584634" cy="2879256"/>
          </a:xfrm>
        </p:spPr>
        <p:txBody>
          <a:bodyPr>
            <a:normAutofit/>
          </a:bodyPr>
          <a:lstStyle/>
          <a:p>
            <a:pPr marL="0" indent="0">
              <a:lnSpc>
                <a:spcPct val="90000"/>
              </a:lnSpc>
              <a:buNone/>
            </a:pPr>
            <a:r>
              <a:rPr lang="en-GB" sz="1700" dirty="0">
                <a:solidFill>
                  <a:srgbClr val="404040"/>
                </a:solidFill>
              </a:rPr>
              <a:t>You have modestly expressed a desire to know whether those who have recently died in war, fighting in defence of the church of God and for the preservation of the Christian religion and of the state, or those who may in 'he future fall in the same cause, may obtain indulgence for their sins. We confidently reply that those who, out of love to the Christian religion, shall die in battle fighting bravely against pagans or unbelievers, shall receive eternal life. For the Lord has said through his prophet: "In whatever hour a sinner shall be converted, I will remember his sins no longer." By the intercession of St. Peter, who has the power of binding and loosing in heaven and on the earth, we absolve, as far as is permissible, all such and commend them by our prayers to the Lord. </a:t>
            </a:r>
          </a:p>
          <a:p>
            <a:pPr>
              <a:lnSpc>
                <a:spcPct val="90000"/>
              </a:lnSpc>
            </a:pPr>
            <a:endParaRPr lang="en-GB" sz="1700" dirty="0">
              <a:solidFill>
                <a:srgbClr val="404040"/>
              </a:solidFill>
            </a:endParaRPr>
          </a:p>
        </p:txBody>
      </p:sp>
    </p:spTree>
    <p:extLst>
      <p:ext uri="{BB962C8B-B14F-4D97-AF65-F5344CB8AC3E}">
        <p14:creationId xmlns:p14="http://schemas.microsoft.com/office/powerpoint/2010/main" val="31808037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AEFFFF2-9EB4-4B6C-B9F8-2BA3EF89A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302629"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D65299F-028F-4AFC-B46A-8DB33E20FE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02629" y="0"/>
            <a:ext cx="68413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067" y="1443035"/>
            <a:ext cx="2978949" cy="3971930"/>
          </a:xfrm>
          <a:prstGeom prst="ellipse">
            <a:avLst/>
          </a:prstGeom>
          <a:solidFill>
            <a:srgbClr val="FFFFFF"/>
          </a:solidFill>
          <a:ln w="3175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913A7A-1494-4896-87BB-17C4C3A04D4C}"/>
              </a:ext>
            </a:extLst>
          </p:cNvPr>
          <p:cNvSpPr>
            <a:spLocks noGrp="1"/>
          </p:cNvSpPr>
          <p:nvPr>
            <p:ph type="title"/>
          </p:nvPr>
        </p:nvSpPr>
        <p:spPr>
          <a:xfrm>
            <a:off x="945654" y="1586484"/>
            <a:ext cx="2763774" cy="3685032"/>
          </a:xfrm>
          <a:prstGeom prst="ellipse">
            <a:avLst/>
          </a:prstGeom>
          <a:solidFill>
            <a:schemeClr val="accent2">
              <a:lumMod val="75000"/>
            </a:schemeClr>
          </a:solidFill>
          <a:ln>
            <a:noFill/>
          </a:ln>
        </p:spPr>
        <p:txBody>
          <a:bodyPr>
            <a:normAutofit/>
          </a:bodyPr>
          <a:lstStyle/>
          <a:p>
            <a:br>
              <a:rPr lang="en-GB" sz="2000" dirty="0">
                <a:solidFill>
                  <a:srgbClr val="FFFFFF"/>
                </a:solidFill>
              </a:rPr>
            </a:br>
            <a:r>
              <a:rPr lang="en-GB" sz="2000" dirty="0">
                <a:solidFill>
                  <a:srgbClr val="FFFFFF"/>
                </a:solidFill>
              </a:rPr>
              <a:t>Gregory VII: </a:t>
            </a:r>
            <a:br>
              <a:rPr lang="en-GB" sz="2000" dirty="0">
                <a:solidFill>
                  <a:srgbClr val="FFFFFF"/>
                </a:solidFill>
              </a:rPr>
            </a:br>
            <a:r>
              <a:rPr lang="en-GB" sz="2000" dirty="0">
                <a:solidFill>
                  <a:srgbClr val="FFFFFF"/>
                </a:solidFill>
              </a:rPr>
              <a:t>Call for a "Crusade", 1074</a:t>
            </a:r>
            <a:br>
              <a:rPr lang="en-GB" sz="2000" dirty="0">
                <a:solidFill>
                  <a:srgbClr val="FFFFFF"/>
                </a:solidFill>
              </a:rPr>
            </a:br>
            <a:endParaRPr lang="en-GB" sz="2000" dirty="0">
              <a:solidFill>
                <a:srgbClr val="FFFFFF"/>
              </a:solidFill>
            </a:endParaRPr>
          </a:p>
        </p:txBody>
      </p:sp>
      <p:sp>
        <p:nvSpPr>
          <p:cNvPr id="3" name="Content Placeholder 2">
            <a:extLst>
              <a:ext uri="{FF2B5EF4-FFF2-40B4-BE49-F238E27FC236}">
                <a16:creationId xmlns:a16="http://schemas.microsoft.com/office/drawing/2014/main" id="{2A03FAF4-3B64-49E9-8F6F-1AA7089D1A02}"/>
              </a:ext>
            </a:extLst>
          </p:cNvPr>
          <p:cNvSpPr>
            <a:spLocks noGrp="1"/>
          </p:cNvSpPr>
          <p:nvPr>
            <p:ph idx="1"/>
          </p:nvPr>
        </p:nvSpPr>
        <p:spPr>
          <a:xfrm>
            <a:off x="4181382" y="116632"/>
            <a:ext cx="4567081" cy="6624736"/>
          </a:xfrm>
        </p:spPr>
        <p:txBody>
          <a:bodyPr anchor="ctr">
            <a:normAutofit/>
          </a:bodyPr>
          <a:lstStyle/>
          <a:p>
            <a:pPr marL="0" indent="0">
              <a:lnSpc>
                <a:spcPct val="90000"/>
              </a:lnSpc>
              <a:buNone/>
            </a:pPr>
            <a:r>
              <a:rPr lang="en-GB" sz="1400" dirty="0"/>
              <a:t>Gregory, bishop, servant of the servants of God, to all who are willing to defend the Christian faith, greeting and apostolic benediction.</a:t>
            </a:r>
          </a:p>
          <a:p>
            <a:pPr marL="0" indent="0">
              <a:lnSpc>
                <a:spcPct val="90000"/>
              </a:lnSpc>
              <a:buNone/>
            </a:pPr>
            <a:r>
              <a:rPr lang="en-GB" sz="1400" dirty="0"/>
              <a:t>We hereby inform you that the bearer of this letter, on his recent return from across the sea [from Palestine], came to Rome to visit us. He repeated what we had heard from many others, that a pagan race had overcome the Christians and with horrible cruelty had devastated everything almost to the walls of Constantinople, and were now governing the conquered lands with tyrannical violence, and that they had slain many thousands of Christians as if they were but sheep. If we love God and wish to be recognized as Christians, we should be filled with grief at the misfortune of this great empire [the Greek] and the murder of so many Christians. But simply to grieve is not our whole duty. The example of our Redeemer and the bond of fraternal love demand that we should lay down our lives to liberate them. "Because he has laid down his life for us: and we ought to lay down our lives for the brethren," [1 John 3:16]. Know, therefore, that we are trusting in the mercy of God and in the power of his might and that we are striving in all possible ways and making preparations to render aid to the Christian empire [the Greek] as quickly as possible. Therefore we beseech you by the faith in which you are united through Christ in the adoption of the sons of God, and by the authority of St. Peter, prince of apostles, we admonish you that you be moved to proper compassion by the wounds and blood of your brethren and the danger of the aforesaid empire and that, for the sake of Christ, you undertake the difficult task of bearing aid to your brethren [the Greeks]. Send messengers to us at once inform us of what God may inspire you to do in this matter.</a:t>
            </a:r>
            <a:endParaRPr lang="en-GB" sz="1000" dirty="0"/>
          </a:p>
        </p:txBody>
      </p:sp>
    </p:spTree>
    <p:extLst>
      <p:ext uri="{BB962C8B-B14F-4D97-AF65-F5344CB8AC3E}">
        <p14:creationId xmlns:p14="http://schemas.microsoft.com/office/powerpoint/2010/main" val="26559490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Rectangle 1"/>
          <p:cNvSpPr/>
          <p:nvPr/>
        </p:nvSpPr>
        <p:spPr>
          <a:xfrm>
            <a:off x="35159" y="117693"/>
            <a:ext cx="9144000" cy="6740307"/>
          </a:xfrm>
          <a:prstGeom prst="rect">
            <a:avLst/>
          </a:prstGeom>
        </p:spPr>
        <p:txBody>
          <a:bodyPr wrap="square">
            <a:spAutoFit/>
          </a:bodyPr>
          <a:lstStyle/>
          <a:p>
            <a:r>
              <a:rPr lang="en-GB" sz="1600" dirty="0"/>
              <a:t>Fulcher of Chartres</a:t>
            </a:r>
          </a:p>
          <a:p>
            <a:endParaRPr lang="en-GB" sz="1600" dirty="0"/>
          </a:p>
          <a:p>
            <a:r>
              <a:rPr lang="en-GB" sz="1600" dirty="0"/>
              <a:t>Here is the version by the chronicler Fulcher of Chartres. Note how the traditions of the peace and truce of God - aimed at bringing about peace in Christendom - ties in directly with the call for a Crusade. </a:t>
            </a:r>
          </a:p>
          <a:p>
            <a:r>
              <a:rPr lang="en-GB" sz="1600" b="1" u="sng" dirty="0"/>
              <a:t>How does this compare to the version in the </a:t>
            </a:r>
            <a:r>
              <a:rPr lang="en-GB" sz="1600" b="1" i="1" u="sng" dirty="0" err="1"/>
              <a:t>Gesta</a:t>
            </a:r>
            <a:r>
              <a:rPr lang="en-GB" sz="1600" b="1" i="1" u="sng" dirty="0"/>
              <a:t> Francorum</a:t>
            </a:r>
            <a:r>
              <a:rPr lang="en-GB" sz="1600" b="1" u="sng" dirty="0"/>
              <a:t>?</a:t>
            </a:r>
          </a:p>
          <a:p>
            <a:endParaRPr lang="en-GB" sz="1600" dirty="0"/>
          </a:p>
          <a:p>
            <a:r>
              <a:rPr lang="en-GB" sz="1600" dirty="0"/>
              <a:t>Most beloved brethren: Urged by necessity, I, Urban, by the permission of God chief bishop and prelate over the whole world, have come into these parts as an ambassador with a divine admonition to you, the servants of God. I hoped to find you as faithful and as zealous in the service of God as I had supposed you to be. But if there is in you any deformity or crookedness contrary to God's law, with divine help I will do my best to remove it. For God has put you as stewards over his family to minister to it. Happy indeed will you be if he finds you faithful in your stewardship. You are called shepherds; see that you do not act as hirelings. But be true shepherds, with your crooks always in your hands. Do not go to sleep, but guard on all sides the flock committed to you. For if through your carelessness or negligence a wolf carries away one of your sheep, you will surely lose the reward laid up for you with God. And after you have been bitterly scourged with remorse for your faults-, you will be fiercely overwhelmed in hell, the abode of death. For according to the gospel you are the salt of the earth [Matt. 5:13]. But if you fall short in your duty, how, it may be asked, can it be salted? O how great the need of salting! It is indeed necessary for you to correct with the salt of wisdom this foolish people which is so devoted to the pleasures of this -world, lest the Lord, when He may wish to speak to them, find them putrefied by their sins unsalted and stinking. For if He, shall find worms, that is, sins, In them, because you have been negligent in your duty, He will command them as worthless to be thrown into the abyss of unclean things. And because you cannot restore to Him His great loss, He will surely condemn you and drive you from His loving presence. But the man who applies this salt should be prudent, provident, modest, learned, peaceable, watchful, pious, just, equitable, and pure. For how can the ignorant teach others? How can the licentious make others modest? And how can the impure make others pure? If anyone hates peace, how can he make others peaceable ? Or if anyone has soiled his hands with baseness, how can he cleanse the impurities of another?</a:t>
            </a:r>
          </a:p>
        </p:txBody>
      </p:sp>
    </p:spTree>
    <p:extLst>
      <p:ext uri="{BB962C8B-B14F-4D97-AF65-F5344CB8AC3E}">
        <p14:creationId xmlns:p14="http://schemas.microsoft.com/office/powerpoint/2010/main" val="19709347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Rectangle 1"/>
          <p:cNvSpPr/>
          <p:nvPr/>
        </p:nvSpPr>
        <p:spPr>
          <a:xfrm>
            <a:off x="0" y="1196752"/>
            <a:ext cx="9144000" cy="4524315"/>
          </a:xfrm>
          <a:prstGeom prst="rect">
            <a:avLst/>
          </a:prstGeom>
        </p:spPr>
        <p:txBody>
          <a:bodyPr wrap="square">
            <a:spAutoFit/>
          </a:bodyPr>
          <a:lstStyle/>
          <a:p>
            <a:r>
              <a:rPr lang="en-GB" dirty="0"/>
              <a:t>We read also that if the blind lead the blind, both will fall into the ditch [Matt. 15:14]. But first correct yourselves, in order that, free from blame , you may be able to correct those who are subject to you. If you wish to be the friends of God, gladly do the things which you know will please Him. You must especially let all matters that pertain to the church be controlled by the law of the church. And be careful that simony does not take root among you, lest both those who buy and those who sell [church offices] be beaten with the scourges of the Lord through narrow streets and driven into the place of destruction and confusion. Keep the church and the clergy in all its grades entirely free from the secular power. See that the tithes that belong to God are faithfully paid from all the produce of the land; let them not be sold or withheld. If anyone seizes a bishop let him be treated as an outlaw. If anyone seizes or robs monks, or clergymen, or nuns, or their servants, or pilgrims, or merchants, let him be anathema [that is, cursed]. Let robbers and incendiaries and all their accomplices be expelled from the church and </a:t>
            </a:r>
            <a:r>
              <a:rPr lang="en-GB" dirty="0" err="1"/>
              <a:t>anthematized</a:t>
            </a:r>
            <a:r>
              <a:rPr lang="en-GB" dirty="0"/>
              <a:t>. If a man who does not give a part of his goods as alms is punished with the damnation of hell, how should he be punished who robs another of his goods? For thus it happened to the rich man in the gospel [Luke 16:19]; he was not punished because he had stolen the goods of another, but because he had not used well the things which were his. </a:t>
            </a:r>
          </a:p>
        </p:txBody>
      </p:sp>
    </p:spTree>
    <p:extLst>
      <p:ext uri="{BB962C8B-B14F-4D97-AF65-F5344CB8AC3E}">
        <p14:creationId xmlns:p14="http://schemas.microsoft.com/office/powerpoint/2010/main" val="14118641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Rectangle 1"/>
          <p:cNvSpPr/>
          <p:nvPr/>
        </p:nvSpPr>
        <p:spPr>
          <a:xfrm>
            <a:off x="12509" y="25293"/>
            <a:ext cx="9144000" cy="6740307"/>
          </a:xfrm>
          <a:prstGeom prst="rect">
            <a:avLst/>
          </a:prstGeom>
        </p:spPr>
        <p:txBody>
          <a:bodyPr wrap="square">
            <a:spAutoFit/>
          </a:bodyPr>
          <a:lstStyle/>
          <a:p>
            <a:r>
              <a:rPr lang="en-GB" sz="1600" dirty="0"/>
              <a:t> "You have seen for a long time the great disorder in the world caused by these crimes. It is so bad in some of your provinces, I am told, and you are so weak in the administration of justice, that one can hardly go along the road by day or night without being attacked by robbers; and whether at home or abroad one is in danger of being despoiled either by force or fraud. Therefore it is necessary to </a:t>
            </a:r>
            <a:r>
              <a:rPr lang="en-GB" sz="1600" dirty="0" err="1"/>
              <a:t>reenact</a:t>
            </a:r>
            <a:r>
              <a:rPr lang="en-GB" sz="1600" dirty="0"/>
              <a:t> the truce, as it is commonly called, which was proclaimed a long time ago by our holy fathers. I exhort and demand that you, each, try hard to have the truce kept in your diocese. And if anyone shall be led by his cupidity or arrogance to break this truce, by the authority of God and with the sanction of this council he shall be anathematized."</a:t>
            </a:r>
          </a:p>
          <a:p>
            <a:endParaRPr lang="en-GB" sz="1600" dirty="0"/>
          </a:p>
          <a:p>
            <a:r>
              <a:rPr lang="en-GB" sz="1600" dirty="0"/>
              <a:t>After these and various other matters had been attended to, all who were present, clergy and people, gave thanks to God and agreed to the pope's proposition. They all faithfully promised to keep the decrees. Then the pope said that in another part of the world Christianity was suffering from a state of affairs that was worse than the one just mentioned. He continued:</a:t>
            </a:r>
          </a:p>
          <a:p>
            <a:endParaRPr lang="en-GB" sz="1600" dirty="0"/>
          </a:p>
          <a:p>
            <a:r>
              <a:rPr lang="en-GB" sz="1600" dirty="0"/>
              <a:t>"Although, O sons of God, you have promised more firmly than ever to keep the peace among yourselves and to preserve the rights of the church, there remains still an important work for you to do. Freshly quickened by the divine correction, you must apply the strength of your righteousness to another matter which concerns you as well as God. For your brethren who live in the east are in urgent need of your help, and you must hasten to give them the aid which has often been promised them. For, as the most of you have heard, the Turks and Arabs have attacked them and have conquered the territory of Romania [the Greek empire] as far west as the shore of the Mediterranean and the Hellespont, which is called the Arm of St. George. They have occupied more and more of the lands of those Christians, and have overcome them in seven battles. They have killed and captured many, and have destroyed the churches and devastated the empire. If you permit them to continue thus for awhile with impurity, the faithful of God will be much more widely attacked by them. On this account I, or rather the Lord, beseech you as Christ's heralds to publish this everywhere and to persuade all people of whatever rank, foot-soldiers and knights, poor and rich, to carry aid promptly to those Christians and to destroy that vile race from the lands of our friends. I say this to those who are present, it meant also for those who are absent. Moreover, Christ commands it. </a:t>
            </a:r>
          </a:p>
        </p:txBody>
      </p:sp>
    </p:spTree>
    <p:extLst>
      <p:ext uri="{BB962C8B-B14F-4D97-AF65-F5344CB8AC3E}">
        <p14:creationId xmlns:p14="http://schemas.microsoft.com/office/powerpoint/2010/main" val="28169297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Rectangle 1"/>
          <p:cNvSpPr/>
          <p:nvPr/>
        </p:nvSpPr>
        <p:spPr>
          <a:xfrm>
            <a:off x="0" y="1213008"/>
            <a:ext cx="9144000" cy="4524315"/>
          </a:xfrm>
          <a:prstGeom prst="rect">
            <a:avLst/>
          </a:prstGeom>
        </p:spPr>
        <p:txBody>
          <a:bodyPr wrap="square">
            <a:spAutoFit/>
          </a:bodyPr>
          <a:lstStyle/>
          <a:p>
            <a:r>
              <a:rPr lang="en-GB" dirty="0"/>
              <a:t>"All who die by the way, whether by land or by sea, or in battle against the pagans, shall have immediate remission of sins. This I grant them through the power of God with which I am invested. O what a disgrace if such a despised and base race, which worships demons, should conquer a people which has the faith of omnipotent God and is made glorious with the name of Christ! With what reproaches will the Lord overwhelm us if you do not aid those who, with us, profess the Christian religion! Let those who have been accustomed unjustly to wage private warfare against the faithful now go against the infidels and end with victory this war which should have been begun long ago. Let those who for a long time, have been robbers, now become knights. Let those who have been fighting against their brothers and relatives now fight in a proper way against the barbarians. Let those who have been serving as mercenaries for small pay now obtain the eternal reward. Let those who have been wearing themselves out in both body and soul now work for a double </a:t>
            </a:r>
            <a:r>
              <a:rPr lang="en-GB" dirty="0" err="1"/>
              <a:t>honor</a:t>
            </a:r>
            <a:r>
              <a:rPr lang="en-GB" dirty="0"/>
              <a:t>. Behold! on this side will be the sorrowful and poor, on that, the rich; on this side, the enemies of the Lord, on that, his friends. Let those who go not put off the journey, but rent their lands and collect money for their expenses; and as soon as winter is over and spring comes, let hem eagerly set out on the way with God as their guide."</a:t>
            </a:r>
          </a:p>
        </p:txBody>
      </p:sp>
    </p:spTree>
    <p:extLst>
      <p:ext uri="{BB962C8B-B14F-4D97-AF65-F5344CB8AC3E}">
        <p14:creationId xmlns:p14="http://schemas.microsoft.com/office/powerpoint/2010/main" val="3687637689"/>
      </p:ext>
    </p:extLst>
  </p:cSld>
  <p:clrMapOvr>
    <a:masterClrMapping/>
  </p:clrMapOvr>
</p:sld>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Integral">
  <a:themeElements>
    <a:clrScheme name="Integral">
      <a:dk1>
        <a:srgbClr val="2E2B21"/>
      </a:dk1>
      <a:lt1>
        <a:srgbClr val="FFFFFF"/>
      </a:lt1>
      <a:dk2>
        <a:srgbClr val="605B4F"/>
      </a:dk2>
      <a:lt2>
        <a:srgbClr val="D8D6BE"/>
      </a:lt2>
      <a:accent1>
        <a:srgbClr val="A9A57C"/>
      </a:accent1>
      <a:accent2>
        <a:srgbClr val="9CBEBD"/>
      </a:accent2>
      <a:accent3>
        <a:srgbClr val="D2CB6C"/>
      </a:accent3>
      <a:accent4>
        <a:srgbClr val="95A39D"/>
      </a:accent4>
      <a:accent5>
        <a:srgbClr val="C89F5D"/>
      </a:accent5>
      <a:accent6>
        <a:srgbClr val="B1A089"/>
      </a:accent6>
      <a:hlink>
        <a:srgbClr val="D25814"/>
      </a:hlink>
      <a:folHlink>
        <a:srgbClr val="849A0A"/>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4825F1AF-8DBC-4E3D-9F3D-688338DA83FC}"/>
    </a:ext>
  </a:extLst>
</a:theme>
</file>

<file path=docProps/app.xml><?xml version="1.0" encoding="utf-8"?>
<Properties xmlns="http://schemas.openxmlformats.org/officeDocument/2006/extended-properties" xmlns:vt="http://schemas.openxmlformats.org/officeDocument/2006/docPropsVTypes">
  <TotalTime>12</TotalTime>
  <Words>2499</Words>
  <Application>Microsoft Office PowerPoint</Application>
  <PresentationFormat>On-screen Show (4:3)</PresentationFormat>
  <Paragraphs>59</Paragraphs>
  <Slides>15</Slides>
  <Notes>0</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15</vt:i4>
      </vt:variant>
    </vt:vector>
  </HeadingPairs>
  <TitlesOfParts>
    <vt:vector size="23" baseType="lpstr">
      <vt:lpstr>Arial</vt:lpstr>
      <vt:lpstr>Gill Sans MT</vt:lpstr>
      <vt:lpstr>Tw Cen MT</vt:lpstr>
      <vt:lpstr>Tw Cen MT Condensed</vt:lpstr>
      <vt:lpstr>Wingdings</vt:lpstr>
      <vt:lpstr>Wingdings 3</vt:lpstr>
      <vt:lpstr>Parcel</vt:lpstr>
      <vt:lpstr>Integral</vt:lpstr>
      <vt:lpstr>A brief introduction  to the  crusades</vt:lpstr>
      <vt:lpstr>Setting the Scene</vt:lpstr>
      <vt:lpstr>Western Europe</vt:lpstr>
      <vt:lpstr>Islamic States</vt:lpstr>
      <vt:lpstr>Manzikert</vt:lpstr>
      <vt:lpstr>The Papal Reform Movement and the Crusades</vt:lpstr>
      <vt:lpstr>Why did the First Crusade happen?</vt:lpstr>
      <vt:lpstr>The First Crusade!</vt:lpstr>
      <vt:lpstr>Leo IV (847-855): Forgiveness of Sins for Those Who Dies in Battle With the Heathen Given to the Frankish Army </vt:lpstr>
      <vt:lpstr>Pope John VIII:  Indulgence for Fighting the Heathen, 878 John VIII to the bishops in the realm of Louis II [the Stammerer].</vt:lpstr>
      <vt:lpstr> Gregory VII:  Call for a "Crusade", 1074 </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brief introduction  to the  crusades</dc:title>
  <dc:creator>Harriet Webster</dc:creator>
  <cp:lastModifiedBy>Harriet Webster</cp:lastModifiedBy>
  <cp:revision>2</cp:revision>
  <dcterms:created xsi:type="dcterms:W3CDTF">2020-10-21T11:06:03Z</dcterms:created>
  <dcterms:modified xsi:type="dcterms:W3CDTF">2020-10-21T11:18:42Z</dcterms:modified>
</cp:coreProperties>
</file>