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5"/>
  </p:notesMasterIdLst>
  <p:sldIdLst>
    <p:sldId id="256" r:id="rId2"/>
    <p:sldId id="328" r:id="rId3"/>
    <p:sldId id="287" r:id="rId4"/>
    <p:sldId id="331" r:id="rId5"/>
    <p:sldId id="332" r:id="rId6"/>
    <p:sldId id="333" r:id="rId7"/>
    <p:sldId id="329" r:id="rId8"/>
    <p:sldId id="310" r:id="rId9"/>
    <p:sldId id="311" r:id="rId10"/>
    <p:sldId id="330" r:id="rId11"/>
    <p:sldId id="297" r:id="rId12"/>
    <p:sldId id="325" r:id="rId13"/>
    <p:sldId id="334" r:id="rId14"/>
    <p:sldId id="299" r:id="rId15"/>
    <p:sldId id="326" r:id="rId16"/>
    <p:sldId id="317" r:id="rId17"/>
    <p:sldId id="298" r:id="rId18"/>
    <p:sldId id="327" r:id="rId19"/>
    <p:sldId id="319" r:id="rId20"/>
    <p:sldId id="294" r:id="rId21"/>
    <p:sldId id="302" r:id="rId22"/>
    <p:sldId id="303" r:id="rId23"/>
    <p:sldId id="324" r:id="rId24"/>
    <p:sldId id="335" r:id="rId25"/>
    <p:sldId id="336" r:id="rId26"/>
    <p:sldId id="337" r:id="rId27"/>
    <p:sldId id="301" r:id="rId28"/>
    <p:sldId id="338" r:id="rId29"/>
    <p:sldId id="300" r:id="rId30"/>
    <p:sldId id="339" r:id="rId31"/>
    <p:sldId id="305" r:id="rId32"/>
    <p:sldId id="342" r:id="rId33"/>
    <p:sldId id="344" r:id="rId34"/>
    <p:sldId id="345" r:id="rId35"/>
    <p:sldId id="340" r:id="rId36"/>
    <p:sldId id="308" r:id="rId37"/>
    <p:sldId id="290" r:id="rId38"/>
    <p:sldId id="289" r:id="rId39"/>
    <p:sldId id="293" r:id="rId40"/>
    <p:sldId id="346" r:id="rId41"/>
    <p:sldId id="315" r:id="rId42"/>
    <p:sldId id="309" r:id="rId43"/>
    <p:sldId id="343" r:id="rId44"/>
    <p:sldId id="314" r:id="rId45"/>
    <p:sldId id="341" r:id="rId46"/>
    <p:sldId id="296" r:id="rId47"/>
    <p:sldId id="291" r:id="rId48"/>
    <p:sldId id="292" r:id="rId49"/>
    <p:sldId id="347" r:id="rId50"/>
    <p:sldId id="348" r:id="rId51"/>
    <p:sldId id="349" r:id="rId52"/>
    <p:sldId id="322" r:id="rId53"/>
    <p:sldId id="35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37"/>
    <p:restoredTop sz="84987"/>
  </p:normalViewPr>
  <p:slideViewPr>
    <p:cSldViewPr snapToGrid="0" snapToObjects="1">
      <p:cViewPr varScale="1">
        <p:scale>
          <a:sx n="113" d="100"/>
          <a:sy n="113" d="100"/>
        </p:scale>
        <p:origin x="71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78191C-6E48-A143-9C0B-8143D07CCC15}" type="datetimeFigureOut">
              <a:rPr lang="en-US" smtClean="0"/>
              <a:t>3/17/21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F9C467-221A-6649-9709-D6135CEAA484}" type="slidenum">
              <a:rPr lang="en-US" smtClean="0"/>
              <a:t>‹#›</a:t>
            </a:fld>
            <a:endParaRPr lang="en-US"/>
          </a:p>
        </p:txBody>
      </p:sp>
    </p:spTree>
    <p:extLst>
      <p:ext uri="{BB962C8B-B14F-4D97-AF65-F5344CB8AC3E}">
        <p14:creationId xmlns:p14="http://schemas.microsoft.com/office/powerpoint/2010/main" val="994465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6</a:t>
            </a:fld>
            <a:endParaRPr lang="en-US"/>
          </a:p>
        </p:txBody>
      </p:sp>
    </p:spTree>
    <p:extLst>
      <p:ext uri="{BB962C8B-B14F-4D97-AF65-F5344CB8AC3E}">
        <p14:creationId xmlns:p14="http://schemas.microsoft.com/office/powerpoint/2010/main" val="2900161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Craig </a:t>
            </a:r>
            <a:r>
              <a:rPr lang="en-US" dirty="0" err="1"/>
              <a:t>Nimens</a:t>
            </a:r>
            <a:r>
              <a:rPr lang="en-US" dirty="0"/>
              <a:t> </a:t>
            </a:r>
          </a:p>
        </p:txBody>
      </p:sp>
      <p:sp>
        <p:nvSpPr>
          <p:cNvPr id="4" name="Slide Number Placeholder 3"/>
          <p:cNvSpPr>
            <a:spLocks noGrp="1"/>
          </p:cNvSpPr>
          <p:nvPr>
            <p:ph type="sldNum" sz="quarter" idx="5"/>
          </p:nvPr>
        </p:nvSpPr>
        <p:spPr/>
        <p:txBody>
          <a:bodyPr/>
          <a:lstStyle/>
          <a:p>
            <a:fld id="{BBF9C467-221A-6649-9709-D6135CEAA484}" type="slidenum">
              <a:rPr lang="en-US" smtClean="0"/>
              <a:t>7</a:t>
            </a:fld>
            <a:endParaRPr lang="en-US"/>
          </a:p>
        </p:txBody>
      </p:sp>
    </p:spTree>
    <p:extLst>
      <p:ext uri="{BB962C8B-B14F-4D97-AF65-F5344CB8AC3E}">
        <p14:creationId xmlns:p14="http://schemas.microsoft.com/office/powerpoint/2010/main" val="209582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8</a:t>
            </a:fld>
            <a:endParaRPr lang="en-US"/>
          </a:p>
        </p:txBody>
      </p:sp>
    </p:spTree>
    <p:extLst>
      <p:ext uri="{BB962C8B-B14F-4D97-AF65-F5344CB8AC3E}">
        <p14:creationId xmlns:p14="http://schemas.microsoft.com/office/powerpoint/2010/main" val="1162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9</a:t>
            </a:fld>
            <a:endParaRPr lang="en-US"/>
          </a:p>
        </p:txBody>
      </p:sp>
    </p:spTree>
    <p:extLst>
      <p:ext uri="{BB962C8B-B14F-4D97-AF65-F5344CB8AC3E}">
        <p14:creationId xmlns:p14="http://schemas.microsoft.com/office/powerpoint/2010/main" val="461948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10</a:t>
            </a:fld>
            <a:endParaRPr lang="en-US"/>
          </a:p>
        </p:txBody>
      </p:sp>
    </p:spTree>
    <p:extLst>
      <p:ext uri="{BB962C8B-B14F-4D97-AF65-F5344CB8AC3E}">
        <p14:creationId xmlns:p14="http://schemas.microsoft.com/office/powerpoint/2010/main" val="553844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11</a:t>
            </a:fld>
            <a:endParaRPr lang="en-US"/>
          </a:p>
        </p:txBody>
      </p:sp>
    </p:spTree>
    <p:extLst>
      <p:ext uri="{BB962C8B-B14F-4D97-AF65-F5344CB8AC3E}">
        <p14:creationId xmlns:p14="http://schemas.microsoft.com/office/powerpoint/2010/main" val="115897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12</a:t>
            </a:fld>
            <a:endParaRPr lang="en-US"/>
          </a:p>
        </p:txBody>
      </p:sp>
    </p:spTree>
    <p:extLst>
      <p:ext uri="{BB962C8B-B14F-4D97-AF65-F5344CB8AC3E}">
        <p14:creationId xmlns:p14="http://schemas.microsoft.com/office/powerpoint/2010/main" val="24696666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Open Sans SemiBold" panose="020B0606030504020204" pitchFamily="34" charset="0"/>
                <a:ea typeface="Open Sans SemiBold" panose="020B0606030504020204" pitchFamily="34" charset="0"/>
                <a:cs typeface="Open Sans SemiBold" panose="020B0606030504020204" pitchFamily="34" charset="0"/>
              </a:rPr>
              <a:t>Wild Track </a:t>
            </a:r>
            <a:br>
              <a:rPr lang="en-US"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better takes of recordings featuring characters movements or alternative takes of dialogue to use in post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dirty="0">
                <a:latin typeface="Open Sans SemiBold" panose="020B0606030504020204" pitchFamily="34" charset="0"/>
                <a:ea typeface="Open Sans SemiBold" panose="020B0606030504020204" pitchFamily="34" charset="0"/>
                <a:cs typeface="Open Sans SemiBold" panose="020B0606030504020204" pitchFamily="34" charset="0"/>
              </a:rPr>
              <a:t>Buzz Track</a:t>
            </a:r>
            <a:endParaRPr lang="en-US" dirty="0"/>
          </a:p>
          <a:p>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a sound or noise (or frequencies) you hope to remove from the mix in post (e.g. light </a:t>
            </a:r>
            <a:r>
              <a:rPr lang="en-US" sz="1200" b="1" dirty="0">
                <a:latin typeface="Open Sans Light" panose="020B0306030504020204" pitchFamily="34" charset="0"/>
                <a:ea typeface="Open Sans Light" panose="020B0306030504020204" pitchFamily="34" charset="0"/>
                <a:cs typeface="Open Sans Light" panose="020B0306030504020204" pitchFamily="34" charset="0"/>
              </a:rPr>
              <a:t>or fridge)</a:t>
            </a:r>
            <a:r>
              <a:rPr lang="en-US" sz="1200" b="1" u="none" strike="noStrike" dirty="0">
                <a:effectLst/>
                <a:latin typeface="Open Sans Light" panose="020B0306030504020204" pitchFamily="34" charset="0"/>
                <a:ea typeface="Open Sans Light" panose="020B0306030504020204" pitchFamily="34" charset="0"/>
                <a:cs typeface="Open Sans Light" panose="020B0306030504020204" pitchFamily="34" charset="0"/>
              </a:rPr>
              <a:t>: </a:t>
            </a:r>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14</a:t>
            </a:fld>
            <a:endParaRPr lang="en-US"/>
          </a:p>
        </p:txBody>
      </p:sp>
    </p:spTree>
    <p:extLst>
      <p:ext uri="{BB962C8B-B14F-4D97-AF65-F5344CB8AC3E}">
        <p14:creationId xmlns:p14="http://schemas.microsoft.com/office/powerpoint/2010/main" val="425797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15</a:t>
            </a:fld>
            <a:endParaRPr lang="en-US"/>
          </a:p>
        </p:txBody>
      </p:sp>
    </p:spTree>
    <p:extLst>
      <p:ext uri="{BB962C8B-B14F-4D97-AF65-F5344CB8AC3E}">
        <p14:creationId xmlns:p14="http://schemas.microsoft.com/office/powerpoint/2010/main" val="1765753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16</a:t>
            </a:fld>
            <a:endParaRPr lang="en-US"/>
          </a:p>
        </p:txBody>
      </p:sp>
    </p:spTree>
    <p:extLst>
      <p:ext uri="{BB962C8B-B14F-4D97-AF65-F5344CB8AC3E}">
        <p14:creationId xmlns:p14="http://schemas.microsoft.com/office/powerpoint/2010/main" val="1120289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17</a:t>
            </a:fld>
            <a:endParaRPr lang="en-US"/>
          </a:p>
        </p:txBody>
      </p:sp>
    </p:spTree>
    <p:extLst>
      <p:ext uri="{BB962C8B-B14F-4D97-AF65-F5344CB8AC3E}">
        <p14:creationId xmlns:p14="http://schemas.microsoft.com/office/powerpoint/2010/main" val="734477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20</a:t>
            </a:fld>
            <a:endParaRPr lang="en-US"/>
          </a:p>
        </p:txBody>
      </p:sp>
    </p:spTree>
    <p:extLst>
      <p:ext uri="{BB962C8B-B14F-4D97-AF65-F5344CB8AC3E}">
        <p14:creationId xmlns:p14="http://schemas.microsoft.com/office/powerpoint/2010/main" val="1926915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21</a:t>
            </a:fld>
            <a:endParaRPr lang="en-US"/>
          </a:p>
        </p:txBody>
      </p:sp>
    </p:spTree>
    <p:extLst>
      <p:ext uri="{BB962C8B-B14F-4D97-AF65-F5344CB8AC3E}">
        <p14:creationId xmlns:p14="http://schemas.microsoft.com/office/powerpoint/2010/main" val="3568733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22</a:t>
            </a:fld>
            <a:endParaRPr lang="en-US"/>
          </a:p>
        </p:txBody>
      </p:sp>
    </p:spTree>
    <p:extLst>
      <p:ext uri="{BB962C8B-B14F-4D97-AF65-F5344CB8AC3E}">
        <p14:creationId xmlns:p14="http://schemas.microsoft.com/office/powerpoint/2010/main" val="41737273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23</a:t>
            </a:fld>
            <a:endParaRPr lang="en-US"/>
          </a:p>
        </p:txBody>
      </p:sp>
    </p:spTree>
    <p:extLst>
      <p:ext uri="{BB962C8B-B14F-4D97-AF65-F5344CB8AC3E}">
        <p14:creationId xmlns:p14="http://schemas.microsoft.com/office/powerpoint/2010/main" val="475187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27</a:t>
            </a:fld>
            <a:endParaRPr lang="en-US"/>
          </a:p>
        </p:txBody>
      </p:sp>
    </p:spTree>
    <p:extLst>
      <p:ext uri="{BB962C8B-B14F-4D97-AF65-F5344CB8AC3E}">
        <p14:creationId xmlns:p14="http://schemas.microsoft.com/office/powerpoint/2010/main" val="12203311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28</a:t>
            </a:fld>
            <a:endParaRPr lang="en-US"/>
          </a:p>
        </p:txBody>
      </p:sp>
    </p:spTree>
    <p:extLst>
      <p:ext uri="{BB962C8B-B14F-4D97-AF65-F5344CB8AC3E}">
        <p14:creationId xmlns:p14="http://schemas.microsoft.com/office/powerpoint/2010/main" val="18337028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Pay a share to Pay Pal or Stripe </a:t>
            </a:r>
          </a:p>
        </p:txBody>
      </p:sp>
      <p:sp>
        <p:nvSpPr>
          <p:cNvPr id="4" name="Slide Number Placeholder 3"/>
          <p:cNvSpPr>
            <a:spLocks noGrp="1"/>
          </p:cNvSpPr>
          <p:nvPr>
            <p:ph type="sldNum" sz="quarter" idx="5"/>
          </p:nvPr>
        </p:nvSpPr>
        <p:spPr/>
        <p:txBody>
          <a:bodyPr/>
          <a:lstStyle/>
          <a:p>
            <a:fld id="{BBF9C467-221A-6649-9709-D6135CEAA484}" type="slidenum">
              <a:rPr lang="en-US" smtClean="0"/>
              <a:t>29</a:t>
            </a:fld>
            <a:endParaRPr lang="en-US"/>
          </a:p>
        </p:txBody>
      </p:sp>
    </p:spTree>
    <p:extLst>
      <p:ext uri="{BB962C8B-B14F-4D97-AF65-F5344CB8AC3E}">
        <p14:creationId xmlns:p14="http://schemas.microsoft.com/office/powerpoint/2010/main" val="2014279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30</a:t>
            </a:fld>
            <a:endParaRPr lang="en-US"/>
          </a:p>
        </p:txBody>
      </p:sp>
    </p:spTree>
    <p:extLst>
      <p:ext uri="{BB962C8B-B14F-4D97-AF65-F5344CB8AC3E}">
        <p14:creationId xmlns:p14="http://schemas.microsoft.com/office/powerpoint/2010/main" val="27743248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Sound Effect (Full Libraries)</a:t>
            </a:r>
          </a:p>
          <a:p>
            <a:r>
              <a:rPr lang="en-US" dirty="0" err="1"/>
              <a:t>Evanto</a:t>
            </a:r>
            <a:r>
              <a:rPr lang="en-US" dirty="0"/>
              <a:t> Market </a:t>
            </a:r>
          </a:p>
          <a:p>
            <a:r>
              <a:rPr lang="en-US" dirty="0"/>
              <a:t>Audio Jungle </a:t>
            </a:r>
          </a:p>
          <a:p>
            <a:endParaRPr lang="en-US" dirty="0"/>
          </a:p>
          <a:p>
            <a:r>
              <a:rPr lang="en-US" dirty="0"/>
              <a:t>Game Engine Asset Store: </a:t>
            </a:r>
          </a:p>
          <a:p>
            <a:r>
              <a:rPr lang="en-US" dirty="0"/>
              <a:t>Unity</a:t>
            </a:r>
          </a:p>
          <a:p>
            <a:r>
              <a:rPr lang="en-US" dirty="0"/>
              <a:t>Unreal </a:t>
            </a:r>
          </a:p>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31</a:t>
            </a:fld>
            <a:endParaRPr lang="en-US"/>
          </a:p>
        </p:txBody>
      </p:sp>
    </p:spTree>
    <p:extLst>
      <p:ext uri="{BB962C8B-B14F-4D97-AF65-F5344CB8AC3E}">
        <p14:creationId xmlns:p14="http://schemas.microsoft.com/office/powerpoint/2010/main" val="1686183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33</a:t>
            </a:fld>
            <a:endParaRPr lang="en-US"/>
          </a:p>
        </p:txBody>
      </p:sp>
    </p:spTree>
    <p:extLst>
      <p:ext uri="{BB962C8B-B14F-4D97-AF65-F5344CB8AC3E}">
        <p14:creationId xmlns:p14="http://schemas.microsoft.com/office/powerpoint/2010/main" val="23521059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https://www.pond5.com</a:t>
            </a:r>
          </a:p>
        </p:txBody>
      </p:sp>
      <p:sp>
        <p:nvSpPr>
          <p:cNvPr id="4" name="Slide Number Placeholder 3"/>
          <p:cNvSpPr>
            <a:spLocks noGrp="1"/>
          </p:cNvSpPr>
          <p:nvPr>
            <p:ph type="sldNum" sz="quarter" idx="5"/>
          </p:nvPr>
        </p:nvSpPr>
        <p:spPr/>
        <p:txBody>
          <a:bodyPr/>
          <a:lstStyle/>
          <a:p>
            <a:fld id="{BBF9C467-221A-6649-9709-D6135CEAA484}" type="slidenum">
              <a:rPr lang="en-US" smtClean="0"/>
              <a:t>35</a:t>
            </a:fld>
            <a:endParaRPr lang="en-US"/>
          </a:p>
        </p:txBody>
      </p:sp>
    </p:spTree>
    <p:extLst>
      <p:ext uri="{BB962C8B-B14F-4D97-AF65-F5344CB8AC3E}">
        <p14:creationId xmlns:p14="http://schemas.microsoft.com/office/powerpoint/2010/main" val="19336928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36</a:t>
            </a:fld>
            <a:endParaRPr lang="en-US"/>
          </a:p>
        </p:txBody>
      </p:sp>
    </p:spTree>
    <p:extLst>
      <p:ext uri="{BB962C8B-B14F-4D97-AF65-F5344CB8AC3E}">
        <p14:creationId xmlns:p14="http://schemas.microsoft.com/office/powerpoint/2010/main" val="709678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37</a:t>
            </a:fld>
            <a:endParaRPr lang="en-US"/>
          </a:p>
        </p:txBody>
      </p:sp>
    </p:spTree>
    <p:extLst>
      <p:ext uri="{BB962C8B-B14F-4D97-AF65-F5344CB8AC3E}">
        <p14:creationId xmlns:p14="http://schemas.microsoft.com/office/powerpoint/2010/main" val="39629899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38</a:t>
            </a:fld>
            <a:endParaRPr lang="en-US"/>
          </a:p>
        </p:txBody>
      </p:sp>
    </p:spTree>
    <p:extLst>
      <p:ext uri="{BB962C8B-B14F-4D97-AF65-F5344CB8AC3E}">
        <p14:creationId xmlns:p14="http://schemas.microsoft.com/office/powerpoint/2010/main" val="3897134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License per month </a:t>
            </a:r>
          </a:p>
        </p:txBody>
      </p:sp>
      <p:sp>
        <p:nvSpPr>
          <p:cNvPr id="4" name="Slide Number Placeholder 3"/>
          <p:cNvSpPr>
            <a:spLocks noGrp="1"/>
          </p:cNvSpPr>
          <p:nvPr>
            <p:ph type="sldNum" sz="quarter" idx="5"/>
          </p:nvPr>
        </p:nvSpPr>
        <p:spPr/>
        <p:txBody>
          <a:bodyPr/>
          <a:lstStyle/>
          <a:p>
            <a:fld id="{BBF9C467-221A-6649-9709-D6135CEAA484}" type="slidenum">
              <a:rPr lang="en-US" smtClean="0"/>
              <a:t>40</a:t>
            </a:fld>
            <a:endParaRPr lang="en-US"/>
          </a:p>
        </p:txBody>
      </p:sp>
    </p:spTree>
    <p:extLst>
      <p:ext uri="{BB962C8B-B14F-4D97-AF65-F5344CB8AC3E}">
        <p14:creationId xmlns:p14="http://schemas.microsoft.com/office/powerpoint/2010/main" val="33302371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41</a:t>
            </a:fld>
            <a:endParaRPr lang="en-US"/>
          </a:p>
        </p:txBody>
      </p:sp>
    </p:spTree>
    <p:extLst>
      <p:ext uri="{BB962C8B-B14F-4D97-AF65-F5344CB8AC3E}">
        <p14:creationId xmlns:p14="http://schemas.microsoft.com/office/powerpoint/2010/main" val="36961846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88% share</a:t>
            </a:r>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42</a:t>
            </a:fld>
            <a:endParaRPr lang="en-US"/>
          </a:p>
        </p:txBody>
      </p:sp>
    </p:spTree>
    <p:extLst>
      <p:ext uri="{BB962C8B-B14F-4D97-AF65-F5344CB8AC3E}">
        <p14:creationId xmlns:p14="http://schemas.microsoft.com/office/powerpoint/2010/main" val="1054794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70% share</a:t>
            </a:r>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43</a:t>
            </a:fld>
            <a:endParaRPr lang="en-US"/>
          </a:p>
        </p:txBody>
      </p:sp>
    </p:spTree>
    <p:extLst>
      <p:ext uri="{BB962C8B-B14F-4D97-AF65-F5344CB8AC3E}">
        <p14:creationId xmlns:p14="http://schemas.microsoft.com/office/powerpoint/2010/main" val="32301468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44</a:t>
            </a:fld>
            <a:endParaRPr lang="en-US"/>
          </a:p>
        </p:txBody>
      </p:sp>
    </p:spTree>
    <p:extLst>
      <p:ext uri="{BB962C8B-B14F-4D97-AF65-F5344CB8AC3E}">
        <p14:creationId xmlns:p14="http://schemas.microsoft.com/office/powerpoint/2010/main" val="17260318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45</a:t>
            </a:fld>
            <a:endParaRPr lang="en-US"/>
          </a:p>
        </p:txBody>
      </p:sp>
    </p:spTree>
    <p:extLst>
      <p:ext uri="{BB962C8B-B14F-4D97-AF65-F5344CB8AC3E}">
        <p14:creationId xmlns:p14="http://schemas.microsoft.com/office/powerpoint/2010/main" val="26911603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52</a:t>
            </a:fld>
            <a:endParaRPr lang="en-US"/>
          </a:p>
        </p:txBody>
      </p:sp>
    </p:spTree>
    <p:extLst>
      <p:ext uri="{BB962C8B-B14F-4D97-AF65-F5344CB8AC3E}">
        <p14:creationId xmlns:p14="http://schemas.microsoft.com/office/powerpoint/2010/main" val="8530569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BF9C467-221A-6649-9709-D6135CEAA484}" type="slidenum">
              <a:rPr lang="en-US" smtClean="0"/>
              <a:t>53</a:t>
            </a:fld>
            <a:endParaRPr lang="en-US"/>
          </a:p>
        </p:txBody>
      </p:sp>
    </p:spTree>
    <p:extLst>
      <p:ext uri="{BB962C8B-B14F-4D97-AF65-F5344CB8AC3E}">
        <p14:creationId xmlns:p14="http://schemas.microsoft.com/office/powerpoint/2010/main" val="1729691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CBC80-A979-EB49-946E-D1D486E727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F0F970B-7468-A949-9290-CC9DA48E14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D62CCC-CF50-6D40-AA72-79A73D423E11}"/>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9CCC9FF7-EFA1-D144-99F9-8D0EE2B171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68C4C2-1FCD-2B45-9D93-AF8B675580DB}"/>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2649698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F99C9-4D07-9147-994C-AD1632ED15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E120F6-1DC3-1B48-93D8-E378EEBEA3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5F8643-3D41-7E4F-87DC-5D98A39A3992}"/>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D06F947F-0E8B-F940-BAB5-850486854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2299D9-0CD3-254F-8900-C734F745DB74}"/>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971715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E498-B10D-DB4A-8FB9-0938AE929D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EBAC1CE-F9B9-164D-9D90-A8DEF95BBC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67E83B5-E637-FF44-9761-8BDFC1FC9BB4}"/>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60C2F488-277D-BF47-A09C-8EF2A54924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81E979-C768-0446-950E-BDFC40353BF5}"/>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870368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ACB1E-8E24-C34A-A711-2A23310F879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035137-7EFD-C94A-A279-A0D071FBC8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1996C0-90AC-7342-99BF-800B0B201B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0190D6-8E7D-3742-B9F3-C30A225A8CAD}"/>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6" name="Footer Placeholder 5">
            <a:extLst>
              <a:ext uri="{FF2B5EF4-FFF2-40B4-BE49-F238E27FC236}">
                <a16:creationId xmlns:a16="http://schemas.microsoft.com/office/drawing/2014/main" id="{412FFD51-859E-0946-A4BC-9796363FCA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E3F700-54EB-D949-917B-12443E853A14}"/>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3375614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4A3E4-5E7E-D549-AFC7-C77904CE925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ED6A8A-C3EC-0D40-B3CE-C28B62BC1A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83F0FE-99A9-0C48-ACC3-E88413A0892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C41AE3-F7C9-DB44-A79D-ECD01D8027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62FED0-B4B7-4C40-B7EB-B270766942D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B54ED6F-A8B5-194E-9D98-21DAF43EB58F}"/>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8" name="Footer Placeholder 7">
            <a:extLst>
              <a:ext uri="{FF2B5EF4-FFF2-40B4-BE49-F238E27FC236}">
                <a16:creationId xmlns:a16="http://schemas.microsoft.com/office/drawing/2014/main" id="{07FA20BE-4B52-9849-BE0D-4D748C62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D16832-A9F1-1449-908D-F80E9F18FFC5}"/>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600801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BAF27-6971-5742-B9C6-65279D8DD3F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CB2546-7DDF-B548-A239-A474BCDC820F}"/>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4" name="Footer Placeholder 3">
            <a:extLst>
              <a:ext uri="{FF2B5EF4-FFF2-40B4-BE49-F238E27FC236}">
                <a16:creationId xmlns:a16="http://schemas.microsoft.com/office/drawing/2014/main" id="{28670C6D-7A68-0A41-8115-64CF8EE5E7D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2EFBDF1-563F-C240-A2CD-84A970074832}"/>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1580583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82526E-785E-644F-B260-A91AEA9E967F}"/>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3" name="Footer Placeholder 2">
            <a:extLst>
              <a:ext uri="{FF2B5EF4-FFF2-40B4-BE49-F238E27FC236}">
                <a16:creationId xmlns:a16="http://schemas.microsoft.com/office/drawing/2014/main" id="{7DC19465-BBF4-1149-95EE-D1DE1603C4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1AEF226-EE2E-6147-82F5-3478285D5FE8}"/>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30819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8AB9-82B9-CB40-AA56-61EE6A99E20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FFD44E-9102-584D-AAA8-35D7B1EDE6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5D53E2-F044-9D43-B88B-A1D8BCD30E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FDF4E3-70E5-FA4B-945A-F5CFEC323998}"/>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6" name="Footer Placeholder 5">
            <a:extLst>
              <a:ext uri="{FF2B5EF4-FFF2-40B4-BE49-F238E27FC236}">
                <a16:creationId xmlns:a16="http://schemas.microsoft.com/office/drawing/2014/main" id="{87A41F28-1BCC-5442-9E88-4C9848A277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08117C-B51C-8349-ACC4-00448AA4FD6D}"/>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2086867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6781B-11BC-314E-A3CC-41155EF633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CE7E10C-4C4B-544B-9102-A47DB491F4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357837-0AAF-7F4A-9FE5-BE26FB9D2D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FFEDC1-D465-834A-BBDA-834569F95C16}"/>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6" name="Footer Placeholder 5">
            <a:extLst>
              <a:ext uri="{FF2B5EF4-FFF2-40B4-BE49-F238E27FC236}">
                <a16:creationId xmlns:a16="http://schemas.microsoft.com/office/drawing/2014/main" id="{B7C159AC-4832-5A46-A92C-2A57C1EDAC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22C269-3C37-EA46-8CC8-3A3A99414FBF}"/>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4151831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16F31-E128-9C47-829B-4E72114EBC2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DEE810-BEB9-934C-90D0-5EF69DDE21B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198E7E-44C5-2D48-A2AF-E56B9CD45434}"/>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89C9EA3F-9A67-D64D-9573-3DCB646EC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63B888-50A0-2942-8FBA-1E0C7D35833A}"/>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220819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BE7F0C-D684-CD4A-AB11-AD3DEEE4DE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E314AD9-6644-E644-889C-4225A8C400D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E84CF1-0B69-F243-A21B-76BC9A4ED268}"/>
              </a:ext>
            </a:extLst>
          </p:cNvPr>
          <p:cNvSpPr>
            <a:spLocks noGrp="1"/>
          </p:cNvSpPr>
          <p:nvPr>
            <p:ph type="dt" sz="half" idx="10"/>
          </p:nvPr>
        </p:nvSpPr>
        <p:spPr/>
        <p:txBody>
          <a:body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8A61ECB0-0448-D54F-9242-8865D1AA78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C92508-40E5-B34B-A69E-FD5448975A72}"/>
              </a:ext>
            </a:extLst>
          </p:cNvPr>
          <p:cNvSpPr>
            <a:spLocks noGrp="1"/>
          </p:cNvSpPr>
          <p:nvPr>
            <p:ph type="sldNum" sz="quarter" idx="12"/>
          </p:nvPr>
        </p:nvSpPr>
        <p:spPr/>
        <p:txBody>
          <a:bodyPr/>
          <a:lstStyle/>
          <a:p>
            <a:fld id="{906F1AF9-6DE8-8640-8BD8-3B88D031271F}" type="slidenum">
              <a:rPr lang="en-US" smtClean="0"/>
              <a:t>‹#›</a:t>
            </a:fld>
            <a:endParaRPr lang="en-US"/>
          </a:p>
        </p:txBody>
      </p:sp>
    </p:spTree>
    <p:extLst>
      <p:ext uri="{BB962C8B-B14F-4D97-AF65-F5344CB8AC3E}">
        <p14:creationId xmlns:p14="http://schemas.microsoft.com/office/powerpoint/2010/main" val="3906759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5C998E-C451-CF4E-8BC8-9ECF3B0E54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F1A64A-E283-0A4B-9B0F-E77D6E693B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C9BA5B-FA3B-7B4D-835D-10BE064E46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B48DD-7250-6249-B4C5-147B4FC51CA3}" type="datetimeFigureOut">
              <a:rPr lang="en-US" smtClean="0"/>
              <a:t>3/17/21</a:t>
            </a:fld>
            <a:endParaRPr lang="en-US"/>
          </a:p>
        </p:txBody>
      </p:sp>
      <p:sp>
        <p:nvSpPr>
          <p:cNvPr id="5" name="Footer Placeholder 4">
            <a:extLst>
              <a:ext uri="{FF2B5EF4-FFF2-40B4-BE49-F238E27FC236}">
                <a16:creationId xmlns:a16="http://schemas.microsoft.com/office/drawing/2014/main" id="{449520AA-A1C7-564D-A14C-616E733523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1A534CB-0034-4847-A15C-6FF403E2AD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6F1AF9-6DE8-8640-8BD8-3B88D031271F}" type="slidenum">
              <a:rPr lang="en-US" smtClean="0"/>
              <a:t>‹#›</a:t>
            </a:fld>
            <a:endParaRPr lang="en-US"/>
          </a:p>
        </p:txBody>
      </p:sp>
    </p:spTree>
    <p:extLst>
      <p:ext uri="{BB962C8B-B14F-4D97-AF65-F5344CB8AC3E}">
        <p14:creationId xmlns:p14="http://schemas.microsoft.com/office/powerpoint/2010/main" val="37646031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alfxxB740UU?start=43&amp;feature=oembed" TargetMode="External"/><Relationship Id="rId5" Type="http://schemas.openxmlformats.org/officeDocument/2006/relationships/hyperlink" Target="https://www.sound-ideas.com/New/50/Sound-Effects"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1y2bCDB5hEw?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dudeiwantthat.com/entertainment/music/waterphone-horror-sound-effects-instrument.asp"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oundcloud.com/crussom"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M5xeTH5iZU?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nB4D8jU5UdY?feature=oembed" TargetMode="External"/><Relationship Id="rId6" Type="http://schemas.openxmlformats.org/officeDocument/2006/relationships/image" Target="../media/image17.jpeg"/><Relationship Id="rId5" Type="http://schemas.openxmlformats.org/officeDocument/2006/relationships/hyperlink" Target="https://www.bertomaudio.com/denoiser.html" TargetMode="Externa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video" Target="https://www.youtube.com/embed/7kNvSXxZrs4?start=2&amp;feature=oembed" TargetMode="External"/><Relationship Id="rId5" Type="http://schemas.openxmlformats.org/officeDocument/2006/relationships/image" Target="../media/image20.jpeg"/><Relationship Id="rId4" Type="http://schemas.openxmlformats.org/officeDocument/2006/relationships/hyperlink" Target="https://vital.audio/"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valhalladsp.com/plugin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rBh3kLQZADQ?feature=oembed" TargetMode="Externa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drive.google.com/drive/folders/1dkTIZ-ZZAY9buNcQIN79PmuLy1fPNqUo" TargetMode="External"/><Relationship Id="rId4" Type="http://schemas.openxmlformats.org/officeDocument/2006/relationships/hyperlink" Target="https://universalcategorysystem.com/"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0s3ioIbNXSM?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zviu0ZxGts4?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u2nE-RudF9I?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freetousesounds.com/"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soundcloud.com/earshatter68/essential-foley-sample-demo"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pond5.com/"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audiojungle.net/"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asoundeffect.com/"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jp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player.vimeo.com/video/338341878?app_id=122963" TargetMode="External"/><Relationship Id="rId5" Type="http://schemas.openxmlformats.org/officeDocument/2006/relationships/image" Target="../media/image41.jpeg"/><Relationship Id="rId4" Type="http://schemas.openxmlformats.org/officeDocument/2006/relationships/hyperlink" Target="https://soundcloud.com/lostcleo/animal-hyperrealism-vol-ii"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slideLayout" Target="../slideLayouts/slideLayout2.xml"/><Relationship Id="rId1" Type="http://schemas.openxmlformats.org/officeDocument/2006/relationships/video" Target="https://player.vimeo.com/video/236233499?app_id=122963" TargetMode="External"/><Relationship Id="rId4" Type="http://schemas.openxmlformats.org/officeDocument/2006/relationships/hyperlink" Target="https://www.asoundeffect.com/sound-library/ultrasonic-dry-ice/"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epidemicsound.com/campaign/artist/"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zapsplat.com/contributor-directory/"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www.unrealengine.com/marketplace/en-US/content-cat/assets/soundfx?count=20&amp;sortBy=effectiveDate&amp;sortDir=DESC&amp;start=0"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assetstore.unity.com/audio/sound-fx" TargetMode="External"/></Relationships>
</file>

<file path=ppt/slides/_rels/slide44.xml.rels><?xml version="1.0" encoding="UTF-8" standalone="yes"?>
<Relationships xmlns="http://schemas.openxmlformats.org/package/2006/relationships"><Relationship Id="rId13" Type="http://schemas.openxmlformats.org/officeDocument/2006/relationships/hyperlink" Target="https://designingsound.org/resources/sfx-independence/#Collected" TargetMode="External"/><Relationship Id="rId18" Type="http://schemas.openxmlformats.org/officeDocument/2006/relationships/hyperlink" Target="https://designingsound.org/resources/sfx-independence/#HartFX" TargetMode="External"/><Relationship Id="rId26" Type="http://schemas.openxmlformats.org/officeDocument/2006/relationships/hyperlink" Target="https://designingsound.org/resources/sfx-independence/#RDGSoundFX" TargetMode="External"/><Relationship Id="rId39" Type="http://schemas.openxmlformats.org/officeDocument/2006/relationships/hyperlink" Target="https://designingsound.org/resources/sfx-independence/#response" TargetMode="External"/><Relationship Id="rId21" Type="http://schemas.openxmlformats.org/officeDocument/2006/relationships/hyperlink" Target="https://designingsound.org/resources/sfx-independence/#IMMFX" TargetMode="External"/><Relationship Id="rId34" Type="http://schemas.openxmlformats.org/officeDocument/2006/relationships/hyperlink" Target="https://designingsound.org/resources/sfx-independence/#catcher" TargetMode="External"/><Relationship Id="rId42" Type="http://schemas.openxmlformats.org/officeDocument/2006/relationships/hyperlink" Target="https://designingsound.org/resources/sfx-independence/#TNSTRM" TargetMode="External"/><Relationship Id="rId7" Type="http://schemas.openxmlformats.org/officeDocument/2006/relationships/hyperlink" Target="https://designingsound.org/resources/sfx-independence/#ART" TargetMode="External"/><Relationship Id="rId2" Type="http://schemas.openxmlformats.org/officeDocument/2006/relationships/notesSlide" Target="../notesSlides/notesSlide30.xml"/><Relationship Id="rId16" Type="http://schemas.openxmlformats.org/officeDocument/2006/relationships/hyperlink" Target="https://designingsound.org/resources/sfx-independence/#EMPTYSEA" TargetMode="External"/><Relationship Id="rId20" Type="http://schemas.openxmlformats.org/officeDocument/2006/relationships/hyperlink" Target="https://designingsound.org/resources/sfx-independence/#Hzand" TargetMode="External"/><Relationship Id="rId29" Type="http://schemas.openxmlformats.org/officeDocument/2006/relationships/hyperlink" Target="https://designingsound.org/resources/sfx-independence/#rockz" TargetMode="External"/><Relationship Id="rId41" Type="http://schemas.openxmlformats.org/officeDocument/2006/relationships/hyperlink" Target="https://designingsound.org/resources/sfx-independence/#Takoma" TargetMode="External"/><Relationship Id="rId1" Type="http://schemas.openxmlformats.org/officeDocument/2006/relationships/slideLayout" Target="../slideLayouts/slideLayout2.xml"/><Relationship Id="rId6" Type="http://schemas.openxmlformats.org/officeDocument/2006/relationships/hyperlink" Target="https://designingsound.org/resources/sfx-independence/#ARROW" TargetMode="External"/><Relationship Id="rId11" Type="http://schemas.openxmlformats.org/officeDocument/2006/relationships/hyperlink" Target="https://designingsound.org/resources/sfx-independence/#BottleRocket" TargetMode="External"/><Relationship Id="rId24" Type="http://schemas.openxmlformats.org/officeDocument/2006/relationships/hyperlink" Target="https://designingsound.org/resources/sfx-independence/#NC" TargetMode="External"/><Relationship Id="rId32" Type="http://schemas.openxmlformats.org/officeDocument/2006/relationships/hyperlink" Target="https://designingsound.org/resources/sfx-independence/#SALUT" TargetMode="External"/><Relationship Id="rId37" Type="http://schemas.openxmlformats.org/officeDocument/2006/relationships/hyperlink" Target="https://designingsound.org/resources/sfx-independence/#soundopolis" TargetMode="External"/><Relationship Id="rId40" Type="http://schemas.openxmlformats.org/officeDocument/2006/relationships/hyperlink" Target="https://designingsound.org/resources/sfx-independence/#surro" TargetMode="External"/><Relationship Id="rId5" Type="http://schemas.openxmlformats.org/officeDocument/2006/relationships/hyperlink" Target="https://designingsound.org/resources/sfx-independence/#AF4E" TargetMode="External"/><Relationship Id="rId15" Type="http://schemas.openxmlformats.org/officeDocument/2006/relationships/hyperlink" Target="https://designingsound.org/resources/sfx-independence/#EFX" TargetMode="External"/><Relationship Id="rId23" Type="http://schemas.openxmlformats.org/officeDocument/2006/relationships/hyperlink" Target="https://designingsound.org/resources/sfx-independence/#NSL" TargetMode="External"/><Relationship Id="rId28" Type="http://schemas.openxmlformats.org/officeDocument/2006/relationships/hyperlink" Target="https://designingsound.org/resources/sfx-independence/#Redlibraries" TargetMode="External"/><Relationship Id="rId36" Type="http://schemas.openxmlformats.org/officeDocument/2006/relationships/hyperlink" Target="https://designingsound.org/resources/sfx-independence/#soundmorph" TargetMode="External"/><Relationship Id="rId10" Type="http://schemas.openxmlformats.org/officeDocument/2006/relationships/hyperlink" Target="https://designingsound.org/resources/sfx-independence/#Boom" TargetMode="External"/><Relationship Id="rId19" Type="http://schemas.openxmlformats.org/officeDocument/2006/relationships/hyperlink" Target="https://designingsound.org/resources/sfx-independence/#HaaR" TargetMode="External"/><Relationship Id="rId31" Type="http://schemas.openxmlformats.org/officeDocument/2006/relationships/hyperlink" Target="https://designingsound.org/resources/sfx-independence/#SHAP" TargetMode="External"/><Relationship Id="rId4" Type="http://schemas.microsoft.com/office/2007/relationships/hdphoto" Target="../media/hdphoto1.wdp"/><Relationship Id="rId9" Type="http://schemas.openxmlformats.org/officeDocument/2006/relationships/hyperlink" Target="https://designingsound.org/resources/sfx-independence/#Bonson" TargetMode="External"/><Relationship Id="rId14" Type="http://schemas.openxmlformats.org/officeDocument/2006/relationships/hyperlink" Target="https://designingsound.org/resources/sfx-independence/#ECHO" TargetMode="External"/><Relationship Id="rId22" Type="http://schemas.openxmlformats.org/officeDocument/2006/relationships/hyperlink" Target="https://designingsound.org/resources/sfx-independence/#JFFX" TargetMode="External"/><Relationship Id="rId27" Type="http://schemas.openxmlformats.org/officeDocument/2006/relationships/hyperlink" Target="https://designingsound.org/resources/sfx-independence/#Recordist" TargetMode="External"/><Relationship Id="rId30" Type="http://schemas.openxmlformats.org/officeDocument/2006/relationships/hyperlink" Target="https://designingsound.org/resources/sfx-independence/#samuelju" TargetMode="External"/><Relationship Id="rId35" Type="http://schemas.openxmlformats.org/officeDocument/2006/relationships/hyperlink" Target="https://designingsound.org/resources/sfx-independence/#SOUNDFUSE" TargetMode="External"/><Relationship Id="rId43" Type="http://schemas.openxmlformats.org/officeDocument/2006/relationships/hyperlink" Target="https://designingsound.org/resources/sfx-independence/#USO" TargetMode="External"/><Relationship Id="rId8" Type="http://schemas.openxmlformats.org/officeDocument/2006/relationships/hyperlink" Target="https://designingsound.org/resources/sfx-independence/#AVO" TargetMode="External"/><Relationship Id="rId3" Type="http://schemas.openxmlformats.org/officeDocument/2006/relationships/image" Target="../media/image47.png"/><Relationship Id="rId12" Type="http://schemas.openxmlformats.org/officeDocument/2006/relationships/hyperlink" Target="https://designingsound.org/resources/sfx-independence/#CRFX" TargetMode="External"/><Relationship Id="rId17" Type="http://schemas.openxmlformats.org/officeDocument/2006/relationships/hyperlink" Target="https://designingsound.org/resources/sfx-independence/#FOX" TargetMode="External"/><Relationship Id="rId25" Type="http://schemas.openxmlformats.org/officeDocument/2006/relationships/hyperlink" Target="https://designingsound.org/resources/sfx-independence/#REA" TargetMode="External"/><Relationship Id="rId33" Type="http://schemas.openxmlformats.org/officeDocument/2006/relationships/hyperlink" Target="https://designingsound.org/resources/sfx-independence/#SOUNDBITS" TargetMode="External"/><Relationship Id="rId38" Type="http://schemas.openxmlformats.org/officeDocument/2006/relationships/hyperlink" Target="https://designingsound.org/resources/sfx-independence/#rangers"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8gU1lDwLavA?feature=oembed"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c/FreeToUseSounds/videos" TargetMode="External"/><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2.xml"/><Relationship Id="rId1" Type="http://schemas.openxmlformats.org/officeDocument/2006/relationships/video" Target="https://www.youtube.com/embed/77PXbYhqAeE?feature=oembed" TargetMode="External"/><Relationship Id="rId5" Type="http://schemas.openxmlformats.org/officeDocument/2006/relationships/hyperlink" Target="https://www.freetousesounds.com/" TargetMode="External"/><Relationship Id="rId4" Type="http://schemas.openxmlformats.org/officeDocument/2006/relationships/image" Target="../media/image50.png"/></Relationships>
</file>

<file path=ppt/slides/_rels/slide4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xml"/><Relationship Id="rId1" Type="http://schemas.openxmlformats.org/officeDocument/2006/relationships/video" Target="https://www.youtube.com/embed/bs0PsXzdWho?feature=oembed"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mzE32Ec-6f0?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c/StockMusicLicensing/videos" TargetMode="External"/><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ideo" Target="https://www.youtube.com/embed/F34RyWUmEWU?start=448&amp;feature=oembed" TargetMode="External"/><Relationship Id="rId4" Type="http://schemas.openxmlformats.org/officeDocument/2006/relationships/image" Target="../media/image57.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GRectangle">
            <a:extLst>
              <a:ext uri="{FF2B5EF4-FFF2-40B4-BE49-F238E27FC236}">
                <a16:creationId xmlns:a16="http://schemas.microsoft.com/office/drawing/2014/main" id="{F1611BA9-268A-49A6-84F8-FC9153668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books on a shelf&#10;&#10;Description automatically generated with medium confidence">
            <a:extLst>
              <a:ext uri="{FF2B5EF4-FFF2-40B4-BE49-F238E27FC236}">
                <a16:creationId xmlns:a16="http://schemas.microsoft.com/office/drawing/2014/main" id="{09C1CE15-6158-0F4D-924B-702F515E29D1}"/>
              </a:ext>
            </a:extLst>
          </p:cNvPr>
          <p:cNvPicPr>
            <a:picLocks noChangeAspect="1"/>
          </p:cNvPicPr>
          <p:nvPr/>
        </p:nvPicPr>
        <p:blipFill rotWithShape="1">
          <a:blip r:embed="rId2">
            <a:alphaModFix amt="66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1F32EBB-D4B5-284B-A979-895412B28053}"/>
              </a:ext>
            </a:extLst>
          </p:cNvPr>
          <p:cNvSpPr>
            <a:spLocks noGrp="1"/>
          </p:cNvSpPr>
          <p:nvPr>
            <p:ph type="ctrTitle"/>
          </p:nvPr>
        </p:nvSpPr>
        <p:spPr>
          <a:xfrm>
            <a:off x="4387349" y="1200152"/>
            <a:ext cx="6897171" cy="4457696"/>
          </a:xfrm>
        </p:spPr>
        <p:txBody>
          <a:bodyPr anchor="ctr">
            <a:normAutofit/>
          </a:bodyPr>
          <a:lstStyle/>
          <a:p>
            <a:pPr algn="l"/>
            <a:r>
              <a:rPr lang="en-US" sz="8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The Sustainable Studio</a:t>
            </a:r>
          </a:p>
        </p:txBody>
      </p:sp>
      <p:sp>
        <p:nvSpPr>
          <p:cNvPr id="3" name="Subtitle 2">
            <a:extLst>
              <a:ext uri="{FF2B5EF4-FFF2-40B4-BE49-F238E27FC236}">
                <a16:creationId xmlns:a16="http://schemas.microsoft.com/office/drawing/2014/main" id="{37B82836-F69D-F44A-B45E-C11AF06D8AA0}"/>
              </a:ext>
            </a:extLst>
          </p:cNvPr>
          <p:cNvSpPr>
            <a:spLocks noGrp="1"/>
          </p:cNvSpPr>
          <p:nvPr>
            <p:ph type="subTitle" idx="1"/>
          </p:nvPr>
        </p:nvSpPr>
        <p:spPr>
          <a:xfrm>
            <a:off x="849963" y="1200152"/>
            <a:ext cx="2816535" cy="4457696"/>
          </a:xfrm>
        </p:spPr>
        <p:txBody>
          <a:bodyPr anchor="ctr">
            <a:normAutofit/>
          </a:bodyPr>
          <a:lstStyle/>
          <a:p>
            <a:pPr algn="r"/>
            <a:r>
              <a:rPr lang="en-US" sz="280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Week 2</a:t>
            </a:r>
          </a:p>
        </p:txBody>
      </p:sp>
      <p:sp>
        <p:nvSpPr>
          <p:cNvPr id="14" name="!!Line">
            <a:extLst>
              <a:ext uri="{FF2B5EF4-FFF2-40B4-BE49-F238E27FC236}">
                <a16:creationId xmlns:a16="http://schemas.microsoft.com/office/drawing/2014/main" id="{1825D5AF-D278-4D9A-A4F5-A1A1D35076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6" y="2286000"/>
            <a:ext cx="27432" cy="2286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06456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A2F5-37B9-1C4E-99CC-2CE3AFFF5C69}"/>
              </a:ext>
            </a:extLst>
          </p:cNvPr>
          <p:cNvSpPr>
            <a:spLocks noGrp="1"/>
          </p:cNvSpPr>
          <p:nvPr>
            <p:ph type="title"/>
          </p:nvPr>
        </p:nvSpPr>
        <p:spPr/>
        <p:txBody>
          <a:bodyPr/>
          <a:lstStyle/>
          <a:p>
            <a:endParaRPr lang="en-US"/>
          </a:p>
        </p:txBody>
      </p:sp>
      <p:pic>
        <p:nvPicPr>
          <p:cNvPr id="5" name="Content Placeholder 4" descr="Text&#10;&#10;Description automatically generated">
            <a:extLst>
              <a:ext uri="{FF2B5EF4-FFF2-40B4-BE49-F238E27FC236}">
                <a16:creationId xmlns:a16="http://schemas.microsoft.com/office/drawing/2014/main" id="{2B15256E-F1D5-5148-A734-52EFEB4AB182}"/>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3271705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descr="A picture containing text, umbrella, accessory&#10;&#10;Description automatically generated">
            <a:extLst>
              <a:ext uri="{FF2B5EF4-FFF2-40B4-BE49-F238E27FC236}">
                <a16:creationId xmlns:a16="http://schemas.microsoft.com/office/drawing/2014/main" id="{F63659B4-C073-A343-9BB9-C954811129F8}"/>
              </a:ext>
            </a:extLst>
          </p:cNvPr>
          <p:cNvPicPr>
            <a:picLocks noChangeAspect="1"/>
          </p:cNvPicPr>
          <p:nvPr/>
        </p:nvPicPr>
        <p:blipFill rotWithShape="1">
          <a:blip r:embed="rId2">
            <a:alphaModFix amt="88000"/>
          </a:blip>
          <a:srcRect l="4976" r="802"/>
          <a:stretch/>
        </p:blipFill>
        <p:spPr>
          <a:xfrm>
            <a:off x="-1" y="0"/>
            <a:ext cx="12192001" cy="6858000"/>
          </a:xfrm>
          <a:prstGeom prst="rect">
            <a:avLst/>
          </a:prstGeom>
        </p:spPr>
      </p:pic>
      <p:sp>
        <p:nvSpPr>
          <p:cNvPr id="2" name="Title 1">
            <a:extLst>
              <a:ext uri="{FF2B5EF4-FFF2-40B4-BE49-F238E27FC236}">
                <a16:creationId xmlns:a16="http://schemas.microsoft.com/office/drawing/2014/main" id="{3F69482B-C64E-AA4F-8BA2-8DEAE0C259DF}"/>
              </a:ext>
            </a:extLst>
          </p:cNvPr>
          <p:cNvSpPr>
            <a:spLocks noGrp="1"/>
          </p:cNvSpPr>
          <p:nvPr>
            <p:ph type="title"/>
          </p:nvPr>
        </p:nvSpPr>
        <p:spPr>
          <a:xfrm>
            <a:off x="184927" y="-1110388"/>
            <a:ext cx="9795637" cy="2220775"/>
          </a:xfrm>
        </p:spPr>
        <p:txBody>
          <a:bodyPr vert="horz" lIns="91440" tIns="45720" rIns="91440" bIns="45720" rtlCol="0" anchor="b">
            <a:normAutofit/>
          </a:bodyPr>
          <a:lstStyle/>
          <a:p>
            <a:r>
              <a:rPr lang="en-US" sz="52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Sound Effects Libraries</a:t>
            </a:r>
          </a:p>
        </p:txBody>
      </p:sp>
    </p:spTree>
    <p:extLst>
      <p:ext uri="{BB962C8B-B14F-4D97-AF65-F5344CB8AC3E}">
        <p14:creationId xmlns:p14="http://schemas.microsoft.com/office/powerpoint/2010/main" val="1789596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4F38-13B0-6C4C-9A5A-9B6A1F50BFDE}"/>
              </a:ext>
            </a:extLst>
          </p:cNvPr>
          <p:cNvSpPr>
            <a:spLocks noGrp="1"/>
          </p:cNvSpPr>
          <p:nvPr>
            <p:ph type="title"/>
          </p:nvPr>
        </p:nvSpPr>
        <p:spPr/>
        <p:txBody>
          <a:bodyPr/>
          <a:lstStyle/>
          <a:p>
            <a:endParaRPr lang="en-US"/>
          </a:p>
        </p:txBody>
      </p:sp>
      <p:pic>
        <p:nvPicPr>
          <p:cNvPr id="5" name="Content Placeholder 4" descr="Text&#10;&#10;Description automatically generated">
            <a:extLst>
              <a:ext uri="{FF2B5EF4-FFF2-40B4-BE49-F238E27FC236}">
                <a16:creationId xmlns:a16="http://schemas.microsoft.com/office/drawing/2014/main" id="{9BAFE362-B263-A249-B5EF-12776211AB5E}"/>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537536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875E-3FD7-F84C-AA87-1450A31ADD07}"/>
              </a:ext>
            </a:extLst>
          </p:cNvPr>
          <p:cNvSpPr>
            <a:spLocks noGrp="1"/>
          </p:cNvSpPr>
          <p:nvPr>
            <p:ph type="title"/>
          </p:nvPr>
        </p:nvSpPr>
        <p:spPr/>
        <p:txBody>
          <a:bodyPr/>
          <a:lstStyle/>
          <a:p>
            <a:endParaRPr lang="en-US"/>
          </a:p>
        </p:txBody>
      </p:sp>
      <p:pic>
        <p:nvPicPr>
          <p:cNvPr id="5" name="Content Placeholder 4" descr="Text&#10;&#10;Description automatically generated">
            <a:extLst>
              <a:ext uri="{FF2B5EF4-FFF2-40B4-BE49-F238E27FC236}">
                <a16:creationId xmlns:a16="http://schemas.microsoft.com/office/drawing/2014/main" id="{15E8B7F4-76F8-964D-AEA1-4B7C1C0AE96E}"/>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9720834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A98BC-53DB-A74C-863F-E741B6FCCB29}"/>
              </a:ext>
            </a:extLst>
          </p:cNvPr>
          <p:cNvSpPr>
            <a:spLocks noGrp="1"/>
          </p:cNvSpPr>
          <p:nvPr>
            <p:ph type="title"/>
          </p:nvPr>
        </p:nvSpPr>
        <p:spPr/>
        <p:txBody>
          <a:bodyPr/>
          <a:lstStyle/>
          <a:p>
            <a:endParaRPr lang="en-US"/>
          </a:p>
        </p:txBody>
      </p:sp>
      <p:pic>
        <p:nvPicPr>
          <p:cNvPr id="5" name="Content Placeholder 4" descr="Text&#10;&#10;Description automatically generated">
            <a:extLst>
              <a:ext uri="{FF2B5EF4-FFF2-40B4-BE49-F238E27FC236}">
                <a16:creationId xmlns:a16="http://schemas.microsoft.com/office/drawing/2014/main" id="{AB22AEE0-B297-CE44-B3F5-D317F80ACBE2}"/>
              </a:ext>
            </a:extLst>
          </p:cNvPr>
          <p:cNvPicPr>
            <a:picLocks noGrp="1" noChangeAspect="1"/>
          </p:cNvPicPr>
          <p:nvPr>
            <p:ph idx="1"/>
          </p:nvPr>
        </p:nvPicPr>
        <p:blipFill>
          <a:blip r:embed="rId3"/>
          <a:stretch>
            <a:fillRect/>
          </a:stretch>
        </p:blipFill>
        <p:spPr>
          <a:xfrm>
            <a:off x="0" y="0"/>
            <a:ext cx="12192000" cy="6858000"/>
          </a:xfrm>
        </p:spPr>
      </p:pic>
    </p:spTree>
    <p:extLst>
      <p:ext uri="{BB962C8B-B14F-4D97-AF65-F5344CB8AC3E}">
        <p14:creationId xmlns:p14="http://schemas.microsoft.com/office/powerpoint/2010/main" val="125491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hape&#10;&#10;Description automatically generated">
            <a:extLst>
              <a:ext uri="{FF2B5EF4-FFF2-40B4-BE49-F238E27FC236}">
                <a16:creationId xmlns:a16="http://schemas.microsoft.com/office/drawing/2014/main" id="{FD939930-2800-FB4D-A3CD-0A413F9CDB85}"/>
              </a:ext>
            </a:extLst>
          </p:cNvPr>
          <p:cNvPicPr>
            <a:picLocks noGrp="1" noChangeAspect="1"/>
          </p:cNvPicPr>
          <p:nvPr>
            <p:ph idx="1"/>
          </p:nvPr>
        </p:nvPicPr>
        <p:blipFill>
          <a:blip r:embed="rId3"/>
          <a:stretch>
            <a:fillRect/>
          </a:stretch>
        </p:blipFill>
        <p:spPr>
          <a:xfrm>
            <a:off x="98854" y="350186"/>
            <a:ext cx="3800732" cy="3800732"/>
          </a:xfrm>
        </p:spPr>
      </p:pic>
      <p:sp>
        <p:nvSpPr>
          <p:cNvPr id="6" name="Rectangle 5">
            <a:extLst>
              <a:ext uri="{FF2B5EF4-FFF2-40B4-BE49-F238E27FC236}">
                <a16:creationId xmlns:a16="http://schemas.microsoft.com/office/drawing/2014/main" id="{3920CE62-C400-9042-8C9C-6521185D3EFE}"/>
              </a:ext>
            </a:extLst>
          </p:cNvPr>
          <p:cNvSpPr/>
          <p:nvPr/>
        </p:nvSpPr>
        <p:spPr>
          <a:xfrm>
            <a:off x="4016320" y="356364"/>
            <a:ext cx="8076826" cy="6145272"/>
          </a:xfrm>
          <a:prstGeom prst="rect">
            <a:avLst/>
          </a:prstGeom>
        </p:spPr>
        <p:txBody>
          <a:bodyPr wrap="square">
            <a:spAutoFit/>
          </a:bodyPr>
          <a:lstStyle/>
          <a:p>
            <a:r>
              <a:rPr lang="en-GB" sz="2000" dirty="0">
                <a:latin typeface="Open Sans Light" panose="020B0306030504020204" pitchFamily="34" charset="0"/>
                <a:ea typeface="Open Sans Light" panose="020B0306030504020204" pitchFamily="34" charset="0"/>
                <a:cs typeface="Open Sans Light" panose="020B0306030504020204" pitchFamily="34" charset="0"/>
              </a:rPr>
              <a:t>Sound Ideas is the repository of one of the largest commercially available sound effects libraries in the world.</a:t>
            </a:r>
            <a:r>
              <a:rPr lang="en-GB" sz="2000" baseline="30000" dirty="0">
                <a:latin typeface="Open Sans Light" panose="020B0306030504020204" pitchFamily="34" charset="0"/>
                <a:ea typeface="Open Sans Light" panose="020B0306030504020204" pitchFamily="34" charset="0"/>
                <a:cs typeface="Open Sans Light" panose="020B0306030504020204" pitchFamily="34" charset="0"/>
              </a:rPr>
              <a:t> </a:t>
            </a:r>
            <a:r>
              <a:rPr lang="en-GB" sz="2000" dirty="0">
                <a:latin typeface="Open Sans Light" panose="020B0306030504020204" pitchFamily="34" charset="0"/>
                <a:ea typeface="Open Sans Light" panose="020B0306030504020204" pitchFamily="34" charset="0"/>
                <a:cs typeface="Open Sans Light" panose="020B0306030504020204" pitchFamily="34" charset="0"/>
              </a:rPr>
              <a:t>It has accumulated the sound effects, which it releases in collections by download or on CD and hard drive, through acquisition, exclusive arrangement with movie studios, and in-house production.</a:t>
            </a:r>
            <a:endParaRPr lang="en-GB" sz="2000" baseline="300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GB" sz="2000" baseline="30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The company's first sound effects collection, the Series 1000, was released in 1979. The sound effects library includes thousands of effects ranging from adding machines to simulated farts, and the quality of its effects are regarded as excellent for theatrical use.</a:t>
            </a:r>
            <a:r>
              <a:rPr lang="en-GB" sz="2000" baseline="30000" dirty="0">
                <a:latin typeface="Open Sans Light" panose="020B0306030504020204" pitchFamily="34" charset="0"/>
                <a:ea typeface="Open Sans Light" panose="020B0306030504020204" pitchFamily="34" charset="0"/>
                <a:cs typeface="Open Sans Light" panose="020B0306030504020204" pitchFamily="34" charset="0"/>
              </a:rPr>
              <a:t> </a:t>
            </a:r>
            <a:r>
              <a:rPr lang="en-GB" sz="2000" dirty="0">
                <a:latin typeface="Open Sans Light" panose="020B0306030504020204" pitchFamily="34" charset="0"/>
                <a:ea typeface="Open Sans Light" panose="020B0306030504020204" pitchFamily="34" charset="0"/>
                <a:cs typeface="Open Sans Light" panose="020B0306030504020204" pitchFamily="34" charset="0"/>
              </a:rPr>
              <a:t>In 1987, Sound Ideas released Series 2000 – a 22-CD set that was the world's first fully digital sound effect library. </a:t>
            </a:r>
          </a:p>
          <a:p>
            <a:endParaRPr lang="en-GB" sz="2000" dirty="0">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latin typeface="Open Sans Light" panose="020B0306030504020204" pitchFamily="34" charset="0"/>
                <a:ea typeface="Open Sans Light" panose="020B0306030504020204" pitchFamily="34" charset="0"/>
                <a:cs typeface="Open Sans Light" panose="020B0306030504020204" pitchFamily="34" charset="0"/>
              </a:rPr>
              <a:t>In 1990 the company released the Lucasfilm Adventure Series Sound Effects Library, the first collection of effects from a major motion picture studio to be released commercially. It has released sound effects libraries under exclusive arrangement with Lucasfilm, as well as Hanna-Barbera, Warner Bros. Animation, 20th Century Fox, Universal Studios, Turner Entertainment and Jay Ward Productions.</a:t>
            </a: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graphicFrame>
        <p:nvGraphicFramePr>
          <p:cNvPr id="7" name="Table 6">
            <a:extLst>
              <a:ext uri="{FF2B5EF4-FFF2-40B4-BE49-F238E27FC236}">
                <a16:creationId xmlns:a16="http://schemas.microsoft.com/office/drawing/2014/main" id="{58A39B38-F3CB-2047-9BF9-9095FD5D6098}"/>
              </a:ext>
            </a:extLst>
          </p:cNvPr>
          <p:cNvGraphicFramePr>
            <a:graphicFrameLocks noGrp="1"/>
          </p:cNvGraphicFramePr>
          <p:nvPr>
            <p:extLst>
              <p:ext uri="{D42A27DB-BD31-4B8C-83A1-F6EECF244321}">
                <p14:modId xmlns:p14="http://schemas.microsoft.com/office/powerpoint/2010/main" val="3620160364"/>
              </p:ext>
            </p:extLst>
          </p:nvPr>
        </p:nvGraphicFramePr>
        <p:xfrm>
          <a:off x="349335" y="4615766"/>
          <a:ext cx="3299769" cy="1280160"/>
        </p:xfrm>
        <a:graphic>
          <a:graphicData uri="http://schemas.openxmlformats.org/drawingml/2006/table">
            <a:tbl>
              <a:tblPr/>
              <a:tblGrid>
                <a:gridCol w="1182149">
                  <a:extLst>
                    <a:ext uri="{9D8B030D-6E8A-4147-A177-3AD203B41FA5}">
                      <a16:colId xmlns:a16="http://schemas.microsoft.com/office/drawing/2014/main" val="1574324937"/>
                    </a:ext>
                  </a:extLst>
                </a:gridCol>
                <a:gridCol w="2117620">
                  <a:extLst>
                    <a:ext uri="{9D8B030D-6E8A-4147-A177-3AD203B41FA5}">
                      <a16:colId xmlns:a16="http://schemas.microsoft.com/office/drawing/2014/main" val="1967631321"/>
                    </a:ext>
                  </a:extLst>
                </a:gridCol>
              </a:tblGrid>
              <a:tr h="153943">
                <a:tc>
                  <a:txBody>
                    <a:bodyPr/>
                    <a:lstStyle/>
                    <a:p>
                      <a:pPr algn="l" fontAlgn="t"/>
                      <a:r>
                        <a:rPr lang="en-GB" b="0" i="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Founded</a:t>
                      </a:r>
                    </a:p>
                  </a:txBody>
                  <a:tcP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fontAlgn="t"/>
                      <a:r>
                        <a:rPr lang="en-GB" b="0" i="0"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1978; 43 years ago</a:t>
                      </a:r>
                      <a:br>
                        <a:rPr lang="en-GB" b="0" i="0"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br>
                      <a:r>
                        <a:rPr lang="en-GB" b="0" i="0" u="none" strike="noStrike"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Toronto</a:t>
                      </a:r>
                      <a:r>
                        <a:rPr lang="en-GB" b="0" i="0"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 </a:t>
                      </a:r>
                      <a:r>
                        <a:rPr lang="en-GB" b="0" i="0" u="none" strike="noStrike"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Ontario</a:t>
                      </a:r>
                      <a:r>
                        <a:rPr lang="en-GB" b="0" i="0"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 </a:t>
                      </a:r>
                      <a:r>
                        <a:rPr lang="en-GB" b="0" i="0" u="none" strike="noStrike"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rPr>
                        <a:t>Canada</a:t>
                      </a:r>
                      <a:endParaRPr lang="en-GB" b="0" i="0" dirty="0">
                        <a:solidFill>
                          <a:schemeClr val="tx1"/>
                        </a:solidFill>
                        <a:effectLst/>
                        <a:latin typeface="Open Sans Light" panose="020B0306030504020204" pitchFamily="34" charset="0"/>
                        <a:ea typeface="Open Sans Light" panose="020B0306030504020204" pitchFamily="34" charset="0"/>
                        <a:cs typeface="Open Sans Light" panose="020B0306030504020204" pitchFamily="34" charset="0"/>
                      </a:endParaRPr>
                    </a:p>
                  </a:txBody>
                  <a:tcP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006844029"/>
                  </a:ext>
                </a:extLst>
              </a:tr>
              <a:tr h="0">
                <a:tc>
                  <a:txBody>
                    <a:bodyPr/>
                    <a:lstStyle/>
                    <a:p>
                      <a:pPr algn="l" fontAlgn="t"/>
                      <a:r>
                        <a:rPr lang="en-GB" b="0" i="0">
                          <a:effectLst/>
                          <a:latin typeface="Open Sans Light" panose="020B0306030504020204" pitchFamily="34" charset="0"/>
                          <a:ea typeface="Open Sans Light" panose="020B0306030504020204" pitchFamily="34" charset="0"/>
                          <a:cs typeface="Open Sans Light" panose="020B0306030504020204" pitchFamily="34" charset="0"/>
                        </a:rPr>
                        <a:t>Founder</a:t>
                      </a:r>
                    </a:p>
                  </a:txBody>
                  <a:tcP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tc>
                  <a:txBody>
                    <a:bodyPr/>
                    <a:lstStyle/>
                    <a:p>
                      <a:pPr algn="l" fontAlgn="t"/>
                      <a:r>
                        <a:rPr lang="en-GB" b="0" i="0" dirty="0">
                          <a:effectLst/>
                          <a:latin typeface="Open Sans Light" panose="020B0306030504020204" pitchFamily="34" charset="0"/>
                          <a:ea typeface="Open Sans Light" panose="020B0306030504020204" pitchFamily="34" charset="0"/>
                          <a:cs typeface="Open Sans Light" panose="020B0306030504020204" pitchFamily="34" charset="0"/>
                        </a:rPr>
                        <a:t>Brian </a:t>
                      </a:r>
                      <a:r>
                        <a:rPr lang="en-GB" b="0" i="0" dirty="0" err="1">
                          <a:effectLst/>
                          <a:latin typeface="Open Sans Light" panose="020B0306030504020204" pitchFamily="34" charset="0"/>
                          <a:ea typeface="Open Sans Light" panose="020B0306030504020204" pitchFamily="34" charset="0"/>
                          <a:cs typeface="Open Sans Light" panose="020B0306030504020204" pitchFamily="34" charset="0"/>
                        </a:rPr>
                        <a:t>Nimens</a:t>
                      </a:r>
                      <a:endParaRPr lang="en-GB" b="0" i="0" dirty="0">
                        <a:effectLst/>
                        <a:latin typeface="Open Sans Light" panose="020B0306030504020204" pitchFamily="34" charset="0"/>
                        <a:ea typeface="Open Sans Light" panose="020B0306030504020204" pitchFamily="34" charset="0"/>
                        <a:cs typeface="Open Sans Light" panose="020B0306030504020204" pitchFamily="34" charset="0"/>
                      </a:endParaRPr>
                    </a:p>
                  </a:txBody>
                  <a:tcPr>
                    <a:lnL w="9525" cap="flat" cmpd="sng" algn="ctr">
                      <a:solidFill>
                        <a:srgbClr val="A2A9B1"/>
                      </a:solidFill>
                      <a:prstDash val="solid"/>
                      <a:round/>
                      <a:headEnd type="none" w="med" len="med"/>
                      <a:tailEnd type="none" w="med" len="med"/>
                    </a:lnL>
                    <a:lnR w="9525" cap="flat" cmpd="sng" algn="ctr">
                      <a:solidFill>
                        <a:srgbClr val="A2A9B1"/>
                      </a:solidFill>
                      <a:prstDash val="solid"/>
                      <a:round/>
                      <a:headEnd type="none" w="med" len="med"/>
                      <a:tailEnd type="none" w="med" len="med"/>
                    </a:lnR>
                    <a:lnT w="9525" cap="flat" cmpd="sng" algn="ctr">
                      <a:solidFill>
                        <a:srgbClr val="A2A9B1"/>
                      </a:solidFill>
                      <a:prstDash val="solid"/>
                      <a:round/>
                      <a:headEnd type="none" w="med" len="med"/>
                      <a:tailEnd type="none" w="med" len="med"/>
                    </a:lnT>
                    <a:lnB w="9525"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627706573"/>
                  </a:ext>
                </a:extLst>
              </a:tr>
            </a:tbl>
          </a:graphicData>
        </a:graphic>
      </p:graphicFrame>
    </p:spTree>
    <p:extLst>
      <p:ext uri="{BB962C8B-B14F-4D97-AF65-F5344CB8AC3E}">
        <p14:creationId xmlns:p14="http://schemas.microsoft.com/office/powerpoint/2010/main" val="1682932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3346C-302A-F048-B012-EE912BB88281}"/>
              </a:ext>
            </a:extLst>
          </p:cNvPr>
          <p:cNvSpPr>
            <a:spLocks noGrp="1"/>
          </p:cNvSpPr>
          <p:nvPr>
            <p:ph type="title"/>
          </p:nvPr>
        </p:nvSpPr>
        <p:spPr>
          <a:xfrm>
            <a:off x="109151" y="-68568"/>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 Ideas</a:t>
            </a:r>
          </a:p>
        </p:txBody>
      </p:sp>
      <p:pic>
        <p:nvPicPr>
          <p:cNvPr id="4" name="Online Media 3" descr="The History of Sound Ideas Sound Effects">
            <a:hlinkClick r:id="" action="ppaction://media"/>
            <a:extLst>
              <a:ext uri="{FF2B5EF4-FFF2-40B4-BE49-F238E27FC236}">
                <a16:creationId xmlns:a16="http://schemas.microsoft.com/office/drawing/2014/main" id="{E2D4195E-0FEE-0C47-98F6-374EAC95A79B}"/>
              </a:ext>
            </a:extLst>
          </p:cNvPr>
          <p:cNvPicPr>
            <a:picLocks noGrp="1" noRot="1" noChangeAspect="1"/>
          </p:cNvPicPr>
          <p:nvPr>
            <p:ph idx="1"/>
            <a:videoFile r:link="rId1"/>
          </p:nvPr>
        </p:nvPicPr>
        <p:blipFill>
          <a:blip r:embed="rId4"/>
          <a:stretch>
            <a:fillRect/>
          </a:stretch>
        </p:blipFill>
        <p:spPr>
          <a:xfrm>
            <a:off x="1567249" y="1037361"/>
            <a:ext cx="9270978" cy="5238457"/>
          </a:xfrm>
          <a:prstGeom prst="rect">
            <a:avLst/>
          </a:prstGeom>
          <a:ln w="38100">
            <a:solidFill>
              <a:schemeClr val="bg1"/>
            </a:solidFill>
          </a:ln>
        </p:spPr>
      </p:pic>
      <p:sp>
        <p:nvSpPr>
          <p:cNvPr id="5" name="Rectangle 4">
            <a:extLst>
              <a:ext uri="{FF2B5EF4-FFF2-40B4-BE49-F238E27FC236}">
                <a16:creationId xmlns:a16="http://schemas.microsoft.com/office/drawing/2014/main" id="{A6F3E8BA-4B04-E940-A817-3A9A8469A72B}"/>
              </a:ext>
            </a:extLst>
          </p:cNvPr>
          <p:cNvSpPr/>
          <p:nvPr/>
        </p:nvSpPr>
        <p:spPr>
          <a:xfrm>
            <a:off x="3378888" y="6387029"/>
            <a:ext cx="5647700" cy="646331"/>
          </a:xfrm>
          <a:prstGeom prst="rect">
            <a:avLst/>
          </a:prstGeom>
        </p:spPr>
        <p:txBody>
          <a:bodyPr wrap="non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https://www.sound-ideas.com/New/50/Sound-Effects</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1787369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Online Media 3" descr="Recording Sound Effects as seen on Discovery Channel">
            <a:hlinkClick r:id="" action="ppaction://media"/>
            <a:extLst>
              <a:ext uri="{FF2B5EF4-FFF2-40B4-BE49-F238E27FC236}">
                <a16:creationId xmlns:a16="http://schemas.microsoft.com/office/drawing/2014/main" id="{D29A5D4B-8EDF-3B4F-9C38-CD2126A911BD}"/>
              </a:ext>
            </a:extLst>
          </p:cNvPr>
          <p:cNvPicPr>
            <a:picLocks noGrp="1" noRot="1" noChangeAspect="1"/>
          </p:cNvPicPr>
          <p:nvPr>
            <p:ph idx="1"/>
            <a:videoFile r:link="rId1"/>
          </p:nvPr>
        </p:nvPicPr>
        <p:blipFill>
          <a:blip r:embed="rId4"/>
          <a:stretch>
            <a:fillRect/>
          </a:stretch>
        </p:blipFill>
        <p:spPr>
          <a:xfrm>
            <a:off x="1524000" y="624"/>
            <a:ext cx="9144000" cy="6857376"/>
          </a:xfrm>
          <a:prstGeom prst="rect">
            <a:avLst/>
          </a:prstGeom>
        </p:spPr>
      </p:pic>
    </p:spTree>
    <p:extLst>
      <p:ext uri="{BB962C8B-B14F-4D97-AF65-F5344CB8AC3E}">
        <p14:creationId xmlns:p14="http://schemas.microsoft.com/office/powerpoint/2010/main" val="95540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a:extLst>
              <a:ext uri="{FF2B5EF4-FFF2-40B4-BE49-F238E27FC236}">
                <a16:creationId xmlns:a16="http://schemas.microsoft.com/office/drawing/2014/main" id="{94A30EDE-8E9D-B847-A06B-54910A5BDEC2}"/>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3842" b="35292"/>
          <a:stretch/>
        </p:blipFill>
        <p:spPr>
          <a:xfrm>
            <a:off x="0" y="6177"/>
            <a:ext cx="12192000" cy="6851823"/>
          </a:xfrm>
        </p:spPr>
      </p:pic>
      <p:sp>
        <p:nvSpPr>
          <p:cNvPr id="2" name="Title 1">
            <a:extLst>
              <a:ext uri="{FF2B5EF4-FFF2-40B4-BE49-F238E27FC236}">
                <a16:creationId xmlns:a16="http://schemas.microsoft.com/office/drawing/2014/main" id="{A437B675-039E-3444-B0EF-5AAB7965683C}"/>
              </a:ext>
            </a:extLst>
          </p:cNvPr>
          <p:cNvSpPr>
            <a:spLocks noGrp="1"/>
          </p:cNvSpPr>
          <p:nvPr>
            <p:ph type="title"/>
          </p:nvPr>
        </p:nvSpPr>
        <p:spPr>
          <a:xfrm>
            <a:off x="1394254" y="266271"/>
            <a:ext cx="10515600" cy="1325563"/>
          </a:xfrm>
        </p:spPr>
        <p:txBody>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Sound Effect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Categories</a:t>
            </a:r>
          </a:p>
        </p:txBody>
      </p:sp>
    </p:spTree>
    <p:extLst>
      <p:ext uri="{BB962C8B-B14F-4D97-AF65-F5344CB8AC3E}">
        <p14:creationId xmlns:p14="http://schemas.microsoft.com/office/powerpoint/2010/main" val="4012680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3">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taking pictures of a bird&#10;&#10;Description automatically generated with low confidence">
            <a:extLst>
              <a:ext uri="{FF2B5EF4-FFF2-40B4-BE49-F238E27FC236}">
                <a16:creationId xmlns:a16="http://schemas.microsoft.com/office/drawing/2014/main" id="{CA5BA8B5-E61F-E74C-8F72-2183128D8F8A}"/>
              </a:ext>
            </a:extLst>
          </p:cNvPr>
          <p:cNvPicPr>
            <a:picLocks noChangeAspect="1"/>
          </p:cNvPicPr>
          <p:nvPr/>
        </p:nvPicPr>
        <p:blipFill rotWithShape="1">
          <a:blip r:embed="rId3"/>
          <a:srcRect r="14853"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1" name="Freeform: Shape 15">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AF10B795-47EC-D949-9E5C-4475E9583C0B}"/>
              </a:ext>
            </a:extLst>
          </p:cNvPr>
          <p:cNvSpPr txBox="1">
            <a:spLocks/>
          </p:cNvSpPr>
          <p:nvPr/>
        </p:nvSpPr>
        <p:spPr>
          <a:xfrm>
            <a:off x="116398" y="-409558"/>
            <a:ext cx="3438144" cy="112572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b="1" dirty="0">
                <a:latin typeface="Open Sans SemiBold" panose="020B0606030504020204" pitchFamily="34" charset="0"/>
                <a:ea typeface="Open Sans SemiBold" panose="020B0606030504020204" pitchFamily="34" charset="0"/>
                <a:cs typeface="Open Sans SemiBold" panose="020B0606030504020204" pitchFamily="34" charset="0"/>
              </a:rPr>
              <a:t>Spot Effects</a:t>
            </a:r>
          </a:p>
        </p:txBody>
      </p:sp>
      <p:sp>
        <p:nvSpPr>
          <p:cNvPr id="8" name="Rectangle 7">
            <a:extLst>
              <a:ext uri="{FF2B5EF4-FFF2-40B4-BE49-F238E27FC236}">
                <a16:creationId xmlns:a16="http://schemas.microsoft.com/office/drawing/2014/main" id="{49AF754A-887F-CF4F-B3B5-59B2FA14C194}"/>
              </a:ext>
            </a:extLst>
          </p:cNvPr>
          <p:cNvSpPr/>
          <p:nvPr/>
        </p:nvSpPr>
        <p:spPr>
          <a:xfrm>
            <a:off x="0" y="916697"/>
            <a:ext cx="4065373" cy="5941303"/>
          </a:xfrm>
          <a:prstGeom prst="rect">
            <a:avLst/>
          </a:prstGeom>
        </p:spPr>
        <p:txBody>
          <a:bodyPr vert="horz" lIns="91440" tIns="45720" rIns="91440" bIns="45720" rtlCol="0" anchor="t">
            <a:normAutofit/>
          </a:bodyPr>
          <a:lstStyle/>
          <a:p>
            <a:pPr marL="285750" indent="-228600">
              <a:spcAft>
                <a:spcPts val="600"/>
              </a:spcAft>
              <a:buFont typeface="Arial" panose="020B0604020202020204" pitchFamily="34" charset="0"/>
              <a:buChar char="•"/>
            </a:pPr>
            <a:r>
              <a:rPr lang="en-US" sz="2000" dirty="0">
                <a:latin typeface="Open Sans Light" panose="020B0306030504020204" pitchFamily="34" charset="0"/>
                <a:ea typeface="Open Sans Light" panose="020B0306030504020204" pitchFamily="34" charset="0"/>
                <a:cs typeface="Open Sans Light" panose="020B0306030504020204" pitchFamily="34" charset="0"/>
              </a:rPr>
              <a:t>Individual sound effects that are related to single sources (e.g. plane, door or dishwasher).</a:t>
            </a:r>
          </a:p>
          <a:p>
            <a:pPr marL="285750" indent="-228600">
              <a:spcAft>
                <a:spcPts val="600"/>
              </a:spcAft>
              <a:buFont typeface="Arial" panose="020B0604020202020204" pitchFamily="34" charset="0"/>
              <a:buChar char="•"/>
            </a:pPr>
            <a:r>
              <a:rPr lang="en-US" sz="2000" dirty="0">
                <a:latin typeface="Open Sans Light" panose="020B0306030504020204" pitchFamily="34" charset="0"/>
                <a:ea typeface="Open Sans Light" panose="020B0306030504020204" pitchFamily="34" charset="0"/>
                <a:cs typeface="Open Sans Light" panose="020B0306030504020204" pitchFamily="34" charset="0"/>
              </a:rPr>
              <a:t>Mostly laid in Sync with specific action onscreen. See dog = Hear dog. </a:t>
            </a:r>
          </a:p>
          <a:p>
            <a:pPr marL="285750" indent="-228600">
              <a:spcAft>
                <a:spcPts val="600"/>
              </a:spcAft>
              <a:buFont typeface="Arial" panose="020B0604020202020204" pitchFamily="34" charset="0"/>
              <a:buChar char="•"/>
            </a:pPr>
            <a:r>
              <a:rPr lang="en-US" sz="2000" dirty="0">
                <a:latin typeface="Open Sans Light" panose="020B0306030504020204" pitchFamily="34" charset="0"/>
                <a:ea typeface="Open Sans Light" panose="020B0306030504020204" pitchFamily="34" charset="0"/>
                <a:cs typeface="Open Sans Light" panose="020B0306030504020204" pitchFamily="34" charset="0"/>
              </a:rPr>
              <a:t>Can also be used to represent different elements. For example, an explosion may be used to enhance the picture of a falling building or to represent an exploding building. </a:t>
            </a:r>
          </a:p>
          <a:p>
            <a:pPr marL="285750" indent="-228600">
              <a:spcAft>
                <a:spcPts val="600"/>
              </a:spcAft>
              <a:buFont typeface="Arial" panose="020B0604020202020204" pitchFamily="34" charset="0"/>
              <a:buChar char="•"/>
            </a:pPr>
            <a:r>
              <a:rPr lang="en-US" sz="2000" dirty="0">
                <a:latin typeface="Open Sans Light" panose="020B0306030504020204" pitchFamily="34" charset="0"/>
                <a:ea typeface="Open Sans Light" panose="020B0306030504020204" pitchFamily="34" charset="0"/>
                <a:cs typeface="Open Sans Light" panose="020B0306030504020204" pitchFamily="34" charset="0"/>
              </a:rPr>
              <a:t>Spots can be layered and processed to change pitch, length or tone etc. </a:t>
            </a:r>
          </a:p>
          <a:p>
            <a:pPr marL="285750" indent="-228600">
              <a:spcAft>
                <a:spcPts val="600"/>
              </a:spcAft>
              <a:buFont typeface="Arial" panose="020B0604020202020204" pitchFamily="34" charset="0"/>
              <a:buChar char="•"/>
            </a:pPr>
            <a:r>
              <a:rPr lang="en-US" sz="2000" dirty="0">
                <a:latin typeface="Open Sans Light" panose="020B0306030504020204" pitchFamily="34" charset="0"/>
                <a:ea typeface="Open Sans Light" panose="020B0306030504020204" pitchFamily="34" charset="0"/>
                <a:cs typeface="Open Sans Light" panose="020B0306030504020204" pitchFamily="34" charset="0"/>
              </a:rPr>
              <a:t>Can be recorded in mono. </a:t>
            </a:r>
          </a:p>
        </p:txBody>
      </p:sp>
      <p:sp>
        <p:nvSpPr>
          <p:cNvPr id="9" name="TextBox 8">
            <a:extLst>
              <a:ext uri="{FF2B5EF4-FFF2-40B4-BE49-F238E27FC236}">
                <a16:creationId xmlns:a16="http://schemas.microsoft.com/office/drawing/2014/main" id="{9AD08B90-9DCD-7C43-9088-66B72CC1B3FD}"/>
              </a:ext>
            </a:extLst>
          </p:cNvPr>
          <p:cNvSpPr txBox="1"/>
          <p:nvPr/>
        </p:nvSpPr>
        <p:spPr>
          <a:xfrm>
            <a:off x="5549857" y="6214533"/>
            <a:ext cx="6367759" cy="491519"/>
          </a:xfrm>
          <a:prstGeom prst="rect">
            <a:avLst/>
          </a:prstGeom>
          <a:solidFill>
            <a:srgbClr val="000000">
              <a:alpha val="50000"/>
            </a:srgbClr>
          </a:solidFill>
          <a:ln>
            <a:noFill/>
          </a:ln>
        </p:spPr>
        <p:txBody>
          <a:bodyPr wrap="square" rtlCol="0">
            <a:noAutofit/>
          </a:bodyPr>
          <a:lstStyle/>
          <a:p>
            <a:pPr algn="ctr">
              <a:spcAft>
                <a:spcPts val="600"/>
              </a:spcAft>
            </a:pPr>
            <a:r>
              <a:rPr lang="en-US" sz="1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Chuck </a:t>
            </a:r>
            <a:r>
              <a:rPr lang="en-US" sz="1400" b="1"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Russom</a:t>
            </a:r>
            <a:r>
              <a:rPr lang="en-US" sz="1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 Independent Sound Effects Creator: </a:t>
            </a:r>
            <a:r>
              <a:rPr lang="en-US" sz="1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hlinkClick r:id="rId4">
                  <a:extLst>
                    <a:ext uri="{A12FA001-AC4F-418D-AE19-62706E023703}">
                      <ahyp:hlinkClr xmlns:ahyp="http://schemas.microsoft.com/office/drawing/2018/hyperlinkcolor" val="tx"/>
                    </a:ext>
                  </a:extLst>
                </a:hlinkClick>
              </a:rPr>
              <a:t>https://soundcloud.com/crussom</a:t>
            </a:r>
            <a:endParaRPr lang="en-US" sz="1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a:p>
            <a:pPr algn="ctr">
              <a:spcAft>
                <a:spcPts val="600"/>
              </a:spcAft>
            </a:pPr>
            <a:endParaRPr lang="en-US" sz="14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2234873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person, wall, indoor&#10;&#10;Description automatically generated">
            <a:extLst>
              <a:ext uri="{FF2B5EF4-FFF2-40B4-BE49-F238E27FC236}">
                <a16:creationId xmlns:a16="http://schemas.microsoft.com/office/drawing/2014/main" id="{685ACBF8-A6B1-7746-BB1C-EDA27BF8B564}"/>
              </a:ext>
            </a:extLst>
          </p:cNvPr>
          <p:cNvPicPr>
            <a:picLocks noChangeAspect="1"/>
          </p:cNvPicPr>
          <p:nvPr/>
        </p:nvPicPr>
        <p:blipFill rotWithShape="1">
          <a:blip r:embed="rId3">
            <a:alphaModFix amt="75000"/>
          </a:blip>
          <a:srcRect l="12889" r="1" b="1"/>
          <a:stretch/>
        </p:blipFill>
        <p:spPr>
          <a:xfrm>
            <a:off x="20" y="1"/>
            <a:ext cx="12191980" cy="6857999"/>
          </a:xfrm>
          <a:prstGeom prst="rect">
            <a:avLst/>
          </a:prstGeom>
        </p:spPr>
      </p:pic>
      <p:sp>
        <p:nvSpPr>
          <p:cNvPr id="2" name="Title 1">
            <a:extLst>
              <a:ext uri="{FF2B5EF4-FFF2-40B4-BE49-F238E27FC236}">
                <a16:creationId xmlns:a16="http://schemas.microsoft.com/office/drawing/2014/main" id="{EE3EE002-6C1A-3646-919C-A628F0E4B347}"/>
              </a:ext>
            </a:extLst>
          </p:cNvPr>
          <p:cNvSpPr>
            <a:spLocks noGrp="1"/>
          </p:cNvSpPr>
          <p:nvPr>
            <p:ph type="title"/>
          </p:nvPr>
        </p:nvSpPr>
        <p:spPr>
          <a:xfrm>
            <a:off x="838201" y="1065862"/>
            <a:ext cx="3313164" cy="4726276"/>
          </a:xfrm>
        </p:spPr>
        <p:txBody>
          <a:bodyPr>
            <a:normAutofit/>
          </a:bodyPr>
          <a:lstStyle/>
          <a:p>
            <a:pPr algn="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Spot Effects</a:t>
            </a:r>
            <a:b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Recording Process </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9532DB-20C5-7B43-A340-5FFD6B994918}"/>
              </a:ext>
            </a:extLst>
          </p:cNvPr>
          <p:cNvSpPr>
            <a:spLocks noGrp="1"/>
          </p:cNvSpPr>
          <p:nvPr>
            <p:ph idx="1"/>
          </p:nvPr>
        </p:nvSpPr>
        <p:spPr>
          <a:xfrm>
            <a:off x="5155379" y="1065862"/>
            <a:ext cx="7036598" cy="4726276"/>
          </a:xfrm>
        </p:spPr>
        <p:txBody>
          <a:bodyPr anchor="ctr">
            <a:normAutofit/>
          </a:bodyPr>
          <a:lstStyle/>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Mono Recording.</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Targeting Specific Sounds.</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Record Multiple Perspectives.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Record Multiple Takes.</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Silence before and after recording.</a:t>
            </a:r>
          </a:p>
        </p:txBody>
      </p:sp>
    </p:spTree>
    <p:extLst>
      <p:ext uri="{BB962C8B-B14F-4D97-AF65-F5344CB8AC3E}">
        <p14:creationId xmlns:p14="http://schemas.microsoft.com/office/powerpoint/2010/main" val="156209610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28055-BDE8-A14B-86A2-9C9F3776C4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A51B89C-DF5B-564B-B9DB-3903C9B6B1B1}"/>
              </a:ext>
            </a:extLst>
          </p:cNvPr>
          <p:cNvSpPr>
            <a:spLocks noGrp="1"/>
          </p:cNvSpPr>
          <p:nvPr>
            <p:ph idx="1"/>
          </p:nvPr>
        </p:nvSpPr>
        <p:spPr/>
        <p:txBody>
          <a:bodyPr/>
          <a:lstStyle/>
          <a:p>
            <a:endParaRPr lang="en-US"/>
          </a:p>
        </p:txBody>
      </p:sp>
      <p:pic>
        <p:nvPicPr>
          <p:cNvPr id="4" name="Online Media 3" descr="Recording Whooshes for &quot;Kung Fu Panda&quot;">
            <a:hlinkClick r:id="" action="ppaction://media"/>
            <a:extLst>
              <a:ext uri="{FF2B5EF4-FFF2-40B4-BE49-F238E27FC236}">
                <a16:creationId xmlns:a16="http://schemas.microsoft.com/office/drawing/2014/main" id="{4E9C9D12-7B0A-4F43-8AF0-1BD1D4DF5034}"/>
              </a:ext>
            </a:extLst>
          </p:cNvPr>
          <p:cNvPicPr>
            <a:picLocks noRot="1" noChangeAspect="1"/>
          </p:cNvPicPr>
          <p:nvPr>
            <a:videoFile r:link="rId1"/>
          </p:nvPr>
        </p:nvPicPr>
        <p:blipFill>
          <a:blip r:embed="rId3"/>
          <a:stretch>
            <a:fillRect/>
          </a:stretch>
        </p:blipFill>
        <p:spPr>
          <a:xfrm>
            <a:off x="0" y="0"/>
            <a:ext cx="12192001" cy="6858000"/>
          </a:xfrm>
          <a:prstGeom prst="rect">
            <a:avLst/>
          </a:prstGeom>
        </p:spPr>
      </p:pic>
    </p:spTree>
    <p:extLst>
      <p:ext uri="{BB962C8B-B14F-4D97-AF65-F5344CB8AC3E}">
        <p14:creationId xmlns:p14="http://schemas.microsoft.com/office/powerpoint/2010/main" val="2653466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floor, building, indoor, window&#10;&#10;Description automatically generated">
            <a:extLst>
              <a:ext uri="{FF2B5EF4-FFF2-40B4-BE49-F238E27FC236}">
                <a16:creationId xmlns:a16="http://schemas.microsoft.com/office/drawing/2014/main" id="{A4A46BF2-2712-554C-B4C0-51B57857F45A}"/>
              </a:ext>
            </a:extLst>
          </p:cNvPr>
          <p:cNvPicPr>
            <a:picLocks noChangeAspect="1"/>
          </p:cNvPicPr>
          <p:nvPr/>
        </p:nvPicPr>
        <p:blipFill rotWithShape="1">
          <a:blip r:embed="rId3"/>
          <a:srcRect l="706" r="20703" b="-1"/>
          <a:stretch/>
        </p:blipFill>
        <p:spPr>
          <a:xfrm>
            <a:off x="4117521" y="10"/>
            <a:ext cx="8074479" cy="6857990"/>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495F49-2944-C548-B3C2-ED3A0D94FE98}"/>
              </a:ext>
            </a:extLst>
          </p:cNvPr>
          <p:cNvSpPr>
            <a:spLocks noGrp="1"/>
          </p:cNvSpPr>
          <p:nvPr>
            <p:ph type="title"/>
          </p:nvPr>
        </p:nvSpPr>
        <p:spPr>
          <a:xfrm>
            <a:off x="6398734" y="5532437"/>
            <a:ext cx="5266155" cy="1325563"/>
          </a:xfrm>
        </p:spPr>
        <p:txBody>
          <a:bodyPr>
            <a:normAutofit/>
          </a:bodyPr>
          <a:lstStyle/>
          <a:p>
            <a:pPr algn="ct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Ambience</a:t>
            </a:r>
          </a:p>
        </p:txBody>
      </p:sp>
      <p:sp>
        <p:nvSpPr>
          <p:cNvPr id="3" name="Content Placeholder 2">
            <a:extLst>
              <a:ext uri="{FF2B5EF4-FFF2-40B4-BE49-F238E27FC236}">
                <a16:creationId xmlns:a16="http://schemas.microsoft.com/office/drawing/2014/main" id="{EAF9A6D9-7165-684E-9F90-41C054225E08}"/>
              </a:ext>
            </a:extLst>
          </p:cNvPr>
          <p:cNvSpPr>
            <a:spLocks noGrp="1"/>
          </p:cNvSpPr>
          <p:nvPr>
            <p:ph idx="1"/>
          </p:nvPr>
        </p:nvSpPr>
        <p:spPr>
          <a:xfrm>
            <a:off x="201220" y="177575"/>
            <a:ext cx="5482887" cy="5617744"/>
          </a:xfrm>
        </p:spPr>
        <p:txBody>
          <a:bodyPr>
            <a:normAutofit/>
          </a:bodyPr>
          <a:lstStyle/>
          <a:p>
            <a:pPr marL="0" indent="0">
              <a:buNone/>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Ambience</a:t>
            </a:r>
            <a:br>
              <a:rPr lang="en-US" sz="4000" dirty="0">
                <a:latin typeface="Open Sans Light" panose="020B0306030504020204" pitchFamily="34" charset="0"/>
                <a:ea typeface="Open Sans Light" panose="020B0306030504020204" pitchFamily="34" charset="0"/>
                <a:cs typeface="Open Sans Light" panose="020B0306030504020204" pitchFamily="34" charset="0"/>
              </a:rPr>
            </a:br>
            <a:r>
              <a:rPr lang="en-US" sz="4000" dirty="0">
                <a:latin typeface="Open Sans Light" panose="020B0306030504020204" pitchFamily="34" charset="0"/>
                <a:ea typeface="Open Sans Light" panose="020B0306030504020204" pitchFamily="34" charset="0"/>
                <a:cs typeface="Open Sans Light" panose="020B0306030504020204" pitchFamily="34" charset="0"/>
              </a:rPr>
              <a:t>Exterior environments. </a:t>
            </a:r>
            <a:br>
              <a:rPr lang="en-US" sz="2000"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sz="2000" dirty="0">
              <a:latin typeface="Open Sans SemiBold" panose="020B0606030504020204" pitchFamily="34" charset="0"/>
              <a:ea typeface="Open Sans SemiBold" panose="020B0606030504020204" pitchFamily="34" charset="0"/>
              <a:cs typeface="Open Sans SemiBold" panose="020B0606030504020204" pitchFamily="34" charset="0"/>
            </a:endParaRPr>
          </a:p>
          <a:p>
            <a:pPr marL="0" indent="0">
              <a:buNone/>
            </a:pPr>
            <a:endParaRPr lang="en-US" sz="2000" dirty="0">
              <a:latin typeface="Open Sans SemiBold" panose="020B0606030504020204" pitchFamily="34" charset="0"/>
              <a:ea typeface="Open Sans SemiBold" panose="020B0606030504020204" pitchFamily="34" charset="0"/>
              <a:cs typeface="Open Sans SemiBold" panose="020B0606030504020204" pitchFamily="34" charset="0"/>
            </a:endParaRPr>
          </a:p>
          <a:p>
            <a:pPr marL="0" indent="0">
              <a:buNone/>
            </a:pP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Room Tone </a:t>
            </a:r>
            <a:br>
              <a:rPr lang="en-US" sz="4000" dirty="0">
                <a:latin typeface="Open Sans Light" panose="020B0306030504020204" pitchFamily="34" charset="0"/>
                <a:ea typeface="Open Sans Light" panose="020B0306030504020204" pitchFamily="34" charset="0"/>
                <a:cs typeface="Open Sans Light" panose="020B0306030504020204" pitchFamily="34" charset="0"/>
              </a:rPr>
            </a:br>
            <a:r>
              <a:rPr lang="en-US" sz="4000" dirty="0">
                <a:latin typeface="Open Sans Light" panose="020B0306030504020204" pitchFamily="34" charset="0"/>
                <a:ea typeface="Open Sans Light" panose="020B0306030504020204" pitchFamily="34" charset="0"/>
                <a:cs typeface="Open Sans Light" panose="020B0306030504020204" pitchFamily="34" charset="0"/>
              </a:rPr>
              <a:t>Natural ambience in an acoustic space.</a:t>
            </a:r>
            <a:br>
              <a:rPr lang="en-US" sz="4000" dirty="0">
                <a:latin typeface="Open Sans Light" panose="020B0306030504020204" pitchFamily="34" charset="0"/>
                <a:ea typeface="Open Sans Light" panose="020B0306030504020204" pitchFamily="34" charset="0"/>
                <a:cs typeface="Open Sans Light" panose="020B0306030504020204" pitchFamily="34" charset="0"/>
              </a:rPr>
            </a:br>
            <a:endParaRPr lang="en-US" sz="40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86811579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rass, outdoor, sky, field&#10;&#10;Description automatically generated">
            <a:extLst>
              <a:ext uri="{FF2B5EF4-FFF2-40B4-BE49-F238E27FC236}">
                <a16:creationId xmlns:a16="http://schemas.microsoft.com/office/drawing/2014/main" id="{C8211C66-E769-2846-9FC6-C5963631868E}"/>
              </a:ext>
            </a:extLst>
          </p:cNvPr>
          <p:cNvPicPr>
            <a:picLocks noChangeAspect="1"/>
          </p:cNvPicPr>
          <p:nvPr/>
        </p:nvPicPr>
        <p:blipFill rotWithShape="1">
          <a:blip r:embed="rId3">
            <a:alphaModFix amt="58000"/>
          </a:blip>
          <a:srcRect r="7110" b="-1"/>
          <a:stretch/>
        </p:blipFill>
        <p:spPr>
          <a:xfrm>
            <a:off x="0" y="0"/>
            <a:ext cx="12192000" cy="6858000"/>
          </a:xfrm>
          <a:prstGeom prst="rect">
            <a:avLst/>
          </a:prstGeom>
        </p:spPr>
      </p:pic>
      <p:sp>
        <p:nvSpPr>
          <p:cNvPr id="2" name="Title 1">
            <a:extLst>
              <a:ext uri="{FF2B5EF4-FFF2-40B4-BE49-F238E27FC236}">
                <a16:creationId xmlns:a16="http://schemas.microsoft.com/office/drawing/2014/main" id="{CE67A6C7-591D-F64E-A073-12E1A27EA32A}"/>
              </a:ext>
            </a:extLst>
          </p:cNvPr>
          <p:cNvSpPr>
            <a:spLocks noGrp="1"/>
          </p:cNvSpPr>
          <p:nvPr>
            <p:ph type="title"/>
          </p:nvPr>
        </p:nvSpPr>
        <p:spPr>
          <a:xfrm>
            <a:off x="838201" y="1065862"/>
            <a:ext cx="3313164" cy="4726276"/>
          </a:xfrm>
        </p:spPr>
        <p:txBody>
          <a:bodyPr>
            <a:normAutofit/>
          </a:bodyPr>
          <a:lstStyle/>
          <a:p>
            <a:pPr algn="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Ambience </a:t>
            </a:r>
            <a:b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Recording Process</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BB4C22-625F-6647-B84E-7D4DE71981DF}"/>
              </a:ext>
            </a:extLst>
          </p:cNvPr>
          <p:cNvSpPr>
            <a:spLocks noGrp="1"/>
          </p:cNvSpPr>
          <p:nvPr>
            <p:ph idx="1"/>
          </p:nvPr>
        </p:nvSpPr>
        <p:spPr>
          <a:xfrm>
            <a:off x="5155380" y="1065862"/>
            <a:ext cx="6645322" cy="4726276"/>
          </a:xfrm>
        </p:spPr>
        <p:txBody>
          <a:bodyPr anchor="ctr">
            <a:normAutofit/>
          </a:bodyPr>
          <a:lstStyle/>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Stereo Recording.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Document different perspectives of the same environment.</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Mindful of unwanted artefacts.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Solid signal-to-noise ratio. </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Try to record at the same level the environment would be heard.</a:t>
            </a:r>
          </a:p>
          <a:p>
            <a:r>
              <a:rPr lang="en-US" sz="32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Avoid wind where possible. </a:t>
            </a:r>
          </a:p>
        </p:txBody>
      </p:sp>
    </p:spTree>
    <p:extLst>
      <p:ext uri="{BB962C8B-B14F-4D97-AF65-F5344CB8AC3E}">
        <p14:creationId xmlns:p14="http://schemas.microsoft.com/office/powerpoint/2010/main" val="44280461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hape&#10;&#10;Description automatically generated with medium confidence">
            <a:extLst>
              <a:ext uri="{FF2B5EF4-FFF2-40B4-BE49-F238E27FC236}">
                <a16:creationId xmlns:a16="http://schemas.microsoft.com/office/drawing/2014/main" id="{7B38781D-3892-DE4D-9D5B-F410523422D1}"/>
              </a:ext>
            </a:extLst>
          </p:cNvPr>
          <p:cNvPicPr>
            <a:picLocks noGrp="1" noChangeAspect="1"/>
          </p:cNvPicPr>
          <p:nvPr>
            <p:ph idx="1"/>
          </p:nvPr>
        </p:nvPicPr>
        <p:blipFill>
          <a:blip r:embed="rId4"/>
          <a:stretch>
            <a:fillRect/>
          </a:stretch>
        </p:blipFill>
        <p:spPr>
          <a:xfrm>
            <a:off x="0" y="0"/>
            <a:ext cx="3076041" cy="1263671"/>
          </a:xfrm>
        </p:spPr>
      </p:pic>
      <p:sp>
        <p:nvSpPr>
          <p:cNvPr id="6" name="Rectangle 5">
            <a:extLst>
              <a:ext uri="{FF2B5EF4-FFF2-40B4-BE49-F238E27FC236}">
                <a16:creationId xmlns:a16="http://schemas.microsoft.com/office/drawing/2014/main" id="{AFB1E799-3A76-2B40-93D0-C42EEADDC045}"/>
              </a:ext>
            </a:extLst>
          </p:cNvPr>
          <p:cNvSpPr/>
          <p:nvPr/>
        </p:nvSpPr>
        <p:spPr>
          <a:xfrm>
            <a:off x="3840062" y="6384663"/>
            <a:ext cx="4855816" cy="646331"/>
          </a:xfrm>
          <a:prstGeom prst="rect">
            <a:avLst/>
          </a:prstGeom>
        </p:spPr>
        <p:txBody>
          <a:bodyPr wrap="non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5"/>
              </a:rPr>
              <a:t>https://www.bertomaudio.com/denoiser.html</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pic>
        <p:nvPicPr>
          <p:cNvPr id="2" name="Online Media 1" descr="Bertom Denoiser - Free noise reduction plugin">
            <a:hlinkClick r:id="" action="ppaction://media"/>
            <a:extLst>
              <a:ext uri="{FF2B5EF4-FFF2-40B4-BE49-F238E27FC236}">
                <a16:creationId xmlns:a16="http://schemas.microsoft.com/office/drawing/2014/main" id="{5A4A0D67-E128-FE45-B27D-F9B498F33318}"/>
              </a:ext>
            </a:extLst>
          </p:cNvPr>
          <p:cNvPicPr>
            <a:picLocks noRot="1" noChangeAspect="1"/>
          </p:cNvPicPr>
          <p:nvPr>
            <a:videoFile r:link="rId1"/>
          </p:nvPr>
        </p:nvPicPr>
        <p:blipFill>
          <a:blip r:embed="rId6"/>
          <a:stretch>
            <a:fillRect/>
          </a:stretch>
        </p:blipFill>
        <p:spPr>
          <a:xfrm>
            <a:off x="1766076" y="1144922"/>
            <a:ext cx="9003788" cy="5087140"/>
          </a:xfrm>
          <a:prstGeom prst="rect">
            <a:avLst/>
          </a:prstGeom>
        </p:spPr>
      </p:pic>
      <p:sp>
        <p:nvSpPr>
          <p:cNvPr id="3" name="TextBox 2">
            <a:extLst>
              <a:ext uri="{FF2B5EF4-FFF2-40B4-BE49-F238E27FC236}">
                <a16:creationId xmlns:a16="http://schemas.microsoft.com/office/drawing/2014/main" id="{13DDB8D5-7507-F948-8108-CD1AD359237B}"/>
              </a:ext>
            </a:extLst>
          </p:cNvPr>
          <p:cNvSpPr txBox="1"/>
          <p:nvPr/>
        </p:nvSpPr>
        <p:spPr>
          <a:xfrm>
            <a:off x="3450884" y="210439"/>
            <a:ext cx="5290230" cy="707886"/>
          </a:xfrm>
          <a:prstGeom prst="rect">
            <a:avLst/>
          </a:prstGeom>
          <a:noFill/>
        </p:spPr>
        <p:txBody>
          <a:bodyPr wrap="none" rtlCol="0">
            <a:spAutoFit/>
          </a:bodyPr>
          <a:lstStyle/>
          <a:p>
            <a:pPr algn="ctr"/>
            <a:r>
              <a:rPr lang="en-US" sz="4000" b="1" dirty="0">
                <a:latin typeface="Open Sans SemiBold" panose="020B0606030504020204" pitchFamily="34" charset="0"/>
                <a:ea typeface="Open Sans SemiBold" panose="020B0606030504020204" pitchFamily="34" charset="0"/>
                <a:cs typeface="Open Sans SemiBold" panose="020B0606030504020204" pitchFamily="34" charset="0"/>
              </a:rPr>
              <a:t>Free Denoiser Plugin</a:t>
            </a:r>
          </a:p>
        </p:txBody>
      </p:sp>
    </p:spTree>
    <p:extLst>
      <p:ext uri="{BB962C8B-B14F-4D97-AF65-F5344CB8AC3E}">
        <p14:creationId xmlns:p14="http://schemas.microsoft.com/office/powerpoint/2010/main" val="241496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1C31AF5-BB82-CC42-9231-2B61BA372FA1}"/>
              </a:ext>
            </a:extLst>
          </p:cNvPr>
          <p:cNvPicPr>
            <a:picLocks noChangeAspect="1"/>
          </p:cNvPicPr>
          <p:nvPr/>
        </p:nvPicPr>
        <p:blipFill rotWithShape="1">
          <a:blip r:embed="rId3">
            <a:alphaModFix amt="36000"/>
          </a:blip>
          <a:srcRect t="24945" b="18805"/>
          <a:stretch/>
        </p:blipFill>
        <p:spPr>
          <a:xfrm>
            <a:off x="20" y="1"/>
            <a:ext cx="12191980" cy="6857999"/>
          </a:xfrm>
          <a:prstGeom prst="rect">
            <a:avLst/>
          </a:prstGeom>
        </p:spPr>
      </p:pic>
      <p:sp>
        <p:nvSpPr>
          <p:cNvPr id="6" name="Title 1">
            <a:extLst>
              <a:ext uri="{FF2B5EF4-FFF2-40B4-BE49-F238E27FC236}">
                <a16:creationId xmlns:a16="http://schemas.microsoft.com/office/drawing/2014/main" id="{2FF60D18-BF11-394D-B559-1D3B7CCD2D6B}"/>
              </a:ext>
            </a:extLst>
          </p:cNvPr>
          <p:cNvSpPr txBox="1">
            <a:spLocks/>
          </p:cNvSpPr>
          <p:nvPr/>
        </p:nvSpPr>
        <p:spPr>
          <a:xfrm>
            <a:off x="838201" y="1065862"/>
            <a:ext cx="3313164" cy="47262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Design Sound Effects</a:t>
            </a:r>
          </a:p>
        </p:txBody>
      </p:sp>
      <p:cxnSp>
        <p:nvCxnSpPr>
          <p:cNvPr id="15" name="Straight Connector 1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54AED242-2A85-814C-89A4-96007E210DFF}"/>
              </a:ext>
            </a:extLst>
          </p:cNvPr>
          <p:cNvSpPr/>
          <p:nvPr/>
        </p:nvSpPr>
        <p:spPr>
          <a:xfrm>
            <a:off x="5155379" y="1065862"/>
            <a:ext cx="6435257" cy="4726276"/>
          </a:xfrm>
          <a:prstGeom prst="rect">
            <a:avLst/>
          </a:prstGeom>
        </p:spPr>
        <p:txBody>
          <a:bodyPr vert="horz" lIns="91440" tIns="45720" rIns="91440" bIns="45720" rtlCol="0" anchor="ctr">
            <a:normAutofit/>
          </a:bodyPr>
          <a:lstStyle/>
          <a:p>
            <a:pPr>
              <a:lnSpc>
                <a:spcPct val="90000"/>
              </a:lnSpc>
              <a:spcAft>
                <a:spcPts val="600"/>
              </a:spcAft>
            </a:pPr>
            <a:r>
              <a:rPr lang="en-US" sz="28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rPr>
              <a:t>Design sound effects are sounds that do not normally occur in nature, or are impossible to record in nature. These sounds are used to suggest futuristic technology in a science fiction film, or are used in a musical fashion to create an emotional mood.</a:t>
            </a:r>
          </a:p>
        </p:txBody>
      </p:sp>
    </p:spTree>
    <p:extLst>
      <p:ext uri="{BB962C8B-B14F-4D97-AF65-F5344CB8AC3E}">
        <p14:creationId xmlns:p14="http://schemas.microsoft.com/office/powerpoint/2010/main" val="306900548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5547-FD23-7040-8034-AA561D875F8A}"/>
              </a:ext>
            </a:extLst>
          </p:cNvPr>
          <p:cNvSpPr>
            <a:spLocks noGrp="1"/>
          </p:cNvSpPr>
          <p:nvPr>
            <p:ph type="title"/>
          </p:nvPr>
        </p:nvSpPr>
        <p:spPr>
          <a:xfrm>
            <a:off x="381000" y="350579"/>
            <a:ext cx="10515600" cy="1325563"/>
          </a:xfrm>
        </p:spPr>
        <p:txBody>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Design Sound Effects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Sound Design Tools: VITAL </a:t>
            </a:r>
          </a:p>
        </p:txBody>
      </p:sp>
      <p:pic>
        <p:nvPicPr>
          <p:cNvPr id="4" name="Content Placeholder 4" descr="Icon&#10;&#10;Description automatically generated">
            <a:extLst>
              <a:ext uri="{FF2B5EF4-FFF2-40B4-BE49-F238E27FC236}">
                <a16:creationId xmlns:a16="http://schemas.microsoft.com/office/drawing/2014/main" id="{13984734-5ED0-9C42-B34D-861BE9E476FB}"/>
              </a:ext>
            </a:extLst>
          </p:cNvPr>
          <p:cNvPicPr>
            <a:picLocks noChangeAspect="1"/>
          </p:cNvPicPr>
          <p:nvPr/>
        </p:nvPicPr>
        <p:blipFill>
          <a:blip r:embed="rId3"/>
          <a:stretch>
            <a:fillRect/>
          </a:stretch>
        </p:blipFill>
        <p:spPr>
          <a:xfrm>
            <a:off x="8035932" y="-350044"/>
            <a:ext cx="4351338" cy="4351338"/>
          </a:xfrm>
          <a:prstGeom prst="rect">
            <a:avLst/>
          </a:prstGeom>
        </p:spPr>
      </p:pic>
      <p:sp>
        <p:nvSpPr>
          <p:cNvPr id="5" name="Rectangle 4">
            <a:extLst>
              <a:ext uri="{FF2B5EF4-FFF2-40B4-BE49-F238E27FC236}">
                <a16:creationId xmlns:a16="http://schemas.microsoft.com/office/drawing/2014/main" id="{F5151FA7-5144-3B43-A7A9-228965EA7E53}"/>
              </a:ext>
            </a:extLst>
          </p:cNvPr>
          <p:cNvSpPr/>
          <p:nvPr/>
        </p:nvSpPr>
        <p:spPr>
          <a:xfrm>
            <a:off x="3389425" y="6411695"/>
            <a:ext cx="1980029" cy="646331"/>
          </a:xfrm>
          <a:prstGeom prst="rect">
            <a:avLst/>
          </a:prstGeom>
        </p:spPr>
        <p:txBody>
          <a:bodyPr wrap="non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rPr>
              <a:t>https://vital.audio</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pic>
        <p:nvPicPr>
          <p:cNvPr id="6" name="Online Media 5" descr="VITAL">
            <a:hlinkClick r:id="" action="ppaction://media"/>
            <a:extLst>
              <a:ext uri="{FF2B5EF4-FFF2-40B4-BE49-F238E27FC236}">
                <a16:creationId xmlns:a16="http://schemas.microsoft.com/office/drawing/2014/main" id="{8B51A9A4-07AC-B941-85B2-9769A4FB97B3}"/>
              </a:ext>
            </a:extLst>
          </p:cNvPr>
          <p:cNvPicPr>
            <a:picLocks noRot="1" noChangeAspect="1"/>
          </p:cNvPicPr>
          <p:nvPr>
            <a:videoFile r:link="rId1"/>
          </p:nvPr>
        </p:nvPicPr>
        <p:blipFill>
          <a:blip r:embed="rId5"/>
          <a:stretch>
            <a:fillRect/>
          </a:stretch>
        </p:blipFill>
        <p:spPr>
          <a:xfrm>
            <a:off x="381000" y="1825625"/>
            <a:ext cx="7996881" cy="4518238"/>
          </a:xfrm>
          <a:prstGeom prst="rect">
            <a:avLst/>
          </a:prstGeom>
        </p:spPr>
      </p:pic>
    </p:spTree>
    <p:extLst>
      <p:ext uri="{BB962C8B-B14F-4D97-AF65-F5344CB8AC3E}">
        <p14:creationId xmlns:p14="http://schemas.microsoft.com/office/powerpoint/2010/main" val="1085597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A63AF32-DDEA-B245-8E0B-7F1D3694F669}"/>
              </a:ext>
            </a:extLst>
          </p:cNvPr>
          <p:cNvSpPr/>
          <p:nvPr/>
        </p:nvSpPr>
        <p:spPr>
          <a:xfrm>
            <a:off x="4464303" y="6045378"/>
            <a:ext cx="3483646" cy="646331"/>
          </a:xfrm>
          <a:prstGeom prst="rect">
            <a:avLst/>
          </a:prstGeom>
        </p:spPr>
        <p:txBody>
          <a:bodyPr wrap="none">
            <a:spAutoFit/>
          </a:bodyPr>
          <a:lstStyle/>
          <a:p>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2"/>
              </a:rPr>
              <a:t>https://valhalladsp.com/plugins/</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pic>
        <p:nvPicPr>
          <p:cNvPr id="5" name="Content Placeholder 4" descr="Graphical user interface&#10;&#10;Description automatically generated">
            <a:extLst>
              <a:ext uri="{FF2B5EF4-FFF2-40B4-BE49-F238E27FC236}">
                <a16:creationId xmlns:a16="http://schemas.microsoft.com/office/drawing/2014/main" id="{FB033256-E0B0-6640-B6E1-833997B9B489}"/>
              </a:ext>
            </a:extLst>
          </p:cNvPr>
          <p:cNvPicPr>
            <a:picLocks noGrp="1" noChangeAspect="1"/>
          </p:cNvPicPr>
          <p:nvPr>
            <p:ph idx="1"/>
          </p:nvPr>
        </p:nvPicPr>
        <p:blipFill>
          <a:blip r:embed="rId3"/>
          <a:stretch>
            <a:fillRect/>
          </a:stretch>
        </p:blipFill>
        <p:spPr>
          <a:xfrm>
            <a:off x="2454875" y="1944223"/>
            <a:ext cx="7282249" cy="3853523"/>
          </a:xfrm>
        </p:spPr>
      </p:pic>
      <p:sp>
        <p:nvSpPr>
          <p:cNvPr id="7" name="Title 1">
            <a:extLst>
              <a:ext uri="{FF2B5EF4-FFF2-40B4-BE49-F238E27FC236}">
                <a16:creationId xmlns:a16="http://schemas.microsoft.com/office/drawing/2014/main" id="{343C3A61-086D-7746-A38A-09B8F009FC0D}"/>
              </a:ext>
            </a:extLst>
          </p:cNvPr>
          <p:cNvSpPr txBox="1">
            <a:spLocks/>
          </p:cNvSpPr>
          <p:nvPr/>
        </p:nvSpPr>
        <p:spPr>
          <a:xfrm>
            <a:off x="300626" y="166291"/>
            <a:ext cx="11811000" cy="1325563"/>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Design Sound Effects </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Sound Design Tools: Valhalla, Supermassive </a:t>
            </a:r>
          </a:p>
        </p:txBody>
      </p:sp>
    </p:spTree>
    <p:extLst>
      <p:ext uri="{BB962C8B-B14F-4D97-AF65-F5344CB8AC3E}">
        <p14:creationId xmlns:p14="http://schemas.microsoft.com/office/powerpoint/2010/main" val="1182128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mammal, domestic cat&#10;&#10;Description automatically generated">
            <a:extLst>
              <a:ext uri="{FF2B5EF4-FFF2-40B4-BE49-F238E27FC236}">
                <a16:creationId xmlns:a16="http://schemas.microsoft.com/office/drawing/2014/main" id="{5D496CDF-3750-B242-BAD8-479120B35D82}"/>
              </a:ext>
            </a:extLst>
          </p:cNvPr>
          <p:cNvPicPr>
            <a:picLocks noGrp="1" noChangeAspect="1"/>
          </p:cNvPicPr>
          <p:nvPr>
            <p:ph idx="1"/>
          </p:nvPr>
        </p:nvPicPr>
        <p:blipFill rotWithShape="1">
          <a:blip r:embed="rId3"/>
          <a:srcRect l="2928" r="2928"/>
          <a:stretch/>
        </p:blipFill>
        <p:spPr>
          <a:xfrm>
            <a:off x="0" y="-24219"/>
            <a:ext cx="12192000" cy="6882219"/>
          </a:xfrm>
        </p:spPr>
      </p:pic>
      <p:sp>
        <p:nvSpPr>
          <p:cNvPr id="2" name="Title 1">
            <a:extLst>
              <a:ext uri="{FF2B5EF4-FFF2-40B4-BE49-F238E27FC236}">
                <a16:creationId xmlns:a16="http://schemas.microsoft.com/office/drawing/2014/main" id="{AC6E01FE-6FEE-DC4E-9875-E817CA7B1B07}"/>
              </a:ext>
            </a:extLst>
          </p:cNvPr>
          <p:cNvSpPr>
            <a:spLocks noGrp="1"/>
          </p:cNvSpPr>
          <p:nvPr>
            <p:ph type="title"/>
          </p:nvPr>
        </p:nvSpPr>
        <p:spPr>
          <a:xfrm>
            <a:off x="1495167" y="5384156"/>
            <a:ext cx="10515600" cy="1325563"/>
          </a:xfrm>
        </p:spPr>
        <p:txBody>
          <a:bodyPr>
            <a:noAutofit/>
          </a:bodyPr>
          <a:lstStyle/>
          <a:p>
            <a:pPr algn="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Metadata</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Sound Effects Library</a:t>
            </a:r>
            <a:br>
              <a:rPr lang="en-US" b="1" dirty="0">
                <a:latin typeface="Open Sans SemiBold" panose="020B0606030504020204" pitchFamily="34" charset="0"/>
                <a:ea typeface="Open Sans SemiBold" panose="020B0606030504020204" pitchFamily="34" charset="0"/>
                <a:cs typeface="Open Sans SemiBold" panose="020B0606030504020204" pitchFamily="34" charset="0"/>
              </a:rPr>
            </a:br>
            <a:endParaRPr lang="en-US" b="1" dirty="0">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1170520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Graphical user interface&#10;&#10;Description automatically generated with medium confidence">
            <a:extLst>
              <a:ext uri="{FF2B5EF4-FFF2-40B4-BE49-F238E27FC236}">
                <a16:creationId xmlns:a16="http://schemas.microsoft.com/office/drawing/2014/main" id="{6F869A3D-EA0B-EA4A-AE01-DA20D00A0D2F}"/>
              </a:ext>
            </a:extLst>
          </p:cNvPr>
          <p:cNvPicPr>
            <a:picLocks noGrp="1" noChangeAspect="1"/>
          </p:cNvPicPr>
          <p:nvPr>
            <p:ph idx="1"/>
          </p:nvPr>
        </p:nvPicPr>
        <p:blipFill rotWithShape="1">
          <a:blip r:embed="rId3"/>
          <a:srcRect l="3482" r="27896"/>
          <a:stretch/>
        </p:blipFill>
        <p:spPr>
          <a:xfrm>
            <a:off x="4967309" y="1035380"/>
            <a:ext cx="6277339" cy="4787240"/>
          </a:xfrm>
        </p:spPr>
      </p:pic>
      <p:sp>
        <p:nvSpPr>
          <p:cNvPr id="3" name="Rectangle 2">
            <a:extLst>
              <a:ext uri="{FF2B5EF4-FFF2-40B4-BE49-F238E27FC236}">
                <a16:creationId xmlns:a16="http://schemas.microsoft.com/office/drawing/2014/main" id="{9ACBC58D-8BD7-7C4E-8BB3-B946BD56DE85}"/>
              </a:ext>
            </a:extLst>
          </p:cNvPr>
          <p:cNvSpPr/>
          <p:nvPr/>
        </p:nvSpPr>
        <p:spPr>
          <a:xfrm>
            <a:off x="184495" y="1113639"/>
            <a:ext cx="6994781" cy="4708981"/>
          </a:xfrm>
          <a:prstGeom prst="rect">
            <a:avLst/>
          </a:prstGeom>
        </p:spPr>
        <p:txBody>
          <a:bodyPr wrap="square">
            <a:spAutoFit/>
          </a:bodyPr>
          <a:lstStyle/>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Universal Category System (UCS) is a public domain initiative by Tim Nielsen,  Justin Drury,  Kai Paquin, among others, and supported by sound librarians, vendors, and users from around the globe.</a:t>
            </a:r>
          </a:p>
          <a:p>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Our aim is to provide and encourage the use of a set category list for the classification of sound effects. We hope that in doing so, we can offer a framework for consistent categorization of sound effects, offer uniformity in a filename structure, and ease the pain of maintaining a sound effects library.</a:t>
            </a:r>
          </a:p>
          <a:p>
            <a:endPar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We also hope to provide tools to make naming and categorizing sound effects easier for everyone who maintains their own personal or a professional library.</a:t>
            </a:r>
            <a:endParaRPr lang="en-GB" sz="2000" u="none" strike="noStrike" dirty="0">
              <a:solidFill>
                <a:schemeClr val="bg1"/>
              </a:solidFill>
              <a:effectLst/>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110564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8D1C-0B49-9E40-AF70-6E8A7AB1340A}"/>
              </a:ext>
            </a:extLst>
          </p:cNvPr>
          <p:cNvSpPr>
            <a:spLocks noGrp="1"/>
          </p:cNvSpPr>
          <p:nvPr>
            <p:ph type="title"/>
          </p:nvPr>
        </p:nvSpPr>
        <p:spPr/>
        <p:txBody>
          <a:bodyPr/>
          <a:lstStyle/>
          <a:p>
            <a:endParaRPr lang="en-US"/>
          </a:p>
        </p:txBody>
      </p:sp>
      <p:pic>
        <p:nvPicPr>
          <p:cNvPr id="6" name="Online Media 5" descr="UCS Overview of the Universal Category System">
            <a:hlinkClick r:id="" action="ppaction://media"/>
            <a:extLst>
              <a:ext uri="{FF2B5EF4-FFF2-40B4-BE49-F238E27FC236}">
                <a16:creationId xmlns:a16="http://schemas.microsoft.com/office/drawing/2014/main" id="{D9547C79-9118-394E-AD9C-B159AC168098}"/>
              </a:ext>
            </a:extLst>
          </p:cNvPr>
          <p:cNvPicPr>
            <a:picLocks noGrp="1" noRot="1" noChangeAspect="1"/>
          </p:cNvPicPr>
          <p:nvPr>
            <p:ph idx="1"/>
            <a:videoFile r:link="rId1"/>
          </p:nvPr>
        </p:nvPicPr>
        <p:blipFill>
          <a:blip r:embed="rId4"/>
          <a:stretch>
            <a:fillRect/>
          </a:stretch>
        </p:blipFill>
        <p:spPr>
          <a:xfrm>
            <a:off x="27384" y="0"/>
            <a:ext cx="12137232" cy="6858000"/>
          </a:xfrm>
          <a:prstGeom prst="rect">
            <a:avLst/>
          </a:prstGeom>
        </p:spPr>
      </p:pic>
    </p:spTree>
    <p:extLst>
      <p:ext uri="{BB962C8B-B14F-4D97-AF65-F5344CB8AC3E}">
        <p14:creationId xmlns:p14="http://schemas.microsoft.com/office/powerpoint/2010/main" val="990924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application, table, Excel&#10;&#10;Description automatically generated">
            <a:extLst>
              <a:ext uri="{FF2B5EF4-FFF2-40B4-BE49-F238E27FC236}">
                <a16:creationId xmlns:a16="http://schemas.microsoft.com/office/drawing/2014/main" id="{C408970F-CEFF-BA42-B778-DEED2F5534AE}"/>
              </a:ext>
            </a:extLst>
          </p:cNvPr>
          <p:cNvPicPr>
            <a:picLocks noChangeAspect="1"/>
          </p:cNvPicPr>
          <p:nvPr/>
        </p:nvPicPr>
        <p:blipFill rotWithShape="1">
          <a:blip r:embed="rId3">
            <a:alphaModFix amt="35000"/>
          </a:blip>
          <a:srcRect b="10000"/>
          <a:stretch/>
        </p:blipFill>
        <p:spPr>
          <a:xfrm>
            <a:off x="20" y="1"/>
            <a:ext cx="12191980" cy="6857999"/>
          </a:xfrm>
          <a:prstGeom prst="rect">
            <a:avLst/>
          </a:prstGeom>
        </p:spPr>
      </p:pic>
      <p:sp>
        <p:nvSpPr>
          <p:cNvPr id="2" name="Title 1">
            <a:extLst>
              <a:ext uri="{FF2B5EF4-FFF2-40B4-BE49-F238E27FC236}">
                <a16:creationId xmlns:a16="http://schemas.microsoft.com/office/drawing/2014/main" id="{2F090DD8-4959-E34D-AEB0-904FFEB60BF3}"/>
              </a:ext>
            </a:extLst>
          </p:cNvPr>
          <p:cNvSpPr>
            <a:spLocks noGrp="1"/>
          </p:cNvSpPr>
          <p:nvPr>
            <p:ph type="title"/>
          </p:nvPr>
        </p:nvSpPr>
        <p:spPr>
          <a:xfrm>
            <a:off x="838201" y="1065862"/>
            <a:ext cx="3313164" cy="4726276"/>
          </a:xfrm>
        </p:spPr>
        <p:txBody>
          <a:bodyPr>
            <a:normAutofit/>
          </a:bodyPr>
          <a:lstStyle/>
          <a:p>
            <a:pPr algn="r"/>
            <a:r>
              <a:rPr lang="en-US" sz="4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Download the UCS Database </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883C175-B2E1-EC41-8F6A-CD115EA12721}"/>
              </a:ext>
            </a:extLst>
          </p:cNvPr>
          <p:cNvSpPr>
            <a:spLocks noGrp="1"/>
          </p:cNvSpPr>
          <p:nvPr>
            <p:ph idx="1"/>
          </p:nvPr>
        </p:nvSpPr>
        <p:spPr>
          <a:xfrm>
            <a:off x="5155379" y="1065862"/>
            <a:ext cx="5744685" cy="4726276"/>
          </a:xfrm>
        </p:spPr>
        <p:txBody>
          <a:bodyPr anchor="ctr">
            <a:normAutofit fontScale="92500" lnSpcReduction="10000"/>
          </a:bodyPr>
          <a:lstStyle/>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buNone/>
            </a:pPr>
            <a:endParaRPr lang="en-US" sz="20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nSpc>
                <a:spcPct val="110000"/>
              </a:lnSpc>
              <a:buNone/>
            </a:pP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https://universalcategorysystem.com</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lnSpc>
                <a:spcPct val="110000"/>
              </a:lnSpc>
              <a:buNone/>
            </a:pP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lnSpc>
                <a:spcPct val="110000"/>
              </a:lnSpc>
              <a:buNone/>
            </a:pPr>
            <a:r>
              <a:rPr lang="en-US" sz="2400" dirty="0">
                <a:latin typeface="Open Sans Light" panose="020B0306030504020204" pitchFamily="34" charset="0"/>
                <a:ea typeface="Open Sans Light" panose="020B0306030504020204" pitchFamily="34" charset="0"/>
                <a:cs typeface="Open Sans Light" panose="020B0306030504020204" pitchFamily="34" charset="0"/>
              </a:rPr>
              <a:t>Documentation: </a:t>
            </a:r>
            <a:r>
              <a:rPr lang="en-US" sz="2400" dirty="0">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https://drive.google.com/drive/folders/1dkTIZ-ZZAY9buNcQIN79PmuLy1fPNqUo</a:t>
            </a:r>
            <a:endParaRPr lang="en-US" sz="24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sz="2000" dirty="0">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91479327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0BCF-0F03-884E-A3F8-D61F30830C2C}"/>
              </a:ext>
            </a:extLst>
          </p:cNvPr>
          <p:cNvSpPr>
            <a:spLocks noGrp="1"/>
          </p:cNvSpPr>
          <p:nvPr>
            <p:ph type="title"/>
          </p:nvPr>
        </p:nvSpPr>
        <p:spPr/>
        <p:txBody>
          <a:bodyPr/>
          <a:lstStyle/>
          <a:p>
            <a:endParaRPr lang="en-US"/>
          </a:p>
        </p:txBody>
      </p:sp>
      <p:pic>
        <p:nvPicPr>
          <p:cNvPr id="4" name="Online Media 3" descr="UCS Filename Structure">
            <a:hlinkClick r:id="" action="ppaction://media"/>
            <a:extLst>
              <a:ext uri="{FF2B5EF4-FFF2-40B4-BE49-F238E27FC236}">
                <a16:creationId xmlns:a16="http://schemas.microsoft.com/office/drawing/2014/main" id="{19F0DAD1-C753-4B4B-93F8-B8D4A502AF22}"/>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1234228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80874-ED94-FB4E-929A-22521EDA6E23}"/>
              </a:ext>
            </a:extLst>
          </p:cNvPr>
          <p:cNvSpPr>
            <a:spLocks noGrp="1"/>
          </p:cNvSpPr>
          <p:nvPr>
            <p:ph type="title"/>
          </p:nvPr>
        </p:nvSpPr>
        <p:spPr/>
        <p:txBody>
          <a:bodyPr/>
          <a:lstStyle/>
          <a:p>
            <a:r>
              <a:rPr lang="en-US" dirty="0"/>
              <a:t>Soundly</a:t>
            </a:r>
          </a:p>
        </p:txBody>
      </p:sp>
      <p:pic>
        <p:nvPicPr>
          <p:cNvPr id="4" name="Online Media 3" descr="Soundly Intro">
            <a:hlinkClick r:id="" action="ppaction://media"/>
            <a:extLst>
              <a:ext uri="{FF2B5EF4-FFF2-40B4-BE49-F238E27FC236}">
                <a16:creationId xmlns:a16="http://schemas.microsoft.com/office/drawing/2014/main" id="{7BE9E87A-DF2A-9F47-B2B5-D1DA10C0C83D}"/>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183334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CB42-1CD7-B34C-BD1A-E38232F9F530}"/>
              </a:ext>
            </a:extLst>
          </p:cNvPr>
          <p:cNvSpPr>
            <a:spLocks noGrp="1"/>
          </p:cNvSpPr>
          <p:nvPr>
            <p:ph type="title"/>
          </p:nvPr>
        </p:nvSpPr>
        <p:spPr/>
        <p:txBody>
          <a:bodyPr/>
          <a:lstStyle/>
          <a:p>
            <a:endParaRPr lang="en-US"/>
          </a:p>
        </p:txBody>
      </p:sp>
      <p:pic>
        <p:nvPicPr>
          <p:cNvPr id="4" name="Online Media 3" descr="Create UCS Compliant Files with Metadata in Soundly">
            <a:hlinkClick r:id="" action="ppaction://media"/>
            <a:extLst>
              <a:ext uri="{FF2B5EF4-FFF2-40B4-BE49-F238E27FC236}">
                <a16:creationId xmlns:a16="http://schemas.microsoft.com/office/drawing/2014/main" id="{F5DB0FC9-63CF-A841-8197-DEDC27EF85A8}"/>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3530300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96AF5BED-1831-4A88-91BC-55D58BF9F2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544BD6EE-970C-4DF5-A508-F6127787C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3" name="Freeform 6">
              <a:extLst>
                <a:ext uri="{FF2B5EF4-FFF2-40B4-BE49-F238E27FC236}">
                  <a16:creationId xmlns:a16="http://schemas.microsoft.com/office/drawing/2014/main" id="{B0ECD73E-712E-4743-BE0D-7BDF10DA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useBgFill="1">
        <p:nvSpPr>
          <p:cNvPr id="9" name="Rectangle 8">
            <a:extLst>
              <a:ext uri="{FF2B5EF4-FFF2-40B4-BE49-F238E27FC236}">
                <a16:creationId xmlns:a16="http://schemas.microsoft.com/office/drawing/2014/main" id="{146B3DF3-4614-46A9-9E5E-D14431DCC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50739-967B-134E-BC1C-BA0DA085941B}"/>
              </a:ext>
            </a:extLst>
          </p:cNvPr>
          <p:cNvSpPr>
            <a:spLocks noGrp="1"/>
          </p:cNvSpPr>
          <p:nvPr>
            <p:ph type="title"/>
          </p:nvPr>
        </p:nvSpPr>
        <p:spPr>
          <a:xfrm>
            <a:off x="199980" y="194547"/>
            <a:ext cx="5709980" cy="1896907"/>
          </a:xfrm>
        </p:spPr>
        <p:txBody>
          <a:bodyPr anchor="t">
            <a:normAutofit/>
          </a:bodyPr>
          <a:lstStyle/>
          <a:p>
            <a:r>
              <a:rPr lang="en-US" sz="4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Embedding Metadata</a:t>
            </a:r>
            <a:br>
              <a:rPr lang="en-US" sz="4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40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ID3 Tag and MP3</a:t>
            </a:r>
          </a:p>
        </p:txBody>
      </p:sp>
      <p:sp>
        <p:nvSpPr>
          <p:cNvPr id="3" name="Content Placeholder 2">
            <a:extLst>
              <a:ext uri="{FF2B5EF4-FFF2-40B4-BE49-F238E27FC236}">
                <a16:creationId xmlns:a16="http://schemas.microsoft.com/office/drawing/2014/main" id="{475A8B22-33EA-E643-B52A-39090A199FA5}"/>
              </a:ext>
            </a:extLst>
          </p:cNvPr>
          <p:cNvSpPr>
            <a:spLocks noGrp="1"/>
          </p:cNvSpPr>
          <p:nvPr>
            <p:ph idx="1"/>
          </p:nvPr>
        </p:nvSpPr>
        <p:spPr>
          <a:xfrm>
            <a:off x="199980" y="2552327"/>
            <a:ext cx="5521198" cy="3844800"/>
          </a:xfrm>
        </p:spPr>
        <p:txBody>
          <a:bodyPr>
            <a:normAutofit/>
          </a:bodyPr>
          <a:lstStyle/>
          <a:p>
            <a:pPr marL="0" indent="0">
              <a:buNone/>
            </a:pP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ID3 is a metadata container most often used in conjunction with the MP3 audio file format. It allows information such as the title, artist, album, track number, and other information about the file to be stored in the file itself.</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Programming data on computer monitor">
            <a:extLst>
              <a:ext uri="{FF2B5EF4-FFF2-40B4-BE49-F238E27FC236}">
                <a16:creationId xmlns:a16="http://schemas.microsoft.com/office/drawing/2014/main" id="{37A07D22-DD7B-42C7-8348-209D3C7F82F8}"/>
              </a:ext>
            </a:extLst>
          </p:cNvPr>
          <p:cNvPicPr>
            <a:picLocks noChangeAspect="1"/>
          </p:cNvPicPr>
          <p:nvPr/>
        </p:nvPicPr>
        <p:blipFill rotWithShape="1">
          <a:blip r:embed="rId3"/>
          <a:srcRect l="25316" r="15371" b="-1"/>
          <a:stretch/>
        </p:blipFill>
        <p:spPr>
          <a:xfrm>
            <a:off x="6092887" y="10"/>
            <a:ext cx="6093808" cy="6857990"/>
          </a:xfrm>
          <a:prstGeom prst="rect">
            <a:avLst/>
          </a:prstGeom>
        </p:spPr>
      </p:pic>
    </p:spTree>
    <p:extLst>
      <p:ext uri="{BB962C8B-B14F-4D97-AF65-F5344CB8AC3E}">
        <p14:creationId xmlns:p14="http://schemas.microsoft.com/office/powerpoint/2010/main" val="32623057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text&#10;&#10;Description automatically generated">
            <a:extLst>
              <a:ext uri="{FF2B5EF4-FFF2-40B4-BE49-F238E27FC236}">
                <a16:creationId xmlns:a16="http://schemas.microsoft.com/office/drawing/2014/main" id="{DDF6CD60-6567-2649-86FF-92470E9F0755}"/>
              </a:ext>
            </a:extLst>
          </p:cNvPr>
          <p:cNvPicPr>
            <a:picLocks noChangeAspect="1"/>
          </p:cNvPicPr>
          <p:nvPr/>
        </p:nvPicPr>
        <p:blipFill rotWithShape="1">
          <a:blip r:embed="rId3">
            <a:alphaModFix amt="44000"/>
          </a:blip>
          <a:srcRect t="29825" b="27988"/>
          <a:stretch/>
        </p:blipFill>
        <p:spPr>
          <a:xfrm>
            <a:off x="0" y="-1"/>
            <a:ext cx="12191980" cy="6857999"/>
          </a:xfrm>
          <a:prstGeom prst="rect">
            <a:avLst/>
          </a:prstGeom>
        </p:spPr>
      </p:pic>
      <p:sp>
        <p:nvSpPr>
          <p:cNvPr id="2" name="Title 1">
            <a:extLst>
              <a:ext uri="{FF2B5EF4-FFF2-40B4-BE49-F238E27FC236}">
                <a16:creationId xmlns:a16="http://schemas.microsoft.com/office/drawing/2014/main" id="{085F7362-73A9-3843-A6CF-62247B299DD4}"/>
              </a:ext>
            </a:extLst>
          </p:cNvPr>
          <p:cNvSpPr>
            <a:spLocks noGrp="1"/>
          </p:cNvSpPr>
          <p:nvPr>
            <p:ph type="title"/>
          </p:nvPr>
        </p:nvSpPr>
        <p:spPr>
          <a:xfrm>
            <a:off x="1523990" y="-1942114"/>
            <a:ext cx="9144000" cy="2900518"/>
          </a:xfrm>
        </p:spPr>
        <p:txBody>
          <a:bodyPr vert="horz" lIns="91440" tIns="45720" rIns="91440" bIns="45720" rtlCol="0" anchor="b">
            <a:normAutofit/>
          </a:bodyPr>
          <a:lstStyle/>
          <a:p>
            <a:pPr algn="ctr"/>
            <a:r>
              <a:rPr lang="en-US" sz="6000"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Selling your Work</a:t>
            </a:r>
          </a:p>
        </p:txBody>
      </p:sp>
    </p:spTree>
    <p:extLst>
      <p:ext uri="{BB962C8B-B14F-4D97-AF65-F5344CB8AC3E}">
        <p14:creationId xmlns:p14="http://schemas.microsoft.com/office/powerpoint/2010/main" val="1300904835"/>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floor&#10;&#10;Description automatically generated">
            <a:extLst>
              <a:ext uri="{FF2B5EF4-FFF2-40B4-BE49-F238E27FC236}">
                <a16:creationId xmlns:a16="http://schemas.microsoft.com/office/drawing/2014/main" id="{7A07AABF-E27A-2148-95AB-6AB67495BF7E}"/>
              </a:ext>
            </a:extLst>
          </p:cNvPr>
          <p:cNvPicPr>
            <a:picLocks noChangeAspect="1"/>
          </p:cNvPicPr>
          <p:nvPr/>
        </p:nvPicPr>
        <p:blipFill rotWithShape="1">
          <a:blip r:embed="rId3"/>
          <a:srcRect t="6250"/>
          <a:stretch/>
        </p:blipFill>
        <p:spPr>
          <a:xfrm>
            <a:off x="0" y="0"/>
            <a:ext cx="12192000" cy="6858000"/>
          </a:xfrm>
          <a:prstGeom prst="rect">
            <a:avLst/>
          </a:prstGeom>
        </p:spPr>
      </p:pic>
      <p:sp>
        <p:nvSpPr>
          <p:cNvPr id="2" name="Title 1">
            <a:extLst>
              <a:ext uri="{FF2B5EF4-FFF2-40B4-BE49-F238E27FC236}">
                <a16:creationId xmlns:a16="http://schemas.microsoft.com/office/drawing/2014/main" id="{82970A53-6C91-9145-A0AF-8AA1A05F45AF}"/>
              </a:ext>
            </a:extLst>
          </p:cNvPr>
          <p:cNvSpPr>
            <a:spLocks noGrp="1"/>
          </p:cNvSpPr>
          <p:nvPr>
            <p:ph type="title"/>
          </p:nvPr>
        </p:nvSpPr>
        <p:spPr>
          <a:xfrm>
            <a:off x="306860" y="0"/>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Sell on Your Own Website </a:t>
            </a:r>
          </a:p>
        </p:txBody>
      </p:sp>
    </p:spTree>
    <p:extLst>
      <p:ext uri="{BB962C8B-B14F-4D97-AF65-F5344CB8AC3E}">
        <p14:creationId xmlns:p14="http://schemas.microsoft.com/office/powerpoint/2010/main" val="18572758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B63AA-053A-E342-A426-86608D87E53F}"/>
              </a:ext>
            </a:extLst>
          </p:cNvPr>
          <p:cNvSpPr>
            <a:spLocks noGrp="1"/>
          </p:cNvSpPr>
          <p:nvPr>
            <p:ph type="title"/>
          </p:nvPr>
        </p:nvSpPr>
        <p:spPr/>
        <p:txBody>
          <a:bodyPr/>
          <a:lstStyle/>
          <a:p>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5ECA17DA-83B9-EA49-B029-0C84B1D36B9B}"/>
              </a:ext>
            </a:extLst>
          </p:cNvPr>
          <p:cNvPicPr>
            <a:picLocks noGrp="1" noChangeAspect="1"/>
          </p:cNvPicPr>
          <p:nvPr>
            <p:ph idx="1"/>
          </p:nvPr>
        </p:nvPicPr>
        <p:blipFill rotWithShape="1">
          <a:blip r:embed="rId3"/>
          <a:srcRect r="11642"/>
          <a:stretch/>
        </p:blipFill>
        <p:spPr>
          <a:xfrm>
            <a:off x="-1" y="0"/>
            <a:ext cx="12192001" cy="6858000"/>
          </a:xfrm>
        </p:spPr>
      </p:pic>
      <p:sp>
        <p:nvSpPr>
          <p:cNvPr id="6" name="Rectangle 5">
            <a:extLst>
              <a:ext uri="{FF2B5EF4-FFF2-40B4-BE49-F238E27FC236}">
                <a16:creationId xmlns:a16="http://schemas.microsoft.com/office/drawing/2014/main" id="{787F1F8B-679A-0A46-B21B-5B9B4FDA6116}"/>
              </a:ext>
            </a:extLst>
          </p:cNvPr>
          <p:cNvSpPr/>
          <p:nvPr/>
        </p:nvSpPr>
        <p:spPr>
          <a:xfrm>
            <a:off x="4225134" y="6211669"/>
            <a:ext cx="3741729"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https://www.freetousesounds.com</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4219908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07AABF-E27A-2148-95AB-6AB67495BF7E}"/>
              </a:ext>
            </a:extLst>
          </p:cNvPr>
          <p:cNvPicPr>
            <a:picLocks noChangeAspect="1"/>
          </p:cNvPicPr>
          <p:nvPr/>
        </p:nvPicPr>
        <p:blipFill>
          <a:blip r:embed="rId3"/>
          <a:srcRect l="74" r="74"/>
          <a:stretch/>
        </p:blipFill>
        <p:spPr>
          <a:xfrm>
            <a:off x="0" y="0"/>
            <a:ext cx="12192000" cy="6858000"/>
          </a:xfrm>
          <a:prstGeom prst="rect">
            <a:avLst/>
          </a:prstGeom>
        </p:spPr>
      </p:pic>
      <p:sp>
        <p:nvSpPr>
          <p:cNvPr id="2" name="Title 1">
            <a:extLst>
              <a:ext uri="{FF2B5EF4-FFF2-40B4-BE49-F238E27FC236}">
                <a16:creationId xmlns:a16="http://schemas.microsoft.com/office/drawing/2014/main" id="{82970A53-6C91-9145-A0AF-8AA1A05F45AF}"/>
              </a:ext>
            </a:extLst>
          </p:cNvPr>
          <p:cNvSpPr>
            <a:spLocks noGrp="1"/>
          </p:cNvSpPr>
          <p:nvPr>
            <p:ph type="title"/>
          </p:nvPr>
        </p:nvSpPr>
        <p:spPr>
          <a:xfrm>
            <a:off x="306860" y="0"/>
            <a:ext cx="10515600" cy="1325563"/>
          </a:xfrm>
        </p:spPr>
        <p:txBody>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Submit to a Retailer</a:t>
            </a:r>
          </a:p>
        </p:txBody>
      </p:sp>
    </p:spTree>
    <p:extLst>
      <p:ext uri="{BB962C8B-B14F-4D97-AF65-F5344CB8AC3E}">
        <p14:creationId xmlns:p14="http://schemas.microsoft.com/office/powerpoint/2010/main" val="182763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E6B8D9A-9A46-6549-B324-D1D17696D009}"/>
              </a:ext>
            </a:extLst>
          </p:cNvPr>
          <p:cNvPicPr>
            <a:picLocks noGrp="1" noChangeAspect="1"/>
          </p:cNvPicPr>
          <p:nvPr>
            <p:ph idx="1"/>
          </p:nvPr>
        </p:nvPicPr>
        <p:blipFill rotWithShape="1">
          <a:blip r:embed="rId2"/>
          <a:srcRect t="8260" b="8260"/>
          <a:stretch/>
        </p:blipFill>
        <p:spPr>
          <a:xfrm>
            <a:off x="-57665" y="1"/>
            <a:ext cx="12307330" cy="6858000"/>
          </a:xfrm>
        </p:spPr>
      </p:pic>
      <p:sp>
        <p:nvSpPr>
          <p:cNvPr id="2" name="Title 1">
            <a:extLst>
              <a:ext uri="{FF2B5EF4-FFF2-40B4-BE49-F238E27FC236}">
                <a16:creationId xmlns:a16="http://schemas.microsoft.com/office/drawing/2014/main" id="{31AC9523-B224-A347-9801-B21350FBC68F}"/>
              </a:ext>
            </a:extLst>
          </p:cNvPr>
          <p:cNvSpPr>
            <a:spLocks noGrp="1"/>
          </p:cNvSpPr>
          <p:nvPr>
            <p:ph type="title"/>
          </p:nvPr>
        </p:nvSpPr>
        <p:spPr/>
        <p:txBody>
          <a:bodyPr/>
          <a:lstStyle/>
          <a:p>
            <a:pPr algn="ct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Create an Online Profile</a:t>
            </a:r>
          </a:p>
        </p:txBody>
      </p:sp>
    </p:spTree>
    <p:extLst>
      <p:ext uri="{BB962C8B-B14F-4D97-AF65-F5344CB8AC3E}">
        <p14:creationId xmlns:p14="http://schemas.microsoft.com/office/powerpoint/2010/main" val="6715821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4926D-B9F6-0F4D-9AF3-FC6914AA8BDC}"/>
              </a:ext>
            </a:extLst>
          </p:cNvPr>
          <p:cNvSpPr>
            <a:spLocks noGrp="1"/>
          </p:cNvSpPr>
          <p:nvPr>
            <p:ph type="title"/>
          </p:nvPr>
        </p:nvSpPr>
        <p:spPr>
          <a:xfrm>
            <a:off x="7559202" y="1582986"/>
            <a:ext cx="3579853" cy="3692028"/>
          </a:xfrm>
          <a:noFill/>
        </p:spPr>
        <p:txBody>
          <a:bodyPr vert="horz" lIns="91440" tIns="45720" rIns="91440" bIns="45720" rtlCol="0" anchor="b">
            <a:normAutofit fontScale="90000"/>
          </a:bodyPr>
          <a:lstStyle/>
          <a:p>
            <a:r>
              <a:rPr lang="en-US" sz="5200" b="1" dirty="0">
                <a:latin typeface="Open Sans SemiBold" panose="020B0606030504020204" pitchFamily="34" charset="0"/>
                <a:ea typeface="Open Sans SemiBold" panose="020B0606030504020204" pitchFamily="34" charset="0"/>
                <a:cs typeface="Open Sans SemiBold" panose="020B0606030504020204" pitchFamily="34" charset="0"/>
              </a:rPr>
              <a:t>Create Album Cover Art </a:t>
            </a:r>
            <a:br>
              <a:rPr lang="en-US" sz="52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latin typeface="Open Sans SemiBold" panose="020B0606030504020204" pitchFamily="34" charset="0"/>
                <a:ea typeface="Open Sans SemiBold" panose="020B0606030504020204" pitchFamily="34" charset="0"/>
                <a:cs typeface="Open Sans SemiBold" panose="020B0606030504020204" pitchFamily="34" charset="0"/>
              </a:rPr>
              <a:t>(600 x 600): </a:t>
            </a:r>
            <a:br>
              <a:rPr lang="en-US" sz="5200" b="1" dirty="0">
                <a:latin typeface="Open Sans SemiBold" panose="020B0606030504020204" pitchFamily="34" charset="0"/>
                <a:ea typeface="Open Sans SemiBold" panose="020B0606030504020204" pitchFamily="34" charset="0"/>
                <a:cs typeface="Open Sans SemiBold" panose="020B0606030504020204" pitchFamily="34" charset="0"/>
              </a:rPr>
            </a:br>
            <a:r>
              <a:rPr lang="en-US" sz="5200" b="1" dirty="0">
                <a:latin typeface="Open Sans SemiBold" panose="020B0606030504020204" pitchFamily="34" charset="0"/>
                <a:ea typeface="Open Sans SemiBold" panose="020B0606030504020204" pitchFamily="34" charset="0"/>
                <a:cs typeface="Open Sans SemiBold" panose="020B0606030504020204" pitchFamily="34" charset="0"/>
              </a:rPr>
              <a:t>Adobe Spark</a:t>
            </a:r>
          </a:p>
        </p:txBody>
      </p:sp>
      <p:pic>
        <p:nvPicPr>
          <p:cNvPr id="5" name="Picture 4" descr="A picture containing text, electronics&#10;&#10;Description automatically generated">
            <a:extLst>
              <a:ext uri="{FF2B5EF4-FFF2-40B4-BE49-F238E27FC236}">
                <a16:creationId xmlns:a16="http://schemas.microsoft.com/office/drawing/2014/main" id="{5749B102-5910-EA44-904A-2B157A384BFC}"/>
              </a:ext>
            </a:extLst>
          </p:cNvPr>
          <p:cNvPicPr>
            <a:picLocks noChangeAspect="1"/>
          </p:cNvPicPr>
          <p:nvPr/>
        </p:nvPicPr>
        <p:blipFill rotWithShape="1">
          <a:blip r:embed="rId3"/>
          <a:srcRect r="-1" b="1928"/>
          <a:stretch/>
        </p:blipFill>
        <p:spPr>
          <a:xfrm>
            <a:off x="20" y="10"/>
            <a:ext cx="6992881" cy="6857990"/>
          </a:xfrm>
          <a:prstGeom prst="rect">
            <a:avLst/>
          </a:prstGeom>
          <a:noFill/>
        </p:spPr>
      </p:pic>
    </p:spTree>
    <p:extLst>
      <p:ext uri="{BB962C8B-B14F-4D97-AF65-F5344CB8AC3E}">
        <p14:creationId xmlns:p14="http://schemas.microsoft.com/office/powerpoint/2010/main" val="33124172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926D-B9F6-0F4D-9AF3-FC6914AA8BDC}"/>
              </a:ext>
            </a:extLst>
          </p:cNvPr>
          <p:cNvSpPr>
            <a:spLocks noGrp="1"/>
          </p:cNvSpPr>
          <p:nvPr>
            <p:ph type="title"/>
          </p:nvPr>
        </p:nvSpPr>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Create a Sample Demo</a:t>
            </a:r>
          </a:p>
        </p:txBody>
      </p:sp>
      <p:pic>
        <p:nvPicPr>
          <p:cNvPr id="5" name="Content Placeholder 4" descr="Graphical user interface, application&#10;&#10;Description automatically generated">
            <a:extLst>
              <a:ext uri="{FF2B5EF4-FFF2-40B4-BE49-F238E27FC236}">
                <a16:creationId xmlns:a16="http://schemas.microsoft.com/office/drawing/2014/main" id="{2AB9B078-343D-1244-8DD4-8E8DBFAE4A71}"/>
              </a:ext>
            </a:extLst>
          </p:cNvPr>
          <p:cNvPicPr>
            <a:picLocks noGrp="1" noChangeAspect="1"/>
          </p:cNvPicPr>
          <p:nvPr>
            <p:ph idx="1"/>
          </p:nvPr>
        </p:nvPicPr>
        <p:blipFill>
          <a:blip r:embed="rId2"/>
          <a:stretch>
            <a:fillRect/>
          </a:stretch>
        </p:blipFill>
        <p:spPr>
          <a:xfrm>
            <a:off x="838200" y="1690688"/>
            <a:ext cx="10515600" cy="3623733"/>
          </a:xfrm>
        </p:spPr>
      </p:pic>
      <p:sp>
        <p:nvSpPr>
          <p:cNvPr id="6" name="Rectangle 5">
            <a:extLst>
              <a:ext uri="{FF2B5EF4-FFF2-40B4-BE49-F238E27FC236}">
                <a16:creationId xmlns:a16="http://schemas.microsoft.com/office/drawing/2014/main" id="{BE08A43B-5142-9B4D-89CD-82225A641AD4}"/>
              </a:ext>
            </a:extLst>
          </p:cNvPr>
          <p:cNvSpPr/>
          <p:nvPr/>
        </p:nvSpPr>
        <p:spPr>
          <a:xfrm>
            <a:off x="3048000" y="5719207"/>
            <a:ext cx="6096000" cy="923330"/>
          </a:xfrm>
          <a:prstGeom prst="rect">
            <a:avLst/>
          </a:prstGeom>
          <a:noFill/>
        </p:spPr>
        <p:txBody>
          <a:bodyPr>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https://soundcloud.com/earshatter68/essential-foley-sample-demo</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19588101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website&#10;&#10;Description automatically generated">
            <a:extLst>
              <a:ext uri="{FF2B5EF4-FFF2-40B4-BE49-F238E27FC236}">
                <a16:creationId xmlns:a16="http://schemas.microsoft.com/office/drawing/2014/main" id="{3599A58D-7FA4-A24B-9089-733D2BAACE52}"/>
              </a:ext>
            </a:extLst>
          </p:cNvPr>
          <p:cNvPicPr>
            <a:picLocks noChangeAspect="1"/>
          </p:cNvPicPr>
          <p:nvPr/>
        </p:nvPicPr>
        <p:blipFill rotWithShape="1">
          <a:blip r:embed="rId3"/>
          <a:srcRect b="4290"/>
          <a:stretch/>
        </p:blipFill>
        <p:spPr>
          <a:xfrm>
            <a:off x="0" y="0"/>
            <a:ext cx="12192000" cy="6858000"/>
          </a:xfrm>
          <a:prstGeom prst="rect">
            <a:avLst/>
          </a:prstGeom>
        </p:spPr>
      </p:pic>
      <p:sp>
        <p:nvSpPr>
          <p:cNvPr id="2" name="Title 1">
            <a:extLst>
              <a:ext uri="{FF2B5EF4-FFF2-40B4-BE49-F238E27FC236}">
                <a16:creationId xmlns:a16="http://schemas.microsoft.com/office/drawing/2014/main" id="{1FEF0502-D628-0547-AFC9-276AD955435E}"/>
              </a:ext>
            </a:extLst>
          </p:cNvPr>
          <p:cNvSpPr>
            <a:spLocks noGrp="1"/>
          </p:cNvSpPr>
          <p:nvPr>
            <p:ph type="title"/>
          </p:nvPr>
        </p:nvSpPr>
        <p:spPr>
          <a:xfrm>
            <a:off x="3187013" y="4764130"/>
            <a:ext cx="5817973" cy="734627"/>
          </a:xfrm>
          <a:solidFill>
            <a:schemeClr val="tx1">
              <a:alpha val="53000"/>
            </a:schemeClr>
          </a:solidFill>
          <a:ln w="38100">
            <a:solidFill>
              <a:schemeClr val="bg1"/>
            </a:solidFill>
          </a:ln>
        </p:spPr>
        <p:txBody>
          <a:bodyPr>
            <a:normAutofit/>
          </a:bodyPr>
          <a:lstStyle/>
          <a:p>
            <a:pPr algn="ctr"/>
            <a:r>
              <a:rPr lang="en-US" sz="4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https://www.pond5.co</a:t>
            </a:r>
            <a:r>
              <a:rPr lang="en-US" sz="4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a:t>
            </a:r>
          </a:p>
        </p:txBody>
      </p:sp>
    </p:spTree>
    <p:extLst>
      <p:ext uri="{BB962C8B-B14F-4D97-AF65-F5344CB8AC3E}">
        <p14:creationId xmlns:p14="http://schemas.microsoft.com/office/powerpoint/2010/main" val="20237994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8EE2B-89C3-7343-BC38-EA4EDCEA6C79}"/>
              </a:ext>
            </a:extLst>
          </p:cNvPr>
          <p:cNvSpPr>
            <a:spLocks noGrp="1"/>
          </p:cNvSpPr>
          <p:nvPr>
            <p:ph type="title"/>
          </p:nvPr>
        </p:nvSpPr>
        <p:spPr/>
        <p:txBody>
          <a:bodyPr/>
          <a:lstStyle/>
          <a:p>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Audio Jungle </a:t>
            </a:r>
          </a:p>
        </p:txBody>
      </p:sp>
      <p:pic>
        <p:nvPicPr>
          <p:cNvPr id="5" name="Content Placeholder 4" descr="Graphical user interface, website&#10;&#10;Description automatically generated">
            <a:extLst>
              <a:ext uri="{FF2B5EF4-FFF2-40B4-BE49-F238E27FC236}">
                <a16:creationId xmlns:a16="http://schemas.microsoft.com/office/drawing/2014/main" id="{84FDE3B1-CDED-704E-8848-634EBE24CD1E}"/>
              </a:ext>
            </a:extLst>
          </p:cNvPr>
          <p:cNvPicPr>
            <a:picLocks noGrp="1" noChangeAspect="1"/>
          </p:cNvPicPr>
          <p:nvPr>
            <p:ph idx="1"/>
          </p:nvPr>
        </p:nvPicPr>
        <p:blipFill rotWithShape="1">
          <a:blip r:embed="rId3"/>
          <a:srcRect r="40" b="4310"/>
          <a:stretch/>
        </p:blipFill>
        <p:spPr>
          <a:xfrm>
            <a:off x="0" y="-1"/>
            <a:ext cx="12192000" cy="6858001"/>
          </a:xfrm>
        </p:spPr>
      </p:pic>
      <p:sp>
        <p:nvSpPr>
          <p:cNvPr id="6" name="Rectangle 5">
            <a:extLst>
              <a:ext uri="{FF2B5EF4-FFF2-40B4-BE49-F238E27FC236}">
                <a16:creationId xmlns:a16="http://schemas.microsoft.com/office/drawing/2014/main" id="{071272D6-B577-EC48-A19E-E3DF71A81E20}"/>
              </a:ext>
            </a:extLst>
          </p:cNvPr>
          <p:cNvSpPr/>
          <p:nvPr/>
        </p:nvSpPr>
        <p:spPr>
          <a:xfrm>
            <a:off x="3472172" y="1501816"/>
            <a:ext cx="5247655" cy="1107996"/>
          </a:xfrm>
          <a:prstGeom prst="rect">
            <a:avLst/>
          </a:prstGeom>
          <a:solidFill>
            <a:schemeClr val="bg1">
              <a:alpha val="60000"/>
            </a:schemeClr>
          </a:solidFill>
          <a:ln w="38100">
            <a:solidFill>
              <a:schemeClr val="tx1"/>
            </a:solidFill>
          </a:ln>
        </p:spPr>
        <p:txBody>
          <a:bodyPr wrap="none">
            <a:spAutoFit/>
          </a:bodyPr>
          <a:lstStyle/>
          <a:p>
            <a:endParaRPr lang="en-US" sz="800" dirty="0">
              <a:hlinkClick r:id="rId4">
                <a:extLst>
                  <a:ext uri="{A12FA001-AC4F-418D-AE19-62706E023703}">
                    <ahyp:hlinkClr xmlns:ahyp="http://schemas.microsoft.com/office/drawing/2018/hyperlinkcolor" val="tx"/>
                  </a:ext>
                </a:extLst>
              </a:hlinkClick>
            </a:endParaRPr>
          </a:p>
          <a:p>
            <a:r>
              <a:rPr lang="en-US" sz="4000" dirty="0">
                <a:hlinkClick r:id="rId4">
                  <a:extLst>
                    <a:ext uri="{A12FA001-AC4F-418D-AE19-62706E023703}">
                      <ahyp:hlinkClr xmlns:ahyp="http://schemas.microsoft.com/office/drawing/2018/hyperlinkcolor" val="tx"/>
                    </a:ext>
                  </a:extLst>
                </a:hlinkClick>
              </a:rPr>
              <a:t>https://audiojungle.net/</a:t>
            </a:r>
            <a:endParaRPr lang="en-US" sz="4000" dirty="0"/>
          </a:p>
          <a:p>
            <a:endParaRPr lang="en-US" dirty="0"/>
          </a:p>
        </p:txBody>
      </p:sp>
    </p:spTree>
    <p:extLst>
      <p:ext uri="{BB962C8B-B14F-4D97-AF65-F5344CB8AC3E}">
        <p14:creationId xmlns:p14="http://schemas.microsoft.com/office/powerpoint/2010/main" val="21779365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17C4-DD98-2742-A4CA-AEC086D73954}"/>
              </a:ext>
            </a:extLst>
          </p:cNvPr>
          <p:cNvSpPr>
            <a:spLocks noGrp="1"/>
          </p:cNvSpPr>
          <p:nvPr>
            <p:ph type="title"/>
          </p:nvPr>
        </p:nvSpPr>
        <p:spPr>
          <a:xfrm>
            <a:off x="1107990" y="198437"/>
            <a:ext cx="10515600" cy="1325563"/>
          </a:xfrm>
        </p:spPr>
        <p:txBody>
          <a:bodyPr>
            <a:normAutofit/>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 Sound Effect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endPar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
        <p:nvSpPr>
          <p:cNvPr id="3" name="Content Placeholder 2">
            <a:extLst>
              <a:ext uri="{FF2B5EF4-FFF2-40B4-BE49-F238E27FC236}">
                <a16:creationId xmlns:a16="http://schemas.microsoft.com/office/drawing/2014/main" id="{E1DEF006-DFCC-0F47-8427-9801507CA798}"/>
              </a:ext>
            </a:extLst>
          </p:cNvPr>
          <p:cNvSpPr>
            <a:spLocks noGrp="1"/>
          </p:cNvSpPr>
          <p:nvPr>
            <p:ph idx="1"/>
          </p:nvPr>
        </p:nvSpPr>
        <p:spPr>
          <a:xfrm>
            <a:off x="109151" y="0"/>
            <a:ext cx="6971271" cy="7117492"/>
          </a:xfrm>
        </p:spPr>
        <p:txBody>
          <a:bodyPr>
            <a:normAutofit/>
          </a:bodyPr>
          <a:lstStyle/>
          <a:p>
            <a:pPr marL="0" indent="0">
              <a:lnSpc>
                <a:spcPct val="120000"/>
              </a:lnSpc>
              <a:buNone/>
            </a:pPr>
            <a:b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My name is </a:t>
            </a:r>
            <a:r>
              <a:rPr lang="en-GB" sz="2000"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Asbjoern</a:t>
            </a: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Andersen, and I’ve worked as a composer for many years.</a:t>
            </a:r>
          </a:p>
          <a:p>
            <a:pPr marL="0" indent="0">
              <a:lnSpc>
                <a:spcPct val="120000"/>
              </a:lnSpc>
              <a:buNone/>
            </a:pP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 launched this site because I noticed that my colleagues in the sound community were releasing some truly incredible sound effect libraries on their own.</a:t>
            </a:r>
          </a:p>
          <a:p>
            <a:pPr marL="0" indent="0">
              <a:lnSpc>
                <a:spcPct val="120000"/>
              </a:lnSpc>
              <a:buNone/>
            </a:pP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These guys are some of the best in the world when it comes to sound design and field recording – and their libraries are created with talent, passion and feature recordings you can’t get anywhere else.</a:t>
            </a:r>
          </a:p>
          <a:p>
            <a:pPr marL="0" indent="0">
              <a:lnSpc>
                <a:spcPct val="120000"/>
              </a:lnSpc>
              <a:buNone/>
            </a:pP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But finding the sounds you were looking for was a monumental task, since the libraries were scattered across a myriad of individual websites.</a:t>
            </a:r>
          </a:p>
          <a:p>
            <a:pPr marL="0" indent="0">
              <a:lnSpc>
                <a:spcPct val="120000"/>
              </a:lnSpc>
              <a:buNone/>
            </a:pP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With A Sound Effect, you can now search, preview, compare and get exactly the sounds you’re after – all in one place.</a:t>
            </a:r>
          </a:p>
          <a:p>
            <a:pPr marL="0" indent="0">
              <a:lnSpc>
                <a:spcPct val="120000"/>
              </a:lnSpc>
              <a:buNone/>
            </a:pPr>
            <a:endParaRPr lang="en-US" sz="800" dirty="0">
              <a:solidFill>
                <a:srgbClr val="0563C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endParaRPr>
          </a:p>
          <a:p>
            <a:pPr marL="0" indent="0">
              <a:buNone/>
            </a:pPr>
            <a:r>
              <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https://www.asoundeffect.com/</a:t>
            </a:r>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5" name="Picture 4" descr="A person smiling for the picture&#10;&#10;Description automatically generated with medium confidence">
            <a:extLst>
              <a:ext uri="{FF2B5EF4-FFF2-40B4-BE49-F238E27FC236}">
                <a16:creationId xmlns:a16="http://schemas.microsoft.com/office/drawing/2014/main" id="{AEAB689D-AC30-D24D-AC0B-E3EE5C30C8FE}"/>
              </a:ext>
            </a:extLst>
          </p:cNvPr>
          <p:cNvPicPr>
            <a:picLocks noChangeAspect="1"/>
          </p:cNvPicPr>
          <p:nvPr/>
        </p:nvPicPr>
        <p:blipFill>
          <a:blip r:embed="rId4"/>
          <a:stretch>
            <a:fillRect/>
          </a:stretch>
        </p:blipFill>
        <p:spPr>
          <a:xfrm>
            <a:off x="7495402" y="1342767"/>
            <a:ext cx="4172466" cy="4172466"/>
          </a:xfrm>
          <a:prstGeom prst="rect">
            <a:avLst/>
          </a:prstGeom>
        </p:spPr>
      </p:pic>
      <p:pic>
        <p:nvPicPr>
          <p:cNvPr id="6" name="Picture 5" descr="A picture containing text, clipart&#10;&#10;Description automatically generated">
            <a:extLst>
              <a:ext uri="{FF2B5EF4-FFF2-40B4-BE49-F238E27FC236}">
                <a16:creationId xmlns:a16="http://schemas.microsoft.com/office/drawing/2014/main" id="{131F0DB5-1426-8740-B9A4-4D25679D8CD5}"/>
              </a:ext>
            </a:extLst>
          </p:cNvPr>
          <p:cNvPicPr>
            <a:picLocks noChangeAspect="1"/>
          </p:cNvPicPr>
          <p:nvPr/>
        </p:nvPicPr>
        <p:blipFill>
          <a:blip r:embed="rId5"/>
          <a:stretch>
            <a:fillRect/>
          </a:stretch>
        </p:blipFill>
        <p:spPr>
          <a:xfrm>
            <a:off x="6971271" y="198437"/>
            <a:ext cx="5111578" cy="1010957"/>
          </a:xfrm>
          <a:prstGeom prst="rect">
            <a:avLst/>
          </a:prstGeom>
        </p:spPr>
      </p:pic>
    </p:spTree>
    <p:extLst>
      <p:ext uri="{BB962C8B-B14F-4D97-AF65-F5344CB8AC3E}">
        <p14:creationId xmlns:p14="http://schemas.microsoft.com/office/powerpoint/2010/main" val="28685623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28CB2-1B48-A84C-B74D-3567DF706197}"/>
              </a:ext>
            </a:extLst>
          </p:cNvPr>
          <p:cNvSpPr>
            <a:spLocks noGrp="1"/>
          </p:cNvSpPr>
          <p:nvPr>
            <p:ph type="title"/>
          </p:nvPr>
        </p:nvSpPr>
        <p:spPr>
          <a:xfrm>
            <a:off x="838200" y="-18716"/>
            <a:ext cx="10515600" cy="1325563"/>
          </a:xfrm>
        </p:spPr>
        <p:txBody>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Animal Hyperrealism</a:t>
            </a:r>
          </a:p>
        </p:txBody>
      </p:sp>
      <p:sp>
        <p:nvSpPr>
          <p:cNvPr id="6" name="Rectangle 5">
            <a:extLst>
              <a:ext uri="{FF2B5EF4-FFF2-40B4-BE49-F238E27FC236}">
                <a16:creationId xmlns:a16="http://schemas.microsoft.com/office/drawing/2014/main" id="{377F3D68-4940-2D49-BF8B-CA6F426E8C15}"/>
              </a:ext>
            </a:extLst>
          </p:cNvPr>
          <p:cNvSpPr/>
          <p:nvPr/>
        </p:nvSpPr>
        <p:spPr>
          <a:xfrm>
            <a:off x="5358442" y="5705543"/>
            <a:ext cx="6269665" cy="646331"/>
          </a:xfrm>
          <a:prstGeom prst="rect">
            <a:avLst/>
          </a:prstGeom>
        </p:spPr>
        <p:txBody>
          <a:bodyPr wrap="non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https://soundcloud.com/lostcleo/animal-hyperrealism-vol-ii</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schemeClr val="bg1"/>
              </a:solidFill>
            </a:endParaRPr>
          </a:p>
        </p:txBody>
      </p:sp>
      <p:pic>
        <p:nvPicPr>
          <p:cNvPr id="7" name="Online Media 6" descr="Animal Hyperrealism Vol II">
            <a:hlinkClick r:id="" action="ppaction://media"/>
            <a:extLst>
              <a:ext uri="{FF2B5EF4-FFF2-40B4-BE49-F238E27FC236}">
                <a16:creationId xmlns:a16="http://schemas.microsoft.com/office/drawing/2014/main" id="{7261AD38-C3B3-404B-9B3C-32234845CBA1}"/>
              </a:ext>
            </a:extLst>
          </p:cNvPr>
          <p:cNvPicPr>
            <a:picLocks noRot="1" noChangeAspect="1"/>
          </p:cNvPicPr>
          <p:nvPr>
            <a:videoFile r:link="rId1"/>
          </p:nvPr>
        </p:nvPicPr>
        <p:blipFill>
          <a:blip r:embed="rId5"/>
          <a:stretch>
            <a:fillRect/>
          </a:stretch>
        </p:blipFill>
        <p:spPr>
          <a:xfrm>
            <a:off x="5000496" y="1461237"/>
            <a:ext cx="6985558" cy="3935526"/>
          </a:xfrm>
          <a:prstGeom prst="rect">
            <a:avLst/>
          </a:prstGeom>
          <a:ln w="38100">
            <a:solidFill>
              <a:schemeClr val="tx1"/>
            </a:solidFill>
          </a:ln>
        </p:spPr>
      </p:pic>
      <p:sp>
        <p:nvSpPr>
          <p:cNvPr id="3" name="Rectangle 2">
            <a:extLst>
              <a:ext uri="{FF2B5EF4-FFF2-40B4-BE49-F238E27FC236}">
                <a16:creationId xmlns:a16="http://schemas.microsoft.com/office/drawing/2014/main" id="{22D8A969-12EB-4248-B2A0-277971FD3594}"/>
              </a:ext>
            </a:extLst>
          </p:cNvPr>
          <p:cNvSpPr/>
          <p:nvPr/>
        </p:nvSpPr>
        <p:spPr>
          <a:xfrm>
            <a:off x="108755" y="197346"/>
            <a:ext cx="4891741" cy="6463308"/>
          </a:xfrm>
          <a:prstGeom prst="rect">
            <a:avLst/>
          </a:prstGeom>
        </p:spPr>
        <p:txBody>
          <a:bodyPr wrap="square">
            <a:spAutoFit/>
          </a:bodyPr>
          <a:lstStyle/>
          <a:p>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Animal Hyperrealism Vol II is a library containing sounds themed animal vocalisations, from real to designed creatures </a:t>
            </a:r>
            <a:r>
              <a:rPr lang="en-GB"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totaling</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more than 2000 individual sounds in 283 files. The content has been recorded at 192KHz with a Sanken CO100K plus a Sennheiser 8050 for </a:t>
            </a:r>
            <a:r>
              <a:rPr lang="en-GB"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center</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image and a couple of Sennheiser MKH8040 for stereo image. A special section of the library features samples recorded at 384KHz. For these sounds an additional microphone was employed, specifically the CMPA by </a:t>
            </a:r>
            <a:r>
              <a:rPr lang="en-GB"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Avisoft</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-Bioacoustics which records up to 200 KHz. This microphone was actually used to record most of the library but the 384KHz format was preserved only where energy was found beyond 96KHz not to occupy unnecessary disk space. All files are delivered as stereo bounce of these for mics, though in some instances an additional couple of CO100K was added to the </a:t>
            </a:r>
            <a:r>
              <a:rPr lang="en-GB" dirty="0" err="1">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sides.The</a:t>
            </a:r>
            <a:r>
              <a:rPr lang="en-GB"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 resulting ultrasonic spectrum is rich and allows for truly extreme manipulation of the content.</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907129450"/>
      </p:ext>
    </p:extLst>
  </p:cSld>
  <p:clrMapOvr>
    <a:masterClrMapping/>
  </p:clrMapOvr>
  <p:timing>
    <p:tnLst>
      <p:par>
        <p:cTn id="1" dur="indefinite" restart="never" nodeType="tmRoot">
          <p:childTnLst>
            <p:video>
              <p:cMediaNode vol="80000">
                <p:cTn id="2" fill="hold" display="0">
                  <p:stCondLst>
                    <p:cond delay="indefinite"/>
                  </p:stCondLst>
                </p:cTn>
                <p:tgtEl>
                  <p:spTgt spid="7"/>
                </p:tgtEl>
              </p:cMediaNode>
            </p:vide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E9AA6-369B-DC44-8FB5-BCE6E49BE639}"/>
              </a:ext>
            </a:extLst>
          </p:cNvPr>
          <p:cNvSpPr>
            <a:spLocks noGrp="1"/>
          </p:cNvSpPr>
          <p:nvPr>
            <p:ph type="title"/>
          </p:nvPr>
        </p:nvSpPr>
        <p:spPr>
          <a:xfrm>
            <a:off x="158299" y="-32534"/>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Ultrasonic Dry Ice</a:t>
            </a:r>
          </a:p>
        </p:txBody>
      </p:sp>
      <p:pic>
        <p:nvPicPr>
          <p:cNvPr id="4" name="Online Media 3" descr="Ultrasonic Dry Ice">
            <a:hlinkClick r:id="" action="ppaction://media"/>
            <a:extLst>
              <a:ext uri="{FF2B5EF4-FFF2-40B4-BE49-F238E27FC236}">
                <a16:creationId xmlns:a16="http://schemas.microsoft.com/office/drawing/2014/main" id="{CFD2509A-2CE5-8646-A3A9-6E3948CEA346}"/>
              </a:ext>
            </a:extLst>
          </p:cNvPr>
          <p:cNvPicPr>
            <a:picLocks noGrp="1" noRot="1" noChangeAspect="1"/>
          </p:cNvPicPr>
          <p:nvPr>
            <p:ph idx="1"/>
            <a:videoFile r:link="rId1"/>
          </p:nvPr>
        </p:nvPicPr>
        <p:blipFill>
          <a:blip r:embed="rId3"/>
          <a:stretch>
            <a:fillRect/>
          </a:stretch>
        </p:blipFill>
        <p:spPr>
          <a:xfrm>
            <a:off x="4297814" y="1213633"/>
            <a:ext cx="7735887" cy="4351338"/>
          </a:xfrm>
          <a:prstGeom prst="rect">
            <a:avLst/>
          </a:prstGeom>
          <a:ln w="38100">
            <a:solidFill>
              <a:schemeClr val="bg1"/>
            </a:solidFill>
          </a:ln>
        </p:spPr>
      </p:pic>
      <p:sp>
        <p:nvSpPr>
          <p:cNvPr id="5" name="Rectangle 4">
            <a:extLst>
              <a:ext uri="{FF2B5EF4-FFF2-40B4-BE49-F238E27FC236}">
                <a16:creationId xmlns:a16="http://schemas.microsoft.com/office/drawing/2014/main" id="{B406535A-BB9B-734B-8842-DACD4E32C448}"/>
              </a:ext>
            </a:extLst>
          </p:cNvPr>
          <p:cNvSpPr/>
          <p:nvPr/>
        </p:nvSpPr>
        <p:spPr>
          <a:xfrm>
            <a:off x="158299" y="1564806"/>
            <a:ext cx="4005649" cy="4401205"/>
          </a:xfrm>
          <a:prstGeom prst="rect">
            <a:avLst/>
          </a:prstGeom>
        </p:spPr>
        <p:txBody>
          <a:bodyPr wrap="square">
            <a:spAutoFit/>
          </a:bodyPr>
          <a:lstStyle/>
          <a:p>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Ultrasonic Dry Ice is a library containing over 600 sounds themed metal resonances, scrapes and all sorts of weird.</a:t>
            </a:r>
            <a:b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All the content has been recorded at 192KHz with a Sanken CO100K, a couple of Sennheiser MKH8040 and a MKH416.</a:t>
            </a:r>
          </a:p>
          <a:p>
            <a:b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GB"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The resulting ultrasonic spectrum is rich and allows for truly extreme manipulation of the content.</a:t>
            </a:r>
            <a:endParaRPr lang="en-US" sz="20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6" name="Rectangle 5">
            <a:extLst>
              <a:ext uri="{FF2B5EF4-FFF2-40B4-BE49-F238E27FC236}">
                <a16:creationId xmlns:a16="http://schemas.microsoft.com/office/drawing/2014/main" id="{22D3339A-EF0C-CF4D-8A46-457CCB4AD982}"/>
              </a:ext>
            </a:extLst>
          </p:cNvPr>
          <p:cNvSpPr/>
          <p:nvPr/>
        </p:nvSpPr>
        <p:spPr>
          <a:xfrm>
            <a:off x="4555524" y="5966011"/>
            <a:ext cx="7220466" cy="646331"/>
          </a:xfrm>
          <a:prstGeom prst="rect">
            <a:avLst/>
          </a:prstGeom>
        </p:spPr>
        <p:txBody>
          <a:bodyPr wrap="squar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https://www.asoundeffect.com/sound-library/ultrasonic-dry-ice/</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12796661"/>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184BB-887C-4D4C-8344-495A7C457FBA}"/>
              </a:ext>
            </a:extLst>
          </p:cNvPr>
          <p:cNvSpPr>
            <a:spLocks noGrp="1"/>
          </p:cNvSpPr>
          <p:nvPr>
            <p:ph type="title"/>
          </p:nvPr>
        </p:nvSpPr>
        <p:spPr/>
        <p:txBody>
          <a:bodyPr/>
          <a:lstStyle/>
          <a:p>
            <a:endParaRPr lang="en-US" dirty="0"/>
          </a:p>
        </p:txBody>
      </p:sp>
      <p:pic>
        <p:nvPicPr>
          <p:cNvPr id="5" name="Picture 4" descr="A person sitting in a chair&#10;&#10;Description automatically generated with low confidence">
            <a:extLst>
              <a:ext uri="{FF2B5EF4-FFF2-40B4-BE49-F238E27FC236}">
                <a16:creationId xmlns:a16="http://schemas.microsoft.com/office/drawing/2014/main" id="{20AA8DB4-AE96-7E45-9C90-3C45F1108F42}"/>
              </a:ext>
            </a:extLst>
          </p:cNvPr>
          <p:cNvPicPr>
            <a:picLocks noChangeAspect="1"/>
          </p:cNvPicPr>
          <p:nvPr/>
        </p:nvPicPr>
        <p:blipFill rotWithShape="1">
          <a:blip r:embed="rId3"/>
          <a:srcRect b="8977"/>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A5AB6755-3D88-374C-B834-228848E1FA9E}"/>
              </a:ext>
            </a:extLst>
          </p:cNvPr>
          <p:cNvSpPr>
            <a:spLocks noGrp="1"/>
          </p:cNvSpPr>
          <p:nvPr>
            <p:ph idx="1"/>
          </p:nvPr>
        </p:nvSpPr>
        <p:spPr>
          <a:xfrm>
            <a:off x="838200" y="2506662"/>
            <a:ext cx="10515600" cy="4351338"/>
          </a:xfrm>
        </p:spPr>
        <p:txBody>
          <a:bodyPr>
            <a:normAutofit lnSpcReduction="10000"/>
          </a:bodyPr>
          <a:lstStyle/>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endParaRPr>
          </a:p>
          <a:p>
            <a:pPr marL="0" indent="0" algn="ctr">
              <a:buNone/>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https://www.epidemicsound.com/campaign/artist/</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Tree>
    <p:extLst>
      <p:ext uri="{BB962C8B-B14F-4D97-AF65-F5344CB8AC3E}">
        <p14:creationId xmlns:p14="http://schemas.microsoft.com/office/powerpoint/2010/main" val="3065224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website&#10;&#10;Description automatically generated">
            <a:extLst>
              <a:ext uri="{FF2B5EF4-FFF2-40B4-BE49-F238E27FC236}">
                <a16:creationId xmlns:a16="http://schemas.microsoft.com/office/drawing/2014/main" id="{BFD5C0A2-CDA6-7F4E-B3A4-E2DF3D6AA06B}"/>
              </a:ext>
            </a:extLst>
          </p:cNvPr>
          <p:cNvPicPr>
            <a:picLocks noChangeAspect="1"/>
          </p:cNvPicPr>
          <p:nvPr/>
        </p:nvPicPr>
        <p:blipFill rotWithShape="1">
          <a:blip r:embed="rId3"/>
          <a:srcRect l="1010" r="1010"/>
          <a:stretch/>
        </p:blipFill>
        <p:spPr>
          <a:xfrm>
            <a:off x="0" y="0"/>
            <a:ext cx="12192000" cy="6866778"/>
          </a:xfrm>
          <a:prstGeom prst="rect">
            <a:avLst/>
          </a:prstGeom>
        </p:spPr>
      </p:pic>
      <p:sp>
        <p:nvSpPr>
          <p:cNvPr id="3" name="Content Placeholder 2">
            <a:extLst>
              <a:ext uri="{FF2B5EF4-FFF2-40B4-BE49-F238E27FC236}">
                <a16:creationId xmlns:a16="http://schemas.microsoft.com/office/drawing/2014/main" id="{3D428ECA-6D4B-ED49-BC4B-6B0E5E1C5D21}"/>
              </a:ext>
            </a:extLst>
          </p:cNvPr>
          <p:cNvSpPr>
            <a:spLocks noGrp="1"/>
          </p:cNvSpPr>
          <p:nvPr>
            <p:ph idx="1"/>
          </p:nvPr>
        </p:nvSpPr>
        <p:spPr>
          <a:xfrm>
            <a:off x="838200" y="4439359"/>
            <a:ext cx="10515600" cy="4351338"/>
          </a:xfrm>
        </p:spPr>
        <p:txBody>
          <a:bodyPr/>
          <a:lstStyle/>
          <a:p>
            <a:pPr marL="0" indent="0" algn="ctr">
              <a:buNone/>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https://www.zapsplat.com/contributor-directory/</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
        <p:nvSpPr>
          <p:cNvPr id="2" name="Title 1">
            <a:extLst>
              <a:ext uri="{FF2B5EF4-FFF2-40B4-BE49-F238E27FC236}">
                <a16:creationId xmlns:a16="http://schemas.microsoft.com/office/drawing/2014/main" id="{0B2F4E05-4023-3A46-9B80-9C0771405204}"/>
              </a:ext>
            </a:extLst>
          </p:cNvPr>
          <p:cNvSpPr>
            <a:spLocks noGrp="1"/>
          </p:cNvSpPr>
          <p:nvPr>
            <p:ph type="title"/>
          </p:nvPr>
        </p:nvSpPr>
        <p:spPr>
          <a:xfrm>
            <a:off x="170936" y="1093079"/>
            <a:ext cx="10515600" cy="1325563"/>
          </a:xfrm>
        </p:spPr>
        <p:txBody>
          <a:bodyPr/>
          <a:lstStyle/>
          <a:p>
            <a:r>
              <a:rPr lang="en-US" b="1" dirty="0" err="1">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ZapSplat</a:t>
            </a:r>
            <a:endPar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endParaRPr>
          </a:p>
        </p:txBody>
      </p:sp>
    </p:spTree>
    <p:extLst>
      <p:ext uri="{BB962C8B-B14F-4D97-AF65-F5344CB8AC3E}">
        <p14:creationId xmlns:p14="http://schemas.microsoft.com/office/powerpoint/2010/main" val="4823525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 website&#10;&#10;Description automatically generated">
            <a:extLst>
              <a:ext uri="{FF2B5EF4-FFF2-40B4-BE49-F238E27FC236}">
                <a16:creationId xmlns:a16="http://schemas.microsoft.com/office/drawing/2014/main" id="{E9791CF8-BF60-BB41-9175-1BF19DD2A382}"/>
              </a:ext>
            </a:extLst>
          </p:cNvPr>
          <p:cNvPicPr>
            <a:picLocks noChangeAspect="1"/>
          </p:cNvPicPr>
          <p:nvPr/>
        </p:nvPicPr>
        <p:blipFill rotWithShape="1">
          <a:blip r:embed="rId3"/>
          <a:srcRect r="7359"/>
          <a:stretch/>
        </p:blipFill>
        <p:spPr>
          <a:xfrm>
            <a:off x="0" y="-118547"/>
            <a:ext cx="12192000" cy="6976547"/>
          </a:xfrm>
          <a:prstGeom prst="rect">
            <a:avLst/>
          </a:prstGeom>
        </p:spPr>
      </p:pic>
      <p:sp>
        <p:nvSpPr>
          <p:cNvPr id="2" name="Title 1">
            <a:extLst>
              <a:ext uri="{FF2B5EF4-FFF2-40B4-BE49-F238E27FC236}">
                <a16:creationId xmlns:a16="http://schemas.microsoft.com/office/drawing/2014/main" id="{7458EE2B-89C3-7343-BC38-EA4EDCEA6C79}"/>
              </a:ext>
            </a:extLst>
          </p:cNvPr>
          <p:cNvSpPr>
            <a:spLocks noGrp="1"/>
          </p:cNvSpPr>
          <p:nvPr>
            <p:ph type="title"/>
          </p:nvPr>
        </p:nvSpPr>
        <p:spPr>
          <a:xfrm>
            <a:off x="1394254" y="241557"/>
            <a:ext cx="10515600" cy="1325563"/>
          </a:xfrm>
        </p:spPr>
        <p:txBody>
          <a:bodyPr>
            <a:normAutofit/>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Game Engine Asset Store: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Unreal </a:t>
            </a:r>
          </a:p>
        </p:txBody>
      </p:sp>
      <p:sp>
        <p:nvSpPr>
          <p:cNvPr id="3" name="Content Placeholder 2">
            <a:extLst>
              <a:ext uri="{FF2B5EF4-FFF2-40B4-BE49-F238E27FC236}">
                <a16:creationId xmlns:a16="http://schemas.microsoft.com/office/drawing/2014/main" id="{FC620005-F3F3-B54B-8193-F9286C1D6219}"/>
              </a:ext>
            </a:extLst>
          </p:cNvPr>
          <p:cNvSpPr>
            <a:spLocks noGrp="1"/>
          </p:cNvSpPr>
          <p:nvPr>
            <p:ph idx="1"/>
          </p:nvPr>
        </p:nvSpPr>
        <p:spPr>
          <a:xfrm>
            <a:off x="838200" y="5167311"/>
            <a:ext cx="10515600" cy="1325564"/>
          </a:xfrm>
          <a:solidFill>
            <a:schemeClr val="tx1">
              <a:alpha val="56000"/>
            </a:schemeClr>
          </a:solidFill>
          <a:ln w="38100">
            <a:solidFill>
              <a:schemeClr val="bg1"/>
            </a:solidFill>
          </a:ln>
        </p:spPr>
        <p:txBody>
          <a:bodyPr/>
          <a:lstStyle/>
          <a:p>
            <a:pPr marL="0" indent="0" algn="ctr">
              <a:buNone/>
            </a:pP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https://www.unrealengine.com/marketplace/en-US/content-cat/assets/soundfx?count=20&amp;sortBy=effectiveDate&amp;sortDir=DESC&amp;start=0</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buNone/>
            </a:pPr>
            <a:endParaRPr lang="en-US" dirty="0"/>
          </a:p>
        </p:txBody>
      </p:sp>
    </p:spTree>
    <p:extLst>
      <p:ext uri="{BB962C8B-B14F-4D97-AF65-F5344CB8AC3E}">
        <p14:creationId xmlns:p14="http://schemas.microsoft.com/office/powerpoint/2010/main" val="2824567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website&#10;&#10;Description automatically generated">
            <a:extLst>
              <a:ext uri="{FF2B5EF4-FFF2-40B4-BE49-F238E27FC236}">
                <a16:creationId xmlns:a16="http://schemas.microsoft.com/office/drawing/2014/main" id="{3FCBB0A5-BD0E-B341-AB67-8F14172007DC}"/>
              </a:ext>
            </a:extLst>
          </p:cNvPr>
          <p:cNvPicPr>
            <a:picLocks noChangeAspect="1"/>
          </p:cNvPicPr>
          <p:nvPr/>
        </p:nvPicPr>
        <p:blipFill rotWithShape="1">
          <a:blip r:embed="rId3"/>
          <a:srcRect b="16308"/>
          <a:stretch/>
        </p:blipFill>
        <p:spPr>
          <a:xfrm>
            <a:off x="0" y="-1"/>
            <a:ext cx="12192000" cy="6858001"/>
          </a:xfrm>
          <a:prstGeom prst="rect">
            <a:avLst/>
          </a:prstGeom>
        </p:spPr>
      </p:pic>
      <p:sp>
        <p:nvSpPr>
          <p:cNvPr id="3" name="Content Placeholder 2">
            <a:extLst>
              <a:ext uri="{FF2B5EF4-FFF2-40B4-BE49-F238E27FC236}">
                <a16:creationId xmlns:a16="http://schemas.microsoft.com/office/drawing/2014/main" id="{FC620005-F3F3-B54B-8193-F9286C1D6219}"/>
              </a:ext>
            </a:extLst>
          </p:cNvPr>
          <p:cNvSpPr>
            <a:spLocks noGrp="1"/>
          </p:cNvSpPr>
          <p:nvPr>
            <p:ph idx="1"/>
          </p:nvPr>
        </p:nvSpPr>
        <p:spPr>
          <a:xfrm>
            <a:off x="838200" y="3428999"/>
            <a:ext cx="10515600" cy="4351338"/>
          </a:xfrm>
        </p:spPr>
        <p:txBody>
          <a:bodyPr/>
          <a:lstStyle/>
          <a:p>
            <a:pPr marL="0" indent="0" algn="ctr">
              <a:buNone/>
            </a:pPr>
            <a:r>
              <a:rPr lang="en-US" dirty="0">
                <a:latin typeface="Open Sans Light" panose="020B0306030504020204" pitchFamily="34" charset="0"/>
                <a:ea typeface="Open Sans Light" panose="020B0306030504020204" pitchFamily="34" charset="0"/>
                <a:cs typeface="Open Sans Light" panose="020B0306030504020204" pitchFamily="34" charset="0"/>
                <a:hlinkClick r:id="rId4">
                  <a:extLst>
                    <a:ext uri="{A12FA001-AC4F-418D-AE19-62706E023703}">
                      <ahyp:hlinkClr xmlns:ahyp="http://schemas.microsoft.com/office/drawing/2018/hyperlinkcolor" val="tx"/>
                    </a:ext>
                  </a:extLst>
                </a:hlinkClick>
              </a:rPr>
              <a:t>https://assetstore.unity.com/audio/sound-fx</a:t>
            </a:r>
            <a:endParaRPr lang="en-US" dirty="0">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p>
        </p:txBody>
      </p:sp>
      <p:sp>
        <p:nvSpPr>
          <p:cNvPr id="2" name="Title 1">
            <a:extLst>
              <a:ext uri="{FF2B5EF4-FFF2-40B4-BE49-F238E27FC236}">
                <a16:creationId xmlns:a16="http://schemas.microsoft.com/office/drawing/2014/main" id="{7458EE2B-89C3-7343-BC38-EA4EDCEA6C79}"/>
              </a:ext>
            </a:extLst>
          </p:cNvPr>
          <p:cNvSpPr>
            <a:spLocks noGrp="1"/>
          </p:cNvSpPr>
          <p:nvPr>
            <p:ph type="title"/>
          </p:nvPr>
        </p:nvSpPr>
        <p:spPr>
          <a:xfrm>
            <a:off x="4917989" y="105633"/>
            <a:ext cx="7066005" cy="1325563"/>
          </a:xfrm>
          <a:solidFill>
            <a:schemeClr val="tx1">
              <a:alpha val="48000"/>
            </a:schemeClr>
          </a:solidFill>
          <a:ln w="38100">
            <a:solidFill>
              <a:schemeClr val="bg1"/>
            </a:solidFill>
          </a:ln>
        </p:spPr>
        <p:txBody>
          <a:bodyPr>
            <a:normAutofit/>
          </a:bodyPr>
          <a:lstStyle/>
          <a:p>
            <a:pPr algn="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Game Engine Asset Store: </a:t>
            </a:r>
            <a:b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Unity </a:t>
            </a:r>
          </a:p>
        </p:txBody>
      </p:sp>
    </p:spTree>
    <p:extLst>
      <p:ext uri="{BB962C8B-B14F-4D97-AF65-F5344CB8AC3E}">
        <p14:creationId xmlns:p14="http://schemas.microsoft.com/office/powerpoint/2010/main" val="11766386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ride, Ferris wheel, roller coaster&#10;&#10;Description automatically generated">
            <a:extLst>
              <a:ext uri="{FF2B5EF4-FFF2-40B4-BE49-F238E27FC236}">
                <a16:creationId xmlns:a16="http://schemas.microsoft.com/office/drawing/2014/main" id="{7B43D761-C343-7D42-A091-1528A696C58B}"/>
              </a:ext>
            </a:extLst>
          </p:cNvPr>
          <p:cNvPicPr>
            <a:picLocks noChangeAspect="1"/>
          </p:cNvPicPr>
          <p:nvPr/>
        </p:nvPicPr>
        <p:blipFill rotWithShape="1">
          <a:blip r:embed="rId3">
            <a:alphaModFix amt="50000"/>
            <a:extLst>
              <a:ext uri="{BEBA8EAE-BF5A-486C-A8C5-ECC9F3942E4B}">
                <a14:imgProps xmlns:a14="http://schemas.microsoft.com/office/drawing/2010/main">
                  <a14:imgLayer r:embed="rId4">
                    <a14:imgEffect>
                      <a14:colorTemperature colorTemp="11500"/>
                    </a14:imgEffect>
                    <a14:imgEffect>
                      <a14:saturation sat="61000"/>
                    </a14:imgEffect>
                  </a14:imgLayer>
                </a14:imgProps>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393DD08-B227-6B42-8678-0C5F6D220D73}"/>
              </a:ext>
            </a:extLst>
          </p:cNvPr>
          <p:cNvSpPr>
            <a:spLocks noGrp="1"/>
          </p:cNvSpPr>
          <p:nvPr>
            <p:ph type="title"/>
          </p:nvPr>
        </p:nvSpPr>
        <p:spPr>
          <a:xfrm>
            <a:off x="838200" y="365125"/>
            <a:ext cx="10515600" cy="1325563"/>
          </a:xfrm>
        </p:spPr>
        <p:txBody>
          <a:bodyPr>
            <a:normAutofit/>
          </a:bodyPr>
          <a:lstStyle/>
          <a:p>
            <a:pPr algn="ctr"/>
            <a:r>
              <a:rPr lang="en-US" b="1" dirty="0">
                <a:solidFill>
                  <a:srgbClr val="FFFFFF"/>
                </a:solidFill>
                <a:latin typeface="Open Sans SemiBold" panose="020B0606030504020204" pitchFamily="34" charset="0"/>
                <a:ea typeface="Open Sans SemiBold" panose="020B0606030504020204" pitchFamily="34" charset="0"/>
                <a:cs typeface="Open Sans SemiBold" panose="020B0606030504020204" pitchFamily="34" charset="0"/>
              </a:rPr>
              <a:t>Independent Sound Effect Libraries</a:t>
            </a:r>
          </a:p>
        </p:txBody>
      </p:sp>
      <p:sp>
        <p:nvSpPr>
          <p:cNvPr id="3" name="Content Placeholder 2">
            <a:extLst>
              <a:ext uri="{FF2B5EF4-FFF2-40B4-BE49-F238E27FC236}">
                <a16:creationId xmlns:a16="http://schemas.microsoft.com/office/drawing/2014/main" id="{3E9FDDE4-0881-A248-9396-9B004EF9D8CF}"/>
              </a:ext>
            </a:extLst>
          </p:cNvPr>
          <p:cNvSpPr>
            <a:spLocks noGrp="1"/>
          </p:cNvSpPr>
          <p:nvPr>
            <p:ph idx="1"/>
          </p:nvPr>
        </p:nvSpPr>
        <p:spPr>
          <a:xfrm>
            <a:off x="838200" y="1825625"/>
            <a:ext cx="10515600" cy="4351338"/>
          </a:xfrm>
        </p:spPr>
        <p:txBody>
          <a:bodyPr numCol="3">
            <a:normAutofit fontScale="92500"/>
          </a:bodyPr>
          <a:lstStyle/>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Affordable Audio 4 Everyone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6">
                  <a:extLst>
                    <a:ext uri="{A12FA001-AC4F-418D-AE19-62706E023703}">
                      <ahyp:hlinkClr xmlns:ahyp="http://schemas.microsoft.com/office/drawing/2018/hyperlinkcolor" val="tx"/>
                    </a:ext>
                  </a:extLst>
                </a:hlinkClick>
              </a:rPr>
              <a:t>Arrowhead Audio</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7">
                  <a:extLst>
                    <a:ext uri="{A12FA001-AC4F-418D-AE19-62706E023703}">
                      <ahyp:hlinkClr xmlns:ahyp="http://schemas.microsoft.com/office/drawing/2018/hyperlinkcolor" val="tx"/>
                    </a:ext>
                  </a:extLst>
                </a:hlinkClick>
              </a:rPr>
              <a:t>Articulated Sounds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8">
                  <a:extLst>
                    <a:ext uri="{A12FA001-AC4F-418D-AE19-62706E023703}">
                      <ahyp:hlinkClr xmlns:ahyp="http://schemas.microsoft.com/office/drawing/2018/hyperlinkcolor" val="tx"/>
                    </a:ext>
                  </a:extLst>
                </a:hlinkClick>
              </a:rPr>
              <a:t>Avosound</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9">
                  <a:extLst>
                    <a:ext uri="{A12FA001-AC4F-418D-AE19-62706E023703}">
                      <ahyp:hlinkClr xmlns:ahyp="http://schemas.microsoft.com/office/drawing/2018/hyperlinkcolor" val="tx"/>
                    </a:ext>
                  </a:extLst>
                </a:hlinkClick>
              </a:rPr>
              <a:t>BONSON</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0">
                  <a:extLst>
                    <a:ext uri="{A12FA001-AC4F-418D-AE19-62706E023703}">
                      <ahyp:hlinkClr xmlns:ahyp="http://schemas.microsoft.com/office/drawing/2018/hyperlinkcolor" val="tx"/>
                    </a:ext>
                  </a:extLst>
                </a:hlinkClick>
              </a:rPr>
              <a:t>BOOM Library</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1">
                  <a:extLst>
                    <a:ext uri="{A12FA001-AC4F-418D-AE19-62706E023703}">
                      <ahyp:hlinkClr xmlns:ahyp="http://schemas.microsoft.com/office/drawing/2018/hyperlinkcolor" val="tx"/>
                    </a:ext>
                  </a:extLst>
                </a:hlinkClick>
              </a:rPr>
              <a:t>Bottle Rocket 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2">
                  <a:extLst>
                    <a:ext uri="{A12FA001-AC4F-418D-AE19-62706E023703}">
                      <ahyp:hlinkClr xmlns:ahyp="http://schemas.microsoft.com/office/drawing/2018/hyperlinkcolor" val="tx"/>
                    </a:ext>
                  </a:extLst>
                </a:hlinkClick>
              </a:rPr>
              <a:t>Chuck Russom 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3">
                  <a:extLst>
                    <a:ext uri="{A12FA001-AC4F-418D-AE19-62706E023703}">
                      <ahyp:hlinkClr xmlns:ahyp="http://schemas.microsoft.com/office/drawing/2018/hyperlinkcolor" val="tx"/>
                    </a:ext>
                  </a:extLst>
                </a:hlinkClick>
              </a:rPr>
              <a:t>Collected Transients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4">
                  <a:extLst>
                    <a:ext uri="{A12FA001-AC4F-418D-AE19-62706E023703}">
                      <ahyp:hlinkClr xmlns:ahyp="http://schemas.microsoft.com/office/drawing/2018/hyperlinkcolor" val="tx"/>
                    </a:ext>
                  </a:extLst>
                </a:hlinkClick>
              </a:rPr>
              <a:t>echo | collective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5">
                  <a:extLst>
                    <a:ext uri="{A12FA001-AC4F-418D-AE19-62706E023703}">
                      <ahyp:hlinkClr xmlns:ahyp="http://schemas.microsoft.com/office/drawing/2018/hyperlinkcolor" val="tx"/>
                    </a:ext>
                  </a:extLst>
                </a:hlinkClick>
              </a:rPr>
              <a:t>EFX Sound</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6">
                  <a:extLst>
                    <a:ext uri="{A12FA001-AC4F-418D-AE19-62706E023703}">
                      <ahyp:hlinkClr xmlns:ahyp="http://schemas.microsoft.com/office/drawing/2018/hyperlinkcolor" val="tx"/>
                    </a:ext>
                  </a:extLst>
                </a:hlinkClick>
              </a:rPr>
              <a:t>Empty Sea Audio</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7">
                  <a:extLst>
                    <a:ext uri="{A12FA001-AC4F-418D-AE19-62706E023703}">
                      <ahyp:hlinkClr xmlns:ahyp="http://schemas.microsoft.com/office/drawing/2018/hyperlinkcolor" val="tx"/>
                    </a:ext>
                  </a:extLst>
                </a:hlinkClick>
              </a:rPr>
              <a:t>Fox Audio Post-Production</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8">
                  <a:extLst>
                    <a:ext uri="{A12FA001-AC4F-418D-AE19-62706E023703}">
                      <ahyp:hlinkClr xmlns:ahyp="http://schemas.microsoft.com/office/drawing/2018/hyperlinkcolor" val="tx"/>
                    </a:ext>
                  </a:extLst>
                </a:hlinkClick>
              </a:rPr>
              <a:t>Hart 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19">
                  <a:extLst>
                    <a:ext uri="{A12FA001-AC4F-418D-AE19-62706E023703}">
                      <ahyp:hlinkClr xmlns:ahyp="http://schemas.microsoft.com/office/drawing/2018/hyperlinkcolor" val="tx"/>
                    </a:ext>
                  </a:extLst>
                </a:hlinkClick>
              </a:rPr>
              <a:t>HISS and a ROAR</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0">
                  <a:extLst>
                    <a:ext uri="{A12FA001-AC4F-418D-AE19-62706E023703}">
                      <ahyp:hlinkClr xmlns:ahyp="http://schemas.microsoft.com/office/drawing/2018/hyperlinkcolor" val="tx"/>
                    </a:ext>
                  </a:extLst>
                </a:hlinkClick>
              </a:rPr>
              <a:t>Hzandbits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1">
                  <a:extLst>
                    <a:ext uri="{A12FA001-AC4F-418D-AE19-62706E023703}">
                      <ahyp:hlinkClr xmlns:ahyp="http://schemas.microsoft.com/office/drawing/2018/hyperlinkcolor" val="tx"/>
                    </a:ext>
                  </a:extLst>
                </a:hlinkClick>
              </a:rPr>
              <a:t>Immersive 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2">
                  <a:extLst>
                    <a:ext uri="{A12FA001-AC4F-418D-AE19-62706E023703}">
                      <ahyp:hlinkClr xmlns:ahyp="http://schemas.microsoft.com/office/drawing/2018/hyperlinkcolor" val="tx"/>
                    </a:ext>
                  </a:extLst>
                </a:hlinkClick>
              </a:rPr>
              <a:t>Jordan Fehr 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3">
                  <a:extLst>
                    <a:ext uri="{A12FA001-AC4F-418D-AE19-62706E023703}">
                      <ahyp:hlinkClr xmlns:ahyp="http://schemas.microsoft.com/office/drawing/2018/hyperlinkcolor" val="tx"/>
                    </a:ext>
                  </a:extLst>
                </a:hlinkClick>
              </a:rPr>
              <a:t>New Sound Lab</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4">
                  <a:extLst>
                    <a:ext uri="{A12FA001-AC4F-418D-AE19-62706E023703}">
                      <ahyp:hlinkClr xmlns:ahyp="http://schemas.microsoft.com/office/drawing/2018/hyperlinkcolor" val="tx"/>
                    </a:ext>
                  </a:extLst>
                </a:hlinkClick>
              </a:rPr>
              <a:t>Noisecreations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5">
                  <a:extLst>
                    <a:ext uri="{A12FA001-AC4F-418D-AE19-62706E023703}">
                      <ahyp:hlinkClr xmlns:ahyp="http://schemas.microsoft.com/office/drawing/2018/hyperlinkcolor" val="tx"/>
                    </a:ext>
                  </a:extLst>
                </a:hlinkClick>
              </a:rPr>
              <a:t>Rabbit Ears Audio</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6">
                  <a:extLst>
                    <a:ext uri="{A12FA001-AC4F-418D-AE19-62706E023703}">
                      <ahyp:hlinkClr xmlns:ahyp="http://schemas.microsoft.com/office/drawing/2018/hyperlinkcolor" val="tx"/>
                    </a:ext>
                  </a:extLst>
                </a:hlinkClick>
              </a:rPr>
              <a:t>RDGSoundFX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7">
                  <a:extLst>
                    <a:ext uri="{A12FA001-AC4F-418D-AE19-62706E023703}">
                      <ahyp:hlinkClr xmlns:ahyp="http://schemas.microsoft.com/office/drawing/2018/hyperlinkcolor" val="tx"/>
                    </a:ext>
                  </a:extLst>
                </a:hlinkClick>
              </a:rPr>
              <a:t>The Recordist</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8">
                  <a:extLst>
                    <a:ext uri="{A12FA001-AC4F-418D-AE19-62706E023703}">
                      <ahyp:hlinkClr xmlns:ahyp="http://schemas.microsoft.com/office/drawing/2018/hyperlinkcolor" val="tx"/>
                    </a:ext>
                  </a:extLst>
                </a:hlinkClick>
              </a:rPr>
              <a:t>Red libraries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29">
                  <a:extLst>
                    <a:ext uri="{A12FA001-AC4F-418D-AE19-62706E023703}">
                      <ahyp:hlinkClr xmlns:ahyp="http://schemas.microsoft.com/office/drawing/2018/hyperlinkcolor" val="tx"/>
                    </a:ext>
                  </a:extLst>
                </a:hlinkClick>
              </a:rPr>
              <a:t>Rocksure Soundz</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0">
                  <a:extLst>
                    <a:ext uri="{A12FA001-AC4F-418D-AE19-62706E023703}">
                      <ahyp:hlinkClr xmlns:ahyp="http://schemas.microsoft.com/office/drawing/2018/hyperlinkcolor" val="tx"/>
                    </a:ext>
                  </a:extLst>
                </a:hlinkClick>
              </a:rPr>
              <a:t>Samuel Justice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1">
                  <a:extLst>
                    <a:ext uri="{A12FA001-AC4F-418D-AE19-62706E023703}">
                      <ahyp:hlinkClr xmlns:ahyp="http://schemas.microsoft.com/office/drawing/2018/hyperlinkcolor" val="tx"/>
                    </a:ext>
                  </a:extLst>
                </a:hlinkClick>
              </a:rPr>
              <a:t>Shapingwaves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2">
                  <a:extLst>
                    <a:ext uri="{A12FA001-AC4F-418D-AE19-62706E023703}">
                      <ahyp:hlinkClr xmlns:ahyp="http://schemas.microsoft.com/office/drawing/2018/hyperlinkcolor" val="tx"/>
                    </a:ext>
                  </a:extLst>
                </a:hlinkClick>
              </a:rPr>
              <a:t>Sonic Salute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3">
                  <a:extLst>
                    <a:ext uri="{A12FA001-AC4F-418D-AE19-62706E023703}">
                      <ahyp:hlinkClr xmlns:ahyp="http://schemas.microsoft.com/office/drawing/2018/hyperlinkcolor" val="tx"/>
                    </a:ext>
                  </a:extLst>
                </a:hlinkClick>
              </a:rPr>
              <a:t>SoundBits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4">
                  <a:extLst>
                    <a:ext uri="{A12FA001-AC4F-418D-AE19-62706E023703}">
                      <ahyp:hlinkClr xmlns:ahyp="http://schemas.microsoft.com/office/drawing/2018/hyperlinkcolor" val="tx"/>
                    </a:ext>
                  </a:extLst>
                </a:hlinkClick>
              </a:rPr>
              <a:t>The Sound Catcher</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5">
                  <a:extLst>
                    <a:ext uri="{A12FA001-AC4F-418D-AE19-62706E023703}">
                      <ahyp:hlinkClr xmlns:ahyp="http://schemas.microsoft.com/office/drawing/2018/hyperlinkcolor" val="tx"/>
                    </a:ext>
                  </a:extLst>
                </a:hlinkClick>
              </a:rPr>
              <a:t>SoundFuse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6">
                  <a:extLst>
                    <a:ext uri="{A12FA001-AC4F-418D-AE19-62706E023703}">
                      <ahyp:hlinkClr xmlns:ahyp="http://schemas.microsoft.com/office/drawing/2018/hyperlinkcolor" val="tx"/>
                    </a:ext>
                  </a:extLst>
                </a:hlinkClick>
              </a:rPr>
              <a:t>Soundmorph</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7">
                  <a:extLst>
                    <a:ext uri="{A12FA001-AC4F-418D-AE19-62706E023703}">
                      <ahyp:hlinkClr xmlns:ahyp="http://schemas.microsoft.com/office/drawing/2018/hyperlinkcolor" val="tx"/>
                    </a:ext>
                  </a:extLst>
                </a:hlinkClick>
              </a:rPr>
              <a:t>Soundopolis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8">
                  <a:extLst>
                    <a:ext uri="{A12FA001-AC4F-418D-AE19-62706E023703}">
                      <ahyp:hlinkClr xmlns:ahyp="http://schemas.microsoft.com/office/drawing/2018/hyperlinkcolor" val="tx"/>
                    </a:ext>
                  </a:extLst>
                </a:hlinkClick>
              </a:rPr>
              <a:t>Soundrangers</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39">
                  <a:extLst>
                    <a:ext uri="{A12FA001-AC4F-418D-AE19-62706E023703}">
                      <ahyp:hlinkClr xmlns:ahyp="http://schemas.microsoft.com/office/drawing/2018/hyperlinkcolor" val="tx"/>
                    </a:ext>
                  </a:extLst>
                </a:hlinkClick>
              </a:rPr>
              <a:t>Sound Response</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40">
                  <a:extLst>
                    <a:ext uri="{A12FA001-AC4F-418D-AE19-62706E023703}">
                      <ahyp:hlinkClr xmlns:ahyp="http://schemas.microsoft.com/office/drawing/2018/hyperlinkcolor" val="tx"/>
                    </a:ext>
                  </a:extLst>
                </a:hlinkClick>
              </a:rPr>
              <a:t>Surround Sound Library</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41">
                  <a:extLst>
                    <a:ext uri="{A12FA001-AC4F-418D-AE19-62706E023703}">
                      <ahyp:hlinkClr xmlns:ahyp="http://schemas.microsoft.com/office/drawing/2018/hyperlinkcolor" val="tx"/>
                    </a:ext>
                  </a:extLst>
                </a:hlinkClick>
              </a:rPr>
              <a:t>Takoma Media SFX</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42">
                  <a:extLst>
                    <a:ext uri="{A12FA001-AC4F-418D-AE19-62706E023703}">
                      <ahyp:hlinkClr xmlns:ahyp="http://schemas.microsoft.com/office/drawing/2018/hyperlinkcolor" val="tx"/>
                    </a:ext>
                  </a:extLst>
                </a:hlinkClick>
              </a:rPr>
              <a:t>TONSTURM</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r>
              <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hlinkClick r:id="rId43">
                  <a:extLst>
                    <a:ext uri="{A12FA001-AC4F-418D-AE19-62706E023703}">
                      <ahyp:hlinkClr xmlns:ahyp="http://schemas.microsoft.com/office/drawing/2018/hyperlinkcolor" val="tx"/>
                    </a:ext>
                  </a:extLst>
                </a:hlinkClick>
              </a:rPr>
              <a:t>Unidentified Sound Object</a:t>
            </a:r>
            <a:endParaRPr lang="en-GB" sz="16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sz="1300" dirty="0">
              <a:solidFill>
                <a:srgbClr val="FFFFFF"/>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688267910"/>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swing&#10;&#10;Description automatically generated">
            <a:extLst>
              <a:ext uri="{FF2B5EF4-FFF2-40B4-BE49-F238E27FC236}">
                <a16:creationId xmlns:a16="http://schemas.microsoft.com/office/drawing/2014/main" id="{4B744AF5-C055-E940-9EC0-DDE273CF6EA9}"/>
              </a:ext>
            </a:extLst>
          </p:cNvPr>
          <p:cNvPicPr>
            <a:picLocks noGrp="1" noChangeAspect="1"/>
          </p:cNvPicPr>
          <p:nvPr>
            <p:ph idx="1"/>
          </p:nvPr>
        </p:nvPicPr>
        <p:blipFill rotWithShape="1">
          <a:blip r:embed="rId3"/>
          <a:srcRect b="2969"/>
          <a:stretch/>
        </p:blipFill>
        <p:spPr>
          <a:xfrm>
            <a:off x="0" y="0"/>
            <a:ext cx="12192000" cy="6858000"/>
          </a:xfrm>
        </p:spPr>
      </p:pic>
      <p:sp>
        <p:nvSpPr>
          <p:cNvPr id="2" name="Title 1">
            <a:extLst>
              <a:ext uri="{FF2B5EF4-FFF2-40B4-BE49-F238E27FC236}">
                <a16:creationId xmlns:a16="http://schemas.microsoft.com/office/drawing/2014/main" id="{95D3CBAA-F009-B14D-870D-1B051FA5CF3C}"/>
              </a:ext>
            </a:extLst>
          </p:cNvPr>
          <p:cNvSpPr>
            <a:spLocks noGrp="1"/>
          </p:cNvSpPr>
          <p:nvPr>
            <p:ph type="title"/>
          </p:nvPr>
        </p:nvSpPr>
        <p:spPr/>
        <p:txBody>
          <a:bodyPr/>
          <a:lstStyle/>
          <a:p>
            <a:pPr algn="ctr"/>
            <a:r>
              <a:rPr lang="en-US" b="1" dirty="0">
                <a:latin typeface="Open Sans SemiBold" panose="020B0606030504020204" pitchFamily="34" charset="0"/>
                <a:ea typeface="Open Sans SemiBold" panose="020B0606030504020204" pitchFamily="34" charset="0"/>
                <a:cs typeface="Open Sans SemiBold" panose="020B0606030504020204" pitchFamily="34" charset="0"/>
              </a:rPr>
              <a:t>Additional Resources</a:t>
            </a:r>
          </a:p>
        </p:txBody>
      </p:sp>
    </p:spTree>
    <p:extLst>
      <p:ext uri="{BB962C8B-B14F-4D97-AF65-F5344CB8AC3E}">
        <p14:creationId xmlns:p14="http://schemas.microsoft.com/office/powerpoint/2010/main" val="33086707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C2F6-6DBB-2242-B914-38ECBB847325}"/>
              </a:ext>
            </a:extLst>
          </p:cNvPr>
          <p:cNvSpPr>
            <a:spLocks noGrp="1"/>
          </p:cNvSpPr>
          <p:nvPr>
            <p:ph type="title"/>
          </p:nvPr>
        </p:nvSpPr>
        <p:spPr>
          <a:xfrm>
            <a:off x="838200" y="229201"/>
            <a:ext cx="10515600" cy="1325563"/>
          </a:xfrm>
        </p:spPr>
        <p:txBody>
          <a:bodyPr/>
          <a:lstStyle/>
          <a:p>
            <a:r>
              <a:rPr lang="en-US"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How to Build a Sound Effects Library from Scratch by Chase Steele</a:t>
            </a:r>
          </a:p>
        </p:txBody>
      </p:sp>
      <p:pic>
        <p:nvPicPr>
          <p:cNvPr id="4" name="Online Media 3" descr="How To Build a Sound Effects Library from Scratch (includes free SFX!) - a guide by Chase Steele">
            <a:hlinkClick r:id="" action="ppaction://media"/>
            <a:extLst>
              <a:ext uri="{FF2B5EF4-FFF2-40B4-BE49-F238E27FC236}">
                <a16:creationId xmlns:a16="http://schemas.microsoft.com/office/drawing/2014/main" id="{8591FAE6-8C6E-9D4F-9BCF-8B4233F35584}"/>
              </a:ext>
            </a:extLst>
          </p:cNvPr>
          <p:cNvPicPr>
            <a:picLocks noRot="1" noChangeAspect="1"/>
          </p:cNvPicPr>
          <p:nvPr>
            <a:videoFile r:link="rId1"/>
          </p:nvPr>
        </p:nvPicPr>
        <p:blipFill>
          <a:blip r:embed="rId3"/>
          <a:stretch>
            <a:fillRect/>
          </a:stretch>
        </p:blipFill>
        <p:spPr>
          <a:xfrm>
            <a:off x="1941384" y="1822872"/>
            <a:ext cx="8309232" cy="4694716"/>
          </a:xfrm>
          <a:prstGeom prst="rect">
            <a:avLst/>
          </a:prstGeom>
          <a:ln w="47625">
            <a:solidFill>
              <a:schemeClr val="lt1">
                <a:hueOff val="0"/>
                <a:satOff val="0"/>
                <a:lumOff val="0"/>
              </a:schemeClr>
            </a:solidFill>
          </a:ln>
        </p:spPr>
      </p:pic>
    </p:spTree>
    <p:extLst>
      <p:ext uri="{BB962C8B-B14F-4D97-AF65-F5344CB8AC3E}">
        <p14:creationId xmlns:p14="http://schemas.microsoft.com/office/powerpoint/2010/main" val="3940084899"/>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6" name="Picture 5" descr="Logo&#10;&#10;Description automatically generated">
            <a:extLst>
              <a:ext uri="{FF2B5EF4-FFF2-40B4-BE49-F238E27FC236}">
                <a16:creationId xmlns:a16="http://schemas.microsoft.com/office/drawing/2014/main" id="{F8CE6FA1-9C20-AE47-8413-C3DF3A8AD392}"/>
              </a:ext>
            </a:extLst>
          </p:cNvPr>
          <p:cNvPicPr>
            <a:picLocks noChangeAspect="1"/>
          </p:cNvPicPr>
          <p:nvPr/>
        </p:nvPicPr>
        <p:blipFill>
          <a:blip r:embed="rId2"/>
          <a:stretch>
            <a:fillRect/>
          </a:stretch>
        </p:blipFill>
        <p:spPr>
          <a:xfrm>
            <a:off x="229972" y="0"/>
            <a:ext cx="6209543" cy="1584067"/>
          </a:xfrm>
          <a:prstGeom prst="rect">
            <a:avLst/>
          </a:prstGeom>
        </p:spPr>
      </p:pic>
      <p:sp>
        <p:nvSpPr>
          <p:cNvPr id="7" name="Rectangle 6">
            <a:extLst>
              <a:ext uri="{FF2B5EF4-FFF2-40B4-BE49-F238E27FC236}">
                <a16:creationId xmlns:a16="http://schemas.microsoft.com/office/drawing/2014/main" id="{25F35219-3A87-A144-A674-6C7C9B7F62BA}"/>
              </a:ext>
            </a:extLst>
          </p:cNvPr>
          <p:cNvSpPr/>
          <p:nvPr/>
        </p:nvSpPr>
        <p:spPr>
          <a:xfrm>
            <a:off x="3224060" y="6448337"/>
            <a:ext cx="5743880"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https://www.youtube.com/c/FreeToUseSounds/videos</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algn="ct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pic>
        <p:nvPicPr>
          <p:cNvPr id="11" name="Picture 10" descr="Website&#10;&#10;Description automatically generated with medium confidence">
            <a:extLst>
              <a:ext uri="{FF2B5EF4-FFF2-40B4-BE49-F238E27FC236}">
                <a16:creationId xmlns:a16="http://schemas.microsoft.com/office/drawing/2014/main" id="{4C2B47A7-3C65-3C49-8C13-809738F39DAB}"/>
              </a:ext>
            </a:extLst>
          </p:cNvPr>
          <p:cNvPicPr>
            <a:picLocks noChangeAspect="1"/>
          </p:cNvPicPr>
          <p:nvPr/>
        </p:nvPicPr>
        <p:blipFill>
          <a:blip r:embed="rId4"/>
          <a:stretch>
            <a:fillRect/>
          </a:stretch>
        </p:blipFill>
        <p:spPr>
          <a:xfrm>
            <a:off x="2000250" y="1157585"/>
            <a:ext cx="8191500" cy="5194300"/>
          </a:xfrm>
          <a:prstGeom prst="rect">
            <a:avLst/>
          </a:prstGeom>
        </p:spPr>
      </p:pic>
    </p:spTree>
    <p:extLst>
      <p:ext uri="{BB962C8B-B14F-4D97-AF65-F5344CB8AC3E}">
        <p14:creationId xmlns:p14="http://schemas.microsoft.com/office/powerpoint/2010/main" val="27212090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Online Media 3" descr="How to Make Sound Libraries from Field Recordings">
            <a:hlinkClick r:id="" action="ppaction://media"/>
            <a:extLst>
              <a:ext uri="{FF2B5EF4-FFF2-40B4-BE49-F238E27FC236}">
                <a16:creationId xmlns:a16="http://schemas.microsoft.com/office/drawing/2014/main" id="{C91D1DFF-D783-8742-8787-3606427C0D37}"/>
              </a:ext>
            </a:extLst>
          </p:cNvPr>
          <p:cNvPicPr>
            <a:picLocks noGrp="1" noRot="1" noChangeAspect="1"/>
          </p:cNvPicPr>
          <p:nvPr>
            <p:ph idx="1"/>
            <a:videoFile r:link="rId1"/>
          </p:nvPr>
        </p:nvPicPr>
        <p:blipFill>
          <a:blip r:embed="rId3"/>
          <a:stretch>
            <a:fillRect/>
          </a:stretch>
        </p:blipFill>
        <p:spPr>
          <a:xfrm>
            <a:off x="2245519" y="1636646"/>
            <a:ext cx="7700962" cy="4351338"/>
          </a:xfrm>
          <a:prstGeom prst="rect">
            <a:avLst/>
          </a:prstGeom>
        </p:spPr>
      </p:pic>
      <p:pic>
        <p:nvPicPr>
          <p:cNvPr id="6" name="Picture 5" descr="Logo&#10;&#10;Description automatically generated">
            <a:extLst>
              <a:ext uri="{FF2B5EF4-FFF2-40B4-BE49-F238E27FC236}">
                <a16:creationId xmlns:a16="http://schemas.microsoft.com/office/drawing/2014/main" id="{F8CE6FA1-9C20-AE47-8413-C3DF3A8AD392}"/>
              </a:ext>
            </a:extLst>
          </p:cNvPr>
          <p:cNvPicPr>
            <a:picLocks noChangeAspect="1"/>
          </p:cNvPicPr>
          <p:nvPr/>
        </p:nvPicPr>
        <p:blipFill>
          <a:blip r:embed="rId4"/>
          <a:stretch>
            <a:fillRect/>
          </a:stretch>
        </p:blipFill>
        <p:spPr>
          <a:xfrm>
            <a:off x="353539" y="145879"/>
            <a:ext cx="6209543" cy="1584067"/>
          </a:xfrm>
          <a:prstGeom prst="rect">
            <a:avLst/>
          </a:prstGeom>
        </p:spPr>
      </p:pic>
      <p:sp>
        <p:nvSpPr>
          <p:cNvPr id="7" name="Rectangle 6">
            <a:extLst>
              <a:ext uri="{FF2B5EF4-FFF2-40B4-BE49-F238E27FC236}">
                <a16:creationId xmlns:a16="http://schemas.microsoft.com/office/drawing/2014/main" id="{25F35219-3A87-A144-A674-6C7C9B7F62BA}"/>
              </a:ext>
            </a:extLst>
          </p:cNvPr>
          <p:cNvSpPr/>
          <p:nvPr/>
        </p:nvSpPr>
        <p:spPr>
          <a:xfrm>
            <a:off x="4225135" y="6388955"/>
            <a:ext cx="3741730" cy="646331"/>
          </a:xfrm>
          <a:prstGeom prst="rect">
            <a:avLst/>
          </a:prstGeom>
        </p:spPr>
        <p:txBody>
          <a:bodyPr wrap="none">
            <a:spAutoFit/>
          </a:bodyPr>
          <a:lstStyle/>
          <a:p>
            <a:pPr algn="ctr"/>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5">
                  <a:extLst>
                    <a:ext uri="{A12FA001-AC4F-418D-AE19-62706E023703}">
                      <ahyp:hlinkClr xmlns:ahyp="http://schemas.microsoft.com/office/drawing/2018/hyperlinkcolor" val="tx"/>
                    </a:ext>
                  </a:extLst>
                </a:hlinkClick>
              </a:rPr>
              <a:t>https://www.freetousesounds.com</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346232987"/>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65894-953B-B341-AB77-CAFBF0022025}"/>
              </a:ext>
            </a:extLst>
          </p:cNvPr>
          <p:cNvSpPr>
            <a:spLocks noGrp="1"/>
          </p:cNvSpPr>
          <p:nvPr>
            <p:ph type="title"/>
          </p:nvPr>
        </p:nvSpPr>
        <p:spPr/>
        <p:txBody>
          <a:bodyPr/>
          <a:lstStyle/>
          <a:p>
            <a:endParaRPr lang="en-US"/>
          </a:p>
        </p:txBody>
      </p:sp>
      <p:pic>
        <p:nvPicPr>
          <p:cNvPr id="4" name="Online Media 3" descr="My sales after 2 months of uploading music on Audiojungle and Pond5">
            <a:hlinkClick r:id="" action="ppaction://media"/>
            <a:extLst>
              <a:ext uri="{FF2B5EF4-FFF2-40B4-BE49-F238E27FC236}">
                <a16:creationId xmlns:a16="http://schemas.microsoft.com/office/drawing/2014/main" id="{43EE3835-9F2E-9F49-BA93-FEC03678D8A3}"/>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62024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B3CE9-B452-A04B-B77A-67FEDC3E4D66}"/>
              </a:ext>
            </a:extLst>
          </p:cNvPr>
          <p:cNvSpPr>
            <a:spLocks noGrp="1"/>
          </p:cNvSpPr>
          <p:nvPr>
            <p:ph type="title"/>
          </p:nvPr>
        </p:nvSpPr>
        <p:spPr/>
        <p:txBody>
          <a:bodyPr/>
          <a:lstStyle/>
          <a:p>
            <a:endParaRPr lang="en-US"/>
          </a:p>
        </p:txBody>
      </p:sp>
      <p:pic>
        <p:nvPicPr>
          <p:cNvPr id="4" name="Online Media 3" descr="How To Upload Your Music To Audiojungle - Quick &amp; Easy Tutorial">
            <a:hlinkClick r:id="" action="ppaction://media"/>
            <a:extLst>
              <a:ext uri="{FF2B5EF4-FFF2-40B4-BE49-F238E27FC236}">
                <a16:creationId xmlns:a16="http://schemas.microsoft.com/office/drawing/2014/main" id="{845E7AB3-8708-4741-A223-AB058967536F}"/>
              </a:ext>
            </a:extLst>
          </p:cNvPr>
          <p:cNvPicPr>
            <a:picLocks noGrp="1" noRot="1" noChangeAspect="1"/>
          </p:cNvPicPr>
          <p:nvPr>
            <p:ph idx="1"/>
            <a:videoFile r:link="rId1"/>
          </p:nvPr>
        </p:nvPicPr>
        <p:blipFill>
          <a:blip r:embed="rId3"/>
          <a:stretch>
            <a:fillRect/>
          </a:stretch>
        </p:blipFill>
        <p:spPr>
          <a:xfrm>
            <a:off x="0" y="0"/>
            <a:ext cx="12192000" cy="6888946"/>
          </a:xfrm>
          <a:prstGeom prst="rect">
            <a:avLst/>
          </a:prstGeom>
        </p:spPr>
      </p:pic>
    </p:spTree>
    <p:extLst>
      <p:ext uri="{BB962C8B-B14F-4D97-AF65-F5344CB8AC3E}">
        <p14:creationId xmlns:p14="http://schemas.microsoft.com/office/powerpoint/2010/main" val="3966128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B676DC48-CD42-9F4A-B5EF-0EC983A9BC7F}"/>
              </a:ext>
            </a:extLst>
          </p:cNvPr>
          <p:cNvPicPr>
            <a:picLocks noGrp="1" noChangeAspect="1"/>
          </p:cNvPicPr>
          <p:nvPr>
            <p:ph idx="1"/>
          </p:nvPr>
        </p:nvPicPr>
        <p:blipFill>
          <a:blip r:embed="rId2"/>
          <a:stretch>
            <a:fillRect/>
          </a:stretch>
        </p:blipFill>
        <p:spPr>
          <a:xfrm>
            <a:off x="967408" y="0"/>
            <a:ext cx="10257183" cy="6868380"/>
          </a:xfrm>
        </p:spPr>
      </p:pic>
      <p:sp>
        <p:nvSpPr>
          <p:cNvPr id="6" name="Rectangle 5">
            <a:extLst>
              <a:ext uri="{FF2B5EF4-FFF2-40B4-BE49-F238E27FC236}">
                <a16:creationId xmlns:a16="http://schemas.microsoft.com/office/drawing/2014/main" id="{089A848E-9A6C-E647-95C1-C5AB3655B5EC}"/>
              </a:ext>
            </a:extLst>
          </p:cNvPr>
          <p:cNvSpPr/>
          <p:nvPr/>
        </p:nvSpPr>
        <p:spPr>
          <a:xfrm>
            <a:off x="121287" y="302352"/>
            <a:ext cx="3098991" cy="923330"/>
          </a:xfrm>
          <a:prstGeom prst="rect">
            <a:avLst/>
          </a:prstGeom>
        </p:spPr>
        <p:txBody>
          <a:bodyPr wrap="square">
            <a:spAutoFit/>
          </a:bodyPr>
          <a:lstStyle/>
          <a:p>
            <a:r>
              <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hlinkClick r:id="rId3">
                  <a:extLst>
                    <a:ext uri="{A12FA001-AC4F-418D-AE19-62706E023703}">
                      <ahyp:hlinkClr xmlns:ahyp="http://schemas.microsoft.com/office/drawing/2018/hyperlinkcolor" val="tx"/>
                    </a:ext>
                  </a:extLst>
                </a:hlinkClick>
              </a:rPr>
              <a:t>https://www.youtube.com/c/StockMusicLicensing/videos</a:t>
            </a:r>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endParaRPr lang="en-US"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Tree>
    <p:extLst>
      <p:ext uri="{BB962C8B-B14F-4D97-AF65-F5344CB8AC3E}">
        <p14:creationId xmlns:p14="http://schemas.microsoft.com/office/powerpoint/2010/main" val="25698039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5"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2" name="Rectangle 21">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996D61-004C-6F43-89CF-7B2FA48D5E77}"/>
              </a:ext>
            </a:extLst>
          </p:cNvPr>
          <p:cNvSpPr>
            <a:spLocks noGrp="1"/>
          </p:cNvSpPr>
          <p:nvPr>
            <p:ph type="title"/>
          </p:nvPr>
        </p:nvSpPr>
        <p:spPr>
          <a:xfrm>
            <a:off x="119270" y="123849"/>
            <a:ext cx="4451520" cy="2460325"/>
          </a:xfrm>
        </p:spPr>
        <p:txBody>
          <a:bodyPr anchor="t">
            <a:normAutofit/>
          </a:bodyPr>
          <a:lstStyle/>
          <a:p>
            <a:r>
              <a:rPr lang="en-US"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The Sustainable Studio </a:t>
            </a:r>
            <a:br>
              <a:rPr lang="en-US"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r>
              <a:rPr lang="en-US"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t>Week 2 Creative Task: </a:t>
            </a:r>
            <a:br>
              <a:rPr lang="en-US" sz="2400" b="1" dirty="0">
                <a:solidFill>
                  <a:schemeClr val="bg1"/>
                </a:solidFill>
                <a:latin typeface="Open Sans SemiBold" panose="020B0606030504020204" pitchFamily="34" charset="0"/>
                <a:ea typeface="Open Sans SemiBold" panose="020B0606030504020204" pitchFamily="34" charset="0"/>
                <a:cs typeface="Open Sans SemiBold" panose="020B0606030504020204" pitchFamily="34" charset="0"/>
              </a:rPr>
            </a:br>
            <a:endPar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p:txBody>
      </p:sp>
      <p:sp>
        <p:nvSpPr>
          <p:cNvPr id="3" name="Content Placeholder 2">
            <a:extLst>
              <a:ext uri="{FF2B5EF4-FFF2-40B4-BE49-F238E27FC236}">
                <a16:creationId xmlns:a16="http://schemas.microsoft.com/office/drawing/2014/main" id="{39CAB0B1-52DB-D24A-BE90-4A781DF11169}"/>
              </a:ext>
            </a:extLst>
          </p:cNvPr>
          <p:cNvSpPr>
            <a:spLocks noGrp="1"/>
          </p:cNvSpPr>
          <p:nvPr>
            <p:ph idx="1"/>
          </p:nvPr>
        </p:nvSpPr>
        <p:spPr>
          <a:xfrm>
            <a:off x="119270" y="721365"/>
            <a:ext cx="4451520" cy="6012786"/>
          </a:xfrm>
        </p:spPr>
        <p:txBody>
          <a:bodyPr anchor="t">
            <a:normAutofit fontScale="85000" lnSpcReduction="10000"/>
          </a:bodyPr>
          <a:lstStyle/>
          <a:p>
            <a:pPr marL="0" indent="0">
              <a:lnSpc>
                <a:spcPct val="120000"/>
              </a:lnSpc>
              <a:buNone/>
            </a:pPr>
            <a:b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b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Create a Sound Effects Library Consisting of 10 Household Sounds Relating to the Same Theme.</a:t>
            </a:r>
          </a:p>
          <a:p>
            <a:pPr marL="0" indent="0">
              <a:lnSpc>
                <a:spcPct val="120000"/>
              </a:lnSpc>
              <a:buNone/>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You may want top consider creating: </a:t>
            </a:r>
          </a:p>
          <a:p>
            <a:pPr>
              <a:lnSpc>
                <a:spcPct val="120000"/>
              </a:lnSpc>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Spot Effects</a:t>
            </a:r>
          </a:p>
          <a:p>
            <a:pPr>
              <a:lnSpc>
                <a:spcPct val="120000"/>
              </a:lnSpc>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Ambience </a:t>
            </a:r>
          </a:p>
          <a:p>
            <a:pPr>
              <a:lnSpc>
                <a:spcPct val="120000"/>
              </a:lnSpc>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Design Sound Effects </a:t>
            </a:r>
          </a:p>
          <a:p>
            <a:pPr>
              <a:lnSpc>
                <a:spcPct val="120000"/>
              </a:lnSpc>
            </a:pPr>
            <a:endParaRPr lang="en-US" sz="105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endParaRPr>
          </a:p>
          <a:p>
            <a:pPr marL="0" indent="0">
              <a:lnSpc>
                <a:spcPct val="120000"/>
              </a:lnSpc>
              <a:buNone/>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All Sound Effects must be titled appropriately, include a brief description (Tags are fine) and have a fade in and fade out.</a:t>
            </a:r>
          </a:p>
          <a:p>
            <a:pPr marL="0" indent="0">
              <a:lnSpc>
                <a:spcPct val="120000"/>
              </a:lnSpc>
              <a:buNone/>
            </a:pPr>
            <a:r>
              <a:rPr lang="en-US" sz="2400" dirty="0">
                <a:solidFill>
                  <a:schemeClr val="bg1"/>
                </a:solidFill>
                <a:latin typeface="Open Sans Light" panose="020B0306030504020204" pitchFamily="34" charset="0"/>
                <a:ea typeface="Open Sans Light" panose="020B0306030504020204" pitchFamily="34" charset="0"/>
                <a:cs typeface="Open Sans Light" panose="020B0306030504020204" pitchFamily="34" charset="0"/>
              </a:rPr>
              <a:t>If you have time, create album cover art and a sample demo track.</a:t>
            </a:r>
          </a:p>
        </p:txBody>
      </p:sp>
      <p:pic>
        <p:nvPicPr>
          <p:cNvPr id="5" name="Picture 4" descr="Diagram&#10;&#10;Description automatically generated">
            <a:extLst>
              <a:ext uri="{FF2B5EF4-FFF2-40B4-BE49-F238E27FC236}">
                <a16:creationId xmlns:a16="http://schemas.microsoft.com/office/drawing/2014/main" id="{65DAC5EB-A206-8245-B05B-0936C51B851E}"/>
              </a:ext>
            </a:extLst>
          </p:cNvPr>
          <p:cNvPicPr>
            <a:picLocks noChangeAspect="1"/>
          </p:cNvPicPr>
          <p:nvPr/>
        </p:nvPicPr>
        <p:blipFill rotWithShape="1">
          <a:blip r:embed="rId3"/>
          <a:srcRect l="3074" r="4086" b="2"/>
          <a:stretch/>
        </p:blipFill>
        <p:spPr>
          <a:xfrm>
            <a:off x="4812178" y="828163"/>
            <a:ext cx="7262191" cy="5201674"/>
          </a:xfrm>
          <a:prstGeom prst="rect">
            <a:avLst/>
          </a:prstGeom>
          <a:ln w="69850">
            <a:solidFill>
              <a:schemeClr val="tx1"/>
            </a:solidFill>
          </a:ln>
        </p:spPr>
      </p:pic>
    </p:spTree>
    <p:extLst>
      <p:ext uri="{BB962C8B-B14F-4D97-AF65-F5344CB8AC3E}">
        <p14:creationId xmlns:p14="http://schemas.microsoft.com/office/powerpoint/2010/main" val="38051461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748D1-9DDE-2846-B775-49056D980F24}"/>
              </a:ext>
            </a:extLst>
          </p:cNvPr>
          <p:cNvSpPr>
            <a:spLocks noGrp="1"/>
          </p:cNvSpPr>
          <p:nvPr>
            <p:ph type="title"/>
          </p:nvPr>
        </p:nvSpPr>
        <p:spPr/>
        <p:txBody>
          <a:bodyPr/>
          <a:lstStyle/>
          <a:p>
            <a:endParaRPr lang="en-US"/>
          </a:p>
        </p:txBody>
      </p:sp>
      <p:pic>
        <p:nvPicPr>
          <p:cNvPr id="4" name="Online Media 3" descr="HOW TO RECORD YOUR FIRST SOUND LIBRARY AT HOME">
            <a:hlinkClick r:id="" action="ppaction://media"/>
            <a:extLst>
              <a:ext uri="{FF2B5EF4-FFF2-40B4-BE49-F238E27FC236}">
                <a16:creationId xmlns:a16="http://schemas.microsoft.com/office/drawing/2014/main" id="{8E8364BF-464F-E54C-A569-260C766DE674}"/>
              </a:ext>
            </a:extLst>
          </p:cNvPr>
          <p:cNvPicPr>
            <a:picLocks noGrp="1" noRot="1" noChangeAspect="1"/>
          </p:cNvPicPr>
          <p:nvPr>
            <p:ph idx="1"/>
            <a:videoFile r:link="rId1"/>
          </p:nvPr>
        </p:nvPicPr>
        <p:blipFill>
          <a:blip r:embed="rId4"/>
          <a:stretch>
            <a:fillRect/>
          </a:stretch>
        </p:blipFill>
        <p:spPr>
          <a:xfrm>
            <a:off x="0" y="0"/>
            <a:ext cx="12192000" cy="6888946"/>
          </a:xfrm>
          <a:prstGeom prst="rect">
            <a:avLst/>
          </a:prstGeom>
        </p:spPr>
      </p:pic>
    </p:spTree>
    <p:extLst>
      <p:ext uri="{BB962C8B-B14F-4D97-AF65-F5344CB8AC3E}">
        <p14:creationId xmlns:p14="http://schemas.microsoft.com/office/powerpoint/2010/main" val="427313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868</TotalTime>
  <Words>1605</Words>
  <Application>Microsoft Macintosh PowerPoint</Application>
  <PresentationFormat>Widescreen</PresentationFormat>
  <Paragraphs>217</Paragraphs>
  <Slides>53</Slides>
  <Notes>33</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Arial</vt:lpstr>
      <vt:lpstr>Calibri</vt:lpstr>
      <vt:lpstr>Calibri Light</vt:lpstr>
      <vt:lpstr>Open Sans Light</vt:lpstr>
      <vt:lpstr>Open Sans SemiBold</vt:lpstr>
      <vt:lpstr>Office Theme</vt:lpstr>
      <vt:lpstr>The Sustainable Studio</vt:lpstr>
      <vt:lpstr>PowerPoint Presentation</vt:lpstr>
      <vt:lpstr>Sound Effects Libraries</vt:lpstr>
      <vt:lpstr>PowerPoint Presentation</vt:lpstr>
      <vt:lpstr>PowerPoint Presentation</vt:lpstr>
      <vt:lpstr>PowerPoint Presentation</vt:lpstr>
      <vt:lpstr>PowerPoint Presentation</vt:lpstr>
      <vt:lpstr>Sound Ideas</vt:lpstr>
      <vt:lpstr>PowerPoint Presentation</vt:lpstr>
      <vt:lpstr>Sound Effect  Categories</vt:lpstr>
      <vt:lpstr>PowerPoint Presentation</vt:lpstr>
      <vt:lpstr>Spot Effects Recording Process </vt:lpstr>
      <vt:lpstr>PowerPoint Presentation</vt:lpstr>
      <vt:lpstr>Ambience</vt:lpstr>
      <vt:lpstr>Ambience  Recording Process</vt:lpstr>
      <vt:lpstr>PowerPoint Presentation</vt:lpstr>
      <vt:lpstr>PowerPoint Presentation</vt:lpstr>
      <vt:lpstr>Design Sound Effects  Sound Design Tools: VITAL </vt:lpstr>
      <vt:lpstr>PowerPoint Presentation</vt:lpstr>
      <vt:lpstr> Metadata Sound Effects Library </vt:lpstr>
      <vt:lpstr>PowerPoint Presentation</vt:lpstr>
      <vt:lpstr>PowerPoint Presentation</vt:lpstr>
      <vt:lpstr>Download the UCS Database </vt:lpstr>
      <vt:lpstr>PowerPoint Presentation</vt:lpstr>
      <vt:lpstr>Soundly</vt:lpstr>
      <vt:lpstr>PowerPoint Presentation</vt:lpstr>
      <vt:lpstr>Embedding Metadata ID3 Tag and MP3</vt:lpstr>
      <vt:lpstr>Selling your Work</vt:lpstr>
      <vt:lpstr>Sell on Your Own Website </vt:lpstr>
      <vt:lpstr>PowerPoint Presentation</vt:lpstr>
      <vt:lpstr>Submit to a Retailer</vt:lpstr>
      <vt:lpstr>Create an Online Profile</vt:lpstr>
      <vt:lpstr>Create Album Cover Art  (600 x 600):  Adobe Spark</vt:lpstr>
      <vt:lpstr>Create a Sample Demo</vt:lpstr>
      <vt:lpstr>https://www.pond5.com</vt:lpstr>
      <vt:lpstr>Audio Jungle </vt:lpstr>
      <vt:lpstr>A Sound Effect  </vt:lpstr>
      <vt:lpstr>Animal Hyperrealism</vt:lpstr>
      <vt:lpstr>Ultrasonic Dry Ice</vt:lpstr>
      <vt:lpstr>PowerPoint Presentation</vt:lpstr>
      <vt:lpstr>ZapSplat</vt:lpstr>
      <vt:lpstr>Game Engine Asset Store:  Unreal </vt:lpstr>
      <vt:lpstr>Game Engine Asset Store:  Unity </vt:lpstr>
      <vt:lpstr>Independent Sound Effect Libraries</vt:lpstr>
      <vt:lpstr>Additional Resources</vt:lpstr>
      <vt:lpstr>How to Build a Sound Effects Library from Scratch by Chase Steele</vt:lpstr>
      <vt:lpstr>PowerPoint Presentation</vt:lpstr>
      <vt:lpstr>PowerPoint Presentation</vt:lpstr>
      <vt:lpstr>PowerPoint Presentation</vt:lpstr>
      <vt:lpstr>PowerPoint Presentation</vt:lpstr>
      <vt:lpstr>PowerPoint Presentation</vt:lpstr>
      <vt:lpstr>The Sustainable Studio  Week 2 Creative Task: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Bird</dc:creator>
  <cp:lastModifiedBy>David Bird</cp:lastModifiedBy>
  <cp:revision>167</cp:revision>
  <dcterms:created xsi:type="dcterms:W3CDTF">2021-03-08T18:48:36Z</dcterms:created>
  <dcterms:modified xsi:type="dcterms:W3CDTF">2021-03-17T13:16:22Z</dcterms:modified>
</cp:coreProperties>
</file>