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9" r:id="rId4"/>
    <p:sldId id="262" r:id="rId5"/>
    <p:sldId id="263" r:id="rId6"/>
    <p:sldId id="264" r:id="rId7"/>
    <p:sldId id="260" r:id="rId8"/>
    <p:sldId id="261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84" r:id="rId18"/>
    <p:sldId id="277" r:id="rId19"/>
    <p:sldId id="278" r:id="rId20"/>
    <p:sldId id="286" r:id="rId21"/>
    <p:sldId id="287" r:id="rId22"/>
    <p:sldId id="282" r:id="rId23"/>
    <p:sldId id="283" r:id="rId24"/>
    <p:sldId id="288" r:id="rId25"/>
    <p:sldId id="28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0" autoAdjust="0"/>
    <p:restoredTop sz="94660"/>
  </p:normalViewPr>
  <p:slideViewPr>
    <p:cSldViewPr>
      <p:cViewPr varScale="1">
        <p:scale>
          <a:sx n="85" d="100"/>
          <a:sy n="85" d="100"/>
        </p:scale>
        <p:origin x="160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3264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5267A63-E39D-4A80-BDA4-01435BCEFC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CC3417-8CCF-40B3-9768-52668B2F9F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3C65AF-81FA-499E-8929-8A06D4B0E8A2}" type="datetimeFigureOut">
              <a:rPr lang="en-GB" smtClean="0"/>
              <a:t>28/11/2019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70F972-3979-4C50-A4F3-9CCD1E4C18C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4323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98C75A-1DC4-4850-B75C-3874F83E1276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ACD0C-C36B-4214-80D7-EF7633A8B08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153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460" y="260648"/>
            <a:ext cx="7315200" cy="115409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916833"/>
            <a:ext cx="7474024" cy="43925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1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88640"/>
            <a:ext cx="7315200" cy="115409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539552" y="2060848"/>
            <a:ext cx="3941008" cy="42759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060848"/>
            <a:ext cx="3941008" cy="42780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B6D1FB8-3B8B-49BA-9CE6-37251AE6DC9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61590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F1F95-F040-417F-89AB-334059E2A5C8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AA7B3-132F-4273-99FB-8E7EEA36DF0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933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23122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9C99E222-6358-4B9C-83F2-DFBAED252524}" type="datetimeFigureOut">
              <a:rPr lang="en-GB" smtClean="0"/>
              <a:pPr/>
              <a:t>28/11/2019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401A1B2E-2394-41F3-ACD9-E99506FEABF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://theconversation.com/an-archaeologist-in-alaska-how-working-with-a-yupik-community-transformed-my-view-of-heritage-118953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bonebroke.org/2013/12/01/bring-out-your-dead-navigating-the-ethics-of-displaying-bodies-in-museums/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nationalgeographic.com/news/2016/04/160407-archaeology-religion-repatriation-bones-skeletons/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nn.com/lifestyle/arts-culture/blogs/11-things-you-dont-know-about-otzi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hc.unesco.org/en/conventiontext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My Pictures\Cyprus 2011\DSC_08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7693"/>
            <a:ext cx="8761164" cy="582560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699864"/>
            <a:ext cx="8077200" cy="1673352"/>
          </a:xfrm>
        </p:spPr>
        <p:txBody>
          <a:bodyPr>
            <a:noAutofit/>
          </a:bodyPr>
          <a:lstStyle/>
          <a:p>
            <a: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Research Methodologies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172816"/>
            <a:ext cx="8077200" cy="1499616"/>
          </a:xfrm>
        </p:spPr>
        <p:txBody>
          <a:bodyPr>
            <a:normAutofit/>
          </a:bodyPr>
          <a:lstStyle/>
          <a:p>
            <a:r>
              <a:rPr lang="en-GB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Ethics &amp; Archaeology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4000" y="332656"/>
            <a:ext cx="7315200" cy="1154097"/>
          </a:xfrm>
        </p:spPr>
        <p:txBody>
          <a:bodyPr>
            <a:normAutofit fontScale="90000"/>
          </a:bodyPr>
          <a:lstStyle/>
          <a:p>
            <a:r>
              <a:rPr lang="en-GB" dirty="0"/>
              <a:t>Ethical Issues in Archaeology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dirty="0">
                <a:solidFill>
                  <a:schemeClr val="tx2"/>
                </a:solidFill>
              </a:rPr>
              <a:t>Ethics: critical appraisal of human conduct</a:t>
            </a:r>
          </a:p>
          <a:p>
            <a:pPr lvl="1"/>
            <a:r>
              <a:rPr lang="en-GB" sz="2400" dirty="0">
                <a:solidFill>
                  <a:schemeClr val="tx2"/>
                </a:solidFill>
              </a:rPr>
              <a:t>Set of rules</a:t>
            </a:r>
          </a:p>
          <a:p>
            <a:pPr lvl="1"/>
            <a:r>
              <a:rPr lang="en-GB" sz="2400" dirty="0">
                <a:solidFill>
                  <a:schemeClr val="tx2"/>
                </a:solidFill>
              </a:rPr>
              <a:t>Values, goals, &amp; ideals</a:t>
            </a:r>
          </a:p>
          <a:p>
            <a:pPr>
              <a:buNone/>
            </a:pPr>
            <a:r>
              <a:rPr lang="en-GB" sz="2800" dirty="0" err="1"/>
              <a:t>Scarre</a:t>
            </a:r>
            <a:r>
              <a:rPr lang="en-GB" sz="2800" dirty="0"/>
              <a:t>, C. &amp; </a:t>
            </a:r>
            <a:r>
              <a:rPr lang="en-GB" sz="2800" dirty="0" err="1"/>
              <a:t>Scarre</a:t>
            </a:r>
            <a:r>
              <a:rPr lang="en-GB" sz="2800" dirty="0"/>
              <a:t>, G. (</a:t>
            </a:r>
            <a:r>
              <a:rPr lang="en-GB" sz="2800" dirty="0" err="1"/>
              <a:t>eds</a:t>
            </a:r>
            <a:r>
              <a:rPr lang="en-GB" sz="2800" dirty="0"/>
              <a:t>) 2006. </a:t>
            </a:r>
            <a:r>
              <a:rPr lang="en-GB" sz="2800" i="1" dirty="0"/>
              <a:t>The Ethics of Archaeology: Philosophical Perspectives on archaeological Practice</a:t>
            </a:r>
            <a:r>
              <a:rPr lang="en-GB" sz="2800" dirty="0"/>
              <a:t>. Cambridge: CUP.</a:t>
            </a:r>
          </a:p>
          <a:p>
            <a:pPr>
              <a:buNone/>
            </a:pPr>
            <a:r>
              <a:rPr lang="en-GB" sz="2800" dirty="0" err="1"/>
              <a:t>Tarlow</a:t>
            </a:r>
            <a:r>
              <a:rPr lang="en-GB" sz="2800" dirty="0"/>
              <a:t>, S. 2001. Decoding Ethics, </a:t>
            </a:r>
            <a:r>
              <a:rPr lang="en-GB" sz="2800" i="1" dirty="0"/>
              <a:t>Public Archaeology</a:t>
            </a:r>
            <a:r>
              <a:rPr lang="en-GB" sz="2800" dirty="0"/>
              <a:t> 1: 254-59.</a:t>
            </a:r>
          </a:p>
          <a:p>
            <a:pPr>
              <a:buNone/>
            </a:pPr>
            <a:r>
              <a:rPr lang="en-GB" sz="2800" dirty="0" err="1"/>
              <a:t>Vitelli</a:t>
            </a:r>
            <a:r>
              <a:rPr lang="en-GB" sz="2800" dirty="0"/>
              <a:t>, K.D. (ed.) 1996. </a:t>
            </a:r>
            <a:r>
              <a:rPr lang="en-GB" sz="2800" i="1" dirty="0"/>
              <a:t>Archaeological Ethics</a:t>
            </a:r>
            <a:r>
              <a:rPr lang="en-GB" sz="2800" dirty="0"/>
              <a:t>. Walnut Creek, CA: Altamira Press.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Ethical Issues in Archaeology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61776" y="1844824"/>
            <a:ext cx="4665755" cy="456397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How do ethics affect you as a practising archaeologist?</a:t>
            </a:r>
          </a:p>
          <a:p>
            <a:pPr lvl="1"/>
            <a:r>
              <a:rPr lang="en-GB" dirty="0"/>
              <a:t>Is this an issue you need to engage with?</a:t>
            </a:r>
          </a:p>
          <a:p>
            <a:r>
              <a:rPr lang="en-GB" dirty="0"/>
              <a:t>Centred around </a:t>
            </a:r>
            <a:r>
              <a:rPr lang="en-GB" dirty="0">
                <a:solidFill>
                  <a:schemeClr val="tx2"/>
                </a:solidFill>
              </a:rPr>
              <a:t>ownership</a:t>
            </a:r>
            <a:r>
              <a:rPr lang="en-GB" dirty="0"/>
              <a:t> &amp;/or </a:t>
            </a:r>
            <a:r>
              <a:rPr lang="en-GB" dirty="0">
                <a:solidFill>
                  <a:schemeClr val="tx2"/>
                </a:solidFill>
              </a:rPr>
              <a:t>control</a:t>
            </a:r>
            <a:r>
              <a:rPr lang="en-GB" dirty="0"/>
              <a:t> of archaeological materials</a:t>
            </a:r>
          </a:p>
          <a:p>
            <a:r>
              <a:rPr lang="en-GB" dirty="0"/>
              <a:t>Archaeological engagement with living communities</a:t>
            </a:r>
          </a:p>
          <a:p>
            <a:r>
              <a:rPr lang="en-GB" dirty="0"/>
              <a:t>Archaeological treatment of ancient populations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4A817566-9D41-48F4-A5AB-7773F4867588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5127531" y="2298192"/>
            <a:ext cx="3822192" cy="2261616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D32D954-75C5-45BE-965E-45F71691F263}"/>
              </a:ext>
            </a:extLst>
          </p:cNvPr>
          <p:cNvSpPr/>
          <p:nvPr/>
        </p:nvSpPr>
        <p:spPr>
          <a:xfrm>
            <a:off x="5393443" y="4725144"/>
            <a:ext cx="37467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NN"/>
              </a:rPr>
              <a:t>Plaques, part of the Benin Bronzes displayed at The British Museum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in Archaeology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Relationship with indigenous peoples</a:t>
            </a:r>
          </a:p>
          <a:p>
            <a:pPr lvl="1"/>
            <a:r>
              <a:rPr lang="en-GB" dirty="0"/>
              <a:t>&amp; local communities</a:t>
            </a:r>
          </a:p>
          <a:p>
            <a:r>
              <a:rPr lang="en-GB" dirty="0"/>
              <a:t>Professional standards &amp; responsibilities of researchers</a:t>
            </a:r>
          </a:p>
          <a:p>
            <a:r>
              <a:rPr lang="en-GB" dirty="0"/>
              <a:t>Ownership &amp; custodianship</a:t>
            </a:r>
          </a:p>
          <a:p>
            <a:r>
              <a:rPr lang="en-GB" dirty="0"/>
              <a:t>Meaning &amp; moral implications of ‘heritage’ locally &amp; universally</a:t>
            </a:r>
          </a:p>
          <a:p>
            <a:pPr lvl="1"/>
            <a:r>
              <a:rPr lang="en-GB" dirty="0"/>
              <a:t>The concept of heritage?</a:t>
            </a:r>
          </a:p>
          <a:p>
            <a:r>
              <a:rPr lang="en-GB" dirty="0"/>
              <a:t>Who owns the past &amp; has the right to interpret 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Ethical Issues...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41070" y="1852484"/>
            <a:ext cx="4130930" cy="4456835"/>
          </a:xfrm>
        </p:spPr>
        <p:txBody>
          <a:bodyPr/>
          <a:lstStyle/>
          <a:p>
            <a:r>
              <a:rPr lang="en-GB" dirty="0"/>
              <a:t>Problems of looting</a:t>
            </a:r>
          </a:p>
          <a:p>
            <a:pPr lvl="1"/>
            <a:r>
              <a:rPr lang="en-GB" dirty="0"/>
              <a:t>&amp; the trade in antiquities</a:t>
            </a:r>
          </a:p>
          <a:p>
            <a:r>
              <a:rPr lang="en-GB" dirty="0"/>
              <a:t>Repatriation:</a:t>
            </a:r>
          </a:p>
          <a:p>
            <a:pPr lvl="1"/>
            <a:r>
              <a:rPr lang="en-GB" dirty="0"/>
              <a:t>of skeletal material</a:t>
            </a:r>
          </a:p>
          <a:p>
            <a:pPr lvl="1"/>
            <a:r>
              <a:rPr lang="en-GB" dirty="0"/>
              <a:t>of culturally significant objects</a:t>
            </a:r>
          </a:p>
          <a:p>
            <a:r>
              <a:rPr lang="en-GB" dirty="0"/>
              <a:t>Appropriate treatment of the dead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F36609A-C7FB-444D-8359-23F946ACEAF6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071" y="2566308"/>
            <a:ext cx="3941762" cy="2015384"/>
          </a:xfr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977E96A-29B7-4BAA-86BD-1A532B626C9B}"/>
              </a:ext>
            </a:extLst>
          </p:cNvPr>
          <p:cNvSpPr/>
          <p:nvPr/>
        </p:nvSpPr>
        <p:spPr>
          <a:xfrm>
            <a:off x="4761924" y="4725144"/>
            <a:ext cx="4038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Guardian Text Sans Web"/>
              </a:rPr>
              <a:t>Syrian coin c.500 BC, possibly looted by Isis, &amp; listed for sale on eBay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08912" cy="1154097"/>
          </a:xfrm>
        </p:spPr>
        <p:txBody>
          <a:bodyPr>
            <a:normAutofit fontScale="90000"/>
          </a:bodyPr>
          <a:lstStyle/>
          <a:p>
            <a:r>
              <a:rPr lang="en-GB" dirty="0"/>
              <a:t>Archaeologists &amp; Host Communities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379374" y="1844824"/>
            <a:ext cx="4624674" cy="4824536"/>
          </a:xfrm>
        </p:spPr>
        <p:txBody>
          <a:bodyPr>
            <a:normAutofit lnSpcReduction="100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Local knowledge is an important archaeological resource: but it is very important not to abuse this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fine balance between sharing knowledge, education &amp; deciding what is the appropriate treatment of archaeological materials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Whose archaeology is it?</a:t>
            </a:r>
          </a:p>
        </p:txBody>
      </p:sp>
      <p:pic>
        <p:nvPicPr>
          <p:cNvPr id="7" name="Picture 1" descr="scan0023.jpg">
            <a:extLst>
              <a:ext uri="{FF2B5EF4-FFF2-40B4-BE49-F238E27FC236}">
                <a16:creationId xmlns:a16="http://schemas.microsoft.com/office/drawing/2014/main" id="{7B59556E-8DB5-419D-9B30-09781A0C199C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lum bright="-9000" contrast="-9000"/>
          </a:blip>
          <a:stretch>
            <a:fillRect/>
          </a:stretch>
        </p:blipFill>
        <p:spPr bwMode="auto">
          <a:xfrm>
            <a:off x="5107026" y="2438604"/>
            <a:ext cx="3657600" cy="2944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2BF852-D6F4-4D3C-A755-512111F233A0}"/>
              </a:ext>
            </a:extLst>
          </p:cNvPr>
          <p:cNvSpPr txBox="1"/>
          <p:nvPr/>
        </p:nvSpPr>
        <p:spPr>
          <a:xfrm>
            <a:off x="6660232" y="5589240"/>
            <a:ext cx="1931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Tell </a:t>
            </a:r>
            <a:r>
              <a:rPr lang="en-GB" dirty="0" err="1"/>
              <a:t>Sannam</a:t>
            </a:r>
            <a:r>
              <a:rPr lang="en-GB" dirty="0"/>
              <a:t>, Gaza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Responsibilities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9552" y="1916832"/>
            <a:ext cx="4320480" cy="441996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2"/>
                </a:solidFill>
              </a:rPr>
              <a:t>Communication...</a:t>
            </a:r>
          </a:p>
          <a:p>
            <a:r>
              <a:rPr lang="en-GB" dirty="0"/>
              <a:t>How do we disseminate our findings to local communities?</a:t>
            </a:r>
          </a:p>
          <a:p>
            <a:r>
              <a:rPr lang="en-GB" dirty="0"/>
              <a:t>Importance of language</a:t>
            </a:r>
          </a:p>
          <a:p>
            <a:r>
              <a:rPr lang="en-GB" dirty="0"/>
              <a:t>What about the discovery of </a:t>
            </a:r>
            <a:r>
              <a:rPr lang="en-GB" dirty="0">
                <a:solidFill>
                  <a:schemeClr val="tx2"/>
                </a:solidFill>
              </a:rPr>
              <a:t>sensitive</a:t>
            </a:r>
            <a:r>
              <a:rPr lang="en-GB" dirty="0"/>
              <a:t> materials</a:t>
            </a:r>
          </a:p>
          <a:p>
            <a:r>
              <a:rPr lang="en-GB" dirty="0"/>
              <a:t>What is our role as archaeologists?</a:t>
            </a:r>
          </a:p>
        </p:txBody>
      </p:sp>
      <p:pic>
        <p:nvPicPr>
          <p:cNvPr id="5" name="Content Placeholder 4" descr="papa p.tif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5719105" y="2060848"/>
            <a:ext cx="2750561" cy="39158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988FAEC-8B7B-4175-B5AD-1AD909AEAD25}"/>
              </a:ext>
            </a:extLst>
          </p:cNvPr>
          <p:cNvSpPr txBox="1"/>
          <p:nvPr/>
        </p:nvSpPr>
        <p:spPr>
          <a:xfrm>
            <a:off x="5580112" y="6152126"/>
            <a:ext cx="2750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With village priest, Arediou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Archaeology and Politics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>
          <a:xfrm>
            <a:off x="370858" y="1916832"/>
            <a:ext cx="4417166" cy="4536504"/>
          </a:xfrm>
        </p:spPr>
        <p:txBody>
          <a:bodyPr>
            <a:noAutofit/>
          </a:bodyPr>
          <a:lstStyle/>
          <a:p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Knowledge  &amp; control of the past is a source of power</a:t>
            </a:r>
          </a:p>
          <a:p>
            <a:pPr lvl="1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frequently see manipulation of archaeology by political elites to legitimize their position</a:t>
            </a:r>
          </a:p>
          <a:p>
            <a:r>
              <a:rPr lang="en-GB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Indigenous populations &amp; attempts to regain control &amp; independence</a:t>
            </a:r>
          </a:p>
          <a:p>
            <a:pPr lvl="1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both through control of archaeology</a:t>
            </a:r>
          </a:p>
          <a:p>
            <a:pPr lvl="1"/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through a denial of the significance of archaeology to their cosmology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6FF1479-B0E7-4A24-8786-7AF8F0289D87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89354"/>
            <a:ext cx="3003156" cy="4002880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B3FEA21-9A88-4B3C-9EE4-296FCBCED8AE}"/>
              </a:ext>
            </a:extLst>
          </p:cNvPr>
          <p:cNvSpPr/>
          <p:nvPr/>
        </p:nvSpPr>
        <p:spPr>
          <a:xfrm>
            <a:off x="5436096" y="6017289"/>
            <a:ext cx="3563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Helvetica Neue"/>
              </a:rPr>
              <a:t>Local volunteer with ivory toggle he excavated from </a:t>
            </a:r>
            <a:r>
              <a:rPr lang="en-GB" dirty="0" err="1">
                <a:latin typeface="Helvetica Neue"/>
              </a:rPr>
              <a:t>Nunalleq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Archaeology &amp; 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844824"/>
            <a:ext cx="7920880" cy="475252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This largely comes down to relationship with modern communities</a:t>
            </a:r>
          </a:p>
          <a:p>
            <a:r>
              <a:rPr lang="en-GB" dirty="0"/>
              <a:t>Should we prioritize archaeological aims (science) over other value systems?</a:t>
            </a:r>
          </a:p>
          <a:p>
            <a:r>
              <a:rPr lang="en-GB" dirty="0"/>
              <a:t>What may be considered of interest for the archaeologist may be completely at odds with local values:</a:t>
            </a:r>
          </a:p>
          <a:p>
            <a:pPr lvl="1"/>
            <a:r>
              <a:rPr lang="en-GB" dirty="0"/>
              <a:t>Excavation of a burial ground: a source of rich data for archaeologists on ancient populations, religious beliefs, distinct cultural practices....</a:t>
            </a:r>
          </a:p>
          <a:p>
            <a:pPr lvl="1"/>
            <a:r>
              <a:rPr lang="en-GB" dirty="0"/>
              <a:t>But possibly viewed as  culturally significant sites, of religious importance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Ownership of Cultural Objects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54941" y="1700809"/>
            <a:ext cx="4721115" cy="463598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4 categories of potential owner:</a:t>
            </a:r>
          </a:p>
          <a:p>
            <a:pPr lvl="1"/>
            <a:r>
              <a:rPr lang="en-GB" dirty="0"/>
              <a:t>Individual collectors</a:t>
            </a:r>
          </a:p>
          <a:p>
            <a:pPr lvl="1"/>
            <a:r>
              <a:rPr lang="en-GB" dirty="0"/>
              <a:t>Museums / archaeological community</a:t>
            </a:r>
          </a:p>
          <a:p>
            <a:pPr lvl="1"/>
            <a:r>
              <a:rPr lang="en-GB" dirty="0"/>
              <a:t>A cultural grouping, a nation, people</a:t>
            </a:r>
          </a:p>
          <a:p>
            <a:pPr lvl="1"/>
            <a:r>
              <a:rPr lang="en-GB" dirty="0"/>
              <a:t>Humanity as a whole</a:t>
            </a:r>
          </a:p>
          <a:p>
            <a:r>
              <a:rPr lang="en-GB" dirty="0"/>
              <a:t>How should we prioritise these potentially conflicting claims?</a:t>
            </a:r>
          </a:p>
          <a:p>
            <a:pPr lvl="1">
              <a:buNone/>
            </a:pPr>
            <a:endParaRPr lang="en-GB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7B8092E1-EEB6-4A7F-8FDA-1623BEB7DAE8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44823"/>
            <a:ext cx="2914632" cy="4391159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CED3C5-1D91-4EA8-B619-4B5C138AB8AE}"/>
              </a:ext>
            </a:extLst>
          </p:cNvPr>
          <p:cNvSpPr txBox="1"/>
          <p:nvPr/>
        </p:nvSpPr>
        <p:spPr>
          <a:xfrm>
            <a:off x="5004048" y="6327073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Arediou: village priest discussing finds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Ownership of Cultural Objects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700808"/>
            <a:ext cx="4915768" cy="496855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the local population automatically inherit rights to objects which lie in their territory (perhaps through the  accident of history?)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we emphasize the values of the living population ?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we ensure: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preservation/conservation of the object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public access to the object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 the desirability to reunite culturally significant artefacts?</a:t>
            </a:r>
          </a:p>
          <a:p>
            <a:pPr lvl="1"/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buNone/>
            </a:pP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3433EFB-773F-4F6E-8252-83EBBA75FB56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5498351" y="2060575"/>
            <a:ext cx="2930762" cy="35286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151156-0617-4159-807C-847BF691941F}"/>
              </a:ext>
            </a:extLst>
          </p:cNvPr>
          <p:cNvSpPr txBox="1"/>
          <p:nvPr/>
        </p:nvSpPr>
        <p:spPr>
          <a:xfrm>
            <a:off x="5940152" y="5589240"/>
            <a:ext cx="21578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Basalt tripod mortar,</a:t>
            </a:r>
          </a:p>
          <a:p>
            <a:r>
              <a:rPr lang="en-GB" dirty="0"/>
              <a:t>Al-</a:t>
            </a:r>
            <a:r>
              <a:rPr lang="en-GB" dirty="0" err="1"/>
              <a:t>Moghraqa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043" y="444645"/>
            <a:ext cx="7315200" cy="1154097"/>
          </a:xfrm>
        </p:spPr>
        <p:txBody>
          <a:bodyPr>
            <a:noAutofit/>
          </a:bodyPr>
          <a:lstStyle/>
          <a:p>
            <a:r>
              <a:rPr lang="en-GB" sz="4400" dirty="0" err="1"/>
              <a:t>Commodification</a:t>
            </a:r>
            <a:r>
              <a:rPr lang="en-GB" sz="4400" dirty="0"/>
              <a:t> of Cultural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84043" y="1916832"/>
            <a:ext cx="4503981" cy="4680520"/>
          </a:xfrm>
        </p:spPr>
        <p:txBody>
          <a:bodyPr>
            <a:normAutofit fontScale="925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cultural property?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Objects &amp; buildings which embody the values &amp; traditions of a community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Therefore ownership of these things transcends western concepts of ownership &amp; private property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Looting of archaeology by local communities: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Exploitation of ancestral capital for local gain?</a:t>
            </a:r>
          </a:p>
        </p:txBody>
      </p:sp>
      <p:pic>
        <p:nvPicPr>
          <p:cNvPr id="6" name="Picture 6" descr="Parthenon-02">
            <a:extLst>
              <a:ext uri="{FF2B5EF4-FFF2-40B4-BE49-F238E27FC236}">
                <a16:creationId xmlns:a16="http://schemas.microsoft.com/office/drawing/2014/main" id="{AB93D38F-6C47-4145-BA1E-6CA003C15A61}"/>
              </a:ext>
            </a:extLst>
          </p:cNvPr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lum bright="-21000" contrast="-20000"/>
          </a:blip>
          <a:stretch>
            <a:fillRect/>
          </a:stretch>
        </p:blipFill>
        <p:spPr bwMode="auto">
          <a:xfrm>
            <a:off x="4918195" y="2492896"/>
            <a:ext cx="3941762" cy="2462943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52E047-7B3F-4121-B97A-019F810B7057}"/>
              </a:ext>
            </a:extLst>
          </p:cNvPr>
          <p:cNvSpPr txBox="1"/>
          <p:nvPr/>
        </p:nvSpPr>
        <p:spPr>
          <a:xfrm>
            <a:off x="6986447" y="5085184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Parthenon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Actions of Local Communities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39552" y="1772816"/>
            <a:ext cx="4248472" cy="4563976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Looting of archaeological sites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Destruction of sites in agricultural practices and/or building activities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Conflicting ethics: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Archaeologist seeking to preserve &amp; manage archaeological sites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Needs of local communities to gain a livelihood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Archaeologists should be careful to not alienate the local community</a:t>
            </a:r>
          </a:p>
        </p:txBody>
      </p:sp>
      <p:pic>
        <p:nvPicPr>
          <p:cNvPr id="6" name="Picture 2" descr="I:\My Pictures\Cyprus 2011\DSC_0878.JPG">
            <a:extLst>
              <a:ext uri="{FF2B5EF4-FFF2-40B4-BE49-F238E27FC236}">
                <a16:creationId xmlns:a16="http://schemas.microsoft.com/office/drawing/2014/main" id="{207F157F-E687-4F92-9C5C-088ECC993EB0}"/>
              </a:ext>
            </a:extLst>
          </p:cNvPr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lum bright="-7000" contrast="-9000"/>
          </a:blip>
          <a:stretch>
            <a:fillRect/>
          </a:stretch>
        </p:blipFill>
        <p:spPr bwMode="auto">
          <a:xfrm>
            <a:off x="4932040" y="2204864"/>
            <a:ext cx="3941762" cy="2621608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70653D1-130F-41C3-B108-A7CE65D2A532}"/>
              </a:ext>
            </a:extLst>
          </p:cNvPr>
          <p:cNvSpPr txBox="1"/>
          <p:nvPr/>
        </p:nvSpPr>
        <p:spPr>
          <a:xfrm>
            <a:off x="5115414" y="4941168"/>
            <a:ext cx="3114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Arediou Vouppes (</a:t>
            </a:r>
            <a:r>
              <a:rPr lang="en-GB" dirty="0" err="1"/>
              <a:t>Lithosouros</a:t>
            </a:r>
            <a:r>
              <a:rPr lang="en-GB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with Communities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916832"/>
            <a:ext cx="4896544" cy="475252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Anthropology provides a template for ethical consideration of the needs &amp; wishes of local communities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Archaeologists should gain the support &amp; understanding of local community </a:t>
            </a:r>
            <a:r>
              <a:rPr lang="en-GB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before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project begins: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Particularly important if this involves excavation of human remains (ancient &amp; modern)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Archaeologists should respect the wishes of the local community</a:t>
            </a:r>
          </a:p>
        </p:txBody>
      </p:sp>
      <p:pic>
        <p:nvPicPr>
          <p:cNvPr id="6" name="Picture 1" descr="scan0024.jpg">
            <a:extLst>
              <a:ext uri="{FF2B5EF4-FFF2-40B4-BE49-F238E27FC236}">
                <a16:creationId xmlns:a16="http://schemas.microsoft.com/office/drawing/2014/main" id="{B99A5C8C-5E4D-4E46-80BE-6248E758C7FA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lum bright="-20000" contrast="-20000"/>
          </a:blip>
          <a:stretch>
            <a:fillRect/>
          </a:stretch>
        </p:blipFill>
        <p:spPr bwMode="auto">
          <a:xfrm>
            <a:off x="5225788" y="2476362"/>
            <a:ext cx="3657600" cy="2505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766F36-2F74-4CC1-84F7-AB8BDC0A7874}"/>
              </a:ext>
            </a:extLst>
          </p:cNvPr>
          <p:cNvSpPr txBox="1"/>
          <p:nvPr/>
        </p:nvSpPr>
        <p:spPr>
          <a:xfrm flipV="1">
            <a:off x="6516216" y="5166484"/>
            <a:ext cx="2136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Adel’s family Gaza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Respect for Ancient Populations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179512" y="1844824"/>
            <a:ext cx="4680520" cy="4680520"/>
          </a:xfrm>
        </p:spPr>
        <p:txBody>
          <a:bodyPr>
            <a:normAutofit fontScale="925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should we treat human remains?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it necessary &amp; appropriate to excavate these?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about analyses? Invasive &amp; non-invasive techniques?</a:t>
            </a:r>
          </a:p>
          <a:p>
            <a:pPr lvl="1"/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Should human remains be displayed?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human remains an appropriate research resource, educational tool...?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E9BF0258-F672-48A1-82A2-2FF9E845924E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726" y="1916832"/>
            <a:ext cx="3941762" cy="2956321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63520A8-D558-4850-B4A6-5385ADD1DBB3}"/>
              </a:ext>
            </a:extLst>
          </p:cNvPr>
          <p:cNvSpPr/>
          <p:nvPr/>
        </p:nvSpPr>
        <p:spPr>
          <a:xfrm>
            <a:off x="5518307" y="4941168"/>
            <a:ext cx="38005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Helvetica Neue"/>
              </a:rPr>
              <a:t>Skulls on display at the </a:t>
            </a:r>
            <a:r>
              <a:rPr lang="en-GB" dirty="0" err="1">
                <a:latin typeface="Helvetica Neue"/>
              </a:rPr>
              <a:t>Mütter</a:t>
            </a:r>
            <a:r>
              <a:rPr lang="en-GB" dirty="0">
                <a:latin typeface="Helvetica Neue"/>
              </a:rPr>
              <a:t> Museum, Philadelphia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Ethical Considerations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52CEE5-497E-4E1D-80B8-A6E84F31B7F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1700808"/>
            <a:ext cx="4536504" cy="4824536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dirty="0"/>
              <a:t>Most archaeologists agree that </a:t>
            </a:r>
            <a:r>
              <a:rPr lang="en-GB" dirty="0">
                <a:hlinkClick r:id="rId2"/>
              </a:rPr>
              <a:t>the excavation &amp; analysis of human remains are undertaken</a:t>
            </a:r>
            <a:r>
              <a:rPr lang="en-GB" dirty="0"/>
              <a:t>…</a:t>
            </a:r>
          </a:p>
          <a:p>
            <a:pPr>
              <a:lnSpc>
                <a:spcPct val="90000"/>
              </a:lnSpc>
            </a:pPr>
            <a:r>
              <a:rPr lang="en-GB" dirty="0"/>
              <a:t>…in pursuit of knowledge which has value to society</a:t>
            </a:r>
          </a:p>
          <a:p>
            <a:pPr>
              <a:lnSpc>
                <a:spcPct val="90000"/>
              </a:lnSpc>
            </a:pPr>
            <a:r>
              <a:rPr lang="en-GB" dirty="0"/>
              <a:t>…in the consciousness that the remains under study still represent human subjects, with residual rights &amp; innate dignity</a:t>
            </a:r>
          </a:p>
          <a:p>
            <a:endParaRPr lang="en-GB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4857B917-A96B-40A7-892B-9A8477DDC1AD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218" y="2420888"/>
            <a:ext cx="3753196" cy="2502131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76D87AD-2CFD-4ABF-A751-D413EDDB5193}"/>
              </a:ext>
            </a:extLst>
          </p:cNvPr>
          <p:cNvSpPr txBox="1"/>
          <p:nvPr/>
        </p:nvSpPr>
        <p:spPr>
          <a:xfrm>
            <a:off x="6431969" y="5069160"/>
            <a:ext cx="2226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Jamestown cemetery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050088" cy="1557516"/>
          </a:xfrm>
        </p:spPr>
        <p:txBody>
          <a:bodyPr>
            <a:normAutofit/>
          </a:bodyPr>
          <a:lstStyle/>
          <a:p>
            <a:r>
              <a:rPr lang="en-GB" dirty="0"/>
              <a:t>Appropriate Treatment of Human Remains</a:t>
            </a:r>
          </a:p>
        </p:txBody>
      </p:sp>
      <p:pic>
        <p:nvPicPr>
          <p:cNvPr id="5" name="Picture 7" descr="arediou bones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5451008" y="1890105"/>
            <a:ext cx="2843464" cy="4276725"/>
          </a:xfrm>
          <a:noFill/>
          <a:ln/>
        </p:spPr>
      </p:pic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615758" y="2077783"/>
            <a:ext cx="4294233" cy="4278039"/>
          </a:xfrm>
        </p:spPr>
        <p:txBody>
          <a:bodyPr/>
          <a:lstStyle/>
          <a:p>
            <a:r>
              <a:rPr lang="en-GB" dirty="0"/>
              <a:t>Not disturbing them period</a:t>
            </a:r>
          </a:p>
          <a:p>
            <a:r>
              <a:rPr lang="en-GB" dirty="0"/>
              <a:t>Handling them sensitively in the field &amp; in post-excavation analyses</a:t>
            </a:r>
          </a:p>
          <a:p>
            <a:r>
              <a:rPr lang="en-GB" dirty="0"/>
              <a:t>Using for serious, scholarly purposes</a:t>
            </a:r>
          </a:p>
          <a:p>
            <a:r>
              <a:rPr lang="en-GB" dirty="0"/>
              <a:t>Reburial, storage…?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F7269F-63A2-4826-BE3A-A8088397FFF8}"/>
              </a:ext>
            </a:extLst>
          </p:cNvPr>
          <p:cNvSpPr txBox="1"/>
          <p:nvPr/>
        </p:nvSpPr>
        <p:spPr>
          <a:xfrm>
            <a:off x="5612075" y="6283974"/>
            <a:ext cx="2521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Studying bones, Arediou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7" name="Picture 7" descr="MPj040072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2775" y="0"/>
            <a:ext cx="10369550" cy="6910388"/>
          </a:xfrm>
          <a:prstGeom prst="rect">
            <a:avLst/>
          </a:prstGeom>
          <a:noFill/>
        </p:spPr>
      </p:pic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“Clearly there is emotion, power politics and variable belief systems involved, and one can only hope for interaction and discussion at various levels”</a:t>
            </a:r>
          </a:p>
          <a:p>
            <a:pPr>
              <a:buFont typeface="Wingdings" pitchFamily="2" charset="2"/>
              <a:buNone/>
            </a:pP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(</a:t>
            </a:r>
            <a:r>
              <a:rPr lang="en-GB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Brothwell</a:t>
            </a:r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2005: 415)</a:t>
            </a:r>
          </a:p>
          <a:p>
            <a:endParaRPr lang="en-GB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otz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715963"/>
            <a:ext cx="8785225" cy="5953125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98438"/>
            <a:ext cx="8208962" cy="1143000"/>
          </a:xfrm>
        </p:spPr>
        <p:txBody>
          <a:bodyPr/>
          <a:lstStyle/>
          <a:p>
            <a:r>
              <a:rPr lang="en-GB" sz="5400"/>
              <a:t>Consent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28775"/>
            <a:ext cx="8353425" cy="2305050"/>
          </a:xfrm>
        </p:spPr>
        <p:txBody>
          <a:bodyPr/>
          <a:lstStyle/>
          <a:p>
            <a:r>
              <a:rPr lang="en-GB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Ethics and modern biological research: </a:t>
            </a:r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informed consent</a:t>
            </a:r>
          </a:p>
          <a:p>
            <a:r>
              <a:rPr lang="en-GB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Consent from a near relative</a:t>
            </a:r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 genetic proximity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Respect and Consent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136904" cy="489654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sz="3200" dirty="0"/>
              <a:t>If we accept that the treatment of human remains should be appropriate to the wishes of the individual how do we proceed?</a:t>
            </a:r>
          </a:p>
          <a:p>
            <a:pPr lvl="1">
              <a:lnSpc>
                <a:spcPct val="80000"/>
              </a:lnSpc>
            </a:pPr>
            <a:r>
              <a:rPr lang="en-GB" sz="2800" dirty="0"/>
              <a:t>Attitudes to death, disposal of human remains &amp; their subsequent treatment are culturally situated</a:t>
            </a:r>
          </a:p>
          <a:p>
            <a:pPr lvl="1">
              <a:lnSpc>
                <a:spcPct val="80000"/>
              </a:lnSpc>
            </a:pPr>
            <a:r>
              <a:rPr lang="en-GB" sz="2800" dirty="0"/>
              <a:t>Therefore, how can we best ensure sensitive treatment of human remains, respect for other beliefs…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800" dirty="0"/>
              <a:t>	… &amp; also satisfy our own need/desire to further our own knowledge base?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188640"/>
            <a:ext cx="7906072" cy="1154097"/>
          </a:xfrm>
        </p:spPr>
        <p:txBody>
          <a:bodyPr>
            <a:normAutofit fontScale="90000"/>
          </a:bodyPr>
          <a:lstStyle/>
          <a:p>
            <a:r>
              <a:rPr lang="en-GB" dirty="0"/>
              <a:t>Consent in the Archaeological Context?</a:t>
            </a:r>
          </a:p>
        </p:txBody>
      </p:sp>
      <p:pic>
        <p:nvPicPr>
          <p:cNvPr id="7" name="Picture 10" descr="papa P bones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96136" y="1408940"/>
            <a:ext cx="2826600" cy="4257112"/>
          </a:xfrm>
          <a:prstGeom prst="rect">
            <a:avLst/>
          </a:prstGeom>
          <a:noFill/>
        </p:spPr>
      </p:pic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521264" y="1772816"/>
            <a:ext cx="4626799" cy="4566071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Should archaeologists decide?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Archaeological ethics also emphasise genetic proximity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But genetic kinship is not a universal understanding for relatedness.</a:t>
            </a:r>
          </a:p>
          <a:p>
            <a:pPr lvl="1"/>
            <a:r>
              <a:rPr 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The rights or ownership of bones might be meaningless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91D784-03F0-4FCD-BFFF-25963D46A6E3}"/>
              </a:ext>
            </a:extLst>
          </p:cNvPr>
          <p:cNvSpPr txBox="1"/>
          <p:nvPr/>
        </p:nvSpPr>
        <p:spPr>
          <a:xfrm>
            <a:off x="5652120" y="5767737"/>
            <a:ext cx="31621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Arediou, village priest viewing human remains from Bronze Age tomb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/>
              <a:t>Consent in the Archaeological Context?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11325"/>
            <a:ext cx="8218488" cy="4525963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What about individuals who died in antiquity (or even a more recent past)? Is consent a reasonable ethical requirement?</a:t>
            </a:r>
          </a:p>
          <a:p>
            <a:r>
              <a:rPr lang="en-GB" sz="2800" dirty="0"/>
              <a:t>Burial practices might clearly indicate that an individual would not have welcomed post-</a:t>
            </a:r>
            <a:r>
              <a:rPr lang="en-GB" sz="2800" dirty="0" err="1"/>
              <a:t>moretm</a:t>
            </a:r>
            <a:r>
              <a:rPr lang="en-GB" sz="2800" dirty="0"/>
              <a:t> disturbance</a:t>
            </a:r>
          </a:p>
          <a:p>
            <a:r>
              <a:rPr lang="en-GB" sz="2800" dirty="0"/>
              <a:t>Historical sources might tell us about the importance of the integrity of the corpse: should invasive procedures be carried out in the present?</a:t>
            </a:r>
          </a:p>
        </p:txBody>
      </p:sp>
      <p:pic>
        <p:nvPicPr>
          <p:cNvPr id="43019" name="Picture 11" descr="MB_mumm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8135938" cy="5219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  <p:bldP spid="43011" grpI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Dignity and Privacy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323528" y="1556792"/>
            <a:ext cx="4464496" cy="5112568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400" dirty="0"/>
              <a:t>Ethical guidelines for “</a:t>
            </a:r>
            <a:r>
              <a:rPr lang="en-US" sz="2400" dirty="0" err="1"/>
              <a:t>biohistory</a:t>
            </a:r>
            <a:r>
              <a:rPr lang="en-US" sz="2400" dirty="0"/>
              <a:t>”?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Are there details of past lives that are too intimate or sensitive to publish?</a:t>
            </a:r>
            <a:r>
              <a:rPr lang="en-US" sz="2400" u="sng" dirty="0"/>
              <a:t> </a:t>
            </a:r>
            <a:endParaRPr lang="en-US" sz="2400" dirty="0"/>
          </a:p>
          <a:p>
            <a:pPr>
              <a:lnSpc>
                <a:spcPct val="90000"/>
              </a:lnSpc>
            </a:pPr>
            <a:r>
              <a:rPr lang="en-GB" sz="2400" dirty="0"/>
              <a:t>What about knowledge of ancient diseases: parasitic infections, syphilis….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Does it matter that the individual is in effect anonymous?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/>
              <a:t>Dignity &amp; privacy are culturally constructed &amp; might not be universal concerns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BF5B475-B7BD-4EDA-9375-7F2EC39AA629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348880"/>
            <a:ext cx="3941762" cy="2527277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E2BC89-D933-42C7-A206-392A4033C3D6}"/>
              </a:ext>
            </a:extLst>
          </p:cNvPr>
          <p:cNvSpPr txBox="1"/>
          <p:nvPr/>
        </p:nvSpPr>
        <p:spPr>
          <a:xfrm>
            <a:off x="6732240" y="5013176"/>
            <a:ext cx="1757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Ötzi</a:t>
            </a:r>
            <a:r>
              <a:rPr lang="en-GB" dirty="0"/>
              <a:t>, </a:t>
            </a:r>
            <a:r>
              <a:rPr lang="en-GB" dirty="0">
                <a:hlinkClick r:id="rId3"/>
              </a:rPr>
              <a:t>the iceman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5" dur="indefinite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indefinite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  <p:bldP spid="44035" grpI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Common “World” Heritage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 cultural objects &amp; archaeological sites are of such importance to humanity as a whole they should not belong to private owners, local communities or other interest groups...</a:t>
            </a:r>
          </a:p>
          <a:p>
            <a:r>
              <a:rPr lang="en-GB" dirty="0"/>
              <a:t>We are guardians of the past for future generations</a:t>
            </a:r>
          </a:p>
          <a:p>
            <a:r>
              <a:rPr lang="en-GB" dirty="0">
                <a:hlinkClick r:id="rId2"/>
              </a:rPr>
              <a:t>UNESCO </a:t>
            </a:r>
            <a:r>
              <a:rPr lang="en-GB" dirty="0"/>
              <a:t>World Heritage Convention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Observations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Do archaeologist hold some privileged status in dealing with remains of the past?</a:t>
            </a:r>
          </a:p>
          <a:p>
            <a:pPr lvl="1"/>
            <a:r>
              <a:rPr lang="en-GB" dirty="0"/>
              <a:t>...and should they?</a:t>
            </a:r>
          </a:p>
          <a:p>
            <a:r>
              <a:rPr lang="en-GB" dirty="0"/>
              <a:t>On what grounds do we prioritize archaeological &amp; cultural remains?</a:t>
            </a:r>
          </a:p>
          <a:p>
            <a:r>
              <a:rPr lang="en-GB" dirty="0"/>
              <a:t>Who are our obligations to?</a:t>
            </a:r>
          </a:p>
          <a:p>
            <a:pPr lvl="1"/>
            <a:r>
              <a:rPr lang="en-GB" dirty="0"/>
              <a:t> the living communities?</a:t>
            </a:r>
          </a:p>
          <a:p>
            <a:pPr lvl="1"/>
            <a:r>
              <a:rPr lang="en-GB" dirty="0"/>
              <a:t>the dead?</a:t>
            </a:r>
          </a:p>
          <a:p>
            <a:r>
              <a:rPr lang="en-GB" dirty="0"/>
              <a:t>Who does the past belong to?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 style" id="{0EBE2E81-A135-4C2C-BCC8-B47E3FB943F5}" vid="{64602C95-CD24-4D22-84B2-4C49077C5ED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764</TotalTime>
  <Words>1271</Words>
  <Application>Microsoft Office PowerPoint</Application>
  <PresentationFormat>On-screen Show (4:3)</PresentationFormat>
  <Paragraphs>152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CNN</vt:lpstr>
      <vt:lpstr>Guardian Text Sans Web</vt:lpstr>
      <vt:lpstr>Helvetica Neue</vt:lpstr>
      <vt:lpstr>Wingdings</vt:lpstr>
      <vt:lpstr>Perspective</vt:lpstr>
      <vt:lpstr>Research Methodologies</vt:lpstr>
      <vt:lpstr>Ethical Issues in Archaeology</vt:lpstr>
      <vt:lpstr>Ethical Issues in Archaeology</vt:lpstr>
      <vt:lpstr>Ethics in Archaeology</vt:lpstr>
      <vt:lpstr>Ethical Issues...</vt:lpstr>
      <vt:lpstr>Archaeologists &amp; Host Communities</vt:lpstr>
      <vt:lpstr>Our Responsibilities</vt:lpstr>
      <vt:lpstr>Archaeology and Politics</vt:lpstr>
      <vt:lpstr>Archaeology &amp; Ethics</vt:lpstr>
      <vt:lpstr>Ownership of Cultural Objects</vt:lpstr>
      <vt:lpstr>Ownership of Cultural Objects</vt:lpstr>
      <vt:lpstr>Commodification of Cultural Property</vt:lpstr>
      <vt:lpstr>Actions of Local Communities</vt:lpstr>
      <vt:lpstr>Working with Communities</vt:lpstr>
      <vt:lpstr>Respect for Ancient Populations</vt:lpstr>
      <vt:lpstr>Ethical Considerations</vt:lpstr>
      <vt:lpstr>Appropriate Treatment of Human Remains</vt:lpstr>
      <vt:lpstr>PowerPoint Presentation</vt:lpstr>
      <vt:lpstr>Consent</vt:lpstr>
      <vt:lpstr>Respect and Consent</vt:lpstr>
      <vt:lpstr>Consent in the Archaeological Context?</vt:lpstr>
      <vt:lpstr>Consent in the Archaeological Context?</vt:lpstr>
      <vt:lpstr>Dignity and Privacy</vt:lpstr>
      <vt:lpstr>Common “World” Heritage</vt:lpstr>
      <vt:lpstr>Final Observations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Louise Steel</dc:creator>
  <cp:lastModifiedBy>Louise Steel</cp:lastModifiedBy>
  <cp:revision>109</cp:revision>
  <dcterms:created xsi:type="dcterms:W3CDTF">2013-10-21T14:58:16Z</dcterms:created>
  <dcterms:modified xsi:type="dcterms:W3CDTF">2019-11-28T07:09:40Z</dcterms:modified>
</cp:coreProperties>
</file>