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1" ContentType="image/jpe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73" r:id="rId2"/>
    <p:sldId id="256" r:id="rId3"/>
    <p:sldId id="275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74" r:id="rId13"/>
    <p:sldId id="265" r:id="rId14"/>
    <p:sldId id="266" r:id="rId15"/>
    <p:sldId id="272" r:id="rId16"/>
    <p:sldId id="267" r:id="rId17"/>
    <p:sldId id="268" r:id="rId18"/>
    <p:sldId id="271" r:id="rId19"/>
    <p:sldId id="269" r:id="rId20"/>
    <p:sldId id="270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11/12/2024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World%20War%202?sort=curated&amp;page=1" TargetMode="External"/><Relationship Id="rId2" Type="http://schemas.openxmlformats.org/officeDocument/2006/relationships/image" Target="../media/image7.1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awm.gov.au/collection/C14095" TargetMode="External"/><Relationship Id="rId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hyperlink" Target="https://www.rluk.ac.uk/war-child-archive/" TargetMode="External"/><Relationship Id="rId3" Type="http://schemas.openxmlformats.org/officeDocument/2006/relationships/image" Target="../media/image10.jpg"/><Relationship Id="rId7" Type="http://schemas.openxmlformats.org/officeDocument/2006/relationships/image" Target="../media/image12.png"/><Relationship Id="rId12" Type="http://schemas.openxmlformats.org/officeDocument/2006/relationships/image" Target="../media/image1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xhere.com/en/photo/1183651" TargetMode="External"/><Relationship Id="rId11" Type="http://schemas.openxmlformats.org/officeDocument/2006/relationships/hyperlink" Target="http://freebie.photography/travel/slides/suitcase_isolated.htm" TargetMode="External"/><Relationship Id="rId5" Type="http://schemas.openxmlformats.org/officeDocument/2006/relationships/image" Target="../media/image11.jpeg"/><Relationship Id="rId10" Type="http://schemas.openxmlformats.org/officeDocument/2006/relationships/image" Target="../media/image14.jpg"/><Relationship Id="rId4" Type="http://schemas.openxmlformats.org/officeDocument/2006/relationships/hyperlink" Target="https://www.milleunovetrine.it/miglior-smartwatch-android-disponibile-black-friday-offerte-guida-acquisto/samsung-galaxy-watch-active-2/" TargetMode="External"/><Relationship Id="rId9" Type="http://schemas.openxmlformats.org/officeDocument/2006/relationships/hyperlink" Target="https://svgsilh.com/image/145588.html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96115/dice-3d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6915-hourglass-file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Women's_Land_Army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riolrius.cat/blog/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akpx.com/435208/clothes-lot/1920x1080-wallpaper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Evacuees_in_Montgomeryshire_(4346388594).jpg" TargetMode="Externa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_group_of_children_arrive_at_Brent_station_near_Kingsbridge,_Devon,_after_being_evacuated_from_Bristol_in_1940._D2592.jpg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31987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0.png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illustrations/thumbs-up-smiley-face-emoji-happy-4007573/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1B47C4A-9AB6-41C8-AA9E-8BB55536BA99}"/>
              </a:ext>
            </a:extLst>
          </p:cNvPr>
          <p:cNvSpPr/>
          <p:nvPr/>
        </p:nvSpPr>
        <p:spPr>
          <a:xfrm>
            <a:off x="1124932" y="802073"/>
            <a:ext cx="6096000" cy="141577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y-GB" dirty="0"/>
              <a:t>Enw: Caitlin Mumford		 </a:t>
            </a:r>
          </a:p>
          <a:p>
            <a:r>
              <a:rPr lang="cy-GB" dirty="0"/>
              <a:t>Teitl y wers: Yr Ail Ryfel Byd</a:t>
            </a:r>
          </a:p>
          <a:p>
            <a:r>
              <a:rPr lang="cy-GB" dirty="0"/>
              <a:t>Nod y wers:    </a:t>
            </a:r>
            <a:r>
              <a:rPr lang="cy-GB" sz="1400" dirty="0"/>
              <a:t>Adolygu amser amherffaith/negyddol</a:t>
            </a:r>
          </a:p>
          <a:p>
            <a:r>
              <a:rPr lang="cy-GB" sz="1400" dirty="0"/>
              <a:t>Dysgu am Faciwîs a ateb cwestiynau am Yr Ail Ryfel byd</a:t>
            </a:r>
          </a:p>
          <a:p>
            <a:r>
              <a:rPr lang="cy-GB" dirty="0"/>
              <a:t>Blwyddyn: 4/5/6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7967952-B0CD-4360-AF1F-49D52A71DA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8821004"/>
              </p:ext>
            </p:extLst>
          </p:nvPr>
        </p:nvGraphicFramePr>
        <p:xfrm>
          <a:off x="749268" y="2385872"/>
          <a:ext cx="5415861" cy="37267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15861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5851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Ffocws Iaith / Patrymau:</a:t>
                      </a:r>
                    </a:p>
                    <a:p>
                      <a:endParaRPr lang="cy-GB" b="1" dirty="0"/>
                    </a:p>
                    <a:p>
                      <a:r>
                        <a:rPr lang="cy-GB" sz="1400" b="1" dirty="0"/>
                        <a:t>Adolygu amser amherffaith ac amser negyddol</a:t>
                      </a:r>
                    </a:p>
                    <a:p>
                      <a:r>
                        <a:rPr lang="cy-GB" sz="1400" b="1" dirty="0"/>
                        <a:t>e.e. Roeddwn i’n/Doeddwn i ddim</a:t>
                      </a:r>
                    </a:p>
                    <a:p>
                      <a:endParaRPr lang="cy-GB" sz="1400" b="1" dirty="0"/>
                    </a:p>
                    <a:p>
                      <a:r>
                        <a:rPr lang="cy-GB" sz="1400" b="1" dirty="0"/>
                        <a:t>Cwestiwn ac ateb</a:t>
                      </a:r>
                    </a:p>
                    <a:p>
                      <a:r>
                        <a:rPr lang="cy-GB" sz="1400" b="1" dirty="0"/>
                        <a:t>Oedd e’n/hi’n/nhw’n gwisgo?</a:t>
                      </a:r>
                    </a:p>
                    <a:p>
                      <a:r>
                        <a:rPr lang="cy-GB" sz="1400" b="1" dirty="0"/>
                        <a:t>Oedd/Nac oedd/Oedden/Nac Oedden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4681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Gwybodaeth flaenorol:</a:t>
                      </a:r>
                      <a:endParaRPr lang="cy-GB" sz="1200" b="1" dirty="0"/>
                    </a:p>
                    <a:p>
                      <a:pPr lvl="0">
                        <a:buNone/>
                      </a:pPr>
                      <a:endParaRPr lang="cy-GB" sz="12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200" dirty="0"/>
                        <a:t>Patrwm amherffaith – Roeddwn i’n/Doeddwn 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41CBED0-CBA7-425B-8AEE-7A82B94C45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6149785"/>
              </p:ext>
            </p:extLst>
          </p:nvPr>
        </p:nvGraphicFramePr>
        <p:xfrm>
          <a:off x="6311458" y="693577"/>
          <a:ext cx="5131274" cy="1554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Targedau Iaith Personol: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cy-GB" b="1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Defnyddiwch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frawddegau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llawn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e.e.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Ydy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pawb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deall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Defnyddiwch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amseroedd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gorffennol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dyfodol</a:t>
                      </a:r>
                      <a:endParaRPr lang="en-GB" sz="14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Byddwch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hyderus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y-GB" sz="1400" dirty="0"/>
                    </a:p>
                    <a:p>
                      <a:pPr lvl="0">
                        <a:buNone/>
                      </a:pP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1EE932F-4DB5-477D-84DA-ABCCE83A95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3612723"/>
              </p:ext>
            </p:extLst>
          </p:nvPr>
        </p:nvGraphicFramePr>
        <p:xfrm>
          <a:off x="6447933" y="2559044"/>
          <a:ext cx="3361629" cy="3380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61629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590711">
                <a:tc>
                  <a:txBody>
                    <a:bodyPr/>
                    <a:lstStyle/>
                    <a:p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Gweithgareddau:</a:t>
                      </a:r>
                    </a:p>
                    <a:p>
                      <a:endParaRPr lang="cy-GB" b="1" u="sng" dirty="0">
                        <a:solidFill>
                          <a:srgbClr val="FF0000"/>
                        </a:solidFill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Driliau adolygu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Diagram Venn i gymharu dillad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Gweithgaredd Gwrando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Amser stori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cy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02080">
                <a:tc>
                  <a:txBody>
                    <a:bodyPr/>
                    <a:lstStyle/>
                    <a:p>
                      <a:r>
                        <a:rPr lang="cy-GB" b="1" u="sng" dirty="0">
                          <a:solidFill>
                            <a:srgbClr val="FF0000"/>
                          </a:solidFill>
                        </a:rPr>
                        <a:t>Geirfa: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Roedd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Doeddwn nhw ddim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Yr Ail Ryfel Byd 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Faciwîs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Dillad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100" dirty="0"/>
                        <a:t>gwisgo</a:t>
                      </a:r>
                    </a:p>
                    <a:p>
                      <a:pPr lvl="0">
                        <a:buNone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924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FF7EA-937A-4345-B45A-64D81A21C6D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Hanes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D1B13-2F70-4E1D-B5FB-E3E97970AE4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Yr Ail Ryfel Byd</a:t>
            </a:r>
          </a:p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BC30421-7B39-43D6-9041-B0D897EA5F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31097" y="1600198"/>
            <a:ext cx="1503575" cy="118898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B085AE-C149-4642-8F06-888F428DCE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854348" y="3802538"/>
            <a:ext cx="1779845" cy="1351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056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56DF9-8A2C-4BAE-948C-2BABA4782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Mat </a:t>
            </a:r>
            <a:r>
              <a:rPr lang="cy-GB" u="sng" dirty="0"/>
              <a:t>Iaith</a:t>
            </a:r>
          </a:p>
        </p:txBody>
      </p:sp>
      <p:pic>
        <p:nvPicPr>
          <p:cNvPr id="4" name="Content Placeholder 3" descr="Image result for clip art ww2 weapons">
            <a:extLst>
              <a:ext uri="{FF2B5EF4-FFF2-40B4-BE49-F238E27FC236}">
                <a16:creationId xmlns:a16="http://schemas.microsoft.com/office/drawing/2014/main" id="{4F36CD0D-565E-489A-9A17-C163980F5036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372" y="2504562"/>
            <a:ext cx="1604815" cy="169384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883233-2BE5-4344-9CE1-2965DCB9CFC2}"/>
              </a:ext>
            </a:extLst>
          </p:cNvPr>
          <p:cNvSpPr txBox="1"/>
          <p:nvPr/>
        </p:nvSpPr>
        <p:spPr>
          <a:xfrm>
            <a:off x="2950590" y="2752627"/>
            <a:ext cx="1357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arfau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DB2E032-7E5C-469C-B7BF-4EEF275350C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738541" y="2457874"/>
            <a:ext cx="1466850" cy="162343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3CB4BAB-B0F9-439A-AF5F-32DECC705532}"/>
              </a:ext>
            </a:extLst>
          </p:cNvPr>
          <p:cNvSpPr txBox="1"/>
          <p:nvPr/>
        </p:nvSpPr>
        <p:spPr>
          <a:xfrm>
            <a:off x="6344239" y="2752627"/>
            <a:ext cx="2121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oriawr glyfar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46B7C2F-D911-4127-8A04-668121EEB043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553842" y="2546622"/>
            <a:ext cx="908050" cy="16097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FF31900-3A5A-4964-8ABD-FC487FBBDDD9}"/>
              </a:ext>
            </a:extLst>
          </p:cNvPr>
          <p:cNvSpPr txBox="1"/>
          <p:nvPr/>
        </p:nvSpPr>
        <p:spPr>
          <a:xfrm>
            <a:off x="9519629" y="2752627"/>
            <a:ext cx="2290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mwgwd nwy weithiau</a:t>
            </a:r>
          </a:p>
        </p:txBody>
      </p:sp>
      <p:pic>
        <p:nvPicPr>
          <p:cNvPr id="12" name="Graphic 16">
            <a:extLst>
              <a:ext uri="{FF2B5EF4-FFF2-40B4-BE49-F238E27FC236}">
                <a16:creationId xmlns:a16="http://schemas.microsoft.com/office/drawing/2014/main" id="{60B5CA51-1F32-41D5-B74B-E88663BEF35A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49272" y="4612737"/>
            <a:ext cx="1859915" cy="158686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793A837-D11F-4B2E-88D8-C637186853E5}"/>
              </a:ext>
            </a:extLst>
          </p:cNvPr>
          <p:cNvSpPr txBox="1"/>
          <p:nvPr/>
        </p:nvSpPr>
        <p:spPr>
          <a:xfrm>
            <a:off x="2950590" y="4911365"/>
            <a:ext cx="1093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dillad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AC400F3-CFAD-46E5-9A12-243FC1DDEA97}"/>
              </a:ext>
            </a:extLst>
          </p:cNvPr>
          <p:cNvGrpSpPr/>
          <p:nvPr/>
        </p:nvGrpSpPr>
        <p:grpSpPr>
          <a:xfrm>
            <a:off x="5073650" y="4837844"/>
            <a:ext cx="1022350" cy="1136650"/>
            <a:chOff x="0" y="0"/>
            <a:chExt cx="1590675" cy="2073275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F7428643-FE17-4DCD-9489-CA48E75FEA5C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1"/>
                </a:ext>
              </a:extLst>
            </a:blip>
            <a:stretch>
              <a:fillRect/>
            </a:stretch>
          </p:blipFill>
          <p:spPr>
            <a:xfrm>
              <a:off x="0" y="0"/>
              <a:ext cx="1590675" cy="1428750"/>
            </a:xfrm>
            <a:prstGeom prst="rect">
              <a:avLst/>
            </a:prstGeom>
          </p:spPr>
        </p:pic>
        <p:sp>
          <p:nvSpPr>
            <p:cNvPr id="16" name="Text Box 11">
              <a:extLst>
                <a:ext uri="{FF2B5EF4-FFF2-40B4-BE49-F238E27FC236}">
                  <a16:creationId xmlns:a16="http://schemas.microsoft.com/office/drawing/2014/main" id="{08379462-210E-4777-872F-38C73BFAE6CC}"/>
                </a:ext>
              </a:extLst>
            </p:cNvPr>
            <p:cNvSpPr txBox="1"/>
            <p:nvPr/>
          </p:nvSpPr>
          <p:spPr>
            <a:xfrm>
              <a:off x="0" y="1428750"/>
              <a:ext cx="1590675" cy="644525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9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 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F2AC1CC6-E2D3-444C-8FA9-8C90E7E59B16}"/>
              </a:ext>
            </a:extLst>
          </p:cNvPr>
          <p:cNvSpPr txBox="1"/>
          <p:nvPr/>
        </p:nvSpPr>
        <p:spPr>
          <a:xfrm>
            <a:off x="6344239" y="5096031"/>
            <a:ext cx="1216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cês bach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8C1F75B-6270-42B3-A71E-E30F973CF788}"/>
              </a:ext>
            </a:extLst>
          </p:cNvPr>
          <p:cNvGrpSpPr/>
          <p:nvPr/>
        </p:nvGrpSpPr>
        <p:grpSpPr>
          <a:xfrm>
            <a:off x="7768471" y="4837844"/>
            <a:ext cx="2076450" cy="1136650"/>
            <a:chOff x="0" y="0"/>
            <a:chExt cx="5731510" cy="386842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3BBDF0D3-0FA7-4503-BD98-4A2DBB767C9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3"/>
                </a:ext>
              </a:extLst>
            </a:blip>
            <a:stretch>
              <a:fillRect/>
            </a:stretch>
          </p:blipFill>
          <p:spPr>
            <a:xfrm>
              <a:off x="0" y="0"/>
              <a:ext cx="5731510" cy="3524885"/>
            </a:xfrm>
            <a:prstGeom prst="rect">
              <a:avLst/>
            </a:prstGeom>
          </p:spPr>
        </p:pic>
        <p:sp>
          <p:nvSpPr>
            <p:cNvPr id="20" name="Text Box 14">
              <a:extLst>
                <a:ext uri="{FF2B5EF4-FFF2-40B4-BE49-F238E27FC236}">
                  <a16:creationId xmlns:a16="http://schemas.microsoft.com/office/drawing/2014/main" id="{5DBCD4C8-2E0E-4DE2-AE22-32C533CC8572}"/>
                </a:ext>
              </a:extLst>
            </p:cNvPr>
            <p:cNvSpPr txBox="1"/>
            <p:nvPr/>
          </p:nvSpPr>
          <p:spPr>
            <a:xfrm>
              <a:off x="0" y="3524885"/>
              <a:ext cx="5731510" cy="343535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2D5B0121-AE75-46DD-9F2D-CB1CDA739033}"/>
              </a:ext>
            </a:extLst>
          </p:cNvPr>
          <p:cNvSpPr txBox="1"/>
          <p:nvPr/>
        </p:nvSpPr>
        <p:spPr>
          <a:xfrm>
            <a:off x="10048973" y="5096031"/>
            <a:ext cx="1468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labeli mawr</a:t>
            </a:r>
          </a:p>
        </p:txBody>
      </p:sp>
    </p:spTree>
    <p:extLst>
      <p:ext uri="{BB962C8B-B14F-4D97-AF65-F5344CB8AC3E}">
        <p14:creationId xmlns:p14="http://schemas.microsoft.com/office/powerpoint/2010/main" val="793675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2049B-BD3B-4559-895F-FE2CF3385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Nod y wers heddiw ydy: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5362F-4CD2-4277-9AEE-58C2F7452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Adolygu amser amherffaith ac amser negyddol</a:t>
            </a:r>
          </a:p>
          <a:p>
            <a:r>
              <a:rPr lang="cy-GB" dirty="0"/>
              <a:t>Ateb cwestiynau am Yr Ail Ryfel Byd</a:t>
            </a:r>
          </a:p>
          <a:p>
            <a:r>
              <a:rPr lang="cy-GB" dirty="0"/>
              <a:t>Didoli gwybodaeth am ddillad yn Yr Ail Ryfel Byd</a:t>
            </a:r>
          </a:p>
          <a:p>
            <a:r>
              <a:rPr lang="cy-GB" dirty="0"/>
              <a:t>Dysgu am Faciwîs </a:t>
            </a:r>
          </a:p>
          <a:p>
            <a:r>
              <a:rPr lang="cy-GB" dirty="0"/>
              <a:t>Gweithgaredd Gwrando</a:t>
            </a:r>
          </a:p>
          <a:p>
            <a:r>
              <a:rPr lang="cy-GB" dirty="0"/>
              <a:t>Disgrifiwch y stori ac ateb cwestiynau am ‘Tommy Barrow: Ifaciwî yng Nghymru’</a:t>
            </a:r>
          </a:p>
        </p:txBody>
      </p:sp>
    </p:spTree>
    <p:extLst>
      <p:ext uri="{BB962C8B-B14F-4D97-AF65-F5344CB8AC3E}">
        <p14:creationId xmlns:p14="http://schemas.microsoft.com/office/powerpoint/2010/main" val="39529260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94455-B2C4-46FD-A662-7A2110DB4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Ydych chi’n cofio’r gwaith ddoe?</a:t>
            </a:r>
            <a:br>
              <a:rPr lang="cy-GB" dirty="0"/>
            </a:br>
            <a:r>
              <a:rPr lang="cy-GB" dirty="0"/>
              <a:t>Ydych chi’n cofio’r amherffaith?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5FF0B-DD3F-4932-9C35-066658534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/>
              <a:t>Roeddwn i’n</a:t>
            </a:r>
          </a:p>
          <a:p>
            <a:r>
              <a:rPr lang="cy-GB" dirty="0"/>
              <a:t>Roeddet ti’n</a:t>
            </a:r>
          </a:p>
          <a:p>
            <a:r>
              <a:rPr lang="cy-GB" dirty="0"/>
              <a:t>Roedd e’n</a:t>
            </a:r>
          </a:p>
          <a:p>
            <a:r>
              <a:rPr lang="cy-GB" dirty="0"/>
              <a:t>Roedd hi’n</a:t>
            </a:r>
          </a:p>
          <a:p>
            <a:r>
              <a:rPr lang="cy-GB" dirty="0"/>
              <a:t>Roedden ni’n</a:t>
            </a:r>
          </a:p>
          <a:p>
            <a:r>
              <a:rPr lang="cy-GB" dirty="0"/>
              <a:t>Roeddech chi’n</a:t>
            </a:r>
          </a:p>
          <a:p>
            <a:r>
              <a:rPr lang="cy-GB" dirty="0"/>
              <a:t>Roedden nhw’n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D425503-82B3-4EBD-B05C-83E543D03D29}"/>
              </a:ext>
            </a:extLst>
          </p:cNvPr>
          <p:cNvSpPr/>
          <p:nvPr/>
        </p:nvSpPr>
        <p:spPr>
          <a:xfrm rot="20167171">
            <a:off x="7233722" y="3429000"/>
            <a:ext cx="25699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Ymarfer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C40843-3C8F-4399-AE60-12E22C5005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31832" y="4456361"/>
            <a:ext cx="1581859" cy="1295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4541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87E29-ED1B-4096-B743-E93E82E2C6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Ydych chi’n cofio’r negyddol?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FB658-C23C-4D96-843B-786932AD96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Doeddwn i ddim</a:t>
            </a:r>
          </a:p>
          <a:p>
            <a:r>
              <a:rPr lang="cy-GB" dirty="0"/>
              <a:t>Doeddet ti ddim</a:t>
            </a:r>
          </a:p>
          <a:p>
            <a:r>
              <a:rPr lang="cy-GB" dirty="0"/>
              <a:t>Doedd e ddim</a:t>
            </a:r>
          </a:p>
          <a:p>
            <a:r>
              <a:rPr lang="cy-GB" dirty="0"/>
              <a:t>Doedd hi ddim</a:t>
            </a:r>
          </a:p>
          <a:p>
            <a:r>
              <a:rPr lang="cy-GB" dirty="0"/>
              <a:t>Doedden ni ddim</a:t>
            </a:r>
          </a:p>
          <a:p>
            <a:r>
              <a:rPr lang="cy-GB" dirty="0"/>
              <a:t>Doeddech chi ddim</a:t>
            </a:r>
          </a:p>
          <a:p>
            <a:r>
              <a:rPr lang="cy-GB" dirty="0"/>
              <a:t>Doedden nhw ddim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DF9BF22-0584-45D5-8D84-144CA8763CF5}"/>
              </a:ext>
            </a:extLst>
          </p:cNvPr>
          <p:cNvSpPr/>
          <p:nvPr/>
        </p:nvSpPr>
        <p:spPr>
          <a:xfrm rot="19887411">
            <a:off x="7271429" y="3575625"/>
            <a:ext cx="25699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Ymarfer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B2EECB9-0929-4D76-A333-413DF84E2A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25000" y="4107726"/>
            <a:ext cx="2039075" cy="203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292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07C0A-9DE3-4DF6-A4BE-4180CB49F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Pryd roedd Yr Ail Ryfel byd?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6CFAA-C3A1-4931-AB1B-010DC7B584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dirty="0"/>
              <a:t>Roedd oes Yr Ail Ryfel Byd o un naw tri naw tan un naw pedwar pump. </a:t>
            </a:r>
          </a:p>
          <a:p>
            <a:pPr marL="0" indent="0">
              <a:buNone/>
            </a:pPr>
            <a:r>
              <a:rPr lang="cy-GB" dirty="0"/>
              <a:t>Yn Yr Ail Ryfel Byd roedd y bobl yn tyfu bwyd.</a:t>
            </a:r>
          </a:p>
          <a:p>
            <a:pPr marL="0" indent="0">
              <a:buNone/>
            </a:pPr>
            <a:r>
              <a:rPr lang="cy-GB" dirty="0"/>
              <a:t>Roedd y merched yn garddio a roedd y dynion yn ymladd yn Ffrainc.</a:t>
            </a:r>
          </a:p>
          <a:p>
            <a:pPr marL="0" indent="0">
              <a:buNone/>
            </a:pPr>
            <a:r>
              <a:rPr lang="cy-GB" dirty="0"/>
              <a:t>Doedden nhw ddim yn gwylio’r teledu a chwarae gemau ar y X-box neu Switch. Roedd y plant helpu ar y fferm.</a:t>
            </a:r>
          </a:p>
          <a:p>
            <a:pPr marL="0" indent="0">
              <a:buNone/>
            </a:pPr>
            <a:r>
              <a:rPr lang="cy-GB" dirty="0"/>
              <a:t>Roedd y bobl yn siopa mewn siopa bach. Doedd y bobl ddim yn</a:t>
            </a:r>
          </a:p>
          <a:p>
            <a:pPr marL="0" indent="0">
              <a:buNone/>
            </a:pPr>
            <a:r>
              <a:rPr lang="cy-GB" dirty="0"/>
              <a:t>Siopa mewn archfarchnad fel Tesco, Lidl neu Aldi.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727FA1-6FF3-440D-AC6D-08EDA5C730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46968" y="4580930"/>
            <a:ext cx="2042648" cy="1596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409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D4089-2E25-4194-9885-6954503E2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Beth roedd y bobl yn wisgo yn ystod Yr Ail Ryfel Byd?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9994B-8717-4AA4-B8DB-17B63E358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Roedd y milwyr yn gwisgo trowsus gwyrdd. </a:t>
            </a:r>
          </a:p>
          <a:p>
            <a:pPr marL="0" indent="0">
              <a:buNone/>
            </a:pPr>
            <a:r>
              <a:rPr lang="cy-GB" dirty="0"/>
              <a:t>Roedd y milwyr yn gwisgo siaced gwyrdd. </a:t>
            </a:r>
          </a:p>
          <a:p>
            <a:pPr marL="0" indent="0">
              <a:buNone/>
            </a:pPr>
            <a:r>
              <a:rPr lang="cy-GB" dirty="0"/>
              <a:t>Roedd y milwyr yn gwisgo het. </a:t>
            </a:r>
          </a:p>
          <a:p>
            <a:pPr marL="0" indent="0">
              <a:buNone/>
            </a:pPr>
            <a:r>
              <a:rPr lang="cy-GB" dirty="0"/>
              <a:t>Roedd y milwyr yn gwisgo boots brown. </a:t>
            </a:r>
          </a:p>
          <a:p>
            <a:pPr marL="0" indent="0">
              <a:buNone/>
            </a:pPr>
            <a:r>
              <a:rPr lang="cy-GB" dirty="0"/>
              <a:t>Roeddwn nhw’n cario arfau i gadw y bobl yn ddiogel.</a:t>
            </a:r>
          </a:p>
          <a:p>
            <a:pPr marL="0" indent="0">
              <a:buNone/>
            </a:pPr>
            <a:r>
              <a:rPr lang="cy-GB" dirty="0"/>
              <a:t>Roeddwn nhw’n gweld smart iawn!</a:t>
            </a:r>
          </a:p>
        </p:txBody>
      </p:sp>
      <p:pic>
        <p:nvPicPr>
          <p:cNvPr id="1026" name="Picture 2" descr="The Welsh Guards in Colour">
            <a:extLst>
              <a:ext uri="{FF2B5EF4-FFF2-40B4-BE49-F238E27FC236}">
                <a16:creationId xmlns:a16="http://schemas.microsoft.com/office/drawing/2014/main" id="{DD3E9887-9EE1-4B1D-8640-3BC3A4F5DD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3999" y="2515386"/>
            <a:ext cx="2164030" cy="1720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0469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89DD1-99BE-4C13-8D44-232000DF6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Beth roedd y bobl yn wisgo yn ystod Yr Ail Ryfel Byd?</a:t>
            </a:r>
          </a:p>
        </p:txBody>
      </p:sp>
      <p:pic>
        <p:nvPicPr>
          <p:cNvPr id="2050" name="Picture 2" descr="Image result for ladies in ww2 on the farm">
            <a:extLst>
              <a:ext uri="{FF2B5EF4-FFF2-40B4-BE49-F238E27FC236}">
                <a16:creationId xmlns:a16="http://schemas.microsoft.com/office/drawing/2014/main" id="{BBC6B3F6-E0E3-4EB4-9734-38EA04DA8C2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5369" y="2552194"/>
            <a:ext cx="2763948" cy="201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49FFA4-6DA8-461B-A56F-3FDA6B9590A8}"/>
              </a:ext>
            </a:extLst>
          </p:cNvPr>
          <p:cNvSpPr txBox="1"/>
          <p:nvPr/>
        </p:nvSpPr>
        <p:spPr>
          <a:xfrm>
            <a:off x="1414021" y="2714920"/>
            <a:ext cx="628767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Roedd merched yn gwisgo trowsus brown a siwmper werdd. </a:t>
            </a:r>
          </a:p>
          <a:p>
            <a:r>
              <a:rPr lang="cy-GB" sz="2400" dirty="0"/>
              <a:t>Roedd merched yn gwisgo dyngarîs.</a:t>
            </a:r>
          </a:p>
          <a:p>
            <a:endParaRPr lang="cy-GB" sz="2400" dirty="0"/>
          </a:p>
          <a:p>
            <a:r>
              <a:rPr lang="cy-GB" sz="2400" dirty="0"/>
              <a:t>Roedd y merched trwsio’r dillad. </a:t>
            </a:r>
          </a:p>
          <a:p>
            <a:r>
              <a:rPr lang="cy-GB" sz="2400" dirty="0"/>
              <a:t>Hefyd, roedden nhw’n gwneud dillad.</a:t>
            </a:r>
          </a:p>
        </p:txBody>
      </p:sp>
    </p:spTree>
    <p:extLst>
      <p:ext uri="{BB962C8B-B14F-4D97-AF65-F5344CB8AC3E}">
        <p14:creationId xmlns:p14="http://schemas.microsoft.com/office/powerpoint/2010/main" val="3264316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1DDEB-A0C4-4E31-8A51-C89442EDB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Beth roedd y bobl yn wisgo yn ystod Yr Ail Ryfel Byd?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FFC2A-9384-4066-BC8B-0A1C02B34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Doedden nhw ddim yn gwisgo ffansi! </a:t>
            </a:r>
          </a:p>
          <a:p>
            <a:pPr marL="0" indent="0">
              <a:buNone/>
            </a:pPr>
            <a:r>
              <a:rPr lang="cy-GB" dirty="0"/>
              <a:t>Doedden nhw ddim yn gwisgo ‘Nike Air Max’</a:t>
            </a:r>
          </a:p>
          <a:p>
            <a:pPr marL="0" indent="0">
              <a:buNone/>
            </a:pPr>
            <a:r>
              <a:rPr lang="cy-GB" dirty="0"/>
              <a:t>Doedden nhw ddim yn gwisgo oriawr glyfar. </a:t>
            </a:r>
          </a:p>
          <a:p>
            <a:pPr marL="0" indent="0">
              <a:buNone/>
            </a:pPr>
            <a:r>
              <a:rPr lang="cy-GB" dirty="0"/>
              <a:t>Doedden nhw ddim yn gwisgo cap. </a:t>
            </a:r>
          </a:p>
          <a:p>
            <a:pPr marL="0" indent="0">
              <a:buNone/>
            </a:pPr>
            <a:r>
              <a:rPr lang="cy-GB" dirty="0"/>
              <a:t>Doedden nhw ddim yn gwisgo ‘Uggs’. 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9FFD29-93D8-428A-8C67-69453C63E6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42342" y="2556933"/>
            <a:ext cx="1913642" cy="1913642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67BCFC6-D4BB-47C8-A789-FD636C8F629D}"/>
              </a:ext>
            </a:extLst>
          </p:cNvPr>
          <p:cNvCxnSpPr/>
          <p:nvPr/>
        </p:nvCxnSpPr>
        <p:spPr>
          <a:xfrm>
            <a:off x="8606672" y="2556932"/>
            <a:ext cx="2441542" cy="191364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70A25CA-30AC-4471-B934-48DAD49C6F85}"/>
              </a:ext>
            </a:extLst>
          </p:cNvPr>
          <p:cNvCxnSpPr/>
          <p:nvPr/>
        </p:nvCxnSpPr>
        <p:spPr>
          <a:xfrm flipH="1">
            <a:off x="8842342" y="2469823"/>
            <a:ext cx="2054255" cy="210217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81788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7D9B3-A6A9-4F9C-A698-EAA2C46A8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Tasg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C99AF-E6E9-48AE-87CE-C35D7C4FB4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Trefnwch y lluniau</a:t>
            </a:r>
          </a:p>
          <a:p>
            <a:r>
              <a:rPr lang="cy-GB" dirty="0"/>
              <a:t>Defnyddiwch y diagram Venn i gymharu dillad o un naw tri naw i heddiw. 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Oedd y bobl yn gwisgo trowsus du?</a:t>
            </a:r>
          </a:p>
          <a:p>
            <a:pPr marL="0" indent="0">
              <a:buNone/>
            </a:pPr>
            <a:r>
              <a:rPr lang="cy-GB" dirty="0"/>
              <a:t>Oedd y milwyr yn gwisgo oriawr glyfar?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4EF229-77C6-4FAC-BAFD-8E739EAEDA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22464" y="916143"/>
            <a:ext cx="1934726" cy="1303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4926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BE7A3-96E2-4EA7-A2C7-171B95697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Diagram Venn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FC6495-FFC9-48EA-800D-1B08A36930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402" y="2453768"/>
            <a:ext cx="2824111" cy="3755272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765E245-5CB9-413B-9464-1FDEAA1F77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3580" y="2453768"/>
            <a:ext cx="2816454" cy="3755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8894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5EBED-C8F7-42A1-8B0D-B7D43CF96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Ydych chi’n cofio’r cwestiwn ac ateb?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CED40-77D6-4D45-BBEE-3C43934CD5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sz="2900" dirty="0"/>
              <a:t>Oedd e’n gwisgo…?</a:t>
            </a:r>
          </a:p>
          <a:p>
            <a:pPr marL="0" indent="0">
              <a:buNone/>
            </a:pPr>
            <a:r>
              <a:rPr lang="cy-GB" sz="2900" dirty="0">
                <a:solidFill>
                  <a:srgbClr val="00B050"/>
                </a:solidFill>
              </a:rPr>
              <a:t>Oedd, roedd e’n gwisgo…</a:t>
            </a:r>
          </a:p>
          <a:p>
            <a:pPr marL="0" indent="0">
              <a:buNone/>
            </a:pPr>
            <a:r>
              <a:rPr lang="cy-GB" sz="2900" dirty="0">
                <a:solidFill>
                  <a:srgbClr val="FF0000"/>
                </a:solidFill>
              </a:rPr>
              <a:t>Nac oedd, doedd e ddim yn gwisgo …</a:t>
            </a:r>
          </a:p>
          <a:p>
            <a:r>
              <a:rPr lang="cy-GB" sz="2900" dirty="0">
                <a:solidFill>
                  <a:schemeClr val="tx1"/>
                </a:solidFill>
              </a:rPr>
              <a:t>Oedd hi’n gwisgo…?</a:t>
            </a:r>
          </a:p>
          <a:p>
            <a:pPr marL="0" indent="0">
              <a:buNone/>
            </a:pPr>
            <a:r>
              <a:rPr lang="cy-GB" sz="2900" dirty="0">
                <a:solidFill>
                  <a:srgbClr val="00B050"/>
                </a:solidFill>
              </a:rPr>
              <a:t>Oedd, roedd hi’n gwisgo…</a:t>
            </a:r>
          </a:p>
          <a:p>
            <a:pPr marL="0" indent="0">
              <a:buNone/>
            </a:pPr>
            <a:r>
              <a:rPr lang="cy-GB" sz="2900" dirty="0">
                <a:solidFill>
                  <a:srgbClr val="FF0000"/>
                </a:solidFill>
              </a:rPr>
              <a:t>Nac oedd, doedd hi ddim yn gwisgo…</a:t>
            </a:r>
          </a:p>
          <a:p>
            <a:r>
              <a:rPr lang="cy-GB" sz="2900" dirty="0">
                <a:solidFill>
                  <a:schemeClr val="tx1"/>
                </a:solidFill>
              </a:rPr>
              <a:t>Oedden nhw’n gwisgo…?</a:t>
            </a:r>
          </a:p>
          <a:p>
            <a:pPr marL="0" indent="0">
              <a:buNone/>
            </a:pPr>
            <a:r>
              <a:rPr lang="cy-GB" sz="2900" dirty="0">
                <a:solidFill>
                  <a:srgbClr val="00B050"/>
                </a:solidFill>
              </a:rPr>
              <a:t>Oedden, roedden nhw’n gwisgo …</a:t>
            </a:r>
          </a:p>
          <a:p>
            <a:pPr marL="0" indent="0">
              <a:buNone/>
            </a:pPr>
            <a:r>
              <a:rPr lang="cy-GB" sz="2900" dirty="0">
                <a:solidFill>
                  <a:srgbClr val="FF0000"/>
                </a:solidFill>
              </a:rPr>
              <a:t>Nac oedden, doedden nhw ddim gwisgo…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3556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05122-75CC-4462-B357-2D60DF4BC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Faciwîs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3FC66-44A5-4DF9-B178-B22F4DB2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Daeth y gorchymyn i wacáu ar y 31ain o Awst 1939. </a:t>
            </a:r>
          </a:p>
          <a:p>
            <a:pPr marL="0" indent="0">
              <a:buNone/>
            </a:pPr>
            <a:r>
              <a:rPr lang="cy-GB" dirty="0"/>
              <a:t>Daeth y plant o ddinas mawr. Roedd y rhieni eisiau eu plant bod yn ddiogel. </a:t>
            </a:r>
          </a:p>
          <a:p>
            <a:pPr marL="0" indent="0">
              <a:buNone/>
            </a:pPr>
            <a:r>
              <a:rPr lang="cy-GB" dirty="0"/>
              <a:t>Roedd y plant yn dawel iawn. </a:t>
            </a:r>
          </a:p>
          <a:p>
            <a:pPr marL="0" indent="0">
              <a:buNone/>
            </a:pPr>
            <a:r>
              <a:rPr lang="cy-GB" dirty="0"/>
              <a:t>Roedden nhw’n gwisgo mwgwd nwy weithiau. Roedden nhw’n cario cês bach.</a:t>
            </a:r>
          </a:p>
          <a:p>
            <a:pPr marL="0" indent="0">
              <a:buNone/>
            </a:pPr>
            <a:r>
              <a:rPr lang="cy-GB" dirty="0"/>
              <a:t>Roedden nhw’n gwisgo labeli mawr gyda’r enwau o blant. </a:t>
            </a:r>
          </a:p>
          <a:p>
            <a:pPr marL="0" indent="0">
              <a:buNone/>
            </a:pPr>
            <a:r>
              <a:rPr lang="cy-GB" dirty="0"/>
              <a:t>Roedden nhw’n teimlo’n ofnus.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2507CA-BB84-4863-87B4-9560A6BF16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73075" y="627868"/>
            <a:ext cx="3182528" cy="2057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4877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B6145-70FA-4285-AFEC-DB3A1B321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Faciwîs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D9AA652-B1CA-42E7-85E1-4B3B13AFFB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14343" y="2487906"/>
            <a:ext cx="3039182" cy="2265642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AC88117-CE38-4AE4-A835-496351E5B7A6}"/>
              </a:ext>
            </a:extLst>
          </p:cNvPr>
          <p:cNvSpPr txBox="1"/>
          <p:nvPr/>
        </p:nvSpPr>
        <p:spPr>
          <a:xfrm>
            <a:off x="5448692" y="3105834"/>
            <a:ext cx="53072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cy-GB" sz="3600" dirty="0">
                <a:solidFill>
                  <a:srgbClr val="FF0000"/>
                </a:solidFill>
              </a:rPr>
              <a:t>Sut oedden nhw’n teimlo? </a:t>
            </a:r>
          </a:p>
        </p:txBody>
      </p:sp>
    </p:spTree>
    <p:extLst>
      <p:ext uri="{BB962C8B-B14F-4D97-AF65-F5344CB8AC3E}">
        <p14:creationId xmlns:p14="http://schemas.microsoft.com/office/powerpoint/2010/main" val="40074760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79479-1DC0-4BDD-AB90-50D959D3C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FF0000"/>
                </a:solidFill>
              </a:rPr>
              <a:t>Tasg 2 – Gweithgaredd Gwrando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A3127-7F9D-4A8D-B542-1AB0607A6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Gwrandewch yn ofalus.</a:t>
            </a:r>
          </a:p>
          <a:p>
            <a:r>
              <a:rPr lang="cy-GB" dirty="0"/>
              <a:t> Pa eiriau sydd ar goll?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52DCED-C103-4B08-8DCF-B402917E07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31153" y="2851595"/>
            <a:ext cx="2753401" cy="217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3474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E01FDBD-7990-4C24-836D-2612A5E10449}"/>
              </a:ext>
            </a:extLst>
          </p:cNvPr>
          <p:cNvSpPr txBox="1"/>
          <p:nvPr/>
        </p:nvSpPr>
        <p:spPr>
          <a:xfrm>
            <a:off x="1291472" y="970961"/>
            <a:ext cx="988871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dirty="0"/>
              <a:t>Erw- Lon</a:t>
            </a:r>
          </a:p>
          <a:p>
            <a:pPr algn="r"/>
            <a:r>
              <a:rPr lang="cy-GB" dirty="0"/>
              <a:t>Ceri </a:t>
            </a:r>
          </a:p>
          <a:p>
            <a:pPr algn="r"/>
            <a:r>
              <a:rPr lang="cy-GB" dirty="0"/>
              <a:t>Powys</a:t>
            </a:r>
          </a:p>
          <a:p>
            <a:pPr algn="r"/>
            <a:r>
              <a:rPr lang="cy-GB" dirty="0"/>
              <a:t>SY16 4FD</a:t>
            </a:r>
          </a:p>
          <a:p>
            <a:pPr algn="r"/>
            <a:r>
              <a:rPr lang="cy-GB" dirty="0"/>
              <a:t>14eg o Dachwedd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50FE12-F83F-49AE-B651-C61FA08B88DB}"/>
              </a:ext>
            </a:extLst>
          </p:cNvPr>
          <p:cNvSpPr txBox="1"/>
          <p:nvPr/>
        </p:nvSpPr>
        <p:spPr>
          <a:xfrm>
            <a:off x="810705" y="2448289"/>
            <a:ext cx="1048260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Annwyl Mam, </a:t>
            </a:r>
          </a:p>
          <a:p>
            <a:r>
              <a:rPr lang="cy-GB" dirty="0"/>
              <a:t>                      Sut wyt ti? Dwi’n hapus heddiw. Mae hi’n braf heddiw. Sut mae’r tywydd yn Abertawe?</a:t>
            </a:r>
          </a:p>
          <a:p>
            <a:r>
              <a:rPr lang="cy-GB" dirty="0"/>
              <a:t>Heddiw, es i i’r siop bach gyda Mrs Williams. Roedd hi’n cael prynu dwy owns o fenyn ac un wy. Dwi’n mynd i’r ysgol Sant Mihangel yng Ngheri. Dwi’n hoffi’r ysgol. Dwi’n cael llawer o ffrindiau. </a:t>
            </a:r>
          </a:p>
          <a:p>
            <a:r>
              <a:rPr lang="cy-GB" dirty="0"/>
              <a:t>Roeddwn i’n helpu ar y fferm. Roeddwn i’n helpu tyfu bwyd fel tatws. Gwelais i moch a defaid. Roeddwn i wedi blino! </a:t>
            </a:r>
          </a:p>
          <a:p>
            <a:r>
              <a:rPr lang="cy-GB" dirty="0"/>
              <a:t>Roedd Mr a Mrs Williams yn gwrando ar y newyddion am y rhyfel ar y radio. </a:t>
            </a:r>
          </a:p>
          <a:p>
            <a:r>
              <a:rPr lang="cy-GB" dirty="0"/>
              <a:t>Wythnos nesaf, bydda i’n mynd i’r sinema.</a:t>
            </a:r>
          </a:p>
          <a:p>
            <a:r>
              <a:rPr lang="cy-GB" dirty="0"/>
              <a:t>Dwi’n iawn mam! </a:t>
            </a:r>
          </a:p>
          <a:p>
            <a:r>
              <a:rPr lang="cy-GB" dirty="0"/>
              <a:t>                                                                  Llawer o gariad</a:t>
            </a:r>
          </a:p>
          <a:p>
            <a:r>
              <a:rPr lang="cy-GB" dirty="0"/>
              <a:t>                                                                            Megan xxx</a:t>
            </a:r>
          </a:p>
        </p:txBody>
      </p:sp>
      <p:pic>
        <p:nvPicPr>
          <p:cNvPr id="10" name="Graphic 9" descr="Stop">
            <a:extLst>
              <a:ext uri="{FF2B5EF4-FFF2-40B4-BE49-F238E27FC236}">
                <a16:creationId xmlns:a16="http://schemas.microsoft.com/office/drawing/2014/main" id="{08561A40-5C2B-4565-99F9-516057A938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68596" y="2575319"/>
            <a:ext cx="696014" cy="535757"/>
          </a:xfrm>
          <a:prstGeom prst="rect">
            <a:avLst/>
          </a:prstGeom>
        </p:spPr>
      </p:pic>
      <p:pic>
        <p:nvPicPr>
          <p:cNvPr id="12" name="Graphic 11" descr="Stop">
            <a:extLst>
              <a:ext uri="{FF2B5EF4-FFF2-40B4-BE49-F238E27FC236}">
                <a16:creationId xmlns:a16="http://schemas.microsoft.com/office/drawing/2014/main" id="{970627B2-1A90-4CD6-BAC5-67B6092ADD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786567" y="2653876"/>
            <a:ext cx="1177565" cy="457200"/>
          </a:xfrm>
          <a:prstGeom prst="rect">
            <a:avLst/>
          </a:prstGeom>
        </p:spPr>
      </p:pic>
      <p:pic>
        <p:nvPicPr>
          <p:cNvPr id="14" name="Graphic 13" descr="Stop">
            <a:extLst>
              <a:ext uri="{FF2B5EF4-FFF2-40B4-BE49-F238E27FC236}">
                <a16:creationId xmlns:a16="http://schemas.microsoft.com/office/drawing/2014/main" id="{7F1C3ABC-A378-4D42-B570-D1D9CA86FB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15113" y="3560749"/>
            <a:ext cx="950536" cy="457200"/>
          </a:xfrm>
          <a:prstGeom prst="rect">
            <a:avLst/>
          </a:prstGeom>
        </p:spPr>
      </p:pic>
      <p:pic>
        <p:nvPicPr>
          <p:cNvPr id="16" name="Graphic 15" descr="Stop">
            <a:extLst>
              <a:ext uri="{FF2B5EF4-FFF2-40B4-BE49-F238E27FC236}">
                <a16:creationId xmlns:a16="http://schemas.microsoft.com/office/drawing/2014/main" id="{505B40C9-533B-4CF1-AA82-B5AE975E51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978059" y="3560749"/>
            <a:ext cx="718007" cy="623739"/>
          </a:xfrm>
          <a:prstGeom prst="rect">
            <a:avLst/>
          </a:prstGeom>
        </p:spPr>
      </p:pic>
      <p:pic>
        <p:nvPicPr>
          <p:cNvPr id="18" name="Graphic 17" descr="Stop">
            <a:extLst>
              <a:ext uri="{FF2B5EF4-FFF2-40B4-BE49-F238E27FC236}">
                <a16:creationId xmlns:a16="http://schemas.microsoft.com/office/drawing/2014/main" id="{648DF620-85EA-4A72-85FF-32C1E1CFDE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99003" y="4404939"/>
            <a:ext cx="915578" cy="501977"/>
          </a:xfrm>
          <a:prstGeom prst="rect">
            <a:avLst/>
          </a:prstGeom>
        </p:spPr>
      </p:pic>
      <p:pic>
        <p:nvPicPr>
          <p:cNvPr id="20" name="Graphic 19" descr="Stop">
            <a:extLst>
              <a:ext uri="{FF2B5EF4-FFF2-40B4-BE49-F238E27FC236}">
                <a16:creationId xmlns:a16="http://schemas.microsoft.com/office/drawing/2014/main" id="{947DC4F6-958A-43FD-97EB-8F37268F84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66573" y="3267045"/>
            <a:ext cx="696014" cy="457200"/>
          </a:xfrm>
          <a:prstGeom prst="rect">
            <a:avLst/>
          </a:prstGeom>
        </p:spPr>
      </p:pic>
      <p:pic>
        <p:nvPicPr>
          <p:cNvPr id="22" name="Graphic 21" descr="Stop">
            <a:extLst>
              <a:ext uri="{FF2B5EF4-FFF2-40B4-BE49-F238E27FC236}">
                <a16:creationId xmlns:a16="http://schemas.microsoft.com/office/drawing/2014/main" id="{EB59BF93-F9D4-47BB-866E-D4B2266187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79136" y="4077196"/>
            <a:ext cx="822489" cy="520437"/>
          </a:xfrm>
          <a:prstGeom prst="rect">
            <a:avLst/>
          </a:prstGeom>
        </p:spPr>
      </p:pic>
      <p:pic>
        <p:nvPicPr>
          <p:cNvPr id="24" name="Graphic 23" descr="Stop">
            <a:extLst>
              <a:ext uri="{FF2B5EF4-FFF2-40B4-BE49-F238E27FC236}">
                <a16:creationId xmlns:a16="http://schemas.microsoft.com/office/drawing/2014/main" id="{71537C1B-5051-414C-9ACC-AA3D3C5692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867399" y="2952945"/>
            <a:ext cx="457201" cy="457201"/>
          </a:xfrm>
          <a:prstGeom prst="rect">
            <a:avLst/>
          </a:prstGeom>
        </p:spPr>
      </p:pic>
      <p:pic>
        <p:nvPicPr>
          <p:cNvPr id="25" name="Micro dysgu">
            <a:hlinkClick r:id="" action="ppaction://media"/>
            <a:extLst>
              <a:ext uri="{FF2B5EF4-FFF2-40B4-BE49-F238E27FC236}">
                <a16:creationId xmlns:a16="http://schemas.microsoft.com/office/drawing/2014/main" id="{90168A11-40BD-4937-98F5-C493129885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50739" y="11000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043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648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AF690-154B-44B4-97A0-F72F9FBA6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Ydy pawb yn gywir?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D01269-1FB4-4911-9E9F-BA9E641F6CD4}"/>
              </a:ext>
            </a:extLst>
          </p:cNvPr>
          <p:cNvSpPr txBox="1"/>
          <p:nvPr/>
        </p:nvSpPr>
        <p:spPr>
          <a:xfrm>
            <a:off x="820132" y="2639505"/>
            <a:ext cx="1060515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Annwyl Mam, </a:t>
            </a:r>
          </a:p>
          <a:p>
            <a:r>
              <a:rPr lang="cy-GB" dirty="0"/>
              <a:t>                      Sut wyt ti? Dwi’n </a:t>
            </a:r>
            <a:r>
              <a:rPr lang="cy-GB" b="1" dirty="0">
                <a:solidFill>
                  <a:srgbClr val="FF0000"/>
                </a:solidFill>
              </a:rPr>
              <a:t>hapus</a:t>
            </a:r>
            <a:r>
              <a:rPr lang="cy-GB" dirty="0"/>
              <a:t> heddiw. Mae hi’n braf heddiw. Sut mae’r tywydd yn </a:t>
            </a:r>
            <a:r>
              <a:rPr lang="cy-GB" b="1" dirty="0">
                <a:solidFill>
                  <a:srgbClr val="FF0000"/>
                </a:solidFill>
              </a:rPr>
              <a:t>Abertawe</a:t>
            </a:r>
            <a:r>
              <a:rPr lang="cy-GB" dirty="0"/>
              <a:t>?</a:t>
            </a:r>
          </a:p>
          <a:p>
            <a:r>
              <a:rPr lang="cy-GB" dirty="0"/>
              <a:t>Heddiw, es i i’r siop bach gyda Mrs Williams. Roedd hi’n </a:t>
            </a:r>
            <a:r>
              <a:rPr lang="cy-GB" b="1" dirty="0">
                <a:solidFill>
                  <a:srgbClr val="FF0000"/>
                </a:solidFill>
              </a:rPr>
              <a:t>cael</a:t>
            </a:r>
            <a:r>
              <a:rPr lang="cy-GB" dirty="0"/>
              <a:t> prynu dwy owns o fenyn ac un wy. Dwi’n mynd i’r ysgol Sant Mihangel yng Ngheri. Dwi’n </a:t>
            </a:r>
            <a:r>
              <a:rPr lang="cy-GB" b="1" dirty="0">
                <a:solidFill>
                  <a:srgbClr val="FF0000"/>
                </a:solidFill>
              </a:rPr>
              <a:t>hoffi’r</a:t>
            </a:r>
            <a:r>
              <a:rPr lang="cy-GB" dirty="0"/>
              <a:t> ysgol. Dwi’n cael llawer o ffrindiau. </a:t>
            </a:r>
          </a:p>
          <a:p>
            <a:r>
              <a:rPr lang="cy-GB" dirty="0"/>
              <a:t>Roeddwn i’n </a:t>
            </a:r>
            <a:r>
              <a:rPr lang="cy-GB" b="1" dirty="0">
                <a:solidFill>
                  <a:srgbClr val="FF0000"/>
                </a:solidFill>
              </a:rPr>
              <a:t>helpu</a:t>
            </a:r>
            <a:r>
              <a:rPr lang="cy-GB" dirty="0"/>
              <a:t> ar y fferm. Roeddwn i’n helpu tyfu bwyd fel tatws. </a:t>
            </a:r>
            <a:r>
              <a:rPr lang="cy-GB" b="1" dirty="0">
                <a:solidFill>
                  <a:srgbClr val="FF0000"/>
                </a:solidFill>
              </a:rPr>
              <a:t>Gwelais</a:t>
            </a:r>
            <a:r>
              <a:rPr lang="cy-GB" dirty="0"/>
              <a:t> i moch a defaid. Roeddwn i wedi blino! </a:t>
            </a:r>
          </a:p>
          <a:p>
            <a:r>
              <a:rPr lang="cy-GB" dirty="0"/>
              <a:t>Roedd Mr a Mrs Williams yn gwrando ar y newyddion am y rhyfel ar y </a:t>
            </a:r>
            <a:r>
              <a:rPr lang="cy-GB" b="1" dirty="0">
                <a:solidFill>
                  <a:srgbClr val="FF0000"/>
                </a:solidFill>
              </a:rPr>
              <a:t>radio</a:t>
            </a:r>
            <a:r>
              <a:rPr lang="cy-GB" dirty="0"/>
              <a:t>. </a:t>
            </a:r>
          </a:p>
          <a:p>
            <a:r>
              <a:rPr lang="cy-GB" dirty="0"/>
              <a:t>Wythnos nesaf, bydda i’n mynd i’r </a:t>
            </a:r>
            <a:r>
              <a:rPr lang="cy-GB" b="1" dirty="0">
                <a:solidFill>
                  <a:srgbClr val="FF0000"/>
                </a:solidFill>
              </a:rPr>
              <a:t>sinema</a:t>
            </a:r>
            <a:r>
              <a:rPr lang="cy-GB" dirty="0"/>
              <a:t>.</a:t>
            </a:r>
          </a:p>
          <a:p>
            <a:r>
              <a:rPr lang="cy-GB" dirty="0"/>
              <a:t>Dwi’n iawn mam! </a:t>
            </a:r>
          </a:p>
          <a:p>
            <a:r>
              <a:rPr lang="cy-GB" dirty="0"/>
              <a:t>                                                                  Llawer o gariad</a:t>
            </a:r>
          </a:p>
          <a:p>
            <a:r>
              <a:rPr lang="cy-GB" dirty="0"/>
              <a:t>                                                                            Megan xxx</a:t>
            </a:r>
          </a:p>
        </p:txBody>
      </p:sp>
    </p:spTree>
    <p:extLst>
      <p:ext uri="{BB962C8B-B14F-4D97-AF65-F5344CB8AC3E}">
        <p14:creationId xmlns:p14="http://schemas.microsoft.com/office/powerpoint/2010/main" val="572575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D3751-58DA-40E7-8770-BFE5EC756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Tommy Barrow: Ifaciwî yng Nghymru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06DE7-1212-440D-8A84-870E6027B6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Pa fath o lyfr ydy e?</a:t>
            </a:r>
          </a:p>
          <a:p>
            <a:r>
              <a:rPr lang="cy-GB" dirty="0"/>
              <a:t>Pwy ydy’r awdur?</a:t>
            </a:r>
          </a:p>
          <a:p>
            <a:r>
              <a:rPr lang="cy-GB" dirty="0"/>
              <a:t>Beth sy ar y clawr?</a:t>
            </a:r>
          </a:p>
          <a:p>
            <a:r>
              <a:rPr lang="cy-GB" dirty="0"/>
              <a:t>Beth ydy teitl y llyfr?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925201-E68E-427A-BC18-FF4E2016E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4971" y="2719197"/>
            <a:ext cx="2367503" cy="3156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3369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790B4-9549-4224-A87C-FBEFADD93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Gwers nesaf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C463F-1DD9-40BF-95D6-FBB67496E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Byddwn ni’n darllen y stori. </a:t>
            </a:r>
          </a:p>
          <a:p>
            <a:endParaRPr lang="cy-GB" dirty="0"/>
          </a:p>
          <a:p>
            <a:r>
              <a:rPr lang="cy-GB" dirty="0"/>
              <a:t>Beth rwyt ti’n meddwl fydd yn digwydd yn y stori?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86C7BE-FD2C-4EA7-90E9-15F12ABC58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54536" y="3588312"/>
            <a:ext cx="2697373" cy="1883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9552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15694</TotalTime>
  <Words>1026</Words>
  <Application>Microsoft Office PowerPoint</Application>
  <PresentationFormat>Widescreen</PresentationFormat>
  <Paragraphs>159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Garamond</vt:lpstr>
      <vt:lpstr>Times New Roman</vt:lpstr>
      <vt:lpstr>Organic</vt:lpstr>
      <vt:lpstr>PowerPoint Presentation</vt:lpstr>
      <vt:lpstr>Hanes</vt:lpstr>
      <vt:lpstr>Mat Iaith</vt:lpstr>
      <vt:lpstr>Nod y wers heddiw ydy:</vt:lpstr>
      <vt:lpstr>Ydych chi’n cofio’r gwaith ddoe? Ydych chi’n cofio’r amherffaith?</vt:lpstr>
      <vt:lpstr>Ydych chi’n cofio’r negyddol?</vt:lpstr>
      <vt:lpstr>Pryd roedd Yr Ail Ryfel byd?</vt:lpstr>
      <vt:lpstr>Beth roedd y bobl yn wisgo yn ystod Yr Ail Ryfel Byd?</vt:lpstr>
      <vt:lpstr>Beth roedd y bobl yn wisgo yn ystod Yr Ail Ryfel Byd?</vt:lpstr>
      <vt:lpstr>Beth roedd y bobl yn wisgo yn ystod Yr Ail Ryfel Byd?</vt:lpstr>
      <vt:lpstr>Tasg 1</vt:lpstr>
      <vt:lpstr>Diagram Venn</vt:lpstr>
      <vt:lpstr>Ydych chi’n cofio’r cwestiwn ac ateb?</vt:lpstr>
      <vt:lpstr>Faciwîs</vt:lpstr>
      <vt:lpstr>Faciwîs</vt:lpstr>
      <vt:lpstr>Tasg 2 – Gweithgaredd Gwrando </vt:lpstr>
      <vt:lpstr>PowerPoint Presentation</vt:lpstr>
      <vt:lpstr>Ydy pawb yn gywir?</vt:lpstr>
      <vt:lpstr>Tommy Barrow: Ifaciwî yng Nghymru</vt:lpstr>
      <vt:lpstr>Gwers nesaf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Hanes</dc:title>
  <dc:creator>Caitlin Welch</dc:creator>
  <cp:lastModifiedBy>Caitlin Welch</cp:lastModifiedBy>
  <cp:revision>107</cp:revision>
  <dcterms:created xsi:type="dcterms:W3CDTF">2024-11-09T13:26:44Z</dcterms:created>
  <dcterms:modified xsi:type="dcterms:W3CDTF">2024-11-20T14:09:21Z</dcterms:modified>
</cp:coreProperties>
</file>