
<file path=[Content_Types].xml><?xml version="1.0" encoding="utf-8"?>
<Types xmlns="http://schemas.openxmlformats.org/package/2006/content-types">
  <Default Extension="emf" ContentType="image/x-emf"/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autoCompressPictures="0">
  <p:sldMasterIdLst>
    <p:sldMasterId id="2147483672" r:id="rId1"/>
  </p:sldMasterIdLst>
  <p:notesMasterIdLst>
    <p:notesMasterId r:id="rId33"/>
  </p:notesMasterIdLst>
  <p:sldIdLst>
    <p:sldId id="1620" r:id="rId2"/>
    <p:sldId id="329" r:id="rId3"/>
    <p:sldId id="635" r:id="rId4"/>
    <p:sldId id="633" r:id="rId5"/>
    <p:sldId id="634" r:id="rId6"/>
    <p:sldId id="631" r:id="rId7"/>
    <p:sldId id="272" r:id="rId8"/>
    <p:sldId id="273" r:id="rId9"/>
    <p:sldId id="632" r:id="rId10"/>
    <p:sldId id="261" r:id="rId11"/>
    <p:sldId id="260" r:id="rId12"/>
    <p:sldId id="1623" r:id="rId13"/>
    <p:sldId id="630" r:id="rId14"/>
    <p:sldId id="271" r:id="rId15"/>
    <p:sldId id="636" r:id="rId16"/>
    <p:sldId id="448" r:id="rId17"/>
    <p:sldId id="450" r:id="rId18"/>
    <p:sldId id="257" r:id="rId19"/>
    <p:sldId id="258" r:id="rId20"/>
    <p:sldId id="259" r:id="rId21"/>
    <p:sldId id="1638" r:id="rId22"/>
    <p:sldId id="1399" r:id="rId23"/>
    <p:sldId id="263" r:id="rId24"/>
    <p:sldId id="264" r:id="rId25"/>
    <p:sldId id="265" r:id="rId26"/>
    <p:sldId id="270" r:id="rId27"/>
    <p:sldId id="477" r:id="rId28"/>
    <p:sldId id="478" r:id="rId29"/>
    <p:sldId id="1441" r:id="rId30"/>
    <p:sldId id="456" r:id="rId31"/>
    <p:sldId id="457" r:id="rId32"/>
  </p:sldIdLst>
  <p:sldSz cx="12192000" cy="6858000"/>
  <p:notesSz cx="6889750" cy="10018713"/>
  <p:embeddedFontLst>
    <p:embeddedFont>
      <p:font typeface="Avenir Book" panose="02000503020000020003" pitchFamily="2" charset="0"/>
      <p:regular r:id="rId34"/>
      <p:italic r:id="rId35"/>
    </p:embeddedFont>
    <p:embeddedFont>
      <p:font typeface="Gill Sans MT" panose="020B0502020104020203" pitchFamily="34" charset="77"/>
      <p:regular r:id="rId36"/>
      <p:bold r:id="rId37"/>
      <p:italic r:id="rId38"/>
      <p:boldItalic r:id="rId39"/>
    </p:embeddedFont>
    <p:embeddedFont>
      <p:font typeface="Impact" panose="020B0806030902050204" pitchFamily="34" charset="0"/>
      <p:regular r:id="rId40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led P Williams" initials="APW" lastIdx="1" clrIdx="0">
    <p:extLst>
      <p:ext uri="{19B8F6BF-5375-455C-9EA6-DF929625EA0E}">
        <p15:presenceInfo xmlns:p15="http://schemas.microsoft.com/office/powerpoint/2012/main" userId="S-1-5-21-809251214-2178901256-4152538893-2529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45C5330-96D3-466F-A84B-ECFB0E2E8C14}" v="4" dt="2022-02-28T15:04:16.198"/>
  </p1510:revLst>
</p1510:revInfo>
</file>

<file path=ppt/tableStyles.xml><?xml version="1.0" encoding="utf-8"?>
<a:tblStyleLst xmlns:a="http://schemas.openxmlformats.org/drawingml/2006/main" def="{8C067564-50D8-4A03-B538-874F5190E3EC}">
  <a:tblStyle styleId="{8C067564-50D8-4A03-B538-874F5190E3EC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74"/>
  </p:normalViewPr>
  <p:slideViewPr>
    <p:cSldViewPr snapToGrid="0">
      <p:cViewPr varScale="1">
        <p:scale>
          <a:sx n="102" d="100"/>
          <a:sy n="102" d="100"/>
        </p:scale>
        <p:origin x="952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6.fntdata"/><Relationship Id="rId21" Type="http://schemas.openxmlformats.org/officeDocument/2006/relationships/slide" Target="slides/slide20.xml"/><Relationship Id="rId34" Type="http://schemas.openxmlformats.org/officeDocument/2006/relationships/font" Target="fonts/font1.fntdata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4.fntdata"/><Relationship Id="rId40" Type="http://schemas.openxmlformats.org/officeDocument/2006/relationships/font" Target="fonts/font7.fntdata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2.fntdata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font" Target="fonts/font5.fntdata"/><Relationship Id="rId46" Type="http://schemas.microsoft.com/office/2015/10/relationships/revisionInfo" Target="revisionInfo.xml"/><Relationship Id="rId20" Type="http://schemas.openxmlformats.org/officeDocument/2006/relationships/slide" Target="slides/slide19.xml"/><Relationship Id="rId41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85558" cy="5026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600" tIns="96600" rIns="96600" bIns="966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83078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66155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449233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93231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415388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898465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381543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86462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902597" y="0"/>
            <a:ext cx="2985558" cy="5026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600" tIns="96600" rIns="96600" bIns="96600" anchor="t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83078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66155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449233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93231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415388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898465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381543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86462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439738" y="1252538"/>
            <a:ext cx="6010275" cy="3381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8975" y="4821506"/>
            <a:ext cx="5511800" cy="39448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600" tIns="96600" rIns="96600" bIns="966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9516039"/>
            <a:ext cx="2985558" cy="5026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600" tIns="96600" rIns="96600" bIns="96600" anchor="b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83078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66155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449233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93231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415388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898465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381543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86462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902597" y="9516039"/>
            <a:ext cx="2985558" cy="5026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600" tIns="48287" rIns="96600" bIns="48287" anchor="b" anchorCtr="0">
            <a:noAutofit/>
          </a:bodyPr>
          <a:lstStyle/>
          <a:p>
            <a:pPr algn="r"/>
            <a:fld id="{00000000-1234-1234-1234-123412341234}" type="slidenum">
              <a:rPr lang="cy-GB" sz="130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algn="r"/>
              <a:t>‹#›</a:t>
            </a:fld>
            <a:endParaRPr lang="cy-GB"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A664776-2651-CC47-8364-6809BA6741C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64588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algn="r"/>
            <a:fld id="{00000000-1234-1234-1234-123412341234}" type="slidenum">
              <a:rPr lang="cy-GB" sz="130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algn="r"/>
              <a:t>9</a:t>
            </a:fld>
            <a:endParaRPr lang="cy-GB"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29389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" name="Google Shape;97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4" name="Google Shape;114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3" name="Google Shape;133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" name="Google Shape;147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3" name="Google Shape;163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4" name="Google Shape;174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224" name="Google Shape;224;p2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5" name="Google Shape;225;p2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26</a:t>
            </a:fld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6" name="Google Shape;226;p20:notes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Hawlfraint Canolfan Peniarth 2014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AB586C1-5688-3E41-80EE-43ADD4B60C14}" type="slidenum">
              <a:rPr lang="cy-GB" smtClean="0"/>
              <a:t>27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8608007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AB586C1-5688-3E41-80EE-43ADD4B60C14}" type="slidenum">
              <a:rPr lang="cy-GB" smtClean="0"/>
              <a:t>28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14472861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y-GB" smtClean="0"/>
              <a:t>‹#›</a:t>
            </a:fld>
            <a:endParaRPr lang="cy-GB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3371032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1713841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y-GB" smtClean="0"/>
              <a:t>‹#›</a:t>
            </a:fld>
            <a:endParaRPr lang="cy-GB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281874590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51768815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55847869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96174363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100015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y-GB" smtClean="0"/>
              <a:t>‹#›</a:t>
            </a:fld>
            <a:endParaRPr lang="cy-GB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7310289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1092504637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3943984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4489534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y-GB" smtClean="0"/>
              <a:t>‹#›</a:t>
            </a:fld>
            <a:endParaRPr lang="cy-GB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719575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AA09D7D-4CD2-D34C-9120-221CD8FDB7D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207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A09E09DD-1DB0-9244-8DE5-6D0E0DE5D890}"/>
              </a:ext>
            </a:extLst>
          </p:cNvPr>
          <p:cNvSpPr txBox="1">
            <a:spLocks/>
          </p:cNvSpPr>
          <p:nvPr/>
        </p:nvSpPr>
        <p:spPr>
          <a:xfrm>
            <a:off x="4343400" y="121240"/>
            <a:ext cx="3505200" cy="149974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rgbClr val="002060"/>
            </a:solidFill>
          </a:ln>
        </p:spPr>
        <p:txBody>
          <a:bodyPr vert="horz" lIns="68580" tIns="34290" rIns="68580" bIns="3429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br>
              <a:rPr lang="en-GB" sz="4050" b="1" dirty="0">
                <a:solidFill>
                  <a:srgbClr val="FF0000"/>
                </a:solidFill>
              </a:rPr>
            </a:br>
            <a:r>
              <a:rPr lang="en-GB" sz="2400" b="1" dirty="0">
                <a:solidFill>
                  <a:srgbClr val="002060"/>
                </a:solidFill>
                <a:latin typeface="+mn-lt"/>
              </a:rPr>
              <a:t>CYMRAEG I BAWB</a:t>
            </a:r>
          </a:p>
          <a:p>
            <a:pPr algn="ctr"/>
            <a:endParaRPr lang="en-GB" sz="2400" b="1" dirty="0">
              <a:solidFill>
                <a:srgbClr val="002060"/>
              </a:solidFill>
              <a:latin typeface="+mn-lt"/>
            </a:endParaRPr>
          </a:p>
          <a:p>
            <a:pPr algn="ctr"/>
            <a:r>
              <a:rPr lang="en-GB" sz="2400" b="1" dirty="0">
                <a:solidFill>
                  <a:srgbClr val="002060"/>
                </a:solidFill>
                <a:latin typeface="+mn-lt"/>
              </a:rPr>
              <a:t>TAR 2023-24</a:t>
            </a:r>
          </a:p>
          <a:p>
            <a:pPr algn="ctr"/>
            <a:endParaRPr lang="en-GB" sz="1500" b="1" dirty="0">
              <a:solidFill>
                <a:srgbClr val="002060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2B7DA5E-7B10-EF47-804B-E4CECBC983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873" y="6040582"/>
            <a:ext cx="2062554" cy="81741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928AFCB-AE94-2A4D-AC1E-3DA7438BB04A}"/>
              </a:ext>
            </a:extLst>
          </p:cNvPr>
          <p:cNvSpPr txBox="1"/>
          <p:nvPr/>
        </p:nvSpPr>
        <p:spPr>
          <a:xfrm>
            <a:off x="8809892" y="6260124"/>
            <a:ext cx="3148313" cy="369332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err="1">
                <a:solidFill>
                  <a:srgbClr val="002060"/>
                </a:solidFill>
              </a:rPr>
              <a:t>eleri.powell@pcydds.ac.uk</a:t>
            </a:r>
            <a:endParaRPr lang="en-US" b="1">
              <a:solidFill>
                <a:srgbClr val="002060"/>
              </a:solidFill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1C41C084-6BEB-7949-8D59-60E10214F01D}"/>
              </a:ext>
            </a:extLst>
          </p:cNvPr>
          <p:cNvSpPr txBox="1">
            <a:spLocks/>
          </p:cNvSpPr>
          <p:nvPr/>
        </p:nvSpPr>
        <p:spPr>
          <a:xfrm>
            <a:off x="3209386" y="5098266"/>
            <a:ext cx="5095010" cy="175361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rgbClr val="002060"/>
            </a:solidFill>
          </a:ln>
        </p:spPr>
        <p:txBody>
          <a:bodyPr vert="horz" lIns="68580" tIns="34290" rIns="68580" bIns="3429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br>
              <a:rPr lang="en-GB" sz="4050" b="1" dirty="0">
                <a:solidFill>
                  <a:srgbClr val="FF0000"/>
                </a:solidFill>
              </a:rPr>
            </a:br>
            <a:endParaRPr lang="en-GB" sz="4050" b="1" dirty="0">
              <a:solidFill>
                <a:srgbClr val="FF0000"/>
              </a:solidFill>
            </a:endParaRPr>
          </a:p>
          <a:p>
            <a:pPr algn="ctr"/>
            <a:endParaRPr lang="en-GB" sz="2400" b="1" dirty="0">
              <a:solidFill>
                <a:srgbClr val="002060"/>
              </a:solidFill>
            </a:endParaRPr>
          </a:p>
          <a:p>
            <a:pPr algn="ctr"/>
            <a:endParaRPr lang="en-GB" sz="2400" b="1" dirty="0">
              <a:solidFill>
                <a:srgbClr val="002060"/>
              </a:solidFill>
              <a:latin typeface="+mn-lt"/>
            </a:endParaRPr>
          </a:p>
          <a:p>
            <a:pPr algn="ctr"/>
            <a:endParaRPr lang="en-GB" sz="2400" b="1" dirty="0">
              <a:solidFill>
                <a:srgbClr val="002060"/>
              </a:solidFill>
              <a:latin typeface="+mn-lt"/>
            </a:endParaRPr>
          </a:p>
          <a:p>
            <a:pPr algn="ctr"/>
            <a:r>
              <a:rPr lang="en-GB" sz="2800" b="1" dirty="0" err="1">
                <a:solidFill>
                  <a:srgbClr val="002060"/>
                </a:solidFill>
                <a:latin typeface="+mn-lt"/>
              </a:rPr>
              <a:t>Darlith</a:t>
            </a:r>
            <a:r>
              <a:rPr lang="en-GB" sz="2800" b="1" dirty="0">
                <a:solidFill>
                  <a:srgbClr val="002060"/>
                </a:solidFill>
                <a:latin typeface="+mn-lt"/>
              </a:rPr>
              <a:t> 3: 22.2.24</a:t>
            </a:r>
          </a:p>
          <a:p>
            <a:pPr algn="ctr"/>
            <a:endParaRPr lang="en-GB" sz="2800" b="1" dirty="0">
              <a:solidFill>
                <a:srgbClr val="002060"/>
              </a:solidFill>
              <a:latin typeface="+mn-lt"/>
            </a:endParaRPr>
          </a:p>
          <a:p>
            <a:pPr algn="ctr"/>
            <a:r>
              <a:rPr lang="en-GB" sz="2400" b="1" dirty="0" err="1">
                <a:solidFill>
                  <a:srgbClr val="002060"/>
                </a:solidFill>
                <a:latin typeface="+mn-lt"/>
              </a:rPr>
              <a:t>Gwallau</a:t>
            </a:r>
            <a:r>
              <a:rPr lang="en-GB" sz="2400" b="1" dirty="0">
                <a:solidFill>
                  <a:srgbClr val="002060"/>
                </a:solidFill>
                <a:latin typeface="+mn-lt"/>
              </a:rPr>
              <a:t> </a:t>
            </a:r>
            <a:r>
              <a:rPr lang="en-GB" sz="2400" b="1" dirty="0" err="1">
                <a:solidFill>
                  <a:srgbClr val="002060"/>
                </a:solidFill>
                <a:latin typeface="+mn-lt"/>
              </a:rPr>
              <a:t>cyffredin</a:t>
            </a:r>
            <a:endParaRPr lang="en-GB" sz="2400" b="1" dirty="0">
              <a:solidFill>
                <a:srgbClr val="002060"/>
              </a:solidFill>
              <a:latin typeface="+mn-lt"/>
            </a:endParaRPr>
          </a:p>
          <a:p>
            <a:pPr algn="ctr"/>
            <a:r>
              <a:rPr lang="en-GB" sz="2400" b="1" dirty="0" err="1">
                <a:solidFill>
                  <a:srgbClr val="002060"/>
                </a:solidFill>
                <a:latin typeface="+mn-lt"/>
              </a:rPr>
              <a:t>Cywair</a:t>
            </a:r>
            <a:r>
              <a:rPr lang="en-GB" sz="2400" b="1" dirty="0">
                <a:solidFill>
                  <a:srgbClr val="002060"/>
                </a:solidFill>
                <a:latin typeface="+mn-lt"/>
              </a:rPr>
              <a:t> </a:t>
            </a:r>
            <a:r>
              <a:rPr lang="en-GB" sz="2400" b="1" dirty="0" err="1">
                <a:solidFill>
                  <a:srgbClr val="002060"/>
                </a:solidFill>
                <a:latin typeface="+mn-lt"/>
              </a:rPr>
              <a:t>iaith</a:t>
            </a:r>
            <a:r>
              <a:rPr lang="en-GB" sz="2400" b="1" dirty="0">
                <a:solidFill>
                  <a:srgbClr val="002060"/>
                </a:solidFill>
                <a:latin typeface="+mn-lt"/>
              </a:rPr>
              <a:t> - </a:t>
            </a:r>
            <a:r>
              <a:rPr lang="en-GB" sz="2400" b="1" dirty="0" err="1">
                <a:solidFill>
                  <a:srgbClr val="002060"/>
                </a:solidFill>
                <a:latin typeface="+mn-lt"/>
              </a:rPr>
              <a:t>cyfweliadau</a:t>
            </a:r>
            <a:endParaRPr lang="en-GB" sz="2400" b="1" dirty="0">
              <a:solidFill>
                <a:srgbClr val="00206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901107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>
            <a:extLst>
              <a:ext uri="{FF2B5EF4-FFF2-40B4-BE49-F238E27FC236}">
                <a16:creationId xmlns:a16="http://schemas.microsoft.com/office/drawing/2014/main" id="{7520F84D-966A-41CD-B818-16BF32EF1E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cy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7510D23-E323-4577-A8EA-12C6C6019B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cy-GB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AB4FFECA-0832-4FE3-B587-054A0F2D80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FF44A4B-FC7F-7347-9B43-5DFC365D3C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80257" y="864911"/>
            <a:ext cx="9031484" cy="346728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8000" spc="800"/>
              <a:t>Gwallau Cyffredin</a:t>
            </a: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C65858E6-5C0F-4AAE-A1AC-29BA07FFEE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070707"/>
            <a:ext cx="12192000" cy="1787292"/>
          </a:xfrm>
          <a:custGeom>
            <a:avLst/>
            <a:gdLst>
              <a:gd name="connsiteX0" fmla="*/ 619389 w 12192000"/>
              <a:gd name="connsiteY0" fmla="*/ 0 h 1787292"/>
              <a:gd name="connsiteX1" fmla="*/ 687652 w 12192000"/>
              <a:gd name="connsiteY1" fmla="*/ 3175 h 1787292"/>
              <a:gd name="connsiteX2" fmla="*/ 747977 w 12192000"/>
              <a:gd name="connsiteY2" fmla="*/ 9525 h 1787292"/>
              <a:gd name="connsiteX3" fmla="*/ 800364 w 12192000"/>
              <a:gd name="connsiteY3" fmla="*/ 20637 h 1787292"/>
              <a:gd name="connsiteX4" fmla="*/ 846402 w 12192000"/>
              <a:gd name="connsiteY4" fmla="*/ 36512 h 1787292"/>
              <a:gd name="connsiteX5" fmla="*/ 887677 w 12192000"/>
              <a:gd name="connsiteY5" fmla="*/ 52387 h 1787292"/>
              <a:gd name="connsiteX6" fmla="*/ 924189 w 12192000"/>
              <a:gd name="connsiteY6" fmla="*/ 68262 h 1787292"/>
              <a:gd name="connsiteX7" fmla="*/ 962289 w 12192000"/>
              <a:gd name="connsiteY7" fmla="*/ 87312 h 1787292"/>
              <a:gd name="connsiteX8" fmla="*/ 1000389 w 12192000"/>
              <a:gd name="connsiteY8" fmla="*/ 106362 h 1787292"/>
              <a:gd name="connsiteX9" fmla="*/ 1036902 w 12192000"/>
              <a:gd name="connsiteY9" fmla="*/ 125412 h 1787292"/>
              <a:gd name="connsiteX10" fmla="*/ 1078177 w 12192000"/>
              <a:gd name="connsiteY10" fmla="*/ 141287 h 1787292"/>
              <a:gd name="connsiteX11" fmla="*/ 1124214 w 12192000"/>
              <a:gd name="connsiteY11" fmla="*/ 155575 h 1787292"/>
              <a:gd name="connsiteX12" fmla="*/ 1176602 w 12192000"/>
              <a:gd name="connsiteY12" fmla="*/ 166687 h 1787292"/>
              <a:gd name="connsiteX13" fmla="*/ 1236927 w 12192000"/>
              <a:gd name="connsiteY13" fmla="*/ 174625 h 1787292"/>
              <a:gd name="connsiteX14" fmla="*/ 1305189 w 12192000"/>
              <a:gd name="connsiteY14" fmla="*/ 176212 h 1787292"/>
              <a:gd name="connsiteX15" fmla="*/ 1373452 w 12192000"/>
              <a:gd name="connsiteY15" fmla="*/ 174625 h 1787292"/>
              <a:gd name="connsiteX16" fmla="*/ 1433777 w 12192000"/>
              <a:gd name="connsiteY16" fmla="*/ 166687 h 1787292"/>
              <a:gd name="connsiteX17" fmla="*/ 1486164 w 12192000"/>
              <a:gd name="connsiteY17" fmla="*/ 155575 h 1787292"/>
              <a:gd name="connsiteX18" fmla="*/ 1532202 w 12192000"/>
              <a:gd name="connsiteY18" fmla="*/ 141287 h 1787292"/>
              <a:gd name="connsiteX19" fmla="*/ 1573477 w 12192000"/>
              <a:gd name="connsiteY19" fmla="*/ 125412 h 1787292"/>
              <a:gd name="connsiteX20" fmla="*/ 1609989 w 12192000"/>
              <a:gd name="connsiteY20" fmla="*/ 106362 h 1787292"/>
              <a:gd name="connsiteX21" fmla="*/ 1648089 w 12192000"/>
              <a:gd name="connsiteY21" fmla="*/ 87312 h 1787292"/>
              <a:gd name="connsiteX22" fmla="*/ 1686189 w 12192000"/>
              <a:gd name="connsiteY22" fmla="*/ 68262 h 1787292"/>
              <a:gd name="connsiteX23" fmla="*/ 1722702 w 12192000"/>
              <a:gd name="connsiteY23" fmla="*/ 52387 h 1787292"/>
              <a:gd name="connsiteX24" fmla="*/ 1763977 w 12192000"/>
              <a:gd name="connsiteY24" fmla="*/ 36512 h 1787292"/>
              <a:gd name="connsiteX25" fmla="*/ 1810014 w 12192000"/>
              <a:gd name="connsiteY25" fmla="*/ 20637 h 1787292"/>
              <a:gd name="connsiteX26" fmla="*/ 1862402 w 12192000"/>
              <a:gd name="connsiteY26" fmla="*/ 9525 h 1787292"/>
              <a:gd name="connsiteX27" fmla="*/ 1922727 w 12192000"/>
              <a:gd name="connsiteY27" fmla="*/ 3175 h 1787292"/>
              <a:gd name="connsiteX28" fmla="*/ 1990989 w 12192000"/>
              <a:gd name="connsiteY28" fmla="*/ 0 h 1787292"/>
              <a:gd name="connsiteX29" fmla="*/ 2059252 w 12192000"/>
              <a:gd name="connsiteY29" fmla="*/ 3175 h 1787292"/>
              <a:gd name="connsiteX30" fmla="*/ 2119577 w 12192000"/>
              <a:gd name="connsiteY30" fmla="*/ 9525 h 1787292"/>
              <a:gd name="connsiteX31" fmla="*/ 2171964 w 12192000"/>
              <a:gd name="connsiteY31" fmla="*/ 20637 h 1787292"/>
              <a:gd name="connsiteX32" fmla="*/ 2218002 w 12192000"/>
              <a:gd name="connsiteY32" fmla="*/ 36512 h 1787292"/>
              <a:gd name="connsiteX33" fmla="*/ 2259277 w 12192000"/>
              <a:gd name="connsiteY33" fmla="*/ 52387 h 1787292"/>
              <a:gd name="connsiteX34" fmla="*/ 2295789 w 12192000"/>
              <a:gd name="connsiteY34" fmla="*/ 68262 h 1787292"/>
              <a:gd name="connsiteX35" fmla="*/ 2333889 w 12192000"/>
              <a:gd name="connsiteY35" fmla="*/ 87312 h 1787292"/>
              <a:gd name="connsiteX36" fmla="*/ 2371989 w 12192000"/>
              <a:gd name="connsiteY36" fmla="*/ 106362 h 1787292"/>
              <a:gd name="connsiteX37" fmla="*/ 2408502 w 12192000"/>
              <a:gd name="connsiteY37" fmla="*/ 125412 h 1787292"/>
              <a:gd name="connsiteX38" fmla="*/ 2449777 w 12192000"/>
              <a:gd name="connsiteY38" fmla="*/ 141287 h 1787292"/>
              <a:gd name="connsiteX39" fmla="*/ 2495814 w 12192000"/>
              <a:gd name="connsiteY39" fmla="*/ 155575 h 1787292"/>
              <a:gd name="connsiteX40" fmla="*/ 2548202 w 12192000"/>
              <a:gd name="connsiteY40" fmla="*/ 166687 h 1787292"/>
              <a:gd name="connsiteX41" fmla="*/ 2608527 w 12192000"/>
              <a:gd name="connsiteY41" fmla="*/ 174625 h 1787292"/>
              <a:gd name="connsiteX42" fmla="*/ 2676789 w 12192000"/>
              <a:gd name="connsiteY42" fmla="*/ 176212 h 1787292"/>
              <a:gd name="connsiteX43" fmla="*/ 2745052 w 12192000"/>
              <a:gd name="connsiteY43" fmla="*/ 174625 h 1787292"/>
              <a:gd name="connsiteX44" fmla="*/ 2805377 w 12192000"/>
              <a:gd name="connsiteY44" fmla="*/ 166687 h 1787292"/>
              <a:gd name="connsiteX45" fmla="*/ 2857764 w 12192000"/>
              <a:gd name="connsiteY45" fmla="*/ 155575 h 1787292"/>
              <a:gd name="connsiteX46" fmla="*/ 2903802 w 12192000"/>
              <a:gd name="connsiteY46" fmla="*/ 141287 h 1787292"/>
              <a:gd name="connsiteX47" fmla="*/ 2945077 w 12192000"/>
              <a:gd name="connsiteY47" fmla="*/ 125412 h 1787292"/>
              <a:gd name="connsiteX48" fmla="*/ 2981589 w 12192000"/>
              <a:gd name="connsiteY48" fmla="*/ 106362 h 1787292"/>
              <a:gd name="connsiteX49" fmla="*/ 3019689 w 12192000"/>
              <a:gd name="connsiteY49" fmla="*/ 87312 h 1787292"/>
              <a:gd name="connsiteX50" fmla="*/ 3057789 w 12192000"/>
              <a:gd name="connsiteY50" fmla="*/ 68262 h 1787292"/>
              <a:gd name="connsiteX51" fmla="*/ 3094302 w 12192000"/>
              <a:gd name="connsiteY51" fmla="*/ 52387 h 1787292"/>
              <a:gd name="connsiteX52" fmla="*/ 3135577 w 12192000"/>
              <a:gd name="connsiteY52" fmla="*/ 36512 h 1787292"/>
              <a:gd name="connsiteX53" fmla="*/ 3181614 w 12192000"/>
              <a:gd name="connsiteY53" fmla="*/ 20637 h 1787292"/>
              <a:gd name="connsiteX54" fmla="*/ 3234002 w 12192000"/>
              <a:gd name="connsiteY54" fmla="*/ 9525 h 1787292"/>
              <a:gd name="connsiteX55" fmla="*/ 3294327 w 12192000"/>
              <a:gd name="connsiteY55" fmla="*/ 3175 h 1787292"/>
              <a:gd name="connsiteX56" fmla="*/ 3361002 w 12192000"/>
              <a:gd name="connsiteY56" fmla="*/ 0 h 1787292"/>
              <a:gd name="connsiteX57" fmla="*/ 3430852 w 12192000"/>
              <a:gd name="connsiteY57" fmla="*/ 3175 h 1787292"/>
              <a:gd name="connsiteX58" fmla="*/ 3491177 w 12192000"/>
              <a:gd name="connsiteY58" fmla="*/ 9525 h 1787292"/>
              <a:gd name="connsiteX59" fmla="*/ 3543564 w 12192000"/>
              <a:gd name="connsiteY59" fmla="*/ 20637 h 1787292"/>
              <a:gd name="connsiteX60" fmla="*/ 3589602 w 12192000"/>
              <a:gd name="connsiteY60" fmla="*/ 36512 h 1787292"/>
              <a:gd name="connsiteX61" fmla="*/ 3630877 w 12192000"/>
              <a:gd name="connsiteY61" fmla="*/ 52387 h 1787292"/>
              <a:gd name="connsiteX62" fmla="*/ 3667389 w 12192000"/>
              <a:gd name="connsiteY62" fmla="*/ 68262 h 1787292"/>
              <a:gd name="connsiteX63" fmla="*/ 3705489 w 12192000"/>
              <a:gd name="connsiteY63" fmla="*/ 87312 h 1787292"/>
              <a:gd name="connsiteX64" fmla="*/ 3743589 w 12192000"/>
              <a:gd name="connsiteY64" fmla="*/ 106362 h 1787292"/>
              <a:gd name="connsiteX65" fmla="*/ 3780102 w 12192000"/>
              <a:gd name="connsiteY65" fmla="*/ 125412 h 1787292"/>
              <a:gd name="connsiteX66" fmla="*/ 3821377 w 12192000"/>
              <a:gd name="connsiteY66" fmla="*/ 141287 h 1787292"/>
              <a:gd name="connsiteX67" fmla="*/ 3867414 w 12192000"/>
              <a:gd name="connsiteY67" fmla="*/ 155575 h 1787292"/>
              <a:gd name="connsiteX68" fmla="*/ 3919802 w 12192000"/>
              <a:gd name="connsiteY68" fmla="*/ 166687 h 1787292"/>
              <a:gd name="connsiteX69" fmla="*/ 3980127 w 12192000"/>
              <a:gd name="connsiteY69" fmla="*/ 174625 h 1787292"/>
              <a:gd name="connsiteX70" fmla="*/ 4048389 w 12192000"/>
              <a:gd name="connsiteY70" fmla="*/ 176212 h 1787292"/>
              <a:gd name="connsiteX71" fmla="*/ 4116652 w 12192000"/>
              <a:gd name="connsiteY71" fmla="*/ 174625 h 1787292"/>
              <a:gd name="connsiteX72" fmla="*/ 4176977 w 12192000"/>
              <a:gd name="connsiteY72" fmla="*/ 166687 h 1787292"/>
              <a:gd name="connsiteX73" fmla="*/ 4229364 w 12192000"/>
              <a:gd name="connsiteY73" fmla="*/ 155575 h 1787292"/>
              <a:gd name="connsiteX74" fmla="*/ 4275402 w 12192000"/>
              <a:gd name="connsiteY74" fmla="*/ 141287 h 1787292"/>
              <a:gd name="connsiteX75" fmla="*/ 4316677 w 12192000"/>
              <a:gd name="connsiteY75" fmla="*/ 125412 h 1787292"/>
              <a:gd name="connsiteX76" fmla="*/ 4353189 w 12192000"/>
              <a:gd name="connsiteY76" fmla="*/ 106362 h 1787292"/>
              <a:gd name="connsiteX77" fmla="*/ 4429389 w 12192000"/>
              <a:gd name="connsiteY77" fmla="*/ 68262 h 1787292"/>
              <a:gd name="connsiteX78" fmla="*/ 4465902 w 12192000"/>
              <a:gd name="connsiteY78" fmla="*/ 52387 h 1787292"/>
              <a:gd name="connsiteX79" fmla="*/ 4507177 w 12192000"/>
              <a:gd name="connsiteY79" fmla="*/ 36512 h 1787292"/>
              <a:gd name="connsiteX80" fmla="*/ 4553214 w 12192000"/>
              <a:gd name="connsiteY80" fmla="*/ 20637 h 1787292"/>
              <a:gd name="connsiteX81" fmla="*/ 4605602 w 12192000"/>
              <a:gd name="connsiteY81" fmla="*/ 9525 h 1787292"/>
              <a:gd name="connsiteX82" fmla="*/ 4665928 w 12192000"/>
              <a:gd name="connsiteY82" fmla="*/ 3175 h 1787292"/>
              <a:gd name="connsiteX83" fmla="*/ 4734189 w 12192000"/>
              <a:gd name="connsiteY83" fmla="*/ 0 h 1787292"/>
              <a:gd name="connsiteX84" fmla="*/ 4802453 w 12192000"/>
              <a:gd name="connsiteY84" fmla="*/ 3175 h 1787292"/>
              <a:gd name="connsiteX85" fmla="*/ 4862777 w 12192000"/>
              <a:gd name="connsiteY85" fmla="*/ 9525 h 1787292"/>
              <a:gd name="connsiteX86" fmla="*/ 4915165 w 12192000"/>
              <a:gd name="connsiteY86" fmla="*/ 20637 h 1787292"/>
              <a:gd name="connsiteX87" fmla="*/ 4961201 w 12192000"/>
              <a:gd name="connsiteY87" fmla="*/ 36512 h 1787292"/>
              <a:gd name="connsiteX88" fmla="*/ 5002476 w 12192000"/>
              <a:gd name="connsiteY88" fmla="*/ 52387 h 1787292"/>
              <a:gd name="connsiteX89" fmla="*/ 5038989 w 12192000"/>
              <a:gd name="connsiteY89" fmla="*/ 68262 h 1787292"/>
              <a:gd name="connsiteX90" fmla="*/ 5077089 w 12192000"/>
              <a:gd name="connsiteY90" fmla="*/ 87312 h 1787292"/>
              <a:gd name="connsiteX91" fmla="*/ 5115189 w 12192000"/>
              <a:gd name="connsiteY91" fmla="*/ 106362 h 1787292"/>
              <a:gd name="connsiteX92" fmla="*/ 5151701 w 12192000"/>
              <a:gd name="connsiteY92" fmla="*/ 125412 h 1787292"/>
              <a:gd name="connsiteX93" fmla="*/ 5192976 w 12192000"/>
              <a:gd name="connsiteY93" fmla="*/ 141287 h 1787292"/>
              <a:gd name="connsiteX94" fmla="*/ 5239014 w 12192000"/>
              <a:gd name="connsiteY94" fmla="*/ 155575 h 1787292"/>
              <a:gd name="connsiteX95" fmla="*/ 5291401 w 12192000"/>
              <a:gd name="connsiteY95" fmla="*/ 166687 h 1787292"/>
              <a:gd name="connsiteX96" fmla="*/ 5351727 w 12192000"/>
              <a:gd name="connsiteY96" fmla="*/ 174625 h 1787292"/>
              <a:gd name="connsiteX97" fmla="*/ 5410199 w 12192000"/>
              <a:gd name="connsiteY97" fmla="*/ 175985 h 1787292"/>
              <a:gd name="connsiteX98" fmla="*/ 5468671 w 12192000"/>
              <a:gd name="connsiteY98" fmla="*/ 174625 h 1787292"/>
              <a:gd name="connsiteX99" fmla="*/ 5528996 w 12192000"/>
              <a:gd name="connsiteY99" fmla="*/ 166687 h 1787292"/>
              <a:gd name="connsiteX100" fmla="*/ 5581383 w 12192000"/>
              <a:gd name="connsiteY100" fmla="*/ 155575 h 1787292"/>
              <a:gd name="connsiteX101" fmla="*/ 5627421 w 12192000"/>
              <a:gd name="connsiteY101" fmla="*/ 141287 h 1787292"/>
              <a:gd name="connsiteX102" fmla="*/ 5668696 w 12192000"/>
              <a:gd name="connsiteY102" fmla="*/ 125412 h 1787292"/>
              <a:gd name="connsiteX103" fmla="*/ 5705209 w 12192000"/>
              <a:gd name="connsiteY103" fmla="*/ 106362 h 1787292"/>
              <a:gd name="connsiteX104" fmla="*/ 5743308 w 12192000"/>
              <a:gd name="connsiteY104" fmla="*/ 87312 h 1787292"/>
              <a:gd name="connsiteX105" fmla="*/ 5781408 w 12192000"/>
              <a:gd name="connsiteY105" fmla="*/ 68262 h 1787292"/>
              <a:gd name="connsiteX106" fmla="*/ 5817921 w 12192000"/>
              <a:gd name="connsiteY106" fmla="*/ 52387 h 1787292"/>
              <a:gd name="connsiteX107" fmla="*/ 5859196 w 12192000"/>
              <a:gd name="connsiteY107" fmla="*/ 36512 h 1787292"/>
              <a:gd name="connsiteX108" fmla="*/ 5905234 w 12192000"/>
              <a:gd name="connsiteY108" fmla="*/ 20637 h 1787292"/>
              <a:gd name="connsiteX109" fmla="*/ 5957621 w 12192000"/>
              <a:gd name="connsiteY109" fmla="*/ 9525 h 1787292"/>
              <a:gd name="connsiteX110" fmla="*/ 6017947 w 12192000"/>
              <a:gd name="connsiteY110" fmla="*/ 3175 h 1787292"/>
              <a:gd name="connsiteX111" fmla="*/ 6086208 w 12192000"/>
              <a:gd name="connsiteY111" fmla="*/ 0 h 1787292"/>
              <a:gd name="connsiteX112" fmla="*/ 6095999 w 12192000"/>
              <a:gd name="connsiteY112" fmla="*/ 455 h 1787292"/>
              <a:gd name="connsiteX113" fmla="*/ 6105789 w 12192000"/>
              <a:gd name="connsiteY113" fmla="*/ 0 h 1787292"/>
              <a:gd name="connsiteX114" fmla="*/ 6174052 w 12192000"/>
              <a:gd name="connsiteY114" fmla="*/ 3175 h 1787292"/>
              <a:gd name="connsiteX115" fmla="*/ 6234377 w 12192000"/>
              <a:gd name="connsiteY115" fmla="*/ 9525 h 1787292"/>
              <a:gd name="connsiteX116" fmla="*/ 6286764 w 12192000"/>
              <a:gd name="connsiteY116" fmla="*/ 20637 h 1787292"/>
              <a:gd name="connsiteX117" fmla="*/ 6332802 w 12192000"/>
              <a:gd name="connsiteY117" fmla="*/ 36512 h 1787292"/>
              <a:gd name="connsiteX118" fmla="*/ 6374077 w 12192000"/>
              <a:gd name="connsiteY118" fmla="*/ 52387 h 1787292"/>
              <a:gd name="connsiteX119" fmla="*/ 6410589 w 12192000"/>
              <a:gd name="connsiteY119" fmla="*/ 68262 h 1787292"/>
              <a:gd name="connsiteX120" fmla="*/ 6448689 w 12192000"/>
              <a:gd name="connsiteY120" fmla="*/ 87312 h 1787292"/>
              <a:gd name="connsiteX121" fmla="*/ 6486789 w 12192000"/>
              <a:gd name="connsiteY121" fmla="*/ 106362 h 1787292"/>
              <a:gd name="connsiteX122" fmla="*/ 6523302 w 12192000"/>
              <a:gd name="connsiteY122" fmla="*/ 125412 h 1787292"/>
              <a:gd name="connsiteX123" fmla="*/ 6564577 w 12192000"/>
              <a:gd name="connsiteY123" fmla="*/ 141287 h 1787292"/>
              <a:gd name="connsiteX124" fmla="*/ 6610614 w 12192000"/>
              <a:gd name="connsiteY124" fmla="*/ 155575 h 1787292"/>
              <a:gd name="connsiteX125" fmla="*/ 6663002 w 12192000"/>
              <a:gd name="connsiteY125" fmla="*/ 166687 h 1787292"/>
              <a:gd name="connsiteX126" fmla="*/ 6723327 w 12192000"/>
              <a:gd name="connsiteY126" fmla="*/ 174625 h 1787292"/>
              <a:gd name="connsiteX127" fmla="*/ 6781799 w 12192000"/>
              <a:gd name="connsiteY127" fmla="*/ 175985 h 1787292"/>
              <a:gd name="connsiteX128" fmla="*/ 6840271 w 12192000"/>
              <a:gd name="connsiteY128" fmla="*/ 174625 h 1787292"/>
              <a:gd name="connsiteX129" fmla="*/ 6900596 w 12192000"/>
              <a:gd name="connsiteY129" fmla="*/ 166687 h 1787292"/>
              <a:gd name="connsiteX130" fmla="*/ 6952983 w 12192000"/>
              <a:gd name="connsiteY130" fmla="*/ 155575 h 1787292"/>
              <a:gd name="connsiteX131" fmla="*/ 6999021 w 12192000"/>
              <a:gd name="connsiteY131" fmla="*/ 141287 h 1787292"/>
              <a:gd name="connsiteX132" fmla="*/ 7040296 w 12192000"/>
              <a:gd name="connsiteY132" fmla="*/ 125412 h 1787292"/>
              <a:gd name="connsiteX133" fmla="*/ 7076808 w 12192000"/>
              <a:gd name="connsiteY133" fmla="*/ 106362 h 1787292"/>
              <a:gd name="connsiteX134" fmla="*/ 7114908 w 12192000"/>
              <a:gd name="connsiteY134" fmla="*/ 87312 h 1787292"/>
              <a:gd name="connsiteX135" fmla="*/ 7153008 w 12192000"/>
              <a:gd name="connsiteY135" fmla="*/ 68262 h 1787292"/>
              <a:gd name="connsiteX136" fmla="*/ 7189521 w 12192000"/>
              <a:gd name="connsiteY136" fmla="*/ 52387 h 1787292"/>
              <a:gd name="connsiteX137" fmla="*/ 7230796 w 12192000"/>
              <a:gd name="connsiteY137" fmla="*/ 36512 h 1787292"/>
              <a:gd name="connsiteX138" fmla="*/ 7276833 w 12192000"/>
              <a:gd name="connsiteY138" fmla="*/ 20637 h 1787292"/>
              <a:gd name="connsiteX139" fmla="*/ 7329221 w 12192000"/>
              <a:gd name="connsiteY139" fmla="*/ 9525 h 1787292"/>
              <a:gd name="connsiteX140" fmla="*/ 7389546 w 12192000"/>
              <a:gd name="connsiteY140" fmla="*/ 3175 h 1787292"/>
              <a:gd name="connsiteX141" fmla="*/ 7457808 w 12192000"/>
              <a:gd name="connsiteY141" fmla="*/ 0 h 1787292"/>
              <a:gd name="connsiteX142" fmla="*/ 7526071 w 12192000"/>
              <a:gd name="connsiteY142" fmla="*/ 3175 h 1787292"/>
              <a:gd name="connsiteX143" fmla="*/ 7586396 w 12192000"/>
              <a:gd name="connsiteY143" fmla="*/ 9525 h 1787292"/>
              <a:gd name="connsiteX144" fmla="*/ 7638783 w 12192000"/>
              <a:gd name="connsiteY144" fmla="*/ 20637 h 1787292"/>
              <a:gd name="connsiteX145" fmla="*/ 7684821 w 12192000"/>
              <a:gd name="connsiteY145" fmla="*/ 36512 h 1787292"/>
              <a:gd name="connsiteX146" fmla="*/ 7726096 w 12192000"/>
              <a:gd name="connsiteY146" fmla="*/ 52387 h 1787292"/>
              <a:gd name="connsiteX147" fmla="*/ 7762608 w 12192000"/>
              <a:gd name="connsiteY147" fmla="*/ 68262 h 1787292"/>
              <a:gd name="connsiteX148" fmla="*/ 7800708 w 12192000"/>
              <a:gd name="connsiteY148" fmla="*/ 87312 h 1787292"/>
              <a:gd name="connsiteX149" fmla="*/ 7838808 w 12192000"/>
              <a:gd name="connsiteY149" fmla="*/ 106362 h 1787292"/>
              <a:gd name="connsiteX150" fmla="*/ 7875321 w 12192000"/>
              <a:gd name="connsiteY150" fmla="*/ 125412 h 1787292"/>
              <a:gd name="connsiteX151" fmla="*/ 7916596 w 12192000"/>
              <a:gd name="connsiteY151" fmla="*/ 141287 h 1787292"/>
              <a:gd name="connsiteX152" fmla="*/ 7962633 w 12192000"/>
              <a:gd name="connsiteY152" fmla="*/ 155575 h 1787292"/>
              <a:gd name="connsiteX153" fmla="*/ 8015021 w 12192000"/>
              <a:gd name="connsiteY153" fmla="*/ 166687 h 1787292"/>
              <a:gd name="connsiteX154" fmla="*/ 8075346 w 12192000"/>
              <a:gd name="connsiteY154" fmla="*/ 174625 h 1787292"/>
              <a:gd name="connsiteX155" fmla="*/ 8143608 w 12192000"/>
              <a:gd name="connsiteY155" fmla="*/ 176212 h 1787292"/>
              <a:gd name="connsiteX156" fmla="*/ 8211871 w 12192000"/>
              <a:gd name="connsiteY156" fmla="*/ 174625 h 1787292"/>
              <a:gd name="connsiteX157" fmla="*/ 8272196 w 12192000"/>
              <a:gd name="connsiteY157" fmla="*/ 166687 h 1787292"/>
              <a:gd name="connsiteX158" fmla="*/ 8324583 w 12192000"/>
              <a:gd name="connsiteY158" fmla="*/ 155575 h 1787292"/>
              <a:gd name="connsiteX159" fmla="*/ 8370621 w 12192000"/>
              <a:gd name="connsiteY159" fmla="*/ 141287 h 1787292"/>
              <a:gd name="connsiteX160" fmla="*/ 8411896 w 12192000"/>
              <a:gd name="connsiteY160" fmla="*/ 125412 h 1787292"/>
              <a:gd name="connsiteX161" fmla="*/ 8448408 w 12192000"/>
              <a:gd name="connsiteY161" fmla="*/ 106362 h 1787292"/>
              <a:gd name="connsiteX162" fmla="*/ 8486508 w 12192000"/>
              <a:gd name="connsiteY162" fmla="*/ 87312 h 1787292"/>
              <a:gd name="connsiteX163" fmla="*/ 8524608 w 12192000"/>
              <a:gd name="connsiteY163" fmla="*/ 68262 h 1787292"/>
              <a:gd name="connsiteX164" fmla="*/ 8561120 w 12192000"/>
              <a:gd name="connsiteY164" fmla="*/ 52387 h 1787292"/>
              <a:gd name="connsiteX165" fmla="*/ 8602396 w 12192000"/>
              <a:gd name="connsiteY165" fmla="*/ 36512 h 1787292"/>
              <a:gd name="connsiteX166" fmla="*/ 8648432 w 12192000"/>
              <a:gd name="connsiteY166" fmla="*/ 20637 h 1787292"/>
              <a:gd name="connsiteX167" fmla="*/ 8700820 w 12192000"/>
              <a:gd name="connsiteY167" fmla="*/ 9525 h 1787292"/>
              <a:gd name="connsiteX168" fmla="*/ 8761146 w 12192000"/>
              <a:gd name="connsiteY168" fmla="*/ 3175 h 1787292"/>
              <a:gd name="connsiteX169" fmla="*/ 8827820 w 12192000"/>
              <a:gd name="connsiteY169" fmla="*/ 0 h 1787292"/>
              <a:gd name="connsiteX170" fmla="*/ 8897670 w 12192000"/>
              <a:gd name="connsiteY170" fmla="*/ 3175 h 1787292"/>
              <a:gd name="connsiteX171" fmla="*/ 8957996 w 12192000"/>
              <a:gd name="connsiteY171" fmla="*/ 9525 h 1787292"/>
              <a:gd name="connsiteX172" fmla="*/ 9010382 w 12192000"/>
              <a:gd name="connsiteY172" fmla="*/ 20637 h 1787292"/>
              <a:gd name="connsiteX173" fmla="*/ 9056420 w 12192000"/>
              <a:gd name="connsiteY173" fmla="*/ 36512 h 1787292"/>
              <a:gd name="connsiteX174" fmla="*/ 9097696 w 12192000"/>
              <a:gd name="connsiteY174" fmla="*/ 52387 h 1787292"/>
              <a:gd name="connsiteX175" fmla="*/ 9134208 w 12192000"/>
              <a:gd name="connsiteY175" fmla="*/ 68262 h 1787292"/>
              <a:gd name="connsiteX176" fmla="*/ 9172308 w 12192000"/>
              <a:gd name="connsiteY176" fmla="*/ 87312 h 1787292"/>
              <a:gd name="connsiteX177" fmla="*/ 9210408 w 12192000"/>
              <a:gd name="connsiteY177" fmla="*/ 106362 h 1787292"/>
              <a:gd name="connsiteX178" fmla="*/ 9246920 w 12192000"/>
              <a:gd name="connsiteY178" fmla="*/ 125412 h 1787292"/>
              <a:gd name="connsiteX179" fmla="*/ 9288196 w 12192000"/>
              <a:gd name="connsiteY179" fmla="*/ 141287 h 1787292"/>
              <a:gd name="connsiteX180" fmla="*/ 9334232 w 12192000"/>
              <a:gd name="connsiteY180" fmla="*/ 155575 h 1787292"/>
              <a:gd name="connsiteX181" fmla="*/ 9386620 w 12192000"/>
              <a:gd name="connsiteY181" fmla="*/ 166687 h 1787292"/>
              <a:gd name="connsiteX182" fmla="*/ 9446946 w 12192000"/>
              <a:gd name="connsiteY182" fmla="*/ 174625 h 1787292"/>
              <a:gd name="connsiteX183" fmla="*/ 9515208 w 12192000"/>
              <a:gd name="connsiteY183" fmla="*/ 176212 h 1787292"/>
              <a:gd name="connsiteX184" fmla="*/ 9583470 w 12192000"/>
              <a:gd name="connsiteY184" fmla="*/ 174625 h 1787292"/>
              <a:gd name="connsiteX185" fmla="*/ 9643796 w 12192000"/>
              <a:gd name="connsiteY185" fmla="*/ 166687 h 1787292"/>
              <a:gd name="connsiteX186" fmla="*/ 9696182 w 12192000"/>
              <a:gd name="connsiteY186" fmla="*/ 155575 h 1787292"/>
              <a:gd name="connsiteX187" fmla="*/ 9742220 w 12192000"/>
              <a:gd name="connsiteY187" fmla="*/ 141287 h 1787292"/>
              <a:gd name="connsiteX188" fmla="*/ 9783496 w 12192000"/>
              <a:gd name="connsiteY188" fmla="*/ 125412 h 1787292"/>
              <a:gd name="connsiteX189" fmla="*/ 9820008 w 12192000"/>
              <a:gd name="connsiteY189" fmla="*/ 106362 h 1787292"/>
              <a:gd name="connsiteX190" fmla="*/ 9896208 w 12192000"/>
              <a:gd name="connsiteY190" fmla="*/ 68262 h 1787292"/>
              <a:gd name="connsiteX191" fmla="*/ 9932720 w 12192000"/>
              <a:gd name="connsiteY191" fmla="*/ 52387 h 1787292"/>
              <a:gd name="connsiteX192" fmla="*/ 9973996 w 12192000"/>
              <a:gd name="connsiteY192" fmla="*/ 36512 h 1787292"/>
              <a:gd name="connsiteX193" fmla="*/ 10020032 w 12192000"/>
              <a:gd name="connsiteY193" fmla="*/ 20637 h 1787292"/>
              <a:gd name="connsiteX194" fmla="*/ 10072420 w 12192000"/>
              <a:gd name="connsiteY194" fmla="*/ 9525 h 1787292"/>
              <a:gd name="connsiteX195" fmla="*/ 10132746 w 12192000"/>
              <a:gd name="connsiteY195" fmla="*/ 3175 h 1787292"/>
              <a:gd name="connsiteX196" fmla="*/ 10201008 w 12192000"/>
              <a:gd name="connsiteY196" fmla="*/ 0 h 1787292"/>
              <a:gd name="connsiteX197" fmla="*/ 10269270 w 12192000"/>
              <a:gd name="connsiteY197" fmla="*/ 3175 h 1787292"/>
              <a:gd name="connsiteX198" fmla="*/ 10329596 w 12192000"/>
              <a:gd name="connsiteY198" fmla="*/ 9525 h 1787292"/>
              <a:gd name="connsiteX199" fmla="*/ 10381982 w 12192000"/>
              <a:gd name="connsiteY199" fmla="*/ 20637 h 1787292"/>
              <a:gd name="connsiteX200" fmla="*/ 10428020 w 12192000"/>
              <a:gd name="connsiteY200" fmla="*/ 36512 h 1787292"/>
              <a:gd name="connsiteX201" fmla="*/ 10469296 w 12192000"/>
              <a:gd name="connsiteY201" fmla="*/ 52387 h 1787292"/>
              <a:gd name="connsiteX202" fmla="*/ 10505808 w 12192000"/>
              <a:gd name="connsiteY202" fmla="*/ 68262 h 1787292"/>
              <a:gd name="connsiteX203" fmla="*/ 10543908 w 12192000"/>
              <a:gd name="connsiteY203" fmla="*/ 87312 h 1787292"/>
              <a:gd name="connsiteX204" fmla="*/ 10582008 w 12192000"/>
              <a:gd name="connsiteY204" fmla="*/ 106362 h 1787292"/>
              <a:gd name="connsiteX205" fmla="*/ 10618520 w 12192000"/>
              <a:gd name="connsiteY205" fmla="*/ 125412 h 1787292"/>
              <a:gd name="connsiteX206" fmla="*/ 10659796 w 12192000"/>
              <a:gd name="connsiteY206" fmla="*/ 141287 h 1787292"/>
              <a:gd name="connsiteX207" fmla="*/ 10705832 w 12192000"/>
              <a:gd name="connsiteY207" fmla="*/ 155575 h 1787292"/>
              <a:gd name="connsiteX208" fmla="*/ 10758220 w 12192000"/>
              <a:gd name="connsiteY208" fmla="*/ 166687 h 1787292"/>
              <a:gd name="connsiteX209" fmla="*/ 10818546 w 12192000"/>
              <a:gd name="connsiteY209" fmla="*/ 174625 h 1787292"/>
              <a:gd name="connsiteX210" fmla="*/ 10886808 w 12192000"/>
              <a:gd name="connsiteY210" fmla="*/ 176212 h 1787292"/>
              <a:gd name="connsiteX211" fmla="*/ 10955070 w 12192000"/>
              <a:gd name="connsiteY211" fmla="*/ 174625 h 1787292"/>
              <a:gd name="connsiteX212" fmla="*/ 11015396 w 12192000"/>
              <a:gd name="connsiteY212" fmla="*/ 166687 h 1787292"/>
              <a:gd name="connsiteX213" fmla="*/ 11067782 w 12192000"/>
              <a:gd name="connsiteY213" fmla="*/ 155575 h 1787292"/>
              <a:gd name="connsiteX214" fmla="*/ 11113820 w 12192000"/>
              <a:gd name="connsiteY214" fmla="*/ 141287 h 1787292"/>
              <a:gd name="connsiteX215" fmla="*/ 11155096 w 12192000"/>
              <a:gd name="connsiteY215" fmla="*/ 125412 h 1787292"/>
              <a:gd name="connsiteX216" fmla="*/ 11191608 w 12192000"/>
              <a:gd name="connsiteY216" fmla="*/ 106362 h 1787292"/>
              <a:gd name="connsiteX217" fmla="*/ 11229708 w 12192000"/>
              <a:gd name="connsiteY217" fmla="*/ 87312 h 1787292"/>
              <a:gd name="connsiteX218" fmla="*/ 11267808 w 12192000"/>
              <a:gd name="connsiteY218" fmla="*/ 68262 h 1787292"/>
              <a:gd name="connsiteX219" fmla="*/ 11304320 w 12192000"/>
              <a:gd name="connsiteY219" fmla="*/ 52387 h 1787292"/>
              <a:gd name="connsiteX220" fmla="*/ 11345596 w 12192000"/>
              <a:gd name="connsiteY220" fmla="*/ 36512 h 1787292"/>
              <a:gd name="connsiteX221" fmla="*/ 11391632 w 12192000"/>
              <a:gd name="connsiteY221" fmla="*/ 20637 h 1787292"/>
              <a:gd name="connsiteX222" fmla="*/ 11444020 w 12192000"/>
              <a:gd name="connsiteY222" fmla="*/ 9525 h 1787292"/>
              <a:gd name="connsiteX223" fmla="*/ 11504346 w 12192000"/>
              <a:gd name="connsiteY223" fmla="*/ 3175 h 1787292"/>
              <a:gd name="connsiteX224" fmla="*/ 11572608 w 12192000"/>
              <a:gd name="connsiteY224" fmla="*/ 0 h 1787292"/>
              <a:gd name="connsiteX225" fmla="*/ 11640870 w 12192000"/>
              <a:gd name="connsiteY225" fmla="*/ 3175 h 1787292"/>
              <a:gd name="connsiteX226" fmla="*/ 11701196 w 12192000"/>
              <a:gd name="connsiteY226" fmla="*/ 9525 h 1787292"/>
              <a:gd name="connsiteX227" fmla="*/ 11753582 w 12192000"/>
              <a:gd name="connsiteY227" fmla="*/ 20637 h 1787292"/>
              <a:gd name="connsiteX228" fmla="*/ 11799620 w 12192000"/>
              <a:gd name="connsiteY228" fmla="*/ 36512 h 1787292"/>
              <a:gd name="connsiteX229" fmla="*/ 11840896 w 12192000"/>
              <a:gd name="connsiteY229" fmla="*/ 52387 h 1787292"/>
              <a:gd name="connsiteX230" fmla="*/ 11877408 w 12192000"/>
              <a:gd name="connsiteY230" fmla="*/ 68262 h 1787292"/>
              <a:gd name="connsiteX231" fmla="*/ 11915508 w 12192000"/>
              <a:gd name="connsiteY231" fmla="*/ 87312 h 1787292"/>
              <a:gd name="connsiteX232" fmla="*/ 11953608 w 12192000"/>
              <a:gd name="connsiteY232" fmla="*/ 106362 h 1787292"/>
              <a:gd name="connsiteX233" fmla="*/ 11990120 w 12192000"/>
              <a:gd name="connsiteY233" fmla="*/ 125412 h 1787292"/>
              <a:gd name="connsiteX234" fmla="*/ 12031396 w 12192000"/>
              <a:gd name="connsiteY234" fmla="*/ 141287 h 1787292"/>
              <a:gd name="connsiteX235" fmla="*/ 12077432 w 12192000"/>
              <a:gd name="connsiteY235" fmla="*/ 155575 h 1787292"/>
              <a:gd name="connsiteX236" fmla="*/ 12129820 w 12192000"/>
              <a:gd name="connsiteY236" fmla="*/ 166688 h 1787292"/>
              <a:gd name="connsiteX237" fmla="*/ 12190146 w 12192000"/>
              <a:gd name="connsiteY237" fmla="*/ 174625 h 1787292"/>
              <a:gd name="connsiteX238" fmla="*/ 12192000 w 12192000"/>
              <a:gd name="connsiteY238" fmla="*/ 174668 h 1787292"/>
              <a:gd name="connsiteX239" fmla="*/ 12192000 w 12192000"/>
              <a:gd name="connsiteY239" fmla="*/ 885826 h 1787292"/>
              <a:gd name="connsiteX240" fmla="*/ 12192000 w 12192000"/>
              <a:gd name="connsiteY240" fmla="*/ 1787292 h 1787292"/>
              <a:gd name="connsiteX241" fmla="*/ 0 w 12192000"/>
              <a:gd name="connsiteY241" fmla="*/ 1787292 h 1787292"/>
              <a:gd name="connsiteX242" fmla="*/ 0 w 12192000"/>
              <a:gd name="connsiteY242" fmla="*/ 885826 h 1787292"/>
              <a:gd name="connsiteX243" fmla="*/ 0 w 12192000"/>
              <a:gd name="connsiteY243" fmla="*/ 174668 h 1787292"/>
              <a:gd name="connsiteX244" fmla="*/ 1852 w 12192000"/>
              <a:gd name="connsiteY244" fmla="*/ 174625 h 1787292"/>
              <a:gd name="connsiteX245" fmla="*/ 62177 w 12192000"/>
              <a:gd name="connsiteY245" fmla="*/ 166687 h 1787292"/>
              <a:gd name="connsiteX246" fmla="*/ 114564 w 12192000"/>
              <a:gd name="connsiteY246" fmla="*/ 155575 h 1787292"/>
              <a:gd name="connsiteX247" fmla="*/ 160602 w 12192000"/>
              <a:gd name="connsiteY247" fmla="*/ 141287 h 1787292"/>
              <a:gd name="connsiteX248" fmla="*/ 201877 w 12192000"/>
              <a:gd name="connsiteY248" fmla="*/ 125412 h 1787292"/>
              <a:gd name="connsiteX249" fmla="*/ 238389 w 12192000"/>
              <a:gd name="connsiteY249" fmla="*/ 106362 h 1787292"/>
              <a:gd name="connsiteX250" fmla="*/ 276489 w 12192000"/>
              <a:gd name="connsiteY250" fmla="*/ 87312 h 1787292"/>
              <a:gd name="connsiteX251" fmla="*/ 314589 w 12192000"/>
              <a:gd name="connsiteY251" fmla="*/ 68262 h 1787292"/>
              <a:gd name="connsiteX252" fmla="*/ 351102 w 12192000"/>
              <a:gd name="connsiteY252" fmla="*/ 52387 h 1787292"/>
              <a:gd name="connsiteX253" fmla="*/ 392377 w 12192000"/>
              <a:gd name="connsiteY253" fmla="*/ 36512 h 1787292"/>
              <a:gd name="connsiteX254" fmla="*/ 438414 w 12192000"/>
              <a:gd name="connsiteY254" fmla="*/ 20637 h 1787292"/>
              <a:gd name="connsiteX255" fmla="*/ 490802 w 12192000"/>
              <a:gd name="connsiteY255" fmla="*/ 9525 h 1787292"/>
              <a:gd name="connsiteX256" fmla="*/ 551127 w 12192000"/>
              <a:gd name="connsiteY256" fmla="*/ 3175 h 17872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</a:cxnLst>
            <a:rect l="l" t="t" r="r" b="b"/>
            <a:pathLst>
              <a:path w="12192000" h="1787292">
                <a:moveTo>
                  <a:pt x="619389" y="0"/>
                </a:moveTo>
                <a:lnTo>
                  <a:pt x="687652" y="3175"/>
                </a:lnTo>
                <a:lnTo>
                  <a:pt x="747977" y="9525"/>
                </a:lnTo>
                <a:lnTo>
                  <a:pt x="800364" y="20637"/>
                </a:lnTo>
                <a:lnTo>
                  <a:pt x="846402" y="36512"/>
                </a:lnTo>
                <a:lnTo>
                  <a:pt x="887677" y="52387"/>
                </a:lnTo>
                <a:lnTo>
                  <a:pt x="924189" y="68262"/>
                </a:lnTo>
                <a:lnTo>
                  <a:pt x="962289" y="87312"/>
                </a:lnTo>
                <a:lnTo>
                  <a:pt x="1000389" y="106362"/>
                </a:lnTo>
                <a:lnTo>
                  <a:pt x="1036902" y="125412"/>
                </a:lnTo>
                <a:lnTo>
                  <a:pt x="1078177" y="141287"/>
                </a:lnTo>
                <a:lnTo>
                  <a:pt x="1124214" y="155575"/>
                </a:lnTo>
                <a:lnTo>
                  <a:pt x="1176602" y="166687"/>
                </a:lnTo>
                <a:lnTo>
                  <a:pt x="1236927" y="174625"/>
                </a:lnTo>
                <a:lnTo>
                  <a:pt x="1305189" y="176212"/>
                </a:lnTo>
                <a:lnTo>
                  <a:pt x="1373452" y="174625"/>
                </a:lnTo>
                <a:lnTo>
                  <a:pt x="1433777" y="166687"/>
                </a:lnTo>
                <a:lnTo>
                  <a:pt x="1486164" y="155575"/>
                </a:lnTo>
                <a:lnTo>
                  <a:pt x="1532202" y="141287"/>
                </a:lnTo>
                <a:lnTo>
                  <a:pt x="1573477" y="125412"/>
                </a:lnTo>
                <a:lnTo>
                  <a:pt x="1609989" y="106362"/>
                </a:lnTo>
                <a:lnTo>
                  <a:pt x="1648089" y="87312"/>
                </a:lnTo>
                <a:lnTo>
                  <a:pt x="1686189" y="68262"/>
                </a:lnTo>
                <a:lnTo>
                  <a:pt x="1722702" y="52387"/>
                </a:lnTo>
                <a:lnTo>
                  <a:pt x="1763977" y="36512"/>
                </a:lnTo>
                <a:lnTo>
                  <a:pt x="1810014" y="20637"/>
                </a:lnTo>
                <a:lnTo>
                  <a:pt x="1862402" y="9525"/>
                </a:lnTo>
                <a:lnTo>
                  <a:pt x="1922727" y="3175"/>
                </a:lnTo>
                <a:lnTo>
                  <a:pt x="1990989" y="0"/>
                </a:lnTo>
                <a:lnTo>
                  <a:pt x="2059252" y="3175"/>
                </a:lnTo>
                <a:lnTo>
                  <a:pt x="2119577" y="9525"/>
                </a:lnTo>
                <a:lnTo>
                  <a:pt x="2171964" y="20637"/>
                </a:lnTo>
                <a:lnTo>
                  <a:pt x="2218002" y="36512"/>
                </a:lnTo>
                <a:lnTo>
                  <a:pt x="2259277" y="52387"/>
                </a:lnTo>
                <a:lnTo>
                  <a:pt x="2295789" y="68262"/>
                </a:lnTo>
                <a:lnTo>
                  <a:pt x="2333889" y="87312"/>
                </a:lnTo>
                <a:lnTo>
                  <a:pt x="2371989" y="106362"/>
                </a:lnTo>
                <a:lnTo>
                  <a:pt x="2408502" y="125412"/>
                </a:lnTo>
                <a:lnTo>
                  <a:pt x="2449777" y="141287"/>
                </a:lnTo>
                <a:lnTo>
                  <a:pt x="2495814" y="155575"/>
                </a:lnTo>
                <a:lnTo>
                  <a:pt x="2548202" y="166687"/>
                </a:lnTo>
                <a:lnTo>
                  <a:pt x="2608527" y="174625"/>
                </a:lnTo>
                <a:lnTo>
                  <a:pt x="2676789" y="176212"/>
                </a:lnTo>
                <a:lnTo>
                  <a:pt x="2745052" y="174625"/>
                </a:lnTo>
                <a:lnTo>
                  <a:pt x="2805377" y="166687"/>
                </a:lnTo>
                <a:lnTo>
                  <a:pt x="2857764" y="155575"/>
                </a:lnTo>
                <a:lnTo>
                  <a:pt x="2903802" y="141287"/>
                </a:lnTo>
                <a:lnTo>
                  <a:pt x="2945077" y="125412"/>
                </a:lnTo>
                <a:lnTo>
                  <a:pt x="2981589" y="106362"/>
                </a:lnTo>
                <a:lnTo>
                  <a:pt x="3019689" y="87312"/>
                </a:lnTo>
                <a:lnTo>
                  <a:pt x="3057789" y="68262"/>
                </a:lnTo>
                <a:lnTo>
                  <a:pt x="3094302" y="52387"/>
                </a:lnTo>
                <a:lnTo>
                  <a:pt x="3135577" y="36512"/>
                </a:lnTo>
                <a:lnTo>
                  <a:pt x="3181614" y="20637"/>
                </a:lnTo>
                <a:lnTo>
                  <a:pt x="3234002" y="9525"/>
                </a:lnTo>
                <a:lnTo>
                  <a:pt x="3294327" y="3175"/>
                </a:lnTo>
                <a:lnTo>
                  <a:pt x="3361002" y="0"/>
                </a:lnTo>
                <a:lnTo>
                  <a:pt x="3430852" y="3175"/>
                </a:lnTo>
                <a:lnTo>
                  <a:pt x="3491177" y="9525"/>
                </a:lnTo>
                <a:lnTo>
                  <a:pt x="3543564" y="20637"/>
                </a:lnTo>
                <a:lnTo>
                  <a:pt x="3589602" y="36512"/>
                </a:lnTo>
                <a:lnTo>
                  <a:pt x="3630877" y="52387"/>
                </a:lnTo>
                <a:lnTo>
                  <a:pt x="3667389" y="68262"/>
                </a:lnTo>
                <a:lnTo>
                  <a:pt x="3705489" y="87312"/>
                </a:lnTo>
                <a:lnTo>
                  <a:pt x="3743589" y="106362"/>
                </a:lnTo>
                <a:lnTo>
                  <a:pt x="3780102" y="125412"/>
                </a:lnTo>
                <a:lnTo>
                  <a:pt x="3821377" y="141287"/>
                </a:lnTo>
                <a:lnTo>
                  <a:pt x="3867414" y="155575"/>
                </a:lnTo>
                <a:lnTo>
                  <a:pt x="3919802" y="166687"/>
                </a:lnTo>
                <a:lnTo>
                  <a:pt x="3980127" y="174625"/>
                </a:lnTo>
                <a:lnTo>
                  <a:pt x="4048389" y="176212"/>
                </a:lnTo>
                <a:lnTo>
                  <a:pt x="4116652" y="174625"/>
                </a:lnTo>
                <a:lnTo>
                  <a:pt x="4176977" y="166687"/>
                </a:lnTo>
                <a:lnTo>
                  <a:pt x="4229364" y="155575"/>
                </a:lnTo>
                <a:lnTo>
                  <a:pt x="4275402" y="141287"/>
                </a:lnTo>
                <a:lnTo>
                  <a:pt x="4316677" y="125412"/>
                </a:lnTo>
                <a:lnTo>
                  <a:pt x="4353189" y="106362"/>
                </a:lnTo>
                <a:lnTo>
                  <a:pt x="4429389" y="68262"/>
                </a:lnTo>
                <a:lnTo>
                  <a:pt x="4465902" y="52387"/>
                </a:lnTo>
                <a:lnTo>
                  <a:pt x="4507177" y="36512"/>
                </a:lnTo>
                <a:lnTo>
                  <a:pt x="4553214" y="20637"/>
                </a:lnTo>
                <a:lnTo>
                  <a:pt x="4605602" y="9525"/>
                </a:lnTo>
                <a:lnTo>
                  <a:pt x="4665928" y="3175"/>
                </a:lnTo>
                <a:lnTo>
                  <a:pt x="4734189" y="0"/>
                </a:lnTo>
                <a:lnTo>
                  <a:pt x="4802453" y="3175"/>
                </a:lnTo>
                <a:lnTo>
                  <a:pt x="4862777" y="9525"/>
                </a:lnTo>
                <a:lnTo>
                  <a:pt x="4915165" y="20637"/>
                </a:lnTo>
                <a:lnTo>
                  <a:pt x="4961201" y="36512"/>
                </a:lnTo>
                <a:lnTo>
                  <a:pt x="5002476" y="52387"/>
                </a:lnTo>
                <a:lnTo>
                  <a:pt x="5038989" y="68262"/>
                </a:lnTo>
                <a:lnTo>
                  <a:pt x="5077089" y="87312"/>
                </a:lnTo>
                <a:lnTo>
                  <a:pt x="5115189" y="106362"/>
                </a:lnTo>
                <a:lnTo>
                  <a:pt x="5151701" y="125412"/>
                </a:lnTo>
                <a:lnTo>
                  <a:pt x="5192976" y="141287"/>
                </a:lnTo>
                <a:lnTo>
                  <a:pt x="5239014" y="155575"/>
                </a:lnTo>
                <a:lnTo>
                  <a:pt x="5291401" y="166687"/>
                </a:lnTo>
                <a:lnTo>
                  <a:pt x="5351727" y="174625"/>
                </a:lnTo>
                <a:lnTo>
                  <a:pt x="5410199" y="175985"/>
                </a:lnTo>
                <a:lnTo>
                  <a:pt x="5468671" y="174625"/>
                </a:lnTo>
                <a:lnTo>
                  <a:pt x="5528996" y="166687"/>
                </a:lnTo>
                <a:lnTo>
                  <a:pt x="5581383" y="155575"/>
                </a:lnTo>
                <a:lnTo>
                  <a:pt x="5627421" y="141287"/>
                </a:lnTo>
                <a:lnTo>
                  <a:pt x="5668696" y="125412"/>
                </a:lnTo>
                <a:lnTo>
                  <a:pt x="5705209" y="106362"/>
                </a:lnTo>
                <a:lnTo>
                  <a:pt x="5743308" y="87312"/>
                </a:lnTo>
                <a:lnTo>
                  <a:pt x="5781408" y="68262"/>
                </a:lnTo>
                <a:lnTo>
                  <a:pt x="5817921" y="52387"/>
                </a:lnTo>
                <a:lnTo>
                  <a:pt x="5859196" y="36512"/>
                </a:lnTo>
                <a:lnTo>
                  <a:pt x="5905234" y="20637"/>
                </a:lnTo>
                <a:lnTo>
                  <a:pt x="5957621" y="9525"/>
                </a:lnTo>
                <a:lnTo>
                  <a:pt x="6017947" y="3175"/>
                </a:lnTo>
                <a:lnTo>
                  <a:pt x="6086208" y="0"/>
                </a:lnTo>
                <a:lnTo>
                  <a:pt x="6095999" y="455"/>
                </a:lnTo>
                <a:lnTo>
                  <a:pt x="6105789" y="0"/>
                </a:lnTo>
                <a:lnTo>
                  <a:pt x="6174052" y="3175"/>
                </a:lnTo>
                <a:lnTo>
                  <a:pt x="6234377" y="9525"/>
                </a:lnTo>
                <a:lnTo>
                  <a:pt x="6286764" y="20637"/>
                </a:lnTo>
                <a:lnTo>
                  <a:pt x="6332802" y="36512"/>
                </a:lnTo>
                <a:lnTo>
                  <a:pt x="6374077" y="52387"/>
                </a:lnTo>
                <a:lnTo>
                  <a:pt x="6410589" y="68262"/>
                </a:lnTo>
                <a:lnTo>
                  <a:pt x="6448689" y="87312"/>
                </a:lnTo>
                <a:lnTo>
                  <a:pt x="6486789" y="106362"/>
                </a:lnTo>
                <a:lnTo>
                  <a:pt x="6523302" y="125412"/>
                </a:lnTo>
                <a:lnTo>
                  <a:pt x="6564577" y="141287"/>
                </a:lnTo>
                <a:lnTo>
                  <a:pt x="6610614" y="155575"/>
                </a:lnTo>
                <a:lnTo>
                  <a:pt x="6663002" y="166687"/>
                </a:lnTo>
                <a:lnTo>
                  <a:pt x="6723327" y="174625"/>
                </a:lnTo>
                <a:lnTo>
                  <a:pt x="6781799" y="175985"/>
                </a:lnTo>
                <a:lnTo>
                  <a:pt x="6840271" y="174625"/>
                </a:lnTo>
                <a:lnTo>
                  <a:pt x="6900596" y="166687"/>
                </a:lnTo>
                <a:lnTo>
                  <a:pt x="6952983" y="155575"/>
                </a:lnTo>
                <a:lnTo>
                  <a:pt x="6999021" y="141287"/>
                </a:lnTo>
                <a:lnTo>
                  <a:pt x="7040296" y="125412"/>
                </a:lnTo>
                <a:lnTo>
                  <a:pt x="7076808" y="106362"/>
                </a:lnTo>
                <a:lnTo>
                  <a:pt x="7114908" y="87312"/>
                </a:lnTo>
                <a:lnTo>
                  <a:pt x="7153008" y="68262"/>
                </a:lnTo>
                <a:lnTo>
                  <a:pt x="7189521" y="52387"/>
                </a:lnTo>
                <a:lnTo>
                  <a:pt x="7230796" y="36512"/>
                </a:lnTo>
                <a:lnTo>
                  <a:pt x="7276833" y="20637"/>
                </a:lnTo>
                <a:lnTo>
                  <a:pt x="7329221" y="9525"/>
                </a:lnTo>
                <a:lnTo>
                  <a:pt x="7389546" y="3175"/>
                </a:lnTo>
                <a:lnTo>
                  <a:pt x="7457808" y="0"/>
                </a:lnTo>
                <a:lnTo>
                  <a:pt x="7526071" y="3175"/>
                </a:lnTo>
                <a:lnTo>
                  <a:pt x="7586396" y="9525"/>
                </a:lnTo>
                <a:lnTo>
                  <a:pt x="7638783" y="20637"/>
                </a:lnTo>
                <a:lnTo>
                  <a:pt x="7684821" y="36512"/>
                </a:lnTo>
                <a:lnTo>
                  <a:pt x="7726096" y="52387"/>
                </a:lnTo>
                <a:lnTo>
                  <a:pt x="7762608" y="68262"/>
                </a:lnTo>
                <a:lnTo>
                  <a:pt x="7800708" y="87312"/>
                </a:lnTo>
                <a:lnTo>
                  <a:pt x="7838808" y="106362"/>
                </a:lnTo>
                <a:lnTo>
                  <a:pt x="7875321" y="125412"/>
                </a:lnTo>
                <a:lnTo>
                  <a:pt x="7916596" y="141287"/>
                </a:lnTo>
                <a:lnTo>
                  <a:pt x="7962633" y="155575"/>
                </a:lnTo>
                <a:lnTo>
                  <a:pt x="8015021" y="166687"/>
                </a:lnTo>
                <a:lnTo>
                  <a:pt x="8075346" y="174625"/>
                </a:lnTo>
                <a:lnTo>
                  <a:pt x="8143608" y="176212"/>
                </a:lnTo>
                <a:lnTo>
                  <a:pt x="8211871" y="174625"/>
                </a:lnTo>
                <a:lnTo>
                  <a:pt x="8272196" y="166687"/>
                </a:lnTo>
                <a:lnTo>
                  <a:pt x="8324583" y="155575"/>
                </a:lnTo>
                <a:lnTo>
                  <a:pt x="8370621" y="141287"/>
                </a:lnTo>
                <a:lnTo>
                  <a:pt x="8411896" y="125412"/>
                </a:lnTo>
                <a:lnTo>
                  <a:pt x="8448408" y="106362"/>
                </a:lnTo>
                <a:lnTo>
                  <a:pt x="8486508" y="87312"/>
                </a:lnTo>
                <a:lnTo>
                  <a:pt x="8524608" y="68262"/>
                </a:lnTo>
                <a:lnTo>
                  <a:pt x="8561120" y="52387"/>
                </a:lnTo>
                <a:lnTo>
                  <a:pt x="8602396" y="36512"/>
                </a:lnTo>
                <a:lnTo>
                  <a:pt x="8648432" y="20637"/>
                </a:lnTo>
                <a:lnTo>
                  <a:pt x="8700820" y="9525"/>
                </a:lnTo>
                <a:lnTo>
                  <a:pt x="8761146" y="3175"/>
                </a:lnTo>
                <a:lnTo>
                  <a:pt x="8827820" y="0"/>
                </a:lnTo>
                <a:lnTo>
                  <a:pt x="8897670" y="3175"/>
                </a:lnTo>
                <a:lnTo>
                  <a:pt x="8957996" y="9525"/>
                </a:lnTo>
                <a:lnTo>
                  <a:pt x="9010382" y="20637"/>
                </a:lnTo>
                <a:lnTo>
                  <a:pt x="9056420" y="36512"/>
                </a:lnTo>
                <a:lnTo>
                  <a:pt x="9097696" y="52387"/>
                </a:lnTo>
                <a:lnTo>
                  <a:pt x="9134208" y="68262"/>
                </a:lnTo>
                <a:lnTo>
                  <a:pt x="9172308" y="87312"/>
                </a:lnTo>
                <a:lnTo>
                  <a:pt x="9210408" y="106362"/>
                </a:lnTo>
                <a:lnTo>
                  <a:pt x="9246920" y="125412"/>
                </a:lnTo>
                <a:lnTo>
                  <a:pt x="9288196" y="141287"/>
                </a:lnTo>
                <a:lnTo>
                  <a:pt x="9334232" y="155575"/>
                </a:lnTo>
                <a:lnTo>
                  <a:pt x="9386620" y="166687"/>
                </a:lnTo>
                <a:lnTo>
                  <a:pt x="9446946" y="174625"/>
                </a:lnTo>
                <a:lnTo>
                  <a:pt x="9515208" y="176212"/>
                </a:lnTo>
                <a:lnTo>
                  <a:pt x="9583470" y="174625"/>
                </a:lnTo>
                <a:lnTo>
                  <a:pt x="9643796" y="166687"/>
                </a:lnTo>
                <a:lnTo>
                  <a:pt x="9696182" y="155575"/>
                </a:lnTo>
                <a:lnTo>
                  <a:pt x="9742220" y="141287"/>
                </a:lnTo>
                <a:lnTo>
                  <a:pt x="9783496" y="125412"/>
                </a:lnTo>
                <a:lnTo>
                  <a:pt x="9820008" y="106362"/>
                </a:lnTo>
                <a:lnTo>
                  <a:pt x="9896208" y="68262"/>
                </a:lnTo>
                <a:lnTo>
                  <a:pt x="9932720" y="52387"/>
                </a:lnTo>
                <a:lnTo>
                  <a:pt x="9973996" y="36512"/>
                </a:lnTo>
                <a:lnTo>
                  <a:pt x="10020032" y="20637"/>
                </a:lnTo>
                <a:lnTo>
                  <a:pt x="10072420" y="9525"/>
                </a:lnTo>
                <a:lnTo>
                  <a:pt x="10132746" y="3175"/>
                </a:lnTo>
                <a:lnTo>
                  <a:pt x="10201008" y="0"/>
                </a:lnTo>
                <a:lnTo>
                  <a:pt x="10269270" y="3175"/>
                </a:lnTo>
                <a:lnTo>
                  <a:pt x="10329596" y="9525"/>
                </a:lnTo>
                <a:lnTo>
                  <a:pt x="10381982" y="20637"/>
                </a:lnTo>
                <a:lnTo>
                  <a:pt x="10428020" y="36512"/>
                </a:lnTo>
                <a:lnTo>
                  <a:pt x="10469296" y="52387"/>
                </a:lnTo>
                <a:lnTo>
                  <a:pt x="10505808" y="68262"/>
                </a:lnTo>
                <a:lnTo>
                  <a:pt x="10543908" y="87312"/>
                </a:lnTo>
                <a:lnTo>
                  <a:pt x="10582008" y="106362"/>
                </a:lnTo>
                <a:lnTo>
                  <a:pt x="10618520" y="125412"/>
                </a:lnTo>
                <a:lnTo>
                  <a:pt x="10659796" y="141287"/>
                </a:lnTo>
                <a:lnTo>
                  <a:pt x="10705832" y="155575"/>
                </a:lnTo>
                <a:lnTo>
                  <a:pt x="10758220" y="166687"/>
                </a:lnTo>
                <a:lnTo>
                  <a:pt x="10818546" y="174625"/>
                </a:lnTo>
                <a:lnTo>
                  <a:pt x="10886808" y="176212"/>
                </a:lnTo>
                <a:lnTo>
                  <a:pt x="10955070" y="174625"/>
                </a:lnTo>
                <a:lnTo>
                  <a:pt x="11015396" y="166687"/>
                </a:lnTo>
                <a:lnTo>
                  <a:pt x="11067782" y="155575"/>
                </a:lnTo>
                <a:lnTo>
                  <a:pt x="11113820" y="141287"/>
                </a:lnTo>
                <a:lnTo>
                  <a:pt x="11155096" y="125412"/>
                </a:lnTo>
                <a:lnTo>
                  <a:pt x="11191608" y="106362"/>
                </a:lnTo>
                <a:lnTo>
                  <a:pt x="11229708" y="87312"/>
                </a:lnTo>
                <a:lnTo>
                  <a:pt x="11267808" y="68262"/>
                </a:lnTo>
                <a:lnTo>
                  <a:pt x="11304320" y="52387"/>
                </a:lnTo>
                <a:lnTo>
                  <a:pt x="11345596" y="36512"/>
                </a:lnTo>
                <a:lnTo>
                  <a:pt x="11391632" y="20637"/>
                </a:lnTo>
                <a:lnTo>
                  <a:pt x="11444020" y="9525"/>
                </a:lnTo>
                <a:lnTo>
                  <a:pt x="11504346" y="3175"/>
                </a:lnTo>
                <a:lnTo>
                  <a:pt x="11572608" y="0"/>
                </a:lnTo>
                <a:lnTo>
                  <a:pt x="11640870" y="3175"/>
                </a:lnTo>
                <a:lnTo>
                  <a:pt x="11701196" y="9525"/>
                </a:lnTo>
                <a:lnTo>
                  <a:pt x="11753582" y="20637"/>
                </a:lnTo>
                <a:lnTo>
                  <a:pt x="11799620" y="36512"/>
                </a:lnTo>
                <a:lnTo>
                  <a:pt x="11840896" y="52387"/>
                </a:lnTo>
                <a:lnTo>
                  <a:pt x="11877408" y="68262"/>
                </a:lnTo>
                <a:lnTo>
                  <a:pt x="11915508" y="87312"/>
                </a:lnTo>
                <a:lnTo>
                  <a:pt x="11953608" y="106362"/>
                </a:lnTo>
                <a:lnTo>
                  <a:pt x="11990120" y="125412"/>
                </a:lnTo>
                <a:lnTo>
                  <a:pt x="12031396" y="141287"/>
                </a:lnTo>
                <a:lnTo>
                  <a:pt x="12077432" y="155575"/>
                </a:lnTo>
                <a:lnTo>
                  <a:pt x="12129820" y="166688"/>
                </a:lnTo>
                <a:lnTo>
                  <a:pt x="12190146" y="174625"/>
                </a:lnTo>
                <a:lnTo>
                  <a:pt x="12192000" y="174668"/>
                </a:lnTo>
                <a:lnTo>
                  <a:pt x="12192000" y="885826"/>
                </a:lnTo>
                <a:lnTo>
                  <a:pt x="12192000" y="1787292"/>
                </a:lnTo>
                <a:lnTo>
                  <a:pt x="0" y="1787292"/>
                </a:lnTo>
                <a:lnTo>
                  <a:pt x="0" y="885826"/>
                </a:lnTo>
                <a:lnTo>
                  <a:pt x="0" y="174668"/>
                </a:lnTo>
                <a:lnTo>
                  <a:pt x="1852" y="174625"/>
                </a:lnTo>
                <a:lnTo>
                  <a:pt x="62177" y="166687"/>
                </a:lnTo>
                <a:lnTo>
                  <a:pt x="114564" y="155575"/>
                </a:lnTo>
                <a:lnTo>
                  <a:pt x="160602" y="141287"/>
                </a:lnTo>
                <a:lnTo>
                  <a:pt x="201877" y="125412"/>
                </a:lnTo>
                <a:lnTo>
                  <a:pt x="238389" y="106362"/>
                </a:lnTo>
                <a:lnTo>
                  <a:pt x="276489" y="87312"/>
                </a:lnTo>
                <a:lnTo>
                  <a:pt x="314589" y="68262"/>
                </a:lnTo>
                <a:lnTo>
                  <a:pt x="351102" y="52387"/>
                </a:lnTo>
                <a:lnTo>
                  <a:pt x="392377" y="36512"/>
                </a:lnTo>
                <a:lnTo>
                  <a:pt x="438414" y="20637"/>
                </a:lnTo>
                <a:lnTo>
                  <a:pt x="490802" y="9525"/>
                </a:lnTo>
                <a:lnTo>
                  <a:pt x="551127" y="317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9A753E0-C50A-484B-B86D-987A1C2600D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313"/>
          <a:stretch/>
        </p:blipFill>
        <p:spPr>
          <a:xfrm>
            <a:off x="0" y="5927834"/>
            <a:ext cx="12192000" cy="930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24544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E235D0-56EB-294C-8839-B1408C08F9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9941" y="18255"/>
            <a:ext cx="10515600" cy="1325563"/>
          </a:xfrm>
        </p:spPr>
        <p:txBody>
          <a:bodyPr/>
          <a:lstStyle/>
          <a:p>
            <a:pPr algn="ctr"/>
            <a:r>
              <a:rPr lang="en-US" err="1"/>
              <a:t>Geiriau</a:t>
            </a:r>
            <a:r>
              <a:rPr lang="en-US"/>
              <a:t> </a:t>
            </a:r>
            <a:r>
              <a:rPr lang="en-US" err="1"/>
              <a:t>Tebyg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7C4FB2-AA07-184E-BCB5-255ED3D14F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8992" y="837766"/>
            <a:ext cx="10821488" cy="4657445"/>
          </a:xfrm>
        </p:spPr>
        <p:txBody>
          <a:bodyPr>
            <a:noAutofit/>
          </a:bodyPr>
          <a:lstStyle/>
          <a:p>
            <a:r>
              <a:rPr lang="en-US" sz="2400" b="1" err="1"/>
              <a:t>Gwario</a:t>
            </a:r>
            <a:r>
              <a:rPr lang="en-US" sz="2400" b="1"/>
              <a:t> / </a:t>
            </a:r>
            <a:r>
              <a:rPr lang="en-US" sz="2400" b="1" err="1"/>
              <a:t>Treulio</a:t>
            </a:r>
            <a:r>
              <a:rPr lang="en-US" sz="2400" b="1"/>
              <a:t>:   </a:t>
            </a:r>
          </a:p>
          <a:p>
            <a:pPr lvl="2">
              <a:buFont typeface="Wingdings" pitchFamily="2" charset="2"/>
              <a:buChar char="Ø"/>
            </a:pPr>
            <a:r>
              <a:rPr lang="en-US" sz="2400" err="1"/>
              <a:t>Gwario</a:t>
            </a:r>
            <a:r>
              <a:rPr lang="en-US" sz="2400"/>
              <a:t> </a:t>
            </a:r>
            <a:r>
              <a:rPr lang="en-US" sz="2400" err="1"/>
              <a:t>arian</a:t>
            </a:r>
            <a:r>
              <a:rPr lang="en-US" sz="2400"/>
              <a:t> / </a:t>
            </a:r>
            <a:r>
              <a:rPr lang="en-US" sz="2400" err="1"/>
              <a:t>Treulio</a:t>
            </a:r>
            <a:r>
              <a:rPr lang="en-US" sz="2400"/>
              <a:t> </a:t>
            </a:r>
            <a:r>
              <a:rPr lang="en-US" sz="2400" err="1"/>
              <a:t>amser</a:t>
            </a:r>
            <a:endParaRPr lang="en-US" sz="2400"/>
          </a:p>
          <a:p>
            <a:r>
              <a:rPr lang="en-US" sz="2400" b="1" err="1"/>
              <a:t>Adnabod</a:t>
            </a:r>
            <a:r>
              <a:rPr lang="en-US" sz="2400" b="1"/>
              <a:t> / </a:t>
            </a:r>
            <a:r>
              <a:rPr lang="en-US" sz="2400" b="1" err="1"/>
              <a:t>Gwybod</a:t>
            </a:r>
            <a:r>
              <a:rPr lang="en-US" sz="2400" b="1"/>
              <a:t>:  </a:t>
            </a:r>
          </a:p>
          <a:p>
            <a:pPr lvl="2">
              <a:buFont typeface="Wingdings" pitchFamily="2" charset="2"/>
              <a:buChar char="Ø"/>
            </a:pPr>
            <a:r>
              <a:rPr lang="en-US" sz="2400" err="1"/>
              <a:t>Adnabod</a:t>
            </a:r>
            <a:r>
              <a:rPr lang="en-US" sz="2400"/>
              <a:t> person / </a:t>
            </a:r>
            <a:r>
              <a:rPr lang="en-US" sz="2400" err="1"/>
              <a:t>Gwybod</a:t>
            </a:r>
            <a:r>
              <a:rPr lang="en-US" sz="2400"/>
              <a:t> y </a:t>
            </a:r>
            <a:r>
              <a:rPr lang="en-US" sz="2400" err="1"/>
              <a:t>ffeithiau</a:t>
            </a:r>
            <a:endParaRPr lang="en-US" sz="2400"/>
          </a:p>
          <a:p>
            <a:r>
              <a:rPr lang="en-US" sz="2400" b="1" err="1"/>
              <a:t>Hwyliog</a:t>
            </a:r>
            <a:r>
              <a:rPr lang="en-US" sz="2400" b="1"/>
              <a:t> / </a:t>
            </a:r>
            <a:r>
              <a:rPr lang="en-US" sz="2400" b="1" err="1"/>
              <a:t>Hwylus</a:t>
            </a:r>
            <a:r>
              <a:rPr lang="en-US" sz="2400" b="1"/>
              <a:t>:</a:t>
            </a:r>
          </a:p>
          <a:p>
            <a:pPr lvl="2">
              <a:buFont typeface="Wingdings" pitchFamily="2" charset="2"/>
              <a:buChar char="Ø"/>
            </a:pPr>
            <a:r>
              <a:rPr lang="en-US" sz="2400"/>
              <a:t> </a:t>
            </a:r>
            <a:r>
              <a:rPr lang="en-US" sz="2400" i="1"/>
              <a:t>Fun / Convenient</a:t>
            </a:r>
          </a:p>
          <a:p>
            <a:r>
              <a:rPr lang="en-US" sz="2400" b="1"/>
              <a:t>Sometimes</a:t>
            </a:r>
          </a:p>
          <a:p>
            <a:pPr lvl="2">
              <a:buFont typeface="Wingdings" pitchFamily="2" charset="2"/>
              <a:buChar char="Ø"/>
            </a:pPr>
            <a:r>
              <a:rPr lang="en-US" sz="2400" err="1"/>
              <a:t>Weithiau</a:t>
            </a:r>
            <a:r>
              <a:rPr lang="en-US" sz="2400"/>
              <a:t> (</a:t>
            </a:r>
            <a:r>
              <a:rPr lang="en-US" sz="2400" err="1"/>
              <a:t>mae</a:t>
            </a:r>
            <a:r>
              <a:rPr lang="en-US" sz="2400"/>
              <a:t> ‘</a:t>
            </a:r>
            <a:r>
              <a:rPr lang="en-US" sz="2400" err="1"/>
              <a:t>rhai</a:t>
            </a:r>
            <a:r>
              <a:rPr lang="en-US" sz="2400"/>
              <a:t> </a:t>
            </a:r>
            <a:r>
              <a:rPr lang="en-US" sz="2400" err="1"/>
              <a:t>weithiau</a:t>
            </a:r>
            <a:r>
              <a:rPr lang="en-US" sz="2400"/>
              <a:t>’ </a:t>
            </a:r>
            <a:r>
              <a:rPr lang="en-US" sz="2400" err="1"/>
              <a:t>yn</a:t>
            </a:r>
            <a:r>
              <a:rPr lang="en-US" sz="2400"/>
              <a:t> </a:t>
            </a:r>
            <a:r>
              <a:rPr lang="en-US" sz="2400" err="1"/>
              <a:t>anghywir</a:t>
            </a:r>
            <a:r>
              <a:rPr lang="en-US" sz="2400"/>
              <a:t>)</a:t>
            </a:r>
          </a:p>
          <a:p>
            <a:r>
              <a:rPr lang="en-US" sz="2400" b="1"/>
              <a:t>Too much</a:t>
            </a:r>
          </a:p>
          <a:p>
            <a:pPr lvl="2">
              <a:buFont typeface="Wingdings" pitchFamily="2" charset="2"/>
              <a:buChar char="Ø"/>
            </a:pPr>
            <a:r>
              <a:rPr lang="en-US" sz="2400" err="1"/>
              <a:t>Gormod</a:t>
            </a:r>
            <a:r>
              <a:rPr lang="en-US" sz="2400"/>
              <a:t> (</a:t>
            </a:r>
            <a:r>
              <a:rPr lang="en-US" sz="2400" err="1"/>
              <a:t>mae</a:t>
            </a:r>
            <a:r>
              <a:rPr lang="en-US" sz="2400"/>
              <a:t> ‘</a:t>
            </a:r>
            <a:r>
              <a:rPr lang="en-US" sz="2400" err="1"/>
              <a:t>rhy</a:t>
            </a:r>
            <a:r>
              <a:rPr lang="en-US" sz="2400"/>
              <a:t> </a:t>
            </a:r>
            <a:r>
              <a:rPr lang="en-US" sz="2400" err="1"/>
              <a:t>gormod</a:t>
            </a:r>
            <a:r>
              <a:rPr lang="en-US" sz="2400"/>
              <a:t>’ </a:t>
            </a:r>
            <a:r>
              <a:rPr lang="en-US" sz="2400" err="1"/>
              <a:t>yn</a:t>
            </a:r>
            <a:r>
              <a:rPr lang="en-US" sz="2400"/>
              <a:t> </a:t>
            </a:r>
            <a:r>
              <a:rPr lang="en-US" sz="2400" err="1"/>
              <a:t>anghywir</a:t>
            </a:r>
            <a:r>
              <a:rPr lang="en-US" sz="2400"/>
              <a:t>)</a:t>
            </a:r>
            <a:endParaRPr lang="en-US" sz="28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C53C9FC-27BE-2649-8C32-E5B9B1D559B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313"/>
          <a:stretch/>
        </p:blipFill>
        <p:spPr>
          <a:xfrm>
            <a:off x="0" y="5927834"/>
            <a:ext cx="12192000" cy="930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1391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32213" y="109053"/>
            <a:ext cx="1882987" cy="990599"/>
          </a:xfrm>
        </p:spPr>
        <p:txBody>
          <a:bodyPr>
            <a:normAutofit/>
          </a:bodyPr>
          <a:lstStyle/>
          <a:p>
            <a:r>
              <a:rPr lang="cy-GB" sz="5000" dirty="0"/>
              <a:t>â/ag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36776" y="1191092"/>
            <a:ext cx="7704667" cy="4475816"/>
          </a:xfrm>
        </p:spPr>
        <p:txBody>
          <a:bodyPr>
            <a:normAutofit fontScale="92500" lnSpcReduction="10000"/>
          </a:bodyPr>
          <a:lstStyle/>
          <a:p>
            <a:r>
              <a:rPr lang="cy-GB" sz="3800" dirty="0"/>
              <a:t>â/ag = with/by means of (gyda)</a:t>
            </a:r>
          </a:p>
          <a:p>
            <a:r>
              <a:rPr lang="cy-GB" sz="3800" dirty="0"/>
              <a:t>â = Treiglad Llaes TCP</a:t>
            </a:r>
          </a:p>
          <a:p>
            <a:r>
              <a:rPr lang="cy-GB" sz="3800" dirty="0"/>
              <a:t>mynd â chyllell i’r gegin</a:t>
            </a:r>
          </a:p>
          <a:p>
            <a:endParaRPr lang="cy-GB" sz="3800" dirty="0"/>
          </a:p>
          <a:p>
            <a:r>
              <a:rPr lang="cy-GB" sz="3800" dirty="0"/>
              <a:t>ag – dim treiglad</a:t>
            </a:r>
          </a:p>
          <a:p>
            <a:r>
              <a:rPr lang="cy-GB" sz="3800" dirty="0"/>
              <a:t>mynd ag afal yn fy llaw</a:t>
            </a:r>
          </a:p>
          <a:p>
            <a:r>
              <a:rPr lang="cy-GB" sz="3800" dirty="0"/>
              <a:t>dod ag offer i’r wers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458640">
            <a:off x="8450333" y="743977"/>
            <a:ext cx="2677160" cy="178152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301987">
            <a:off x="7934560" y="3727966"/>
            <a:ext cx="2486027" cy="179860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F84CD6F-661D-F349-BBFF-627448A7ECB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3313"/>
          <a:stretch/>
        </p:blipFill>
        <p:spPr>
          <a:xfrm>
            <a:off x="0" y="5927834"/>
            <a:ext cx="12192000" cy="930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2030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00309" y="141889"/>
            <a:ext cx="3939020" cy="955392"/>
          </a:xfrm>
        </p:spPr>
        <p:txBody>
          <a:bodyPr>
            <a:normAutofit/>
          </a:bodyPr>
          <a:lstStyle/>
          <a:p>
            <a:pPr algn="ctr"/>
            <a:r>
              <a:rPr lang="en-US" sz="5000" dirty="0"/>
              <a:t>a/ac = and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9072" y="1513489"/>
            <a:ext cx="7704667" cy="3332816"/>
          </a:xfrm>
        </p:spPr>
        <p:txBody>
          <a:bodyPr>
            <a:noAutofit/>
          </a:bodyPr>
          <a:lstStyle/>
          <a:p>
            <a:r>
              <a:rPr lang="en-US" sz="3000"/>
              <a:t>a = </a:t>
            </a:r>
            <a:r>
              <a:rPr lang="en-US" sz="3000" err="1"/>
              <a:t>cyn</a:t>
            </a:r>
            <a:r>
              <a:rPr lang="en-US" sz="3000"/>
              <a:t> </a:t>
            </a:r>
            <a:r>
              <a:rPr lang="en-US" sz="3000" err="1"/>
              <a:t>cytsain</a:t>
            </a:r>
            <a:r>
              <a:rPr lang="en-US" sz="3000"/>
              <a:t> (</a:t>
            </a:r>
            <a:r>
              <a:rPr lang="en-US" sz="3000" err="1"/>
              <a:t>yn</a:t>
            </a:r>
            <a:r>
              <a:rPr lang="en-US" sz="3000"/>
              <a:t> </a:t>
            </a:r>
            <a:r>
              <a:rPr lang="en-US" sz="3000" err="1"/>
              <a:t>achosi</a:t>
            </a:r>
            <a:r>
              <a:rPr lang="en-US" sz="3000"/>
              <a:t> </a:t>
            </a:r>
            <a:r>
              <a:rPr lang="en-US" sz="3000" err="1"/>
              <a:t>treiglad</a:t>
            </a:r>
            <a:r>
              <a:rPr lang="en-US" sz="3000"/>
              <a:t> </a:t>
            </a:r>
            <a:r>
              <a:rPr lang="en-US" sz="3000" err="1"/>
              <a:t>llaes</a:t>
            </a:r>
            <a:r>
              <a:rPr lang="en-US" sz="3000"/>
              <a:t>)</a:t>
            </a:r>
          </a:p>
          <a:p>
            <a:r>
              <a:rPr lang="en-US" sz="3000"/>
              <a:t>ci a </a:t>
            </a:r>
            <a:r>
              <a:rPr lang="en-US" sz="3000" b="1" err="1">
                <a:solidFill>
                  <a:srgbClr val="FF0000"/>
                </a:solidFill>
              </a:rPr>
              <a:t>ch</a:t>
            </a:r>
            <a:r>
              <a:rPr lang="en-US" sz="3000" err="1"/>
              <a:t>ath</a:t>
            </a:r>
            <a:endParaRPr lang="en-US" sz="3000"/>
          </a:p>
          <a:p>
            <a:r>
              <a:rPr lang="en-US" sz="3000" err="1"/>
              <a:t>mab</a:t>
            </a:r>
            <a:r>
              <a:rPr lang="en-US" sz="3000"/>
              <a:t> a </a:t>
            </a:r>
            <a:r>
              <a:rPr lang="en-US" sz="3000" b="1" err="1">
                <a:solidFill>
                  <a:srgbClr val="FF0000"/>
                </a:solidFill>
              </a:rPr>
              <a:t>th</a:t>
            </a:r>
            <a:r>
              <a:rPr lang="en-US" sz="3000" err="1"/>
              <a:t>ad</a:t>
            </a:r>
            <a:endParaRPr lang="en-US" sz="3000"/>
          </a:p>
          <a:p>
            <a:endParaRPr lang="en-US" sz="3000"/>
          </a:p>
          <a:p>
            <a:r>
              <a:rPr lang="en-US" sz="3000"/>
              <a:t>ac – </a:t>
            </a:r>
            <a:r>
              <a:rPr lang="en-US" sz="3000" err="1"/>
              <a:t>cyn</a:t>
            </a:r>
            <a:r>
              <a:rPr lang="en-US" sz="3000"/>
              <a:t> </a:t>
            </a:r>
            <a:r>
              <a:rPr lang="en-US" sz="3000" err="1"/>
              <a:t>llafariad</a:t>
            </a:r>
            <a:endParaRPr lang="en-US" sz="3000"/>
          </a:p>
          <a:p>
            <a:r>
              <a:rPr lang="en-US" sz="3000" err="1"/>
              <a:t>afal</a:t>
            </a:r>
            <a:r>
              <a:rPr lang="en-US" sz="3000"/>
              <a:t> ac </a:t>
            </a:r>
            <a:r>
              <a:rPr lang="en-US" sz="3000" b="1" err="1">
                <a:solidFill>
                  <a:srgbClr val="FF0000"/>
                </a:solidFill>
              </a:rPr>
              <a:t>o</a:t>
            </a:r>
            <a:r>
              <a:rPr lang="en-US" sz="3000" err="1"/>
              <a:t>ren</a:t>
            </a:r>
            <a:endParaRPr lang="en-US" sz="3000"/>
          </a:p>
          <a:p>
            <a:r>
              <a:rPr lang="en-US" sz="3000" err="1"/>
              <a:t>prifysgol</a:t>
            </a:r>
            <a:r>
              <a:rPr lang="en-US" sz="3000"/>
              <a:t> ac </a:t>
            </a:r>
            <a:r>
              <a:rPr lang="en-US" sz="3000" b="1" err="1">
                <a:solidFill>
                  <a:srgbClr val="FF0000"/>
                </a:solidFill>
              </a:rPr>
              <a:t>y</a:t>
            </a:r>
            <a:r>
              <a:rPr lang="en-US" sz="3000" err="1"/>
              <a:t>sgol</a:t>
            </a:r>
            <a:endParaRPr lang="en-US" sz="30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3B36D0B-D572-4349-827A-201A7FEC3C2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313"/>
          <a:stretch/>
        </p:blipFill>
        <p:spPr>
          <a:xfrm>
            <a:off x="0" y="5927834"/>
            <a:ext cx="12192000" cy="930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5718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9BF097-83B6-9648-9FD3-42A10EAC38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57134" y="199505"/>
            <a:ext cx="4582194" cy="1007503"/>
          </a:xfrm>
        </p:spPr>
        <p:txBody>
          <a:bodyPr/>
          <a:lstStyle/>
          <a:p>
            <a:r>
              <a:rPr lang="en-US" dirty="0" err="1"/>
              <a:t>Mae’n</a:t>
            </a:r>
            <a:r>
              <a:rPr lang="en-US" dirty="0"/>
              <a:t> / </a:t>
            </a:r>
            <a:r>
              <a:rPr lang="en-US" dirty="0" err="1"/>
              <a:t>Maen</a:t>
            </a:r>
            <a:r>
              <a:rPr lang="en-US" dirty="0"/>
              <a:t>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EA65057-D52D-7A4A-939F-6C1F2888C4C5}"/>
              </a:ext>
            </a:extLst>
          </p:cNvPr>
          <p:cNvSpPr/>
          <p:nvPr/>
        </p:nvSpPr>
        <p:spPr>
          <a:xfrm>
            <a:off x="1720123" y="2118270"/>
            <a:ext cx="808245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 err="1">
                <a:ea typeface="Times New Roman" panose="02020603050405020304" pitchFamily="18" charset="0"/>
              </a:rPr>
              <a:t>Cofiwch</a:t>
            </a:r>
            <a:r>
              <a:rPr lang="en-GB" sz="3600" dirty="0">
                <a:ea typeface="Times New Roman" panose="02020603050405020304" pitchFamily="18" charset="0"/>
              </a:rPr>
              <a:t>:</a:t>
            </a:r>
          </a:p>
          <a:p>
            <a:r>
              <a:rPr lang="en-GB" sz="3600" dirty="0">
                <a:ea typeface="Times New Roman" panose="02020603050405020304" pitchFamily="18" charset="0"/>
              </a:rPr>
              <a:t> </a:t>
            </a:r>
          </a:p>
          <a:p>
            <a:r>
              <a:rPr lang="en-GB" sz="3600" dirty="0" err="1">
                <a:ea typeface="Times New Roman" panose="02020603050405020304" pitchFamily="18" charset="0"/>
              </a:rPr>
              <a:t>Maen</a:t>
            </a:r>
            <a:r>
              <a:rPr lang="en-GB" sz="3600" dirty="0">
                <a:ea typeface="Times New Roman" panose="02020603050405020304" pitchFamily="18" charset="0"/>
              </a:rPr>
              <a:t> </a:t>
            </a:r>
            <a:r>
              <a:rPr lang="en-GB" sz="3600" dirty="0" err="1">
                <a:ea typeface="Times New Roman" panose="02020603050405020304" pitchFamily="18" charset="0"/>
              </a:rPr>
              <a:t>nhw</a:t>
            </a:r>
            <a:r>
              <a:rPr lang="en-GB" sz="3600" dirty="0">
                <a:ea typeface="Times New Roman" panose="02020603050405020304" pitchFamily="18" charset="0"/>
              </a:rPr>
              <a:t> = they are</a:t>
            </a:r>
          </a:p>
          <a:p>
            <a:r>
              <a:rPr lang="en-GB" sz="3600" dirty="0" err="1">
                <a:ea typeface="Times New Roman" panose="02020603050405020304" pitchFamily="18" charset="0"/>
              </a:rPr>
              <a:t>Mae’n</a:t>
            </a:r>
            <a:r>
              <a:rPr lang="en-GB" sz="3600" dirty="0">
                <a:ea typeface="Times New Roman" panose="02020603050405020304" pitchFamily="18" charset="0"/>
              </a:rPr>
              <a:t> = </a:t>
            </a:r>
            <a:r>
              <a:rPr lang="en-GB" sz="3600" dirty="0" err="1">
                <a:ea typeface="Times New Roman" panose="02020603050405020304" pitchFamily="18" charset="0"/>
              </a:rPr>
              <a:t>mae</a:t>
            </a:r>
            <a:r>
              <a:rPr lang="en-GB" sz="3600" dirty="0">
                <a:ea typeface="Times New Roman" panose="02020603050405020304" pitchFamily="18" charset="0"/>
              </a:rPr>
              <a:t> </a:t>
            </a:r>
            <a:r>
              <a:rPr lang="en-GB" sz="3600" dirty="0" err="1">
                <a:ea typeface="Times New Roman" panose="02020603050405020304" pitchFamily="18" charset="0"/>
              </a:rPr>
              <a:t>hi’n</a:t>
            </a:r>
            <a:r>
              <a:rPr lang="en-GB" sz="3600" dirty="0">
                <a:ea typeface="Times New Roman" panose="02020603050405020304" pitchFamily="18" charset="0"/>
              </a:rPr>
              <a:t> =  it is/she is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2825551-438E-A146-83B5-77AC7D77439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313"/>
          <a:stretch/>
        </p:blipFill>
        <p:spPr>
          <a:xfrm>
            <a:off x="0" y="5927834"/>
            <a:ext cx="12192000" cy="930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3596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6134" y="247652"/>
            <a:ext cx="7704667" cy="1162049"/>
          </a:xfrm>
        </p:spPr>
        <p:txBody>
          <a:bodyPr/>
          <a:lstStyle/>
          <a:p>
            <a:r>
              <a:rPr lang="en-US"/>
              <a:t>Mae / </a:t>
            </a:r>
            <a:r>
              <a:rPr lang="en-US" err="1"/>
              <a:t>Maent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1199" y="1164021"/>
            <a:ext cx="10294884" cy="3237566"/>
          </a:xfrm>
        </p:spPr>
        <p:txBody>
          <a:bodyPr>
            <a:noAutofit/>
          </a:bodyPr>
          <a:lstStyle/>
          <a:p>
            <a:r>
              <a:rPr lang="en-US" sz="2800" err="1"/>
              <a:t>Dyma</a:t>
            </a:r>
            <a:r>
              <a:rPr lang="en-US" sz="2800"/>
              <a:t> </a:t>
            </a:r>
            <a:r>
              <a:rPr lang="en-US" sz="2800" err="1"/>
              <a:t>sut</a:t>
            </a:r>
            <a:r>
              <a:rPr lang="en-US" sz="2800"/>
              <a:t> </a:t>
            </a:r>
            <a:r>
              <a:rPr lang="en-US" sz="2800" err="1"/>
              <a:t>i</a:t>
            </a:r>
            <a:r>
              <a:rPr lang="en-US" sz="2800"/>
              <a:t> </a:t>
            </a:r>
            <a:r>
              <a:rPr lang="en-US" sz="2800" err="1"/>
              <a:t>redeg</a:t>
            </a:r>
            <a:r>
              <a:rPr lang="en-US" sz="2800"/>
              <a:t> y </a:t>
            </a:r>
            <a:r>
              <a:rPr lang="en-US" sz="2800" err="1"/>
              <a:t>ferf</a:t>
            </a:r>
            <a:r>
              <a:rPr lang="en-US" sz="2800"/>
              <a:t> ‘bod’ </a:t>
            </a:r>
            <a:r>
              <a:rPr lang="en-US" sz="2800" err="1"/>
              <a:t>yn</a:t>
            </a:r>
            <a:r>
              <a:rPr lang="en-US" sz="2800"/>
              <a:t> </a:t>
            </a:r>
            <a:r>
              <a:rPr lang="en-US" sz="2800" err="1"/>
              <a:t>gywir</a:t>
            </a:r>
            <a:r>
              <a:rPr lang="en-US" sz="2800"/>
              <a:t> </a:t>
            </a:r>
            <a:r>
              <a:rPr lang="en-US" sz="2800" err="1"/>
              <a:t>yn</a:t>
            </a:r>
            <a:r>
              <a:rPr lang="en-US" sz="2800"/>
              <a:t> </a:t>
            </a:r>
            <a:r>
              <a:rPr lang="en-US" sz="2800" err="1"/>
              <a:t>yr</a:t>
            </a:r>
            <a:r>
              <a:rPr lang="en-US" sz="2800"/>
              <a:t> </a:t>
            </a:r>
            <a:r>
              <a:rPr lang="en-US" sz="2800" err="1"/>
              <a:t>amser</a:t>
            </a:r>
            <a:r>
              <a:rPr lang="en-US" sz="2800"/>
              <a:t> </a:t>
            </a:r>
            <a:r>
              <a:rPr lang="en-US" sz="2800" err="1"/>
              <a:t>presennol</a:t>
            </a:r>
            <a:r>
              <a:rPr lang="en-US" sz="2800"/>
              <a:t>:</a:t>
            </a:r>
          </a:p>
          <a:p>
            <a:pPr marL="914400" lvl="2" indent="0">
              <a:buNone/>
            </a:pPr>
            <a:r>
              <a:rPr lang="en-US"/>
              <a:t>		</a:t>
            </a:r>
            <a:r>
              <a:rPr lang="en-US" sz="3000" err="1"/>
              <a:t>Rydw</a:t>
            </a:r>
            <a:r>
              <a:rPr lang="en-US" sz="3000"/>
              <a:t> </a:t>
            </a:r>
            <a:r>
              <a:rPr lang="en-US" sz="3000" err="1"/>
              <a:t>i</a:t>
            </a:r>
            <a:r>
              <a:rPr lang="en-US" sz="3000"/>
              <a:t> / </a:t>
            </a:r>
            <a:r>
              <a:rPr lang="en-US" sz="3000" err="1"/>
              <a:t>Dw</a:t>
            </a:r>
            <a:r>
              <a:rPr lang="en-US" sz="3000"/>
              <a:t> </a:t>
            </a:r>
            <a:r>
              <a:rPr lang="en-US" sz="3000" err="1"/>
              <a:t>i</a:t>
            </a:r>
            <a:endParaRPr lang="en-US" sz="3000"/>
          </a:p>
          <a:p>
            <a:pPr marL="914400" lvl="2" indent="0">
              <a:buNone/>
            </a:pPr>
            <a:r>
              <a:rPr lang="en-US" sz="3000"/>
              <a:t>		</a:t>
            </a:r>
            <a:r>
              <a:rPr lang="en-US" sz="3000" err="1"/>
              <a:t>Rwyt</a:t>
            </a:r>
            <a:r>
              <a:rPr lang="en-US" sz="3000"/>
              <a:t> </a:t>
            </a:r>
            <a:r>
              <a:rPr lang="en-US" sz="3000" err="1"/>
              <a:t>ti</a:t>
            </a:r>
            <a:endParaRPr lang="en-US" sz="3000"/>
          </a:p>
          <a:p>
            <a:pPr marL="2228850" lvl="5" indent="0">
              <a:buNone/>
            </a:pPr>
            <a:r>
              <a:rPr lang="en-US" sz="3000"/>
              <a:t>	Mae e</a:t>
            </a:r>
          </a:p>
          <a:p>
            <a:pPr marL="2228850" lvl="5" indent="0">
              <a:buNone/>
            </a:pPr>
            <a:r>
              <a:rPr lang="en-US" sz="3000"/>
              <a:t>	Mae hi</a:t>
            </a:r>
          </a:p>
          <a:p>
            <a:pPr marL="2228850" lvl="5" indent="0">
              <a:buNone/>
            </a:pPr>
            <a:r>
              <a:rPr lang="en-US" sz="3000"/>
              <a:t>	</a:t>
            </a:r>
            <a:r>
              <a:rPr lang="en-US" sz="3000" err="1"/>
              <a:t>Rydyn</a:t>
            </a:r>
            <a:r>
              <a:rPr lang="en-US" sz="3000"/>
              <a:t> </a:t>
            </a:r>
            <a:r>
              <a:rPr lang="en-US" sz="3000" err="1"/>
              <a:t>ni</a:t>
            </a:r>
            <a:endParaRPr lang="en-US" sz="3000"/>
          </a:p>
          <a:p>
            <a:pPr marL="2228850" lvl="5" indent="0">
              <a:buNone/>
            </a:pPr>
            <a:r>
              <a:rPr lang="en-US" sz="3000"/>
              <a:t>	</a:t>
            </a:r>
            <a:r>
              <a:rPr lang="en-US" sz="3000" err="1"/>
              <a:t>Rydych</a:t>
            </a:r>
            <a:r>
              <a:rPr lang="en-US" sz="3000"/>
              <a:t> chi</a:t>
            </a:r>
          </a:p>
          <a:p>
            <a:pPr marL="2228850" lvl="5" indent="0">
              <a:buNone/>
            </a:pPr>
            <a:r>
              <a:rPr lang="en-US" sz="3000"/>
              <a:t>	</a:t>
            </a:r>
            <a:r>
              <a:rPr lang="en-US" sz="3000" err="1"/>
              <a:t>Maen</a:t>
            </a:r>
            <a:r>
              <a:rPr lang="en-US" sz="3000"/>
              <a:t> </a:t>
            </a:r>
            <a:r>
              <a:rPr lang="en-US" sz="3000" err="1"/>
              <a:t>nhw</a:t>
            </a:r>
            <a:r>
              <a:rPr lang="en-US" sz="3000"/>
              <a:t> / </a:t>
            </a:r>
            <a:r>
              <a:rPr lang="en-US" sz="3000" err="1"/>
              <a:t>Maent</a:t>
            </a:r>
            <a:endParaRPr lang="en-US" sz="30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C10393-7110-4E46-A2E2-0598E875F62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313"/>
          <a:stretch/>
        </p:blipFill>
        <p:spPr>
          <a:xfrm>
            <a:off x="0" y="5927834"/>
            <a:ext cx="12192000" cy="930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64708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66822" y="199698"/>
            <a:ext cx="7704667" cy="97155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000" b="1" dirty="0" err="1">
                <a:solidFill>
                  <a:srgbClr val="002060"/>
                </a:solidFill>
              </a:rPr>
              <a:t>Maent</a:t>
            </a:r>
            <a:r>
              <a:rPr lang="en-US" sz="4000" b="1" dirty="0">
                <a:solidFill>
                  <a:srgbClr val="002060"/>
                </a:solidFill>
              </a:rPr>
              <a:t> = </a:t>
            </a:r>
            <a:r>
              <a:rPr lang="en-US" sz="4000" b="1" dirty="0" err="1">
                <a:solidFill>
                  <a:srgbClr val="002060"/>
                </a:solidFill>
              </a:rPr>
              <a:t>Maen</a:t>
            </a:r>
            <a:r>
              <a:rPr lang="en-US" sz="4000" b="1" dirty="0">
                <a:solidFill>
                  <a:srgbClr val="002060"/>
                </a:solidFill>
              </a:rPr>
              <a:t> </a:t>
            </a:r>
            <a:r>
              <a:rPr lang="en-US" sz="4000" b="1" dirty="0" err="1">
                <a:solidFill>
                  <a:srgbClr val="002060"/>
                </a:solidFill>
              </a:rPr>
              <a:t>nhw</a:t>
            </a:r>
            <a:endParaRPr lang="en-US" sz="4000" b="1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05840" y="1276352"/>
            <a:ext cx="10533888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i="1" dirty="0"/>
              <a:t>Pa </a:t>
            </a:r>
            <a:r>
              <a:rPr lang="en-US" sz="2800" i="1" dirty="0" err="1"/>
              <a:t>frawddegau</a:t>
            </a:r>
            <a:r>
              <a:rPr lang="en-US" sz="2800" i="1" dirty="0"/>
              <a:t> </a:t>
            </a:r>
            <a:r>
              <a:rPr lang="en-US" sz="2800" i="1" dirty="0" err="1"/>
              <a:t>sy’n</a:t>
            </a:r>
            <a:r>
              <a:rPr lang="en-US" sz="2800" i="1" dirty="0"/>
              <a:t> </a:t>
            </a:r>
            <a:r>
              <a:rPr lang="en-US" sz="2800" i="1" dirty="0" err="1"/>
              <a:t>angyhywir</a:t>
            </a:r>
            <a:r>
              <a:rPr lang="en-US" sz="2800" i="1" dirty="0"/>
              <a:t> felly? </a:t>
            </a:r>
          </a:p>
          <a:p>
            <a:endParaRPr lang="en-US" sz="2800" dirty="0"/>
          </a:p>
          <a:p>
            <a:r>
              <a:rPr lang="en-US" sz="2800" dirty="0"/>
              <a:t>1. </a:t>
            </a:r>
            <a:r>
              <a:rPr lang="en-US" sz="2800" dirty="0" err="1"/>
              <a:t>Gweithiodd</a:t>
            </a:r>
            <a:r>
              <a:rPr lang="en-US" sz="2800" dirty="0"/>
              <a:t> </a:t>
            </a:r>
            <a:r>
              <a:rPr lang="en-US" sz="2800" dirty="0" err="1"/>
              <a:t>Tomos</a:t>
            </a:r>
            <a:r>
              <a:rPr lang="en-US" sz="2800" dirty="0"/>
              <a:t> </a:t>
            </a:r>
            <a:r>
              <a:rPr lang="en-US" sz="2800" dirty="0" err="1"/>
              <a:t>yn</a:t>
            </a:r>
            <a:r>
              <a:rPr lang="en-US" sz="2800" dirty="0"/>
              <a:t> </a:t>
            </a:r>
            <a:r>
              <a:rPr lang="en-US" sz="2800" dirty="0" err="1"/>
              <a:t>dda</a:t>
            </a:r>
            <a:r>
              <a:rPr lang="en-US" sz="2800" dirty="0"/>
              <a:t> y </a:t>
            </a:r>
            <a:r>
              <a:rPr lang="en-US" sz="2800" dirty="0" err="1"/>
              <a:t>tymor</a:t>
            </a:r>
            <a:r>
              <a:rPr lang="en-US" sz="2800" dirty="0"/>
              <a:t> </a:t>
            </a:r>
            <a:r>
              <a:rPr lang="en-US" sz="2800" dirty="0" err="1"/>
              <a:t>hwn</a:t>
            </a:r>
            <a:r>
              <a:rPr lang="en-US" sz="2800" dirty="0"/>
              <a:t>.  </a:t>
            </a:r>
            <a:r>
              <a:rPr lang="en-US" sz="2800" dirty="0" err="1"/>
              <a:t>Maent</a:t>
            </a:r>
            <a:r>
              <a:rPr lang="en-US" sz="2800" dirty="0"/>
              <a:t> </a:t>
            </a:r>
            <a:r>
              <a:rPr lang="en-US" sz="2800" dirty="0" err="1"/>
              <a:t>wedi</a:t>
            </a:r>
            <a:r>
              <a:rPr lang="en-US" sz="2800" dirty="0"/>
              <a:t> </a:t>
            </a:r>
            <a:r>
              <a:rPr lang="en-US" sz="2800" dirty="0" err="1"/>
              <a:t>llwyddo</a:t>
            </a:r>
            <a:r>
              <a:rPr lang="en-US" sz="2800" dirty="0"/>
              <a:t> </a:t>
            </a:r>
            <a:r>
              <a:rPr lang="en-US" sz="2800" dirty="0" err="1"/>
              <a:t>cwblhau</a:t>
            </a:r>
            <a:r>
              <a:rPr lang="en-US" sz="2800" dirty="0"/>
              <a:t> </a:t>
            </a:r>
            <a:r>
              <a:rPr lang="en-US" sz="2800" dirty="0" err="1"/>
              <a:t>dau</a:t>
            </a:r>
            <a:r>
              <a:rPr lang="en-US" sz="2800" dirty="0"/>
              <a:t> </a:t>
            </a:r>
            <a:r>
              <a:rPr lang="en-US" sz="2800" dirty="0" err="1"/>
              <a:t>asesiad</a:t>
            </a:r>
            <a:r>
              <a:rPr lang="en-US" sz="2800" dirty="0"/>
              <a:t> </a:t>
            </a:r>
            <a:r>
              <a:rPr lang="en-US" sz="2800" dirty="0" err="1"/>
              <a:t>llafar</a:t>
            </a:r>
            <a:r>
              <a:rPr lang="en-US" sz="2800" dirty="0"/>
              <a:t> </a:t>
            </a:r>
            <a:r>
              <a:rPr lang="en-US" sz="2800" dirty="0" err="1"/>
              <a:t>yn</a:t>
            </a:r>
            <a:r>
              <a:rPr lang="en-US" sz="2800" dirty="0"/>
              <a:t> </a:t>
            </a:r>
            <a:r>
              <a:rPr lang="en-US" sz="2800" dirty="0" err="1"/>
              <a:t>llwyddiannus</a:t>
            </a:r>
            <a:r>
              <a:rPr lang="en-US" sz="2800" dirty="0"/>
              <a:t>.</a:t>
            </a:r>
          </a:p>
          <a:p>
            <a:endParaRPr lang="en-US" sz="2800" dirty="0"/>
          </a:p>
          <a:p>
            <a:r>
              <a:rPr lang="en-US" sz="2800" dirty="0"/>
              <a:t>2. </a:t>
            </a:r>
            <a:r>
              <a:rPr lang="en-US" sz="2800" dirty="0" err="1"/>
              <a:t>Cydweithiodd</a:t>
            </a:r>
            <a:r>
              <a:rPr lang="en-US" sz="2800" dirty="0"/>
              <a:t> </a:t>
            </a:r>
            <a:r>
              <a:rPr lang="en-US" sz="2800" dirty="0" err="1"/>
              <a:t>yr</a:t>
            </a:r>
            <a:r>
              <a:rPr lang="en-US" sz="2800" dirty="0"/>
              <a:t> </a:t>
            </a:r>
            <a:r>
              <a:rPr lang="en-US" sz="2800" dirty="0" err="1"/>
              <a:t>holl</a:t>
            </a:r>
            <a:r>
              <a:rPr lang="en-US" sz="2800" dirty="0"/>
              <a:t> </a:t>
            </a:r>
            <a:r>
              <a:rPr lang="en-US" sz="2800" dirty="0" err="1"/>
              <a:t>ddisgyblion</a:t>
            </a:r>
            <a:r>
              <a:rPr lang="en-US" sz="2800" dirty="0"/>
              <a:t> </a:t>
            </a:r>
            <a:r>
              <a:rPr lang="en-US" sz="2800" dirty="0" err="1"/>
              <a:t>ar</a:t>
            </a:r>
            <a:r>
              <a:rPr lang="en-US" sz="2800" dirty="0"/>
              <a:t> y </a:t>
            </a:r>
            <a:r>
              <a:rPr lang="en-US" sz="2800" dirty="0" err="1"/>
              <a:t>prosiect</a:t>
            </a:r>
            <a:r>
              <a:rPr lang="en-US" sz="2800" dirty="0"/>
              <a:t>.  </a:t>
            </a:r>
            <a:r>
              <a:rPr lang="en-US" sz="2800" dirty="0" err="1"/>
              <a:t>Maent</a:t>
            </a:r>
            <a:r>
              <a:rPr lang="en-US" sz="2800" dirty="0"/>
              <a:t> </a:t>
            </a:r>
            <a:r>
              <a:rPr lang="en-US" sz="2800" dirty="0" err="1"/>
              <a:t>yn</a:t>
            </a:r>
            <a:r>
              <a:rPr lang="en-US" sz="2800" dirty="0"/>
              <a:t> </a:t>
            </a:r>
            <a:r>
              <a:rPr lang="en-US" sz="2800" dirty="0" err="1"/>
              <a:t>hapus</a:t>
            </a:r>
            <a:r>
              <a:rPr lang="en-US" sz="2800" dirty="0"/>
              <a:t> </a:t>
            </a:r>
            <a:r>
              <a:rPr lang="en-US" sz="2800" dirty="0" err="1"/>
              <a:t>iawn</a:t>
            </a:r>
            <a:r>
              <a:rPr lang="en-US" sz="2800" dirty="0"/>
              <a:t> </a:t>
            </a:r>
            <a:r>
              <a:rPr lang="en-US" sz="2800" dirty="0" err="1"/>
              <a:t>â’r</a:t>
            </a:r>
            <a:r>
              <a:rPr lang="en-US" sz="2800" dirty="0"/>
              <a:t> </a:t>
            </a:r>
            <a:r>
              <a:rPr lang="en-US" sz="2800" dirty="0" err="1"/>
              <a:t>canlyniad</a:t>
            </a:r>
            <a:r>
              <a:rPr lang="en-US" sz="2800" dirty="0"/>
              <a:t>.</a:t>
            </a:r>
          </a:p>
          <a:p>
            <a:endParaRPr lang="en-US" sz="2800" dirty="0"/>
          </a:p>
          <a:p>
            <a:r>
              <a:rPr lang="en-US" sz="2800" dirty="0"/>
              <a:t>3. Colin Baker </a:t>
            </a:r>
            <a:r>
              <a:rPr lang="en-US" sz="2800" dirty="0" err="1"/>
              <a:t>ydy</a:t>
            </a:r>
            <a:r>
              <a:rPr lang="en-US" sz="2800" dirty="0"/>
              <a:t> </a:t>
            </a:r>
            <a:r>
              <a:rPr lang="en-US" sz="2800" dirty="0" err="1"/>
              <a:t>awdur</a:t>
            </a:r>
            <a:r>
              <a:rPr lang="en-US" sz="2800" dirty="0"/>
              <a:t> </a:t>
            </a:r>
            <a:r>
              <a:rPr lang="en-US" sz="2800" dirty="0" err="1"/>
              <a:t>yr</a:t>
            </a:r>
            <a:r>
              <a:rPr lang="en-US" sz="2800" dirty="0"/>
              <a:t> </a:t>
            </a:r>
            <a:r>
              <a:rPr lang="en-US" sz="2800" dirty="0" err="1"/>
              <a:t>adroddiad</a:t>
            </a:r>
            <a:r>
              <a:rPr lang="en-US" sz="2800" dirty="0"/>
              <a:t>.  </a:t>
            </a:r>
            <a:r>
              <a:rPr lang="en-US" sz="2800" dirty="0" err="1"/>
              <a:t>Maent</a:t>
            </a:r>
            <a:r>
              <a:rPr lang="en-US" sz="2800" dirty="0"/>
              <a:t> </a:t>
            </a:r>
            <a:r>
              <a:rPr lang="en-US" sz="2800" dirty="0" err="1"/>
              <a:t>yn</a:t>
            </a:r>
            <a:r>
              <a:rPr lang="en-US" sz="2800" dirty="0"/>
              <a:t> </a:t>
            </a:r>
            <a:r>
              <a:rPr lang="en-US" sz="2800" dirty="0" err="1"/>
              <a:t>trafod</a:t>
            </a:r>
            <a:r>
              <a:rPr lang="en-US" sz="2800" dirty="0"/>
              <a:t> </a:t>
            </a:r>
            <a:r>
              <a:rPr lang="en-US" sz="2800" dirty="0" err="1"/>
              <a:t>yr</a:t>
            </a:r>
            <a:r>
              <a:rPr lang="en-US" sz="2800" dirty="0"/>
              <a:t> </a:t>
            </a:r>
            <a:r>
              <a:rPr lang="en-US" sz="2800" dirty="0" err="1"/>
              <a:t>amrywiol</a:t>
            </a:r>
            <a:r>
              <a:rPr lang="en-US" sz="2800" dirty="0"/>
              <a:t> </a:t>
            </a:r>
            <a:r>
              <a:rPr lang="en-US" sz="2800" dirty="0" err="1"/>
              <a:t>ffyrdd</a:t>
            </a:r>
            <a:r>
              <a:rPr lang="en-US" sz="2800" dirty="0"/>
              <a:t> y gall </a:t>
            </a:r>
            <a:r>
              <a:rPr lang="en-US" sz="2800" dirty="0" err="1"/>
              <a:t>unigolyn</a:t>
            </a:r>
            <a:r>
              <a:rPr lang="en-US" sz="2800" dirty="0"/>
              <a:t> </a:t>
            </a:r>
            <a:r>
              <a:rPr lang="en-US" sz="2800" dirty="0" err="1"/>
              <a:t>gaffael</a:t>
            </a:r>
            <a:r>
              <a:rPr lang="en-US" sz="2800" dirty="0"/>
              <a:t> </a:t>
            </a:r>
            <a:r>
              <a:rPr lang="en-US" sz="2800" dirty="0" err="1"/>
              <a:t>iaith</a:t>
            </a:r>
            <a:r>
              <a:rPr lang="en-US" sz="2800" dirty="0"/>
              <a:t>. </a:t>
            </a:r>
          </a:p>
          <a:p>
            <a:endParaRPr lang="en-US" sz="2800" dirty="0"/>
          </a:p>
          <a:p>
            <a:r>
              <a:rPr lang="en-US" sz="2800" dirty="0"/>
              <a:t> 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D7F0F6C-78A6-B844-B5EC-E9881892578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313"/>
          <a:stretch/>
        </p:blipFill>
        <p:spPr>
          <a:xfrm>
            <a:off x="0" y="5927834"/>
            <a:ext cx="12192000" cy="930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51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49869B-47D0-224D-882F-06D2D4DED1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13946" y="243323"/>
            <a:ext cx="11217165" cy="63466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600" b="1"/>
              <a:t>YMARFER :  </a:t>
            </a:r>
            <a:r>
              <a:rPr lang="en-GB" sz="2600" err="1"/>
              <a:t>Llenwch</a:t>
            </a:r>
            <a:r>
              <a:rPr lang="en-GB" sz="2600"/>
              <a:t> y </a:t>
            </a:r>
            <a:r>
              <a:rPr lang="en-GB" sz="2600" err="1"/>
              <a:t>bylchau</a:t>
            </a:r>
            <a:endParaRPr lang="en-GB" sz="2600"/>
          </a:p>
          <a:p>
            <a:pPr marL="514350" lvl="0" indent="-514350">
              <a:buFont typeface="+mj-lt"/>
              <a:buAutoNum type="arabicPeriod"/>
            </a:pPr>
            <a:r>
              <a:rPr lang="en-GB" sz="2600"/>
              <a:t>…………………. </a:t>
            </a:r>
            <a:r>
              <a:rPr lang="en-GB" sz="2600" err="1"/>
              <a:t>amlwg</a:t>
            </a:r>
            <a:r>
              <a:rPr lang="en-GB" sz="2600"/>
              <a:t> bod </a:t>
            </a:r>
            <a:r>
              <a:rPr lang="en-GB" sz="2600" err="1"/>
              <a:t>pawb</a:t>
            </a:r>
            <a:r>
              <a:rPr lang="en-GB" sz="2600"/>
              <a:t> </a:t>
            </a:r>
            <a:r>
              <a:rPr lang="en-GB" sz="2600" err="1"/>
              <a:t>wedi</a:t>
            </a:r>
            <a:r>
              <a:rPr lang="en-GB" sz="2600"/>
              <a:t> </a:t>
            </a:r>
            <a:r>
              <a:rPr lang="en-GB" sz="2600" err="1"/>
              <a:t>mwynhau’r</a:t>
            </a:r>
            <a:r>
              <a:rPr lang="en-GB" sz="2600"/>
              <a:t> </a:t>
            </a:r>
            <a:r>
              <a:rPr lang="en-GB" sz="2600" err="1"/>
              <a:t>wers</a:t>
            </a:r>
            <a:r>
              <a:rPr lang="en-GB" sz="2600"/>
              <a:t> </a:t>
            </a:r>
            <a:r>
              <a:rPr lang="en-GB" sz="2600" err="1"/>
              <a:t>yn</a:t>
            </a:r>
            <a:r>
              <a:rPr lang="en-GB" sz="2600"/>
              <a:t> </a:t>
            </a:r>
            <a:r>
              <a:rPr lang="en-GB" sz="2600" err="1"/>
              <a:t>fawr</a:t>
            </a:r>
            <a:r>
              <a:rPr lang="en-GB" sz="2600"/>
              <a:t> </a:t>
            </a:r>
            <a:r>
              <a:rPr lang="en-GB" sz="2600" err="1"/>
              <a:t>iawn</a:t>
            </a:r>
            <a:r>
              <a:rPr lang="en-GB" sz="2600"/>
              <a:t>.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GB" sz="2600"/>
              <a:t>…………………… </a:t>
            </a:r>
            <a:r>
              <a:rPr lang="en-GB" sz="2600" err="1"/>
              <a:t>nhw’n</a:t>
            </a:r>
            <a:r>
              <a:rPr lang="en-GB" sz="2600"/>
              <a:t> </a:t>
            </a:r>
            <a:r>
              <a:rPr lang="en-GB" sz="2600" err="1"/>
              <a:t>mynd</a:t>
            </a:r>
            <a:r>
              <a:rPr lang="en-GB" sz="2600"/>
              <a:t> </a:t>
            </a:r>
            <a:r>
              <a:rPr lang="en-GB" sz="2600" err="1"/>
              <a:t>i</a:t>
            </a:r>
            <a:r>
              <a:rPr lang="en-GB" sz="2600"/>
              <a:t> Abertawe </a:t>
            </a:r>
            <a:r>
              <a:rPr lang="en-GB" sz="2600" err="1"/>
              <a:t>i</a:t>
            </a:r>
            <a:r>
              <a:rPr lang="en-GB" sz="2600"/>
              <a:t> </a:t>
            </a:r>
            <a:r>
              <a:rPr lang="en-GB" sz="2600" err="1"/>
              <a:t>siopa</a:t>
            </a:r>
            <a:r>
              <a:rPr lang="en-GB" sz="2600"/>
              <a:t> bob </a:t>
            </a:r>
            <a:r>
              <a:rPr lang="en-GB" sz="2600" err="1"/>
              <a:t>dydd</a:t>
            </a:r>
            <a:r>
              <a:rPr lang="en-GB" sz="2600"/>
              <a:t> </a:t>
            </a:r>
            <a:r>
              <a:rPr lang="en-GB" sz="2600" err="1"/>
              <a:t>Sadwrn</a:t>
            </a:r>
            <a:r>
              <a:rPr lang="en-GB" sz="2600"/>
              <a:t>.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GB" sz="2600" err="1"/>
              <a:t>Ble</a:t>
            </a:r>
            <a:r>
              <a:rPr lang="en-GB" sz="2600"/>
              <a:t> ………………. </a:t>
            </a:r>
            <a:r>
              <a:rPr lang="en-GB" sz="2600" err="1"/>
              <a:t>nhw’n</a:t>
            </a:r>
            <a:r>
              <a:rPr lang="en-GB" sz="2600"/>
              <a:t> </a:t>
            </a:r>
            <a:r>
              <a:rPr lang="en-GB" sz="2600" err="1"/>
              <a:t>mynd</a:t>
            </a:r>
            <a:r>
              <a:rPr lang="en-GB" sz="2600"/>
              <a:t> </a:t>
            </a:r>
            <a:r>
              <a:rPr lang="en-GB" sz="2600" err="1"/>
              <a:t>heno</a:t>
            </a:r>
            <a:r>
              <a:rPr lang="en-GB" sz="2600"/>
              <a:t>? 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GB" sz="2600"/>
              <a:t>………………….. </a:t>
            </a:r>
            <a:r>
              <a:rPr lang="en-GB" sz="2600" err="1"/>
              <a:t>braf</a:t>
            </a:r>
            <a:r>
              <a:rPr lang="en-GB" sz="2600"/>
              <a:t> </a:t>
            </a:r>
            <a:r>
              <a:rPr lang="en-GB" sz="2600" err="1"/>
              <a:t>iawn</a:t>
            </a:r>
            <a:r>
              <a:rPr lang="en-GB" sz="2600"/>
              <a:t> </a:t>
            </a:r>
            <a:r>
              <a:rPr lang="en-GB" sz="2600" err="1"/>
              <a:t>yma</a:t>
            </a:r>
            <a:r>
              <a:rPr lang="en-GB" sz="2600"/>
              <a:t> </a:t>
            </a:r>
            <a:r>
              <a:rPr lang="en-GB" sz="2600" err="1"/>
              <a:t>yn</a:t>
            </a:r>
            <a:r>
              <a:rPr lang="en-GB" sz="2600"/>
              <a:t> </a:t>
            </a:r>
            <a:r>
              <a:rPr lang="en-GB" sz="2600" err="1"/>
              <a:t>yr</a:t>
            </a:r>
            <a:r>
              <a:rPr lang="en-GB" sz="2600"/>
              <a:t> </a:t>
            </a:r>
            <a:r>
              <a:rPr lang="en-GB" sz="2600" err="1"/>
              <a:t>haf</a:t>
            </a:r>
            <a:r>
              <a:rPr lang="en-GB" sz="2600"/>
              <a:t>.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GB" sz="2600"/>
              <a:t>………………. well </a:t>
            </a:r>
            <a:r>
              <a:rPr lang="en-GB" sz="2600" err="1"/>
              <a:t>i</a:t>
            </a:r>
            <a:r>
              <a:rPr lang="en-GB" sz="2600"/>
              <a:t> chi </a:t>
            </a:r>
            <a:r>
              <a:rPr lang="en-GB" sz="2600" err="1"/>
              <a:t>ddechrau</a:t>
            </a:r>
            <a:r>
              <a:rPr lang="en-GB" sz="2600"/>
              <a:t> </a:t>
            </a:r>
            <a:r>
              <a:rPr lang="en-GB" sz="2600" err="1"/>
              <a:t>paratoi</a:t>
            </a:r>
            <a:r>
              <a:rPr lang="en-GB" sz="2600"/>
              <a:t> at </a:t>
            </a:r>
            <a:r>
              <a:rPr lang="en-GB" sz="2600" err="1"/>
              <a:t>yr</a:t>
            </a:r>
            <a:r>
              <a:rPr lang="en-GB" sz="2600"/>
              <a:t> </a:t>
            </a:r>
            <a:r>
              <a:rPr lang="en-GB" sz="2600" err="1"/>
              <a:t>arolwg</a:t>
            </a:r>
            <a:r>
              <a:rPr lang="en-GB" sz="2600"/>
              <a:t>.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GB" sz="2600"/>
              <a:t>………………… </a:t>
            </a:r>
            <a:r>
              <a:rPr lang="en-GB" sz="2600" err="1"/>
              <a:t>nhw’n</a:t>
            </a:r>
            <a:r>
              <a:rPr lang="en-GB" sz="2600"/>
              <a:t> </a:t>
            </a:r>
            <a:r>
              <a:rPr lang="en-GB" sz="2600" err="1"/>
              <a:t>astudio</a:t>
            </a:r>
            <a:r>
              <a:rPr lang="en-GB" sz="2600"/>
              <a:t> </a:t>
            </a:r>
            <a:r>
              <a:rPr lang="en-GB" sz="2600" err="1"/>
              <a:t>gramadeg</a:t>
            </a:r>
            <a:r>
              <a:rPr lang="en-GB" sz="2600"/>
              <a:t> </a:t>
            </a:r>
            <a:r>
              <a:rPr lang="en-GB" sz="2600" err="1"/>
              <a:t>ar</a:t>
            </a:r>
            <a:r>
              <a:rPr lang="en-GB" sz="2600"/>
              <a:t> y </a:t>
            </a:r>
            <a:r>
              <a:rPr lang="en-GB" sz="2600" err="1"/>
              <a:t>cwrs</a:t>
            </a:r>
            <a:r>
              <a:rPr lang="en-GB" sz="2600"/>
              <a:t>.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GB" sz="2600"/>
              <a:t>…………………… </a:t>
            </a:r>
            <a:r>
              <a:rPr lang="en-GB" sz="2600" err="1"/>
              <a:t>nhw’n</a:t>
            </a:r>
            <a:r>
              <a:rPr lang="en-GB" sz="2600"/>
              <a:t> </a:t>
            </a:r>
            <a:r>
              <a:rPr lang="en-GB" sz="2600" err="1"/>
              <a:t>gofyn</a:t>
            </a:r>
            <a:r>
              <a:rPr lang="en-GB" sz="2600"/>
              <a:t> </a:t>
            </a:r>
            <a:r>
              <a:rPr lang="en-GB" sz="2600" err="1"/>
              <a:t>ydy</a:t>
            </a:r>
            <a:r>
              <a:rPr lang="en-GB" sz="2600"/>
              <a:t> </a:t>
            </a:r>
            <a:r>
              <a:rPr lang="en-GB" sz="2600" err="1"/>
              <a:t>hi’n</a:t>
            </a:r>
            <a:r>
              <a:rPr lang="en-GB" sz="2600"/>
              <a:t> </a:t>
            </a:r>
            <a:r>
              <a:rPr lang="en-GB" sz="2600" err="1"/>
              <a:t>bosibl</a:t>
            </a:r>
            <a:r>
              <a:rPr lang="en-GB" sz="2600"/>
              <a:t> </a:t>
            </a:r>
            <a:r>
              <a:rPr lang="en-GB" sz="2600" err="1"/>
              <a:t>i</a:t>
            </a:r>
            <a:r>
              <a:rPr lang="en-GB" sz="2600"/>
              <a:t> chi </a:t>
            </a:r>
            <a:r>
              <a:rPr lang="en-GB" sz="2600" err="1"/>
              <a:t>fynd</a:t>
            </a:r>
            <a:r>
              <a:rPr lang="en-GB" sz="2600"/>
              <a:t> </a:t>
            </a:r>
            <a:r>
              <a:rPr lang="en-GB" sz="2600" err="1"/>
              <a:t>i’r</a:t>
            </a:r>
            <a:r>
              <a:rPr lang="en-GB" sz="2600"/>
              <a:t> </a:t>
            </a:r>
            <a:r>
              <a:rPr lang="en-GB" sz="2600" err="1"/>
              <a:t>cyfarfod</a:t>
            </a:r>
            <a:r>
              <a:rPr lang="en-GB" sz="2600"/>
              <a:t> </a:t>
            </a:r>
            <a:r>
              <a:rPr lang="en-GB" sz="2600" err="1"/>
              <a:t>heno</a:t>
            </a:r>
            <a:r>
              <a:rPr lang="en-GB" sz="2600"/>
              <a:t>.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GB" sz="2600"/>
              <a:t>………………… </a:t>
            </a:r>
            <a:r>
              <a:rPr lang="en-GB" sz="2600" err="1"/>
              <a:t>anodd</a:t>
            </a:r>
            <a:r>
              <a:rPr lang="en-GB" sz="2600"/>
              <a:t> </a:t>
            </a:r>
            <a:r>
              <a:rPr lang="en-GB" sz="2600" err="1"/>
              <a:t>cael</a:t>
            </a:r>
            <a:r>
              <a:rPr lang="en-GB" sz="2600"/>
              <a:t> </a:t>
            </a:r>
            <a:r>
              <a:rPr lang="en-GB" sz="2600" err="1"/>
              <a:t>amser</a:t>
            </a:r>
            <a:r>
              <a:rPr lang="en-GB" sz="2600"/>
              <a:t> </a:t>
            </a:r>
            <a:r>
              <a:rPr lang="en-GB" sz="2600" err="1"/>
              <a:t>i</a:t>
            </a:r>
            <a:r>
              <a:rPr lang="en-GB" sz="2600"/>
              <a:t> </a:t>
            </a:r>
            <a:r>
              <a:rPr lang="en-GB" sz="2600" err="1"/>
              <a:t>wneud</a:t>
            </a:r>
            <a:r>
              <a:rPr lang="en-GB" sz="2600"/>
              <a:t> </a:t>
            </a:r>
            <a:r>
              <a:rPr lang="en-GB" sz="2600" err="1"/>
              <a:t>popeth</a:t>
            </a:r>
            <a:r>
              <a:rPr lang="en-GB" sz="2600"/>
              <a:t>.  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600"/>
              <a:t>……………….. </a:t>
            </a:r>
            <a:r>
              <a:rPr lang="en-GB" sz="2600" err="1"/>
              <a:t>nhw’n</a:t>
            </a:r>
            <a:r>
              <a:rPr lang="en-GB" sz="2600"/>
              <a:t> </a:t>
            </a:r>
            <a:r>
              <a:rPr lang="en-GB" sz="2600" err="1"/>
              <a:t>brysur</a:t>
            </a:r>
            <a:r>
              <a:rPr lang="en-GB" sz="2600"/>
              <a:t> </a:t>
            </a:r>
            <a:r>
              <a:rPr lang="en-GB" sz="2600" err="1"/>
              <a:t>iawn</a:t>
            </a:r>
            <a:r>
              <a:rPr lang="en-GB" sz="2600"/>
              <a:t> </a:t>
            </a:r>
            <a:r>
              <a:rPr lang="en-GB" sz="2600" err="1"/>
              <a:t>yn</a:t>
            </a:r>
            <a:r>
              <a:rPr lang="en-GB" sz="2600"/>
              <a:t> </a:t>
            </a:r>
            <a:r>
              <a:rPr lang="en-GB" sz="2600" err="1"/>
              <a:t>ystod</a:t>
            </a:r>
            <a:r>
              <a:rPr lang="en-GB" sz="2600"/>
              <a:t> </a:t>
            </a:r>
            <a:r>
              <a:rPr lang="en-GB" sz="2600" err="1"/>
              <a:t>tymor</a:t>
            </a:r>
            <a:r>
              <a:rPr lang="en-GB" sz="2600"/>
              <a:t> y </a:t>
            </a:r>
            <a:r>
              <a:rPr lang="en-GB" sz="2600" err="1"/>
              <a:t>gwanwyn</a:t>
            </a:r>
            <a:r>
              <a:rPr lang="en-GB" sz="2600"/>
              <a:t>.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GB" sz="2600"/>
              <a:t>……………………. </a:t>
            </a:r>
            <a:r>
              <a:rPr lang="en-GB" sz="2600" err="1"/>
              <a:t>nhw’n</a:t>
            </a:r>
            <a:r>
              <a:rPr lang="en-GB" sz="2600"/>
              <a:t> </a:t>
            </a:r>
            <a:r>
              <a:rPr lang="en-GB" sz="2600" err="1"/>
              <a:t>mwynhau</a:t>
            </a:r>
            <a:r>
              <a:rPr lang="en-GB" sz="2600"/>
              <a:t> </a:t>
            </a:r>
            <a:r>
              <a:rPr lang="en-GB" sz="2600" err="1"/>
              <a:t>eu</a:t>
            </a:r>
            <a:r>
              <a:rPr lang="en-GB" sz="2600"/>
              <a:t> </a:t>
            </a:r>
            <a:r>
              <a:rPr lang="en-GB" sz="2600" err="1"/>
              <a:t>swyddi</a:t>
            </a:r>
            <a:r>
              <a:rPr lang="en-GB" sz="2600"/>
              <a:t> </a:t>
            </a:r>
            <a:r>
              <a:rPr lang="en-GB" sz="2600" err="1"/>
              <a:t>yn</a:t>
            </a:r>
            <a:r>
              <a:rPr lang="en-GB" sz="2600"/>
              <a:t> </a:t>
            </a:r>
            <a:r>
              <a:rPr lang="en-GB" sz="2600" err="1"/>
              <a:t>fawr</a:t>
            </a:r>
            <a:r>
              <a:rPr lang="en-GB" sz="2600"/>
              <a:t> </a:t>
            </a:r>
            <a:r>
              <a:rPr lang="en-GB" sz="2600" err="1"/>
              <a:t>iawn</a:t>
            </a:r>
            <a:r>
              <a:rPr lang="en-GB" sz="2600"/>
              <a:t>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FE563CF-9B14-844E-963D-FCD975996B7D}"/>
              </a:ext>
            </a:extLst>
          </p:cNvPr>
          <p:cNvSpPr txBox="1"/>
          <p:nvPr/>
        </p:nvSpPr>
        <p:spPr>
          <a:xfrm>
            <a:off x="1975945" y="734936"/>
            <a:ext cx="1776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err="1"/>
              <a:t>Mae’n</a:t>
            </a:r>
            <a:endParaRPr lang="en-US" sz="240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2F14CB-C4A6-DC48-BD97-A4C0C0A11982}"/>
              </a:ext>
            </a:extLst>
          </p:cNvPr>
          <p:cNvSpPr txBox="1"/>
          <p:nvPr/>
        </p:nvSpPr>
        <p:spPr>
          <a:xfrm>
            <a:off x="1975945" y="1269976"/>
            <a:ext cx="1776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err="1"/>
              <a:t>Maen</a:t>
            </a:r>
            <a:endParaRPr lang="en-US" sz="240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E10DA17-19A7-E04E-BE7D-D75908A19884}"/>
              </a:ext>
            </a:extLst>
          </p:cNvPr>
          <p:cNvSpPr txBox="1"/>
          <p:nvPr/>
        </p:nvSpPr>
        <p:spPr>
          <a:xfrm>
            <a:off x="2275491" y="1796187"/>
            <a:ext cx="1776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err="1"/>
              <a:t>maen</a:t>
            </a:r>
            <a:endParaRPr lang="en-US" sz="240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36089E6-D064-2B43-B699-9C9F16DAA755}"/>
              </a:ext>
            </a:extLst>
          </p:cNvPr>
          <p:cNvSpPr txBox="1"/>
          <p:nvPr/>
        </p:nvSpPr>
        <p:spPr>
          <a:xfrm>
            <a:off x="1975945" y="2266682"/>
            <a:ext cx="1776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err="1"/>
              <a:t>Mae’n</a:t>
            </a:r>
            <a:endParaRPr lang="en-US" sz="240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FD6D3E4-40DB-8748-8BCC-0F93B7A74526}"/>
              </a:ext>
            </a:extLst>
          </p:cNvPr>
          <p:cNvSpPr txBox="1"/>
          <p:nvPr/>
        </p:nvSpPr>
        <p:spPr>
          <a:xfrm>
            <a:off x="1897117" y="2803599"/>
            <a:ext cx="1776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err="1"/>
              <a:t>Mae’n</a:t>
            </a:r>
            <a:endParaRPr lang="en-US" sz="240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15DB124-C344-6649-BE60-DE3AF7D29ABA}"/>
              </a:ext>
            </a:extLst>
          </p:cNvPr>
          <p:cNvSpPr txBox="1"/>
          <p:nvPr/>
        </p:nvSpPr>
        <p:spPr>
          <a:xfrm>
            <a:off x="1897117" y="3357838"/>
            <a:ext cx="1776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err="1"/>
              <a:t>Maen</a:t>
            </a:r>
            <a:endParaRPr lang="en-US" sz="240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ACC941F-456F-3444-BA37-9E6C44D2EEE8}"/>
              </a:ext>
            </a:extLst>
          </p:cNvPr>
          <p:cNvSpPr txBox="1"/>
          <p:nvPr/>
        </p:nvSpPr>
        <p:spPr>
          <a:xfrm>
            <a:off x="1975945" y="3842346"/>
            <a:ext cx="1776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err="1"/>
              <a:t>Maen</a:t>
            </a:r>
            <a:endParaRPr lang="en-US" sz="240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18223AB-59BF-0141-B169-E3B5EAC6148A}"/>
              </a:ext>
            </a:extLst>
          </p:cNvPr>
          <p:cNvSpPr txBox="1"/>
          <p:nvPr/>
        </p:nvSpPr>
        <p:spPr>
          <a:xfrm>
            <a:off x="1975945" y="4379263"/>
            <a:ext cx="1776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err="1"/>
              <a:t>Mae’n</a:t>
            </a:r>
            <a:endParaRPr lang="en-US" sz="240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9AD5EEA-FE53-5849-8351-5D379DB79592}"/>
              </a:ext>
            </a:extLst>
          </p:cNvPr>
          <p:cNvSpPr txBox="1"/>
          <p:nvPr/>
        </p:nvSpPr>
        <p:spPr>
          <a:xfrm>
            <a:off x="1975945" y="4874255"/>
            <a:ext cx="1776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err="1"/>
              <a:t>Maen</a:t>
            </a:r>
            <a:endParaRPr lang="en-US" sz="240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6430081-47A0-F343-9DE0-97D2B47FD775}"/>
              </a:ext>
            </a:extLst>
          </p:cNvPr>
          <p:cNvSpPr txBox="1"/>
          <p:nvPr/>
        </p:nvSpPr>
        <p:spPr>
          <a:xfrm>
            <a:off x="1975945" y="5403083"/>
            <a:ext cx="1776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err="1"/>
              <a:t>Maen</a:t>
            </a:r>
            <a:endParaRPr lang="en-US" sz="240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20BD2B29-22A8-5D4E-90DB-D9B0E7CD8F0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313"/>
          <a:stretch/>
        </p:blipFill>
        <p:spPr>
          <a:xfrm>
            <a:off x="0" y="5927834"/>
            <a:ext cx="12192000" cy="930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9009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  <p:bldP spid="8" grpId="0"/>
      <p:bldP spid="10" grpId="0"/>
      <p:bldP spid="11" grpId="0"/>
      <p:bldP spid="12" grpId="0"/>
      <p:bldP spid="13" grpId="0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43666" y="237035"/>
            <a:ext cx="7704667" cy="1305097"/>
          </a:xfrm>
        </p:spPr>
        <p:txBody>
          <a:bodyPr/>
          <a:lstStyle/>
          <a:p>
            <a:pPr algn="ctr"/>
            <a:r>
              <a:rPr lang="en-US" b="1" dirty="0" err="1"/>
              <a:t>Pryd</a:t>
            </a:r>
            <a:r>
              <a:rPr lang="en-US" b="1" dirty="0"/>
              <a:t> / Pan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9536" y="1137838"/>
            <a:ext cx="11009376" cy="4830578"/>
          </a:xfrm>
        </p:spPr>
        <p:txBody>
          <a:bodyPr>
            <a:noAutofit/>
          </a:bodyPr>
          <a:lstStyle/>
          <a:p>
            <a:r>
              <a:rPr lang="en-US" sz="2800"/>
              <a:t>Pan = </a:t>
            </a:r>
            <a:r>
              <a:rPr lang="en-US" sz="2800" err="1"/>
              <a:t>datganiad</a:t>
            </a:r>
            <a:endParaRPr lang="en-US" sz="2800"/>
          </a:p>
          <a:p>
            <a:r>
              <a:rPr lang="en-US" sz="2800" err="1"/>
              <a:t>Bydda</a:t>
            </a:r>
            <a:r>
              <a:rPr lang="en-US" sz="2800"/>
              <a:t> </a:t>
            </a:r>
            <a:r>
              <a:rPr lang="en-US" sz="2800" err="1"/>
              <a:t>i’n</a:t>
            </a:r>
            <a:r>
              <a:rPr lang="en-US" sz="2800"/>
              <a:t> </a:t>
            </a:r>
            <a:r>
              <a:rPr lang="en-US" sz="2800" err="1"/>
              <a:t>mynd</a:t>
            </a:r>
            <a:r>
              <a:rPr lang="en-US" sz="2800"/>
              <a:t> </a:t>
            </a:r>
            <a:r>
              <a:rPr lang="en-US" sz="2800" b="1">
                <a:solidFill>
                  <a:srgbClr val="FF0000"/>
                </a:solidFill>
              </a:rPr>
              <a:t>pan</a:t>
            </a:r>
            <a:r>
              <a:rPr lang="en-US" sz="2800"/>
              <a:t> </a:t>
            </a:r>
            <a:r>
              <a:rPr lang="en-US" sz="2800" err="1"/>
              <a:t>gaf</a:t>
            </a:r>
            <a:r>
              <a:rPr lang="en-US" sz="2800"/>
              <a:t> </a:t>
            </a:r>
            <a:r>
              <a:rPr lang="en-US" sz="2800" err="1"/>
              <a:t>i</a:t>
            </a:r>
            <a:r>
              <a:rPr lang="en-US" sz="2800"/>
              <a:t> </a:t>
            </a:r>
            <a:r>
              <a:rPr lang="en-US" sz="2800" err="1"/>
              <a:t>gyfle</a:t>
            </a:r>
            <a:r>
              <a:rPr lang="en-US" sz="2800"/>
              <a:t>.</a:t>
            </a:r>
          </a:p>
          <a:p>
            <a:r>
              <a:rPr lang="en-US" sz="2800" err="1"/>
              <a:t>Roeddwn</a:t>
            </a:r>
            <a:r>
              <a:rPr lang="en-US" sz="2800"/>
              <a:t> </a:t>
            </a:r>
            <a:r>
              <a:rPr lang="en-US" sz="2800" err="1"/>
              <a:t>i’n</a:t>
            </a:r>
            <a:r>
              <a:rPr lang="en-US" sz="2800"/>
              <a:t> </a:t>
            </a:r>
            <a:r>
              <a:rPr lang="en-US" sz="2800" err="1"/>
              <a:t>mwynhau</a:t>
            </a:r>
            <a:r>
              <a:rPr lang="en-US" sz="2800"/>
              <a:t> </a:t>
            </a:r>
            <a:r>
              <a:rPr lang="en-US" sz="2800" err="1"/>
              <a:t>chwarae</a:t>
            </a:r>
            <a:r>
              <a:rPr lang="en-US" sz="2800"/>
              <a:t> </a:t>
            </a:r>
            <a:r>
              <a:rPr lang="en-US" sz="2800" err="1"/>
              <a:t>hoci</a:t>
            </a:r>
            <a:r>
              <a:rPr lang="en-US" sz="2800"/>
              <a:t> </a:t>
            </a:r>
            <a:r>
              <a:rPr lang="en-US" sz="2800" b="1">
                <a:solidFill>
                  <a:srgbClr val="FF0000"/>
                </a:solidFill>
              </a:rPr>
              <a:t>pan</a:t>
            </a:r>
            <a:r>
              <a:rPr lang="en-US" sz="2800"/>
              <a:t> </a:t>
            </a:r>
            <a:r>
              <a:rPr lang="en-US" sz="2800" err="1"/>
              <a:t>oeddwn</a:t>
            </a:r>
            <a:r>
              <a:rPr lang="en-US" sz="2800"/>
              <a:t> </a:t>
            </a:r>
            <a:r>
              <a:rPr lang="en-US" sz="2800" err="1"/>
              <a:t>i’n</a:t>
            </a:r>
            <a:r>
              <a:rPr lang="en-US" sz="2800"/>
              <a:t> </a:t>
            </a:r>
            <a:r>
              <a:rPr lang="en-US" sz="2800" err="1"/>
              <a:t>ifanc</a:t>
            </a:r>
            <a:r>
              <a:rPr lang="en-US" sz="2800"/>
              <a:t>.</a:t>
            </a:r>
          </a:p>
          <a:p>
            <a:endParaRPr lang="en-US" sz="2800"/>
          </a:p>
          <a:p>
            <a:r>
              <a:rPr lang="en-US" sz="2800" err="1"/>
              <a:t>Pryd</a:t>
            </a:r>
            <a:r>
              <a:rPr lang="en-US" sz="2800"/>
              <a:t> = </a:t>
            </a:r>
            <a:r>
              <a:rPr lang="en-US" sz="2800" err="1"/>
              <a:t>gofyn</a:t>
            </a:r>
            <a:r>
              <a:rPr lang="en-US" sz="2800"/>
              <a:t> </a:t>
            </a:r>
            <a:r>
              <a:rPr lang="en-US" sz="2800" err="1"/>
              <a:t>cwestiynau</a:t>
            </a:r>
            <a:endParaRPr lang="en-US" sz="2800"/>
          </a:p>
          <a:p>
            <a:pPr marL="0" indent="0">
              <a:buNone/>
            </a:pPr>
            <a:r>
              <a:rPr lang="en-US" sz="2800"/>
              <a:t>           neu… </a:t>
            </a:r>
            <a:r>
              <a:rPr lang="en-US" sz="2800" err="1"/>
              <a:t>siarad</a:t>
            </a:r>
            <a:r>
              <a:rPr lang="en-US" sz="2800"/>
              <a:t> am </a:t>
            </a:r>
            <a:r>
              <a:rPr lang="en-US" sz="2800" err="1"/>
              <a:t>adeg</a:t>
            </a:r>
            <a:r>
              <a:rPr lang="en-US" sz="2800"/>
              <a:t> </a:t>
            </a:r>
            <a:r>
              <a:rPr lang="en-US" sz="2800" err="1"/>
              <a:t>penodol</a:t>
            </a:r>
            <a:r>
              <a:rPr lang="en-US" sz="2800"/>
              <a:t> </a:t>
            </a:r>
            <a:r>
              <a:rPr lang="en-US" sz="2800" err="1"/>
              <a:t>iawn</a:t>
            </a:r>
            <a:r>
              <a:rPr lang="en-US" sz="2800"/>
              <a:t> </a:t>
            </a:r>
            <a:r>
              <a:rPr lang="en-US" sz="2800" err="1"/>
              <a:t>mewn</a:t>
            </a:r>
            <a:r>
              <a:rPr lang="en-US" sz="2800"/>
              <a:t> </a:t>
            </a:r>
            <a:r>
              <a:rPr lang="en-US" sz="2800" err="1"/>
              <a:t>amser</a:t>
            </a:r>
            <a:r>
              <a:rPr lang="en-US" sz="2800"/>
              <a:t>.</a:t>
            </a:r>
          </a:p>
          <a:p>
            <a:r>
              <a:rPr lang="en-US" sz="2800" b="1" err="1">
                <a:solidFill>
                  <a:srgbClr val="FF0000"/>
                </a:solidFill>
              </a:rPr>
              <a:t>Pryd</a:t>
            </a:r>
            <a:r>
              <a:rPr lang="en-US" sz="2800"/>
              <a:t> </a:t>
            </a:r>
            <a:r>
              <a:rPr lang="en-US" sz="2800" err="1"/>
              <a:t>mae</a:t>
            </a:r>
            <a:r>
              <a:rPr lang="en-US" sz="2800"/>
              <a:t> </a:t>
            </a:r>
            <a:r>
              <a:rPr lang="en-US" sz="2800" err="1"/>
              <a:t>amser</a:t>
            </a:r>
            <a:r>
              <a:rPr lang="en-US" sz="2800"/>
              <a:t> </a:t>
            </a:r>
            <a:r>
              <a:rPr lang="en-US" sz="2800" err="1"/>
              <a:t>cinio</a:t>
            </a:r>
            <a:r>
              <a:rPr lang="en-US" sz="2800"/>
              <a:t>?</a:t>
            </a:r>
          </a:p>
          <a:p>
            <a:r>
              <a:rPr lang="en-US" sz="2800"/>
              <a:t>Dyna </a:t>
            </a:r>
            <a:r>
              <a:rPr lang="en-US" sz="2800" b="1" err="1">
                <a:solidFill>
                  <a:srgbClr val="FF0000"/>
                </a:solidFill>
              </a:rPr>
              <a:t>pryd</a:t>
            </a:r>
            <a:r>
              <a:rPr lang="en-US" sz="2800"/>
              <a:t> </a:t>
            </a:r>
            <a:r>
              <a:rPr lang="en-US" sz="2800" err="1"/>
              <a:t>ganodd</a:t>
            </a:r>
            <a:r>
              <a:rPr lang="en-US" sz="2800"/>
              <a:t> y </a:t>
            </a:r>
            <a:r>
              <a:rPr lang="en-US" sz="2800" err="1"/>
              <a:t>gloch</a:t>
            </a:r>
            <a:r>
              <a:rPr lang="en-US" sz="2800"/>
              <a:t>. </a:t>
            </a:r>
            <a:endParaRPr lang="en-US" sz="32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92F1D00-3507-2B49-ADA5-4A58C159DB4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313"/>
          <a:stretch/>
        </p:blipFill>
        <p:spPr>
          <a:xfrm>
            <a:off x="0" y="5927834"/>
            <a:ext cx="12192000" cy="930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4276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28322" y="84084"/>
            <a:ext cx="7704667" cy="889461"/>
          </a:xfrm>
        </p:spPr>
        <p:txBody>
          <a:bodyPr>
            <a:normAutofit/>
          </a:bodyPr>
          <a:lstStyle/>
          <a:p>
            <a:r>
              <a:rPr lang="en-US" sz="3800" err="1"/>
              <a:t>Cyfieithiwch</a:t>
            </a:r>
            <a:r>
              <a:rPr lang="en-US" sz="3800"/>
              <a:t> y </a:t>
            </a:r>
            <a:r>
              <a:rPr lang="en-US" sz="3800" err="1"/>
              <a:t>canlynol</a:t>
            </a:r>
            <a:r>
              <a:rPr lang="is-IS" sz="3800"/>
              <a:t>…</a:t>
            </a:r>
            <a:endParaRPr lang="en-US" sz="380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33856" y="973545"/>
            <a:ext cx="10771446" cy="3754001"/>
          </a:xfrm>
        </p:spPr>
        <p:txBody>
          <a:bodyPr>
            <a:noAutofit/>
          </a:bodyPr>
          <a:lstStyle/>
          <a:p>
            <a:r>
              <a:rPr lang="en-US" sz="2800"/>
              <a:t>I’ll go there when I have time.</a:t>
            </a:r>
          </a:p>
          <a:p>
            <a:pPr lvl="1"/>
            <a:r>
              <a:rPr lang="en-US" sz="2400" err="1">
                <a:solidFill>
                  <a:schemeClr val="accent1"/>
                </a:solidFill>
              </a:rPr>
              <a:t>Bydda</a:t>
            </a:r>
            <a:r>
              <a:rPr lang="en-US" sz="2400">
                <a:solidFill>
                  <a:schemeClr val="accent1"/>
                </a:solidFill>
              </a:rPr>
              <a:t> </a:t>
            </a:r>
            <a:r>
              <a:rPr lang="en-US" sz="2400" err="1">
                <a:solidFill>
                  <a:schemeClr val="accent1"/>
                </a:solidFill>
              </a:rPr>
              <a:t>i’n</a:t>
            </a:r>
            <a:r>
              <a:rPr lang="en-US" sz="2400">
                <a:solidFill>
                  <a:schemeClr val="accent1"/>
                </a:solidFill>
              </a:rPr>
              <a:t> </a:t>
            </a:r>
            <a:r>
              <a:rPr lang="en-US" sz="2400" err="1">
                <a:solidFill>
                  <a:schemeClr val="accent1"/>
                </a:solidFill>
              </a:rPr>
              <a:t>mynd</a:t>
            </a:r>
            <a:r>
              <a:rPr lang="en-US" sz="2400">
                <a:solidFill>
                  <a:schemeClr val="accent1"/>
                </a:solidFill>
              </a:rPr>
              <a:t> </a:t>
            </a:r>
            <a:r>
              <a:rPr lang="en-US" sz="2400" err="1">
                <a:solidFill>
                  <a:schemeClr val="accent1"/>
                </a:solidFill>
              </a:rPr>
              <a:t>yna</a:t>
            </a:r>
            <a:r>
              <a:rPr lang="en-US" sz="2400">
                <a:solidFill>
                  <a:schemeClr val="accent1"/>
                </a:solidFill>
              </a:rPr>
              <a:t> </a:t>
            </a:r>
            <a:r>
              <a:rPr lang="en-US" sz="2400" b="1">
                <a:solidFill>
                  <a:schemeClr val="accent1"/>
                </a:solidFill>
              </a:rPr>
              <a:t>pan</a:t>
            </a:r>
            <a:r>
              <a:rPr lang="en-US" sz="2400">
                <a:solidFill>
                  <a:schemeClr val="accent1"/>
                </a:solidFill>
              </a:rPr>
              <a:t> </a:t>
            </a:r>
            <a:r>
              <a:rPr lang="en-US" sz="2400" err="1">
                <a:solidFill>
                  <a:schemeClr val="accent1"/>
                </a:solidFill>
              </a:rPr>
              <a:t>fydd</a:t>
            </a:r>
            <a:r>
              <a:rPr lang="en-US" sz="2400">
                <a:solidFill>
                  <a:schemeClr val="accent1"/>
                </a:solidFill>
              </a:rPr>
              <a:t> </a:t>
            </a:r>
            <a:r>
              <a:rPr lang="en-US" sz="2400" err="1">
                <a:solidFill>
                  <a:schemeClr val="accent1"/>
                </a:solidFill>
              </a:rPr>
              <a:t>amser</a:t>
            </a:r>
            <a:r>
              <a:rPr lang="en-US" sz="2400">
                <a:solidFill>
                  <a:schemeClr val="accent1"/>
                </a:solidFill>
              </a:rPr>
              <a:t> </a:t>
            </a:r>
            <a:r>
              <a:rPr lang="en-US" sz="2400" err="1">
                <a:solidFill>
                  <a:schemeClr val="accent1"/>
                </a:solidFill>
              </a:rPr>
              <a:t>gyda</a:t>
            </a:r>
            <a:r>
              <a:rPr lang="en-US" sz="2400">
                <a:solidFill>
                  <a:schemeClr val="accent1"/>
                </a:solidFill>
              </a:rPr>
              <a:t> fi.  / </a:t>
            </a:r>
            <a:r>
              <a:rPr lang="en-US" sz="2400" err="1">
                <a:solidFill>
                  <a:schemeClr val="accent1"/>
                </a:solidFill>
              </a:rPr>
              <a:t>Af</a:t>
            </a:r>
            <a:r>
              <a:rPr lang="en-US" sz="2400">
                <a:solidFill>
                  <a:schemeClr val="accent1"/>
                </a:solidFill>
              </a:rPr>
              <a:t> fi </a:t>
            </a:r>
            <a:r>
              <a:rPr lang="en-US" sz="2400" err="1">
                <a:solidFill>
                  <a:schemeClr val="accent1"/>
                </a:solidFill>
              </a:rPr>
              <a:t>yna</a:t>
            </a:r>
            <a:r>
              <a:rPr lang="en-US" sz="2400">
                <a:solidFill>
                  <a:schemeClr val="accent1"/>
                </a:solidFill>
              </a:rPr>
              <a:t> </a:t>
            </a:r>
            <a:r>
              <a:rPr lang="en-US" sz="2400" b="1">
                <a:solidFill>
                  <a:schemeClr val="accent1"/>
                </a:solidFill>
              </a:rPr>
              <a:t>pan</a:t>
            </a:r>
            <a:r>
              <a:rPr lang="en-US" sz="2400">
                <a:solidFill>
                  <a:schemeClr val="accent1"/>
                </a:solidFill>
              </a:rPr>
              <a:t> </a:t>
            </a:r>
            <a:r>
              <a:rPr lang="en-US" sz="2400" err="1">
                <a:solidFill>
                  <a:schemeClr val="accent1"/>
                </a:solidFill>
              </a:rPr>
              <a:t>fydd</a:t>
            </a:r>
            <a:r>
              <a:rPr lang="en-US" sz="2400">
                <a:solidFill>
                  <a:schemeClr val="accent1"/>
                </a:solidFill>
              </a:rPr>
              <a:t> </a:t>
            </a:r>
            <a:r>
              <a:rPr lang="en-US" sz="2400" err="1">
                <a:solidFill>
                  <a:schemeClr val="accent1"/>
                </a:solidFill>
              </a:rPr>
              <a:t>amser</a:t>
            </a:r>
            <a:r>
              <a:rPr lang="en-US" sz="2400">
                <a:solidFill>
                  <a:schemeClr val="accent1"/>
                </a:solidFill>
              </a:rPr>
              <a:t> </a:t>
            </a:r>
            <a:r>
              <a:rPr lang="en-US" sz="2400" err="1">
                <a:solidFill>
                  <a:schemeClr val="accent1"/>
                </a:solidFill>
              </a:rPr>
              <a:t>gyda</a:t>
            </a:r>
            <a:r>
              <a:rPr lang="en-US" sz="2400">
                <a:solidFill>
                  <a:schemeClr val="accent1"/>
                </a:solidFill>
              </a:rPr>
              <a:t> fi.</a:t>
            </a:r>
          </a:p>
          <a:p>
            <a:r>
              <a:rPr lang="en-US" sz="2800"/>
              <a:t>When is lunch break?</a:t>
            </a:r>
          </a:p>
          <a:p>
            <a:pPr lvl="1"/>
            <a:r>
              <a:rPr lang="en-US" sz="2400" b="1" err="1">
                <a:solidFill>
                  <a:schemeClr val="accent1"/>
                </a:solidFill>
              </a:rPr>
              <a:t>Pryd</a:t>
            </a:r>
            <a:r>
              <a:rPr lang="en-US" sz="2400">
                <a:solidFill>
                  <a:schemeClr val="accent1"/>
                </a:solidFill>
              </a:rPr>
              <a:t> </a:t>
            </a:r>
            <a:r>
              <a:rPr lang="en-US" sz="2400" err="1">
                <a:solidFill>
                  <a:schemeClr val="accent1"/>
                </a:solidFill>
              </a:rPr>
              <a:t>mae</a:t>
            </a:r>
            <a:r>
              <a:rPr lang="en-US" sz="2400">
                <a:solidFill>
                  <a:schemeClr val="accent1"/>
                </a:solidFill>
              </a:rPr>
              <a:t> </a:t>
            </a:r>
            <a:r>
              <a:rPr lang="en-US" sz="2400" err="1">
                <a:solidFill>
                  <a:schemeClr val="accent1"/>
                </a:solidFill>
              </a:rPr>
              <a:t>amser</a:t>
            </a:r>
            <a:r>
              <a:rPr lang="en-US" sz="2400">
                <a:solidFill>
                  <a:schemeClr val="accent1"/>
                </a:solidFill>
              </a:rPr>
              <a:t> </a:t>
            </a:r>
            <a:r>
              <a:rPr lang="en-US" sz="2400" err="1">
                <a:solidFill>
                  <a:schemeClr val="accent1"/>
                </a:solidFill>
              </a:rPr>
              <a:t>cinio</a:t>
            </a:r>
            <a:r>
              <a:rPr lang="en-US" sz="2400">
                <a:solidFill>
                  <a:schemeClr val="accent1"/>
                </a:solidFill>
              </a:rPr>
              <a:t>? </a:t>
            </a:r>
          </a:p>
          <a:p>
            <a:r>
              <a:rPr lang="en-US" sz="2800"/>
              <a:t>Can you tell me when the Second World War happened?</a:t>
            </a:r>
          </a:p>
          <a:p>
            <a:pPr lvl="1"/>
            <a:r>
              <a:rPr lang="en-US" sz="2400" err="1">
                <a:solidFill>
                  <a:schemeClr val="accent1"/>
                </a:solidFill>
              </a:rPr>
              <a:t>Allwch</a:t>
            </a:r>
            <a:r>
              <a:rPr lang="en-US" sz="2400">
                <a:solidFill>
                  <a:schemeClr val="accent1"/>
                </a:solidFill>
              </a:rPr>
              <a:t> chi </a:t>
            </a:r>
            <a:r>
              <a:rPr lang="en-US" sz="2400" err="1">
                <a:solidFill>
                  <a:schemeClr val="accent1"/>
                </a:solidFill>
              </a:rPr>
              <a:t>ddweud</a:t>
            </a:r>
            <a:r>
              <a:rPr lang="en-US" sz="2400">
                <a:solidFill>
                  <a:schemeClr val="accent1"/>
                </a:solidFill>
              </a:rPr>
              <a:t> </a:t>
            </a:r>
            <a:r>
              <a:rPr lang="en-US" sz="2400" err="1">
                <a:solidFill>
                  <a:schemeClr val="accent1"/>
                </a:solidFill>
              </a:rPr>
              <a:t>wrtha</a:t>
            </a:r>
            <a:r>
              <a:rPr lang="en-US" sz="2400">
                <a:solidFill>
                  <a:schemeClr val="accent1"/>
                </a:solidFill>
              </a:rPr>
              <a:t> </a:t>
            </a:r>
            <a:r>
              <a:rPr lang="en-US" sz="2400" err="1">
                <a:solidFill>
                  <a:schemeClr val="accent1"/>
                </a:solidFill>
              </a:rPr>
              <a:t>i</a:t>
            </a:r>
            <a:r>
              <a:rPr lang="en-US" sz="2400">
                <a:solidFill>
                  <a:schemeClr val="accent1"/>
                </a:solidFill>
              </a:rPr>
              <a:t> </a:t>
            </a:r>
            <a:r>
              <a:rPr lang="en-US" sz="2400" b="1" err="1">
                <a:solidFill>
                  <a:schemeClr val="accent1"/>
                </a:solidFill>
              </a:rPr>
              <a:t>pryd</a:t>
            </a:r>
            <a:r>
              <a:rPr lang="en-US" sz="2400">
                <a:solidFill>
                  <a:schemeClr val="accent1"/>
                </a:solidFill>
              </a:rPr>
              <a:t> </a:t>
            </a:r>
            <a:r>
              <a:rPr lang="en-US" sz="2400" err="1">
                <a:solidFill>
                  <a:schemeClr val="accent1"/>
                </a:solidFill>
              </a:rPr>
              <a:t>digwyddodd</a:t>
            </a:r>
            <a:r>
              <a:rPr lang="en-US" sz="2400">
                <a:solidFill>
                  <a:schemeClr val="accent1"/>
                </a:solidFill>
              </a:rPr>
              <a:t> </a:t>
            </a:r>
            <a:r>
              <a:rPr lang="en-US" sz="2400" err="1">
                <a:solidFill>
                  <a:schemeClr val="accent1"/>
                </a:solidFill>
              </a:rPr>
              <a:t>yr</a:t>
            </a:r>
            <a:r>
              <a:rPr lang="en-US" sz="2400">
                <a:solidFill>
                  <a:schemeClr val="accent1"/>
                </a:solidFill>
              </a:rPr>
              <a:t> Ail </a:t>
            </a:r>
            <a:r>
              <a:rPr lang="en-US" sz="2400" err="1">
                <a:solidFill>
                  <a:schemeClr val="accent1"/>
                </a:solidFill>
              </a:rPr>
              <a:t>Ryfel</a:t>
            </a:r>
            <a:r>
              <a:rPr lang="en-US" sz="2400">
                <a:solidFill>
                  <a:schemeClr val="accent1"/>
                </a:solidFill>
              </a:rPr>
              <a:t> </a:t>
            </a:r>
            <a:r>
              <a:rPr lang="en-US" sz="2400" err="1">
                <a:solidFill>
                  <a:schemeClr val="accent1"/>
                </a:solidFill>
              </a:rPr>
              <a:t>Byd</a:t>
            </a:r>
            <a:r>
              <a:rPr lang="en-US" sz="2400">
                <a:solidFill>
                  <a:schemeClr val="accent1"/>
                </a:solidFill>
              </a:rPr>
              <a:t>?  / </a:t>
            </a:r>
            <a:r>
              <a:rPr lang="en-US" sz="2400" err="1">
                <a:solidFill>
                  <a:schemeClr val="accent1"/>
                </a:solidFill>
              </a:rPr>
              <a:t>Wyt</a:t>
            </a:r>
            <a:r>
              <a:rPr lang="en-US" sz="2400">
                <a:solidFill>
                  <a:schemeClr val="accent1"/>
                </a:solidFill>
              </a:rPr>
              <a:t> </a:t>
            </a:r>
            <a:r>
              <a:rPr lang="en-US" sz="2400" err="1">
                <a:solidFill>
                  <a:schemeClr val="accent1"/>
                </a:solidFill>
              </a:rPr>
              <a:t>ti’n</a:t>
            </a:r>
            <a:r>
              <a:rPr lang="en-US" sz="2400">
                <a:solidFill>
                  <a:schemeClr val="accent1"/>
                </a:solidFill>
              </a:rPr>
              <a:t> </a:t>
            </a:r>
            <a:r>
              <a:rPr lang="en-US" sz="2400" err="1">
                <a:solidFill>
                  <a:schemeClr val="accent1"/>
                </a:solidFill>
              </a:rPr>
              <a:t>gallu</a:t>
            </a:r>
            <a:r>
              <a:rPr lang="en-US" sz="2400">
                <a:solidFill>
                  <a:schemeClr val="accent1"/>
                </a:solidFill>
              </a:rPr>
              <a:t> </a:t>
            </a:r>
            <a:r>
              <a:rPr lang="en-US" sz="2400" err="1">
                <a:solidFill>
                  <a:schemeClr val="accent1"/>
                </a:solidFill>
              </a:rPr>
              <a:t>dweud</a:t>
            </a:r>
            <a:r>
              <a:rPr lang="en-US" sz="2400">
                <a:solidFill>
                  <a:schemeClr val="accent1"/>
                </a:solidFill>
              </a:rPr>
              <a:t> </a:t>
            </a:r>
            <a:r>
              <a:rPr lang="en-US" sz="2400" err="1">
                <a:solidFill>
                  <a:schemeClr val="accent1"/>
                </a:solidFill>
              </a:rPr>
              <a:t>wrtha</a:t>
            </a:r>
            <a:r>
              <a:rPr lang="en-US" sz="2400">
                <a:solidFill>
                  <a:schemeClr val="accent1"/>
                </a:solidFill>
              </a:rPr>
              <a:t> </a:t>
            </a:r>
            <a:r>
              <a:rPr lang="en-US" sz="2400" err="1">
                <a:solidFill>
                  <a:schemeClr val="accent1"/>
                </a:solidFill>
              </a:rPr>
              <a:t>i</a:t>
            </a:r>
            <a:r>
              <a:rPr lang="en-US" sz="2400">
                <a:solidFill>
                  <a:schemeClr val="accent1"/>
                </a:solidFill>
              </a:rPr>
              <a:t>….</a:t>
            </a:r>
          </a:p>
          <a:p>
            <a:r>
              <a:rPr lang="en-US" sz="2800"/>
              <a:t>When was the Iron Age?</a:t>
            </a:r>
          </a:p>
          <a:p>
            <a:pPr lvl="1"/>
            <a:r>
              <a:rPr lang="en-US" sz="2400" b="1" err="1">
                <a:solidFill>
                  <a:schemeClr val="accent1"/>
                </a:solidFill>
              </a:rPr>
              <a:t>Pryd</a:t>
            </a:r>
            <a:r>
              <a:rPr lang="en-US" sz="2400">
                <a:solidFill>
                  <a:schemeClr val="accent1"/>
                </a:solidFill>
              </a:rPr>
              <a:t> </a:t>
            </a:r>
            <a:r>
              <a:rPr lang="en-US" sz="2400" err="1">
                <a:solidFill>
                  <a:schemeClr val="accent1"/>
                </a:solidFill>
              </a:rPr>
              <a:t>oedd</a:t>
            </a:r>
            <a:r>
              <a:rPr lang="en-US" sz="2400">
                <a:solidFill>
                  <a:schemeClr val="accent1"/>
                </a:solidFill>
              </a:rPr>
              <a:t> </a:t>
            </a:r>
            <a:r>
              <a:rPr lang="en-US" sz="2400" err="1">
                <a:solidFill>
                  <a:schemeClr val="accent1"/>
                </a:solidFill>
              </a:rPr>
              <a:t>yr</a:t>
            </a:r>
            <a:r>
              <a:rPr lang="en-US" sz="2400">
                <a:solidFill>
                  <a:schemeClr val="accent1"/>
                </a:solidFill>
              </a:rPr>
              <a:t> </a:t>
            </a:r>
            <a:r>
              <a:rPr lang="en-US" sz="2400" err="1">
                <a:solidFill>
                  <a:schemeClr val="accent1"/>
                </a:solidFill>
              </a:rPr>
              <a:t>Oes</a:t>
            </a:r>
            <a:r>
              <a:rPr lang="en-US" sz="2400">
                <a:solidFill>
                  <a:schemeClr val="accent1"/>
                </a:solidFill>
              </a:rPr>
              <a:t> </a:t>
            </a:r>
            <a:r>
              <a:rPr lang="en-US" sz="2400" err="1">
                <a:solidFill>
                  <a:schemeClr val="accent1"/>
                </a:solidFill>
              </a:rPr>
              <a:t>Haearn</a:t>
            </a:r>
            <a:r>
              <a:rPr lang="en-US" sz="2400">
                <a:solidFill>
                  <a:schemeClr val="accent1"/>
                </a:solidFill>
              </a:rPr>
              <a:t>?</a:t>
            </a:r>
            <a:endParaRPr lang="en-US" sz="1800">
              <a:solidFill>
                <a:schemeClr val="accent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1FACF60-8C03-474F-ADA6-3938FA7E0EB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313"/>
          <a:stretch/>
        </p:blipFill>
        <p:spPr>
          <a:xfrm>
            <a:off x="0" y="5927834"/>
            <a:ext cx="12192000" cy="930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910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28322" y="84084"/>
            <a:ext cx="7704667" cy="889461"/>
          </a:xfrm>
        </p:spPr>
        <p:txBody>
          <a:bodyPr>
            <a:normAutofit/>
          </a:bodyPr>
          <a:lstStyle/>
          <a:p>
            <a:r>
              <a:rPr lang="en-US" sz="3800" err="1"/>
              <a:t>Cyfieithiwch</a:t>
            </a:r>
            <a:r>
              <a:rPr lang="en-US" sz="3800"/>
              <a:t> y </a:t>
            </a:r>
            <a:r>
              <a:rPr lang="en-US" sz="3800" err="1"/>
              <a:t>canlynol</a:t>
            </a:r>
            <a:r>
              <a:rPr lang="is-IS" sz="3800"/>
              <a:t>…</a:t>
            </a:r>
            <a:endParaRPr lang="en-US" sz="380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76644" y="1573689"/>
            <a:ext cx="10808022" cy="3754001"/>
          </a:xfrm>
        </p:spPr>
        <p:txBody>
          <a:bodyPr>
            <a:noAutofit/>
          </a:bodyPr>
          <a:lstStyle/>
          <a:p>
            <a:r>
              <a:rPr lang="en-US" sz="2800"/>
              <a:t>When were the Celts living in Wales?</a:t>
            </a:r>
          </a:p>
          <a:p>
            <a:pPr lvl="1"/>
            <a:r>
              <a:rPr lang="en-US" sz="2800" b="1" err="1">
                <a:solidFill>
                  <a:schemeClr val="accent1"/>
                </a:solidFill>
              </a:rPr>
              <a:t>Pryd</a:t>
            </a:r>
            <a:r>
              <a:rPr lang="en-US" sz="2800">
                <a:solidFill>
                  <a:schemeClr val="accent1"/>
                </a:solidFill>
              </a:rPr>
              <a:t> </a:t>
            </a:r>
            <a:r>
              <a:rPr lang="en-US" sz="2800" err="1">
                <a:solidFill>
                  <a:schemeClr val="accent1"/>
                </a:solidFill>
              </a:rPr>
              <a:t>oedd</a:t>
            </a:r>
            <a:r>
              <a:rPr lang="en-US" sz="2800">
                <a:solidFill>
                  <a:schemeClr val="accent1"/>
                </a:solidFill>
              </a:rPr>
              <a:t> y </a:t>
            </a:r>
            <a:r>
              <a:rPr lang="en-US" sz="2800" err="1">
                <a:solidFill>
                  <a:schemeClr val="accent1"/>
                </a:solidFill>
              </a:rPr>
              <a:t>Celtiaid</a:t>
            </a:r>
            <a:r>
              <a:rPr lang="en-US" sz="2800">
                <a:solidFill>
                  <a:schemeClr val="accent1"/>
                </a:solidFill>
              </a:rPr>
              <a:t> </a:t>
            </a:r>
            <a:r>
              <a:rPr lang="en-US" sz="2800" err="1">
                <a:solidFill>
                  <a:schemeClr val="accent1"/>
                </a:solidFill>
              </a:rPr>
              <a:t>yn</a:t>
            </a:r>
            <a:r>
              <a:rPr lang="en-US" sz="2800">
                <a:solidFill>
                  <a:schemeClr val="accent1"/>
                </a:solidFill>
              </a:rPr>
              <a:t> </a:t>
            </a:r>
            <a:r>
              <a:rPr lang="en-US" sz="2800" err="1">
                <a:solidFill>
                  <a:schemeClr val="accent1"/>
                </a:solidFill>
              </a:rPr>
              <a:t>byw</a:t>
            </a:r>
            <a:r>
              <a:rPr lang="en-US" sz="2800">
                <a:solidFill>
                  <a:schemeClr val="accent1"/>
                </a:solidFill>
              </a:rPr>
              <a:t> </a:t>
            </a:r>
            <a:r>
              <a:rPr lang="en-US" sz="2800" err="1">
                <a:solidFill>
                  <a:schemeClr val="accent1"/>
                </a:solidFill>
              </a:rPr>
              <a:t>yng</a:t>
            </a:r>
            <a:r>
              <a:rPr lang="en-US" sz="2800">
                <a:solidFill>
                  <a:schemeClr val="accent1"/>
                </a:solidFill>
              </a:rPr>
              <a:t> </a:t>
            </a:r>
            <a:r>
              <a:rPr lang="en-US" sz="2800" err="1">
                <a:solidFill>
                  <a:schemeClr val="accent1"/>
                </a:solidFill>
              </a:rPr>
              <a:t>Nghymru</a:t>
            </a:r>
            <a:r>
              <a:rPr lang="en-US" sz="2800">
                <a:solidFill>
                  <a:schemeClr val="accent1"/>
                </a:solidFill>
              </a:rPr>
              <a:t>?</a:t>
            </a:r>
          </a:p>
          <a:p>
            <a:r>
              <a:rPr lang="en-US" sz="2800"/>
              <a:t>When the children read, their progress is obvious.</a:t>
            </a:r>
          </a:p>
          <a:p>
            <a:pPr lvl="1"/>
            <a:r>
              <a:rPr lang="en-US" sz="2800" b="1">
                <a:solidFill>
                  <a:schemeClr val="accent1"/>
                </a:solidFill>
              </a:rPr>
              <a:t>Pan</a:t>
            </a:r>
            <a:r>
              <a:rPr lang="en-US" sz="2800">
                <a:solidFill>
                  <a:schemeClr val="accent1"/>
                </a:solidFill>
              </a:rPr>
              <a:t> </a:t>
            </a:r>
            <a:r>
              <a:rPr lang="en-US" sz="2800" err="1">
                <a:solidFill>
                  <a:schemeClr val="accent1"/>
                </a:solidFill>
              </a:rPr>
              <a:t>mae’r</a:t>
            </a:r>
            <a:r>
              <a:rPr lang="en-US" sz="2800">
                <a:solidFill>
                  <a:schemeClr val="accent1"/>
                </a:solidFill>
              </a:rPr>
              <a:t> plant </a:t>
            </a:r>
            <a:r>
              <a:rPr lang="en-US" sz="2800" err="1">
                <a:solidFill>
                  <a:schemeClr val="accent1"/>
                </a:solidFill>
              </a:rPr>
              <a:t>yn</a:t>
            </a:r>
            <a:r>
              <a:rPr lang="en-US" sz="2800">
                <a:solidFill>
                  <a:schemeClr val="accent1"/>
                </a:solidFill>
              </a:rPr>
              <a:t> </a:t>
            </a:r>
            <a:r>
              <a:rPr lang="en-US" sz="2800" err="1">
                <a:solidFill>
                  <a:schemeClr val="accent1"/>
                </a:solidFill>
              </a:rPr>
              <a:t>darllen</a:t>
            </a:r>
            <a:r>
              <a:rPr lang="en-US" sz="2800">
                <a:solidFill>
                  <a:schemeClr val="accent1"/>
                </a:solidFill>
              </a:rPr>
              <a:t>, </a:t>
            </a:r>
            <a:r>
              <a:rPr lang="en-US" sz="2800" err="1">
                <a:solidFill>
                  <a:schemeClr val="accent1"/>
                </a:solidFill>
              </a:rPr>
              <a:t>mae</a:t>
            </a:r>
            <a:r>
              <a:rPr lang="en-US" sz="2800">
                <a:solidFill>
                  <a:schemeClr val="accent1"/>
                </a:solidFill>
              </a:rPr>
              <a:t> </a:t>
            </a:r>
            <a:r>
              <a:rPr lang="en-US" sz="2800" err="1">
                <a:solidFill>
                  <a:schemeClr val="accent1"/>
                </a:solidFill>
              </a:rPr>
              <a:t>eu</a:t>
            </a:r>
            <a:r>
              <a:rPr lang="en-US" sz="2800">
                <a:solidFill>
                  <a:schemeClr val="accent1"/>
                </a:solidFill>
              </a:rPr>
              <a:t> </a:t>
            </a:r>
            <a:r>
              <a:rPr lang="en-US" sz="2800" err="1">
                <a:solidFill>
                  <a:schemeClr val="accent1"/>
                </a:solidFill>
              </a:rPr>
              <a:t>cynnydd</a:t>
            </a:r>
            <a:r>
              <a:rPr lang="en-US" sz="2800">
                <a:solidFill>
                  <a:schemeClr val="accent1"/>
                </a:solidFill>
              </a:rPr>
              <a:t> </a:t>
            </a:r>
            <a:r>
              <a:rPr lang="en-US" sz="2800" err="1">
                <a:solidFill>
                  <a:schemeClr val="accent1"/>
                </a:solidFill>
              </a:rPr>
              <a:t>nhw</a:t>
            </a:r>
            <a:r>
              <a:rPr lang="en-US" sz="2800">
                <a:solidFill>
                  <a:schemeClr val="accent1"/>
                </a:solidFill>
              </a:rPr>
              <a:t> </a:t>
            </a:r>
            <a:r>
              <a:rPr lang="en-US" sz="2800" err="1">
                <a:solidFill>
                  <a:schemeClr val="accent1"/>
                </a:solidFill>
              </a:rPr>
              <a:t>yn</a:t>
            </a:r>
            <a:r>
              <a:rPr lang="en-US" sz="2800">
                <a:solidFill>
                  <a:schemeClr val="accent1"/>
                </a:solidFill>
              </a:rPr>
              <a:t> </a:t>
            </a:r>
            <a:r>
              <a:rPr lang="en-US" sz="2800" err="1">
                <a:solidFill>
                  <a:schemeClr val="accent1"/>
                </a:solidFill>
              </a:rPr>
              <a:t>amlwg</a:t>
            </a:r>
            <a:r>
              <a:rPr lang="en-US" sz="2800">
                <a:solidFill>
                  <a:schemeClr val="accent1"/>
                </a:solidFill>
              </a:rPr>
              <a:t>.</a:t>
            </a:r>
          </a:p>
          <a:p>
            <a:r>
              <a:rPr lang="en-US" sz="2800"/>
              <a:t>This is when the volcano erupted</a:t>
            </a:r>
          </a:p>
          <a:p>
            <a:pPr lvl="1"/>
            <a:r>
              <a:rPr lang="en-US" sz="2800" err="1">
                <a:solidFill>
                  <a:schemeClr val="accent1"/>
                </a:solidFill>
              </a:rPr>
              <a:t>Dyma</a:t>
            </a:r>
            <a:r>
              <a:rPr lang="en-US" sz="2800">
                <a:solidFill>
                  <a:schemeClr val="accent1"/>
                </a:solidFill>
              </a:rPr>
              <a:t> </a:t>
            </a:r>
            <a:r>
              <a:rPr lang="en-US" sz="2800" b="1" err="1">
                <a:solidFill>
                  <a:schemeClr val="accent1"/>
                </a:solidFill>
              </a:rPr>
              <a:t>pryd</a:t>
            </a:r>
            <a:r>
              <a:rPr lang="en-US" sz="2800">
                <a:solidFill>
                  <a:schemeClr val="accent1"/>
                </a:solidFill>
              </a:rPr>
              <a:t> </a:t>
            </a:r>
            <a:r>
              <a:rPr lang="en-US" sz="2800" err="1">
                <a:solidFill>
                  <a:schemeClr val="accent1"/>
                </a:solidFill>
              </a:rPr>
              <a:t>echdorrodd</a:t>
            </a:r>
            <a:r>
              <a:rPr lang="en-US" sz="2800">
                <a:solidFill>
                  <a:schemeClr val="accent1"/>
                </a:solidFill>
              </a:rPr>
              <a:t> y </a:t>
            </a:r>
            <a:r>
              <a:rPr lang="en-US" sz="2800" err="1">
                <a:solidFill>
                  <a:schemeClr val="accent1"/>
                </a:solidFill>
              </a:rPr>
              <a:t>llosgfynydd</a:t>
            </a:r>
            <a:r>
              <a:rPr lang="en-US" sz="2800">
                <a:solidFill>
                  <a:schemeClr val="accent1"/>
                </a:solidFill>
              </a:rPr>
              <a:t>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22895BC-473C-584F-85BF-E7F1474659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313"/>
          <a:stretch/>
        </p:blipFill>
        <p:spPr>
          <a:xfrm>
            <a:off x="0" y="5927834"/>
            <a:ext cx="12192000" cy="930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3555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370866-AA2E-BB4B-BE0E-ABE282C478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9786" y="139915"/>
            <a:ext cx="10515600" cy="597726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600" b="1" err="1">
                <a:solidFill>
                  <a:schemeClr val="tx2"/>
                </a:solidFill>
              </a:rPr>
              <a:t>Ymarfer</a:t>
            </a:r>
            <a:r>
              <a:rPr lang="en-GB" sz="2600" b="1">
                <a:solidFill>
                  <a:schemeClr val="tx2"/>
                </a:solidFill>
              </a:rPr>
              <a:t> 1 : </a:t>
            </a:r>
            <a:r>
              <a:rPr lang="en-GB" sz="2600" b="1" err="1">
                <a:solidFill>
                  <a:schemeClr val="tx2"/>
                </a:solidFill>
              </a:rPr>
              <a:t>Llenwi’r</a:t>
            </a:r>
            <a:r>
              <a:rPr lang="en-GB" sz="2600" b="1">
                <a:solidFill>
                  <a:schemeClr val="tx2"/>
                </a:solidFill>
              </a:rPr>
              <a:t> </a:t>
            </a:r>
            <a:r>
              <a:rPr lang="en-GB" sz="2600" b="1" err="1">
                <a:solidFill>
                  <a:schemeClr val="tx2"/>
                </a:solidFill>
              </a:rPr>
              <a:t>bylchau</a:t>
            </a:r>
            <a:r>
              <a:rPr lang="en-GB" sz="2600" b="1">
                <a:solidFill>
                  <a:schemeClr val="tx2"/>
                </a:solidFill>
              </a:rPr>
              <a:t>.  </a:t>
            </a:r>
            <a:r>
              <a:rPr lang="en-GB" sz="2600" b="1" err="1">
                <a:solidFill>
                  <a:schemeClr val="tx2"/>
                </a:solidFill>
              </a:rPr>
              <a:t>Rhowch</a:t>
            </a:r>
            <a:r>
              <a:rPr lang="en-GB" sz="2600" b="1">
                <a:solidFill>
                  <a:schemeClr val="tx2"/>
                </a:solidFill>
              </a:rPr>
              <a:t> </a:t>
            </a:r>
            <a:r>
              <a:rPr lang="en-GB" sz="2600" b="1">
                <a:solidFill>
                  <a:srgbClr val="FF0000"/>
                </a:solidFill>
              </a:rPr>
              <a:t>pan</a:t>
            </a:r>
            <a:r>
              <a:rPr lang="en-GB" sz="2600" b="1">
                <a:solidFill>
                  <a:schemeClr val="tx2"/>
                </a:solidFill>
              </a:rPr>
              <a:t> neu </a:t>
            </a:r>
            <a:r>
              <a:rPr lang="en-GB" sz="2600" b="1" err="1">
                <a:solidFill>
                  <a:srgbClr val="FF0000"/>
                </a:solidFill>
              </a:rPr>
              <a:t>pryd</a:t>
            </a:r>
            <a:r>
              <a:rPr lang="en-GB" sz="2600" b="1">
                <a:solidFill>
                  <a:schemeClr val="tx2"/>
                </a:solidFill>
              </a:rPr>
              <a:t> </a:t>
            </a:r>
            <a:r>
              <a:rPr lang="en-GB" sz="2600" b="1" err="1">
                <a:solidFill>
                  <a:schemeClr val="tx2"/>
                </a:solidFill>
              </a:rPr>
              <a:t>yn</a:t>
            </a:r>
            <a:r>
              <a:rPr lang="en-GB" sz="2600" b="1">
                <a:solidFill>
                  <a:schemeClr val="tx2"/>
                </a:solidFill>
              </a:rPr>
              <a:t> y </a:t>
            </a:r>
            <a:r>
              <a:rPr lang="en-GB" sz="2600" b="1" err="1">
                <a:solidFill>
                  <a:schemeClr val="tx2"/>
                </a:solidFill>
              </a:rPr>
              <a:t>bylchau</a:t>
            </a:r>
            <a:r>
              <a:rPr lang="en-GB" sz="2600" b="1">
                <a:solidFill>
                  <a:schemeClr val="tx2"/>
                </a:solidFill>
              </a:rPr>
              <a:t> </a:t>
            </a:r>
            <a:r>
              <a:rPr lang="en-GB" sz="2600" b="1" err="1">
                <a:solidFill>
                  <a:schemeClr val="tx2"/>
                </a:solidFill>
              </a:rPr>
              <a:t>isod</a:t>
            </a:r>
            <a:r>
              <a:rPr lang="en-GB" sz="2600" b="1">
                <a:solidFill>
                  <a:schemeClr val="tx2"/>
                </a:solidFill>
              </a:rPr>
              <a:t>: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GB" sz="2600" err="1"/>
              <a:t>Aeth</a:t>
            </a:r>
            <a:r>
              <a:rPr lang="en-GB" sz="2600"/>
              <a:t> y </a:t>
            </a:r>
            <a:r>
              <a:rPr lang="en-GB" sz="2600" err="1"/>
              <a:t>myfyrwyr</a:t>
            </a:r>
            <a:r>
              <a:rPr lang="en-GB" sz="2600"/>
              <a:t> </a:t>
            </a:r>
            <a:r>
              <a:rPr lang="en-GB" sz="2600" err="1"/>
              <a:t>adref</a:t>
            </a:r>
            <a:r>
              <a:rPr lang="en-GB" sz="2600"/>
              <a:t> ............  </a:t>
            </a:r>
            <a:r>
              <a:rPr lang="en-GB" sz="2600" err="1"/>
              <a:t>orffennodd</a:t>
            </a:r>
            <a:r>
              <a:rPr lang="en-GB" sz="2600"/>
              <a:t> y </a:t>
            </a:r>
            <a:r>
              <a:rPr lang="en-GB" sz="2600" err="1"/>
              <a:t>ddarlith</a:t>
            </a:r>
            <a:r>
              <a:rPr lang="en-GB" sz="2600"/>
              <a:t>.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GB" sz="2600"/>
              <a:t>“............ </a:t>
            </a:r>
            <a:r>
              <a:rPr lang="en-GB" sz="2600" err="1"/>
              <a:t>fyddwch</a:t>
            </a:r>
            <a:r>
              <a:rPr lang="en-GB" sz="2600"/>
              <a:t> </a:t>
            </a:r>
            <a:r>
              <a:rPr lang="en-GB" sz="2600" err="1"/>
              <a:t>chi’n</a:t>
            </a:r>
            <a:r>
              <a:rPr lang="en-GB" sz="2600"/>
              <a:t> </a:t>
            </a:r>
            <a:r>
              <a:rPr lang="en-GB" sz="2600" err="1"/>
              <a:t>cyrraedd</a:t>
            </a:r>
            <a:r>
              <a:rPr lang="en-GB" sz="2600"/>
              <a:t>, </a:t>
            </a:r>
            <a:r>
              <a:rPr lang="en-GB" sz="2600" err="1"/>
              <a:t>rhowch</a:t>
            </a:r>
            <a:r>
              <a:rPr lang="en-GB" sz="2600"/>
              <a:t> </a:t>
            </a:r>
            <a:r>
              <a:rPr lang="en-GB" sz="2600" err="1"/>
              <a:t>wybod</a:t>
            </a:r>
            <a:r>
              <a:rPr lang="en-GB" sz="2600"/>
              <a:t> </a:t>
            </a:r>
            <a:r>
              <a:rPr lang="en-GB" sz="2600" err="1"/>
              <a:t>i</a:t>
            </a:r>
            <a:r>
              <a:rPr lang="en-GB" sz="2600"/>
              <a:t> fi”.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GB" sz="2600"/>
              <a:t>Beth </a:t>
            </a:r>
            <a:r>
              <a:rPr lang="en-GB" sz="2600" err="1"/>
              <a:t>sy’n</a:t>
            </a:r>
            <a:r>
              <a:rPr lang="en-GB" sz="2600"/>
              <a:t> </a:t>
            </a:r>
            <a:r>
              <a:rPr lang="en-GB" sz="2600" err="1"/>
              <a:t>digwydd</a:t>
            </a:r>
            <a:r>
              <a:rPr lang="en-GB" sz="2600"/>
              <a:t> ............ </a:t>
            </a:r>
            <a:r>
              <a:rPr lang="en-GB" sz="2600" err="1"/>
              <a:t>maen</a:t>
            </a:r>
            <a:r>
              <a:rPr lang="en-GB" sz="2600"/>
              <a:t> </a:t>
            </a:r>
            <a:r>
              <a:rPr lang="en-GB" sz="2600" err="1"/>
              <a:t>nhw’n</a:t>
            </a:r>
            <a:r>
              <a:rPr lang="en-GB" sz="2600"/>
              <a:t> </a:t>
            </a:r>
            <a:r>
              <a:rPr lang="en-GB" sz="2600" err="1"/>
              <a:t>gwneud</a:t>
            </a:r>
            <a:r>
              <a:rPr lang="en-GB" sz="2600"/>
              <a:t> </a:t>
            </a:r>
            <a:r>
              <a:rPr lang="en-GB" sz="2600" err="1"/>
              <a:t>camgymeriad</a:t>
            </a:r>
            <a:r>
              <a:rPr lang="en-GB" sz="2600"/>
              <a:t>?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GB" sz="2600"/>
              <a:t>..............  </a:t>
            </a:r>
            <a:r>
              <a:rPr lang="en-GB" sz="2600" err="1"/>
              <a:t>mae</a:t>
            </a:r>
            <a:r>
              <a:rPr lang="en-GB" sz="2600"/>
              <a:t> </a:t>
            </a:r>
            <a:r>
              <a:rPr lang="en-GB" sz="2600" err="1"/>
              <a:t>hi’n</a:t>
            </a:r>
            <a:r>
              <a:rPr lang="en-GB" sz="2600"/>
              <a:t> </a:t>
            </a:r>
            <a:r>
              <a:rPr lang="en-GB" sz="2600" err="1"/>
              <a:t>amser</a:t>
            </a:r>
            <a:r>
              <a:rPr lang="en-GB" sz="2600"/>
              <a:t> </a:t>
            </a:r>
            <a:r>
              <a:rPr lang="en-GB" sz="2600" err="1"/>
              <a:t>mynd</a:t>
            </a:r>
            <a:r>
              <a:rPr lang="en-GB" sz="2600"/>
              <a:t> </a:t>
            </a:r>
            <a:r>
              <a:rPr lang="en-GB" sz="2600" err="1"/>
              <a:t>adref</a:t>
            </a:r>
            <a:r>
              <a:rPr lang="en-GB" sz="2600"/>
              <a:t>?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GB" sz="2600"/>
              <a:t>............... </a:t>
            </a:r>
            <a:r>
              <a:rPr lang="en-GB" sz="2600" err="1"/>
              <a:t>aeth</a:t>
            </a:r>
            <a:r>
              <a:rPr lang="en-GB" sz="2600"/>
              <a:t> </a:t>
            </a:r>
            <a:r>
              <a:rPr lang="en-GB" sz="2600" err="1"/>
              <a:t>Tomos</a:t>
            </a:r>
            <a:r>
              <a:rPr lang="en-GB" sz="2600"/>
              <a:t> </a:t>
            </a:r>
            <a:r>
              <a:rPr lang="en-GB" sz="2600" err="1"/>
              <a:t>i’r</a:t>
            </a:r>
            <a:r>
              <a:rPr lang="en-GB" sz="2600"/>
              <a:t> </a:t>
            </a:r>
            <a:r>
              <a:rPr lang="en-GB" sz="2600" err="1"/>
              <a:t>coleg</a:t>
            </a:r>
            <a:r>
              <a:rPr lang="en-GB" sz="2600"/>
              <a:t> </a:t>
            </a:r>
            <a:r>
              <a:rPr lang="en-GB" sz="2600" err="1"/>
              <a:t>yn</a:t>
            </a:r>
            <a:r>
              <a:rPr lang="en-GB" sz="2600"/>
              <a:t> </a:t>
            </a:r>
            <a:r>
              <a:rPr lang="en-GB" sz="2600" err="1"/>
              <a:t>Llundain</a:t>
            </a:r>
            <a:r>
              <a:rPr lang="en-GB" sz="2600"/>
              <a:t> </a:t>
            </a:r>
            <a:r>
              <a:rPr lang="en-GB" sz="2600" err="1"/>
              <a:t>roedd</a:t>
            </a:r>
            <a:r>
              <a:rPr lang="en-GB" sz="2600"/>
              <a:t> </a:t>
            </a:r>
            <a:r>
              <a:rPr lang="en-GB" sz="2600" err="1"/>
              <a:t>pawb</a:t>
            </a:r>
            <a:r>
              <a:rPr lang="en-GB" sz="2600"/>
              <a:t> </a:t>
            </a:r>
            <a:r>
              <a:rPr lang="en-GB" sz="2600" err="1"/>
              <a:t>yn</a:t>
            </a:r>
            <a:r>
              <a:rPr lang="en-GB" sz="2600"/>
              <a:t> </a:t>
            </a:r>
            <a:r>
              <a:rPr lang="en-GB" sz="2600" err="1"/>
              <a:t>falch</a:t>
            </a:r>
            <a:r>
              <a:rPr lang="en-GB" sz="2600"/>
              <a:t>.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GB" sz="2600"/>
              <a:t>Beth </a:t>
            </a:r>
            <a:r>
              <a:rPr lang="en-GB" sz="2600" err="1"/>
              <a:t>oedd</a:t>
            </a:r>
            <a:r>
              <a:rPr lang="en-GB" sz="2600"/>
              <a:t> </a:t>
            </a:r>
            <a:r>
              <a:rPr lang="en-GB" sz="2600" err="1"/>
              <a:t>dy</a:t>
            </a:r>
            <a:r>
              <a:rPr lang="en-GB" sz="2600"/>
              <a:t> </a:t>
            </a:r>
            <a:r>
              <a:rPr lang="en-GB" sz="2600" err="1"/>
              <a:t>hoff</a:t>
            </a:r>
            <a:r>
              <a:rPr lang="en-GB" sz="2600"/>
              <a:t> </a:t>
            </a:r>
            <a:r>
              <a:rPr lang="en-GB" sz="2600" err="1"/>
              <a:t>bwnc</a:t>
            </a:r>
            <a:r>
              <a:rPr lang="en-GB" sz="2600"/>
              <a:t>  ............  </a:t>
            </a:r>
            <a:r>
              <a:rPr lang="en-GB" sz="2600" err="1"/>
              <a:t>oeddet</a:t>
            </a:r>
            <a:r>
              <a:rPr lang="en-GB" sz="2600"/>
              <a:t> </a:t>
            </a:r>
            <a:r>
              <a:rPr lang="en-GB" sz="2600" err="1"/>
              <a:t>ti’n</a:t>
            </a:r>
            <a:r>
              <a:rPr lang="en-GB" sz="2600"/>
              <a:t> </a:t>
            </a:r>
            <a:r>
              <a:rPr lang="en-GB" sz="2600" err="1"/>
              <a:t>ifancach</a:t>
            </a:r>
            <a:r>
              <a:rPr lang="en-GB" sz="2600"/>
              <a:t>?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GB" sz="2600" err="1"/>
              <a:t>Gofynnodd</a:t>
            </a:r>
            <a:r>
              <a:rPr lang="en-GB" sz="2600"/>
              <a:t> Diane “...............  </a:t>
            </a:r>
            <a:r>
              <a:rPr lang="fr-FR" sz="2600" err="1"/>
              <a:t>fyddwn</a:t>
            </a:r>
            <a:r>
              <a:rPr lang="fr-FR" sz="2600"/>
              <a:t> </a:t>
            </a:r>
            <a:r>
              <a:rPr lang="fr-FR" sz="2600" err="1"/>
              <a:t>ni’n</a:t>
            </a:r>
            <a:r>
              <a:rPr lang="fr-FR" sz="2600"/>
              <a:t> </a:t>
            </a:r>
            <a:r>
              <a:rPr lang="fr-FR" sz="2600" err="1"/>
              <a:t>cael</a:t>
            </a:r>
            <a:r>
              <a:rPr lang="fr-FR" sz="2600"/>
              <a:t> </a:t>
            </a:r>
            <a:r>
              <a:rPr lang="fr-FR" sz="2600" err="1"/>
              <a:t>dechrau</a:t>
            </a:r>
            <a:r>
              <a:rPr lang="fr-FR" sz="2600"/>
              <a:t> </a:t>
            </a:r>
            <a:r>
              <a:rPr lang="fr-FR" sz="2600" err="1"/>
              <a:t>ar</a:t>
            </a:r>
            <a:r>
              <a:rPr lang="fr-FR" sz="2600"/>
              <a:t> y </a:t>
            </a:r>
            <a:r>
              <a:rPr lang="fr-FR" sz="2600" err="1"/>
              <a:t>gwaith</a:t>
            </a:r>
            <a:r>
              <a:rPr lang="fr-FR" sz="2600"/>
              <a:t>?”</a:t>
            </a:r>
            <a:endParaRPr lang="en-GB" sz="2600"/>
          </a:p>
          <a:p>
            <a:pPr marL="514350" lvl="0" indent="-514350">
              <a:buFont typeface="+mj-lt"/>
              <a:buAutoNum type="arabicPeriod"/>
            </a:pPr>
            <a:r>
              <a:rPr lang="fr-FR" sz="2600" err="1"/>
              <a:t>Maen</a:t>
            </a:r>
            <a:r>
              <a:rPr lang="fr-FR" sz="2600"/>
              <a:t> </a:t>
            </a:r>
            <a:r>
              <a:rPr lang="fr-FR" sz="2600" err="1"/>
              <a:t>nhw’n</a:t>
            </a:r>
            <a:r>
              <a:rPr lang="fr-FR" sz="2600"/>
              <a:t> </a:t>
            </a:r>
            <a:r>
              <a:rPr lang="fr-FR" sz="2600" err="1"/>
              <a:t>poeni</a:t>
            </a:r>
            <a:r>
              <a:rPr lang="fr-FR" sz="2600"/>
              <a:t> ................. </a:t>
            </a:r>
            <a:r>
              <a:rPr lang="fr-FR" sz="2600" err="1"/>
              <a:t>fyddan</a:t>
            </a:r>
            <a:r>
              <a:rPr lang="fr-FR" sz="2600"/>
              <a:t> </a:t>
            </a:r>
            <a:r>
              <a:rPr lang="fr-FR" sz="2600" err="1"/>
              <a:t>nhw’n</a:t>
            </a:r>
            <a:r>
              <a:rPr lang="fr-FR" sz="2600"/>
              <a:t> </a:t>
            </a:r>
            <a:r>
              <a:rPr lang="fr-FR" sz="2600" err="1"/>
              <a:t>cael</a:t>
            </a:r>
            <a:r>
              <a:rPr lang="fr-FR" sz="2600"/>
              <a:t> </a:t>
            </a:r>
            <a:r>
              <a:rPr lang="fr-FR" sz="2600" err="1"/>
              <a:t>gwaith</a:t>
            </a:r>
            <a:r>
              <a:rPr lang="fr-FR" sz="2600"/>
              <a:t> </a:t>
            </a:r>
            <a:r>
              <a:rPr lang="fr-FR" sz="2600" err="1"/>
              <a:t>cartref</a:t>
            </a:r>
            <a:r>
              <a:rPr lang="fr-FR" sz="2600"/>
              <a:t>.</a:t>
            </a:r>
            <a:endParaRPr lang="en-GB" sz="2600"/>
          </a:p>
          <a:p>
            <a:pPr marL="514350" lvl="0" indent="-514350">
              <a:buFont typeface="+mj-lt"/>
              <a:buAutoNum type="arabicPeriod"/>
            </a:pPr>
            <a:r>
              <a:rPr lang="fr-FR" sz="2600" err="1"/>
              <a:t>Bydd</a:t>
            </a:r>
            <a:r>
              <a:rPr lang="fr-FR" sz="2600"/>
              <a:t> </a:t>
            </a:r>
            <a:r>
              <a:rPr lang="fr-FR" sz="2600" err="1"/>
              <a:t>yr</a:t>
            </a:r>
            <a:r>
              <a:rPr lang="fr-FR" sz="2600"/>
              <a:t> </a:t>
            </a:r>
            <a:r>
              <a:rPr lang="fr-FR" sz="2600" err="1"/>
              <a:t>athrawes</a:t>
            </a:r>
            <a:r>
              <a:rPr lang="fr-FR" sz="2600"/>
              <a:t> </a:t>
            </a:r>
            <a:r>
              <a:rPr lang="fr-FR" sz="2600" err="1"/>
              <a:t>yn</a:t>
            </a:r>
            <a:r>
              <a:rPr lang="fr-FR" sz="2600"/>
              <a:t> </a:t>
            </a:r>
            <a:r>
              <a:rPr lang="fr-FR" sz="2600" err="1"/>
              <a:t>rhoi’r</a:t>
            </a:r>
            <a:r>
              <a:rPr lang="fr-FR" sz="2600"/>
              <a:t> </a:t>
            </a:r>
            <a:r>
              <a:rPr lang="fr-FR" sz="2600" err="1"/>
              <a:t>adroddiad</a:t>
            </a:r>
            <a:r>
              <a:rPr lang="fr-FR" sz="2600"/>
              <a:t> i chi .............. </a:t>
            </a:r>
            <a:r>
              <a:rPr lang="fr-FR" sz="2600" err="1"/>
              <a:t>fyddwch</a:t>
            </a:r>
            <a:r>
              <a:rPr lang="fr-FR" sz="2600"/>
              <a:t> chi </a:t>
            </a:r>
            <a:r>
              <a:rPr lang="fr-FR" sz="2600" err="1"/>
              <a:t>wedi</a:t>
            </a:r>
            <a:r>
              <a:rPr lang="fr-FR" sz="2600"/>
              <a:t> </a:t>
            </a:r>
            <a:r>
              <a:rPr lang="fr-FR" sz="2600" err="1"/>
              <a:t>darllen</a:t>
            </a:r>
            <a:r>
              <a:rPr lang="fr-FR" sz="2600"/>
              <a:t> y </a:t>
            </a:r>
            <a:r>
              <a:rPr lang="fr-FR" sz="2600" err="1"/>
              <a:t>llythyr</a:t>
            </a:r>
            <a:r>
              <a:rPr lang="fr-FR" sz="2600"/>
              <a:t>.</a:t>
            </a:r>
            <a:endParaRPr lang="en-GB" sz="2600"/>
          </a:p>
          <a:p>
            <a:pPr marL="514350" lvl="0" indent="-514350">
              <a:buFont typeface="+mj-lt"/>
              <a:buAutoNum type="arabicPeriod"/>
            </a:pPr>
            <a:r>
              <a:rPr lang="en-GB" sz="2600"/>
              <a:t>............  </a:t>
            </a:r>
            <a:r>
              <a:rPr lang="en-GB" sz="2600" err="1"/>
              <a:t>ydw</a:t>
            </a:r>
            <a:r>
              <a:rPr lang="en-GB" sz="2600"/>
              <a:t> </a:t>
            </a:r>
            <a:r>
              <a:rPr lang="en-GB" sz="2600" err="1"/>
              <a:t>i’n</a:t>
            </a:r>
            <a:r>
              <a:rPr lang="en-GB" sz="2600"/>
              <a:t> </a:t>
            </a:r>
            <a:r>
              <a:rPr lang="en-GB" sz="2600" err="1"/>
              <a:t>gorfod</a:t>
            </a:r>
            <a:r>
              <a:rPr lang="en-GB" sz="2600"/>
              <a:t> </a:t>
            </a:r>
            <a:r>
              <a:rPr lang="en-GB" sz="2600" err="1"/>
              <a:t>rhoi’r</a:t>
            </a:r>
            <a:r>
              <a:rPr lang="en-GB" sz="2600"/>
              <a:t> </a:t>
            </a:r>
            <a:r>
              <a:rPr lang="en-GB" sz="2600" err="1"/>
              <a:t>cyflwyniad</a:t>
            </a:r>
            <a:r>
              <a:rPr lang="en-GB" sz="2600"/>
              <a:t>?</a:t>
            </a:r>
          </a:p>
          <a:p>
            <a:endParaRPr lang="en-US" sz="260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6CCF2D7-1430-314A-BEE2-2E030D54F0F8}"/>
              </a:ext>
            </a:extLst>
          </p:cNvPr>
          <p:cNvSpPr txBox="1"/>
          <p:nvPr/>
        </p:nvSpPr>
        <p:spPr>
          <a:xfrm>
            <a:off x="4419600" y="1038293"/>
            <a:ext cx="1776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>
                <a:solidFill>
                  <a:schemeClr val="accent1"/>
                </a:solidFill>
              </a:rPr>
              <a:t>pan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9A87154-29EB-F148-83DC-EF998EEB29CB}"/>
              </a:ext>
            </a:extLst>
          </p:cNvPr>
          <p:cNvSpPr txBox="1"/>
          <p:nvPr/>
        </p:nvSpPr>
        <p:spPr>
          <a:xfrm>
            <a:off x="1492469" y="1550002"/>
            <a:ext cx="1776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>
                <a:solidFill>
                  <a:schemeClr val="accent1"/>
                </a:solidFill>
              </a:rPr>
              <a:t>Pan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70C3DB7-2396-8246-8073-E9D1C88B530A}"/>
              </a:ext>
            </a:extLst>
          </p:cNvPr>
          <p:cNvSpPr txBox="1"/>
          <p:nvPr/>
        </p:nvSpPr>
        <p:spPr>
          <a:xfrm>
            <a:off x="3825766" y="2128820"/>
            <a:ext cx="1776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>
                <a:solidFill>
                  <a:schemeClr val="accent1"/>
                </a:solidFill>
              </a:rPr>
              <a:t>pan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9C9847A-46AA-3944-B406-EF1906F3F2C0}"/>
              </a:ext>
            </a:extLst>
          </p:cNvPr>
          <p:cNvSpPr txBox="1"/>
          <p:nvPr/>
        </p:nvSpPr>
        <p:spPr>
          <a:xfrm>
            <a:off x="1397877" y="2609966"/>
            <a:ext cx="1776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err="1">
                <a:solidFill>
                  <a:schemeClr val="accent1"/>
                </a:solidFill>
              </a:rPr>
              <a:t>Pryd</a:t>
            </a:r>
            <a:endParaRPr lang="en-US" sz="2400" b="1">
              <a:solidFill>
                <a:schemeClr val="accent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D07189F-FCA0-6749-9F77-08D037CAF389}"/>
              </a:ext>
            </a:extLst>
          </p:cNvPr>
          <p:cNvSpPr txBox="1"/>
          <p:nvPr/>
        </p:nvSpPr>
        <p:spPr>
          <a:xfrm>
            <a:off x="1492469" y="3158479"/>
            <a:ext cx="1776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>
                <a:solidFill>
                  <a:schemeClr val="accent1"/>
                </a:solidFill>
              </a:rPr>
              <a:t>Pan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27EF8E4-6835-E24D-8029-4D6E90A773BF}"/>
              </a:ext>
            </a:extLst>
          </p:cNvPr>
          <p:cNvSpPr txBox="1"/>
          <p:nvPr/>
        </p:nvSpPr>
        <p:spPr>
          <a:xfrm>
            <a:off x="4661338" y="3659500"/>
            <a:ext cx="1776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>
                <a:solidFill>
                  <a:schemeClr val="accent1"/>
                </a:solidFill>
              </a:rPr>
              <a:t>pan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F6825C5-3D82-C74C-B6B6-BEFE076FB02F}"/>
              </a:ext>
            </a:extLst>
          </p:cNvPr>
          <p:cNvSpPr txBox="1"/>
          <p:nvPr/>
        </p:nvSpPr>
        <p:spPr>
          <a:xfrm>
            <a:off x="4004442" y="4170772"/>
            <a:ext cx="1776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err="1">
                <a:solidFill>
                  <a:schemeClr val="accent1"/>
                </a:solidFill>
              </a:rPr>
              <a:t>Pryd</a:t>
            </a:r>
            <a:endParaRPr lang="en-US" sz="2400" b="1">
              <a:solidFill>
                <a:schemeClr val="accent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827D489-96F3-AC41-AD69-59B112BC7F93}"/>
              </a:ext>
            </a:extLst>
          </p:cNvPr>
          <p:cNvSpPr txBox="1"/>
          <p:nvPr/>
        </p:nvSpPr>
        <p:spPr>
          <a:xfrm>
            <a:off x="4078015" y="4759293"/>
            <a:ext cx="177624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>
                <a:solidFill>
                  <a:schemeClr val="accent1"/>
                </a:solidFill>
              </a:rPr>
              <a:t>pan / </a:t>
            </a:r>
            <a:r>
              <a:rPr lang="en-US" sz="2200" b="1" err="1">
                <a:solidFill>
                  <a:schemeClr val="accent1"/>
                </a:solidFill>
              </a:rPr>
              <a:t>pryd</a:t>
            </a:r>
            <a:endParaRPr lang="en-US" sz="2200" b="1">
              <a:solidFill>
                <a:schemeClr val="accent1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147A0CC-628D-D346-9BE6-885279850B9D}"/>
              </a:ext>
            </a:extLst>
          </p:cNvPr>
          <p:cNvSpPr txBox="1"/>
          <p:nvPr/>
        </p:nvSpPr>
        <p:spPr>
          <a:xfrm>
            <a:off x="7126015" y="5222323"/>
            <a:ext cx="1776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>
                <a:solidFill>
                  <a:schemeClr val="accent1"/>
                </a:solidFill>
              </a:rPr>
              <a:t>pan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6B14A91-E977-8349-A595-7C37554F6D40}"/>
              </a:ext>
            </a:extLst>
          </p:cNvPr>
          <p:cNvSpPr txBox="1"/>
          <p:nvPr/>
        </p:nvSpPr>
        <p:spPr>
          <a:xfrm>
            <a:off x="1397876" y="6204029"/>
            <a:ext cx="1776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err="1">
                <a:solidFill>
                  <a:schemeClr val="accent1"/>
                </a:solidFill>
              </a:rPr>
              <a:t>Pryd</a:t>
            </a:r>
            <a:endParaRPr lang="en-US" sz="2400" b="1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0519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19472" y="209550"/>
            <a:ext cx="2944368" cy="742951"/>
          </a:xfrm>
        </p:spPr>
        <p:txBody>
          <a:bodyPr>
            <a:normAutofit fontScale="90000"/>
          </a:bodyPr>
          <a:lstStyle/>
          <a:p>
            <a:r>
              <a:rPr lang="en-US" dirty="0" err="1"/>
              <a:t>Nid</a:t>
            </a:r>
            <a:r>
              <a:rPr lang="en-US" dirty="0"/>
              <a:t> / </a:t>
            </a:r>
            <a:r>
              <a:rPr lang="en-US" dirty="0" err="1"/>
              <a:t>Nad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06134" y="1143000"/>
            <a:ext cx="7704667" cy="4856816"/>
          </a:xfrm>
        </p:spPr>
        <p:txBody>
          <a:bodyPr>
            <a:normAutofit fontScale="92500"/>
          </a:bodyPr>
          <a:lstStyle/>
          <a:p>
            <a:pPr marL="1714500" lvl="4" indent="0" fontAlgn="base">
              <a:buNone/>
            </a:pPr>
            <a:r>
              <a:rPr lang="en-US" sz="3000" b="1" dirty="0"/>
              <a:t>NAD = </a:t>
            </a:r>
            <a:r>
              <a:rPr lang="en-US" sz="3000" b="1" i="1" dirty="0"/>
              <a:t>That </a:t>
            </a:r>
            <a:r>
              <a:rPr lang="en-US" sz="3000" b="1" dirty="0"/>
              <a:t>+ </a:t>
            </a:r>
            <a:r>
              <a:rPr lang="en-US" sz="3000" b="1" dirty="0" err="1"/>
              <a:t>negyddol</a:t>
            </a:r>
            <a:r>
              <a:rPr lang="en-US" sz="3000" b="1" dirty="0"/>
              <a:t> </a:t>
            </a:r>
            <a:r>
              <a:rPr lang="en-US" sz="3000" dirty="0"/>
              <a:t> </a:t>
            </a:r>
          </a:p>
          <a:p>
            <a:pPr marL="1714500" lvl="4" indent="0" fontAlgn="base">
              <a:buNone/>
            </a:pPr>
            <a:r>
              <a:rPr lang="en-US" sz="2800" b="1" dirty="0"/>
              <a:t>NID = </a:t>
            </a:r>
            <a:r>
              <a:rPr lang="en-US" sz="2800" b="1" dirty="0" err="1"/>
              <a:t>negyddol</a:t>
            </a:r>
            <a:r>
              <a:rPr lang="en-US" sz="2800" b="1" dirty="0"/>
              <a:t> </a:t>
            </a:r>
            <a:r>
              <a:rPr lang="en-US" sz="2800" b="1" dirty="0" err="1"/>
              <a:t>yn</a:t>
            </a:r>
            <a:r>
              <a:rPr lang="en-US" sz="2800" b="1" dirty="0"/>
              <a:t> </a:t>
            </a:r>
            <a:r>
              <a:rPr lang="en-US" sz="2800" b="1" dirty="0" err="1"/>
              <a:t>unig</a:t>
            </a:r>
            <a:endParaRPr lang="en-US" sz="2800" b="1" dirty="0"/>
          </a:p>
          <a:p>
            <a:pPr marL="0" indent="0" fontAlgn="base">
              <a:buNone/>
            </a:pPr>
            <a:endParaRPr lang="en-US" sz="2800" b="1" dirty="0"/>
          </a:p>
          <a:p>
            <a:pPr marL="0" indent="0" fontAlgn="base">
              <a:buNone/>
            </a:pPr>
            <a:r>
              <a:rPr lang="en-US" sz="2800" b="1" dirty="0"/>
              <a:t>NAD </a:t>
            </a:r>
            <a:r>
              <a:rPr lang="en-US" sz="2800" b="1" dirty="0" err="1"/>
              <a:t>wyf</a:t>
            </a:r>
            <a:r>
              <a:rPr lang="en-US" sz="2800" dirty="0"/>
              <a:t> = </a:t>
            </a:r>
            <a:r>
              <a:rPr lang="en-US" sz="2800" b="1" i="1" dirty="0"/>
              <a:t>that I’m not</a:t>
            </a:r>
            <a:r>
              <a:rPr lang="en-US" sz="2800" b="1" dirty="0"/>
              <a:t> 		</a:t>
            </a:r>
            <a:r>
              <a:rPr lang="en-US" sz="2800" b="1" dirty="0" err="1"/>
              <a:t>Nid</a:t>
            </a:r>
            <a:r>
              <a:rPr lang="en-US" sz="2800" b="1" dirty="0"/>
              <a:t> </a:t>
            </a:r>
            <a:r>
              <a:rPr lang="en-US" sz="2800" b="1" dirty="0" err="1"/>
              <a:t>wyf</a:t>
            </a:r>
            <a:r>
              <a:rPr lang="en-US" sz="2800" b="1" dirty="0"/>
              <a:t> = I am not</a:t>
            </a:r>
          </a:p>
          <a:p>
            <a:pPr marL="0" indent="0" fontAlgn="base">
              <a:buNone/>
            </a:pPr>
            <a:r>
              <a:rPr lang="en-US" sz="2800" dirty="0" err="1"/>
              <a:t>ee</a:t>
            </a:r>
            <a:r>
              <a:rPr lang="en-US" sz="2800" dirty="0"/>
              <a:t>. </a:t>
            </a:r>
            <a:r>
              <a:rPr lang="en-US" sz="2800" dirty="0" err="1"/>
              <a:t>Dywedodd</a:t>
            </a:r>
            <a:r>
              <a:rPr lang="en-US" sz="2800" dirty="0"/>
              <a:t> hi </a:t>
            </a:r>
            <a:r>
              <a:rPr lang="en-US" sz="2800" dirty="0" err="1"/>
              <a:t>wrtho</a:t>
            </a:r>
            <a:r>
              <a:rPr lang="en-US" sz="2800" dirty="0"/>
              <a:t> </a:t>
            </a:r>
            <a:r>
              <a:rPr lang="en-US" sz="2800" dirty="0" err="1"/>
              <a:t>ti</a:t>
            </a:r>
            <a:r>
              <a:rPr lang="en-US" sz="2800" dirty="0"/>
              <a:t> </a:t>
            </a:r>
            <a:r>
              <a:rPr lang="en-US" sz="2800" b="1" dirty="0" err="1"/>
              <a:t>nad</a:t>
            </a:r>
            <a:r>
              <a:rPr lang="en-US" sz="2800" b="1" dirty="0"/>
              <a:t> </a:t>
            </a:r>
            <a:r>
              <a:rPr lang="en-US" sz="2800" b="1" dirty="0" err="1"/>
              <a:t>wyf</a:t>
            </a:r>
            <a:r>
              <a:rPr lang="en-US" sz="2800" dirty="0"/>
              <a:t> </a:t>
            </a:r>
            <a:r>
              <a:rPr lang="en-US" sz="2800" dirty="0" err="1"/>
              <a:t>yn</a:t>
            </a:r>
            <a:r>
              <a:rPr lang="en-US" sz="2800" dirty="0"/>
              <a:t> </a:t>
            </a:r>
            <a:r>
              <a:rPr lang="en-US" sz="2800" dirty="0" err="1"/>
              <a:t>credu</a:t>
            </a:r>
            <a:r>
              <a:rPr lang="en-US" sz="2800" dirty="0"/>
              <a:t> </a:t>
            </a:r>
            <a:r>
              <a:rPr lang="en-US" sz="2800" dirty="0" err="1"/>
              <a:t>hynny</a:t>
            </a:r>
            <a:r>
              <a:rPr lang="en-US" sz="2800" dirty="0"/>
              <a:t>.</a:t>
            </a:r>
          </a:p>
          <a:p>
            <a:pPr marL="0" indent="0" fontAlgn="base">
              <a:buNone/>
            </a:pPr>
            <a:r>
              <a:rPr lang="en-US" sz="2800" dirty="0"/>
              <a:t>	</a:t>
            </a:r>
            <a:r>
              <a:rPr lang="en-US" sz="2800" dirty="0" err="1"/>
              <a:t>Nid</a:t>
            </a:r>
            <a:r>
              <a:rPr lang="en-US" sz="2800" dirty="0"/>
              <a:t> </a:t>
            </a:r>
            <a:r>
              <a:rPr lang="en-US" sz="2800" dirty="0" err="1"/>
              <a:t>wyf</a:t>
            </a:r>
            <a:r>
              <a:rPr lang="en-US" sz="2800" dirty="0"/>
              <a:t> </a:t>
            </a:r>
            <a:r>
              <a:rPr lang="en-US" sz="2800" dirty="0" err="1"/>
              <a:t>yn</a:t>
            </a:r>
            <a:r>
              <a:rPr lang="en-US" sz="2800" dirty="0"/>
              <a:t> </a:t>
            </a:r>
            <a:r>
              <a:rPr lang="en-US" sz="2800" dirty="0" err="1"/>
              <a:t>dymuno</a:t>
            </a:r>
            <a:r>
              <a:rPr lang="en-US" sz="2800" dirty="0"/>
              <a:t> </a:t>
            </a:r>
            <a:r>
              <a:rPr lang="en-US" sz="2800" dirty="0" err="1"/>
              <a:t>sefyll</a:t>
            </a:r>
            <a:r>
              <a:rPr lang="en-US" sz="2800" dirty="0"/>
              <a:t> </a:t>
            </a:r>
            <a:r>
              <a:rPr lang="en-US" sz="2800" dirty="0" err="1"/>
              <a:t>yr</a:t>
            </a:r>
            <a:r>
              <a:rPr lang="en-US" sz="2800" dirty="0"/>
              <a:t> </a:t>
            </a:r>
            <a:r>
              <a:rPr lang="en-US" sz="2800" dirty="0" err="1"/>
              <a:t>arholiad</a:t>
            </a:r>
            <a:r>
              <a:rPr lang="en-US" sz="2800" dirty="0"/>
              <a:t>.</a:t>
            </a:r>
          </a:p>
          <a:p>
            <a:pPr marL="0" indent="0" fontAlgn="base">
              <a:buNone/>
            </a:pPr>
            <a:endParaRPr lang="en-US" sz="2800" dirty="0"/>
          </a:p>
          <a:p>
            <a:pPr marL="0" indent="0" fontAlgn="base">
              <a:buNone/>
            </a:pPr>
            <a:r>
              <a:rPr lang="en-US" sz="2800" b="1" dirty="0"/>
              <a:t>NAD WYT TI’N</a:t>
            </a:r>
            <a:r>
              <a:rPr lang="en-US" sz="2800" dirty="0"/>
              <a:t> = </a:t>
            </a:r>
            <a:r>
              <a:rPr lang="en-US" sz="2800" b="1" dirty="0"/>
              <a:t>that</a:t>
            </a:r>
            <a:r>
              <a:rPr lang="en-US" sz="2800" dirty="0"/>
              <a:t> you are </a:t>
            </a:r>
            <a:r>
              <a:rPr lang="en-US" sz="2800" b="1" dirty="0"/>
              <a:t>not</a:t>
            </a:r>
            <a:r>
              <a:rPr lang="en-US" sz="2800" dirty="0"/>
              <a:t>/ that you aren’t</a:t>
            </a:r>
          </a:p>
          <a:p>
            <a:pPr marL="0" indent="0" fontAlgn="base">
              <a:buNone/>
            </a:pPr>
            <a:r>
              <a:rPr lang="en-US" sz="2800" dirty="0" err="1"/>
              <a:t>e.e.</a:t>
            </a:r>
            <a:r>
              <a:rPr lang="en-US" sz="2800" dirty="0"/>
              <a:t> </a:t>
            </a:r>
            <a:r>
              <a:rPr lang="en-US" sz="2800" dirty="0" err="1"/>
              <a:t>Dywedodd</a:t>
            </a:r>
            <a:r>
              <a:rPr lang="en-US" sz="2800" dirty="0"/>
              <a:t> Sara </a:t>
            </a:r>
            <a:r>
              <a:rPr lang="en-US" sz="2800" b="1" dirty="0" err="1"/>
              <a:t>nad</a:t>
            </a:r>
            <a:r>
              <a:rPr lang="en-US" sz="2800" b="1" dirty="0"/>
              <a:t> </a:t>
            </a:r>
            <a:r>
              <a:rPr lang="en-US" sz="2800" b="1" dirty="0" err="1"/>
              <a:t>wyt</a:t>
            </a:r>
            <a:r>
              <a:rPr lang="en-US" sz="2800" b="1" dirty="0"/>
              <a:t> </a:t>
            </a:r>
            <a:r>
              <a:rPr lang="en-US" sz="2800" b="1" dirty="0" err="1"/>
              <a:t>ti’n</a:t>
            </a:r>
            <a:r>
              <a:rPr lang="en-US" sz="2800" dirty="0"/>
              <a:t> </a:t>
            </a:r>
            <a:r>
              <a:rPr lang="en-US" sz="2800" dirty="0" err="1"/>
              <a:t>mynd</a:t>
            </a:r>
            <a:r>
              <a:rPr lang="en-US" sz="2800" dirty="0"/>
              <a:t>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5624360-F368-944A-9FF8-0221105D79E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313"/>
          <a:stretch/>
        </p:blipFill>
        <p:spPr>
          <a:xfrm>
            <a:off x="0" y="5927834"/>
            <a:ext cx="12192000" cy="930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8556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08406C-8DB1-B84D-9B56-1EDA6A87FA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54880" y="382385"/>
            <a:ext cx="3035808" cy="952639"/>
          </a:xfrm>
        </p:spPr>
        <p:txBody>
          <a:bodyPr/>
          <a:lstStyle/>
          <a:p>
            <a:pPr algn="ctr"/>
            <a:r>
              <a:rPr lang="en-US" err="1"/>
              <a:t>Tasg</a:t>
            </a:r>
            <a:r>
              <a:rPr lang="en-US"/>
              <a:t>	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0851AF-FEE9-EF42-BF37-75F5C9A4B9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1874517"/>
            <a:ext cx="10178322" cy="4005075"/>
          </a:xfrm>
        </p:spPr>
        <p:txBody>
          <a:bodyPr>
            <a:normAutofit/>
          </a:bodyPr>
          <a:lstStyle/>
          <a:p>
            <a:r>
              <a:rPr lang="en-US" sz="3200" dirty="0" err="1"/>
              <a:t>Meddyliwch</a:t>
            </a:r>
            <a:r>
              <a:rPr lang="en-US" sz="3200" dirty="0"/>
              <a:t> am 2 </a:t>
            </a:r>
            <a:r>
              <a:rPr lang="en-US" sz="3200" dirty="0" err="1"/>
              <a:t>frawddeg</a:t>
            </a:r>
            <a:r>
              <a:rPr lang="en-US" sz="3200" dirty="0"/>
              <a:t> </a:t>
            </a:r>
            <a:r>
              <a:rPr lang="en-US" sz="3200" dirty="0" err="1"/>
              <a:t>yn</a:t>
            </a:r>
            <a:r>
              <a:rPr lang="en-US" sz="3200" dirty="0"/>
              <a:t> </a:t>
            </a:r>
            <a:r>
              <a:rPr lang="en-US" sz="3200" dirty="0" err="1"/>
              <a:t>cynnwys</a:t>
            </a:r>
            <a:r>
              <a:rPr lang="en-US" sz="3200" dirty="0"/>
              <a:t> ‘</a:t>
            </a:r>
            <a:r>
              <a:rPr lang="en-US" sz="3200" dirty="0" err="1"/>
              <a:t>nid</a:t>
            </a:r>
            <a:r>
              <a:rPr lang="en-US" sz="3200" dirty="0"/>
              <a:t>’ a 2 </a:t>
            </a:r>
            <a:r>
              <a:rPr lang="en-US" sz="3200" dirty="0" err="1"/>
              <a:t>frawddeg</a:t>
            </a:r>
            <a:r>
              <a:rPr lang="en-US" sz="3200" dirty="0"/>
              <a:t> </a:t>
            </a:r>
            <a:r>
              <a:rPr lang="en-US" sz="3200" dirty="0" err="1"/>
              <a:t>yn</a:t>
            </a:r>
            <a:r>
              <a:rPr lang="en-US" sz="3200" dirty="0"/>
              <a:t> </a:t>
            </a:r>
            <a:r>
              <a:rPr lang="en-US" sz="3200" dirty="0" err="1"/>
              <a:t>cynnwys</a:t>
            </a:r>
            <a:r>
              <a:rPr lang="en-US" sz="3200" dirty="0"/>
              <a:t> ‘</a:t>
            </a:r>
            <a:r>
              <a:rPr lang="en-US" sz="3200" dirty="0" err="1"/>
              <a:t>nad</a:t>
            </a:r>
            <a:r>
              <a:rPr lang="en-US" sz="3200" dirty="0"/>
              <a:t>’.</a:t>
            </a:r>
          </a:p>
          <a:p>
            <a:endParaRPr lang="en-US" sz="3200" dirty="0"/>
          </a:p>
          <a:p>
            <a:r>
              <a:rPr lang="en-US" sz="3200" dirty="0" err="1"/>
              <a:t>Gwiriwch</a:t>
            </a:r>
            <a:r>
              <a:rPr lang="en-US" sz="3200" dirty="0"/>
              <a:t> </a:t>
            </a:r>
            <a:r>
              <a:rPr lang="en-US" sz="3200" dirty="0" err="1"/>
              <a:t>eich</a:t>
            </a:r>
            <a:r>
              <a:rPr lang="en-US" sz="3200" dirty="0"/>
              <a:t> </a:t>
            </a:r>
            <a:r>
              <a:rPr lang="en-US" sz="3200" dirty="0" err="1"/>
              <a:t>brawddegau</a:t>
            </a:r>
            <a:r>
              <a:rPr lang="en-US" sz="3200" dirty="0"/>
              <a:t> </a:t>
            </a:r>
            <a:r>
              <a:rPr lang="en-US" sz="3200" dirty="0" err="1"/>
              <a:t>gyda</a:t>
            </a:r>
            <a:r>
              <a:rPr lang="en-US" sz="3200" dirty="0"/>
              <a:t> </a:t>
            </a:r>
            <a:r>
              <a:rPr lang="en-US" sz="3200" dirty="0" err="1"/>
              <a:t>phartner</a:t>
            </a:r>
            <a:r>
              <a:rPr lang="en-US" sz="3200" dirty="0"/>
              <a:t>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3411BCE-EC47-354E-91E8-92780A14874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313"/>
          <a:stretch/>
        </p:blipFill>
        <p:spPr>
          <a:xfrm>
            <a:off x="0" y="5927834"/>
            <a:ext cx="12192000" cy="930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1654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, handwriting, table, furniture&#10;&#10;Description automatically generated">
            <a:extLst>
              <a:ext uri="{FF2B5EF4-FFF2-40B4-BE49-F238E27FC236}">
                <a16:creationId xmlns:a16="http://schemas.microsoft.com/office/drawing/2014/main" id="{909C1A6C-BACA-1EB4-7101-098B492135A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878" t="2456" r="30763" b="61434"/>
          <a:stretch/>
        </p:blipFill>
        <p:spPr>
          <a:xfrm>
            <a:off x="1197347" y="898262"/>
            <a:ext cx="5457453" cy="2886338"/>
          </a:xfrm>
          <a:prstGeom prst="rect">
            <a:avLst/>
          </a:prstGeom>
        </p:spPr>
      </p:pic>
      <p:pic>
        <p:nvPicPr>
          <p:cNvPr id="7" name="Picture 6" descr="A picture containing text, handwriting, child art, table&#10;&#10;Description automatically generated">
            <a:extLst>
              <a:ext uri="{FF2B5EF4-FFF2-40B4-BE49-F238E27FC236}">
                <a16:creationId xmlns:a16="http://schemas.microsoft.com/office/drawing/2014/main" id="{CBCFB86B-018A-8F67-3ADB-81FA1297D5B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9895" t="2723" r="30880" b="61030"/>
          <a:stretch/>
        </p:blipFill>
        <p:spPr>
          <a:xfrm>
            <a:off x="5994400" y="3771900"/>
            <a:ext cx="5791200" cy="29718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01F9B81-8603-AEDD-4EA1-7162AE3C53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08261" y="155311"/>
            <a:ext cx="3989750" cy="742951"/>
          </a:xfrm>
        </p:spPr>
        <p:txBody>
          <a:bodyPr>
            <a:normAutofit fontScale="90000"/>
          </a:bodyPr>
          <a:lstStyle/>
          <a:p>
            <a:r>
              <a:rPr lang="en-US" dirty="0" err="1"/>
              <a:t>Mewn</a:t>
            </a:r>
            <a:r>
              <a:rPr lang="en-US" dirty="0"/>
              <a:t> / YN</a:t>
            </a:r>
          </a:p>
        </p:txBody>
      </p:sp>
    </p:spTree>
    <p:extLst>
      <p:ext uri="{BB962C8B-B14F-4D97-AF65-F5344CB8AC3E}">
        <p14:creationId xmlns:p14="http://schemas.microsoft.com/office/powerpoint/2010/main" val="2661372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7487598-F86E-5B4C-8FDC-E04EE30C38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450" y="1124747"/>
            <a:ext cx="11826367" cy="4969863"/>
          </a:xfrm>
          <a:solidFill>
            <a:schemeClr val="bg1"/>
          </a:solidFill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cy-GB"/>
          </a:p>
          <a:p>
            <a:pPr marL="0" indent="0">
              <a:buNone/>
            </a:pPr>
            <a:endParaRPr lang="cy-GB" b="1"/>
          </a:p>
          <a:p>
            <a:pPr marL="0" indent="0">
              <a:buNone/>
            </a:pPr>
            <a:endParaRPr lang="cy-GB" b="1"/>
          </a:p>
          <a:p>
            <a:pPr marL="0" indent="0">
              <a:buNone/>
            </a:pPr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2215C2C-78B6-5E8C-6838-7631D9EC81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85922" y="4736892"/>
            <a:ext cx="1468981" cy="1507136"/>
          </a:xfrm>
          <a:prstGeom prst="rect">
            <a:avLst/>
          </a:prstGeom>
        </p:spPr>
      </p:pic>
      <p:sp>
        <p:nvSpPr>
          <p:cNvPr id="2" name="Content Placeholder 4">
            <a:extLst>
              <a:ext uri="{FF2B5EF4-FFF2-40B4-BE49-F238E27FC236}">
                <a16:creationId xmlns:a16="http://schemas.microsoft.com/office/drawing/2014/main" id="{05FA48CD-6A7A-75C5-F24D-9AF32CDCB91F}"/>
              </a:ext>
            </a:extLst>
          </p:cNvPr>
          <p:cNvSpPr txBox="1">
            <a:spLocks/>
          </p:cNvSpPr>
          <p:nvPr/>
        </p:nvSpPr>
        <p:spPr>
          <a:xfrm>
            <a:off x="1" y="936261"/>
            <a:ext cx="12191999" cy="5921739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t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cy-GB" b="1" dirty="0"/>
          </a:p>
          <a:p>
            <a:pPr marL="0" indent="0">
              <a:buNone/>
            </a:pPr>
            <a:r>
              <a:rPr lang="cy-GB" b="1" dirty="0"/>
              <a:t>Felly, pa un o’r canlynol sy’n gywir?</a:t>
            </a:r>
            <a:endParaRPr lang="cy-GB" dirty="0"/>
          </a:p>
          <a:p>
            <a:pPr marL="514376" indent="-514376">
              <a:buFont typeface="Arial" panose="020B0604020202020204" pitchFamily="34" charset="0"/>
              <a:buAutoNum type="arabicPeriod"/>
            </a:pPr>
            <a:r>
              <a:rPr lang="cy-GB" dirty="0"/>
              <a:t>Wyt ti’n dod adref                                                      	ein car ni heno?</a:t>
            </a:r>
          </a:p>
          <a:p>
            <a:pPr marL="514376" indent="-514376">
              <a:buFont typeface="Arial" panose="020B0604020202020204" pitchFamily="34" charset="0"/>
              <a:buAutoNum type="arabicPeriod"/>
            </a:pPr>
            <a:endParaRPr lang="cy-GB" dirty="0"/>
          </a:p>
          <a:p>
            <a:pPr marL="514376" indent="-514376">
              <a:buFont typeface="Arial" panose="020B0604020202020204" pitchFamily="34" charset="0"/>
              <a:buAutoNum type="arabicPeriod"/>
            </a:pPr>
            <a:r>
              <a:rPr lang="cy-GB" dirty="0"/>
              <a:t>Rydw i’n gweithio   	                                                  ysgol.</a:t>
            </a:r>
          </a:p>
          <a:p>
            <a:pPr marL="514376" indent="-514376">
              <a:buFont typeface="Arial" panose="020B0604020202020204" pitchFamily="34" charset="0"/>
              <a:buAutoNum type="arabicPeriod"/>
            </a:pPr>
            <a:endParaRPr lang="cy-GB" dirty="0"/>
          </a:p>
          <a:p>
            <a:pPr marL="514376" indent="-514376">
              <a:buFont typeface="Arial" panose="020B0604020202020204" pitchFamily="34" charset="0"/>
              <a:buAutoNum type="arabicPeriod"/>
            </a:pPr>
            <a:r>
              <a:rPr lang="cy-GB" dirty="0"/>
              <a:t>Bwytais fy nghinio                                                     swyddfa heddiw.</a:t>
            </a:r>
          </a:p>
          <a:p>
            <a:pPr marL="514376" indent="-514376">
              <a:buFont typeface="Arial" panose="020B0604020202020204" pitchFamily="34" charset="0"/>
              <a:buAutoNum type="arabicPeriod"/>
            </a:pPr>
            <a:endParaRPr lang="cy-GB" dirty="0"/>
          </a:p>
          <a:p>
            <a:pPr marL="514376" indent="-514376">
              <a:buFont typeface="Arial" panose="020B0604020202020204" pitchFamily="34" charset="0"/>
              <a:buAutoNum type="arabicPeriod"/>
            </a:pPr>
            <a:r>
              <a:rPr lang="cy-GB" dirty="0"/>
              <a:t>Bob dydd Sadwrn, rydw i’n gweithio                                                      M&amp;S. </a:t>
            </a:r>
          </a:p>
          <a:p>
            <a:pPr marL="514376" indent="-514376">
              <a:buFont typeface="Arial" panose="020B0604020202020204" pitchFamily="34" charset="0"/>
              <a:buAutoNum type="arabicPeriod"/>
            </a:pPr>
            <a:endParaRPr lang="cy-GB" dirty="0"/>
          </a:p>
          <a:p>
            <a:pPr marL="514376" indent="-514376">
              <a:buFont typeface="Arial" panose="020B0604020202020204" pitchFamily="34" charset="0"/>
              <a:buAutoNum type="arabicPeriod"/>
            </a:pPr>
            <a:r>
              <a:rPr lang="cy-GB" dirty="0"/>
              <a:t>Wyt ti’n mynd i’r bore coffi                                                      ystafell yr athrawon?</a:t>
            </a:r>
          </a:p>
          <a:p>
            <a:pPr marL="514376" indent="-514376">
              <a:buFont typeface="Arial" panose="020B0604020202020204" pitchFamily="34" charset="0"/>
              <a:buAutoNum type="arabicPeriod"/>
            </a:pPr>
            <a:endParaRPr lang="cy-GB" dirty="0"/>
          </a:p>
          <a:p>
            <a:pPr marL="0" indent="0">
              <a:buNone/>
            </a:pPr>
            <a:endParaRPr lang="cy-GB" dirty="0"/>
          </a:p>
          <a:p>
            <a:pPr marL="0" indent="0">
              <a:buNone/>
            </a:pPr>
            <a:endParaRPr lang="cy-GB" dirty="0"/>
          </a:p>
          <a:p>
            <a:pPr marL="0" indent="0">
              <a:buNone/>
            </a:pPr>
            <a:endParaRPr lang="cy-GB" b="1" dirty="0"/>
          </a:p>
          <a:p>
            <a:pPr marL="0" indent="0">
              <a:buNone/>
            </a:pPr>
            <a:endParaRPr lang="cy-GB" b="1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99F0D9F-999F-2E6F-9218-B403DA6FFBF3}"/>
              </a:ext>
            </a:extLst>
          </p:cNvPr>
          <p:cNvSpPr txBox="1"/>
          <p:nvPr/>
        </p:nvSpPr>
        <p:spPr>
          <a:xfrm>
            <a:off x="3645184" y="1861835"/>
            <a:ext cx="1978700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 dirty="0">
                <a:latin typeface="Avenir Book" panose="02000503020000020003" pitchFamily="2" charset="0"/>
              </a:rPr>
              <a:t>1. </a:t>
            </a:r>
            <a:r>
              <a:rPr lang="en-US" sz="2400" dirty="0" err="1">
                <a:latin typeface="Avenir Book" panose="02000503020000020003" pitchFamily="2" charset="0"/>
              </a:rPr>
              <a:t>mewn</a:t>
            </a:r>
            <a:r>
              <a:rPr lang="en-US" sz="2400" dirty="0">
                <a:latin typeface="Avenir Book" panose="02000503020000020003" pitchFamily="2" charset="0"/>
              </a:rPr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AE890AF-A7C4-7377-6512-41EBD3F239ED}"/>
              </a:ext>
            </a:extLst>
          </p:cNvPr>
          <p:cNvSpPr txBox="1"/>
          <p:nvPr/>
        </p:nvSpPr>
        <p:spPr>
          <a:xfrm>
            <a:off x="5637199" y="1855933"/>
            <a:ext cx="1978700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>
                <a:latin typeface="Avenir Book" panose="02000503020000020003" pitchFamily="2" charset="0"/>
              </a:rPr>
              <a:t>2. </a:t>
            </a:r>
            <a:r>
              <a:rPr lang="en-US" sz="2400" err="1">
                <a:latin typeface="Avenir Book" panose="02000503020000020003" pitchFamily="2" charset="0"/>
              </a:rPr>
              <a:t>yn</a:t>
            </a:r>
            <a:endParaRPr lang="en-US" sz="2400">
              <a:latin typeface="Avenir Book" panose="02000503020000020003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B26E4AA-CF65-265F-F592-1F85D0727074}"/>
              </a:ext>
            </a:extLst>
          </p:cNvPr>
          <p:cNvSpPr txBox="1"/>
          <p:nvPr/>
        </p:nvSpPr>
        <p:spPr>
          <a:xfrm>
            <a:off x="3500058" y="2694125"/>
            <a:ext cx="1827165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>
                <a:latin typeface="Avenir Book" panose="02000503020000020003" pitchFamily="2" charset="0"/>
              </a:rPr>
              <a:t>1. </a:t>
            </a:r>
            <a:r>
              <a:rPr lang="en-US" sz="2400" err="1">
                <a:latin typeface="Avenir Book" panose="02000503020000020003" pitchFamily="2" charset="0"/>
              </a:rPr>
              <a:t>mewn</a:t>
            </a:r>
            <a:r>
              <a:rPr lang="en-US" sz="2400">
                <a:latin typeface="Avenir Book" panose="02000503020000020003" pitchFamily="2" charset="0"/>
              </a:rPr>
              <a:t>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B59F5D3-B303-BCA3-3B0B-0866EA34B811}"/>
              </a:ext>
            </a:extLst>
          </p:cNvPr>
          <p:cNvSpPr txBox="1"/>
          <p:nvPr/>
        </p:nvSpPr>
        <p:spPr>
          <a:xfrm>
            <a:off x="5702449" y="2743931"/>
            <a:ext cx="1978700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>
                <a:latin typeface="Avenir Book" panose="02000503020000020003" pitchFamily="2" charset="0"/>
              </a:rPr>
              <a:t>2. </a:t>
            </a:r>
            <a:r>
              <a:rPr lang="en-US" sz="2400" err="1">
                <a:latin typeface="Avenir Book" panose="02000503020000020003" pitchFamily="2" charset="0"/>
              </a:rPr>
              <a:t>yn</a:t>
            </a:r>
            <a:endParaRPr lang="en-US" sz="2400">
              <a:latin typeface="Avenir Book" panose="02000503020000020003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98C87FA-FC87-96E6-5409-3CA00FB8E84E}"/>
              </a:ext>
            </a:extLst>
          </p:cNvPr>
          <p:cNvSpPr txBox="1"/>
          <p:nvPr/>
        </p:nvSpPr>
        <p:spPr>
          <a:xfrm>
            <a:off x="3424290" y="3741457"/>
            <a:ext cx="1978700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 dirty="0">
                <a:latin typeface="Avenir Book" panose="02000503020000020003" pitchFamily="2" charset="0"/>
              </a:rPr>
              <a:t>1. </a:t>
            </a:r>
            <a:r>
              <a:rPr lang="en-US" sz="2400" dirty="0" err="1">
                <a:latin typeface="Avenir Book" panose="02000503020000020003" pitchFamily="2" charset="0"/>
              </a:rPr>
              <a:t>mewn</a:t>
            </a:r>
            <a:r>
              <a:rPr lang="en-US" sz="2400" dirty="0">
                <a:latin typeface="Avenir Book" panose="02000503020000020003" pitchFamily="2" charset="0"/>
              </a:rPr>
              <a:t>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503C0D0-34BA-7875-E032-B6F224C4C324}"/>
              </a:ext>
            </a:extLst>
          </p:cNvPr>
          <p:cNvSpPr txBox="1"/>
          <p:nvPr/>
        </p:nvSpPr>
        <p:spPr>
          <a:xfrm>
            <a:off x="5483603" y="3740119"/>
            <a:ext cx="1978700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>
                <a:latin typeface="Avenir Book" panose="02000503020000020003" pitchFamily="2" charset="0"/>
              </a:rPr>
              <a:t>2. </a:t>
            </a:r>
            <a:r>
              <a:rPr lang="en-US" sz="2400" err="1">
                <a:latin typeface="Avenir Book" panose="02000503020000020003" pitchFamily="2" charset="0"/>
              </a:rPr>
              <a:t>yn</a:t>
            </a:r>
            <a:r>
              <a:rPr lang="en-US" sz="2400">
                <a:latin typeface="Avenir Book" panose="02000503020000020003" pitchFamily="2" charset="0"/>
              </a:rPr>
              <a:t>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531875A-DE7F-C0E1-6F4C-A8DAFAEB41CB}"/>
              </a:ext>
            </a:extLst>
          </p:cNvPr>
          <p:cNvSpPr txBox="1"/>
          <p:nvPr/>
        </p:nvSpPr>
        <p:spPr>
          <a:xfrm>
            <a:off x="5957231" y="4627370"/>
            <a:ext cx="1978700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 dirty="0">
                <a:latin typeface="Avenir Book" panose="02000503020000020003" pitchFamily="2" charset="0"/>
              </a:rPr>
              <a:t>1. </a:t>
            </a:r>
            <a:r>
              <a:rPr lang="en-US" sz="2400" dirty="0" err="1">
                <a:latin typeface="Avenir Book" panose="02000503020000020003" pitchFamily="2" charset="0"/>
              </a:rPr>
              <a:t>yn</a:t>
            </a:r>
            <a:r>
              <a:rPr lang="en-US" sz="2400" dirty="0">
                <a:latin typeface="Avenir Book" panose="02000503020000020003" pitchFamily="2" charset="0"/>
              </a:rPr>
              <a:t>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9DEB995-7BE5-F4BE-CED6-636924651842}"/>
              </a:ext>
            </a:extLst>
          </p:cNvPr>
          <p:cNvSpPr txBox="1"/>
          <p:nvPr/>
        </p:nvSpPr>
        <p:spPr>
          <a:xfrm>
            <a:off x="8017997" y="4627370"/>
            <a:ext cx="1978700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>
                <a:latin typeface="Avenir Book" panose="02000503020000020003" pitchFamily="2" charset="0"/>
              </a:rPr>
              <a:t>2. </a:t>
            </a:r>
            <a:r>
              <a:rPr lang="en-US" sz="2400" err="1">
                <a:latin typeface="Avenir Book" panose="02000503020000020003" pitchFamily="2" charset="0"/>
              </a:rPr>
              <a:t>mewn</a:t>
            </a:r>
            <a:r>
              <a:rPr lang="en-US" sz="2400">
                <a:latin typeface="Avenir Book" panose="02000503020000020003" pitchFamily="2" charset="0"/>
              </a:rPr>
              <a:t>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9D8996B-027F-CC4D-3B0A-95B01B4AAFA7}"/>
              </a:ext>
            </a:extLst>
          </p:cNvPr>
          <p:cNvSpPr txBox="1"/>
          <p:nvPr/>
        </p:nvSpPr>
        <p:spPr>
          <a:xfrm>
            <a:off x="4575591" y="5591828"/>
            <a:ext cx="1978700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>
                <a:latin typeface="Avenir Book" panose="02000503020000020003" pitchFamily="2" charset="0"/>
              </a:rPr>
              <a:t>1. </a:t>
            </a:r>
            <a:r>
              <a:rPr lang="en-US" sz="2400" err="1">
                <a:latin typeface="Avenir Book" panose="02000503020000020003" pitchFamily="2" charset="0"/>
              </a:rPr>
              <a:t>yn</a:t>
            </a:r>
            <a:r>
              <a:rPr lang="en-US" sz="2400">
                <a:latin typeface="Avenir Book" panose="02000503020000020003" pitchFamily="2" charset="0"/>
              </a:rPr>
              <a:t>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D05634F-0BE9-BA0C-A669-51E588E7DA5C}"/>
              </a:ext>
            </a:extLst>
          </p:cNvPr>
          <p:cNvSpPr txBox="1"/>
          <p:nvPr/>
        </p:nvSpPr>
        <p:spPr>
          <a:xfrm>
            <a:off x="6601795" y="5611705"/>
            <a:ext cx="2107843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 dirty="0">
                <a:latin typeface="Avenir Book" panose="02000503020000020003" pitchFamily="2" charset="0"/>
              </a:rPr>
              <a:t>2. </a:t>
            </a:r>
            <a:r>
              <a:rPr lang="en-US" sz="2400" dirty="0" err="1">
                <a:latin typeface="Avenir Book" panose="02000503020000020003" pitchFamily="2" charset="0"/>
              </a:rPr>
              <a:t>mewn</a:t>
            </a:r>
            <a:r>
              <a:rPr lang="en-US" sz="2400" dirty="0">
                <a:latin typeface="Avenir Book" panose="02000503020000020003" pitchFamily="2" charset="0"/>
              </a:rPr>
              <a:t> </a:t>
            </a:r>
          </a:p>
        </p:txBody>
      </p:sp>
      <p:pic>
        <p:nvPicPr>
          <p:cNvPr id="8" name="Picture 7" descr="Shape, arrow&#10;&#10;Description automatically generated">
            <a:extLst>
              <a:ext uri="{FF2B5EF4-FFF2-40B4-BE49-F238E27FC236}">
                <a16:creationId xmlns:a16="http://schemas.microsoft.com/office/drawing/2014/main" id="{BB8DD612-8E90-EFB1-32CC-3AD4AFE12A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2869" y="1742282"/>
            <a:ext cx="560427" cy="548812"/>
          </a:xfrm>
          <a:prstGeom prst="rect">
            <a:avLst/>
          </a:prstGeom>
        </p:spPr>
      </p:pic>
      <p:pic>
        <p:nvPicPr>
          <p:cNvPr id="16" name="Picture 15" descr="Shape, arrow&#10;&#10;Description automatically generated">
            <a:extLst>
              <a:ext uri="{FF2B5EF4-FFF2-40B4-BE49-F238E27FC236}">
                <a16:creationId xmlns:a16="http://schemas.microsoft.com/office/drawing/2014/main" id="{5414A553-7F44-6C7A-41F9-3F80251ECD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80291" y="2587798"/>
            <a:ext cx="560427" cy="548812"/>
          </a:xfrm>
          <a:prstGeom prst="rect">
            <a:avLst/>
          </a:prstGeom>
        </p:spPr>
      </p:pic>
      <p:pic>
        <p:nvPicPr>
          <p:cNvPr id="17" name="Picture 16" descr="Shape, arrow&#10;&#10;Description automatically generated">
            <a:extLst>
              <a:ext uri="{FF2B5EF4-FFF2-40B4-BE49-F238E27FC236}">
                <a16:creationId xmlns:a16="http://schemas.microsoft.com/office/drawing/2014/main" id="{81D134EE-B416-7C30-5D8F-8829BAC845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28704" y="3609678"/>
            <a:ext cx="560427" cy="548812"/>
          </a:xfrm>
          <a:prstGeom prst="rect">
            <a:avLst/>
          </a:prstGeom>
        </p:spPr>
      </p:pic>
      <p:pic>
        <p:nvPicPr>
          <p:cNvPr id="18" name="Picture 17" descr="Shape, arrow&#10;&#10;Description automatically generated">
            <a:extLst>
              <a:ext uri="{FF2B5EF4-FFF2-40B4-BE49-F238E27FC236}">
                <a16:creationId xmlns:a16="http://schemas.microsoft.com/office/drawing/2014/main" id="{86A64CD5-7C44-C8A3-F308-E1691658B0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75504" y="4471587"/>
            <a:ext cx="560427" cy="548812"/>
          </a:xfrm>
          <a:prstGeom prst="rect">
            <a:avLst/>
          </a:prstGeom>
        </p:spPr>
      </p:pic>
      <p:pic>
        <p:nvPicPr>
          <p:cNvPr id="19" name="Picture 18" descr="Shape, arrow&#10;&#10;Description automatically generated">
            <a:extLst>
              <a:ext uri="{FF2B5EF4-FFF2-40B4-BE49-F238E27FC236}">
                <a16:creationId xmlns:a16="http://schemas.microsoft.com/office/drawing/2014/main" id="{F5F08238-2230-B734-1A1C-A9DCB0C1F5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93835" y="5434771"/>
            <a:ext cx="560427" cy="548812"/>
          </a:xfrm>
          <a:prstGeom prst="rect">
            <a:avLst/>
          </a:prstGeom>
        </p:spPr>
      </p:pic>
      <p:sp>
        <p:nvSpPr>
          <p:cNvPr id="23" name="Teitl 1">
            <a:extLst>
              <a:ext uri="{FF2B5EF4-FFF2-40B4-BE49-F238E27FC236}">
                <a16:creationId xmlns:a16="http://schemas.microsoft.com/office/drawing/2014/main" id="{D42E9B5C-B0D9-9C09-C0DD-238927504B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9574" y="103436"/>
            <a:ext cx="4002045" cy="1002131"/>
          </a:xfrm>
          <a:noFill/>
        </p:spPr>
        <p:txBody>
          <a:bodyPr>
            <a:normAutofit/>
          </a:bodyPr>
          <a:lstStyle/>
          <a:p>
            <a:r>
              <a:rPr lang="en-GB" dirty="0" err="1">
                <a:latin typeface="Avenir Book" panose="02000503020000020003" pitchFamily="2" charset="0"/>
              </a:rPr>
              <a:t>Ymarfer</a:t>
            </a:r>
            <a:endParaRPr lang="cy-GB" dirty="0">
              <a:latin typeface="Avenir Book" panose="020005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8305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1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6" grpId="0" animBg="1"/>
      <p:bldP spid="7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4"/>
          <p:cNvSpPr txBox="1">
            <a:spLocks noGrp="1"/>
          </p:cNvSpPr>
          <p:nvPr>
            <p:ph type="title"/>
          </p:nvPr>
        </p:nvSpPr>
        <p:spPr>
          <a:xfrm>
            <a:off x="1980882" y="976004"/>
            <a:ext cx="8229600" cy="101473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ctr" anchorCtr="0">
            <a:noAutofit/>
          </a:bodyPr>
          <a:lstStyle/>
          <a:p>
            <a:pPr algn="ctr">
              <a:spcBef>
                <a:spcPts val="0"/>
              </a:spcBef>
            </a:pPr>
            <a:r>
              <a:rPr lang="en-GB" sz="3240" b="1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Sillafu</a:t>
            </a:r>
            <a:r>
              <a:rPr lang="en-GB" sz="3240" dirty="0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 </a:t>
            </a:r>
            <a:br>
              <a:rPr lang="en-GB" sz="3240" dirty="0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</a:br>
            <a:r>
              <a:rPr lang="en-GB" sz="3240" dirty="0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Pa </a:t>
            </a:r>
            <a:r>
              <a:rPr lang="en-GB" sz="3240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lythrennau</a:t>
            </a:r>
            <a:r>
              <a:rPr lang="en-GB" sz="3240" dirty="0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3240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sy’n</a:t>
            </a:r>
            <a:r>
              <a:rPr lang="en-GB" sz="3240" dirty="0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3240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dyblu</a:t>
            </a:r>
            <a:r>
              <a:rPr lang="en-GB" sz="3240" dirty="0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?</a:t>
            </a:r>
            <a:endParaRPr sz="3240" dirty="0">
              <a:solidFill>
                <a:schemeClr val="dk1"/>
              </a:solidFill>
              <a:latin typeface="Avenir Book" panose="02000503020000020003" pitchFamily="2" charset="0"/>
              <a:ea typeface="Calibri"/>
              <a:cs typeface="Calibri"/>
              <a:sym typeface="Calibri"/>
            </a:endParaRPr>
          </a:p>
        </p:txBody>
      </p:sp>
      <p:sp>
        <p:nvSpPr>
          <p:cNvPr id="100" name="Google Shape;100;p14"/>
          <p:cNvSpPr txBox="1">
            <a:spLocks noGrp="1"/>
          </p:cNvSpPr>
          <p:nvPr>
            <p:ph idx="1"/>
          </p:nvPr>
        </p:nvSpPr>
        <p:spPr>
          <a:xfrm>
            <a:off x="1862455" y="2089786"/>
            <a:ext cx="8229600" cy="337693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t" anchorCtr="0">
            <a:noAutofit/>
          </a:bodyPr>
          <a:lstStyle/>
          <a:p>
            <a:pPr marL="342917" indent="-190510">
              <a:spcBef>
                <a:spcPts val="0"/>
              </a:spcBef>
              <a:buClr>
                <a:schemeClr val="dk1"/>
              </a:buClr>
              <a:buSzPts val="2400"/>
              <a:buNone/>
            </a:pP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17" indent="-190510">
              <a:spcBef>
                <a:spcPts val="480"/>
              </a:spcBef>
              <a:buClr>
                <a:schemeClr val="dk1"/>
              </a:buClr>
              <a:buSzPts val="2400"/>
              <a:buNone/>
            </a:pP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2" name="Google Shape;102;p14"/>
          <p:cNvSpPr/>
          <p:nvPr/>
        </p:nvSpPr>
        <p:spPr>
          <a:xfrm rot="-840000">
            <a:off x="2659380" y="2069466"/>
            <a:ext cx="2738120" cy="1520825"/>
          </a:xfrm>
          <a:prstGeom prst="irregularSeal1">
            <a:avLst/>
          </a:prstGeom>
          <a:solidFill>
            <a:schemeClr val="accent6">
              <a:lumMod val="60000"/>
              <a:lumOff val="40000"/>
            </a:schemeClr>
          </a:solidFill>
          <a:ln w="28575" cap="flat" cmpd="sng">
            <a:solidFill>
              <a:schemeClr val="accent6">
                <a:lumMod val="75000"/>
              </a:schemeClr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Clr>
                <a:schemeClr val="dk1"/>
              </a:buClr>
              <a:buSzPts val="3500"/>
            </a:pPr>
            <a:r>
              <a:rPr lang="en-GB" sz="35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</a:t>
            </a:r>
            <a:endParaRPr sz="35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3" name="Google Shape;103;p14"/>
          <p:cNvSpPr/>
          <p:nvPr/>
        </p:nvSpPr>
        <p:spPr>
          <a:xfrm rot="840000">
            <a:off x="6388100" y="2149476"/>
            <a:ext cx="2738120" cy="1520825"/>
          </a:xfrm>
          <a:prstGeom prst="irregularSeal1">
            <a:avLst/>
          </a:prstGeom>
          <a:solidFill>
            <a:schemeClr val="accent1">
              <a:lumMod val="40000"/>
              <a:lumOff val="60000"/>
            </a:schemeClr>
          </a:solidFill>
          <a:ln w="28575" cap="flat" cmpd="sng">
            <a:solidFill>
              <a:schemeClr val="accent1">
                <a:lumMod val="75000"/>
              </a:schemeClr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Clr>
                <a:schemeClr val="dk1"/>
              </a:buClr>
              <a:buSzPts val="3500"/>
            </a:pPr>
            <a:r>
              <a:rPr lang="en-GB" sz="35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</a:t>
            </a:r>
            <a:endParaRPr sz="35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4" name="Google Shape;104;p14"/>
          <p:cNvSpPr/>
          <p:nvPr/>
        </p:nvSpPr>
        <p:spPr>
          <a:xfrm>
            <a:off x="1651001" y="3683001"/>
            <a:ext cx="8678545" cy="1783715"/>
          </a:xfrm>
          <a:prstGeom prst="horizontalScroll">
            <a:avLst>
              <a:gd name="adj" fmla="val 12500"/>
            </a:avLst>
          </a:prstGeom>
          <a:solidFill>
            <a:schemeClr val="accent6">
              <a:lumMod val="20000"/>
              <a:lumOff val="80000"/>
            </a:schemeClr>
          </a:solidFill>
          <a:ln w="38100" cap="flat" cmpd="sng">
            <a:solidFill>
              <a:schemeClr val="accent6">
                <a:lumMod val="75000"/>
              </a:schemeClr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Clr>
                <a:schemeClr val="dk1"/>
              </a:buClr>
              <a:buSzPts val="1800"/>
            </a:pPr>
            <a:r>
              <a:rPr lang="en-GB" sz="2400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Calibri" panose="020F0502020204030204" pitchFamily="34" charset="0"/>
                <a:sym typeface="Arial"/>
              </a:rPr>
              <a:t>DYMA'R </a:t>
            </a:r>
            <a:r>
              <a:rPr lang="en-GB" sz="2400" b="1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Calibri" panose="020F0502020204030204" pitchFamily="34" charset="0"/>
                <a:sym typeface="Arial"/>
              </a:rPr>
              <a:t>UNIG </a:t>
            </a:r>
            <a:r>
              <a:rPr lang="en-GB" sz="2400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Calibri" panose="020F0502020204030204" pitchFamily="34" charset="0"/>
                <a:sym typeface="Arial"/>
              </a:rPr>
              <a:t>LYTHRENNAU SY'N DYBLU YN Y GYMRAEG</a:t>
            </a:r>
            <a:endParaRPr sz="2400" dirty="0">
              <a:solidFill>
                <a:schemeClr val="dk1"/>
              </a:solidFill>
              <a:latin typeface="Avenir Book" panose="02000503020000020003" pitchFamily="2" charset="0"/>
              <a:ea typeface="Arial"/>
              <a:cs typeface="Calibri" panose="020F0502020204030204" pitchFamily="34" charset="0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15"/>
          <p:cNvSpPr txBox="1">
            <a:spLocks noGrp="1"/>
          </p:cNvSpPr>
          <p:nvPr>
            <p:ph type="title"/>
          </p:nvPr>
        </p:nvSpPr>
        <p:spPr>
          <a:xfrm>
            <a:off x="1857499" y="932498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ctr" anchorCtr="0">
            <a:noAutofit/>
          </a:bodyPr>
          <a:lstStyle/>
          <a:p>
            <a:pPr>
              <a:spcBef>
                <a:spcPts val="0"/>
              </a:spcBef>
            </a:pPr>
            <a:r>
              <a:rPr lang="en-GB" sz="3600" b="1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Rheol</a:t>
            </a:r>
            <a:r>
              <a:rPr lang="en-GB" sz="3600" b="1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 1</a:t>
            </a:r>
            <a:endParaRPr sz="3600" b="1" dirty="0">
              <a:solidFill>
                <a:schemeClr val="dk1"/>
              </a:solidFill>
              <a:latin typeface="Avenir Book" panose="02000503020000020003" pitchFamily="2" charset="0"/>
              <a:ea typeface="Arial"/>
              <a:cs typeface="Arial"/>
              <a:sym typeface="Arial"/>
            </a:endParaRPr>
          </a:p>
        </p:txBody>
      </p:sp>
      <p:sp>
        <p:nvSpPr>
          <p:cNvPr id="110" name="Google Shape;110;p15"/>
          <p:cNvSpPr txBox="1">
            <a:spLocks noGrp="1"/>
          </p:cNvSpPr>
          <p:nvPr>
            <p:ph idx="1"/>
          </p:nvPr>
        </p:nvSpPr>
        <p:spPr>
          <a:xfrm>
            <a:off x="1857500" y="2009141"/>
            <a:ext cx="8477002" cy="3916363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t" anchorCtr="0">
            <a:noAutofit/>
          </a:bodyPr>
          <a:lstStyle/>
          <a:p>
            <a:pPr marL="342917" indent="-342917">
              <a:spcBef>
                <a:spcPts val="0"/>
              </a:spcBef>
              <a:buClr>
                <a:schemeClr val="dk1"/>
              </a:buClr>
              <a:buSzPts val="2520"/>
              <a:buFont typeface="Calibri"/>
              <a:buChar char="•"/>
            </a:pPr>
            <a:r>
              <a:rPr lang="en-GB" sz="2520" dirty="0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‘</a:t>
            </a:r>
            <a:r>
              <a:rPr lang="en-GB" sz="2520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nn</a:t>
            </a:r>
            <a:r>
              <a:rPr lang="en-GB" sz="2520" dirty="0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’ ac ‘</a:t>
            </a:r>
            <a:r>
              <a:rPr lang="en-GB" sz="2520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rr</a:t>
            </a:r>
            <a:r>
              <a:rPr lang="en-GB" sz="2520" dirty="0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’ </a:t>
            </a:r>
            <a:r>
              <a:rPr lang="en-GB" sz="2520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mewn</a:t>
            </a:r>
            <a:r>
              <a:rPr lang="en-GB" sz="2520" dirty="0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520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geiriau</a:t>
            </a:r>
            <a:r>
              <a:rPr lang="en-GB" sz="2520" dirty="0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520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unsill</a:t>
            </a:r>
            <a:r>
              <a:rPr lang="en-GB" sz="2520" dirty="0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.</a:t>
            </a:r>
            <a:endParaRPr sz="2520" dirty="0">
              <a:solidFill>
                <a:schemeClr val="dk1"/>
              </a:solidFill>
              <a:latin typeface="Avenir Book" panose="02000503020000020003" pitchFamily="2" charset="0"/>
              <a:ea typeface="Calibri"/>
              <a:cs typeface="Calibri"/>
              <a:sym typeface="Calibri"/>
            </a:endParaRPr>
          </a:p>
          <a:p>
            <a:pPr marL="342917" indent="-182889">
              <a:spcBef>
                <a:spcPts val="504"/>
              </a:spcBef>
              <a:buClr>
                <a:schemeClr val="dk1"/>
              </a:buClr>
              <a:buSzPts val="2520"/>
              <a:buNone/>
            </a:pPr>
            <a:endParaRPr sz="2520" dirty="0">
              <a:solidFill>
                <a:schemeClr val="dk1"/>
              </a:solidFill>
              <a:latin typeface="Avenir Book" panose="02000503020000020003" pitchFamily="2" charset="0"/>
              <a:ea typeface="Calibri"/>
              <a:cs typeface="Calibri"/>
              <a:sym typeface="Calibri"/>
            </a:endParaRPr>
          </a:p>
          <a:p>
            <a:pPr marL="0" indent="0">
              <a:spcBef>
                <a:spcPts val="504"/>
              </a:spcBef>
              <a:buClr>
                <a:schemeClr val="dk1"/>
              </a:buClr>
              <a:buSzPts val="2520"/>
              <a:buNone/>
            </a:pPr>
            <a:r>
              <a:rPr lang="en-GB" sz="2520" dirty="0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Un </a:t>
            </a:r>
            <a:r>
              <a:rPr lang="en-GB" sz="2520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rheswm</a:t>
            </a:r>
            <a:r>
              <a:rPr lang="en-GB" sz="2520" dirty="0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520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yn</a:t>
            </a:r>
            <a:r>
              <a:rPr lang="en-GB" sz="2520" dirty="0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520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unig</a:t>
            </a:r>
            <a:r>
              <a:rPr lang="en-GB" sz="2520" dirty="0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 &gt; </a:t>
            </a:r>
            <a:r>
              <a:rPr lang="en-GB" sz="2520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osgoi</a:t>
            </a:r>
            <a:r>
              <a:rPr lang="en-GB" sz="2520" dirty="0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520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amwysedd</a:t>
            </a:r>
            <a:r>
              <a:rPr lang="en-GB" sz="2520" dirty="0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:</a:t>
            </a:r>
            <a:endParaRPr sz="2520" dirty="0">
              <a:solidFill>
                <a:schemeClr val="dk1"/>
              </a:solidFill>
              <a:latin typeface="Avenir Book" panose="02000503020000020003" pitchFamily="2" charset="0"/>
              <a:ea typeface="Calibri"/>
              <a:cs typeface="Calibri"/>
              <a:sym typeface="Calibri"/>
            </a:endParaRPr>
          </a:p>
          <a:p>
            <a:pPr marL="0" indent="0">
              <a:spcBef>
                <a:spcPts val="360"/>
              </a:spcBef>
              <a:buClr>
                <a:schemeClr val="dk1"/>
              </a:buClr>
              <a:buSzPts val="1800"/>
              <a:buNone/>
            </a:pPr>
            <a:endParaRPr sz="1800" dirty="0">
              <a:solidFill>
                <a:schemeClr val="dk1"/>
              </a:solidFill>
              <a:latin typeface="Avenir Book" panose="02000503020000020003" pitchFamily="2" charset="0"/>
              <a:ea typeface="Arial"/>
              <a:cs typeface="Arial"/>
              <a:sym typeface="Arial"/>
            </a:endParaRPr>
          </a:p>
          <a:p>
            <a:pPr marL="0" indent="0">
              <a:spcBef>
                <a:spcPts val="360"/>
              </a:spcBef>
              <a:buClr>
                <a:schemeClr val="dk1"/>
              </a:buClr>
              <a:buSzPts val="1800"/>
              <a:buNone/>
            </a:pPr>
            <a:endParaRPr sz="18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indent="0">
              <a:spcBef>
                <a:spcPts val="360"/>
              </a:spcBef>
              <a:buClr>
                <a:schemeClr val="dk1"/>
              </a:buClr>
              <a:buSzPts val="1800"/>
              <a:buNone/>
            </a:pPr>
            <a:endParaRPr sz="18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indent="0">
              <a:spcBef>
                <a:spcPts val="360"/>
              </a:spcBef>
              <a:buClr>
                <a:schemeClr val="dk1"/>
              </a:buClr>
              <a:buSzPts val="1800"/>
              <a:buNone/>
            </a:pPr>
            <a:endParaRPr sz="18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Google Shape;102;p14">
            <a:extLst>
              <a:ext uri="{FF2B5EF4-FFF2-40B4-BE49-F238E27FC236}">
                <a16:creationId xmlns:a16="http://schemas.microsoft.com/office/drawing/2014/main" id="{22DE4568-68A2-A16F-97AF-E82B0C120E52}"/>
              </a:ext>
            </a:extLst>
          </p:cNvPr>
          <p:cNvSpPr/>
          <p:nvPr/>
        </p:nvSpPr>
        <p:spPr>
          <a:xfrm rot="-840000">
            <a:off x="2581693" y="4096060"/>
            <a:ext cx="2738120" cy="1520825"/>
          </a:xfrm>
          <a:prstGeom prst="irregularSeal1">
            <a:avLst/>
          </a:prstGeom>
          <a:solidFill>
            <a:schemeClr val="accent6">
              <a:lumMod val="60000"/>
              <a:lumOff val="40000"/>
            </a:schemeClr>
          </a:solidFill>
          <a:ln w="28575" cap="flat" cmpd="sng">
            <a:solidFill>
              <a:schemeClr val="accent6">
                <a:lumMod val="75000"/>
              </a:schemeClr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Clr>
                <a:schemeClr val="dk1"/>
              </a:buClr>
              <a:buSzPts val="3500"/>
            </a:pPr>
            <a:r>
              <a:rPr lang="en-GB" sz="350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dyn</a:t>
            </a:r>
            <a:endParaRPr sz="35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" name="Google Shape;103;p14">
            <a:extLst>
              <a:ext uri="{FF2B5EF4-FFF2-40B4-BE49-F238E27FC236}">
                <a16:creationId xmlns:a16="http://schemas.microsoft.com/office/drawing/2014/main" id="{6AB04517-E94B-BCC4-2F12-A5DFDC6104BF}"/>
              </a:ext>
            </a:extLst>
          </p:cNvPr>
          <p:cNvSpPr/>
          <p:nvPr/>
        </p:nvSpPr>
        <p:spPr>
          <a:xfrm rot="840000">
            <a:off x="6749836" y="3700059"/>
            <a:ext cx="3397548" cy="1964086"/>
          </a:xfrm>
          <a:prstGeom prst="irregularSeal1">
            <a:avLst/>
          </a:prstGeom>
          <a:solidFill>
            <a:schemeClr val="accent1">
              <a:lumMod val="40000"/>
              <a:lumOff val="60000"/>
            </a:schemeClr>
          </a:solidFill>
          <a:ln w="28575" cap="flat" cmpd="sng">
            <a:solidFill>
              <a:schemeClr val="accent1">
                <a:lumMod val="75000"/>
              </a:schemeClr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Clr>
                <a:schemeClr val="dk1"/>
              </a:buClr>
              <a:buSzPts val="3500"/>
            </a:pPr>
            <a:r>
              <a:rPr lang="en-GB" sz="350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yn</a:t>
            </a:r>
            <a:r>
              <a:rPr lang="en-GB" sz="35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350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dynn</a:t>
            </a:r>
            <a:endParaRPr sz="35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16"/>
          <p:cNvSpPr txBox="1">
            <a:spLocks noGrp="1"/>
          </p:cNvSpPr>
          <p:nvPr>
            <p:ph type="title"/>
          </p:nvPr>
        </p:nvSpPr>
        <p:spPr>
          <a:xfrm>
            <a:off x="2152650" y="802403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ctr" anchorCtr="0">
            <a:noAutofit/>
          </a:bodyPr>
          <a:lstStyle/>
          <a:p>
            <a:pPr>
              <a:spcBef>
                <a:spcPts val="0"/>
              </a:spcBef>
            </a:pPr>
            <a:r>
              <a:rPr lang="en-GB" sz="3600" b="1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Rheol</a:t>
            </a:r>
            <a:r>
              <a:rPr lang="en-GB" sz="3600" b="1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 2</a:t>
            </a:r>
            <a:endParaRPr sz="3600" b="1" dirty="0">
              <a:solidFill>
                <a:schemeClr val="dk1"/>
              </a:solidFill>
              <a:latin typeface="Avenir Book" panose="02000503020000020003" pitchFamily="2" charset="0"/>
              <a:ea typeface="Arial"/>
              <a:cs typeface="Arial"/>
              <a:sym typeface="Arial"/>
            </a:endParaRPr>
          </a:p>
        </p:txBody>
      </p:sp>
      <p:sp>
        <p:nvSpPr>
          <p:cNvPr id="117" name="Google Shape;117;p16"/>
          <p:cNvSpPr txBox="1">
            <a:spLocks noGrp="1"/>
          </p:cNvSpPr>
          <p:nvPr>
            <p:ph idx="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t" anchorCtr="0">
            <a:noAutofit/>
          </a:bodyPr>
          <a:lstStyle/>
          <a:p>
            <a:pPr marL="342917" indent="-342917">
              <a:spcBef>
                <a:spcPts val="0"/>
              </a:spcBef>
              <a:buClr>
                <a:schemeClr val="dk1"/>
              </a:buClr>
              <a:buSzPts val="3200"/>
              <a:buFont typeface="Arial"/>
              <a:buChar char="•"/>
            </a:pPr>
            <a:r>
              <a:rPr lang="en-GB" sz="3200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Y GOBEN - GWAHANIAETHU</a:t>
            </a:r>
            <a:endParaRPr sz="3200" dirty="0">
              <a:solidFill>
                <a:schemeClr val="dk1"/>
              </a:solidFill>
              <a:latin typeface="Avenir Book" panose="02000503020000020003" pitchFamily="2" charset="0"/>
              <a:ea typeface="Arial"/>
              <a:cs typeface="Arial"/>
              <a:sym typeface="Arial"/>
            </a:endParaRPr>
          </a:p>
          <a:p>
            <a:pPr marL="0" indent="0">
              <a:spcBef>
                <a:spcPts val="640"/>
              </a:spcBef>
              <a:buClr>
                <a:schemeClr val="dk1"/>
              </a:buClr>
              <a:buSzPts val="3200"/>
              <a:buNone/>
            </a:pPr>
            <a:endParaRPr sz="32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118" name="Google Shape;118;p16"/>
          <p:cNvGraphicFramePr/>
          <p:nvPr>
            <p:extLst>
              <p:ext uri="{D42A27DB-BD31-4B8C-83A1-F6EECF244321}">
                <p14:modId xmlns:p14="http://schemas.microsoft.com/office/powerpoint/2010/main" val="258537732"/>
              </p:ext>
            </p:extLst>
          </p:nvPr>
        </p:nvGraphicFramePr>
        <p:xfrm>
          <a:off x="2152651" y="3407079"/>
          <a:ext cx="7886700" cy="2560330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19716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387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046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716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19318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 u="none" strike="noStrike" cap="none" dirty="0">
                          <a:latin typeface="Avenir Book" panose="02000503020000020003" pitchFamily="2" charset="0"/>
                          <a:ea typeface="Calibri"/>
                          <a:cs typeface="Calibri"/>
                          <a:sym typeface="Calibri"/>
                        </a:rPr>
                        <a:t>‘n’</a:t>
                      </a:r>
                      <a:endParaRPr sz="1800" b="1" dirty="0">
                        <a:latin typeface="Avenir Book" panose="02000503020000020003" pitchFamily="2" charset="0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>
                        <a:latin typeface="Avenir Book" panose="02000503020000020003" pitchFamily="2" charset="0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 err="1">
                          <a:latin typeface="Avenir Book" panose="02000503020000020003" pitchFamily="2" charset="0"/>
                          <a:ea typeface="Calibri"/>
                          <a:cs typeface="Calibri"/>
                          <a:sym typeface="Calibri"/>
                        </a:rPr>
                        <a:t>canu</a:t>
                      </a:r>
                      <a:endParaRPr sz="1800" dirty="0">
                        <a:latin typeface="Avenir Book" panose="02000503020000020003" pitchFamily="2" charset="0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 err="1">
                          <a:latin typeface="Avenir Book" panose="02000503020000020003" pitchFamily="2" charset="0"/>
                          <a:ea typeface="Calibri"/>
                          <a:cs typeface="Calibri"/>
                          <a:sym typeface="Calibri"/>
                        </a:rPr>
                        <a:t>cynydd</a:t>
                      </a:r>
                      <a:endParaRPr sz="1800" dirty="0">
                        <a:latin typeface="Avenir Book" panose="02000503020000020003" pitchFamily="2" charset="0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 err="1">
                          <a:latin typeface="Avenir Book" panose="02000503020000020003" pitchFamily="2" charset="0"/>
                          <a:ea typeface="Calibri"/>
                          <a:cs typeface="Calibri"/>
                          <a:sym typeface="Calibri"/>
                        </a:rPr>
                        <a:t>gwanaf</a:t>
                      </a:r>
                      <a:endParaRPr sz="1800" dirty="0">
                        <a:latin typeface="Avenir Book" panose="02000503020000020003" pitchFamily="2" charset="0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 err="1">
                          <a:latin typeface="Avenir Book" panose="02000503020000020003" pitchFamily="2" charset="0"/>
                          <a:ea typeface="Calibri"/>
                          <a:cs typeface="Calibri"/>
                          <a:sym typeface="Calibri"/>
                        </a:rPr>
                        <a:t>gynau</a:t>
                      </a:r>
                      <a:endParaRPr sz="1800" dirty="0">
                        <a:latin typeface="Avenir Book" panose="02000503020000020003" pitchFamily="2" charset="0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 err="1">
                          <a:latin typeface="Avenir Book" panose="02000503020000020003" pitchFamily="2" charset="0"/>
                          <a:ea typeface="Calibri"/>
                          <a:cs typeface="Calibri"/>
                          <a:sym typeface="Calibri"/>
                        </a:rPr>
                        <a:t>tanau</a:t>
                      </a:r>
                      <a:endParaRPr sz="1800" dirty="0">
                        <a:latin typeface="Avenir Book" panose="02000503020000020003" pitchFamily="2" charset="0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 err="1">
                          <a:latin typeface="Avenir Book" panose="02000503020000020003" pitchFamily="2" charset="0"/>
                          <a:ea typeface="Calibri"/>
                          <a:cs typeface="Calibri"/>
                          <a:sym typeface="Calibri"/>
                        </a:rPr>
                        <a:t>tonau</a:t>
                      </a:r>
                      <a:endParaRPr sz="1800" dirty="0">
                        <a:latin typeface="Avenir Book" panose="02000503020000020003" pitchFamily="2" charset="0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>
                        <a:latin typeface="Avenir Book" panose="02000503020000020003" pitchFamily="2" charset="0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 dirty="0">
                          <a:latin typeface="Avenir Book" panose="02000503020000020003" pitchFamily="2" charset="0"/>
                          <a:ea typeface="Calibri"/>
                          <a:cs typeface="Calibri"/>
                          <a:sym typeface="Calibri"/>
                        </a:rPr>
                        <a:t>‘</a:t>
                      </a:r>
                      <a:r>
                        <a:rPr lang="en-GB" sz="1800" b="1" dirty="0" err="1">
                          <a:latin typeface="Avenir Book" panose="02000503020000020003" pitchFamily="2" charset="0"/>
                          <a:ea typeface="Calibri"/>
                          <a:cs typeface="Calibri"/>
                          <a:sym typeface="Calibri"/>
                        </a:rPr>
                        <a:t>nn</a:t>
                      </a:r>
                      <a:r>
                        <a:rPr lang="en-GB" sz="1800" b="1" dirty="0">
                          <a:latin typeface="Avenir Book" panose="02000503020000020003" pitchFamily="2" charset="0"/>
                          <a:ea typeface="Calibri"/>
                          <a:cs typeface="Calibri"/>
                          <a:sym typeface="Calibri"/>
                        </a:rPr>
                        <a:t>’</a:t>
                      </a:r>
                      <a:endParaRPr sz="1800" b="1" dirty="0">
                        <a:latin typeface="Avenir Book" panose="02000503020000020003" pitchFamily="2" charset="0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>
                        <a:latin typeface="Avenir Book" panose="02000503020000020003" pitchFamily="2" charset="0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 err="1">
                          <a:latin typeface="Avenir Book" panose="02000503020000020003" pitchFamily="2" charset="0"/>
                          <a:ea typeface="Calibri"/>
                          <a:cs typeface="Calibri"/>
                          <a:sym typeface="Calibri"/>
                        </a:rPr>
                        <a:t>cannu</a:t>
                      </a:r>
                      <a:endParaRPr sz="1800" dirty="0">
                        <a:latin typeface="Avenir Book" panose="02000503020000020003" pitchFamily="2" charset="0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 err="1">
                          <a:latin typeface="Avenir Book" panose="02000503020000020003" pitchFamily="2" charset="0"/>
                          <a:ea typeface="Calibri"/>
                          <a:cs typeface="Calibri"/>
                          <a:sym typeface="Calibri"/>
                        </a:rPr>
                        <a:t>cynnydd</a:t>
                      </a:r>
                      <a:endParaRPr sz="1800" dirty="0">
                        <a:latin typeface="Avenir Book" panose="02000503020000020003" pitchFamily="2" charset="0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 err="1">
                          <a:latin typeface="Avenir Book" panose="02000503020000020003" pitchFamily="2" charset="0"/>
                          <a:ea typeface="Calibri"/>
                          <a:cs typeface="Calibri"/>
                          <a:sym typeface="Calibri"/>
                        </a:rPr>
                        <a:t>gwannaf</a:t>
                      </a:r>
                      <a:endParaRPr sz="1800" dirty="0">
                        <a:latin typeface="Avenir Book" panose="02000503020000020003" pitchFamily="2" charset="0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 err="1">
                          <a:latin typeface="Avenir Book" panose="02000503020000020003" pitchFamily="2" charset="0"/>
                          <a:ea typeface="Calibri"/>
                          <a:cs typeface="Calibri"/>
                          <a:sym typeface="Calibri"/>
                        </a:rPr>
                        <a:t>gynnau</a:t>
                      </a:r>
                      <a:endParaRPr sz="1800" dirty="0">
                        <a:latin typeface="Avenir Book" panose="02000503020000020003" pitchFamily="2" charset="0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 err="1">
                          <a:latin typeface="Avenir Book" panose="02000503020000020003" pitchFamily="2" charset="0"/>
                          <a:ea typeface="Calibri"/>
                          <a:cs typeface="Calibri"/>
                          <a:sym typeface="Calibri"/>
                        </a:rPr>
                        <a:t>tannau</a:t>
                      </a:r>
                      <a:endParaRPr sz="1800" dirty="0">
                        <a:latin typeface="Avenir Book" panose="02000503020000020003" pitchFamily="2" charset="0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 err="1">
                          <a:latin typeface="Avenir Book" panose="02000503020000020003" pitchFamily="2" charset="0"/>
                          <a:ea typeface="Calibri"/>
                          <a:cs typeface="Calibri"/>
                          <a:sym typeface="Calibri"/>
                        </a:rPr>
                        <a:t>tonnau</a:t>
                      </a:r>
                      <a:endParaRPr sz="1800" dirty="0">
                        <a:latin typeface="Avenir Book" panose="02000503020000020003" pitchFamily="2" charset="0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 dirty="0">
                          <a:latin typeface="Avenir Book" panose="02000503020000020003" pitchFamily="2" charset="0"/>
                          <a:ea typeface="Calibri"/>
                          <a:cs typeface="Calibri"/>
                          <a:sym typeface="Calibri"/>
                        </a:rPr>
                        <a:t>‘r’</a:t>
                      </a:r>
                      <a:endParaRPr sz="1800" b="1" dirty="0">
                        <a:latin typeface="Avenir Book" panose="02000503020000020003" pitchFamily="2" charset="0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>
                        <a:latin typeface="Avenir Book" panose="02000503020000020003" pitchFamily="2" charset="0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venir Book" panose="02000503020000020003" pitchFamily="2" charset="0"/>
                          <a:ea typeface="Calibri"/>
                          <a:cs typeface="Calibri"/>
                          <a:sym typeface="Calibri"/>
                        </a:rPr>
                        <a:t>tori</a:t>
                      </a:r>
                      <a:endParaRPr sz="1800" dirty="0">
                        <a:latin typeface="Avenir Book" panose="02000503020000020003" pitchFamily="2" charset="0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 err="1">
                          <a:latin typeface="Avenir Book" panose="02000503020000020003" pitchFamily="2" charset="0"/>
                          <a:ea typeface="Calibri"/>
                          <a:cs typeface="Calibri"/>
                          <a:sym typeface="Calibri"/>
                        </a:rPr>
                        <a:t>tyrau</a:t>
                      </a:r>
                      <a:endParaRPr sz="1800" dirty="0">
                        <a:latin typeface="Avenir Book" panose="02000503020000020003" pitchFamily="2" charset="0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 dirty="0">
                          <a:latin typeface="Avenir Book" panose="02000503020000020003" pitchFamily="2" charset="0"/>
                          <a:ea typeface="Calibri"/>
                          <a:cs typeface="Calibri"/>
                          <a:sym typeface="Calibri"/>
                        </a:rPr>
                        <a:t>‘</a:t>
                      </a:r>
                      <a:r>
                        <a:rPr lang="en-GB" sz="1800" b="1" dirty="0" err="1">
                          <a:latin typeface="Avenir Book" panose="02000503020000020003" pitchFamily="2" charset="0"/>
                          <a:ea typeface="Calibri"/>
                          <a:cs typeface="Calibri"/>
                          <a:sym typeface="Calibri"/>
                        </a:rPr>
                        <a:t>rr</a:t>
                      </a:r>
                      <a:r>
                        <a:rPr lang="en-GB" sz="1800" b="1" dirty="0">
                          <a:latin typeface="Avenir Book" panose="02000503020000020003" pitchFamily="2" charset="0"/>
                          <a:ea typeface="Calibri"/>
                          <a:cs typeface="Calibri"/>
                          <a:sym typeface="Calibri"/>
                        </a:rPr>
                        <a:t>’</a:t>
                      </a:r>
                      <a:endParaRPr sz="1800" b="1" dirty="0">
                        <a:latin typeface="Avenir Book" panose="02000503020000020003" pitchFamily="2" charset="0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>
                        <a:latin typeface="Avenir Book" panose="02000503020000020003" pitchFamily="2" charset="0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 err="1">
                          <a:latin typeface="Avenir Book" panose="02000503020000020003" pitchFamily="2" charset="0"/>
                          <a:ea typeface="Calibri"/>
                          <a:cs typeface="Calibri"/>
                          <a:sym typeface="Calibri"/>
                        </a:rPr>
                        <a:t>torri</a:t>
                      </a:r>
                      <a:endParaRPr sz="1800" dirty="0">
                        <a:latin typeface="Avenir Book" panose="02000503020000020003" pitchFamily="2" charset="0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 err="1">
                          <a:latin typeface="Avenir Book" panose="02000503020000020003" pitchFamily="2" charset="0"/>
                          <a:ea typeface="Calibri"/>
                          <a:cs typeface="Calibri"/>
                          <a:sym typeface="Calibri"/>
                        </a:rPr>
                        <a:t>tyrrau</a:t>
                      </a:r>
                      <a:endParaRPr sz="1800" dirty="0">
                        <a:latin typeface="Avenir Book" panose="02000503020000020003" pitchFamily="2" charset="0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17"/>
          <p:cNvSpPr txBox="1">
            <a:spLocks noGrp="1"/>
          </p:cNvSpPr>
          <p:nvPr>
            <p:ph type="title"/>
          </p:nvPr>
        </p:nvSpPr>
        <p:spPr>
          <a:xfrm>
            <a:off x="1854200" y="681038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ctr" anchorCtr="0">
            <a:noAutofit/>
          </a:bodyPr>
          <a:lstStyle/>
          <a:p>
            <a:pPr>
              <a:spcBef>
                <a:spcPts val="0"/>
              </a:spcBef>
            </a:pPr>
            <a:r>
              <a:rPr lang="en-GB" sz="3600" b="1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Rheol</a:t>
            </a:r>
            <a:r>
              <a:rPr lang="en-GB" sz="3600" b="1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 2</a:t>
            </a:r>
            <a:endParaRPr sz="3600" b="1" dirty="0">
              <a:solidFill>
                <a:schemeClr val="dk1"/>
              </a:solidFill>
              <a:latin typeface="Avenir Book" panose="02000503020000020003" pitchFamily="2" charset="0"/>
              <a:ea typeface="Arial"/>
              <a:cs typeface="Arial"/>
              <a:sym typeface="Arial"/>
            </a:endParaRPr>
          </a:p>
        </p:txBody>
      </p:sp>
      <p:sp>
        <p:nvSpPr>
          <p:cNvPr id="125" name="Google Shape;125;p17"/>
          <p:cNvSpPr txBox="1">
            <a:spLocks noGrp="1"/>
          </p:cNvSpPr>
          <p:nvPr>
            <p:ph idx="1"/>
          </p:nvPr>
        </p:nvSpPr>
        <p:spPr>
          <a:xfrm>
            <a:off x="1638300" y="1690690"/>
            <a:ext cx="8699500" cy="4486274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t" anchorCtr="0">
            <a:noAutofit/>
          </a:bodyPr>
          <a:lstStyle/>
          <a:p>
            <a:pPr marL="342917" indent="-342917">
              <a:spcBef>
                <a:spcPts val="0"/>
              </a:spcBef>
              <a:buClr>
                <a:schemeClr val="dk1"/>
              </a:buClr>
              <a:buSzPts val="3000"/>
              <a:buFont typeface="Arial"/>
              <a:buChar char="•"/>
            </a:pPr>
            <a:r>
              <a:rPr lang="en-GB" sz="3000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Y GOBEN – HYD Y LLAFARIAD</a:t>
            </a:r>
            <a:endParaRPr sz="3000" dirty="0">
              <a:solidFill>
                <a:schemeClr val="dk1"/>
              </a:solidFill>
              <a:latin typeface="Avenir Book" panose="02000503020000020003" pitchFamily="2" charset="0"/>
              <a:ea typeface="Arial"/>
              <a:cs typeface="Arial"/>
              <a:sym typeface="Arial"/>
            </a:endParaRPr>
          </a:p>
          <a:p>
            <a:pPr marL="342917" indent="-342917">
              <a:spcBef>
                <a:spcPts val="600"/>
              </a:spcBef>
              <a:buClr>
                <a:schemeClr val="dk1"/>
              </a:buClr>
              <a:buSzPts val="3000"/>
              <a:buFont typeface="Arial"/>
              <a:buChar char="•"/>
            </a:pPr>
            <a:r>
              <a:rPr lang="en-GB" sz="3000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Os</a:t>
            </a:r>
            <a:r>
              <a:rPr lang="en-GB" sz="3000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3000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yw</a:t>
            </a:r>
            <a:r>
              <a:rPr lang="en-GB" sz="3000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3000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llafariad</a:t>
            </a:r>
            <a:r>
              <a:rPr lang="en-GB" sz="3000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 gair </a:t>
            </a:r>
            <a:r>
              <a:rPr lang="en-GB" sz="3000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unsill</a:t>
            </a:r>
            <a:r>
              <a:rPr lang="en-GB" sz="3000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3000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sy’n</a:t>
            </a:r>
            <a:r>
              <a:rPr lang="en-GB" sz="3000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3000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gorffen</a:t>
            </a:r>
            <a:r>
              <a:rPr lang="en-GB" sz="3000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3000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gydag</a:t>
            </a:r>
            <a:r>
              <a:rPr lang="en-GB" sz="3000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 ‘n’ neu ‘r’ </a:t>
            </a:r>
            <a:r>
              <a:rPr lang="en-GB" sz="3000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yn</a:t>
            </a:r>
            <a:r>
              <a:rPr lang="en-GB" sz="3000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 FYR, </a:t>
            </a:r>
            <a:r>
              <a:rPr lang="en-GB" sz="3000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bydd</a:t>
            </a:r>
            <a:r>
              <a:rPr lang="en-GB" sz="3000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3000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dwy</a:t>
            </a:r>
            <a:r>
              <a:rPr lang="en-GB" sz="3000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 ‘n’ neu ‘r’ </a:t>
            </a:r>
            <a:r>
              <a:rPr lang="en-GB" sz="3000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yn</a:t>
            </a:r>
            <a:r>
              <a:rPr lang="en-GB" sz="3000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 y </a:t>
            </a:r>
            <a:r>
              <a:rPr lang="en-GB" sz="3000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goben</a:t>
            </a:r>
            <a:r>
              <a:rPr lang="en-GB" sz="3000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:</a:t>
            </a:r>
            <a:endParaRPr sz="3000" dirty="0">
              <a:solidFill>
                <a:schemeClr val="dk1"/>
              </a:solidFill>
              <a:latin typeface="Avenir Book" panose="02000503020000020003" pitchFamily="2" charset="0"/>
              <a:ea typeface="Arial"/>
              <a:cs typeface="Arial"/>
              <a:sym typeface="Arial"/>
            </a:endParaRPr>
          </a:p>
          <a:p>
            <a:pPr marL="342917" indent="-152408">
              <a:spcBef>
                <a:spcPts val="600"/>
              </a:spcBef>
              <a:buClr>
                <a:schemeClr val="dk1"/>
              </a:buClr>
              <a:buSzPts val="3000"/>
              <a:buNone/>
            </a:pPr>
            <a:endParaRPr sz="3000" dirty="0">
              <a:solidFill>
                <a:schemeClr val="dk1"/>
              </a:solidFill>
              <a:latin typeface="Avenir Book" panose="02000503020000020003" pitchFamily="2" charset="0"/>
              <a:ea typeface="Arial"/>
              <a:cs typeface="Arial"/>
              <a:sym typeface="Arial"/>
            </a:endParaRPr>
          </a:p>
          <a:p>
            <a:pPr marL="0" indent="0">
              <a:spcBef>
                <a:spcPts val="600"/>
              </a:spcBef>
              <a:buClr>
                <a:schemeClr val="dk1"/>
              </a:buClr>
              <a:buSzPts val="3000"/>
              <a:buNone/>
            </a:pPr>
            <a:r>
              <a:rPr lang="en-GB" sz="3000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pen					</a:t>
            </a:r>
            <a:r>
              <a:rPr lang="en-GB" sz="3000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pennau</a:t>
            </a:r>
            <a:endParaRPr sz="3000" dirty="0">
              <a:solidFill>
                <a:schemeClr val="dk1"/>
              </a:solidFill>
              <a:latin typeface="Avenir Book" panose="02000503020000020003" pitchFamily="2" charset="0"/>
              <a:ea typeface="Arial"/>
              <a:cs typeface="Arial"/>
              <a:sym typeface="Arial"/>
            </a:endParaRPr>
          </a:p>
          <a:p>
            <a:pPr marL="0" indent="0">
              <a:spcBef>
                <a:spcPts val="600"/>
              </a:spcBef>
              <a:buClr>
                <a:schemeClr val="dk1"/>
              </a:buClr>
              <a:buSzPts val="3000"/>
              <a:buNone/>
            </a:pPr>
            <a:r>
              <a:rPr lang="en-GB" sz="3000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rhan</a:t>
            </a:r>
            <a:r>
              <a:rPr lang="en-GB" sz="3000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				        	</a:t>
            </a:r>
            <a:r>
              <a:rPr lang="en-GB" sz="3000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rhannau</a:t>
            </a:r>
            <a:endParaRPr sz="3000" dirty="0">
              <a:solidFill>
                <a:schemeClr val="dk1"/>
              </a:solidFill>
              <a:latin typeface="Avenir Book" panose="02000503020000020003" pitchFamily="2" charset="0"/>
              <a:ea typeface="Arial"/>
              <a:cs typeface="Arial"/>
              <a:sym typeface="Arial"/>
            </a:endParaRPr>
          </a:p>
          <a:p>
            <a:pPr marL="0" indent="0">
              <a:spcBef>
                <a:spcPts val="600"/>
              </a:spcBef>
              <a:buClr>
                <a:schemeClr val="dk1"/>
              </a:buClr>
              <a:buSzPts val="3000"/>
              <a:buNone/>
            </a:pPr>
            <a:r>
              <a:rPr lang="en-GB" sz="3000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tor					</a:t>
            </a:r>
            <a:r>
              <a:rPr lang="en-GB" sz="3000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torri</a:t>
            </a:r>
            <a:endParaRPr sz="3000" dirty="0">
              <a:solidFill>
                <a:schemeClr val="dk1"/>
              </a:solidFill>
              <a:latin typeface="Avenir Book" panose="02000503020000020003" pitchFamily="2" charset="0"/>
              <a:ea typeface="Arial"/>
              <a:cs typeface="Arial"/>
              <a:sym typeface="Arial"/>
            </a:endParaRPr>
          </a:p>
          <a:p>
            <a:pPr marL="0" indent="0">
              <a:spcBef>
                <a:spcPts val="600"/>
              </a:spcBef>
              <a:buClr>
                <a:schemeClr val="dk1"/>
              </a:buClr>
              <a:buSzPts val="3000"/>
              <a:buNone/>
            </a:pPr>
            <a:r>
              <a:rPr lang="en-GB" sz="3000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twr</a:t>
            </a:r>
            <a:r>
              <a:rPr lang="en-GB" sz="3000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 					</a:t>
            </a:r>
            <a:r>
              <a:rPr lang="en-GB" sz="3000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tyrru</a:t>
            </a:r>
            <a:endParaRPr sz="3000" dirty="0">
              <a:solidFill>
                <a:schemeClr val="dk1"/>
              </a:solidFill>
              <a:latin typeface="Avenir Book" panose="02000503020000020003" pitchFamily="2" charset="0"/>
              <a:ea typeface="Arial"/>
              <a:cs typeface="Arial"/>
              <a:sym typeface="Arial"/>
            </a:endParaRPr>
          </a:p>
        </p:txBody>
      </p:sp>
      <p:cxnSp>
        <p:nvCxnSpPr>
          <p:cNvPr id="127" name="Google Shape;127;p17"/>
          <p:cNvCxnSpPr/>
          <p:nvPr/>
        </p:nvCxnSpPr>
        <p:spPr>
          <a:xfrm>
            <a:off x="3303906" y="3856990"/>
            <a:ext cx="1187450" cy="0"/>
          </a:xfrm>
          <a:prstGeom prst="straightConnector1">
            <a:avLst/>
          </a:prstGeom>
          <a:gradFill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0"/>
          </a:gradFill>
          <a:ln w="28575" cap="flat" cmpd="sng">
            <a:solidFill>
              <a:schemeClr val="dk2"/>
            </a:solidFill>
            <a:prstDash val="solid"/>
            <a:round/>
            <a:headEnd type="none" w="sm" len="sm"/>
            <a:tailEnd type="stealth" w="med" len="med"/>
          </a:ln>
        </p:spPr>
      </p:cxnSp>
      <p:cxnSp>
        <p:nvCxnSpPr>
          <p:cNvPr id="128" name="Google Shape;128;p17"/>
          <p:cNvCxnSpPr/>
          <p:nvPr/>
        </p:nvCxnSpPr>
        <p:spPr>
          <a:xfrm>
            <a:off x="3303906" y="4391025"/>
            <a:ext cx="1187450" cy="0"/>
          </a:xfrm>
          <a:prstGeom prst="straightConnector1">
            <a:avLst/>
          </a:prstGeom>
          <a:gradFill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0"/>
          </a:gradFill>
          <a:ln w="28575" cap="flat" cmpd="sng">
            <a:solidFill>
              <a:schemeClr val="dk2"/>
            </a:solidFill>
            <a:prstDash val="solid"/>
            <a:round/>
            <a:headEnd type="none" w="sm" len="sm"/>
            <a:tailEnd type="stealth" w="med" len="med"/>
          </a:ln>
        </p:spPr>
      </p:cxnSp>
      <p:cxnSp>
        <p:nvCxnSpPr>
          <p:cNvPr id="129" name="Google Shape;129;p17"/>
          <p:cNvCxnSpPr/>
          <p:nvPr/>
        </p:nvCxnSpPr>
        <p:spPr>
          <a:xfrm>
            <a:off x="3303906" y="4873625"/>
            <a:ext cx="1187450" cy="0"/>
          </a:xfrm>
          <a:prstGeom prst="straightConnector1">
            <a:avLst/>
          </a:prstGeom>
          <a:gradFill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0"/>
          </a:gradFill>
          <a:ln w="28575" cap="flat" cmpd="sng">
            <a:solidFill>
              <a:schemeClr val="dk2"/>
            </a:solidFill>
            <a:prstDash val="solid"/>
            <a:round/>
            <a:headEnd type="none" w="sm" len="sm"/>
            <a:tailEnd type="stealth" w="med" len="med"/>
          </a:ln>
        </p:spPr>
      </p:cxnSp>
      <p:cxnSp>
        <p:nvCxnSpPr>
          <p:cNvPr id="130" name="Google Shape;130;p17"/>
          <p:cNvCxnSpPr/>
          <p:nvPr/>
        </p:nvCxnSpPr>
        <p:spPr>
          <a:xfrm>
            <a:off x="3303906" y="5365750"/>
            <a:ext cx="1187450" cy="0"/>
          </a:xfrm>
          <a:prstGeom prst="straightConnector1">
            <a:avLst/>
          </a:prstGeom>
          <a:gradFill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0"/>
          </a:gradFill>
          <a:ln w="28575" cap="flat" cmpd="sng">
            <a:solidFill>
              <a:schemeClr val="dk2"/>
            </a:solidFill>
            <a:prstDash val="solid"/>
            <a:round/>
            <a:headEnd type="none" w="sm" len="sm"/>
            <a:tailEnd type="stealth" w="med" len="med"/>
          </a:ln>
        </p:spPr>
      </p:cxn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18"/>
          <p:cNvSpPr txBox="1">
            <a:spLocks noGrp="1"/>
          </p:cNvSpPr>
          <p:nvPr>
            <p:ph type="title"/>
          </p:nvPr>
        </p:nvSpPr>
        <p:spPr>
          <a:xfrm>
            <a:off x="1117600" y="635001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ctr" anchorCtr="0">
            <a:noAutofit/>
          </a:bodyPr>
          <a:lstStyle/>
          <a:p>
            <a:pPr>
              <a:spcBef>
                <a:spcPts val="0"/>
              </a:spcBef>
            </a:pPr>
            <a:r>
              <a:rPr lang="en-GB" sz="3600" b="1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Rheol</a:t>
            </a:r>
            <a:r>
              <a:rPr lang="en-GB" sz="3600" b="1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 3</a:t>
            </a:r>
            <a:endParaRPr sz="3600" b="1" dirty="0">
              <a:solidFill>
                <a:schemeClr val="dk1"/>
              </a:solidFill>
              <a:latin typeface="Avenir Book" panose="02000503020000020003" pitchFamily="2" charset="0"/>
              <a:ea typeface="Arial"/>
              <a:cs typeface="Arial"/>
              <a:sym typeface="Arial"/>
            </a:endParaRPr>
          </a:p>
        </p:txBody>
      </p:sp>
      <p:sp>
        <p:nvSpPr>
          <p:cNvPr id="136" name="Google Shape;136;p18"/>
          <p:cNvSpPr txBox="1">
            <a:spLocks noGrp="1"/>
          </p:cNvSpPr>
          <p:nvPr>
            <p:ph idx="1"/>
          </p:nvPr>
        </p:nvSpPr>
        <p:spPr>
          <a:xfrm>
            <a:off x="1100282" y="1600200"/>
            <a:ext cx="9969500" cy="4854575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t" anchorCtr="0">
            <a:noAutofit/>
          </a:bodyPr>
          <a:lstStyle/>
          <a:p>
            <a:pPr marL="342917" indent="-342917">
              <a:spcBef>
                <a:spcPts val="0"/>
              </a:spcBef>
              <a:buClr>
                <a:schemeClr val="dk1"/>
              </a:buClr>
              <a:buSzPts val="2400"/>
              <a:buFont typeface="Arial"/>
              <a:buChar char="•"/>
            </a:pPr>
            <a:r>
              <a:rPr lang="en-GB" sz="3200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Mae </a:t>
            </a:r>
            <a:r>
              <a:rPr lang="en-GB" sz="3200" b="1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“n”</a:t>
            </a:r>
            <a:r>
              <a:rPr lang="en-GB" sz="3200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3200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yn</a:t>
            </a:r>
            <a:r>
              <a:rPr lang="en-GB" sz="3200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3200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dyblu</a:t>
            </a:r>
            <a:r>
              <a:rPr lang="en-GB" sz="3200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3200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ar</a:t>
            </a:r>
            <a:r>
              <a:rPr lang="en-GB" sz="3200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3200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ôl</a:t>
            </a:r>
            <a:r>
              <a:rPr lang="en-GB" sz="3200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3200" b="1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an </a:t>
            </a:r>
          </a:p>
          <a:p>
            <a:pPr marL="342917" indent="-342917">
              <a:spcBef>
                <a:spcPts val="0"/>
              </a:spcBef>
              <a:buClr>
                <a:schemeClr val="dk1"/>
              </a:buClr>
              <a:buSzPts val="2400"/>
              <a:buFont typeface="Arial"/>
              <a:buChar char="•"/>
            </a:pPr>
            <a:endParaRPr sz="3200" dirty="0">
              <a:solidFill>
                <a:schemeClr val="dk1"/>
              </a:solidFill>
              <a:latin typeface="Avenir Book" panose="02000503020000020003" pitchFamily="2" charset="0"/>
              <a:ea typeface="Arial"/>
              <a:cs typeface="Arial"/>
              <a:sym typeface="Arial"/>
            </a:endParaRPr>
          </a:p>
          <a:p>
            <a:pPr marL="0" indent="0">
              <a:spcBef>
                <a:spcPts val="480"/>
              </a:spcBef>
              <a:buClr>
                <a:schemeClr val="dk1"/>
              </a:buClr>
              <a:buSzPts val="2400"/>
              <a:buNone/>
            </a:pPr>
            <a:r>
              <a:rPr lang="en-GB" sz="3200" b="1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an + t = </a:t>
            </a:r>
            <a:r>
              <a:rPr lang="en-GB" sz="3200" b="1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annh</a:t>
            </a:r>
            <a:r>
              <a:rPr lang="en-GB" sz="3200" b="1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        	</a:t>
            </a:r>
            <a:r>
              <a:rPr lang="en-GB" sz="3200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an + </a:t>
            </a:r>
            <a:r>
              <a:rPr lang="en-GB" sz="3200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tebyg</a:t>
            </a:r>
            <a:r>
              <a:rPr lang="en-GB" sz="3200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 = </a:t>
            </a:r>
            <a:r>
              <a:rPr lang="en-GB" sz="3200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a</a:t>
            </a:r>
            <a:r>
              <a:rPr lang="en-GB" sz="3200" b="1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nnh</a:t>
            </a:r>
            <a:r>
              <a:rPr lang="en-GB" sz="3200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ebyg</a:t>
            </a:r>
            <a:endParaRPr sz="3200" dirty="0">
              <a:solidFill>
                <a:schemeClr val="dk1"/>
              </a:solidFill>
              <a:latin typeface="Avenir Book" panose="02000503020000020003" pitchFamily="2" charset="0"/>
              <a:ea typeface="Arial"/>
              <a:cs typeface="Arial"/>
              <a:sym typeface="Arial"/>
            </a:endParaRPr>
          </a:p>
          <a:p>
            <a:pPr marL="0" indent="0">
              <a:spcBef>
                <a:spcPts val="480"/>
              </a:spcBef>
              <a:buClr>
                <a:schemeClr val="dk1"/>
              </a:buClr>
              <a:buSzPts val="2400"/>
              <a:buNone/>
            </a:pPr>
            <a:r>
              <a:rPr lang="en-GB" sz="3200" b="1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an + d = </a:t>
            </a:r>
            <a:r>
              <a:rPr lang="en-GB" sz="3200" b="1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ann</a:t>
            </a:r>
            <a:r>
              <a:rPr lang="en-GB" sz="3200" b="1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    	</a:t>
            </a:r>
            <a:r>
              <a:rPr lang="en-GB" sz="3200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an + </a:t>
            </a:r>
            <a:r>
              <a:rPr lang="en-GB" sz="3200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dymunol</a:t>
            </a:r>
            <a:r>
              <a:rPr lang="en-GB" sz="3200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 = </a:t>
            </a:r>
            <a:r>
              <a:rPr lang="en-GB" sz="3200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a</a:t>
            </a:r>
            <a:r>
              <a:rPr lang="en-GB" sz="3200" b="1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nn</a:t>
            </a:r>
            <a:r>
              <a:rPr lang="en-GB" sz="3200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ymunol</a:t>
            </a:r>
            <a:endParaRPr sz="3200" dirty="0">
              <a:solidFill>
                <a:schemeClr val="dk1"/>
              </a:solidFill>
              <a:latin typeface="Avenir Book" panose="02000503020000020003" pitchFamily="2" charset="0"/>
              <a:ea typeface="Arial"/>
              <a:cs typeface="Arial"/>
              <a:sym typeface="Arial"/>
            </a:endParaRPr>
          </a:p>
          <a:p>
            <a:pPr marL="0" indent="0">
              <a:spcBef>
                <a:spcPts val="480"/>
              </a:spcBef>
              <a:buClr>
                <a:schemeClr val="dk1"/>
              </a:buClr>
              <a:buSzPts val="2400"/>
              <a:buNone/>
            </a:pPr>
            <a:r>
              <a:rPr lang="en-GB" sz="3200" b="1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an + n = </a:t>
            </a:r>
            <a:r>
              <a:rPr lang="en-GB" sz="3200" b="1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ann</a:t>
            </a:r>
            <a:r>
              <a:rPr lang="en-GB" sz="3200" b="1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        	</a:t>
            </a:r>
            <a:r>
              <a:rPr lang="en-GB" sz="3200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an + </a:t>
            </a:r>
            <a:r>
              <a:rPr lang="en-GB" sz="3200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naturiol</a:t>
            </a:r>
            <a:r>
              <a:rPr lang="en-GB" sz="3200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 = </a:t>
            </a:r>
            <a:r>
              <a:rPr lang="en-GB" sz="3200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a</a:t>
            </a:r>
            <a:r>
              <a:rPr lang="en-GB" sz="3200" b="1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nn</a:t>
            </a:r>
            <a:r>
              <a:rPr lang="en-GB" sz="3200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aturiol</a:t>
            </a:r>
            <a:endParaRPr sz="3200" dirty="0">
              <a:solidFill>
                <a:schemeClr val="dk1"/>
              </a:solidFill>
              <a:latin typeface="Avenir Book" panose="02000503020000020003" pitchFamily="2" charset="0"/>
              <a:ea typeface="Arial"/>
              <a:cs typeface="Arial"/>
              <a:sym typeface="Arial"/>
            </a:endParaRPr>
          </a:p>
          <a:p>
            <a:pPr marL="342917" indent="-190510">
              <a:spcBef>
                <a:spcPts val="480"/>
              </a:spcBef>
              <a:buClr>
                <a:schemeClr val="dk1"/>
              </a:buClr>
              <a:buSzPts val="2400"/>
              <a:buNone/>
            </a:pPr>
            <a:endParaRPr sz="24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Google Shape;142;p19">
            <a:extLst>
              <a:ext uri="{FF2B5EF4-FFF2-40B4-BE49-F238E27FC236}">
                <a16:creationId xmlns:a16="http://schemas.microsoft.com/office/drawing/2014/main" id="{FFEF6666-EBB5-F923-4C72-0502E5D58D0E}"/>
              </a:ext>
            </a:extLst>
          </p:cNvPr>
          <p:cNvSpPr txBox="1">
            <a:spLocks/>
          </p:cNvSpPr>
          <p:nvPr/>
        </p:nvSpPr>
        <p:spPr>
          <a:xfrm>
            <a:off x="2590800" y="3939165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ctr" anchorCtr="0">
            <a:noAutofit/>
          </a:bodyPr>
          <a:lstStyle>
            <a:lvl1pPr algn="l" defTabSz="13716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</a:pPr>
            <a:r>
              <a:rPr lang="en-GB" sz="3600" dirty="0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OND…</a:t>
            </a:r>
          </a:p>
        </p:txBody>
      </p:sp>
      <p:sp>
        <p:nvSpPr>
          <p:cNvPr id="3" name="Google Shape;143;p19">
            <a:extLst>
              <a:ext uri="{FF2B5EF4-FFF2-40B4-BE49-F238E27FC236}">
                <a16:creationId xmlns:a16="http://schemas.microsoft.com/office/drawing/2014/main" id="{D0DFF59F-E2D6-A4BB-B5B7-A45612A65981}"/>
              </a:ext>
            </a:extLst>
          </p:cNvPr>
          <p:cNvSpPr txBox="1">
            <a:spLocks/>
          </p:cNvSpPr>
          <p:nvPr/>
        </p:nvSpPr>
        <p:spPr>
          <a:xfrm>
            <a:off x="1095664" y="5067659"/>
            <a:ext cx="78867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t" anchorCtr="0">
            <a:noAutofit/>
          </a:bodyPr>
          <a:lstStyle>
            <a:lvl1pPr marL="342900" indent="-342900" algn="l" defTabSz="1371600" rtl="0" eaLnBrk="1" latinLnBrk="0" hangingPunct="1">
              <a:lnSpc>
                <a:spcPct val="90000"/>
              </a:lnSpc>
              <a:spcBef>
                <a:spcPts val="1500"/>
              </a:spcBef>
              <a:buFont typeface="Arial" panose="020B0604020202020204" pitchFamily="34" charset="0"/>
              <a:buChar char="•"/>
              <a:defRPr sz="4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0287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7145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4003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0861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7719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4577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1435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8293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17" indent="-342917">
              <a:spcBef>
                <a:spcPts val="0"/>
              </a:spcBef>
              <a:buClr>
                <a:schemeClr val="dk1"/>
              </a:buClr>
              <a:buSzPts val="2400"/>
              <a:buFont typeface="Arial"/>
              <a:buChar char="•"/>
            </a:pPr>
            <a:r>
              <a:rPr lang="en-GB" sz="3200" b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an + tr =anhr	</a:t>
            </a:r>
          </a:p>
          <a:p>
            <a:pPr marL="342917" indent="-190510">
              <a:spcBef>
                <a:spcPts val="480"/>
              </a:spcBef>
              <a:buClr>
                <a:schemeClr val="dk1"/>
              </a:buClr>
              <a:buSzPts val="2400"/>
              <a:buNone/>
            </a:pPr>
            <a:endParaRPr lang="en-GB" sz="3200" b="1">
              <a:solidFill>
                <a:schemeClr val="dk1"/>
              </a:solidFill>
              <a:latin typeface="Avenir Book" panose="02000503020000020003" pitchFamily="2" charset="0"/>
              <a:ea typeface="Arial"/>
              <a:cs typeface="Arial"/>
              <a:sym typeface="Arial"/>
            </a:endParaRPr>
          </a:p>
          <a:p>
            <a:pPr marL="342917" indent="-342917">
              <a:spcBef>
                <a:spcPts val="480"/>
              </a:spcBef>
              <a:buClr>
                <a:schemeClr val="dk1"/>
              </a:buClr>
              <a:buSzPts val="2400"/>
              <a:buFont typeface="Arial"/>
              <a:buChar char="•"/>
            </a:pPr>
            <a:r>
              <a:rPr lang="en-GB" sz="320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e.e. an + trefn = a</a:t>
            </a:r>
            <a:r>
              <a:rPr lang="en-GB" sz="3200" b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nhr</a:t>
            </a:r>
            <a:r>
              <a:rPr lang="en-GB" sz="320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efn </a:t>
            </a:r>
            <a:endParaRPr lang="en-GB" sz="3200" dirty="0">
              <a:solidFill>
                <a:schemeClr val="dk1"/>
              </a:solidFill>
              <a:latin typeface="Avenir Book" panose="02000503020000020003" pitchFamily="2" charset="0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0"/>
          <p:cNvSpPr txBox="1">
            <a:spLocks noGrp="1"/>
          </p:cNvSpPr>
          <p:nvPr>
            <p:ph type="title"/>
          </p:nvPr>
        </p:nvSpPr>
        <p:spPr>
          <a:xfrm>
            <a:off x="6362065" y="67469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ctr" anchorCtr="0">
            <a:noAutofit/>
          </a:bodyPr>
          <a:lstStyle/>
          <a:p>
            <a:pPr>
              <a:spcBef>
                <a:spcPts val="0"/>
              </a:spcBef>
            </a:pPr>
            <a:r>
              <a:rPr lang="en-GB" sz="3600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Rheol</a:t>
            </a:r>
            <a:r>
              <a:rPr lang="en-GB" sz="3600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 4- </a:t>
            </a:r>
            <a:r>
              <a:rPr lang="en-GB" sz="3600" i="1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Anti Ann</a:t>
            </a:r>
            <a:endParaRPr sz="3600" i="1" dirty="0">
              <a:solidFill>
                <a:schemeClr val="dk1"/>
              </a:solidFill>
              <a:latin typeface="Avenir Book" panose="02000503020000020003" pitchFamily="2" charset="0"/>
              <a:ea typeface="Arial"/>
              <a:cs typeface="Arial"/>
              <a:sym typeface="Arial"/>
            </a:endParaRPr>
          </a:p>
        </p:txBody>
      </p:sp>
      <p:sp>
        <p:nvSpPr>
          <p:cNvPr id="150" name="Google Shape;150;p20"/>
          <p:cNvSpPr txBox="1">
            <a:spLocks noGrp="1"/>
          </p:cNvSpPr>
          <p:nvPr>
            <p:ph sz="half" idx="1"/>
          </p:nvPr>
        </p:nvSpPr>
        <p:spPr>
          <a:xfrm>
            <a:off x="1981200" y="1174750"/>
            <a:ext cx="7785100" cy="49530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t" anchorCtr="0">
            <a:noAutofit/>
          </a:bodyPr>
          <a:lstStyle/>
          <a:p>
            <a:pPr marL="342917" indent="-342917">
              <a:spcBef>
                <a:spcPts val="0"/>
              </a:spcBef>
              <a:buClr>
                <a:schemeClr val="dk1"/>
              </a:buClr>
              <a:buSzPts val="2400"/>
              <a:buFont typeface="Arial"/>
              <a:buChar char="•"/>
            </a:pPr>
            <a:r>
              <a:rPr lang="en-GB" sz="2400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Mae’r</a:t>
            </a:r>
            <a:r>
              <a:rPr lang="en-GB" sz="2400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2400" b="1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“n”</a:t>
            </a:r>
            <a:r>
              <a:rPr lang="en-GB" sz="2400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2400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yn</a:t>
            </a:r>
            <a:r>
              <a:rPr lang="en-GB" sz="2400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2400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dyblu</a:t>
            </a:r>
            <a:r>
              <a:rPr lang="en-GB" sz="2400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2400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wrth</a:t>
            </a:r>
            <a:r>
              <a:rPr lang="en-GB" sz="2400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2400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ychwanegu</a:t>
            </a:r>
            <a:r>
              <a:rPr lang="en-GB" sz="2400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2400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sillaf</a:t>
            </a:r>
            <a:r>
              <a:rPr lang="en-GB" sz="2400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 at </a:t>
            </a:r>
            <a:r>
              <a:rPr lang="en-GB" sz="2400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eiriau</a:t>
            </a:r>
            <a:r>
              <a:rPr lang="en-GB" sz="2400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2400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sy’n</a:t>
            </a:r>
            <a:r>
              <a:rPr lang="en-GB" sz="2400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2400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gorffen</a:t>
            </a:r>
            <a:r>
              <a:rPr lang="en-GB" sz="2400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2400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gyda</a:t>
            </a:r>
            <a:r>
              <a:rPr lang="en-GB" sz="2400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2400" b="1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–</a:t>
            </a:r>
            <a:r>
              <a:rPr lang="en-GB" sz="2400" b="1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nt</a:t>
            </a:r>
            <a:r>
              <a:rPr lang="en-GB" sz="2400" b="1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:</a:t>
            </a:r>
            <a:endParaRPr sz="2400" b="1" dirty="0">
              <a:solidFill>
                <a:schemeClr val="dk1"/>
              </a:solidFill>
              <a:latin typeface="Avenir Book" panose="02000503020000020003" pitchFamily="2" charset="0"/>
              <a:ea typeface="Arial"/>
              <a:cs typeface="Arial"/>
              <a:sym typeface="Arial"/>
            </a:endParaRPr>
          </a:p>
          <a:p>
            <a:pPr marL="342917" indent="-190510">
              <a:spcBef>
                <a:spcPts val="480"/>
              </a:spcBef>
              <a:buClr>
                <a:schemeClr val="dk1"/>
              </a:buClr>
              <a:buSzPts val="2400"/>
              <a:buNone/>
            </a:pPr>
            <a:endParaRPr sz="2400" dirty="0">
              <a:solidFill>
                <a:schemeClr val="dk1"/>
              </a:solidFill>
              <a:latin typeface="Avenir Book" panose="02000503020000020003" pitchFamily="2" charset="0"/>
              <a:ea typeface="Arial"/>
              <a:cs typeface="Arial"/>
              <a:sym typeface="Arial"/>
            </a:endParaRPr>
          </a:p>
          <a:p>
            <a:pPr marL="0" indent="0">
              <a:lnSpc>
                <a:spcPct val="120000"/>
              </a:lnSpc>
              <a:spcBef>
                <a:spcPts val="480"/>
              </a:spcBef>
              <a:buClr>
                <a:schemeClr val="dk1"/>
              </a:buClr>
              <a:buSzPts val="2400"/>
              <a:buNone/>
            </a:pPr>
            <a:r>
              <a:rPr lang="en-GB" sz="2400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llwyddiant</a:t>
            </a:r>
            <a:r>
              <a:rPr lang="en-GB" sz="2400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 				</a:t>
            </a:r>
            <a:r>
              <a:rPr lang="en-GB" sz="2400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llwyddia</a:t>
            </a:r>
            <a:r>
              <a:rPr lang="en-GB" sz="2400" b="1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nn</a:t>
            </a:r>
            <a:r>
              <a:rPr lang="en-GB" sz="2400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au</a:t>
            </a:r>
            <a:r>
              <a:rPr lang="en-GB" sz="2400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; </a:t>
            </a:r>
            <a:endParaRPr sz="2400" dirty="0">
              <a:solidFill>
                <a:schemeClr val="dk1"/>
              </a:solidFill>
              <a:latin typeface="Avenir Book" panose="02000503020000020003" pitchFamily="2" charset="0"/>
              <a:ea typeface="Arial"/>
              <a:cs typeface="Arial"/>
              <a:sym typeface="Arial"/>
            </a:endParaRPr>
          </a:p>
          <a:p>
            <a:pPr marL="0" indent="0">
              <a:lnSpc>
                <a:spcPct val="120000"/>
              </a:lnSpc>
              <a:spcBef>
                <a:spcPts val="480"/>
              </a:spcBef>
              <a:buClr>
                <a:schemeClr val="dk1"/>
              </a:buClr>
              <a:buSzPts val="2400"/>
              <a:buNone/>
            </a:pPr>
            <a:r>
              <a:rPr lang="en-GB" sz="2400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peiriant</a:t>
            </a:r>
            <a:r>
              <a:rPr lang="en-GB" sz="2400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  				</a:t>
            </a:r>
            <a:r>
              <a:rPr lang="en-GB" sz="2400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peiria</a:t>
            </a:r>
            <a:r>
              <a:rPr lang="en-GB" sz="2400" b="1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nn</a:t>
            </a:r>
            <a:r>
              <a:rPr lang="en-GB" sz="2400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au</a:t>
            </a:r>
            <a:r>
              <a:rPr lang="en-GB" sz="2400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; </a:t>
            </a:r>
            <a:endParaRPr sz="2400" dirty="0">
              <a:solidFill>
                <a:schemeClr val="dk1"/>
              </a:solidFill>
              <a:latin typeface="Avenir Book" panose="02000503020000020003" pitchFamily="2" charset="0"/>
              <a:ea typeface="Arial"/>
              <a:cs typeface="Arial"/>
              <a:sym typeface="Arial"/>
            </a:endParaRPr>
          </a:p>
          <a:p>
            <a:pPr marL="0" indent="0">
              <a:lnSpc>
                <a:spcPct val="120000"/>
              </a:lnSpc>
              <a:spcBef>
                <a:spcPts val="480"/>
              </a:spcBef>
              <a:buClr>
                <a:schemeClr val="dk1"/>
              </a:buClr>
              <a:buSzPts val="2400"/>
              <a:buNone/>
            </a:pPr>
            <a:r>
              <a:rPr lang="en-GB" sz="2400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diwylliant</a:t>
            </a:r>
            <a:r>
              <a:rPr lang="en-GB" sz="2400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 				</a:t>
            </a:r>
            <a:r>
              <a:rPr lang="en-GB" sz="2400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diwyllia</a:t>
            </a:r>
            <a:r>
              <a:rPr lang="en-GB" sz="2400" b="1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nn</a:t>
            </a:r>
            <a:r>
              <a:rPr lang="en-GB" sz="2400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ol</a:t>
            </a:r>
            <a:endParaRPr sz="2400" dirty="0">
              <a:solidFill>
                <a:schemeClr val="dk1"/>
              </a:solidFill>
              <a:latin typeface="Avenir Book" panose="02000503020000020003" pitchFamily="2" charset="0"/>
              <a:ea typeface="Arial"/>
              <a:cs typeface="Arial"/>
              <a:sym typeface="Arial"/>
            </a:endParaRPr>
          </a:p>
          <a:p>
            <a:pPr marL="0" indent="0">
              <a:lnSpc>
                <a:spcPct val="120000"/>
              </a:lnSpc>
              <a:spcBef>
                <a:spcPts val="480"/>
              </a:spcBef>
              <a:buClr>
                <a:schemeClr val="dk1"/>
              </a:buClr>
              <a:buSzPts val="2400"/>
              <a:buNone/>
            </a:pPr>
            <a:r>
              <a:rPr lang="en-GB" sz="2400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dant</a:t>
            </a:r>
            <a:r>
              <a:rPr lang="en-GB" sz="2400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					</a:t>
            </a:r>
            <a:r>
              <a:rPr lang="en-GB" sz="2400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dannedd</a:t>
            </a:r>
            <a:endParaRPr sz="2400" dirty="0">
              <a:solidFill>
                <a:schemeClr val="dk1"/>
              </a:solidFill>
              <a:latin typeface="Avenir Book" panose="02000503020000020003" pitchFamily="2" charset="0"/>
              <a:ea typeface="Arial"/>
              <a:cs typeface="Arial"/>
              <a:sym typeface="Arial"/>
            </a:endParaRPr>
          </a:p>
          <a:p>
            <a:pPr marL="0" indent="0">
              <a:lnSpc>
                <a:spcPct val="120000"/>
              </a:lnSpc>
              <a:spcBef>
                <a:spcPts val="480"/>
              </a:spcBef>
              <a:buClr>
                <a:schemeClr val="dk1"/>
              </a:buClr>
              <a:buSzPts val="2400"/>
              <a:buNone/>
            </a:pPr>
            <a:r>
              <a:rPr lang="en-GB" sz="2400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cant					</a:t>
            </a:r>
            <a:r>
              <a:rPr lang="en-GB" sz="2400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cannoedd</a:t>
            </a:r>
            <a:endParaRPr sz="2400" dirty="0">
              <a:solidFill>
                <a:schemeClr val="dk1"/>
              </a:solidFill>
              <a:latin typeface="Avenir Book" panose="02000503020000020003" pitchFamily="2" charset="0"/>
              <a:ea typeface="Arial"/>
              <a:cs typeface="Arial"/>
              <a:sym typeface="Arial"/>
            </a:endParaRPr>
          </a:p>
          <a:p>
            <a:pPr marL="0" indent="0">
              <a:lnSpc>
                <a:spcPct val="120000"/>
              </a:lnSpc>
              <a:spcBef>
                <a:spcPts val="480"/>
              </a:spcBef>
              <a:buClr>
                <a:schemeClr val="dk1"/>
              </a:buClr>
              <a:buSzPts val="2400"/>
              <a:buNone/>
            </a:pPr>
            <a:r>
              <a:rPr lang="en-GB" sz="2400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tant					</a:t>
            </a:r>
            <a:r>
              <a:rPr lang="en-GB" sz="2400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tannau</a:t>
            </a:r>
            <a:endParaRPr sz="2400" dirty="0">
              <a:solidFill>
                <a:schemeClr val="dk1"/>
              </a:solidFill>
              <a:latin typeface="Avenir Book" panose="02000503020000020003" pitchFamily="2" charset="0"/>
              <a:ea typeface="Arial"/>
              <a:cs typeface="Arial"/>
              <a:sym typeface="Arial"/>
            </a:endParaRPr>
          </a:p>
          <a:p>
            <a:pPr marL="0" indent="0">
              <a:lnSpc>
                <a:spcPct val="120000"/>
              </a:lnSpc>
              <a:spcBef>
                <a:spcPts val="480"/>
              </a:spcBef>
              <a:buClr>
                <a:schemeClr val="dk1"/>
              </a:buClr>
              <a:buSzPts val="2400"/>
              <a:buNone/>
            </a:pPr>
            <a:r>
              <a:rPr lang="en-GB" sz="2400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methiant</a:t>
            </a:r>
            <a:r>
              <a:rPr lang="en-GB" sz="2400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				</a:t>
            </a:r>
            <a:r>
              <a:rPr lang="en-GB" sz="2400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methiannau</a:t>
            </a:r>
            <a:endParaRPr sz="2400" dirty="0">
              <a:solidFill>
                <a:schemeClr val="dk1"/>
              </a:solidFill>
              <a:latin typeface="Avenir Book" panose="02000503020000020003" pitchFamily="2" charset="0"/>
              <a:ea typeface="Arial"/>
              <a:cs typeface="Arial"/>
              <a:sym typeface="Arial"/>
            </a:endParaRPr>
          </a:p>
          <a:p>
            <a:pPr marL="0" indent="0">
              <a:lnSpc>
                <a:spcPct val="120000"/>
              </a:lnSpc>
              <a:spcBef>
                <a:spcPts val="480"/>
              </a:spcBef>
              <a:buClr>
                <a:schemeClr val="dk1"/>
              </a:buClr>
              <a:buSzPts val="2400"/>
              <a:buNone/>
            </a:pPr>
            <a:r>
              <a:rPr lang="en-GB" sz="2400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punt					</a:t>
            </a:r>
            <a:r>
              <a:rPr lang="en-GB" sz="2400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punnoedd</a:t>
            </a:r>
            <a:endParaRPr sz="2400" dirty="0">
              <a:solidFill>
                <a:schemeClr val="dk1"/>
              </a:solidFill>
              <a:latin typeface="Avenir Book" panose="02000503020000020003" pitchFamily="2" charset="0"/>
              <a:ea typeface="Arial"/>
              <a:cs typeface="Arial"/>
              <a:sym typeface="Arial"/>
            </a:endParaRPr>
          </a:p>
          <a:p>
            <a:pPr marL="0" indent="0">
              <a:lnSpc>
                <a:spcPct val="120000"/>
              </a:lnSpc>
              <a:spcBef>
                <a:spcPts val="480"/>
              </a:spcBef>
              <a:buClr>
                <a:schemeClr val="dk1"/>
              </a:buClr>
              <a:buSzPts val="2400"/>
              <a:buNone/>
            </a:pPr>
            <a:endParaRPr sz="24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indent="0">
              <a:spcBef>
                <a:spcPts val="480"/>
              </a:spcBef>
              <a:buClr>
                <a:schemeClr val="dk1"/>
              </a:buClr>
              <a:buSzPts val="2400"/>
              <a:buNone/>
            </a:pPr>
            <a:r>
              <a:rPr lang="en-GB" sz="2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 sz="24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17" indent="-139707">
              <a:spcBef>
                <a:spcPts val="640"/>
              </a:spcBef>
              <a:buClr>
                <a:schemeClr val="dk1"/>
              </a:buClr>
              <a:buSzPts val="3200"/>
              <a:buNone/>
            </a:pPr>
            <a:endParaRPr sz="32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60" name="Google Shape;160;p20" descr="anti ann"/>
          <p:cNvPicPr preferRelativeResize="0">
            <a:picLocks noGrp="1"/>
          </p:cNvPicPr>
          <p:nvPr>
            <p:ph sz="half" idx="2"/>
          </p:nvPr>
        </p:nvPicPr>
        <p:blipFill rotWithShape="1">
          <a:blip r:embed="rId3">
            <a:alphaModFix/>
          </a:blip>
          <a:srcRect r="7965"/>
          <a:stretch/>
        </p:blipFill>
        <p:spPr>
          <a:xfrm>
            <a:off x="9766300" y="877649"/>
            <a:ext cx="1887047" cy="2551351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cxnSp>
        <p:nvCxnSpPr>
          <p:cNvPr id="152" name="Google Shape;152;p20"/>
          <p:cNvCxnSpPr/>
          <p:nvPr/>
        </p:nvCxnSpPr>
        <p:spPr>
          <a:xfrm>
            <a:off x="3787140" y="3648710"/>
            <a:ext cx="1187450" cy="0"/>
          </a:xfrm>
          <a:prstGeom prst="straightConnector1">
            <a:avLst/>
          </a:prstGeom>
          <a:gradFill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0"/>
          </a:gradFill>
          <a:ln w="28575" cap="flat" cmpd="sng">
            <a:solidFill>
              <a:schemeClr val="dk2"/>
            </a:solidFill>
            <a:prstDash val="solid"/>
            <a:round/>
            <a:headEnd type="none" w="sm" len="sm"/>
            <a:tailEnd type="stealth" w="med" len="med"/>
          </a:ln>
        </p:spPr>
      </p:cxnSp>
      <p:cxnSp>
        <p:nvCxnSpPr>
          <p:cNvPr id="153" name="Google Shape;153;p20"/>
          <p:cNvCxnSpPr/>
          <p:nvPr/>
        </p:nvCxnSpPr>
        <p:spPr>
          <a:xfrm>
            <a:off x="3787140" y="3131820"/>
            <a:ext cx="1187450" cy="0"/>
          </a:xfrm>
          <a:prstGeom prst="straightConnector1">
            <a:avLst/>
          </a:prstGeom>
          <a:gradFill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0"/>
          </a:gradFill>
          <a:ln w="28575" cap="flat" cmpd="sng">
            <a:solidFill>
              <a:schemeClr val="dk2"/>
            </a:solidFill>
            <a:prstDash val="solid"/>
            <a:round/>
            <a:headEnd type="none" w="sm" len="sm"/>
            <a:tailEnd type="stealth" w="med" len="med"/>
          </a:ln>
        </p:spPr>
      </p:cxnSp>
      <p:cxnSp>
        <p:nvCxnSpPr>
          <p:cNvPr id="154" name="Google Shape;154;p20"/>
          <p:cNvCxnSpPr/>
          <p:nvPr/>
        </p:nvCxnSpPr>
        <p:spPr>
          <a:xfrm>
            <a:off x="3787140" y="2618740"/>
            <a:ext cx="1187450" cy="0"/>
          </a:xfrm>
          <a:prstGeom prst="straightConnector1">
            <a:avLst/>
          </a:prstGeom>
          <a:gradFill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0"/>
          </a:gradFill>
          <a:ln w="28575" cap="flat" cmpd="sng">
            <a:solidFill>
              <a:schemeClr val="dk2"/>
            </a:solidFill>
            <a:prstDash val="solid"/>
            <a:round/>
            <a:headEnd type="none" w="sm" len="sm"/>
            <a:tailEnd type="stealth" w="med" len="med"/>
          </a:ln>
        </p:spPr>
      </p:cxnSp>
      <p:cxnSp>
        <p:nvCxnSpPr>
          <p:cNvPr id="155" name="Google Shape;155;p20"/>
          <p:cNvCxnSpPr/>
          <p:nvPr/>
        </p:nvCxnSpPr>
        <p:spPr>
          <a:xfrm>
            <a:off x="3583940" y="4199255"/>
            <a:ext cx="1187450" cy="0"/>
          </a:xfrm>
          <a:prstGeom prst="straightConnector1">
            <a:avLst/>
          </a:prstGeom>
          <a:gradFill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0"/>
          </a:gradFill>
          <a:ln w="28575" cap="flat" cmpd="sng">
            <a:solidFill>
              <a:schemeClr val="dk2"/>
            </a:solidFill>
            <a:prstDash val="solid"/>
            <a:round/>
            <a:headEnd type="none" w="sm" len="sm"/>
            <a:tailEnd type="stealth" w="med" len="med"/>
          </a:ln>
        </p:spPr>
      </p:cxnSp>
      <p:cxnSp>
        <p:nvCxnSpPr>
          <p:cNvPr id="156" name="Google Shape;156;p20"/>
          <p:cNvCxnSpPr/>
          <p:nvPr/>
        </p:nvCxnSpPr>
        <p:spPr>
          <a:xfrm>
            <a:off x="3787140" y="4661535"/>
            <a:ext cx="1187450" cy="0"/>
          </a:xfrm>
          <a:prstGeom prst="straightConnector1">
            <a:avLst/>
          </a:prstGeom>
          <a:gradFill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0"/>
          </a:gradFill>
          <a:ln w="28575" cap="flat" cmpd="sng">
            <a:solidFill>
              <a:schemeClr val="dk2"/>
            </a:solidFill>
            <a:prstDash val="solid"/>
            <a:round/>
            <a:headEnd type="none" w="sm" len="sm"/>
            <a:tailEnd type="stealth" w="med" len="med"/>
          </a:ln>
        </p:spPr>
      </p:cxnSp>
      <p:cxnSp>
        <p:nvCxnSpPr>
          <p:cNvPr id="157" name="Google Shape;157;p20"/>
          <p:cNvCxnSpPr/>
          <p:nvPr/>
        </p:nvCxnSpPr>
        <p:spPr>
          <a:xfrm>
            <a:off x="3583940" y="5195570"/>
            <a:ext cx="1187450" cy="0"/>
          </a:xfrm>
          <a:prstGeom prst="straightConnector1">
            <a:avLst/>
          </a:prstGeom>
          <a:gradFill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0"/>
          </a:gradFill>
          <a:ln w="28575" cap="flat" cmpd="sng">
            <a:solidFill>
              <a:schemeClr val="dk2"/>
            </a:solidFill>
            <a:prstDash val="solid"/>
            <a:round/>
            <a:headEnd type="none" w="sm" len="sm"/>
            <a:tailEnd type="stealth" w="med" len="med"/>
          </a:ln>
        </p:spPr>
      </p:cxnSp>
      <p:cxnSp>
        <p:nvCxnSpPr>
          <p:cNvPr id="158" name="Google Shape;158;p20"/>
          <p:cNvCxnSpPr/>
          <p:nvPr/>
        </p:nvCxnSpPr>
        <p:spPr>
          <a:xfrm>
            <a:off x="3964940" y="5687060"/>
            <a:ext cx="1187450" cy="0"/>
          </a:xfrm>
          <a:prstGeom prst="straightConnector1">
            <a:avLst/>
          </a:prstGeom>
          <a:gradFill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0"/>
          </a:gradFill>
          <a:ln w="28575" cap="flat" cmpd="sng">
            <a:solidFill>
              <a:schemeClr val="dk2"/>
            </a:solidFill>
            <a:prstDash val="solid"/>
            <a:round/>
            <a:headEnd type="none" w="sm" len="sm"/>
            <a:tailEnd type="stealth" w="med" len="med"/>
          </a:ln>
        </p:spPr>
      </p:cxnSp>
      <p:cxnSp>
        <p:nvCxnSpPr>
          <p:cNvPr id="159" name="Google Shape;159;p20"/>
          <p:cNvCxnSpPr/>
          <p:nvPr/>
        </p:nvCxnSpPr>
        <p:spPr>
          <a:xfrm>
            <a:off x="3787140" y="6127750"/>
            <a:ext cx="1187450" cy="0"/>
          </a:xfrm>
          <a:prstGeom prst="straightConnector1">
            <a:avLst/>
          </a:prstGeom>
          <a:gradFill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0"/>
          </a:gradFill>
          <a:ln w="28575" cap="flat" cmpd="sng">
            <a:solidFill>
              <a:schemeClr val="dk2"/>
            </a:solidFill>
            <a:prstDash val="solid"/>
            <a:round/>
            <a:headEnd type="none" w="sm" len="sm"/>
            <a:tailEnd type="stealth" w="med" len="med"/>
          </a:ln>
        </p:spPr>
      </p:cxn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21"/>
          <p:cNvSpPr txBox="1">
            <a:spLocks noGrp="1"/>
          </p:cNvSpPr>
          <p:nvPr>
            <p:ph type="title"/>
          </p:nvPr>
        </p:nvSpPr>
        <p:spPr>
          <a:xfrm>
            <a:off x="2152650" y="681038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ctr" anchorCtr="0">
            <a:noAutofit/>
          </a:bodyPr>
          <a:lstStyle/>
          <a:p>
            <a:pPr>
              <a:spcBef>
                <a:spcPts val="0"/>
              </a:spcBef>
            </a:pPr>
            <a:r>
              <a:rPr lang="en-GB" sz="3600" b="1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Rheol</a:t>
            </a:r>
            <a:r>
              <a:rPr lang="en-GB" sz="3600" b="1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 5</a:t>
            </a:r>
            <a:endParaRPr sz="3600" b="1" dirty="0">
              <a:solidFill>
                <a:schemeClr val="dk1"/>
              </a:solidFill>
              <a:latin typeface="Avenir Book" panose="02000503020000020003" pitchFamily="2" charset="0"/>
              <a:ea typeface="Arial"/>
              <a:cs typeface="Arial"/>
              <a:sym typeface="Arial"/>
            </a:endParaRPr>
          </a:p>
        </p:txBody>
      </p:sp>
      <p:sp>
        <p:nvSpPr>
          <p:cNvPr id="166" name="Google Shape;166;p21"/>
          <p:cNvSpPr txBox="1">
            <a:spLocks noGrp="1"/>
          </p:cNvSpPr>
          <p:nvPr>
            <p:ph idx="1"/>
          </p:nvPr>
        </p:nvSpPr>
        <p:spPr>
          <a:xfrm>
            <a:off x="1168400" y="1825625"/>
            <a:ext cx="101854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t" anchorCtr="0">
            <a:noAutofit/>
          </a:bodyPr>
          <a:lstStyle/>
          <a:p>
            <a:pPr marL="342917" indent="-342917">
              <a:spcBef>
                <a:spcPts val="0"/>
              </a:spcBef>
              <a:buClr>
                <a:schemeClr val="dk1"/>
              </a:buClr>
              <a:buSzPts val="2400"/>
              <a:buFont typeface="Arial"/>
              <a:buChar char="•"/>
            </a:pPr>
            <a:r>
              <a:rPr lang="en-GB" sz="2400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Mae’r</a:t>
            </a:r>
            <a:r>
              <a:rPr lang="en-GB" sz="2400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 “</a:t>
            </a:r>
            <a:r>
              <a:rPr lang="en-GB" sz="2400" b="1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n”</a:t>
            </a:r>
            <a:r>
              <a:rPr lang="en-GB" sz="2400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2400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yn</a:t>
            </a:r>
            <a:r>
              <a:rPr lang="en-GB" sz="2400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2400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dyblu</a:t>
            </a:r>
            <a:r>
              <a:rPr lang="en-GB" sz="2400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2400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os</a:t>
            </a:r>
            <a:r>
              <a:rPr lang="en-GB" sz="2400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2400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ydym</a:t>
            </a:r>
            <a:r>
              <a:rPr lang="en-GB" sz="2400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2400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yn</a:t>
            </a:r>
            <a:r>
              <a:rPr lang="en-GB" sz="2400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2400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ychwanegu</a:t>
            </a:r>
            <a:r>
              <a:rPr lang="en-GB" sz="2400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2400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sillaf</a:t>
            </a:r>
            <a:r>
              <a:rPr lang="en-GB" sz="2400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 at air </a:t>
            </a:r>
            <a:r>
              <a:rPr lang="en-GB" sz="2400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sy’n</a:t>
            </a:r>
            <a:r>
              <a:rPr lang="en-GB" sz="2400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2400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gorffen</a:t>
            </a:r>
            <a:r>
              <a:rPr lang="en-GB" sz="2400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2400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gyda</a:t>
            </a:r>
            <a:r>
              <a:rPr lang="en-GB" sz="2400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2400" b="1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-</a:t>
            </a:r>
            <a:r>
              <a:rPr lang="en-GB" sz="2400" b="1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en</a:t>
            </a:r>
            <a:r>
              <a:rPr lang="en-GB" sz="2400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 neu </a:t>
            </a:r>
            <a:r>
              <a:rPr lang="en-GB" sz="2400" b="1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-</a:t>
            </a:r>
            <a:r>
              <a:rPr lang="en-GB" sz="2400" b="1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yn</a:t>
            </a:r>
            <a:r>
              <a:rPr lang="en-GB" sz="2400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:</a:t>
            </a:r>
            <a:endParaRPr sz="2400" dirty="0">
              <a:solidFill>
                <a:schemeClr val="dk1"/>
              </a:solidFill>
              <a:latin typeface="Avenir Book" panose="02000503020000020003" pitchFamily="2" charset="0"/>
              <a:ea typeface="Arial"/>
              <a:cs typeface="Arial"/>
              <a:sym typeface="Arial"/>
            </a:endParaRPr>
          </a:p>
          <a:p>
            <a:pPr marL="0" indent="0">
              <a:spcBef>
                <a:spcPts val="480"/>
              </a:spcBef>
              <a:buClr>
                <a:schemeClr val="dk1"/>
              </a:buClr>
              <a:buSzPts val="2400"/>
              <a:buNone/>
            </a:pPr>
            <a:endParaRPr sz="2400" dirty="0">
              <a:solidFill>
                <a:schemeClr val="dk1"/>
              </a:solidFill>
              <a:latin typeface="Avenir Book" panose="02000503020000020003" pitchFamily="2" charset="0"/>
              <a:ea typeface="Arial"/>
              <a:cs typeface="Arial"/>
              <a:sym typeface="Arial"/>
            </a:endParaRPr>
          </a:p>
          <a:p>
            <a:pPr marL="0" indent="0">
              <a:spcBef>
                <a:spcPts val="480"/>
              </a:spcBef>
              <a:buClr>
                <a:schemeClr val="dk1"/>
              </a:buClr>
              <a:buSzPts val="2400"/>
              <a:buNone/>
            </a:pPr>
            <a:r>
              <a:rPr lang="en-GB" sz="2400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llythyren</a:t>
            </a:r>
            <a:r>
              <a:rPr lang="en-GB" sz="2400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 			</a:t>
            </a:r>
            <a:r>
              <a:rPr lang="en-GB" sz="2400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llythre</a:t>
            </a:r>
            <a:r>
              <a:rPr lang="en-GB" sz="2400" b="1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nn</a:t>
            </a:r>
            <a:r>
              <a:rPr lang="en-GB" sz="2400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au</a:t>
            </a:r>
            <a:endParaRPr sz="2400" dirty="0">
              <a:solidFill>
                <a:schemeClr val="dk1"/>
              </a:solidFill>
              <a:latin typeface="Avenir Book" panose="02000503020000020003" pitchFamily="2" charset="0"/>
              <a:ea typeface="Arial"/>
              <a:cs typeface="Arial"/>
              <a:sym typeface="Arial"/>
            </a:endParaRPr>
          </a:p>
          <a:p>
            <a:pPr marL="0" indent="0">
              <a:spcBef>
                <a:spcPts val="480"/>
              </a:spcBef>
              <a:buClr>
                <a:schemeClr val="dk1"/>
              </a:buClr>
              <a:buSzPts val="2400"/>
              <a:buNone/>
            </a:pPr>
            <a:r>
              <a:rPr lang="en-GB" sz="2400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llyfryn</a:t>
            </a:r>
            <a:r>
              <a:rPr lang="en-GB" sz="2400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  			</a:t>
            </a:r>
            <a:r>
              <a:rPr lang="en-GB" sz="2400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llyfry</a:t>
            </a:r>
            <a:r>
              <a:rPr lang="en-GB" sz="2400" b="1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nn</a:t>
            </a:r>
            <a:r>
              <a:rPr lang="en-GB" sz="2400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au</a:t>
            </a:r>
            <a:endParaRPr sz="2400" dirty="0">
              <a:solidFill>
                <a:schemeClr val="dk1"/>
              </a:solidFill>
              <a:latin typeface="Avenir Book" panose="02000503020000020003" pitchFamily="2" charset="0"/>
              <a:ea typeface="Arial"/>
              <a:cs typeface="Arial"/>
              <a:sym typeface="Arial"/>
            </a:endParaRPr>
          </a:p>
          <a:p>
            <a:pPr marL="0" indent="0">
              <a:spcBef>
                <a:spcPts val="480"/>
              </a:spcBef>
              <a:buClr>
                <a:schemeClr val="dk1"/>
              </a:buClr>
              <a:buSzPts val="2400"/>
              <a:buNone/>
            </a:pPr>
            <a:r>
              <a:rPr lang="en-GB" sz="2400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dogfen</a:t>
            </a:r>
            <a:r>
              <a:rPr lang="en-GB" sz="2400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 			</a:t>
            </a:r>
            <a:r>
              <a:rPr lang="en-GB" sz="2400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dogfe</a:t>
            </a:r>
            <a:r>
              <a:rPr lang="en-GB" sz="2400" b="1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nn</a:t>
            </a:r>
            <a:r>
              <a:rPr lang="en-GB" sz="2400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au</a:t>
            </a:r>
            <a:endParaRPr sz="2400" dirty="0">
              <a:solidFill>
                <a:schemeClr val="dk1"/>
              </a:solidFill>
              <a:latin typeface="Avenir Book" panose="02000503020000020003" pitchFamily="2" charset="0"/>
              <a:ea typeface="Arial"/>
              <a:cs typeface="Arial"/>
              <a:sym typeface="Arial"/>
            </a:endParaRPr>
          </a:p>
          <a:p>
            <a:pPr marL="0" indent="0">
              <a:spcBef>
                <a:spcPts val="480"/>
              </a:spcBef>
              <a:buClr>
                <a:schemeClr val="dk1"/>
              </a:buClr>
              <a:buSzPts val="2400"/>
              <a:buNone/>
            </a:pPr>
            <a:r>
              <a:rPr lang="en-GB" sz="2400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offeryn</a:t>
            </a:r>
            <a:r>
              <a:rPr lang="en-GB" sz="2400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  			</a:t>
            </a:r>
            <a:r>
              <a:rPr lang="en-GB" sz="2400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offery</a:t>
            </a:r>
            <a:r>
              <a:rPr lang="en-GB" sz="2400" b="1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nn</a:t>
            </a:r>
            <a:r>
              <a:rPr lang="en-GB" sz="2400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au</a:t>
            </a:r>
            <a:endParaRPr sz="2400" dirty="0">
              <a:solidFill>
                <a:schemeClr val="dk1"/>
              </a:solidFill>
              <a:latin typeface="Avenir Book" panose="02000503020000020003" pitchFamily="2" charset="0"/>
              <a:ea typeface="Arial"/>
              <a:cs typeface="Arial"/>
              <a:sym typeface="Arial"/>
            </a:endParaRPr>
          </a:p>
          <a:p>
            <a:pPr marL="0" indent="0">
              <a:spcBef>
                <a:spcPts val="480"/>
              </a:spcBef>
              <a:buClr>
                <a:schemeClr val="dk1"/>
              </a:buClr>
              <a:buSzPts val="2400"/>
              <a:buNone/>
            </a:pPr>
            <a:endParaRPr sz="2400" dirty="0">
              <a:solidFill>
                <a:schemeClr val="dk1"/>
              </a:solidFill>
              <a:latin typeface="Avenir Book" panose="02000503020000020003" pitchFamily="2" charset="0"/>
              <a:ea typeface="Arial"/>
              <a:cs typeface="Arial"/>
              <a:sym typeface="Arial"/>
            </a:endParaRPr>
          </a:p>
          <a:p>
            <a:pPr marL="0" indent="0">
              <a:spcBef>
                <a:spcPts val="480"/>
              </a:spcBef>
              <a:buClr>
                <a:schemeClr val="dk1"/>
              </a:buClr>
              <a:buSzPts val="2400"/>
              <a:buNone/>
            </a:pPr>
            <a:r>
              <a:rPr lang="en-GB" sz="2400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*Mae </a:t>
            </a:r>
            <a:r>
              <a:rPr lang="en-GB" sz="2400" b="1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emyn</a:t>
            </a:r>
            <a:r>
              <a:rPr lang="en-GB" sz="2400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, </a:t>
            </a:r>
            <a:r>
              <a:rPr lang="en-GB" sz="2400" b="1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gwenyn</a:t>
            </a:r>
            <a:r>
              <a:rPr lang="en-GB" sz="2400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 a </a:t>
            </a:r>
            <a:r>
              <a:rPr lang="en-GB" sz="2400" b="1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telyn</a:t>
            </a:r>
            <a:r>
              <a:rPr lang="en-GB" sz="2400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2400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yn</a:t>
            </a:r>
            <a:r>
              <a:rPr lang="en-GB" sz="2400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2400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eithriadau</a:t>
            </a:r>
            <a:r>
              <a:rPr lang="en-GB" sz="2400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.</a:t>
            </a:r>
            <a:endParaRPr sz="2400" dirty="0">
              <a:solidFill>
                <a:schemeClr val="dk1"/>
              </a:solidFill>
              <a:latin typeface="Avenir Book" panose="02000503020000020003" pitchFamily="2" charset="0"/>
              <a:ea typeface="Arial"/>
              <a:cs typeface="Arial"/>
              <a:sym typeface="Arial"/>
            </a:endParaRPr>
          </a:p>
          <a:p>
            <a:pPr marL="342917" indent="-139707">
              <a:spcBef>
                <a:spcPts val="640"/>
              </a:spcBef>
              <a:buClr>
                <a:schemeClr val="dk1"/>
              </a:buClr>
              <a:buSzPts val="3200"/>
              <a:buNone/>
            </a:pPr>
            <a:endParaRPr sz="3200" b="1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68" name="Google Shape;168;p21"/>
          <p:cNvCxnSpPr/>
          <p:nvPr/>
        </p:nvCxnSpPr>
        <p:spPr>
          <a:xfrm>
            <a:off x="3647440" y="3186430"/>
            <a:ext cx="1187450" cy="0"/>
          </a:xfrm>
          <a:prstGeom prst="straightConnector1">
            <a:avLst/>
          </a:prstGeom>
          <a:gradFill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0"/>
          </a:gradFill>
          <a:ln w="28575" cap="flat" cmpd="sng">
            <a:solidFill>
              <a:schemeClr val="dk2"/>
            </a:solidFill>
            <a:prstDash val="solid"/>
            <a:round/>
            <a:headEnd type="none" w="sm" len="sm"/>
            <a:tailEnd type="stealth" w="med" len="med"/>
          </a:ln>
        </p:spPr>
      </p:cxnSp>
      <p:cxnSp>
        <p:nvCxnSpPr>
          <p:cNvPr id="169" name="Google Shape;169;p21"/>
          <p:cNvCxnSpPr/>
          <p:nvPr/>
        </p:nvCxnSpPr>
        <p:spPr>
          <a:xfrm>
            <a:off x="3393440" y="3597275"/>
            <a:ext cx="1187450" cy="0"/>
          </a:xfrm>
          <a:prstGeom prst="straightConnector1">
            <a:avLst/>
          </a:prstGeom>
          <a:gradFill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0"/>
          </a:gradFill>
          <a:ln w="28575" cap="flat" cmpd="sng">
            <a:solidFill>
              <a:schemeClr val="dk2"/>
            </a:solidFill>
            <a:prstDash val="solid"/>
            <a:round/>
            <a:headEnd type="none" w="sm" len="sm"/>
            <a:tailEnd type="stealth" w="med" len="med"/>
          </a:ln>
        </p:spPr>
      </p:cxnSp>
      <p:cxnSp>
        <p:nvCxnSpPr>
          <p:cNvPr id="170" name="Google Shape;170;p21"/>
          <p:cNvCxnSpPr/>
          <p:nvPr/>
        </p:nvCxnSpPr>
        <p:spPr>
          <a:xfrm>
            <a:off x="3647440" y="3987800"/>
            <a:ext cx="1187450" cy="0"/>
          </a:xfrm>
          <a:prstGeom prst="straightConnector1">
            <a:avLst/>
          </a:prstGeom>
          <a:gradFill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0"/>
          </a:gradFill>
          <a:ln w="28575" cap="flat" cmpd="sng">
            <a:solidFill>
              <a:schemeClr val="dk2"/>
            </a:solidFill>
            <a:prstDash val="solid"/>
            <a:round/>
            <a:headEnd type="none" w="sm" len="sm"/>
            <a:tailEnd type="stealth" w="med" len="med"/>
          </a:ln>
        </p:spPr>
      </p:cxnSp>
      <p:cxnSp>
        <p:nvCxnSpPr>
          <p:cNvPr id="171" name="Google Shape;171;p21"/>
          <p:cNvCxnSpPr/>
          <p:nvPr/>
        </p:nvCxnSpPr>
        <p:spPr>
          <a:xfrm>
            <a:off x="3533140" y="4402455"/>
            <a:ext cx="1187450" cy="0"/>
          </a:xfrm>
          <a:prstGeom prst="straightConnector1">
            <a:avLst/>
          </a:prstGeom>
          <a:gradFill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0"/>
          </a:gradFill>
          <a:ln w="28575" cap="flat" cmpd="sng">
            <a:solidFill>
              <a:schemeClr val="dk2"/>
            </a:solidFill>
            <a:prstDash val="solid"/>
            <a:round/>
            <a:headEnd type="none" w="sm" len="sm"/>
            <a:tailEnd type="stealth" w="med" len="med"/>
          </a:ln>
        </p:spPr>
      </p:cxn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22"/>
          <p:cNvSpPr txBox="1">
            <a:spLocks noGrp="1"/>
          </p:cNvSpPr>
          <p:nvPr>
            <p:ph type="title"/>
          </p:nvPr>
        </p:nvSpPr>
        <p:spPr>
          <a:xfrm>
            <a:off x="965200" y="604202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ctr" anchorCtr="0">
            <a:noAutofit/>
          </a:bodyPr>
          <a:lstStyle/>
          <a:p>
            <a:pPr>
              <a:spcBef>
                <a:spcPts val="0"/>
              </a:spcBef>
            </a:pPr>
            <a:r>
              <a:rPr lang="en-GB" sz="3600" b="1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Rheol</a:t>
            </a:r>
            <a:r>
              <a:rPr lang="en-GB" sz="3600" b="1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 6</a:t>
            </a:r>
            <a:endParaRPr sz="3600" b="1" dirty="0">
              <a:solidFill>
                <a:schemeClr val="dk1"/>
              </a:solidFill>
              <a:latin typeface="Avenir Book" panose="02000503020000020003" pitchFamily="2" charset="0"/>
              <a:ea typeface="Arial"/>
              <a:cs typeface="Arial"/>
              <a:sym typeface="Arial"/>
            </a:endParaRPr>
          </a:p>
        </p:txBody>
      </p:sp>
      <p:sp>
        <p:nvSpPr>
          <p:cNvPr id="177" name="Google Shape;177;p22"/>
          <p:cNvSpPr txBox="1">
            <a:spLocks noGrp="1"/>
          </p:cNvSpPr>
          <p:nvPr>
            <p:ph idx="1"/>
          </p:nvPr>
        </p:nvSpPr>
        <p:spPr>
          <a:xfrm>
            <a:off x="965200" y="1549401"/>
            <a:ext cx="10769600" cy="48260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t" anchorCtr="0">
            <a:noAutofit/>
          </a:bodyPr>
          <a:lstStyle/>
          <a:p>
            <a:pPr marL="0" indent="0">
              <a:spcBef>
                <a:spcPts val="0"/>
              </a:spcBef>
              <a:buClr>
                <a:schemeClr val="dk1"/>
              </a:buClr>
              <a:buSzPts val="3000"/>
              <a:buNone/>
            </a:pPr>
            <a:r>
              <a:rPr lang="en-GB" sz="2667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Nid</a:t>
            </a:r>
            <a:r>
              <a:rPr lang="en-GB" sz="2667" dirty="0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667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yw</a:t>
            </a:r>
            <a:r>
              <a:rPr lang="en-GB" sz="2667" dirty="0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 “</a:t>
            </a:r>
            <a:r>
              <a:rPr lang="en-GB" sz="2667" b="1" dirty="0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n” </a:t>
            </a:r>
            <a:r>
              <a:rPr lang="en-GB" sz="2667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yn</a:t>
            </a:r>
            <a:r>
              <a:rPr lang="en-GB" sz="2667" dirty="0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667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dyblu</a:t>
            </a:r>
            <a:r>
              <a:rPr lang="en-GB" sz="2667" dirty="0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667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mewn</a:t>
            </a:r>
            <a:r>
              <a:rPr lang="en-GB" sz="2667" dirty="0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667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geiriau</a:t>
            </a:r>
            <a:r>
              <a:rPr lang="en-GB" sz="2667" dirty="0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667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sy’n</a:t>
            </a:r>
            <a:r>
              <a:rPr lang="en-GB" sz="2667" dirty="0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667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gorffen</a:t>
            </a:r>
            <a:r>
              <a:rPr lang="en-GB" sz="2667" dirty="0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667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gyda</a:t>
            </a:r>
            <a:r>
              <a:rPr lang="en-GB" sz="2667" dirty="0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667" b="1" dirty="0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–</a:t>
            </a:r>
            <a:r>
              <a:rPr lang="en-GB" sz="2667" b="1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iwn</a:t>
            </a:r>
            <a:r>
              <a:rPr lang="en-GB" sz="2667" b="1" dirty="0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, -ion</a:t>
            </a:r>
            <a:r>
              <a:rPr lang="en-GB" sz="2667" dirty="0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 (</a:t>
            </a:r>
            <a:r>
              <a:rPr lang="en-GB" sz="2667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benthyciadau</a:t>
            </a:r>
            <a:r>
              <a:rPr lang="en-GB" sz="2667" dirty="0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667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o’r</a:t>
            </a:r>
            <a:r>
              <a:rPr lang="en-GB" sz="2667" dirty="0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667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Saesneg</a:t>
            </a:r>
            <a:r>
              <a:rPr lang="en-GB" sz="2667" dirty="0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) </a:t>
            </a:r>
            <a:r>
              <a:rPr lang="en-GB" sz="2667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os</a:t>
            </a:r>
            <a:r>
              <a:rPr lang="en-GB" sz="2667" dirty="0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667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ydym</a:t>
            </a:r>
            <a:r>
              <a:rPr lang="en-GB" sz="2667" dirty="0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667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yn</a:t>
            </a:r>
            <a:r>
              <a:rPr lang="en-GB" sz="2667" dirty="0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667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ychwanegu</a:t>
            </a:r>
            <a:r>
              <a:rPr lang="en-GB" sz="2667" dirty="0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667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sillaf</a:t>
            </a:r>
            <a:r>
              <a:rPr lang="en-GB" sz="2667" dirty="0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:</a:t>
            </a:r>
            <a:endParaRPr sz="2667" dirty="0">
              <a:solidFill>
                <a:schemeClr val="dk1"/>
              </a:solidFill>
              <a:latin typeface="Avenir Book" panose="02000503020000020003" pitchFamily="2" charset="0"/>
              <a:ea typeface="Calibri"/>
              <a:cs typeface="Calibri"/>
              <a:sym typeface="Calibri"/>
            </a:endParaRPr>
          </a:p>
          <a:p>
            <a:pPr marL="0" indent="0">
              <a:spcBef>
                <a:spcPts val="600"/>
              </a:spcBef>
              <a:buClr>
                <a:schemeClr val="dk1"/>
              </a:buClr>
              <a:buSzPts val="3000"/>
              <a:buNone/>
            </a:pPr>
            <a:r>
              <a:rPr lang="en-GB" sz="2667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cwestiwn</a:t>
            </a:r>
            <a:r>
              <a:rPr lang="en-GB" sz="2667" dirty="0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  		  </a:t>
            </a:r>
            <a:r>
              <a:rPr lang="en-GB" sz="2667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cwestiy</a:t>
            </a:r>
            <a:r>
              <a:rPr lang="en-GB" sz="2667" b="1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n</a:t>
            </a:r>
            <a:r>
              <a:rPr lang="en-GB" sz="2667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au</a:t>
            </a:r>
            <a:r>
              <a:rPr lang="en-GB" sz="2667" dirty="0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		</a:t>
            </a:r>
            <a:r>
              <a:rPr lang="en-GB" sz="2667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cwestiy</a:t>
            </a:r>
            <a:r>
              <a:rPr lang="en-GB" sz="2667" b="1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n</a:t>
            </a:r>
            <a:r>
              <a:rPr lang="en-GB" sz="2667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u</a:t>
            </a:r>
            <a:endParaRPr sz="2667" dirty="0">
              <a:solidFill>
                <a:schemeClr val="dk1"/>
              </a:solidFill>
              <a:latin typeface="Avenir Book" panose="02000503020000020003" pitchFamily="2" charset="0"/>
              <a:ea typeface="Calibri"/>
              <a:cs typeface="Calibri"/>
              <a:sym typeface="Calibri"/>
            </a:endParaRPr>
          </a:p>
          <a:p>
            <a:pPr marL="0" indent="0">
              <a:spcBef>
                <a:spcPts val="600"/>
              </a:spcBef>
              <a:buClr>
                <a:schemeClr val="dk1"/>
              </a:buClr>
              <a:buSzPts val="3000"/>
              <a:buNone/>
            </a:pPr>
            <a:r>
              <a:rPr lang="en-GB" sz="2667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ffasiwn</a:t>
            </a:r>
            <a:r>
              <a:rPr lang="en-GB" sz="2667" dirty="0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  		</a:t>
            </a:r>
            <a:r>
              <a:rPr lang="en-GB" sz="2667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ffasiy</a:t>
            </a:r>
            <a:r>
              <a:rPr lang="en-GB" sz="2667" b="1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n</a:t>
            </a:r>
            <a:r>
              <a:rPr lang="en-GB" sz="2667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ol</a:t>
            </a:r>
            <a:endParaRPr sz="2667" dirty="0">
              <a:solidFill>
                <a:schemeClr val="dk1"/>
              </a:solidFill>
              <a:latin typeface="Avenir Book" panose="02000503020000020003" pitchFamily="2" charset="0"/>
              <a:ea typeface="Calibri"/>
              <a:cs typeface="Calibri"/>
              <a:sym typeface="Calibri"/>
            </a:endParaRPr>
          </a:p>
          <a:p>
            <a:pPr marL="0" indent="0">
              <a:spcBef>
                <a:spcPts val="600"/>
              </a:spcBef>
              <a:buClr>
                <a:schemeClr val="dk1"/>
              </a:buClr>
              <a:buSzPts val="3000"/>
              <a:buNone/>
            </a:pPr>
            <a:r>
              <a:rPr lang="en-GB" sz="2667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fersiwn</a:t>
            </a:r>
            <a:r>
              <a:rPr lang="en-GB" sz="2667" dirty="0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		</a:t>
            </a:r>
            <a:r>
              <a:rPr lang="en-GB" sz="2667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fersiy</a:t>
            </a:r>
            <a:r>
              <a:rPr lang="en-GB" sz="2667" b="1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n</a:t>
            </a:r>
            <a:r>
              <a:rPr lang="en-GB" sz="2667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au</a:t>
            </a:r>
            <a:r>
              <a:rPr lang="en-GB" sz="2667" dirty="0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 </a:t>
            </a:r>
            <a:endParaRPr sz="2667" dirty="0">
              <a:solidFill>
                <a:schemeClr val="dk1"/>
              </a:solidFill>
              <a:latin typeface="Avenir Book" panose="02000503020000020003" pitchFamily="2" charset="0"/>
              <a:ea typeface="Calibri"/>
              <a:cs typeface="Calibri"/>
              <a:sym typeface="Calibri"/>
            </a:endParaRPr>
          </a:p>
          <a:p>
            <a:pPr marL="342917" indent="-152408">
              <a:spcBef>
                <a:spcPts val="600"/>
              </a:spcBef>
              <a:buClr>
                <a:schemeClr val="dk1"/>
              </a:buClr>
              <a:buSzPts val="3000"/>
              <a:buNone/>
            </a:pPr>
            <a:endParaRPr sz="3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79" name="Google Shape;179;p22"/>
          <p:cNvCxnSpPr/>
          <p:nvPr/>
        </p:nvCxnSpPr>
        <p:spPr>
          <a:xfrm>
            <a:off x="2438400" y="3124200"/>
            <a:ext cx="1059815" cy="0"/>
          </a:xfrm>
          <a:prstGeom prst="straightConnector1">
            <a:avLst/>
          </a:prstGeom>
          <a:gradFill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0"/>
          </a:gradFill>
          <a:ln w="28575" cap="flat" cmpd="sng">
            <a:solidFill>
              <a:schemeClr val="dk2"/>
            </a:solidFill>
            <a:prstDash val="solid"/>
            <a:round/>
            <a:headEnd type="none" w="sm" len="sm"/>
            <a:tailEnd type="stealth" w="med" len="med"/>
          </a:ln>
        </p:spPr>
      </p:cxnSp>
      <p:cxnSp>
        <p:nvCxnSpPr>
          <p:cNvPr id="180" name="Google Shape;180;p22"/>
          <p:cNvCxnSpPr/>
          <p:nvPr/>
        </p:nvCxnSpPr>
        <p:spPr>
          <a:xfrm>
            <a:off x="2438399" y="3581400"/>
            <a:ext cx="1059815" cy="0"/>
          </a:xfrm>
          <a:prstGeom prst="straightConnector1">
            <a:avLst/>
          </a:prstGeom>
          <a:gradFill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0"/>
          </a:gradFill>
          <a:ln w="28575" cap="flat" cmpd="sng">
            <a:solidFill>
              <a:schemeClr val="dk2"/>
            </a:solidFill>
            <a:prstDash val="solid"/>
            <a:round/>
            <a:headEnd type="none" w="sm" len="sm"/>
            <a:tailEnd type="stealth" w="med" len="med"/>
          </a:ln>
        </p:spPr>
      </p:cxnSp>
      <p:cxnSp>
        <p:nvCxnSpPr>
          <p:cNvPr id="181" name="Google Shape;181;p22"/>
          <p:cNvCxnSpPr/>
          <p:nvPr/>
        </p:nvCxnSpPr>
        <p:spPr>
          <a:xfrm>
            <a:off x="2680798" y="2667000"/>
            <a:ext cx="1059815" cy="0"/>
          </a:xfrm>
          <a:prstGeom prst="straightConnector1">
            <a:avLst/>
          </a:prstGeom>
          <a:gradFill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0"/>
          </a:gradFill>
          <a:ln w="28575" cap="flat" cmpd="sng">
            <a:solidFill>
              <a:schemeClr val="dk2"/>
            </a:solidFill>
            <a:prstDash val="solid"/>
            <a:round/>
            <a:headEnd type="none" w="sm" len="sm"/>
            <a:tailEnd type="stealth" w="med" len="med"/>
          </a:ln>
        </p:spPr>
      </p:cxnSp>
      <p:cxnSp>
        <p:nvCxnSpPr>
          <p:cNvPr id="183" name="Google Shape;183;p22"/>
          <p:cNvCxnSpPr/>
          <p:nvPr/>
        </p:nvCxnSpPr>
        <p:spPr>
          <a:xfrm>
            <a:off x="6017491" y="2667000"/>
            <a:ext cx="1187450" cy="0"/>
          </a:xfrm>
          <a:prstGeom prst="straightConnector1">
            <a:avLst/>
          </a:prstGeom>
          <a:gradFill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0"/>
          </a:gradFill>
          <a:ln w="28575" cap="flat" cmpd="sng">
            <a:solidFill>
              <a:schemeClr val="dk2"/>
            </a:solidFill>
            <a:prstDash val="solid"/>
            <a:round/>
            <a:headEnd type="none" w="sm" len="sm"/>
            <a:tailEnd type="stealth" w="med" len="med"/>
          </a:ln>
        </p:spPr>
      </p:cxnSp>
      <p:sp>
        <p:nvSpPr>
          <p:cNvPr id="2" name="Google Shape;188;p23">
            <a:extLst>
              <a:ext uri="{FF2B5EF4-FFF2-40B4-BE49-F238E27FC236}">
                <a16:creationId xmlns:a16="http://schemas.microsoft.com/office/drawing/2014/main" id="{58D6D1CD-7E1D-E12C-F0BB-80F01B1493E9}"/>
              </a:ext>
            </a:extLst>
          </p:cNvPr>
          <p:cNvSpPr txBox="1">
            <a:spLocks/>
          </p:cNvSpPr>
          <p:nvPr/>
        </p:nvSpPr>
        <p:spPr>
          <a:xfrm>
            <a:off x="965200" y="3489801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ctr" anchorCtr="0">
            <a:noAutofit/>
          </a:bodyPr>
          <a:lstStyle>
            <a:lvl1pPr algn="l" defTabSz="13716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</a:pPr>
            <a:r>
              <a:rPr lang="en-GB" sz="3600" b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Rheol 7</a:t>
            </a:r>
            <a:endParaRPr lang="en-GB" sz="3600" b="1" dirty="0">
              <a:solidFill>
                <a:schemeClr val="dk1"/>
              </a:solidFill>
              <a:latin typeface="Avenir Book" panose="02000503020000020003" pitchFamily="2" charset="0"/>
              <a:ea typeface="Arial"/>
              <a:cs typeface="Arial"/>
              <a:sym typeface="Arial"/>
            </a:endParaRPr>
          </a:p>
        </p:txBody>
      </p:sp>
      <p:sp>
        <p:nvSpPr>
          <p:cNvPr id="3" name="Google Shape;189;p23">
            <a:extLst>
              <a:ext uri="{FF2B5EF4-FFF2-40B4-BE49-F238E27FC236}">
                <a16:creationId xmlns:a16="http://schemas.microsoft.com/office/drawing/2014/main" id="{DE7944E6-2A52-6562-6020-8FB8F5D92573}"/>
              </a:ext>
            </a:extLst>
          </p:cNvPr>
          <p:cNvSpPr txBox="1">
            <a:spLocks/>
          </p:cNvSpPr>
          <p:nvPr/>
        </p:nvSpPr>
        <p:spPr>
          <a:xfrm>
            <a:off x="1124815" y="4555332"/>
            <a:ext cx="10972800" cy="4554538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t" anchorCtr="0">
            <a:noAutofit/>
          </a:bodyPr>
          <a:lstStyle>
            <a:lvl1pPr marL="342900" indent="-342900" algn="l" defTabSz="1371600" rtl="0" eaLnBrk="1" latinLnBrk="0" hangingPunct="1">
              <a:lnSpc>
                <a:spcPct val="90000"/>
              </a:lnSpc>
              <a:spcBef>
                <a:spcPts val="1500"/>
              </a:spcBef>
              <a:buFont typeface="Arial" panose="020B0604020202020204" pitchFamily="34" charset="0"/>
              <a:buChar char="•"/>
              <a:defRPr sz="4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0287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7145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4003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0861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7719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4577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1435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8293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Clr>
                <a:schemeClr val="dk1"/>
              </a:buClr>
              <a:buSzPts val="3000"/>
              <a:buNone/>
            </a:pPr>
            <a:r>
              <a:rPr lang="en-GB" sz="2667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Nid</a:t>
            </a:r>
            <a:r>
              <a:rPr lang="en-GB" sz="2667" dirty="0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667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yw</a:t>
            </a:r>
            <a:r>
              <a:rPr lang="en-GB" sz="2667" dirty="0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667" b="1" dirty="0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“n”</a:t>
            </a:r>
            <a:r>
              <a:rPr lang="en-GB" sz="2667" dirty="0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667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yn</a:t>
            </a:r>
            <a:r>
              <a:rPr lang="en-GB" sz="2667" dirty="0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667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dyblu</a:t>
            </a:r>
            <a:r>
              <a:rPr lang="en-GB" sz="2667" dirty="0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 o </a:t>
            </a:r>
            <a:r>
              <a:rPr lang="en-GB" sz="2667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flaen</a:t>
            </a:r>
            <a:r>
              <a:rPr lang="en-GB" sz="2667" dirty="0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 y </a:t>
            </a:r>
            <a:r>
              <a:rPr lang="en-GB" sz="2667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terfyniadau</a:t>
            </a:r>
            <a:endParaRPr lang="en-GB" sz="2667" dirty="0">
              <a:solidFill>
                <a:schemeClr val="dk1"/>
              </a:solidFill>
              <a:latin typeface="Avenir Book" panose="02000503020000020003" pitchFamily="2" charset="0"/>
              <a:ea typeface="Calibri"/>
              <a:cs typeface="Calibri"/>
              <a:sym typeface="Calibri"/>
            </a:endParaRPr>
          </a:p>
          <a:p>
            <a:pPr marL="0" indent="0">
              <a:spcBef>
                <a:spcPts val="600"/>
              </a:spcBef>
              <a:buClr>
                <a:schemeClr val="dk1"/>
              </a:buClr>
              <a:buSzPts val="3000"/>
              <a:buNone/>
            </a:pPr>
            <a:r>
              <a:rPr lang="en-GB" sz="2667" dirty="0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667" b="1" dirty="0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-</a:t>
            </a:r>
            <a:r>
              <a:rPr lang="en-GB" sz="2667" b="1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wyr</a:t>
            </a:r>
            <a:r>
              <a:rPr lang="en-GB" sz="2667" b="1" dirty="0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, -ion, -</a:t>
            </a:r>
            <a:r>
              <a:rPr lang="en-GB" sz="2667" b="1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iad</a:t>
            </a:r>
            <a:endParaRPr lang="en-GB" sz="2667" dirty="0">
              <a:solidFill>
                <a:schemeClr val="dk1"/>
              </a:solidFill>
              <a:latin typeface="Avenir Book" panose="02000503020000020003" pitchFamily="2" charset="0"/>
              <a:ea typeface="Calibri"/>
              <a:cs typeface="Calibri"/>
              <a:sym typeface="Calibri"/>
            </a:endParaRPr>
          </a:p>
          <a:p>
            <a:pPr marL="0" indent="0">
              <a:spcBef>
                <a:spcPts val="600"/>
              </a:spcBef>
              <a:buClr>
                <a:schemeClr val="dk1"/>
              </a:buClr>
              <a:buSzPts val="3000"/>
              <a:buNone/>
            </a:pPr>
            <a:r>
              <a:rPr lang="en-GB" sz="2667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difla</a:t>
            </a:r>
            <a:r>
              <a:rPr lang="en-GB" sz="2667" b="1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nn</a:t>
            </a:r>
            <a:r>
              <a:rPr lang="en-GB" sz="2667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u</a:t>
            </a:r>
            <a:r>
              <a:rPr lang="en-GB" sz="2667" dirty="0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 			 	</a:t>
            </a:r>
            <a:r>
              <a:rPr lang="en-GB" sz="2667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difla</a:t>
            </a:r>
            <a:r>
              <a:rPr lang="en-GB" sz="2667" b="1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n</a:t>
            </a:r>
            <a:r>
              <a:rPr lang="en-GB" sz="2667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iad</a:t>
            </a:r>
            <a:endParaRPr lang="en-GB" sz="2667" dirty="0">
              <a:solidFill>
                <a:schemeClr val="dk1"/>
              </a:solidFill>
              <a:latin typeface="Avenir Book" panose="02000503020000020003" pitchFamily="2" charset="0"/>
              <a:ea typeface="Calibri"/>
              <a:cs typeface="Calibri"/>
              <a:sym typeface="Calibri"/>
            </a:endParaRPr>
          </a:p>
          <a:p>
            <a:pPr marL="0" indent="0">
              <a:spcBef>
                <a:spcPts val="600"/>
              </a:spcBef>
              <a:buClr>
                <a:schemeClr val="dk1"/>
              </a:buClr>
              <a:buSzPts val="3000"/>
              <a:buNone/>
            </a:pPr>
            <a:r>
              <a:rPr lang="en-GB" sz="2667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offery</a:t>
            </a:r>
            <a:r>
              <a:rPr lang="en-GB" sz="2667" b="1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nn</a:t>
            </a:r>
            <a:r>
              <a:rPr lang="en-GB" sz="2667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au</a:t>
            </a:r>
            <a:r>
              <a:rPr lang="en-GB" sz="2667" dirty="0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			 	</a:t>
            </a:r>
            <a:r>
              <a:rPr lang="en-GB" sz="2667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offery</a:t>
            </a:r>
            <a:r>
              <a:rPr lang="en-GB" sz="2667" b="1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n</a:t>
            </a:r>
            <a:r>
              <a:rPr lang="en-GB" sz="2667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wyr</a:t>
            </a:r>
            <a:endParaRPr lang="en-GB" sz="2667" dirty="0">
              <a:solidFill>
                <a:schemeClr val="dk1"/>
              </a:solidFill>
              <a:latin typeface="Avenir Book" panose="02000503020000020003" pitchFamily="2" charset="0"/>
              <a:ea typeface="Calibri"/>
              <a:cs typeface="Calibri"/>
              <a:sym typeface="Calibri"/>
            </a:endParaRPr>
          </a:p>
          <a:p>
            <a:pPr marL="0" indent="0">
              <a:spcBef>
                <a:spcPts val="600"/>
              </a:spcBef>
              <a:buClr>
                <a:schemeClr val="dk1"/>
              </a:buClr>
              <a:buSzPts val="3000"/>
              <a:buNone/>
            </a:pPr>
            <a:r>
              <a:rPr lang="en-GB" sz="2667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gy</a:t>
            </a:r>
            <a:r>
              <a:rPr lang="en-GB" sz="2667" b="1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rr</a:t>
            </a:r>
            <a:r>
              <a:rPr lang="en-GB" sz="2667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u</a:t>
            </a:r>
            <a:r>
              <a:rPr lang="en-GB" sz="2667" dirty="0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  				</a:t>
            </a:r>
            <a:r>
              <a:rPr lang="en-GB" sz="2667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gyrwyr</a:t>
            </a:r>
            <a:endParaRPr lang="en-GB" sz="2667" dirty="0">
              <a:solidFill>
                <a:schemeClr val="dk1"/>
              </a:solidFill>
              <a:latin typeface="Avenir Book" panose="02000503020000020003" pitchFamily="2" charset="0"/>
              <a:ea typeface="Calibri"/>
              <a:cs typeface="Calibri"/>
              <a:sym typeface="Calibri"/>
            </a:endParaRPr>
          </a:p>
        </p:txBody>
      </p:sp>
      <p:cxnSp>
        <p:nvCxnSpPr>
          <p:cNvPr id="4" name="Google Shape;181;p22">
            <a:extLst>
              <a:ext uri="{FF2B5EF4-FFF2-40B4-BE49-F238E27FC236}">
                <a16:creationId xmlns:a16="http://schemas.microsoft.com/office/drawing/2014/main" id="{DAC010B5-781A-89EF-81DF-FA4C38144985}"/>
              </a:ext>
            </a:extLst>
          </p:cNvPr>
          <p:cNvCxnSpPr/>
          <p:nvPr/>
        </p:nvCxnSpPr>
        <p:spPr>
          <a:xfrm>
            <a:off x="3498215" y="5715000"/>
            <a:ext cx="1059815" cy="0"/>
          </a:xfrm>
          <a:prstGeom prst="straightConnector1">
            <a:avLst/>
          </a:prstGeom>
          <a:gradFill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0"/>
          </a:gradFill>
          <a:ln w="28575" cap="flat" cmpd="sng">
            <a:solidFill>
              <a:schemeClr val="dk2"/>
            </a:solidFill>
            <a:prstDash val="solid"/>
            <a:round/>
            <a:headEnd type="none" w="sm" len="sm"/>
            <a:tailEnd type="stealth" w="med" len="med"/>
          </a:ln>
        </p:spPr>
      </p:cxnSp>
      <p:cxnSp>
        <p:nvCxnSpPr>
          <p:cNvPr id="5" name="Google Shape;181;p22">
            <a:extLst>
              <a:ext uri="{FF2B5EF4-FFF2-40B4-BE49-F238E27FC236}">
                <a16:creationId xmlns:a16="http://schemas.microsoft.com/office/drawing/2014/main" id="{C68E111B-6D2C-661E-CB6B-83E049ACFCFB}"/>
              </a:ext>
            </a:extLst>
          </p:cNvPr>
          <p:cNvCxnSpPr/>
          <p:nvPr/>
        </p:nvCxnSpPr>
        <p:spPr>
          <a:xfrm>
            <a:off x="3740613" y="6172200"/>
            <a:ext cx="1059815" cy="0"/>
          </a:xfrm>
          <a:prstGeom prst="straightConnector1">
            <a:avLst/>
          </a:prstGeom>
          <a:gradFill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0"/>
          </a:gradFill>
          <a:ln w="28575" cap="flat" cmpd="sng">
            <a:solidFill>
              <a:schemeClr val="dk2"/>
            </a:solidFill>
            <a:prstDash val="solid"/>
            <a:round/>
            <a:headEnd type="none" w="sm" len="sm"/>
            <a:tailEnd type="stealth" w="med" len="med"/>
          </a:ln>
        </p:spPr>
      </p:cxnSp>
      <p:cxnSp>
        <p:nvCxnSpPr>
          <p:cNvPr id="6" name="Google Shape;181;p22">
            <a:extLst>
              <a:ext uri="{FF2B5EF4-FFF2-40B4-BE49-F238E27FC236}">
                <a16:creationId xmlns:a16="http://schemas.microsoft.com/office/drawing/2014/main" id="{9E86A9BA-5C7F-2CDC-A9CF-2FBDE5783E95}"/>
              </a:ext>
            </a:extLst>
          </p:cNvPr>
          <p:cNvCxnSpPr/>
          <p:nvPr/>
        </p:nvCxnSpPr>
        <p:spPr>
          <a:xfrm>
            <a:off x="2997085" y="6578600"/>
            <a:ext cx="1059815" cy="0"/>
          </a:xfrm>
          <a:prstGeom prst="straightConnector1">
            <a:avLst/>
          </a:prstGeom>
          <a:gradFill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0"/>
          </a:gradFill>
          <a:ln w="28575" cap="flat" cmpd="sng">
            <a:solidFill>
              <a:schemeClr val="dk2"/>
            </a:solidFill>
            <a:prstDash val="solid"/>
            <a:round/>
            <a:headEnd type="none" w="sm" len="sm"/>
            <a:tailEnd type="stealth" w="med" len="med"/>
          </a:ln>
        </p:spPr>
      </p:cxn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27"/>
          <p:cNvSpPr txBox="1">
            <a:spLocks noGrp="1"/>
          </p:cNvSpPr>
          <p:nvPr>
            <p:ph type="title" idx="4294967295"/>
          </p:nvPr>
        </p:nvSpPr>
        <p:spPr>
          <a:xfrm>
            <a:off x="1219200" y="939800"/>
            <a:ext cx="5257800" cy="62865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ctr" anchorCtr="0">
            <a:noAutofit/>
          </a:bodyPr>
          <a:lstStyle/>
          <a:p>
            <a:pPr>
              <a:spcBef>
                <a:spcPts val="0"/>
              </a:spcBef>
            </a:pPr>
            <a:r>
              <a:rPr lang="en-GB" sz="2400" b="1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Dewiswch</a:t>
            </a:r>
            <a:r>
              <a:rPr lang="en-GB" sz="2400" b="1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 y </a:t>
            </a:r>
            <a:r>
              <a:rPr lang="en-GB" sz="2400" b="1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ffurfiau</a:t>
            </a:r>
            <a:r>
              <a:rPr lang="en-GB" sz="2400" b="1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2400" b="1" dirty="0" err="1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cywir</a:t>
            </a:r>
            <a:r>
              <a:rPr lang="en-GB" sz="2400" b="1" dirty="0">
                <a:solidFill>
                  <a:schemeClr val="dk1"/>
                </a:solidFill>
                <a:latin typeface="Avenir Book" panose="02000503020000020003" pitchFamily="2" charset="0"/>
                <a:ea typeface="Arial"/>
                <a:cs typeface="Arial"/>
                <a:sym typeface="Arial"/>
              </a:rPr>
              <a:t> …</a:t>
            </a:r>
            <a:endParaRPr sz="2400" b="1" dirty="0">
              <a:solidFill>
                <a:schemeClr val="dk1"/>
              </a:solidFill>
              <a:latin typeface="Avenir Book" panose="02000503020000020003" pitchFamily="2" charset="0"/>
              <a:ea typeface="Arial"/>
              <a:cs typeface="Arial"/>
              <a:sym typeface="Arial"/>
            </a:endParaRPr>
          </a:p>
        </p:txBody>
      </p:sp>
      <p:sp>
        <p:nvSpPr>
          <p:cNvPr id="229" name="Google Shape;229;p27"/>
          <p:cNvSpPr txBox="1">
            <a:spLocks noGrp="1"/>
          </p:cNvSpPr>
          <p:nvPr>
            <p:ph type="body" idx="4294967295"/>
          </p:nvPr>
        </p:nvSpPr>
        <p:spPr>
          <a:xfrm>
            <a:off x="1117600" y="1568450"/>
            <a:ext cx="10515600" cy="506095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t" anchorCtr="0">
            <a:noAutofit/>
          </a:bodyPr>
          <a:lstStyle/>
          <a:p>
            <a:pPr marL="609630" indent="-609630">
              <a:lnSpc>
                <a:spcPct val="80000"/>
              </a:lnSpc>
              <a:spcBef>
                <a:spcPts val="0"/>
              </a:spcBef>
              <a:buClr>
                <a:schemeClr val="dk1"/>
              </a:buClr>
              <a:buSzPts val="2500"/>
              <a:buAutoNum type="arabicPeriod"/>
            </a:pPr>
            <a:r>
              <a:rPr lang="en-GB" sz="2667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Rydym</a:t>
            </a:r>
            <a:r>
              <a:rPr lang="en-GB" sz="2667" dirty="0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667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yn</a:t>
            </a:r>
            <a:r>
              <a:rPr lang="en-GB" sz="2667" dirty="0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667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mynd</a:t>
            </a:r>
            <a:r>
              <a:rPr lang="en-GB" sz="2667" dirty="0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  </a:t>
            </a:r>
            <a:r>
              <a:rPr lang="en-GB" sz="2667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astudio</a:t>
            </a:r>
            <a:r>
              <a:rPr lang="en-GB" sz="2667" dirty="0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667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hanes</a:t>
            </a:r>
            <a:r>
              <a:rPr lang="en-GB" sz="2667" dirty="0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 y </a:t>
            </a:r>
            <a:r>
              <a:rPr lang="en-GB" sz="2667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Chwyldro</a:t>
            </a:r>
            <a:r>
              <a:rPr lang="en-GB" sz="2667" dirty="0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……… (</a:t>
            </a:r>
            <a:r>
              <a:rPr lang="en-GB" sz="2667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Diwydianol</a:t>
            </a:r>
            <a:r>
              <a:rPr lang="en-GB" sz="2667" dirty="0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/ </a:t>
            </a:r>
            <a:r>
              <a:rPr lang="en-GB" sz="2667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Diwydiannol</a:t>
            </a:r>
            <a:r>
              <a:rPr lang="en-GB" sz="2667" dirty="0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)</a:t>
            </a:r>
          </a:p>
          <a:p>
            <a:pPr marL="609630" indent="-609630">
              <a:lnSpc>
                <a:spcPct val="80000"/>
              </a:lnSpc>
              <a:spcBef>
                <a:spcPts val="0"/>
              </a:spcBef>
              <a:buClr>
                <a:schemeClr val="dk1"/>
              </a:buClr>
              <a:buSzPts val="2500"/>
              <a:buAutoNum type="arabicPeriod"/>
            </a:pPr>
            <a:endParaRPr lang="en-GB" sz="2667" dirty="0">
              <a:solidFill>
                <a:schemeClr val="dk1"/>
              </a:solidFill>
              <a:latin typeface="Avenir Book" panose="02000503020000020003" pitchFamily="2" charset="0"/>
              <a:ea typeface="Calibri"/>
              <a:cs typeface="Calibri"/>
              <a:sym typeface="Calibri"/>
            </a:endParaRPr>
          </a:p>
          <a:p>
            <a:pPr marL="609630" indent="-609630">
              <a:lnSpc>
                <a:spcPct val="80000"/>
              </a:lnSpc>
              <a:spcBef>
                <a:spcPts val="0"/>
              </a:spcBef>
              <a:buClr>
                <a:schemeClr val="dk1"/>
              </a:buClr>
              <a:buSzPts val="2500"/>
              <a:buAutoNum type="arabicPeriod"/>
            </a:pPr>
            <a:r>
              <a:rPr lang="en-GB" sz="2667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Mae’n</a:t>
            </a:r>
            <a:r>
              <a:rPr lang="en-GB" sz="2667" dirty="0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667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rhaid</a:t>
            </a:r>
            <a:r>
              <a:rPr lang="en-GB" sz="2667" dirty="0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667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i</a:t>
            </a:r>
            <a:r>
              <a:rPr lang="en-GB" sz="2667" dirty="0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 chi ……….’r </a:t>
            </a:r>
            <a:r>
              <a:rPr lang="en-GB" sz="2667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penderfyniad</a:t>
            </a:r>
            <a:r>
              <a:rPr lang="en-GB" sz="2667" dirty="0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.  (</a:t>
            </a:r>
            <a:r>
              <a:rPr lang="en-GB" sz="2667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gwestiynnu</a:t>
            </a:r>
            <a:r>
              <a:rPr lang="en-GB" sz="2667" dirty="0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/</a:t>
            </a:r>
            <a:r>
              <a:rPr lang="en-GB" sz="2667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gwestiynu</a:t>
            </a:r>
            <a:r>
              <a:rPr lang="en-GB" sz="2667" dirty="0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)</a:t>
            </a:r>
          </a:p>
          <a:p>
            <a:pPr marL="609630" indent="-609630">
              <a:lnSpc>
                <a:spcPct val="80000"/>
              </a:lnSpc>
              <a:spcBef>
                <a:spcPts val="0"/>
              </a:spcBef>
              <a:buClr>
                <a:schemeClr val="dk1"/>
              </a:buClr>
              <a:buSzPts val="2500"/>
              <a:buAutoNum type="arabicPeriod"/>
            </a:pPr>
            <a:endParaRPr lang="en-GB" sz="2667" dirty="0">
              <a:solidFill>
                <a:schemeClr val="dk1"/>
              </a:solidFill>
              <a:latin typeface="Avenir Book" panose="02000503020000020003" pitchFamily="2" charset="0"/>
              <a:ea typeface="Calibri"/>
              <a:cs typeface="Calibri"/>
              <a:sym typeface="Calibri"/>
            </a:endParaRPr>
          </a:p>
          <a:p>
            <a:pPr marL="609630" indent="-609630">
              <a:lnSpc>
                <a:spcPct val="80000"/>
              </a:lnSpc>
              <a:spcBef>
                <a:spcPts val="0"/>
              </a:spcBef>
              <a:buClr>
                <a:schemeClr val="dk1"/>
              </a:buClr>
              <a:buSzPts val="2500"/>
              <a:buAutoNum type="arabicPeriod"/>
            </a:pPr>
            <a:r>
              <a:rPr lang="en-GB" sz="2667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Mae’r</a:t>
            </a:r>
            <a:r>
              <a:rPr lang="en-GB" sz="2667" dirty="0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667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sefyllfa</a:t>
            </a:r>
            <a:r>
              <a:rPr lang="en-GB" sz="2667" dirty="0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667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yn</a:t>
            </a:r>
            <a:r>
              <a:rPr lang="en-GB" sz="2667" dirty="0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 …….. (</a:t>
            </a:r>
            <a:r>
              <a:rPr lang="en-GB" sz="2667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anheg</a:t>
            </a:r>
            <a:r>
              <a:rPr lang="en-GB" sz="2667" dirty="0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/</a:t>
            </a:r>
            <a:r>
              <a:rPr lang="en-GB" sz="2667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annheg</a:t>
            </a:r>
            <a:r>
              <a:rPr lang="en-GB" sz="2667" dirty="0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)</a:t>
            </a:r>
          </a:p>
          <a:p>
            <a:pPr marL="609630" indent="-609630">
              <a:lnSpc>
                <a:spcPct val="80000"/>
              </a:lnSpc>
              <a:spcBef>
                <a:spcPts val="0"/>
              </a:spcBef>
              <a:buClr>
                <a:schemeClr val="dk1"/>
              </a:buClr>
              <a:buSzPts val="2500"/>
              <a:buAutoNum type="arabicPeriod"/>
            </a:pPr>
            <a:endParaRPr lang="en-GB" sz="2667" dirty="0">
              <a:solidFill>
                <a:schemeClr val="dk1"/>
              </a:solidFill>
              <a:latin typeface="Avenir Book" panose="02000503020000020003" pitchFamily="2" charset="0"/>
              <a:ea typeface="Calibri"/>
              <a:cs typeface="Calibri"/>
              <a:sym typeface="Calibri"/>
            </a:endParaRPr>
          </a:p>
          <a:p>
            <a:pPr marL="609630" indent="-609630">
              <a:lnSpc>
                <a:spcPct val="80000"/>
              </a:lnSpc>
              <a:spcBef>
                <a:spcPts val="0"/>
              </a:spcBef>
              <a:buClr>
                <a:schemeClr val="dk1"/>
              </a:buClr>
              <a:buSzPts val="2500"/>
              <a:buAutoNum type="arabicPeriod"/>
            </a:pPr>
            <a:endParaRPr lang="en-GB" sz="2667" dirty="0">
              <a:solidFill>
                <a:schemeClr val="dk1"/>
              </a:solidFill>
              <a:latin typeface="Avenir Book" panose="02000503020000020003" pitchFamily="2" charset="0"/>
              <a:ea typeface="Calibri"/>
              <a:cs typeface="Calibri"/>
              <a:sym typeface="Calibri"/>
            </a:endParaRPr>
          </a:p>
          <a:p>
            <a:pPr marL="609630" indent="-609630">
              <a:lnSpc>
                <a:spcPct val="80000"/>
              </a:lnSpc>
              <a:spcBef>
                <a:spcPts val="0"/>
              </a:spcBef>
              <a:buClr>
                <a:schemeClr val="dk1"/>
              </a:buClr>
              <a:buSzPts val="2500"/>
              <a:buAutoNum type="arabicPeriod"/>
            </a:pPr>
            <a:r>
              <a:rPr lang="en-GB" sz="2667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Wyt</a:t>
            </a:r>
            <a:r>
              <a:rPr lang="en-GB" sz="2667" dirty="0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667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ti</a:t>
            </a:r>
            <a:r>
              <a:rPr lang="en-GB" sz="2667" dirty="0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667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wedi</a:t>
            </a:r>
            <a:r>
              <a:rPr lang="en-GB" sz="2667" dirty="0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667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diffodd</a:t>
            </a:r>
            <a:r>
              <a:rPr lang="en-GB" sz="2667" dirty="0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 y………….? (</a:t>
            </a:r>
            <a:r>
              <a:rPr lang="en-GB" sz="2667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cyfrifiaduron</a:t>
            </a:r>
            <a:r>
              <a:rPr lang="en-GB" sz="2667" dirty="0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/</a:t>
            </a:r>
            <a:r>
              <a:rPr lang="en-GB" sz="2667" dirty="0" err="1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cyfrifiadurron</a:t>
            </a:r>
            <a:r>
              <a:rPr lang="en-GB" sz="2667" dirty="0">
                <a:solidFill>
                  <a:schemeClr val="dk1"/>
                </a:solidFill>
                <a:latin typeface="Avenir Book" panose="02000503020000020003" pitchFamily="2" charset="0"/>
                <a:ea typeface="Calibri"/>
                <a:cs typeface="Calibri"/>
                <a:sym typeface="Calibri"/>
              </a:rPr>
              <a:t>)</a:t>
            </a:r>
            <a:endParaRPr sz="2667" dirty="0">
              <a:solidFill>
                <a:schemeClr val="dk1"/>
              </a:solidFill>
              <a:latin typeface="Avenir Book" panose="02000503020000020003" pitchFamily="2" charset="0"/>
              <a:ea typeface="Calibri"/>
              <a:cs typeface="Calibri"/>
              <a:sym typeface="Calibri"/>
            </a:endParaRPr>
          </a:p>
          <a:p>
            <a:pPr marL="609630" indent="-519138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ts val="1425"/>
              <a:buNone/>
            </a:pPr>
            <a:endParaRPr sz="1425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609630" indent="-519138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ts val="1425"/>
              <a:buNone/>
            </a:pPr>
            <a:endParaRPr sz="1425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609630" indent="-609630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ts val="1425"/>
              <a:buNone/>
            </a:pPr>
            <a:r>
              <a:rPr lang="en-GB" sz="1425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25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D3587510-83D6-A6FC-5FD7-85F115C8716D}"/>
              </a:ext>
            </a:extLst>
          </p:cNvPr>
          <p:cNvSpPr txBox="1">
            <a:spLocks/>
          </p:cNvSpPr>
          <p:nvPr/>
        </p:nvSpPr>
        <p:spPr>
          <a:xfrm>
            <a:off x="5943600" y="152400"/>
            <a:ext cx="4724401" cy="1549400"/>
          </a:xfrm>
          <a:prstGeom prst="rect">
            <a:avLst/>
          </a:prstGeom>
          <a:solidFill>
            <a:srgbClr val="E08EE9">
              <a:alpha val="50000"/>
            </a:srgbClr>
          </a:solidFill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y-GB" dirty="0">
                <a:latin typeface="Avenir Book" panose="02000503020000020003" pitchFamily="2" charset="0"/>
              </a:rPr>
              <a:t>Un ‘n’ neu ddwy ‘nn’?</a:t>
            </a:r>
            <a:endParaRPr lang="cy-GB" sz="2133" dirty="0">
              <a:latin typeface="Avenir Book" panose="02000503020000020003" pitchFamily="2" charset="0"/>
            </a:endParaRP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2E4DE5FD-45E0-446F-135C-9F6C5801D0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8400" y="1905000"/>
            <a:ext cx="10261600" cy="440055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y-GB" dirty="0">
                <a:latin typeface="Avenir Book" panose="02000503020000020003" pitchFamily="2" charset="0"/>
              </a:rPr>
              <a:t>Yr unig lythrennau sy’n dyblu yn Gymraeg yw ‘n’ neu ‘r’</a:t>
            </a:r>
          </a:p>
          <a:p>
            <a:pPr marL="0" indent="0">
              <a:buNone/>
            </a:pPr>
            <a:r>
              <a:rPr lang="cy-GB" dirty="0">
                <a:latin typeface="Avenir Book" panose="02000503020000020003" pitchFamily="2" charset="0"/>
              </a:rPr>
              <a:t>Mae’r llythrennau yn dyblu </a:t>
            </a:r>
            <a:r>
              <a:rPr lang="cy-GB" u="sng" dirty="0">
                <a:latin typeface="Avenir Book" panose="02000503020000020003" pitchFamily="2" charset="0"/>
              </a:rPr>
              <a:t>ar ôl yr acen</a:t>
            </a:r>
            <a:r>
              <a:rPr lang="cy-GB" dirty="0">
                <a:latin typeface="Avenir Book" panose="02000503020000020003" pitchFamily="2" charset="0"/>
              </a:rPr>
              <a:t> yn unig. Mae’r acen fel arfer ar y sillaf olaf ond un mewn gair</a:t>
            </a:r>
            <a:r>
              <a:rPr lang="en-GB" dirty="0">
                <a:latin typeface="Avenir Book" panose="02000503020000020003" pitchFamily="2" charset="0"/>
              </a:rPr>
              <a:t>.</a:t>
            </a:r>
          </a:p>
          <a:p>
            <a:pPr marL="0" indent="0">
              <a:buNone/>
            </a:pPr>
            <a:endParaRPr lang="en-GB" dirty="0">
              <a:latin typeface="Avenir Book" panose="02000503020000020003" pitchFamily="2" charset="0"/>
            </a:endParaRPr>
          </a:p>
          <a:p>
            <a:pPr marL="0" indent="0">
              <a:buNone/>
            </a:pPr>
            <a:r>
              <a:rPr lang="en-GB" dirty="0">
                <a:latin typeface="Avenir Book" panose="02000503020000020003" pitchFamily="2" charset="0"/>
              </a:rPr>
              <a:t>Felly </a:t>
            </a:r>
            <a:r>
              <a:rPr lang="en-GB" dirty="0" err="1">
                <a:latin typeface="Avenir Book" panose="02000503020000020003" pitchFamily="2" charset="0"/>
              </a:rPr>
              <a:t>mae</a:t>
            </a:r>
            <a:r>
              <a:rPr lang="en-GB" dirty="0">
                <a:latin typeface="Avenir Book" panose="02000503020000020003" pitchFamily="2" charset="0"/>
              </a:rPr>
              <a:t> </a:t>
            </a:r>
            <a:r>
              <a:rPr lang="en-GB" dirty="0" err="1">
                <a:latin typeface="Avenir Book" panose="02000503020000020003" pitchFamily="2" charset="0"/>
              </a:rPr>
              <a:t>dwbl</a:t>
            </a:r>
            <a:r>
              <a:rPr lang="en-GB" dirty="0">
                <a:latin typeface="Avenir Book" panose="02000503020000020003" pitchFamily="2" charset="0"/>
              </a:rPr>
              <a:t> ‘n’ </a:t>
            </a:r>
            <a:r>
              <a:rPr lang="en-GB" dirty="0" err="1">
                <a:latin typeface="Avenir Book" panose="02000503020000020003" pitchFamily="2" charset="0"/>
              </a:rPr>
              <a:t>yn</a:t>
            </a:r>
            <a:r>
              <a:rPr lang="en-GB" dirty="0">
                <a:latin typeface="Avenir Book" panose="02000503020000020003" pitchFamily="2" charset="0"/>
              </a:rPr>
              <a:t> </a:t>
            </a:r>
            <a:r>
              <a:rPr lang="en-GB" dirty="0" err="1">
                <a:latin typeface="Avenir Book" panose="02000503020000020003" pitchFamily="2" charset="0"/>
              </a:rPr>
              <a:t>diflannu</a:t>
            </a:r>
            <a:r>
              <a:rPr lang="en-GB" dirty="0">
                <a:latin typeface="Avenir Book" panose="02000503020000020003" pitchFamily="2" charset="0"/>
              </a:rPr>
              <a:t> </a:t>
            </a:r>
            <a:r>
              <a:rPr lang="en-GB" dirty="0" err="1">
                <a:latin typeface="Avenir Book" panose="02000503020000020003" pitchFamily="2" charset="0"/>
              </a:rPr>
              <a:t>wrth</a:t>
            </a:r>
            <a:r>
              <a:rPr lang="en-GB" dirty="0">
                <a:latin typeface="Avenir Book" panose="02000503020000020003" pitchFamily="2" charset="0"/>
              </a:rPr>
              <a:t> </a:t>
            </a:r>
            <a:r>
              <a:rPr lang="en-GB" dirty="0" err="1">
                <a:latin typeface="Avenir Book" panose="02000503020000020003" pitchFamily="2" charset="0"/>
              </a:rPr>
              <a:t>ymestyn</a:t>
            </a:r>
            <a:r>
              <a:rPr lang="en-GB" dirty="0">
                <a:latin typeface="Avenir Book" panose="02000503020000020003" pitchFamily="2" charset="0"/>
              </a:rPr>
              <a:t> y gair…</a:t>
            </a:r>
          </a:p>
          <a:p>
            <a:pPr marL="0" indent="0">
              <a:buNone/>
            </a:pPr>
            <a:r>
              <a:rPr lang="en-GB" dirty="0" err="1">
                <a:latin typeface="Avenir Book" panose="02000503020000020003" pitchFamily="2" charset="0"/>
              </a:rPr>
              <a:t>e</a:t>
            </a:r>
            <a:r>
              <a:rPr lang="en-GB" b="1" dirty="0" err="1">
                <a:latin typeface="Avenir Book" panose="02000503020000020003" pitchFamily="2" charset="0"/>
              </a:rPr>
              <a:t>nn</a:t>
            </a:r>
            <a:r>
              <a:rPr lang="en-GB" dirty="0" err="1">
                <a:latin typeface="Avenir Book" panose="02000503020000020003" pitchFamily="2" charset="0"/>
              </a:rPr>
              <a:t>ill</a:t>
            </a:r>
            <a:r>
              <a:rPr lang="en-GB" dirty="0">
                <a:latin typeface="Avenir Book" panose="02000503020000020003" pitchFamily="2" charset="0"/>
              </a:rPr>
              <a:t> &gt; </a:t>
            </a:r>
            <a:r>
              <a:rPr lang="en-GB" dirty="0" err="1">
                <a:latin typeface="Avenir Book" panose="02000503020000020003" pitchFamily="2" charset="0"/>
              </a:rPr>
              <a:t>e</a:t>
            </a:r>
            <a:r>
              <a:rPr lang="en-GB" b="1" dirty="0" err="1">
                <a:latin typeface="Avenir Book" panose="02000503020000020003" pitchFamily="2" charset="0"/>
              </a:rPr>
              <a:t>n</a:t>
            </a:r>
            <a:r>
              <a:rPr lang="en-GB" dirty="0" err="1">
                <a:latin typeface="Avenir Book" panose="02000503020000020003" pitchFamily="2" charset="0"/>
              </a:rPr>
              <a:t>illodd</a:t>
            </a:r>
            <a:endParaRPr lang="en-GB" dirty="0">
              <a:latin typeface="Avenir Book" panose="02000503020000020003" pitchFamily="2" charset="0"/>
            </a:endParaRPr>
          </a:p>
          <a:p>
            <a:pPr marL="0" indent="0">
              <a:buNone/>
            </a:pPr>
            <a:r>
              <a:rPr lang="en-GB" dirty="0" err="1">
                <a:latin typeface="Avenir Book" panose="02000503020000020003" pitchFamily="2" charset="0"/>
              </a:rPr>
              <a:t>Abse</a:t>
            </a:r>
            <a:r>
              <a:rPr lang="en-GB" b="1" dirty="0" err="1">
                <a:latin typeface="Avenir Book" panose="02000503020000020003" pitchFamily="2" charset="0"/>
              </a:rPr>
              <a:t>nn</a:t>
            </a:r>
            <a:r>
              <a:rPr lang="en-GB" dirty="0" err="1">
                <a:latin typeface="Avenir Book" panose="02000503020000020003" pitchFamily="2" charset="0"/>
              </a:rPr>
              <a:t>ol</a:t>
            </a:r>
            <a:r>
              <a:rPr lang="en-GB" dirty="0">
                <a:latin typeface="Avenir Book" panose="02000503020000020003" pitchFamily="2" charset="0"/>
              </a:rPr>
              <a:t> &gt; </a:t>
            </a:r>
            <a:r>
              <a:rPr lang="en-GB" dirty="0" err="1">
                <a:latin typeface="Avenir Book" panose="02000503020000020003" pitchFamily="2" charset="0"/>
              </a:rPr>
              <a:t>abse</a:t>
            </a:r>
            <a:r>
              <a:rPr lang="en-GB" b="1" dirty="0" err="1">
                <a:latin typeface="Avenir Book" panose="02000503020000020003" pitchFamily="2" charset="0"/>
              </a:rPr>
              <a:t>n</a:t>
            </a:r>
            <a:r>
              <a:rPr lang="en-GB" dirty="0" err="1">
                <a:latin typeface="Avenir Book" panose="02000503020000020003" pitchFamily="2" charset="0"/>
              </a:rPr>
              <a:t>oldeb</a:t>
            </a:r>
            <a:endParaRPr lang="en-GB" dirty="0">
              <a:latin typeface="Avenir Book" panose="020005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269714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D3587510-83D6-A6FC-5FD7-85F115C8716D}"/>
              </a:ext>
            </a:extLst>
          </p:cNvPr>
          <p:cNvSpPr txBox="1">
            <a:spLocks/>
          </p:cNvSpPr>
          <p:nvPr/>
        </p:nvSpPr>
        <p:spPr>
          <a:xfrm>
            <a:off x="6096000" y="152400"/>
            <a:ext cx="5810250" cy="1464884"/>
          </a:xfrm>
          <a:prstGeom prst="rect">
            <a:avLst/>
          </a:prstGeom>
          <a:solidFill>
            <a:srgbClr val="E08EE9">
              <a:alpha val="50000"/>
            </a:srgbClr>
          </a:solidFill>
        </p:spPr>
        <p:txBody>
          <a:bodyPr vert="horz" lIns="91440" tIns="45720" rIns="91440" bIns="45720" rtlCol="0" anchor="ctr">
            <a:normAutofit fontScale="40000" lnSpcReduction="20000"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y-GB" sz="9800">
                <a:latin typeface="Avenir Book" panose="02000503020000020003" pitchFamily="2" charset="0"/>
              </a:rPr>
              <a:t>Un ‘n’ neu ddwy ‘nn’?</a:t>
            </a:r>
            <a:br>
              <a:rPr lang="cy-GB"/>
            </a:br>
            <a:endParaRPr lang="cy-GB">
              <a:latin typeface="Avenir Book" panose="02000503020000020003" pitchFamily="2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25CCE04-C789-840B-EC01-2DE0F6FA7BFD}"/>
              </a:ext>
            </a:extLst>
          </p:cNvPr>
          <p:cNvSpPr txBox="1"/>
          <p:nvPr/>
        </p:nvSpPr>
        <p:spPr>
          <a:xfrm>
            <a:off x="621768" y="2593032"/>
            <a:ext cx="1978700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>
                <a:latin typeface="Avenir Book" panose="02000503020000020003" pitchFamily="2" charset="0"/>
              </a:rPr>
              <a:t>1. </a:t>
            </a:r>
            <a:r>
              <a:rPr lang="en-US" sz="2400" err="1">
                <a:latin typeface="Avenir Book" panose="02000503020000020003" pitchFamily="2" charset="0"/>
              </a:rPr>
              <a:t>prynu</a:t>
            </a:r>
            <a:endParaRPr lang="en-US" sz="2400">
              <a:latin typeface="Avenir Book" panose="02000503020000020003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315D8DE-C56F-288C-B4B8-D413C76111FB}"/>
              </a:ext>
            </a:extLst>
          </p:cNvPr>
          <p:cNvSpPr txBox="1"/>
          <p:nvPr/>
        </p:nvSpPr>
        <p:spPr>
          <a:xfrm>
            <a:off x="966627" y="1774576"/>
            <a:ext cx="10949396" cy="461665"/>
          </a:xfrm>
          <a:prstGeom prst="rect">
            <a:avLst/>
          </a:prstGeom>
          <a:solidFill>
            <a:srgbClr val="E08EE9">
              <a:alpha val="49675"/>
            </a:srgbClr>
          </a:solidFill>
        </p:spPr>
        <p:txBody>
          <a:bodyPr wrap="square" rtlCol="0">
            <a:spAutoFit/>
          </a:bodyPr>
          <a:lstStyle/>
          <a:p>
            <a:pPr marL="285764" indent="-285764">
              <a:buFont typeface="Arial" panose="020B0604020202020204" pitchFamily="34" charset="0"/>
              <a:buChar char="•"/>
            </a:pPr>
            <a:r>
              <a:rPr lang="en-US" sz="2400">
                <a:latin typeface="Avenir Book" panose="02000503020000020003" pitchFamily="2" charset="0"/>
              </a:rPr>
              <a:t>Pa un </a:t>
            </a:r>
            <a:r>
              <a:rPr lang="en-US" sz="2400" err="1">
                <a:latin typeface="Avenir Book" panose="02000503020000020003" pitchFamily="2" charset="0"/>
              </a:rPr>
              <a:t>sy’n</a:t>
            </a:r>
            <a:r>
              <a:rPr lang="en-US" sz="2400">
                <a:latin typeface="Avenir Book" panose="02000503020000020003" pitchFamily="2" charset="0"/>
              </a:rPr>
              <a:t> </a:t>
            </a:r>
            <a:r>
              <a:rPr lang="en-US" sz="2400" err="1">
                <a:latin typeface="Avenir Book" panose="02000503020000020003" pitchFamily="2" charset="0"/>
              </a:rPr>
              <a:t>gywir</a:t>
            </a:r>
            <a:r>
              <a:rPr lang="en-US" sz="2400">
                <a:latin typeface="Avenir Book" panose="02000503020000020003" pitchFamily="2" charset="0"/>
              </a:rPr>
              <a:t>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828B362-AD2B-0211-F025-5F54568965E1}"/>
              </a:ext>
            </a:extLst>
          </p:cNvPr>
          <p:cNvSpPr txBox="1"/>
          <p:nvPr/>
        </p:nvSpPr>
        <p:spPr>
          <a:xfrm>
            <a:off x="3334864" y="2593032"/>
            <a:ext cx="1978700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>
                <a:latin typeface="Avenir Book" panose="02000503020000020003" pitchFamily="2" charset="0"/>
              </a:rPr>
              <a:t>2. </a:t>
            </a:r>
            <a:r>
              <a:rPr lang="en-US" sz="2400" err="1">
                <a:latin typeface="Avenir Book" panose="02000503020000020003" pitchFamily="2" charset="0"/>
              </a:rPr>
              <a:t>prynnu</a:t>
            </a:r>
            <a:endParaRPr lang="en-US" sz="2400">
              <a:latin typeface="Avenir Book" panose="02000503020000020003" pitchFamily="2" charset="0"/>
            </a:endParaRPr>
          </a:p>
        </p:txBody>
      </p:sp>
      <p:pic>
        <p:nvPicPr>
          <p:cNvPr id="8" name="Picture 7" descr="Shape, arrow&#10;&#10;Description automatically generated">
            <a:extLst>
              <a:ext uri="{FF2B5EF4-FFF2-40B4-BE49-F238E27FC236}">
                <a16:creationId xmlns:a16="http://schemas.microsoft.com/office/drawing/2014/main" id="{2F08585D-1AD5-419B-3CDD-9FA8F08D6B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5515" y="2505884"/>
            <a:ext cx="560427" cy="54881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98A15C6-9454-5E58-3BD6-A242C32005D4}"/>
              </a:ext>
            </a:extLst>
          </p:cNvPr>
          <p:cNvSpPr txBox="1"/>
          <p:nvPr/>
        </p:nvSpPr>
        <p:spPr>
          <a:xfrm>
            <a:off x="621768" y="3403253"/>
            <a:ext cx="2358715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 dirty="0">
                <a:latin typeface="Avenir Book" panose="02000503020000020003" pitchFamily="2" charset="0"/>
              </a:rPr>
              <a:t>1. </a:t>
            </a:r>
            <a:r>
              <a:rPr lang="en-US" sz="2400" dirty="0" err="1">
                <a:latin typeface="Avenir Book" panose="02000503020000020003" pitchFamily="2" charset="0"/>
              </a:rPr>
              <a:t>annhebygol</a:t>
            </a:r>
            <a:endParaRPr lang="en-US" sz="2400" dirty="0">
              <a:latin typeface="Avenir Book" panose="02000503020000020003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A6C703B-75C5-A5F4-A613-9D20B5086189}"/>
              </a:ext>
            </a:extLst>
          </p:cNvPr>
          <p:cNvSpPr txBox="1"/>
          <p:nvPr/>
        </p:nvSpPr>
        <p:spPr>
          <a:xfrm>
            <a:off x="3334864" y="3388665"/>
            <a:ext cx="1978700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 dirty="0">
                <a:latin typeface="Avenir Book" panose="02000503020000020003" pitchFamily="2" charset="0"/>
              </a:rPr>
              <a:t>2. </a:t>
            </a:r>
            <a:r>
              <a:rPr lang="en-US" sz="2400" dirty="0" err="1">
                <a:latin typeface="Avenir Book" panose="02000503020000020003" pitchFamily="2" charset="0"/>
              </a:rPr>
              <a:t>anhebygol</a:t>
            </a:r>
            <a:endParaRPr lang="en-US" sz="2400" dirty="0">
              <a:latin typeface="Avenir Book" panose="02000503020000020003" pitchFamily="2" charset="0"/>
            </a:endParaRPr>
          </a:p>
        </p:txBody>
      </p:sp>
      <p:pic>
        <p:nvPicPr>
          <p:cNvPr id="9" name="Picture 8" descr="Shape, arrow&#10;&#10;Description automatically generated">
            <a:extLst>
              <a:ext uri="{FF2B5EF4-FFF2-40B4-BE49-F238E27FC236}">
                <a16:creationId xmlns:a16="http://schemas.microsoft.com/office/drawing/2014/main" id="{7CCD7F5C-E9F7-D7C8-F4D5-B56DC5A5CF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2533" y="3287637"/>
            <a:ext cx="560427" cy="548812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AEA0F6E-7D5E-CC97-E336-CCF4A5B23169}"/>
              </a:ext>
            </a:extLst>
          </p:cNvPr>
          <p:cNvSpPr txBox="1"/>
          <p:nvPr/>
        </p:nvSpPr>
        <p:spPr>
          <a:xfrm>
            <a:off x="5985891" y="2593032"/>
            <a:ext cx="1978700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>
                <a:latin typeface="Avenir Book" panose="02000503020000020003" pitchFamily="2" charset="0"/>
              </a:rPr>
              <a:t>1. </a:t>
            </a:r>
            <a:r>
              <a:rPr lang="en-US" sz="2400" err="1">
                <a:latin typeface="Avenir Book" panose="02000503020000020003" pitchFamily="2" charset="0"/>
              </a:rPr>
              <a:t>crynnu</a:t>
            </a:r>
            <a:endParaRPr lang="en-US" sz="2400">
              <a:latin typeface="Avenir Book" panose="02000503020000020003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EEA221B-B8C8-E662-25B8-17CE7F1FB128}"/>
              </a:ext>
            </a:extLst>
          </p:cNvPr>
          <p:cNvSpPr txBox="1"/>
          <p:nvPr/>
        </p:nvSpPr>
        <p:spPr>
          <a:xfrm>
            <a:off x="8393514" y="2570369"/>
            <a:ext cx="1978700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>
                <a:latin typeface="Avenir Book" panose="02000503020000020003" pitchFamily="2" charset="0"/>
              </a:rPr>
              <a:t>2. </a:t>
            </a:r>
            <a:r>
              <a:rPr lang="en-US" sz="2400" err="1">
                <a:latin typeface="Avenir Book" panose="02000503020000020003" pitchFamily="2" charset="0"/>
              </a:rPr>
              <a:t>crynu</a:t>
            </a:r>
            <a:endParaRPr lang="en-US" sz="2400">
              <a:latin typeface="Avenir Book" panose="02000503020000020003" pitchFamily="2" charset="0"/>
            </a:endParaRPr>
          </a:p>
        </p:txBody>
      </p:sp>
      <p:pic>
        <p:nvPicPr>
          <p:cNvPr id="14" name="Picture 13" descr="Shape, arrow&#10;&#10;Description automatically generated">
            <a:extLst>
              <a:ext uri="{FF2B5EF4-FFF2-40B4-BE49-F238E27FC236}">
                <a16:creationId xmlns:a16="http://schemas.microsoft.com/office/drawing/2014/main" id="{9D5B6362-0528-7332-D59C-CD7EC94AF1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11788" y="2478297"/>
            <a:ext cx="560427" cy="548812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7AD8B2D9-9DAC-F0DA-9FA8-27D090421C2C}"/>
              </a:ext>
            </a:extLst>
          </p:cNvPr>
          <p:cNvSpPr txBox="1"/>
          <p:nvPr/>
        </p:nvSpPr>
        <p:spPr>
          <a:xfrm>
            <a:off x="5996626" y="3387836"/>
            <a:ext cx="1978700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>
                <a:latin typeface="Avenir Book" panose="02000503020000020003" pitchFamily="2" charset="0"/>
              </a:rPr>
              <a:t>1.gofynnais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BFA0375-AA02-1D5D-F6A9-2DE6DCFAB345}"/>
              </a:ext>
            </a:extLst>
          </p:cNvPr>
          <p:cNvSpPr txBox="1"/>
          <p:nvPr/>
        </p:nvSpPr>
        <p:spPr>
          <a:xfrm>
            <a:off x="8393514" y="3416973"/>
            <a:ext cx="1978700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>
                <a:latin typeface="Avenir Book" panose="02000503020000020003" pitchFamily="2" charset="0"/>
              </a:rPr>
              <a:t>2.gofynais</a:t>
            </a:r>
          </a:p>
        </p:txBody>
      </p:sp>
      <p:pic>
        <p:nvPicPr>
          <p:cNvPr id="17" name="Picture 16" descr="Shape, arrow&#10;&#10;Description automatically generated">
            <a:extLst>
              <a:ext uri="{FF2B5EF4-FFF2-40B4-BE49-F238E27FC236}">
                <a16:creationId xmlns:a16="http://schemas.microsoft.com/office/drawing/2014/main" id="{C50C5827-7ED8-4FE3-22D7-E0A1F92A30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69280" y="3344261"/>
            <a:ext cx="560427" cy="548812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2DE4496D-7971-0937-3504-FAD8C1F0CFC6}"/>
              </a:ext>
            </a:extLst>
          </p:cNvPr>
          <p:cNvSpPr txBox="1"/>
          <p:nvPr/>
        </p:nvSpPr>
        <p:spPr>
          <a:xfrm>
            <a:off x="621768" y="4213474"/>
            <a:ext cx="2284174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>
                <a:latin typeface="Avenir Book" panose="02000503020000020003" pitchFamily="2" charset="0"/>
              </a:rPr>
              <a:t>1. </a:t>
            </a:r>
            <a:r>
              <a:rPr lang="en-US" sz="2400" err="1">
                <a:latin typeface="Avenir Book" panose="02000503020000020003" pitchFamily="2" charset="0"/>
              </a:rPr>
              <a:t>penderfynnu</a:t>
            </a:r>
            <a:endParaRPr lang="en-US" sz="2400">
              <a:latin typeface="Avenir Book" panose="02000503020000020003" pitchFamily="2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9AB2804-B953-8D78-FBDD-80630D2D33BA}"/>
              </a:ext>
            </a:extLst>
          </p:cNvPr>
          <p:cNvSpPr txBox="1"/>
          <p:nvPr/>
        </p:nvSpPr>
        <p:spPr>
          <a:xfrm>
            <a:off x="3334864" y="4213474"/>
            <a:ext cx="2284174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>
                <a:latin typeface="Avenir Book" panose="02000503020000020003" pitchFamily="2" charset="0"/>
              </a:rPr>
              <a:t>2.penderfynu</a:t>
            </a:r>
          </a:p>
        </p:txBody>
      </p:sp>
      <p:pic>
        <p:nvPicPr>
          <p:cNvPr id="21" name="Picture 20" descr="Shape, arrow&#10;&#10;Description automatically generated">
            <a:extLst>
              <a:ext uri="{FF2B5EF4-FFF2-40B4-BE49-F238E27FC236}">
                <a16:creationId xmlns:a16="http://schemas.microsoft.com/office/drawing/2014/main" id="{D4810FFB-9EE2-6A40-20A9-B87163502D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8825" y="4119415"/>
            <a:ext cx="560427" cy="548812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627F34C8-07E7-C3D8-3726-6A3FECCFCDD6}"/>
              </a:ext>
            </a:extLst>
          </p:cNvPr>
          <p:cNvSpPr txBox="1"/>
          <p:nvPr/>
        </p:nvSpPr>
        <p:spPr>
          <a:xfrm>
            <a:off x="621768" y="5023695"/>
            <a:ext cx="2284174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 dirty="0">
                <a:latin typeface="Avenir Book" panose="02000503020000020003" pitchFamily="2" charset="0"/>
              </a:rPr>
              <a:t>1. </a:t>
            </a:r>
            <a:r>
              <a:rPr lang="en-US" sz="2400" dirty="0" err="1">
                <a:latin typeface="Avenir Book" panose="02000503020000020003" pitchFamily="2" charset="0"/>
              </a:rPr>
              <a:t>anfon</a:t>
            </a:r>
            <a:endParaRPr lang="en-US" sz="2400" dirty="0">
              <a:latin typeface="Avenir Book" panose="02000503020000020003" pitchFamily="2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D31A7E3-EED0-12FB-8A70-5EBD50996DDD}"/>
              </a:ext>
            </a:extLst>
          </p:cNvPr>
          <p:cNvSpPr txBox="1"/>
          <p:nvPr/>
        </p:nvSpPr>
        <p:spPr>
          <a:xfrm>
            <a:off x="3334864" y="5009107"/>
            <a:ext cx="2284174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 dirty="0">
                <a:latin typeface="Avenir Book" panose="02000503020000020003" pitchFamily="2" charset="0"/>
              </a:rPr>
              <a:t>2. </a:t>
            </a:r>
            <a:r>
              <a:rPr lang="en-US" sz="2400" dirty="0" err="1">
                <a:latin typeface="Avenir Book" panose="02000503020000020003" pitchFamily="2" charset="0"/>
              </a:rPr>
              <a:t>annfon</a:t>
            </a:r>
            <a:endParaRPr lang="en-US" sz="2400" dirty="0">
              <a:latin typeface="Avenir Book" panose="02000503020000020003" pitchFamily="2" charset="0"/>
            </a:endParaRPr>
          </a:p>
        </p:txBody>
      </p:sp>
      <p:pic>
        <p:nvPicPr>
          <p:cNvPr id="24" name="Picture 23" descr="Shape, arrow&#10;&#10;Description automatically generated">
            <a:extLst>
              <a:ext uri="{FF2B5EF4-FFF2-40B4-BE49-F238E27FC236}">
                <a16:creationId xmlns:a16="http://schemas.microsoft.com/office/drawing/2014/main" id="{137CE031-A973-7E30-572A-981DDB709B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9976" y="4936547"/>
            <a:ext cx="560427" cy="548812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40AA7A9C-7820-E99E-8F32-3B7E05187B39}"/>
              </a:ext>
            </a:extLst>
          </p:cNvPr>
          <p:cNvSpPr txBox="1"/>
          <p:nvPr/>
        </p:nvSpPr>
        <p:spPr>
          <a:xfrm>
            <a:off x="5996626" y="4209850"/>
            <a:ext cx="1978700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 dirty="0">
                <a:latin typeface="Avenir Book" panose="02000503020000020003" pitchFamily="2" charset="0"/>
              </a:rPr>
              <a:t>1. </a:t>
            </a:r>
            <a:r>
              <a:rPr lang="en-US" sz="2400" dirty="0" err="1">
                <a:latin typeface="Avenir Book" panose="02000503020000020003" pitchFamily="2" charset="0"/>
              </a:rPr>
              <a:t>absennol</a:t>
            </a:r>
            <a:endParaRPr lang="en-US" sz="2400" dirty="0">
              <a:latin typeface="Avenir Book" panose="02000503020000020003" pitchFamily="2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A0C3E7A-E605-BD20-13B5-6F4958205F39}"/>
              </a:ext>
            </a:extLst>
          </p:cNvPr>
          <p:cNvSpPr txBox="1"/>
          <p:nvPr/>
        </p:nvSpPr>
        <p:spPr>
          <a:xfrm>
            <a:off x="8402740" y="4225472"/>
            <a:ext cx="1978700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 dirty="0">
                <a:latin typeface="Avenir Book" panose="02000503020000020003" pitchFamily="2" charset="0"/>
              </a:rPr>
              <a:t>2. </a:t>
            </a:r>
            <a:r>
              <a:rPr lang="en-US" sz="2400" dirty="0" err="1">
                <a:latin typeface="Avenir Book" panose="02000503020000020003" pitchFamily="2" charset="0"/>
              </a:rPr>
              <a:t>absenol</a:t>
            </a:r>
            <a:endParaRPr lang="en-US" sz="2400" dirty="0">
              <a:latin typeface="Avenir Book" panose="02000503020000020003" pitchFamily="2" charset="0"/>
            </a:endParaRPr>
          </a:p>
        </p:txBody>
      </p:sp>
      <p:pic>
        <p:nvPicPr>
          <p:cNvPr id="27" name="Picture 26" descr="Shape, arrow&#10;&#10;Description automatically generated">
            <a:extLst>
              <a:ext uri="{FF2B5EF4-FFF2-40B4-BE49-F238E27FC236}">
                <a16:creationId xmlns:a16="http://schemas.microsoft.com/office/drawing/2014/main" id="{31934F2A-EBF6-6372-03A4-1A3AA6A650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95852" y="4141706"/>
            <a:ext cx="560427" cy="548812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44E2CAE8-2BAF-8BA4-E9BA-58724642A271}"/>
              </a:ext>
            </a:extLst>
          </p:cNvPr>
          <p:cNvSpPr txBox="1"/>
          <p:nvPr/>
        </p:nvSpPr>
        <p:spPr>
          <a:xfrm>
            <a:off x="5985891" y="5023695"/>
            <a:ext cx="1978700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>
                <a:latin typeface="Avenir Book" panose="02000503020000020003" pitchFamily="2" charset="0"/>
              </a:rPr>
              <a:t>1.llwyddiant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A345D79-F16A-077B-A985-FC76BBFBE195}"/>
              </a:ext>
            </a:extLst>
          </p:cNvPr>
          <p:cNvSpPr txBox="1"/>
          <p:nvPr/>
        </p:nvSpPr>
        <p:spPr>
          <a:xfrm>
            <a:off x="8393514" y="4983348"/>
            <a:ext cx="2134388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>
                <a:latin typeface="Avenir Book" panose="02000503020000020003" pitchFamily="2" charset="0"/>
              </a:rPr>
              <a:t>2. </a:t>
            </a:r>
            <a:r>
              <a:rPr lang="en-US" sz="2400" err="1">
                <a:latin typeface="Avenir Book" panose="02000503020000020003" pitchFamily="2" charset="0"/>
              </a:rPr>
              <a:t>llwyddiannt</a:t>
            </a:r>
            <a:endParaRPr lang="en-US" sz="2400">
              <a:latin typeface="Avenir Book" panose="02000503020000020003" pitchFamily="2" charset="0"/>
            </a:endParaRPr>
          </a:p>
        </p:txBody>
      </p:sp>
      <p:pic>
        <p:nvPicPr>
          <p:cNvPr id="31" name="Picture 30" descr="Shape, arrow&#10;&#10;Description automatically generated">
            <a:extLst>
              <a:ext uri="{FF2B5EF4-FFF2-40B4-BE49-F238E27FC236}">
                <a16:creationId xmlns:a16="http://schemas.microsoft.com/office/drawing/2014/main" id="{9C621EA1-B2FA-BC7B-9C66-07EC05AF07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92139" y="4896200"/>
            <a:ext cx="560427" cy="548812"/>
          </a:xfrm>
          <a:prstGeom prst="rect">
            <a:avLst/>
          </a:prstGeom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FCFCACC1-9A41-AD2E-5AC1-7ECFA13F0C5B}"/>
              </a:ext>
            </a:extLst>
          </p:cNvPr>
          <p:cNvSpPr txBox="1"/>
          <p:nvPr/>
        </p:nvSpPr>
        <p:spPr>
          <a:xfrm>
            <a:off x="3117923" y="5804740"/>
            <a:ext cx="2781328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>
                <a:latin typeface="Avenir Book" panose="02000503020000020003" pitchFamily="2" charset="0"/>
              </a:rPr>
              <a:t>1.llwyddianus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02EC1BA8-87FC-51FA-CD98-6E047ED0251B}"/>
              </a:ext>
            </a:extLst>
          </p:cNvPr>
          <p:cNvSpPr txBox="1"/>
          <p:nvPr/>
        </p:nvSpPr>
        <p:spPr>
          <a:xfrm>
            <a:off x="6134714" y="5804740"/>
            <a:ext cx="2781328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>
                <a:latin typeface="Avenir Book" panose="02000503020000020003" pitchFamily="2" charset="0"/>
              </a:rPr>
              <a:t>1.llwyddiannus</a:t>
            </a:r>
          </a:p>
        </p:txBody>
      </p:sp>
      <p:pic>
        <p:nvPicPr>
          <p:cNvPr id="37" name="Picture 36" descr="Shape, arrow&#10;&#10;Description automatically generated">
            <a:extLst>
              <a:ext uri="{FF2B5EF4-FFF2-40B4-BE49-F238E27FC236}">
                <a16:creationId xmlns:a16="http://schemas.microsoft.com/office/drawing/2014/main" id="{5BF49DFC-6238-F71D-4DA6-06B4997766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52566" y="5672713"/>
            <a:ext cx="560427" cy="548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1695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10" grpId="0" animBg="1"/>
      <p:bldP spid="11" grpId="0" animBg="1"/>
      <p:bldP spid="12" grpId="0" animBg="1"/>
      <p:bldP spid="13" grpId="0" animBg="1"/>
      <p:bldP spid="15" grpId="0" animBg="1"/>
      <p:bldP spid="16" grpId="0" animBg="1"/>
      <p:bldP spid="19" grpId="0" animBg="1"/>
      <p:bldP spid="20" grpId="0" animBg="1"/>
      <p:bldP spid="22" grpId="0" animBg="1"/>
      <p:bldP spid="23" grpId="0" animBg="1"/>
      <p:bldP spid="25" grpId="0" animBg="1"/>
      <p:bldP spid="26" grpId="0" animBg="1"/>
      <p:bldP spid="28" grpId="0" animBg="1"/>
      <p:bldP spid="30" grpId="0" animBg="1"/>
      <p:bldP spid="33" grpId="0" animBg="1"/>
      <p:bldP spid="3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4">
            <a:extLst>
              <a:ext uri="{FF2B5EF4-FFF2-40B4-BE49-F238E27FC236}">
                <a16:creationId xmlns:a16="http://schemas.microsoft.com/office/drawing/2014/main" id="{AE629F8A-CCE1-ACCB-EA37-5B9BADA87D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1016002"/>
            <a:ext cx="10638508" cy="5135449"/>
          </a:xfrm>
          <a:solidFill>
            <a:schemeClr val="bg1"/>
          </a:solidFill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cy-GB" sz="4000" b="1" dirty="0">
                <a:latin typeface="Avenir Book" panose="02000503020000020003" pitchFamily="2" charset="0"/>
              </a:rPr>
              <a:t>Sawl ‘n’?</a:t>
            </a:r>
          </a:p>
          <a:p>
            <a:pPr marL="0" indent="0">
              <a:buNone/>
            </a:pPr>
            <a:endParaRPr lang="cy-GB" b="1" dirty="0"/>
          </a:p>
          <a:p>
            <a:pPr marL="0" indent="0">
              <a:buNone/>
            </a:pPr>
            <a:endParaRPr lang="cy-GB" b="1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 descr="A yellow emoji with a finger pointing to the side&#10;&#10;Description automatically generated with low confidence">
            <a:extLst>
              <a:ext uri="{FF2B5EF4-FFF2-40B4-BE49-F238E27FC236}">
                <a16:creationId xmlns:a16="http://schemas.microsoft.com/office/drawing/2014/main" id="{88414CBE-CB69-2059-C90F-1AC3BE9500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801" y="1708648"/>
            <a:ext cx="1433883" cy="131699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3B8A46E-33ED-CF5F-E559-FB45D3A651BE}"/>
              </a:ext>
            </a:extLst>
          </p:cNvPr>
          <p:cNvSpPr txBox="1"/>
          <p:nvPr/>
        </p:nvSpPr>
        <p:spPr>
          <a:xfrm>
            <a:off x="2301240" y="1950721"/>
            <a:ext cx="3901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venir Book" panose="02000503020000020003" pitchFamily="2" charset="0"/>
              </a:rPr>
              <a:t>penderfy</a:t>
            </a:r>
            <a:r>
              <a:rPr lang="en-US" sz="3200" u="sng" dirty="0" err="1">
                <a:latin typeface="Avenir Book" panose="02000503020000020003" pitchFamily="2" charset="0"/>
              </a:rPr>
              <a:t>n</a:t>
            </a:r>
            <a:r>
              <a:rPr lang="en-US" sz="3200" dirty="0" err="1">
                <a:latin typeface="Avenir Book" panose="02000503020000020003" pitchFamily="2" charset="0"/>
              </a:rPr>
              <a:t>u</a:t>
            </a:r>
            <a:endParaRPr lang="en-US" sz="3200" dirty="0">
              <a:latin typeface="Avenir Book" panose="02000503020000020003" pitchFamily="2" charset="0"/>
            </a:endParaRPr>
          </a:p>
        </p:txBody>
      </p:sp>
      <p:pic>
        <p:nvPicPr>
          <p:cNvPr id="9" name="Picture 8" descr="A gold trophy with a star on it&#10;&#10;Description automatically generated with low confidence">
            <a:extLst>
              <a:ext uri="{FF2B5EF4-FFF2-40B4-BE49-F238E27FC236}">
                <a16:creationId xmlns:a16="http://schemas.microsoft.com/office/drawing/2014/main" id="{924825A3-263D-0B55-8EA2-AB97E59756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03266" y="1016001"/>
            <a:ext cx="1930400" cy="22352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461C1F9-E4E4-FFEE-201C-13527931E1B0}"/>
              </a:ext>
            </a:extLst>
          </p:cNvPr>
          <p:cNvSpPr txBox="1"/>
          <p:nvPr/>
        </p:nvSpPr>
        <p:spPr>
          <a:xfrm>
            <a:off x="7991257" y="1031243"/>
            <a:ext cx="390144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venir Book" panose="02000503020000020003" pitchFamily="2" charset="0"/>
              </a:rPr>
              <a:t>e</a:t>
            </a:r>
            <a:r>
              <a:rPr lang="en-US" sz="3200" u="sng" dirty="0" err="1">
                <a:latin typeface="Avenir Book" panose="02000503020000020003" pitchFamily="2" charset="0"/>
              </a:rPr>
              <a:t>nn</a:t>
            </a:r>
            <a:r>
              <a:rPr lang="en-US" sz="3200" dirty="0" err="1">
                <a:latin typeface="Avenir Book" panose="02000503020000020003" pitchFamily="2" charset="0"/>
              </a:rPr>
              <a:t>ill</a:t>
            </a:r>
            <a:endParaRPr lang="en-US" sz="3200" dirty="0">
              <a:latin typeface="Avenir Book" panose="02000503020000020003" pitchFamily="2" charset="0"/>
            </a:endParaRPr>
          </a:p>
          <a:p>
            <a:r>
              <a:rPr lang="en-US" sz="3200" dirty="0" err="1">
                <a:latin typeface="Avenir Book" panose="02000503020000020003" pitchFamily="2" charset="0"/>
              </a:rPr>
              <a:t>e</a:t>
            </a:r>
            <a:r>
              <a:rPr lang="en-US" sz="3200" u="sng" dirty="0" err="1">
                <a:latin typeface="Avenir Book" panose="02000503020000020003" pitchFamily="2" charset="0"/>
              </a:rPr>
              <a:t>n</a:t>
            </a:r>
            <a:r>
              <a:rPr lang="en-US" sz="3200" dirty="0" err="1">
                <a:latin typeface="Avenir Book" panose="02000503020000020003" pitchFamily="2" charset="0"/>
              </a:rPr>
              <a:t>illodd</a:t>
            </a:r>
            <a:endParaRPr lang="en-US" sz="3200" dirty="0">
              <a:latin typeface="Avenir Book" panose="02000503020000020003" pitchFamily="2" charset="0"/>
            </a:endParaRPr>
          </a:p>
          <a:p>
            <a:r>
              <a:rPr lang="en-US" sz="3200" dirty="0" err="1">
                <a:latin typeface="Avenir Book" panose="02000503020000020003" pitchFamily="2" charset="0"/>
              </a:rPr>
              <a:t>llwyddia</a:t>
            </a:r>
            <a:r>
              <a:rPr lang="en-US" sz="3200" u="sng" dirty="0" err="1">
                <a:latin typeface="Avenir Book" panose="02000503020000020003" pitchFamily="2" charset="0"/>
              </a:rPr>
              <a:t>n</a:t>
            </a:r>
            <a:r>
              <a:rPr lang="en-US" sz="3200" dirty="0" err="1">
                <a:latin typeface="Avenir Book" panose="02000503020000020003" pitchFamily="2" charset="0"/>
              </a:rPr>
              <a:t>t</a:t>
            </a:r>
            <a:endParaRPr lang="en-US" sz="3200" dirty="0">
              <a:latin typeface="Avenir Book" panose="02000503020000020003" pitchFamily="2" charset="0"/>
            </a:endParaRPr>
          </a:p>
          <a:p>
            <a:r>
              <a:rPr lang="en-US" sz="3200" dirty="0" err="1">
                <a:latin typeface="Avenir Book" panose="02000503020000020003" pitchFamily="2" charset="0"/>
              </a:rPr>
              <a:t>llwyddia</a:t>
            </a:r>
            <a:r>
              <a:rPr lang="en-US" sz="3200" u="sng" dirty="0" err="1">
                <a:latin typeface="Avenir Book" panose="02000503020000020003" pitchFamily="2" charset="0"/>
              </a:rPr>
              <a:t>nn</a:t>
            </a:r>
            <a:r>
              <a:rPr lang="en-US" sz="3200" dirty="0" err="1">
                <a:latin typeface="Avenir Book" panose="02000503020000020003" pitchFamily="2" charset="0"/>
              </a:rPr>
              <a:t>us</a:t>
            </a:r>
            <a:endParaRPr lang="en-US" sz="3200" dirty="0">
              <a:latin typeface="Avenir Book" panose="02000503020000020003" pitchFamily="2" charset="0"/>
            </a:endParaRPr>
          </a:p>
        </p:txBody>
      </p:sp>
      <p:pic>
        <p:nvPicPr>
          <p:cNvPr id="12" name="Picture 11" descr="A person writing on a piece of paper&#10;&#10;Description automatically generated with medium confidence">
            <a:extLst>
              <a:ext uri="{FF2B5EF4-FFF2-40B4-BE49-F238E27FC236}">
                <a16:creationId xmlns:a16="http://schemas.microsoft.com/office/drawing/2014/main" id="{46BBBF1A-C35E-A020-2C01-957D01C0BD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94723" y="3718283"/>
            <a:ext cx="2311400" cy="200660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51F345DD-CCF8-B026-5ED1-5780141D6F44}"/>
              </a:ext>
            </a:extLst>
          </p:cNvPr>
          <p:cNvSpPr txBox="1"/>
          <p:nvPr/>
        </p:nvSpPr>
        <p:spPr>
          <a:xfrm>
            <a:off x="5397383" y="3669948"/>
            <a:ext cx="390144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venir Book" panose="02000503020000020003" pitchFamily="2" charset="0"/>
              </a:rPr>
              <a:t>a</a:t>
            </a:r>
            <a:r>
              <a:rPr lang="en-US" sz="3200" u="sng" dirty="0" err="1">
                <a:latin typeface="Avenir Book" panose="02000503020000020003" pitchFamily="2" charset="0"/>
              </a:rPr>
              <a:t>nn</a:t>
            </a:r>
            <a:r>
              <a:rPr lang="en-US" sz="3200" dirty="0" err="1">
                <a:latin typeface="Avenir Book" panose="02000503020000020003" pitchFamily="2" charset="0"/>
              </a:rPr>
              <a:t>wyl</a:t>
            </a:r>
            <a:endParaRPr lang="en-US" sz="3200" dirty="0">
              <a:latin typeface="Avenir Book" panose="02000503020000020003" pitchFamily="2" charset="0"/>
            </a:endParaRPr>
          </a:p>
          <a:p>
            <a:r>
              <a:rPr lang="en-US" sz="3200" dirty="0" err="1">
                <a:latin typeface="Avenir Book" panose="02000503020000020003" pitchFamily="2" charset="0"/>
              </a:rPr>
              <a:t>ysgrife</a:t>
            </a:r>
            <a:r>
              <a:rPr lang="en-US" sz="3200" u="sng" dirty="0" err="1">
                <a:latin typeface="Avenir Book" panose="02000503020000020003" pitchFamily="2" charset="0"/>
              </a:rPr>
              <a:t>nn</a:t>
            </a:r>
            <a:r>
              <a:rPr lang="en-US" sz="3200" dirty="0" err="1">
                <a:latin typeface="Avenir Book" panose="02000503020000020003" pitchFamily="2" charset="0"/>
              </a:rPr>
              <a:t>u</a:t>
            </a:r>
            <a:endParaRPr lang="en-US" sz="3200" dirty="0">
              <a:latin typeface="Avenir Book" panose="02000503020000020003" pitchFamily="2" charset="0"/>
            </a:endParaRPr>
          </a:p>
          <a:p>
            <a:r>
              <a:rPr lang="en-US" sz="3200" dirty="0" err="1">
                <a:latin typeface="Avenir Book" panose="02000503020000020003" pitchFamily="2" charset="0"/>
              </a:rPr>
              <a:t>ysgrife</a:t>
            </a:r>
            <a:r>
              <a:rPr lang="en-US" sz="3200" u="sng" dirty="0" err="1">
                <a:latin typeface="Avenir Book" panose="02000503020000020003" pitchFamily="2" charset="0"/>
              </a:rPr>
              <a:t>n</a:t>
            </a:r>
            <a:r>
              <a:rPr lang="en-US" sz="3200" dirty="0" err="1">
                <a:latin typeface="Avenir Book" panose="02000503020000020003" pitchFamily="2" charset="0"/>
              </a:rPr>
              <a:t>yddes</a:t>
            </a:r>
            <a:endParaRPr lang="en-US" sz="3200" dirty="0">
              <a:latin typeface="Avenir Book" panose="02000503020000020003" pitchFamily="2" charset="0"/>
            </a:endParaRPr>
          </a:p>
          <a:p>
            <a:r>
              <a:rPr lang="en-US" sz="3200" dirty="0" err="1">
                <a:latin typeface="Avenir Book" panose="02000503020000020003" pitchFamily="2" charset="0"/>
              </a:rPr>
              <a:t>gwaith</a:t>
            </a:r>
            <a:r>
              <a:rPr lang="en-US" sz="3200" dirty="0">
                <a:latin typeface="Avenir Book" panose="02000503020000020003" pitchFamily="2" charset="0"/>
              </a:rPr>
              <a:t> </a:t>
            </a:r>
            <a:r>
              <a:rPr lang="en-US" sz="3200" dirty="0" err="1">
                <a:latin typeface="Avenir Book" panose="02000503020000020003" pitchFamily="2" charset="0"/>
              </a:rPr>
              <a:t>arbe</a:t>
            </a:r>
            <a:r>
              <a:rPr lang="en-US" sz="3200" u="sng" dirty="0" err="1">
                <a:latin typeface="Avenir Book" panose="02000503020000020003" pitchFamily="2" charset="0"/>
              </a:rPr>
              <a:t>nn</a:t>
            </a:r>
            <a:r>
              <a:rPr lang="en-US" sz="3200" dirty="0" err="1">
                <a:latin typeface="Avenir Book" panose="02000503020000020003" pitchFamily="2" charset="0"/>
              </a:rPr>
              <a:t>ig</a:t>
            </a:r>
            <a:endParaRPr lang="en-US" sz="3200" dirty="0">
              <a:latin typeface="Avenir Book" panose="020005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5172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  <p:bldP spid="1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5D267A6-795C-3E3D-991E-4D9FEBAB9E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50735" y="4777534"/>
            <a:ext cx="1468981" cy="1507136"/>
          </a:xfrm>
          <a:prstGeom prst="rect">
            <a:avLst/>
          </a:prstGeom>
        </p:spPr>
      </p:pic>
      <p:sp>
        <p:nvSpPr>
          <p:cNvPr id="2" name="Content Placeholder 4">
            <a:extLst>
              <a:ext uri="{FF2B5EF4-FFF2-40B4-BE49-F238E27FC236}">
                <a16:creationId xmlns:a16="http://schemas.microsoft.com/office/drawing/2014/main" id="{AE629F8A-CCE1-ACCB-EA37-5B9BADA87D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5784" y="941837"/>
            <a:ext cx="11826367" cy="5144956"/>
          </a:xfrm>
          <a:solidFill>
            <a:schemeClr val="bg1"/>
          </a:solidFill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cy-GB" b="1" dirty="0"/>
          </a:p>
          <a:p>
            <a:pPr marL="0" indent="0">
              <a:buNone/>
            </a:pPr>
            <a:endParaRPr lang="cy-GB" b="1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87CA86E-9946-0D13-F00C-6291D74B64E0}"/>
              </a:ext>
            </a:extLst>
          </p:cNvPr>
          <p:cNvSpPr txBox="1"/>
          <p:nvPr/>
        </p:nvSpPr>
        <p:spPr>
          <a:xfrm>
            <a:off x="1888522" y="1809890"/>
            <a:ext cx="9192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err="1">
                <a:solidFill>
                  <a:srgbClr val="7030A0"/>
                </a:solidFill>
                <a:latin typeface="Avenir Book" panose="02000503020000020003" pitchFamily="2" charset="0"/>
              </a:rPr>
              <a:t>pêl</a:t>
            </a:r>
            <a:endParaRPr lang="en-US" sz="3200">
              <a:solidFill>
                <a:srgbClr val="7030A0"/>
              </a:solidFill>
              <a:latin typeface="Avenir Book" panose="02000503020000020003" pitchFamily="2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C7F884E-DFB4-9A07-42FA-08456B00B9A8}"/>
              </a:ext>
            </a:extLst>
          </p:cNvPr>
          <p:cNvSpPr txBox="1"/>
          <p:nvPr/>
        </p:nvSpPr>
        <p:spPr>
          <a:xfrm>
            <a:off x="3994492" y="5397882"/>
            <a:ext cx="13144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err="1">
                <a:solidFill>
                  <a:srgbClr val="7030A0"/>
                </a:solidFill>
                <a:latin typeface="Avenir Book" panose="02000503020000020003" pitchFamily="2" charset="0"/>
              </a:rPr>
              <a:t>trên</a:t>
            </a:r>
            <a:endParaRPr lang="en-US" sz="3200">
              <a:solidFill>
                <a:srgbClr val="7030A0"/>
              </a:solidFill>
              <a:latin typeface="Avenir Book" panose="02000503020000020003" pitchFamily="2" charset="0"/>
            </a:endParaRPr>
          </a:p>
          <a:p>
            <a:endParaRPr lang="en-US" sz="3200"/>
          </a:p>
          <a:p>
            <a:endParaRPr lang="en-US" sz="3200"/>
          </a:p>
        </p:txBody>
      </p:sp>
      <p:pic>
        <p:nvPicPr>
          <p:cNvPr id="17" name="Picture 16" descr="A cartoon of a train&#10;&#10;Description automatically generated with medium confidence">
            <a:extLst>
              <a:ext uri="{FF2B5EF4-FFF2-40B4-BE49-F238E27FC236}">
                <a16:creationId xmlns:a16="http://schemas.microsoft.com/office/drawing/2014/main" id="{845AC8BD-A03B-2F5E-24A7-D9A2C147C5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088" y="4857745"/>
            <a:ext cx="3683000" cy="1663700"/>
          </a:xfrm>
          <a:prstGeom prst="rect">
            <a:avLst/>
          </a:prstGeom>
        </p:spPr>
      </p:pic>
      <p:pic>
        <p:nvPicPr>
          <p:cNvPr id="20" name="Picture 19" descr="A group of dogs sitting together&#10;&#10;Description automatically generated with medium confidence">
            <a:extLst>
              <a:ext uri="{FF2B5EF4-FFF2-40B4-BE49-F238E27FC236}">
                <a16:creationId xmlns:a16="http://schemas.microsoft.com/office/drawing/2014/main" id="{4FC138FF-2D47-9445-0A08-12C5ADFAF8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42204" y="1227422"/>
            <a:ext cx="3802126" cy="2154539"/>
          </a:xfrm>
          <a:prstGeom prst="rect">
            <a:avLst/>
          </a:prstGeom>
        </p:spPr>
      </p:pic>
      <p:pic>
        <p:nvPicPr>
          <p:cNvPr id="22" name="Picture 21" descr="A yellow daffodils with green stems&#10;&#10;Description automatically generated with medium confidence">
            <a:extLst>
              <a:ext uri="{FF2B5EF4-FFF2-40B4-BE49-F238E27FC236}">
                <a16:creationId xmlns:a16="http://schemas.microsoft.com/office/drawing/2014/main" id="{73065D45-BCCB-E339-C2CC-12F7F6ACDEB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39055" y="3997024"/>
            <a:ext cx="1170007" cy="2154427"/>
          </a:xfrm>
          <a:prstGeom prst="rect">
            <a:avLst/>
          </a:prstGeom>
        </p:spPr>
      </p:pic>
      <p:pic>
        <p:nvPicPr>
          <p:cNvPr id="24" name="Picture 23" descr="A green and white bus&#10;&#10;Description automatically generated">
            <a:extLst>
              <a:ext uri="{FF2B5EF4-FFF2-40B4-BE49-F238E27FC236}">
                <a16:creationId xmlns:a16="http://schemas.microsoft.com/office/drawing/2014/main" id="{7ED129D3-02C5-814B-814F-0F9F63AC02C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63538" y="3169961"/>
            <a:ext cx="2816196" cy="1687720"/>
          </a:xfrm>
          <a:prstGeom prst="rect">
            <a:avLst/>
          </a:prstGeom>
        </p:spPr>
      </p:pic>
      <p:pic>
        <p:nvPicPr>
          <p:cNvPr id="26" name="Picture 25" descr="A blue and purple square&#10;&#10;Description automatically generated with low confidence">
            <a:extLst>
              <a:ext uri="{FF2B5EF4-FFF2-40B4-BE49-F238E27FC236}">
                <a16:creationId xmlns:a16="http://schemas.microsoft.com/office/drawing/2014/main" id="{D126BD18-7055-A56E-6A64-A8B4DBB11F0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98396" y="1713420"/>
            <a:ext cx="1195889" cy="1162297"/>
          </a:xfrm>
          <a:prstGeom prst="rect">
            <a:avLst/>
          </a:prstGeom>
        </p:spPr>
      </p:pic>
      <p:pic>
        <p:nvPicPr>
          <p:cNvPr id="28" name="Picture 27" descr="A black and white football ball&#10;&#10;Description automatically generated">
            <a:extLst>
              <a:ext uri="{FF2B5EF4-FFF2-40B4-BE49-F238E27FC236}">
                <a16:creationId xmlns:a16="http://schemas.microsoft.com/office/drawing/2014/main" id="{136E1527-A748-409F-BF35-5C3BA01CFDE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0089" y="1639899"/>
            <a:ext cx="1574007" cy="1511875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078FD632-F866-5584-A555-F63D1F12448C}"/>
              </a:ext>
            </a:extLst>
          </p:cNvPr>
          <p:cNvSpPr txBox="1"/>
          <p:nvPr/>
        </p:nvSpPr>
        <p:spPr>
          <a:xfrm>
            <a:off x="229850" y="3588480"/>
            <a:ext cx="9192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err="1">
                <a:solidFill>
                  <a:srgbClr val="7030A0"/>
                </a:solidFill>
                <a:latin typeface="Avenir Book" panose="02000503020000020003" pitchFamily="2" charset="0"/>
              </a:rPr>
              <a:t>bws</a:t>
            </a:r>
            <a:endParaRPr lang="en-US" sz="3200">
              <a:solidFill>
                <a:srgbClr val="7030A0"/>
              </a:solidFill>
              <a:latin typeface="Avenir Book" panose="02000503020000020003" pitchFamily="2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E5F2B3F-F04C-72DD-5C18-D839B23C2F66}"/>
              </a:ext>
            </a:extLst>
          </p:cNvPr>
          <p:cNvSpPr txBox="1"/>
          <p:nvPr/>
        </p:nvSpPr>
        <p:spPr>
          <a:xfrm>
            <a:off x="5050474" y="1969634"/>
            <a:ext cx="154308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err="1">
                <a:solidFill>
                  <a:srgbClr val="7030A0"/>
                </a:solidFill>
                <a:latin typeface="Avenir Book" panose="02000503020000020003" pitchFamily="2" charset="0"/>
              </a:rPr>
              <a:t>sgwâr</a:t>
            </a:r>
            <a:endParaRPr lang="en-US" sz="3200">
              <a:solidFill>
                <a:srgbClr val="7030A0"/>
              </a:solidFill>
              <a:latin typeface="Avenir Book" panose="02000503020000020003" pitchFamily="2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526D80DF-EDC4-4EBA-91EC-9A2386789C2F}"/>
              </a:ext>
            </a:extLst>
          </p:cNvPr>
          <p:cNvSpPr txBox="1"/>
          <p:nvPr/>
        </p:nvSpPr>
        <p:spPr>
          <a:xfrm>
            <a:off x="10248819" y="1809890"/>
            <a:ext cx="9192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err="1">
                <a:solidFill>
                  <a:srgbClr val="7030A0"/>
                </a:solidFill>
                <a:latin typeface="Avenir Book" panose="02000503020000020003" pitchFamily="2" charset="0"/>
              </a:rPr>
              <a:t>cŵn</a:t>
            </a:r>
            <a:endParaRPr lang="en-US" sz="3200">
              <a:solidFill>
                <a:srgbClr val="7030A0"/>
              </a:solidFill>
              <a:latin typeface="Avenir Book" panose="02000503020000020003" pitchFamily="2" charset="0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19B5E957-ADA3-9774-4CB9-0822F028024E}"/>
              </a:ext>
            </a:extLst>
          </p:cNvPr>
          <p:cNvSpPr txBox="1"/>
          <p:nvPr/>
        </p:nvSpPr>
        <p:spPr>
          <a:xfrm>
            <a:off x="5539055" y="3228500"/>
            <a:ext cx="119588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err="1">
                <a:solidFill>
                  <a:srgbClr val="7030A0"/>
                </a:solidFill>
                <a:latin typeface="Avenir Book" panose="02000503020000020003" pitchFamily="2" charset="0"/>
              </a:rPr>
              <a:t>gŵyl</a:t>
            </a:r>
            <a:endParaRPr lang="en-US" sz="3200">
              <a:solidFill>
                <a:srgbClr val="7030A0"/>
              </a:solidFill>
              <a:latin typeface="Avenir Book" panose="02000503020000020003" pitchFamily="2" charset="0"/>
            </a:endParaRPr>
          </a:p>
        </p:txBody>
      </p:sp>
      <p:pic>
        <p:nvPicPr>
          <p:cNvPr id="37" name="Picture 36" descr="A picture containing window, building, property, house&#10;&#10;Description automatically generated">
            <a:extLst>
              <a:ext uri="{FF2B5EF4-FFF2-40B4-BE49-F238E27FC236}">
                <a16:creationId xmlns:a16="http://schemas.microsoft.com/office/drawing/2014/main" id="{933A6BF6-785A-65FA-0C7B-5FCB2436243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952394" y="2659374"/>
            <a:ext cx="2009757" cy="1813683"/>
          </a:xfrm>
          <a:prstGeom prst="rect">
            <a:avLst/>
          </a:prstGeom>
        </p:spPr>
      </p:pic>
      <p:sp>
        <p:nvSpPr>
          <p:cNvPr id="38" name="TextBox 37">
            <a:extLst>
              <a:ext uri="{FF2B5EF4-FFF2-40B4-BE49-F238E27FC236}">
                <a16:creationId xmlns:a16="http://schemas.microsoft.com/office/drawing/2014/main" id="{F02D909E-2FC9-EE2D-0C2A-B7660D250ECE}"/>
              </a:ext>
            </a:extLst>
          </p:cNvPr>
          <p:cNvSpPr txBox="1"/>
          <p:nvPr/>
        </p:nvSpPr>
        <p:spPr>
          <a:xfrm>
            <a:off x="8754831" y="3514316"/>
            <a:ext cx="9192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err="1">
                <a:solidFill>
                  <a:srgbClr val="7030A0"/>
                </a:solidFill>
                <a:latin typeface="Avenir Book" panose="02000503020000020003" pitchFamily="2" charset="0"/>
              </a:rPr>
              <a:t>tŷ</a:t>
            </a:r>
            <a:endParaRPr lang="en-US" sz="3200">
              <a:solidFill>
                <a:srgbClr val="7030A0"/>
              </a:solidFill>
              <a:latin typeface="Avenir Book" panose="02000503020000020003" pitchFamily="2" charset="0"/>
            </a:endParaRPr>
          </a:p>
        </p:txBody>
      </p:sp>
      <p:pic>
        <p:nvPicPr>
          <p:cNvPr id="40" name="Picture 39" descr="A logo of a house&#10;&#10;Description automatically generated with low confidence">
            <a:extLst>
              <a:ext uri="{FF2B5EF4-FFF2-40B4-BE49-F238E27FC236}">
                <a16:creationId xmlns:a16="http://schemas.microsoft.com/office/drawing/2014/main" id="{9EAADBF4-4FB3-FBA5-85B7-816AB572C66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519762" y="5230189"/>
            <a:ext cx="2308701" cy="1111013"/>
          </a:xfrm>
          <a:prstGeom prst="rect">
            <a:avLst/>
          </a:prstGeom>
        </p:spPr>
      </p:pic>
      <p:sp>
        <p:nvSpPr>
          <p:cNvPr id="41" name="TextBox 40">
            <a:extLst>
              <a:ext uri="{FF2B5EF4-FFF2-40B4-BE49-F238E27FC236}">
                <a16:creationId xmlns:a16="http://schemas.microsoft.com/office/drawing/2014/main" id="{900B4036-1CAA-93D2-313F-580DCAC9C977}"/>
              </a:ext>
            </a:extLst>
          </p:cNvPr>
          <p:cNvSpPr txBox="1"/>
          <p:nvPr/>
        </p:nvSpPr>
        <p:spPr>
          <a:xfrm>
            <a:off x="8588889" y="4732232"/>
            <a:ext cx="15906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>
                <a:solidFill>
                  <a:srgbClr val="7030A0"/>
                </a:solidFill>
                <a:latin typeface="Avenir Book" panose="02000503020000020003" pitchFamily="2" charset="0"/>
              </a:rPr>
              <a:t>to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0D698119-3E48-B841-B34C-58D27E1FDC42}"/>
              </a:ext>
            </a:extLst>
          </p:cNvPr>
          <p:cNvSpPr txBox="1">
            <a:spLocks/>
          </p:cNvSpPr>
          <p:nvPr/>
        </p:nvSpPr>
        <p:spPr>
          <a:xfrm>
            <a:off x="5943600" y="91867"/>
            <a:ext cx="5976116" cy="1172899"/>
          </a:xfrm>
          <a:prstGeom prst="rect">
            <a:avLst/>
          </a:prstGeom>
          <a:solidFill>
            <a:srgbClr val="E08EE9">
              <a:alpha val="50000"/>
            </a:srgbClr>
          </a:solidFill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cy-GB" sz="12801" dirty="0">
                <a:latin typeface="Avenir Book" panose="02000503020000020003" pitchFamily="2" charset="0"/>
              </a:rPr>
              <a:t>Mae’r to bach yn ymestyn sŵn y llythyren.To bach neu beidio?</a:t>
            </a:r>
          </a:p>
        </p:txBody>
      </p:sp>
    </p:spTree>
    <p:extLst>
      <p:ext uri="{BB962C8B-B14F-4D97-AF65-F5344CB8AC3E}">
        <p14:creationId xmlns:p14="http://schemas.microsoft.com/office/powerpoint/2010/main" val="3241632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8" grpId="0"/>
      <p:bldP spid="29" grpId="0"/>
      <p:bldP spid="30" grpId="0"/>
      <p:bldP spid="31" grpId="0"/>
      <p:bldP spid="35" grpId="0"/>
      <p:bldP spid="38" grpId="0"/>
      <p:bldP spid="41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5D267A6-795C-3E3D-991E-4D9FEBAB9E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50735" y="4777534"/>
            <a:ext cx="1468981" cy="1507136"/>
          </a:xfrm>
          <a:prstGeom prst="rect">
            <a:avLst/>
          </a:prstGeom>
        </p:spPr>
      </p:pic>
      <p:sp>
        <p:nvSpPr>
          <p:cNvPr id="2" name="Content Placeholder 4">
            <a:extLst>
              <a:ext uri="{FF2B5EF4-FFF2-40B4-BE49-F238E27FC236}">
                <a16:creationId xmlns:a16="http://schemas.microsoft.com/office/drawing/2014/main" id="{AE629F8A-CCE1-ACCB-EA37-5B9BADA87D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5785" y="1016001"/>
            <a:ext cx="11826367" cy="5144956"/>
          </a:xfrm>
          <a:solidFill>
            <a:schemeClr val="bg1"/>
          </a:solidFill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cy-GB" b="1"/>
          </a:p>
          <a:p>
            <a:pPr marL="0" indent="0">
              <a:buNone/>
            </a:pPr>
            <a:endParaRPr lang="cy-GB" b="1"/>
          </a:p>
          <a:p>
            <a:pPr marL="0" indent="0">
              <a:buNone/>
            </a:pPr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3B8A46E-33ED-CF5F-E559-FB45D3A651BE}"/>
              </a:ext>
            </a:extLst>
          </p:cNvPr>
          <p:cNvSpPr txBox="1"/>
          <p:nvPr/>
        </p:nvSpPr>
        <p:spPr>
          <a:xfrm>
            <a:off x="2016166" y="2034590"/>
            <a:ext cx="3901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>
                <a:solidFill>
                  <a:srgbClr val="7030A0"/>
                </a:solidFill>
                <a:latin typeface="Avenir Book" panose="02000503020000020003" pitchFamily="2" charset="0"/>
              </a:rPr>
              <a:t>1.ffon/2. </a:t>
            </a:r>
            <a:r>
              <a:rPr lang="en-US" sz="3200" err="1">
                <a:solidFill>
                  <a:srgbClr val="7030A0"/>
                </a:solidFill>
                <a:latin typeface="Avenir Book" panose="02000503020000020003" pitchFamily="2" charset="0"/>
              </a:rPr>
              <a:t>ffôn</a:t>
            </a:r>
            <a:endParaRPr lang="en-US" sz="3200">
              <a:solidFill>
                <a:srgbClr val="7030A0"/>
              </a:solidFill>
              <a:latin typeface="Avenir Book" panose="02000503020000020003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461C1F9-E4E4-FFEE-201C-13527931E1B0}"/>
              </a:ext>
            </a:extLst>
          </p:cNvPr>
          <p:cNvSpPr txBox="1"/>
          <p:nvPr/>
        </p:nvSpPr>
        <p:spPr>
          <a:xfrm>
            <a:off x="8199620" y="1025060"/>
            <a:ext cx="390144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>
                <a:solidFill>
                  <a:srgbClr val="7030A0"/>
                </a:solidFill>
                <a:latin typeface="Avenir Book" panose="02000503020000020003" pitchFamily="2" charset="0"/>
              </a:rPr>
              <a:t>1.mor/ 2.môr</a:t>
            </a:r>
          </a:p>
          <a:p>
            <a:endParaRPr lang="en-US" sz="3200">
              <a:solidFill>
                <a:srgbClr val="7030A0"/>
              </a:solidFill>
              <a:latin typeface="Avenir Book" panose="02000503020000020003" pitchFamily="2" charset="0"/>
            </a:endParaRPr>
          </a:p>
          <a:p>
            <a:r>
              <a:rPr lang="en-US" sz="3200">
                <a:solidFill>
                  <a:srgbClr val="7030A0"/>
                </a:solidFill>
                <a:latin typeface="Avenir Book" panose="02000503020000020003" pitchFamily="2" charset="0"/>
              </a:rPr>
              <a:t>1.glân/2. </a:t>
            </a:r>
            <a:r>
              <a:rPr lang="en-US" sz="3200" err="1">
                <a:solidFill>
                  <a:srgbClr val="7030A0"/>
                </a:solidFill>
                <a:latin typeface="Avenir Book" panose="02000503020000020003" pitchFamily="2" charset="0"/>
              </a:rPr>
              <a:t>glan</a:t>
            </a:r>
            <a:endParaRPr lang="en-US" sz="3200">
              <a:solidFill>
                <a:srgbClr val="7030A0"/>
              </a:solidFill>
              <a:latin typeface="Avenir Book" panose="02000503020000020003" pitchFamily="2" charset="0"/>
            </a:endParaRPr>
          </a:p>
          <a:p>
            <a:endParaRPr lang="en-US" sz="3200">
              <a:solidFill>
                <a:srgbClr val="7030A0"/>
              </a:solidFill>
              <a:latin typeface="Avenir Book" panose="02000503020000020003" pitchFamily="2" charset="0"/>
            </a:endParaRPr>
          </a:p>
          <a:p>
            <a:r>
              <a:rPr lang="en-US" sz="3200">
                <a:solidFill>
                  <a:srgbClr val="7030A0"/>
                </a:solidFill>
                <a:latin typeface="Avenir Book" panose="02000503020000020003" pitchFamily="2" charset="0"/>
              </a:rPr>
              <a:t>1.dŵr/ 2. </a:t>
            </a:r>
            <a:r>
              <a:rPr lang="en-US" sz="3200" err="1">
                <a:solidFill>
                  <a:srgbClr val="7030A0"/>
                </a:solidFill>
                <a:latin typeface="Avenir Book" panose="02000503020000020003" pitchFamily="2" charset="0"/>
              </a:rPr>
              <a:t>dwr</a:t>
            </a:r>
            <a:r>
              <a:rPr lang="en-US" sz="3200">
                <a:solidFill>
                  <a:srgbClr val="7030A0"/>
                </a:solidFill>
                <a:latin typeface="Avenir Book" panose="02000503020000020003" pitchFamily="2" charset="0"/>
              </a:rPr>
              <a:t> </a:t>
            </a:r>
          </a:p>
          <a:p>
            <a:endParaRPr lang="en-US" sz="3200">
              <a:solidFill>
                <a:srgbClr val="7030A0"/>
              </a:solidFill>
              <a:latin typeface="Avenir Book" panose="02000503020000020003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1F345DD-CCF8-B026-5ED1-5780141D6F44}"/>
              </a:ext>
            </a:extLst>
          </p:cNvPr>
          <p:cNvSpPr txBox="1"/>
          <p:nvPr/>
        </p:nvSpPr>
        <p:spPr>
          <a:xfrm>
            <a:off x="5343048" y="4440788"/>
            <a:ext cx="35106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>
                <a:solidFill>
                  <a:srgbClr val="7030A0"/>
                </a:solidFill>
                <a:latin typeface="Avenir Book" panose="02000503020000020003" pitchFamily="2" charset="0"/>
              </a:rPr>
              <a:t>1.llun/2.llyn</a:t>
            </a:r>
          </a:p>
          <a:p>
            <a:endParaRPr lang="en-US" sz="3200">
              <a:solidFill>
                <a:srgbClr val="7030A0"/>
              </a:solidFill>
              <a:latin typeface="Avenir Book" panose="02000503020000020003" pitchFamily="2" charset="0"/>
            </a:endParaRPr>
          </a:p>
          <a:p>
            <a:endParaRPr lang="en-US" sz="3200"/>
          </a:p>
        </p:txBody>
      </p:sp>
      <p:pic>
        <p:nvPicPr>
          <p:cNvPr id="15" name="Picture 14" descr="A picture containing art&#10;&#10;Description automatically generated with medium confidence">
            <a:extLst>
              <a:ext uri="{FF2B5EF4-FFF2-40B4-BE49-F238E27FC236}">
                <a16:creationId xmlns:a16="http://schemas.microsoft.com/office/drawing/2014/main" id="{C88BAAE3-D416-4AEB-E944-B7312F2746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14921" y="1372990"/>
            <a:ext cx="3200400" cy="1752600"/>
          </a:xfrm>
          <a:prstGeom prst="rect">
            <a:avLst/>
          </a:prstGeom>
        </p:spPr>
      </p:pic>
      <p:pic>
        <p:nvPicPr>
          <p:cNvPr id="5" name="Picture 4" descr="A hand holding a cell phone&#10;&#10;Description automatically generated with medium confidence">
            <a:extLst>
              <a:ext uri="{FF2B5EF4-FFF2-40B4-BE49-F238E27FC236}">
                <a16:creationId xmlns:a16="http://schemas.microsoft.com/office/drawing/2014/main" id="{51CB558A-3648-A72D-0560-4CEEB80B13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1821" y="1634067"/>
            <a:ext cx="1536700" cy="2336800"/>
          </a:xfrm>
          <a:prstGeom prst="rect">
            <a:avLst/>
          </a:prstGeom>
        </p:spPr>
      </p:pic>
      <p:pic>
        <p:nvPicPr>
          <p:cNvPr id="11" name="Picture 10" descr="A picture on a wall&#10;&#10;Description automatically generated with low confidence">
            <a:extLst>
              <a:ext uri="{FF2B5EF4-FFF2-40B4-BE49-F238E27FC236}">
                <a16:creationId xmlns:a16="http://schemas.microsoft.com/office/drawing/2014/main" id="{BC378EAD-7BF4-4C51-8DFF-8B9451A14A7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15624" y="3123347"/>
            <a:ext cx="2753514" cy="2934072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B87CA86E-9946-0D13-F00C-6291D74B64E0}"/>
              </a:ext>
            </a:extLst>
          </p:cNvPr>
          <p:cNvSpPr txBox="1"/>
          <p:nvPr/>
        </p:nvSpPr>
        <p:spPr>
          <a:xfrm>
            <a:off x="1988861" y="2569350"/>
            <a:ext cx="3901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>
                <a:solidFill>
                  <a:srgbClr val="00B050"/>
                </a:solidFill>
                <a:latin typeface="Avenir Book" panose="02000503020000020003" pitchFamily="2" charset="0"/>
              </a:rPr>
              <a:t>2.ffôn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4666462-34C6-58E4-C7EE-B2372C263697}"/>
              </a:ext>
            </a:extLst>
          </p:cNvPr>
          <p:cNvSpPr txBox="1"/>
          <p:nvPr/>
        </p:nvSpPr>
        <p:spPr>
          <a:xfrm>
            <a:off x="8276748" y="3858639"/>
            <a:ext cx="390144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>
                <a:solidFill>
                  <a:srgbClr val="00B050"/>
                </a:solidFill>
                <a:latin typeface="Avenir Book" panose="02000503020000020003" pitchFamily="2" charset="0"/>
              </a:rPr>
              <a:t>2.môr</a:t>
            </a:r>
          </a:p>
          <a:p>
            <a:endParaRPr lang="en-US" sz="3200">
              <a:solidFill>
                <a:srgbClr val="00B050"/>
              </a:solidFill>
              <a:latin typeface="Avenir Book" panose="02000503020000020003" pitchFamily="2" charset="0"/>
            </a:endParaRPr>
          </a:p>
          <a:p>
            <a:r>
              <a:rPr lang="en-US" sz="3200">
                <a:solidFill>
                  <a:srgbClr val="00B050"/>
                </a:solidFill>
                <a:latin typeface="Avenir Book" panose="02000503020000020003" pitchFamily="2" charset="0"/>
              </a:rPr>
              <a:t>2.glan </a:t>
            </a:r>
            <a:r>
              <a:rPr lang="en-US" sz="3200" err="1">
                <a:solidFill>
                  <a:srgbClr val="00B050"/>
                </a:solidFill>
                <a:latin typeface="Avenir Book" panose="02000503020000020003" pitchFamily="2" charset="0"/>
              </a:rPr>
              <a:t>yr</a:t>
            </a:r>
            <a:r>
              <a:rPr lang="en-US" sz="3200">
                <a:solidFill>
                  <a:srgbClr val="00B050"/>
                </a:solidFill>
                <a:latin typeface="Avenir Book" panose="02000503020000020003" pitchFamily="2" charset="0"/>
              </a:rPr>
              <a:t> </a:t>
            </a:r>
            <a:r>
              <a:rPr lang="en-US" sz="3200" err="1">
                <a:solidFill>
                  <a:srgbClr val="00B050"/>
                </a:solidFill>
                <a:latin typeface="Avenir Book" panose="02000503020000020003" pitchFamily="2" charset="0"/>
              </a:rPr>
              <a:t>afon</a:t>
            </a:r>
            <a:endParaRPr lang="en-US" sz="3200">
              <a:solidFill>
                <a:srgbClr val="00B050"/>
              </a:solidFill>
              <a:latin typeface="Avenir Book" panose="02000503020000020003" pitchFamily="2" charset="0"/>
            </a:endParaRPr>
          </a:p>
          <a:p>
            <a:endParaRPr lang="en-US" sz="3200">
              <a:solidFill>
                <a:srgbClr val="00B050"/>
              </a:solidFill>
              <a:latin typeface="Avenir Book" panose="02000503020000020003" pitchFamily="2" charset="0"/>
            </a:endParaRPr>
          </a:p>
          <a:p>
            <a:r>
              <a:rPr lang="en-US" sz="3200">
                <a:solidFill>
                  <a:srgbClr val="00B050"/>
                </a:solidFill>
                <a:latin typeface="Avenir Book" panose="02000503020000020003" pitchFamily="2" charset="0"/>
              </a:rPr>
              <a:t>1.dŵr</a:t>
            </a:r>
          </a:p>
          <a:p>
            <a:endParaRPr lang="en-US" sz="3200">
              <a:solidFill>
                <a:srgbClr val="00B050"/>
              </a:solidFill>
              <a:latin typeface="Avenir Book" panose="02000503020000020003" pitchFamily="2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C7F884E-DFB4-9A07-42FA-08456B00B9A8}"/>
              </a:ext>
            </a:extLst>
          </p:cNvPr>
          <p:cNvSpPr txBox="1"/>
          <p:nvPr/>
        </p:nvSpPr>
        <p:spPr>
          <a:xfrm>
            <a:off x="5361718" y="5154232"/>
            <a:ext cx="35106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>
                <a:solidFill>
                  <a:srgbClr val="00B050"/>
                </a:solidFill>
                <a:latin typeface="Avenir Book" panose="02000503020000020003" pitchFamily="2" charset="0"/>
              </a:rPr>
              <a:t>1. </a:t>
            </a:r>
            <a:r>
              <a:rPr lang="en-US" sz="3200" err="1">
                <a:solidFill>
                  <a:srgbClr val="00B050"/>
                </a:solidFill>
                <a:latin typeface="Avenir Book" panose="02000503020000020003" pitchFamily="2" charset="0"/>
              </a:rPr>
              <a:t>llun</a:t>
            </a:r>
            <a:endParaRPr lang="en-US" sz="3200">
              <a:solidFill>
                <a:srgbClr val="00B050"/>
              </a:solidFill>
              <a:latin typeface="Avenir Book" panose="02000503020000020003" pitchFamily="2" charset="0"/>
            </a:endParaRPr>
          </a:p>
          <a:p>
            <a:endParaRPr lang="en-US" sz="3200"/>
          </a:p>
          <a:p>
            <a:endParaRPr lang="en-US" sz="3200"/>
          </a:p>
        </p:txBody>
      </p:sp>
    </p:spTree>
    <p:extLst>
      <p:ext uri="{BB962C8B-B14F-4D97-AF65-F5344CB8AC3E}">
        <p14:creationId xmlns:p14="http://schemas.microsoft.com/office/powerpoint/2010/main" val="40183876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  <p:bldP spid="13" grpId="0"/>
      <p:bldP spid="12" grpId="0"/>
      <p:bldP spid="16" grpId="0"/>
      <p:bldP spid="18" grpId="0"/>
    </p:bldLst>
  </p:timing>
</p:sld>
</file>

<file path=ppt/theme/theme1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0B082E"/>
      </a:dk2>
      <a:lt2>
        <a:srgbClr val="F3F3F2"/>
      </a:lt2>
      <a:accent1>
        <a:srgbClr val="62B4C6"/>
      </a:accent1>
      <a:accent2>
        <a:srgbClr val="1B376E"/>
      </a:accent2>
      <a:accent3>
        <a:srgbClr val="9EBE55"/>
      </a:accent3>
      <a:accent4>
        <a:srgbClr val="C65E5E"/>
      </a:accent4>
      <a:accent5>
        <a:srgbClr val="D3BA55"/>
      </a:accent5>
      <a:accent6>
        <a:srgbClr val="96648A"/>
      </a:accent6>
      <a:hlink>
        <a:srgbClr val="62B4C6"/>
      </a:hlink>
      <a:folHlink>
        <a:srgbClr val="96648A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D71F8F05-6246-47AF-9E68-E57F6C93F792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1606</Words>
  <Application>Microsoft Macintosh PowerPoint</Application>
  <PresentationFormat>Widescreen</PresentationFormat>
  <Paragraphs>344</Paragraphs>
  <Slides>31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9" baseType="lpstr">
      <vt:lpstr>Calibri</vt:lpstr>
      <vt:lpstr>Wingdings</vt:lpstr>
      <vt:lpstr>Gill Sans MT</vt:lpstr>
      <vt:lpstr>Arial</vt:lpstr>
      <vt:lpstr>Times New Roman</vt:lpstr>
      <vt:lpstr>Impact</vt:lpstr>
      <vt:lpstr>Avenir Book</vt:lpstr>
      <vt:lpstr>Badge</vt:lpstr>
      <vt:lpstr>PowerPoint Presentation</vt:lpstr>
      <vt:lpstr>Gwallau Cyffredin</vt:lpstr>
      <vt:lpstr>Geiriau Tebyg</vt:lpstr>
      <vt:lpstr>â/ag</vt:lpstr>
      <vt:lpstr>a/ac = and</vt:lpstr>
      <vt:lpstr>Mae’n / Maen </vt:lpstr>
      <vt:lpstr>Mae / Maent</vt:lpstr>
      <vt:lpstr>PowerPoint Presentation</vt:lpstr>
      <vt:lpstr>PowerPoint Presentation</vt:lpstr>
      <vt:lpstr>Pryd / Pan</vt:lpstr>
      <vt:lpstr>Cyfieithiwch y canlynol…</vt:lpstr>
      <vt:lpstr>Cyfieithiwch y canlynol…</vt:lpstr>
      <vt:lpstr>PowerPoint Presentation</vt:lpstr>
      <vt:lpstr>Nid / Nad</vt:lpstr>
      <vt:lpstr>Tasg </vt:lpstr>
      <vt:lpstr>Mewn / YN</vt:lpstr>
      <vt:lpstr>Ymarfer</vt:lpstr>
      <vt:lpstr>Sillafu  Pa lythrennau sy’n dyblu?</vt:lpstr>
      <vt:lpstr>Rheol 1</vt:lpstr>
      <vt:lpstr>Rheol 2</vt:lpstr>
      <vt:lpstr>Rheol 2</vt:lpstr>
      <vt:lpstr>Rheol 3</vt:lpstr>
      <vt:lpstr>Rheol 4- Anti Ann</vt:lpstr>
      <vt:lpstr>Rheol 5</vt:lpstr>
      <vt:lpstr>Rheol 6</vt:lpstr>
      <vt:lpstr>Dewiswch y ffurfiau cywir …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SESIWN 9 ADOLYGU IAITH CREU CWIS AR ‘FORMS’ PORTFFOLIO FFCIA</dc:title>
  <dc:creator>Eleri Powell</dc:creator>
  <cp:lastModifiedBy>Eleri Powell</cp:lastModifiedBy>
  <cp:revision>4</cp:revision>
  <dcterms:created xsi:type="dcterms:W3CDTF">2021-02-23T08:52:28Z</dcterms:created>
  <dcterms:modified xsi:type="dcterms:W3CDTF">2024-02-22T07:12:13Z</dcterms:modified>
</cp:coreProperties>
</file>