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364" r:id="rId2"/>
    <p:sldId id="257" r:id="rId3"/>
    <p:sldId id="381" r:id="rId4"/>
    <p:sldId id="256" r:id="rId5"/>
    <p:sldId id="384" r:id="rId6"/>
    <p:sldId id="386" r:id="rId7"/>
    <p:sldId id="379" r:id="rId8"/>
    <p:sldId id="365" r:id="rId9"/>
    <p:sldId id="387"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4" d="100"/>
          <a:sy n="64" d="100"/>
        </p:scale>
        <p:origin x="1340" y="2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11/10/2025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mindtools.com/" TargetMode="External"/><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hyperlink" Target="https://www.skillsforcare.org.uk/"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96" name="Rectangle 6195">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98" name="Rectangle 6197">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34933"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University of Wales Hub: description, news and contact info">
            <a:extLst>
              <a:ext uri="{FF2B5EF4-FFF2-40B4-BE49-F238E27FC236}">
                <a16:creationId xmlns:a16="http://schemas.microsoft.com/office/drawing/2014/main" id="{935F442C-AB1F-6F68-3AC3-8EB04A08A74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49898" y="5508167"/>
            <a:ext cx="2699666" cy="1349833"/>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a:xfrm>
            <a:off x="628650" y="6356350"/>
            <a:ext cx="2057400" cy="365125"/>
          </a:xfrm>
        </p:spPr>
        <p:txBody>
          <a:bodyPr>
            <a:normAutofit/>
          </a:bodyPr>
          <a:lstStyle/>
          <a:p>
            <a:pPr>
              <a:spcAft>
                <a:spcPts val="600"/>
              </a:spcAft>
              <a:defRPr/>
            </a:pPr>
            <a:endParaRPr lang="en-GB" altLang="en-US" dirty="0">
              <a:solidFill>
                <a:srgbClr val="FFFFFF"/>
              </a:solidFill>
              <a:latin typeface="Myriad Pro"/>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4794437" y="2645922"/>
            <a:ext cx="3440802" cy="3710427"/>
          </a:xfrm>
        </p:spPr>
        <p:txBody>
          <a:bodyPr anchor="t">
            <a:normAutofit/>
          </a:bodyPr>
          <a:lstStyle/>
          <a:p>
            <a:r>
              <a:rPr lang="en-GB" altLang="en-US" sz="1700" dirty="0">
                <a:solidFill>
                  <a:schemeClr val="tx1">
                    <a:alpha val="80000"/>
                  </a:schemeClr>
                </a:solidFill>
              </a:rPr>
              <a:t>Module Title: </a:t>
            </a:r>
            <a:r>
              <a:rPr lang="en-GB" altLang="en-US" sz="1700" b="1" i="1" dirty="0">
                <a:solidFill>
                  <a:schemeClr val="tx1">
                    <a:alpha val="80000"/>
                  </a:schemeClr>
                </a:solidFill>
              </a:rPr>
              <a:t>Professional Career Development within H&amp;SC</a:t>
            </a:r>
          </a:p>
          <a:p>
            <a:r>
              <a:rPr lang="en-GB" altLang="en-US" sz="1700" u="sng" dirty="0">
                <a:solidFill>
                  <a:schemeClr val="tx1">
                    <a:alpha val="80000"/>
                  </a:schemeClr>
                </a:solidFill>
              </a:rPr>
              <a:t>Module Number</a:t>
            </a:r>
            <a:r>
              <a:rPr lang="en-GB" altLang="en-US" sz="1700" dirty="0">
                <a:solidFill>
                  <a:schemeClr val="tx1">
                    <a:alpha val="80000"/>
                  </a:schemeClr>
                </a:solidFill>
              </a:rPr>
              <a:t>: </a:t>
            </a:r>
            <a:r>
              <a:rPr lang="en-GB" altLang="en-US" sz="1700" b="1" i="1" dirty="0">
                <a:solidFill>
                  <a:schemeClr val="tx1">
                    <a:alpha val="80000"/>
                  </a:schemeClr>
                </a:solidFill>
              </a:rPr>
              <a:t>LCHS 4009 (LON)</a:t>
            </a:r>
          </a:p>
          <a:p>
            <a:r>
              <a:rPr lang="en-GB" altLang="en-US" sz="1700" u="sng" dirty="0">
                <a:solidFill>
                  <a:schemeClr val="tx1">
                    <a:alpha val="80000"/>
                  </a:schemeClr>
                </a:solidFill>
              </a:rPr>
              <a:t>Assignment No</a:t>
            </a:r>
            <a:r>
              <a:rPr lang="en-GB" altLang="en-US" sz="1700" b="1" i="1" dirty="0">
                <a:solidFill>
                  <a:schemeClr val="tx1">
                    <a:alpha val="80000"/>
                  </a:schemeClr>
                </a:solidFill>
              </a:rPr>
              <a:t>:     ASSIGNMENT 1</a:t>
            </a:r>
          </a:p>
          <a:p>
            <a:r>
              <a:rPr lang="en-GB" altLang="en-US" sz="1700" u="sng" dirty="0">
                <a:solidFill>
                  <a:schemeClr val="tx1">
                    <a:alpha val="80000"/>
                  </a:schemeClr>
                </a:solidFill>
              </a:rPr>
              <a:t>Student </a:t>
            </a:r>
            <a:r>
              <a:rPr lang="en-GB" altLang="en-US" sz="1700" u="sng" dirty="0" err="1">
                <a:solidFill>
                  <a:schemeClr val="tx1">
                    <a:alpha val="80000"/>
                  </a:schemeClr>
                </a:solidFill>
              </a:rPr>
              <a:t>Name</a:t>
            </a:r>
            <a:r>
              <a:rPr lang="en-GB" altLang="en-US" sz="1700" b="1" i="1" dirty="0" err="1">
                <a:solidFill>
                  <a:schemeClr val="tx1">
                    <a:alpha val="80000"/>
                  </a:schemeClr>
                </a:solidFill>
              </a:rPr>
              <a:t>:Natalia</a:t>
            </a:r>
            <a:r>
              <a:rPr lang="en-GB" altLang="en-US" sz="1700" b="1" i="1" dirty="0">
                <a:solidFill>
                  <a:schemeClr val="tx1">
                    <a:alpha val="80000"/>
                  </a:schemeClr>
                </a:solidFill>
              </a:rPr>
              <a:t> </a:t>
            </a:r>
            <a:r>
              <a:rPr lang="en-GB" altLang="en-US" sz="1700" b="1" i="1" dirty="0" err="1">
                <a:solidFill>
                  <a:schemeClr val="tx1">
                    <a:alpha val="80000"/>
                  </a:schemeClr>
                </a:solidFill>
              </a:rPr>
              <a:t>Kwasna</a:t>
            </a:r>
            <a:endParaRPr lang="en-GB" altLang="en-US" sz="1700" b="1" i="1" dirty="0">
              <a:solidFill>
                <a:schemeClr val="tx1">
                  <a:alpha val="80000"/>
                </a:schemeClr>
              </a:solidFill>
            </a:endParaRPr>
          </a:p>
          <a:p>
            <a:r>
              <a:rPr lang="en-GB" altLang="en-US" sz="1700" u="sng" dirty="0">
                <a:solidFill>
                  <a:schemeClr val="tx1">
                    <a:alpha val="80000"/>
                  </a:schemeClr>
                </a:solidFill>
              </a:rPr>
              <a:t>Student ID: </a:t>
            </a:r>
            <a:r>
              <a:rPr lang="en-GB" altLang="en-US" sz="1700" b="1" i="1" u="sng" dirty="0">
                <a:solidFill>
                  <a:schemeClr val="tx1">
                    <a:alpha val="80000"/>
                  </a:schemeClr>
                </a:solidFill>
              </a:rPr>
              <a:t>2420393</a:t>
            </a:r>
            <a:endParaRPr lang="en-GB" altLang="en-US" sz="1700" b="1" i="1" dirty="0">
              <a:solidFill>
                <a:schemeClr val="tx1">
                  <a:alpha val="80000"/>
                </a:schemeClr>
              </a:solidFill>
            </a:endParaRPr>
          </a:p>
          <a:p>
            <a:r>
              <a:rPr lang="en-GB" altLang="en-US" sz="1700" u="sng" dirty="0">
                <a:solidFill>
                  <a:schemeClr val="tx1">
                    <a:alpha val="80000"/>
                  </a:schemeClr>
                </a:solidFill>
              </a:rPr>
              <a:t>Lecturer’s </a:t>
            </a:r>
            <a:r>
              <a:rPr lang="en-GB" altLang="en-US" sz="1700" u="sng" dirty="0" err="1">
                <a:solidFill>
                  <a:schemeClr val="tx1">
                    <a:alpha val="80000"/>
                  </a:schemeClr>
                </a:solidFill>
              </a:rPr>
              <a:t>Name</a:t>
            </a:r>
            <a:r>
              <a:rPr lang="en-GB" altLang="en-US" sz="1700" b="1" i="1" dirty="0" err="1">
                <a:solidFill>
                  <a:schemeClr val="tx1">
                    <a:alpha val="80000"/>
                  </a:schemeClr>
                </a:solidFill>
              </a:rPr>
              <a:t>:Amitave</a:t>
            </a:r>
            <a:r>
              <a:rPr lang="en-GB" altLang="en-US" sz="1700" b="1" i="1" dirty="0">
                <a:solidFill>
                  <a:schemeClr val="tx1">
                    <a:alpha val="80000"/>
                  </a:schemeClr>
                </a:solidFill>
              </a:rPr>
              <a:t> Banik</a:t>
            </a: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lnSpc>
                <a:spcPct val="90000"/>
              </a:lnSpc>
              <a:spcBef>
                <a:spcPct val="0"/>
              </a:spcBef>
              <a:spcAft>
                <a:spcPts val="600"/>
              </a:spcAft>
              <a:buNone/>
            </a:pPr>
            <a:fld id="{AE6B05AB-4810-4491-ACB1-BBF1B714F398}" type="slidenum">
              <a:rPr lang="en-GB" altLang="en-US" sz="1900">
                <a:solidFill>
                  <a:schemeClr val="tx1">
                    <a:alpha val="60000"/>
                  </a:schemeClr>
                </a:solidFill>
                <a:cs typeface="Arial" panose="020B0604020202020204" pitchFamily="34" charset="0"/>
              </a:rPr>
              <a:pPr fontAlgn="base">
                <a:lnSpc>
                  <a:spcPct val="90000"/>
                </a:lnSpc>
                <a:spcBef>
                  <a:spcPct val="0"/>
                </a:spcBef>
                <a:spcAft>
                  <a:spcPts val="600"/>
                </a:spcAft>
                <a:buNone/>
              </a:pPr>
              <a:t>1</a:t>
            </a:fld>
            <a:endParaRPr lang="en-GB" altLang="en-US" sz="1900">
              <a:solidFill>
                <a:schemeClr val="tx1">
                  <a:alpha val="60000"/>
                </a:schemeClr>
              </a:solidFill>
              <a:cs typeface="Arial" panose="020B0604020202020204" pitchFamily="34" charset="0"/>
            </a:endParaRPr>
          </a:p>
        </p:txBody>
      </p:sp>
      <p:cxnSp>
        <p:nvCxnSpPr>
          <p:cNvPr id="6200" name="Straight Connector 619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Bright 3D sphere">
            <a:extLst>
              <a:ext uri="{FF2B5EF4-FFF2-40B4-BE49-F238E27FC236}">
                <a16:creationId xmlns:a16="http://schemas.microsoft.com/office/drawing/2014/main" id="{EF47AD62-DC57-8BA9-F0D1-78B0DE94CF13}"/>
              </a:ext>
            </a:extLst>
          </p:cNvPr>
          <p:cNvPicPr>
            <a:picLocks noChangeAspect="1"/>
          </p:cNvPicPr>
          <p:nvPr/>
        </p:nvPicPr>
        <p:blipFill>
          <a:blip r:embed="rId2"/>
          <a:srcRect l="13196" t="9091" r="38326"/>
          <a:stretch>
            <a:fillRect/>
          </a:stretch>
        </p:blipFill>
        <p:spPr>
          <a:xfrm>
            <a:off x="2454966" y="10"/>
            <a:ext cx="6689034" cy="6857990"/>
          </a:xfrm>
          <a:prstGeom prst="rect">
            <a:avLst/>
          </a:prstGeom>
        </p:spPr>
      </p:pic>
      <p:sp>
        <p:nvSpPr>
          <p:cNvPr id="25" name="Rectangle 24">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B9DE4F52-53C2-2FF1-35F1-582C54ACAD31}"/>
              </a:ext>
            </a:extLst>
          </p:cNvPr>
          <p:cNvSpPr/>
          <p:nvPr/>
        </p:nvSpPr>
        <p:spPr>
          <a:xfrm>
            <a:off x="278320" y="1161288"/>
            <a:ext cx="2578608" cy="1124712"/>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2400" dirty="0">
                <a:ln w="0"/>
                <a:solidFill>
                  <a:schemeClr val="tx2"/>
                </a:solidFill>
                <a:effectLst>
                  <a:outerShdw blurRad="38100" dist="25400" dir="5400000" algn="ctr" rotWithShape="0">
                    <a:srgbClr val="6E747A">
                      <a:alpha val="43000"/>
                    </a:srgbClr>
                  </a:outerShdw>
                </a:effectLst>
                <a:latin typeface="+mj-lt"/>
                <a:ea typeface="+mj-ea"/>
                <a:cs typeface="+mj-cs"/>
              </a:rPr>
              <a:t>Introduction</a:t>
            </a:r>
            <a:endParaRPr lang="en-US" sz="2400" b="0" cap="none" spc="0" dirty="0">
              <a:ln w="0"/>
              <a:solidFill>
                <a:schemeClr val="tx2"/>
              </a:solidFill>
              <a:effectLst>
                <a:outerShdw blurRad="38100" dist="25400" dir="5400000" algn="ctr" rotWithShape="0">
                  <a:srgbClr val="6E747A">
                    <a:alpha val="43000"/>
                  </a:srgbClr>
                </a:outerShdw>
              </a:effectLst>
              <a:latin typeface="+mj-lt"/>
              <a:ea typeface="+mj-ea"/>
              <a:cs typeface="+mj-cs"/>
            </a:endParaRPr>
          </a:p>
        </p:txBody>
      </p:sp>
      <p:sp>
        <p:nvSpPr>
          <p:cNvPr id="27" name="Rectangle 2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71B817AA-F874-7AC3-CED8-4F83BDF714DE}"/>
              </a:ext>
            </a:extLst>
          </p:cNvPr>
          <p:cNvSpPr txBox="1"/>
          <p:nvPr/>
        </p:nvSpPr>
        <p:spPr>
          <a:xfrm>
            <a:off x="278320" y="2718054"/>
            <a:ext cx="2922080" cy="3207258"/>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1600" dirty="0"/>
              <a:t>Today I’ll present my personal SWOT analysis, focusing on my professional and educational development within the UK Health and Social Care sector. I’ll outline my strengths, weaknesses, opportunities, and threats, and explain how I plan to use my strengths to achieve my goals</a:t>
            </a:r>
          </a:p>
        </p:txBody>
      </p:sp>
    </p:spTree>
    <p:extLst>
      <p:ext uri="{BB962C8B-B14F-4D97-AF65-F5344CB8AC3E}">
        <p14:creationId xmlns:p14="http://schemas.microsoft.com/office/powerpoint/2010/main" val="412746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66" name="Rectangle 19465">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0045"/>
            <a:ext cx="4694659" cy="573405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9468" name="Picture 19467">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0299"/>
          <a:stretch/>
        </p:blipFill>
        <p:spPr>
          <a:xfrm>
            <a:off x="-1" y="857250"/>
            <a:ext cx="9144001" cy="5734050"/>
          </a:xfrm>
          <a:prstGeom prst="rect">
            <a:avLst/>
          </a:prstGeom>
        </p:spPr>
      </p:pic>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4570578" y="1257300"/>
            <a:ext cx="3988849" cy="1381125"/>
          </a:xfrm>
        </p:spPr>
        <p:txBody>
          <a:bodyPr>
            <a:normAutofit/>
          </a:bodyPr>
          <a:lstStyle/>
          <a:p>
            <a:pPr>
              <a:lnSpc>
                <a:spcPct val="90000"/>
              </a:lnSpc>
            </a:pPr>
            <a:r>
              <a:rPr lang="en-GB" sz="2100" b="1" dirty="0">
                <a:solidFill>
                  <a:srgbClr val="000000"/>
                </a:solidFill>
              </a:rPr>
              <a:t>What is a SWOT Analysis and why is it important to your personal and professional development?</a:t>
            </a:r>
            <a:endParaRPr lang="en-GB" altLang="en-US" sz="2100" b="1" i="1" dirty="0">
              <a:solidFill>
                <a:srgbClr val="000000"/>
              </a:solidFill>
            </a:endParaRPr>
          </a:p>
        </p:txBody>
      </p:sp>
      <p:sp>
        <p:nvSpPr>
          <p:cNvPr id="19470"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1468363"/>
            <a:ext cx="4180922" cy="4515805"/>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a:xfrm>
            <a:off x="604245" y="5525027"/>
            <a:ext cx="2331049" cy="235550"/>
          </a:xfrm>
        </p:spPr>
        <p:txBody>
          <a:bodyPr>
            <a:normAutofit/>
          </a:bodyPr>
          <a:lstStyle/>
          <a:p>
            <a:pPr>
              <a:spcAft>
                <a:spcPts val="600"/>
              </a:spcAft>
              <a:defRPr/>
            </a:pPr>
            <a:fld id="{BF746479-5A54-43D8-9985-034223541E15}" type="datetime1">
              <a:rPr lang="en-GB" altLang="en-US" sz="825">
                <a:solidFill>
                  <a:srgbClr val="898989"/>
                </a:solidFill>
                <a:latin typeface="Myriad Pro"/>
              </a:rPr>
              <a:pPr>
                <a:spcAft>
                  <a:spcPts val="600"/>
                </a:spcAft>
                <a:defRPr/>
              </a:pPr>
              <a:t>10/11/2025</a:t>
            </a:fld>
            <a:endParaRPr lang="en-GB" altLang="en-US" sz="825">
              <a:solidFill>
                <a:srgbClr val="898989"/>
              </a:solidFill>
              <a:latin typeface="Myriad Pro"/>
            </a:endParaRPr>
          </a:p>
        </p:txBody>
      </p:sp>
      <p:pic>
        <p:nvPicPr>
          <p:cNvPr id="19463" name="Graphic 19462" descr="Head with Gears">
            <a:extLst>
              <a:ext uri="{FF2B5EF4-FFF2-40B4-BE49-F238E27FC236}">
                <a16:creationId xmlns:a16="http://schemas.microsoft.com/office/drawing/2014/main" id="{FFD3DB53-8DAC-1EAC-F547-6CB87174B47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9490" y="2079067"/>
            <a:ext cx="3026740" cy="3026740"/>
          </a:xfrm>
          <a:prstGeom prst="rect">
            <a:avLst/>
          </a:prstGeom>
        </p:spPr>
      </p:pic>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4726796" y="2410547"/>
            <a:ext cx="4124917" cy="2927188"/>
          </a:xfrm>
        </p:spPr>
        <p:txBody>
          <a:bodyPr anchor="ctr">
            <a:normAutofit/>
          </a:bodyPr>
          <a:lstStyle/>
          <a:p>
            <a:pPr marL="0" indent="0">
              <a:buNone/>
              <a:defRPr/>
            </a:pPr>
            <a:endParaRPr lang="en-GB" altLang="en-US" sz="1500" b="1" dirty="0">
              <a:solidFill>
                <a:srgbClr val="000000"/>
              </a:solidFill>
            </a:endParaRPr>
          </a:p>
          <a:p>
            <a:pPr marL="0" indent="0">
              <a:buNone/>
              <a:defRPr/>
            </a:pPr>
            <a:r>
              <a:rPr lang="en-GB" sz="1500" dirty="0">
                <a:solidFill>
                  <a:srgbClr val="000000"/>
                </a:solidFill>
              </a:rPr>
              <a:t>A SWOT analysis helps identify personal and external </a:t>
            </a:r>
            <a:r>
              <a:rPr lang="en-GB" sz="1600" dirty="0">
                <a:solidFill>
                  <a:srgbClr val="000000"/>
                </a:solidFill>
              </a:rPr>
              <a:t>factors</a:t>
            </a:r>
            <a:r>
              <a:rPr lang="en-GB" sz="1500" dirty="0">
                <a:solidFill>
                  <a:srgbClr val="000000"/>
                </a:solidFill>
              </a:rPr>
              <a:t> that can affect career growth. It’s widely used in health and social care management for strategic planning and self-development </a:t>
            </a:r>
            <a:r>
              <a:rPr lang="en-GB" sz="1600" dirty="0"/>
              <a:t>Gurel and Tat (2017)</a:t>
            </a:r>
            <a:endParaRPr lang="en-GB" altLang="en-US" sz="1500" dirty="0">
              <a:solidFill>
                <a:srgbClr val="000000"/>
              </a:solidFill>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xfrm>
            <a:off x="8267450" y="6372752"/>
            <a:ext cx="428046" cy="2355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4B904670-820E-47CC-86D8-CF3D7CD14D9E}" type="slidenum">
              <a:rPr lang="en-GB" altLang="en-US" sz="825">
                <a:solidFill>
                  <a:srgbClr val="898989"/>
                </a:solidFill>
                <a:cs typeface="Arial" panose="020B0604020202020204" pitchFamily="34" charset="0"/>
              </a:rPr>
              <a:pPr fontAlgn="base">
                <a:spcBef>
                  <a:spcPct val="0"/>
                </a:spcBef>
                <a:spcAft>
                  <a:spcPts val="600"/>
                </a:spcAft>
                <a:buNone/>
              </a:pPr>
              <a:t>3</a:t>
            </a:fld>
            <a:endParaRPr lang="en-GB" altLang="en-US" sz="825">
              <a:solidFill>
                <a:srgbClr val="898989"/>
              </a:solidFill>
              <a:cs typeface="Arial" panose="020B0604020202020204" pitchFamily="34" charset="0"/>
            </a:endParaRPr>
          </a:p>
        </p:txBody>
      </p:sp>
    </p:spTree>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6470" y="274638"/>
            <a:ext cx="8110330" cy="530432"/>
          </a:xfrm>
        </p:spPr>
        <p:txBody>
          <a:bodyPr>
            <a:normAutofit fontScale="90000"/>
          </a:bodyPr>
          <a:lstStyle/>
          <a:p>
            <a:r>
              <a:rPr dirty="0"/>
              <a:t>Personal SWOT Quadrant</a:t>
            </a:r>
          </a:p>
        </p:txBody>
      </p:sp>
      <p:graphicFrame>
        <p:nvGraphicFramePr>
          <p:cNvPr id="3" name="Table 2"/>
          <p:cNvGraphicFramePr>
            <a:graphicFrameLocks noGrp="1"/>
          </p:cNvGraphicFramePr>
          <p:nvPr>
            <p:extLst>
              <p:ext uri="{D42A27DB-BD31-4B8C-83A1-F6EECF244321}">
                <p14:modId xmlns:p14="http://schemas.microsoft.com/office/powerpoint/2010/main" val="576733836"/>
              </p:ext>
            </p:extLst>
          </p:nvPr>
        </p:nvGraphicFramePr>
        <p:xfrm>
          <a:off x="596348" y="1371600"/>
          <a:ext cx="8090452" cy="5669280"/>
        </p:xfrm>
        <a:graphic>
          <a:graphicData uri="http://schemas.openxmlformats.org/drawingml/2006/table">
            <a:tbl>
              <a:tblPr firstRow="1" bandRow="1">
                <a:tableStyleId>{5C22544A-7EE6-4342-B048-85BDC9FD1C3A}</a:tableStyleId>
              </a:tblPr>
              <a:tblGrid>
                <a:gridCol w="3975652">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2286000">
                <a:tc>
                  <a:txBody>
                    <a:bodyPr/>
                    <a:lstStyle/>
                    <a:p>
                      <a:pPr>
                        <a:defRPr sz="1800" b="1"/>
                      </a:pPr>
                      <a:r>
                        <a:rPr lang="en-GB"/>
                        <a:t>Strengths</a:t>
                      </a:r>
                    </a:p>
                    <a:p>
                      <a:r>
                        <a:rPr lang="en-GB"/>
                        <a:t>• Strong interpersonal &amp; communication skills (MindTools, 2023)</a:t>
                      </a:r>
                      <a:br>
                        <a:rPr lang="en-GB"/>
                      </a:br>
                      <a:r>
                        <a:rPr lang="en-GB"/>
                        <a:t>• Empathy and active listening (MindTools, 2023)</a:t>
                      </a:r>
                      <a:br>
                        <a:rPr lang="en-GB"/>
                      </a:br>
                      <a:r>
                        <a:rPr lang="en-GB"/>
                        <a:t>• Commitment to ethics and confidentiality (MindTools, 2023)</a:t>
                      </a:r>
                      <a:br>
                        <a:rPr lang="en-GB"/>
                      </a:br>
                      <a:r>
                        <a:rPr lang="en-GB"/>
                        <a:t>• Team collaboration &amp; adaptability (MindTools, 2023)</a:t>
                      </a:r>
                      <a:endParaRPr lang="en-GB" dirty="0"/>
                    </a:p>
                  </a:txBody>
                  <a:tcPr/>
                </a:tc>
                <a:tc>
                  <a:txBody>
                    <a:bodyPr/>
                    <a:lstStyle/>
                    <a:p>
                      <a:pPr>
                        <a:defRPr sz="1800" b="1"/>
                      </a:pPr>
                      <a:r>
                        <a:rPr lang="en-GB"/>
                        <a:t>Weaknesses</a:t>
                      </a:r>
                    </a:p>
                    <a:p>
                      <a:r>
                        <a:rPr lang="en-GB"/>
                        <a:t>• Limited experience with digital health records (Skills for Care, 2024)</a:t>
                      </a:r>
                      <a:br>
                        <a:rPr lang="en-GB"/>
                      </a:br>
                      <a:r>
                        <a:rPr lang="en-GB"/>
                        <a:t>• Time management in high-pressure situations (Skills for Care, 2024)</a:t>
                      </a:r>
                      <a:br>
                        <a:rPr lang="en-GB"/>
                      </a:br>
                      <a:r>
                        <a:rPr lang="en-GB"/>
                        <a:t>• Nervous during public speaking (MindTools, 2023)</a:t>
                      </a:r>
                      <a:br>
                        <a:rPr lang="en-GB"/>
                      </a:br>
                      <a:r>
                        <a:rPr lang="en-GB"/>
                        <a:t>• Need to improve data analysis and report writing (Skills for Care, 2024)</a:t>
                      </a:r>
                      <a:endParaRPr lang="en-GB" dirty="0"/>
                    </a:p>
                  </a:txBody>
                  <a:tcPr/>
                </a:tc>
                <a:extLst>
                  <a:ext uri="{0D108BD9-81ED-4DB2-BD59-A6C34878D82A}">
                    <a16:rowId xmlns:a16="http://schemas.microsoft.com/office/drawing/2014/main" val="10000"/>
                  </a:ext>
                </a:extLst>
              </a:tr>
              <a:tr h="2286000">
                <a:tc>
                  <a:txBody>
                    <a:bodyPr/>
                    <a:lstStyle/>
                    <a:p>
                      <a:pPr>
                        <a:defRPr sz="1800" b="1"/>
                      </a:pPr>
                      <a:r>
                        <a:rPr lang="en-GB"/>
                        <a:t>Opportunities</a:t>
                      </a:r>
                    </a:p>
                    <a:p>
                      <a:r>
                        <a:rPr lang="en-GB"/>
                        <a:t>• Growing demand for skilled care professionals in the UK (Skills for Care, 2024)</a:t>
                      </a:r>
                      <a:br>
                        <a:rPr lang="en-GB"/>
                      </a:br>
                      <a:r>
                        <a:rPr lang="en-GB"/>
                        <a:t>• Access to NHS-funded training and CPD programs (Skills for Care, 2024)</a:t>
                      </a:r>
                      <a:br>
                        <a:rPr lang="en-GB"/>
                      </a:br>
                      <a:r>
                        <a:rPr lang="en-GB"/>
                        <a:t>• Career progression through NVQs, apprenticeships, and degrees (Skills for Care, 2024)</a:t>
                      </a:r>
                      <a:br>
                        <a:rPr lang="en-GB"/>
                      </a:br>
                      <a:r>
                        <a:rPr lang="en-GB"/>
                        <a:t>• Mentorship and networking opportunities (Skills for Care, 2024)</a:t>
                      </a:r>
                      <a:endParaRPr lang="en-GB" dirty="0"/>
                    </a:p>
                  </a:txBody>
                  <a:tcPr/>
                </a:tc>
                <a:tc>
                  <a:txBody>
                    <a:bodyPr/>
                    <a:lstStyle/>
                    <a:p>
                      <a:pPr>
                        <a:defRPr sz="1800" b="1"/>
                      </a:pPr>
                      <a:r>
                        <a:rPr lang="en-GB" dirty="0"/>
                        <a:t>Threats</a:t>
                      </a:r>
                    </a:p>
                    <a:p>
                      <a:r>
                        <a:rPr lang="en-GB" dirty="0"/>
                        <a:t>• High workload and staff shortages (Skills for Care, 2024)</a:t>
                      </a:r>
                      <a:br>
                        <a:rPr lang="en-GB" dirty="0"/>
                      </a:br>
                      <a:r>
                        <a:rPr lang="en-GB" dirty="0"/>
                        <a:t>• Emotional burnout and stress (Skills for Care, 2024)</a:t>
                      </a:r>
                      <a:br>
                        <a:rPr lang="en-GB" dirty="0"/>
                      </a:br>
                      <a:r>
                        <a:rPr lang="en-GB" dirty="0"/>
                        <a:t>• Policy changes or funding cuts (Skills for Care, 2024)</a:t>
                      </a:r>
                      <a:br>
                        <a:rPr lang="en-GB" dirty="0"/>
                      </a:br>
                      <a:r>
                        <a:rPr lang="en-GB" dirty="0"/>
                        <a:t>• Competition in career advancement (Skills for Care, 2024)</a:t>
                      </a:r>
                    </a:p>
                  </a:txBody>
                  <a:tcPr/>
                </a:tc>
                <a:extLst>
                  <a:ext uri="{0D108BD9-81ED-4DB2-BD59-A6C34878D82A}">
                    <a16:rowId xmlns:a16="http://schemas.microsoft.com/office/drawing/2014/main" val="10001"/>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Hands-on top of each other">
            <a:extLst>
              <a:ext uri="{FF2B5EF4-FFF2-40B4-BE49-F238E27FC236}">
                <a16:creationId xmlns:a16="http://schemas.microsoft.com/office/drawing/2014/main" id="{874B9CE6-551E-452E-9B37-CFD042FC797D}"/>
              </a:ext>
            </a:extLst>
          </p:cNvPr>
          <p:cNvPicPr>
            <a:picLocks noChangeAspect="1"/>
          </p:cNvPicPr>
          <p:nvPr/>
        </p:nvPicPr>
        <p:blipFill>
          <a:blip r:embed="rId2"/>
          <a:srcRect l="44414" r="14111" b="1"/>
          <a:stretch>
            <a:fillRect/>
          </a:stretch>
        </p:blipFill>
        <p:spPr>
          <a:xfrm>
            <a:off x="2711628" y="0"/>
            <a:ext cx="6501384" cy="6857990"/>
          </a:xfrm>
          <a:prstGeom prst="rect">
            <a:avLst/>
          </a:prstGeom>
        </p:spPr>
      </p:pic>
      <p:sp>
        <p:nvSpPr>
          <p:cNvPr id="15" name="Rectangle 14">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834834" y="219120"/>
            <a:ext cx="2578608" cy="1522277"/>
          </a:xfrm>
        </p:spPr>
        <p:txBody>
          <a:bodyPr vert="horz" lIns="91440" tIns="45720" rIns="91440" bIns="45720" rtlCol="0" anchor="b">
            <a:normAutofit/>
          </a:bodyPr>
          <a:lstStyle/>
          <a:p>
            <a:pPr algn="l" defTabSz="914400">
              <a:lnSpc>
                <a:spcPct val="90000"/>
              </a:lnSpc>
            </a:pPr>
            <a:r>
              <a:rPr lang="en-US" sz="1600" b="1" dirty="0"/>
              <a:t>Using examples: Explain how you could leverage your strengths to overcome your weaknesses and minimize threats</a:t>
            </a:r>
            <a:br>
              <a:rPr lang="en-US" sz="1300" b="1" dirty="0"/>
            </a:br>
            <a:endParaRPr lang="en-US" sz="1300" b="1" dirty="0"/>
          </a:p>
        </p:txBody>
      </p:sp>
      <p:sp>
        <p:nvSpPr>
          <p:cNvPr id="17" name="Rectangle 1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9030B94A-B4EB-9534-E10C-67C25E7F2EA3}"/>
              </a:ext>
            </a:extLst>
          </p:cNvPr>
          <p:cNvSpPr txBox="1"/>
          <p:nvPr/>
        </p:nvSpPr>
        <p:spPr>
          <a:xfrm>
            <a:off x="650081" y="3089488"/>
            <a:ext cx="4293680" cy="2853915"/>
          </a:xfrm>
          <a:prstGeom prst="rect">
            <a:avLst/>
          </a:prstGeom>
        </p:spPr>
        <p:txBody>
          <a:bodyPr vert="horz" lIns="91440" tIns="45720" rIns="91440" bIns="45720" rtlCol="0" anchor="t">
            <a:normAutofit/>
          </a:bodyPr>
          <a:lstStyle/>
          <a:p>
            <a:pPr defTabSz="914400">
              <a:lnSpc>
                <a:spcPct val="90000"/>
              </a:lnSpc>
              <a:spcAft>
                <a:spcPts val="600"/>
              </a:spcAft>
            </a:pPr>
            <a:r>
              <a:rPr lang="en-US" sz="2000" dirty="0"/>
              <a:t>I can leverage my strengths to overcome weaknesses. For example, my communication and teamwork skills help me learn digital systems from colleagues, and empathy helps maintain professionalism under stress</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a:xfrm>
            <a:off x="278320" y="6356350"/>
            <a:ext cx="1371600" cy="365125"/>
          </a:xfrm>
        </p:spPr>
        <p:txBody>
          <a:bodyPr vert="horz" lIns="91440" tIns="45720" rIns="91440" bIns="45720" rtlCol="0" anchor="ctr">
            <a:normAutofit/>
          </a:bodyPr>
          <a:lstStyle/>
          <a:p>
            <a:pPr defTabSz="914400">
              <a:spcAft>
                <a:spcPts val="600"/>
              </a:spcAft>
              <a:defRPr/>
            </a:pPr>
            <a:fld id="{30226994-B490-4403-8CE4-43D4FD570BBD}" type="datetime1">
              <a:rPr lang="en-US" altLang="en-US">
                <a:solidFill>
                  <a:schemeClr val="tx1">
                    <a:lumMod val="50000"/>
                    <a:lumOff val="50000"/>
                  </a:schemeClr>
                </a:solidFill>
                <a:latin typeface="Calibri" panose="020F0502020204030204"/>
              </a:rPr>
              <a:pPr defTabSz="914400">
                <a:spcAft>
                  <a:spcPts val="600"/>
                </a:spcAft>
                <a:defRPr/>
              </a:pPr>
              <a:t>11/10/2025</a:t>
            </a:fld>
            <a:endParaRPr lang="en-US" altLang="en-US">
              <a:solidFill>
                <a:schemeClr val="tx1">
                  <a:lumMod val="50000"/>
                  <a:lumOff val="50000"/>
                </a:schemeClr>
              </a:solidFill>
              <a:latin typeface="Calibri" panose="020F0502020204030204"/>
            </a:endParaRPr>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a:xfrm>
            <a:off x="6808279" y="6356350"/>
            <a:ext cx="2057400" cy="365125"/>
          </a:xfrm>
        </p:spPr>
        <p:txBody>
          <a:bodyPr vert="horz" lIns="91440" tIns="45720" rIns="91440" bIns="45720" rtlCol="0" anchor="ctr">
            <a:normAutofit/>
          </a:bodyPr>
          <a:lstStyle/>
          <a:p>
            <a:pPr defTabSz="914400">
              <a:spcAft>
                <a:spcPts val="600"/>
              </a:spcAft>
              <a:defRPr/>
            </a:pPr>
            <a:fld id="{9AFB928A-D6AD-4F2A-B2DD-923741E90643}" type="slidenum">
              <a:rPr lang="en-US" altLang="en-US">
                <a:solidFill>
                  <a:schemeClr val="bg1"/>
                </a:solidFill>
                <a:latin typeface="Calibri" panose="020F0502020204030204"/>
              </a:rPr>
              <a:pPr defTabSz="914400">
                <a:spcAft>
                  <a:spcPts val="600"/>
                </a:spcAft>
                <a:defRPr/>
              </a:pPr>
              <a:t>5</a:t>
            </a:fld>
            <a:endParaRPr lang="en-US" altLang="en-US">
              <a:solidFill>
                <a:schemeClr val="bg1"/>
              </a:solidFill>
              <a:latin typeface="Calibri" panose="020F0502020204030204"/>
            </a:endParaRPr>
          </a:p>
        </p:txBody>
      </p:sp>
    </p:spTree>
    <p:extLst>
      <p:ext uri="{BB962C8B-B14F-4D97-AF65-F5344CB8AC3E}">
        <p14:creationId xmlns:p14="http://schemas.microsoft.com/office/powerpoint/2010/main" val="2941668277"/>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36136" y="1336710"/>
            <a:ext cx="6858000" cy="418458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88181" y="1092216"/>
            <a:ext cx="6346209" cy="418206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33933" y="3515977"/>
            <a:ext cx="2501979" cy="418206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Rectangle 5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6002" y="1496845"/>
            <a:ext cx="6858001" cy="3864309"/>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277" y="1668285"/>
            <a:ext cx="4318303" cy="3238727"/>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619797" y="586855"/>
            <a:ext cx="3172575" cy="3387497"/>
          </a:xfrm>
        </p:spPr>
        <p:txBody>
          <a:bodyPr vert="horz" lIns="91440" tIns="45720" rIns="91440" bIns="45720" rtlCol="0" anchor="b">
            <a:normAutofit/>
          </a:bodyPr>
          <a:lstStyle/>
          <a:p>
            <a:pPr algn="r" defTabSz="914400">
              <a:lnSpc>
                <a:spcPct val="90000"/>
              </a:lnSpc>
            </a:pPr>
            <a:r>
              <a:rPr lang="en-US" sz="3200" b="1" kern="1200">
                <a:solidFill>
                  <a:srgbClr val="FFFFFF"/>
                </a:solidFill>
                <a:latin typeface="+mj-lt"/>
                <a:ea typeface="+mj-ea"/>
                <a:cs typeface="+mj-cs"/>
              </a:rPr>
              <a:t>What opportunities are available to you, and how do you utilise them with your strengths?</a:t>
            </a:r>
          </a:p>
        </p:txBody>
      </p:sp>
      <p:sp>
        <p:nvSpPr>
          <p:cNvPr id="7" name="TextBox 6">
            <a:extLst>
              <a:ext uri="{FF2B5EF4-FFF2-40B4-BE49-F238E27FC236}">
                <a16:creationId xmlns:a16="http://schemas.microsoft.com/office/drawing/2014/main" id="{898E1FF4-43DA-EA9E-D909-76EA6AF235A0}"/>
              </a:ext>
            </a:extLst>
          </p:cNvPr>
          <p:cNvSpPr txBox="1"/>
          <p:nvPr/>
        </p:nvSpPr>
        <p:spPr>
          <a:xfrm>
            <a:off x="4958848" y="639987"/>
            <a:ext cx="3646835" cy="5546047"/>
          </a:xfrm>
          <a:prstGeom prst="rect">
            <a:avLst/>
          </a:prstGeom>
        </p:spPr>
        <p:txBody>
          <a:bodyPr vert="horz" lIns="91440" tIns="45720" rIns="91440" bIns="45720" rtlCol="0" anchor="ctr">
            <a:normAutofit/>
          </a:bodyPr>
          <a:lstStyle/>
          <a:p>
            <a:pPr defTabSz="914400">
              <a:lnSpc>
                <a:spcPct val="90000"/>
              </a:lnSpc>
              <a:spcAft>
                <a:spcPts val="600"/>
              </a:spcAft>
            </a:pPr>
            <a:r>
              <a:rPr lang="en-US" sz="1700" dirty="0"/>
              <a:t>I’ll use opportunities like CPD courses, NHS training, and mentorship to build skills and resilience, which reduces the risk of burnout and prepares me for career advancement</a:t>
            </a:r>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a:xfrm>
            <a:off x="8778240" y="6455664"/>
            <a:ext cx="336042" cy="365125"/>
          </a:xfrm>
        </p:spPr>
        <p:txBody>
          <a:bodyPr vert="horz" lIns="91440" tIns="45720" rIns="91440" bIns="45720" rtlCol="0" anchor="ctr">
            <a:normAutofit/>
          </a:bodyPr>
          <a:lstStyle/>
          <a:p>
            <a:pPr defTabSz="914400">
              <a:spcAft>
                <a:spcPts val="600"/>
              </a:spcAft>
              <a:defRPr/>
            </a:pPr>
            <a:fld id="{9AFB928A-D6AD-4F2A-B2DD-923741E90643}" type="slidenum">
              <a:rPr lang="en-US" altLang="en-US" sz="1000">
                <a:solidFill>
                  <a:schemeClr val="tx1">
                    <a:lumMod val="50000"/>
                    <a:lumOff val="50000"/>
                  </a:schemeClr>
                </a:solidFill>
              </a:rPr>
              <a:pPr defTabSz="914400">
                <a:spcAft>
                  <a:spcPts val="600"/>
                </a:spcAft>
                <a:defRPr/>
              </a:pPr>
              <a:t>6</a:t>
            </a:fld>
            <a:endParaRPr lang="en-US" altLang="en-US" sz="1000">
              <a:solidFill>
                <a:schemeClr val="tx1">
                  <a:lumMod val="50000"/>
                  <a:lumOff val="50000"/>
                </a:schemeClr>
              </a:solidFill>
            </a:endParaRPr>
          </a:p>
        </p:txBody>
      </p:sp>
    </p:spTree>
    <p:extLst>
      <p:ext uri="{BB962C8B-B14F-4D97-AF65-F5344CB8AC3E}">
        <p14:creationId xmlns:p14="http://schemas.microsoft.com/office/powerpoint/2010/main" val="1557286457"/>
      </p:ext>
    </p:extLst>
  </p:cSld>
  <p:clrMapOvr>
    <a:masterClrMapping/>
  </p:clrMapOvr>
  <p:transition spd="slow">
    <p:wheel spokes="1"/>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23"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319" name="Picture 12318" descr="Stethoscope">
            <a:extLst>
              <a:ext uri="{FF2B5EF4-FFF2-40B4-BE49-F238E27FC236}">
                <a16:creationId xmlns:a16="http://schemas.microsoft.com/office/drawing/2014/main" id="{00DEB3F2-0F60-5268-9FE0-4E6267108F48}"/>
              </a:ext>
            </a:extLst>
          </p:cNvPr>
          <p:cNvPicPr>
            <a:picLocks noChangeAspect="1"/>
          </p:cNvPicPr>
          <p:nvPr/>
        </p:nvPicPr>
        <p:blipFill>
          <a:blip r:embed="rId2"/>
          <a:srcRect l="33017" r="27489" b="-2"/>
          <a:stretch>
            <a:fillRect/>
          </a:stretch>
        </p:blipFill>
        <p:spPr>
          <a:xfrm>
            <a:off x="20" y="-2"/>
            <a:ext cx="4057627" cy="6858002"/>
          </a:xfrm>
          <a:prstGeom prst="rect">
            <a:avLst/>
          </a:prstGeom>
        </p:spPr>
      </p:pic>
      <p:sp useBgFill="1">
        <p:nvSpPr>
          <p:cNvPr id="12325" name="Rectangle 12324">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4586487" y="405685"/>
            <a:ext cx="4098726" cy="1559301"/>
          </a:xfrm>
        </p:spPr>
        <p:txBody>
          <a:bodyPr>
            <a:normAutofit/>
          </a:bodyPr>
          <a:lstStyle/>
          <a:p>
            <a:r>
              <a:rPr lang="en-GB" altLang="en-US" sz="3500" b="1"/>
              <a:t>Conclusion</a:t>
            </a:r>
            <a:endParaRPr lang="en-GB" altLang="en-US" sz="3500" b="1" i="1"/>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4586487" y="2743200"/>
            <a:ext cx="3935505" cy="3496878"/>
          </a:xfrm>
        </p:spPr>
        <p:txBody>
          <a:bodyPr anchor="ctr">
            <a:normAutofit/>
          </a:bodyPr>
          <a:lstStyle/>
          <a:p>
            <a:pPr marL="0" indent="0">
              <a:buNone/>
            </a:pPr>
            <a:r>
              <a:rPr lang="en-GB" sz="1700" dirty="0"/>
              <a:t>In conclusion, this SWOT analysis highlights where I currently stand and how I can strategically use my strengths and opportunities to grow professionally in Health and Social Care.</a:t>
            </a:r>
            <a:endParaRPr lang="en-GB" altLang="en-US" sz="17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a:xfrm>
            <a:off x="569214" y="6356350"/>
            <a:ext cx="2057400" cy="365125"/>
          </a:xfrm>
        </p:spPr>
        <p:txBody>
          <a:bodyPr>
            <a:normAutofit/>
          </a:bodyPr>
          <a:lstStyle/>
          <a:p>
            <a:pPr>
              <a:spcAft>
                <a:spcPts val="600"/>
              </a:spcAft>
              <a:defRPr/>
            </a:pPr>
            <a:endParaRPr lang="en-GB" altLang="en-US">
              <a:solidFill>
                <a:srgbClr val="FFFFFF"/>
              </a:solidFill>
              <a:latin typeface="Myriad Pro"/>
            </a:endParaRPr>
          </a:p>
        </p:txBody>
      </p:sp>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les in folders">
            <a:extLst>
              <a:ext uri="{FF2B5EF4-FFF2-40B4-BE49-F238E27FC236}">
                <a16:creationId xmlns:a16="http://schemas.microsoft.com/office/drawing/2014/main" id="{B5A3064F-0025-4E92-DBD9-2F4B3B35BE50}"/>
              </a:ext>
            </a:extLst>
          </p:cNvPr>
          <p:cNvPicPr>
            <a:picLocks noChangeAspect="1"/>
          </p:cNvPicPr>
          <p:nvPr/>
        </p:nvPicPr>
        <p:blipFill>
          <a:blip r:embed="rId2"/>
          <a:srcRect l="9724" r="26996" b="-1"/>
          <a:stretch>
            <a:fillRect/>
          </a:stretch>
        </p:blipFill>
        <p:spPr>
          <a:xfrm>
            <a:off x="3518452" y="10"/>
            <a:ext cx="5625548"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3684076-0780-C031-A390-4ED4D081675B}"/>
              </a:ext>
            </a:extLst>
          </p:cNvPr>
          <p:cNvSpPr txBox="1"/>
          <p:nvPr/>
        </p:nvSpPr>
        <p:spPr>
          <a:xfrm>
            <a:off x="218313" y="354331"/>
            <a:ext cx="2578608" cy="1124712"/>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2400" dirty="0">
                <a:latin typeface="+mj-lt"/>
                <a:ea typeface="+mj-ea"/>
                <a:cs typeface="+mj-cs"/>
              </a:rPr>
              <a:t>REFERENCES</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AA87BC0A-17C3-AE7D-593A-768E6529E192}"/>
              </a:ext>
            </a:extLst>
          </p:cNvPr>
          <p:cNvSpPr>
            <a:spLocks noChangeArrowheads="1"/>
          </p:cNvSpPr>
          <p:nvPr/>
        </p:nvSpPr>
        <p:spPr bwMode="auto">
          <a:xfrm>
            <a:off x="173587" y="1825371"/>
            <a:ext cx="2579180" cy="320725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fontScale="92500" lnSpcReduction="10000"/>
          </a:bodyPr>
          <a:lstStyle/>
          <a:p>
            <a:pPr indent="-228600" defTabSz="914400" fontAlgn="base">
              <a:lnSpc>
                <a:spcPct val="90000"/>
              </a:lnSpc>
              <a:spcBef>
                <a:spcPct val="0"/>
              </a:spcBef>
              <a:spcAft>
                <a:spcPts val="600"/>
              </a:spcAft>
              <a:buFont typeface="Arial" panose="020B0604020202020204" pitchFamily="34" charset="0"/>
              <a:buChar char="•"/>
            </a:pPr>
            <a:r>
              <a:rPr lang="en-GB" sz="1400" dirty="0"/>
              <a:t>Gurel, E. and Tat, M. (2017) </a:t>
            </a:r>
            <a:r>
              <a:rPr lang="en-GB" sz="1400" i="1" dirty="0"/>
              <a:t>SWOT analysis: A theoretical review</a:t>
            </a:r>
            <a:r>
              <a:rPr lang="en-GB" sz="1400" dirty="0"/>
              <a:t>. </a:t>
            </a:r>
            <a:r>
              <a:rPr lang="en-GB" sz="1400" i="1" dirty="0"/>
              <a:t>The Journal of International Social Research</a:t>
            </a:r>
            <a:r>
              <a:rPr lang="en-GB" sz="1400" dirty="0"/>
              <a:t>, 10(51), pp. 994–1006. (Accessed 21 October 2025).</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1500" b="0" i="0" u="none" strike="noStrike" cap="none" normalizeH="0" baseline="0" dirty="0">
                <a:ln>
                  <a:noFill/>
                </a:ln>
                <a:effectLst/>
              </a:rPr>
              <a:t>MindTools. (2023). </a:t>
            </a:r>
            <a:r>
              <a:rPr kumimoji="0" lang="en-US" altLang="en-US" sz="1500" b="0" i="1" u="none" strike="noStrike" cap="none" normalizeH="0" baseline="0" dirty="0">
                <a:ln>
                  <a:noFill/>
                </a:ln>
                <a:effectLst/>
              </a:rPr>
              <a:t>SWOT Analysis – How to Develop a Strategy for Success.</a:t>
            </a:r>
            <a:r>
              <a:rPr kumimoji="0" lang="en-US" altLang="en-US" sz="1500" b="0" i="0" u="none" strike="noStrike" cap="none" normalizeH="0" baseline="0" dirty="0">
                <a:ln>
                  <a:noFill/>
                </a:ln>
                <a:effectLst/>
              </a:rPr>
              <a:t> Retrieved from </a:t>
            </a:r>
            <a:r>
              <a:rPr kumimoji="0" lang="en-US" altLang="en-US" sz="1500" b="0" i="0" u="none" strike="noStrike" cap="none" normalizeH="0" baseline="0" dirty="0">
                <a:ln>
                  <a:noFill/>
                </a:ln>
                <a:effectLst/>
                <a:hlinkClick r:id="rId3"/>
              </a:rPr>
              <a:t>https://www.mindtools.com</a:t>
            </a:r>
            <a:r>
              <a:rPr lang="en-US" altLang="en-US" sz="1500" dirty="0"/>
              <a:t> (</a:t>
            </a:r>
            <a:r>
              <a:rPr lang="en-US" altLang="en-US" sz="1500" dirty="0" err="1"/>
              <a:t>Acessed</a:t>
            </a:r>
            <a:r>
              <a:rPr lang="en-US" altLang="en-US" sz="1500" dirty="0"/>
              <a:t> 25 October 2025),</a:t>
            </a:r>
            <a:endParaRPr kumimoji="0" lang="en-US" altLang="en-US" sz="1500" b="0" i="0" u="none" strike="noStrike" cap="none" normalizeH="0" baseline="0" dirty="0">
              <a:ln>
                <a:noFill/>
              </a:ln>
              <a:effectLst/>
            </a:endParaRP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1500" b="0" i="0" u="none" strike="noStrike" cap="none" normalizeH="0" baseline="0" dirty="0">
                <a:ln>
                  <a:noFill/>
                </a:ln>
                <a:effectLst/>
              </a:rPr>
              <a:t>Skills for Care. (2024). </a:t>
            </a:r>
            <a:r>
              <a:rPr kumimoji="0" lang="en-US" altLang="en-US" sz="1500" b="0" i="1" u="none" strike="noStrike" cap="none" normalizeH="0" baseline="0" dirty="0">
                <a:ln>
                  <a:noFill/>
                </a:ln>
                <a:effectLst/>
              </a:rPr>
              <a:t>Developing Your Career in Adult Social Care.</a:t>
            </a:r>
            <a:r>
              <a:rPr kumimoji="0" lang="en-US" altLang="en-US" sz="1500" b="0" i="0" u="none" strike="noStrike" cap="none" normalizeH="0" baseline="0" dirty="0">
                <a:ln>
                  <a:noFill/>
                </a:ln>
                <a:effectLst/>
              </a:rPr>
              <a:t> Retrieved from </a:t>
            </a:r>
            <a:r>
              <a:rPr kumimoji="0" lang="en-US" altLang="en-US" sz="1500" b="0" i="0" u="none" strike="noStrike" cap="none" normalizeH="0" baseline="0" dirty="0">
                <a:ln>
                  <a:noFill/>
                </a:ln>
                <a:effectLst/>
                <a:hlinkClick r:id="rId4"/>
              </a:rPr>
              <a:t>https://w ww.skillsforcare.org.uk</a:t>
            </a:r>
            <a:r>
              <a:rPr kumimoji="0" lang="en-US" altLang="en-US" sz="1500" b="0" i="0" u="none" strike="noStrike" cap="none" normalizeH="0" baseline="0" dirty="0">
                <a:ln>
                  <a:noFill/>
                </a:ln>
                <a:effectLst/>
              </a:rPr>
              <a:t> (Accessed  02 November 2025)</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endParaRPr kumimoji="0" lang="en-US" altLang="en-US" sz="1500" b="0" i="0" u="none" strike="noStrike" cap="none" normalizeH="0" baseline="0" dirty="0">
              <a:ln>
                <a:noFill/>
              </a:ln>
              <a:effectLst/>
            </a:endParaRPr>
          </a:p>
        </p:txBody>
      </p:sp>
    </p:spTree>
    <p:extLst>
      <p:ext uri="{BB962C8B-B14F-4D97-AF65-F5344CB8AC3E}">
        <p14:creationId xmlns:p14="http://schemas.microsoft.com/office/powerpoint/2010/main" val="676533600"/>
      </p:ext>
    </p:extLst>
  </p:cSld>
  <p:clrMapOvr>
    <a:masterClrMapping/>
  </p:clrMapOvr>
  <p:transition spd="slow">
    <p:wheel spokes="1"/>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6" name="Picture 4" descr="Free Thank You Slide Template for PowerPoint and Google Slides - SlideKit">
            <a:extLst>
              <a:ext uri="{FF2B5EF4-FFF2-40B4-BE49-F238E27FC236}">
                <a16:creationId xmlns:a16="http://schemas.microsoft.com/office/drawing/2014/main" id="{6F4DA4AB-1165-3517-4688-FC24AB6B14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339" r="9485"/>
          <a:stretch>
            <a:fillRect/>
          </a:stretch>
        </p:blipFill>
        <p:spPr bwMode="auto">
          <a:xfrm>
            <a:off x="410658" y="547545"/>
            <a:ext cx="8316722" cy="5762910"/>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2" descr="Image result for Any Questions for Business Presentation">
            <a:extLst>
              <a:ext uri="{FF2B5EF4-FFF2-40B4-BE49-F238E27FC236}">
                <a16:creationId xmlns:a16="http://schemas.microsoft.com/office/drawing/2014/main" id="{5C5291B3-6195-60E1-F2EE-D8D5C92A05EB}"/>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4375024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12095</TotalTime>
  <Words>601</Words>
  <Application>Microsoft Office PowerPoint</Application>
  <PresentationFormat>On-screen Show (4:3)</PresentationFormat>
  <Paragraphs>36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Myriad Pro</vt:lpstr>
      <vt:lpstr>Office Theme</vt:lpstr>
      <vt:lpstr>PowerPoint Presentation</vt:lpstr>
      <vt:lpstr>PowerPoint Presentation</vt:lpstr>
      <vt:lpstr>What is a SWOT Analysis and why is it important to your personal and professional development?</vt:lpstr>
      <vt:lpstr>Personal SWOT Quadrant</vt:lpstr>
      <vt:lpstr>Using examples: Explain how you could leverage your strengths to overcome your weaknesses and minimize threats </vt:lpstr>
      <vt:lpstr>What opportunities are available to you, and how do you utilise them with your strengths?</vt:lpstr>
      <vt:lpstr>Conclusion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HP</dc:creator>
  <cp:keywords/>
  <dc:description>generated using python-pptx</dc:description>
  <cp:lastModifiedBy>Jacek Liszewski</cp:lastModifiedBy>
  <cp:revision>4</cp:revision>
  <dcterms:created xsi:type="dcterms:W3CDTF">2013-01-27T09:14:16Z</dcterms:created>
  <dcterms:modified xsi:type="dcterms:W3CDTF">2025-11-10T09:44:06Z</dcterms:modified>
  <cp:category/>
</cp:coreProperties>
</file>