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7"/>
  </p:notesMasterIdLst>
  <p:handoutMasterIdLst>
    <p:handoutMasterId r:id="rId28"/>
  </p:handoutMasterIdLst>
  <p:sldIdLst>
    <p:sldId id="256" r:id="rId2"/>
    <p:sldId id="264" r:id="rId3"/>
    <p:sldId id="1077" r:id="rId4"/>
    <p:sldId id="1079" r:id="rId5"/>
    <p:sldId id="265" r:id="rId6"/>
    <p:sldId id="1080" r:id="rId7"/>
    <p:sldId id="269" r:id="rId8"/>
    <p:sldId id="270" r:id="rId9"/>
    <p:sldId id="275" r:id="rId10"/>
    <p:sldId id="1081" r:id="rId11"/>
    <p:sldId id="276" r:id="rId12"/>
    <p:sldId id="1082" r:id="rId13"/>
    <p:sldId id="277" r:id="rId14"/>
    <p:sldId id="1084" r:id="rId15"/>
    <p:sldId id="1090" r:id="rId16"/>
    <p:sldId id="1091" r:id="rId17"/>
    <p:sldId id="266" r:id="rId18"/>
    <p:sldId id="1078" r:id="rId19"/>
    <p:sldId id="1092" r:id="rId20"/>
    <p:sldId id="1086" r:id="rId21"/>
    <p:sldId id="1093" r:id="rId22"/>
    <p:sldId id="1089" r:id="rId23"/>
    <p:sldId id="1094" r:id="rId24"/>
    <p:sldId id="282" r:id="rId25"/>
    <p:sldId id="884" r:id="rId26"/>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6247" autoAdjust="0"/>
  </p:normalViewPr>
  <p:slideViewPr>
    <p:cSldViewPr>
      <p:cViewPr varScale="1">
        <p:scale>
          <a:sx n="111" d="100"/>
          <a:sy n="111" d="100"/>
        </p:scale>
        <p:origin x="1032" y="3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(Cont.)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747161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5.1.1: Communication Protocols (Cont.)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3927695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5.1.2: Why Protocols Matter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5.1: Communication Protocols
5.1.2: Why Protocols Matter (Cont.)</a:t>
            </a:r>
            <a:endParaRPr lang="pt-BR"/>
          </a:p>
          <a:p>
            <a:r>
              <a:rPr lang="en-US"/>
              <a:t>5.1.3: Check Your Understanding - Communication Protocols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344144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5.2: Communication Standards
5.2.2: The Internet and Standards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5.2: Communication Standards
5.2.3: Network Standards Organizations</a:t>
            </a:r>
            <a:endParaRPr lang="pt-BR"/>
          </a:p>
          <a:p>
            <a:r>
              <a:rPr lang="en-US"/>
              <a:t>5.2.4: Check Your Understanding - Communications Standards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5.3.3: The TCP/IP Model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5.3.3: The TCP/IP Model (Cont.)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460895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D5156"/>
                </a:solidFill>
                <a:effectLst/>
                <a:latin typeface="Roboto" panose="02000000000000000000" pitchFamily="2" charset="0"/>
              </a:rPr>
              <a:t>Open Systems Interconnection (OSI) model is a reference model from the </a:t>
            </a:r>
          </a:p>
          <a:p>
            <a:r>
              <a:rPr lang="en-US" b="0" i="0" dirty="0">
                <a:solidFill>
                  <a:srgbClr val="4D5156"/>
                </a:solidFill>
                <a:effectLst/>
                <a:latin typeface="Roboto" panose="02000000000000000000" pitchFamily="2" charset="0"/>
              </a:rPr>
              <a:t>International Organization for Standardization (ISO)</a:t>
            </a:r>
            <a:endParaRPr lang="en-US" dirty="0"/>
          </a:p>
          <a:p>
            <a:endParaRPr lang="en-US" dirty="0"/>
          </a:p>
          <a:p>
            <a:r>
              <a:rPr lang="en-US" dirty="0"/>
              <a:t>5: Communication Principles
5.3: Network Communication Models
5.3.4: The OSI Reference Model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5.3.4: The OSI Reference Model (Cont.)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4050620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5.3.5: OSI Model and TCP/IP Model Comparison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5.3: Network Communication Models
5.3.5: OSI Model and TCP/IP Model Comparison (Cont.)</a:t>
            </a:r>
            <a:endParaRPr lang="pt-BR"/>
          </a:p>
          <a:p>
            <a:r>
              <a:rPr lang="en-US"/>
              <a:t>5.3.6: Check Your Understanding - Network Communication Models
</a:t>
            </a:r>
            <a:endParaRPr lang="en-US">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2416232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6: Network Media
6.1: Network Media Types
6.1.2: Three Media Types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Network Media
6.1: Network Media Types
6.1.2: Three Media Types (Cont.)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4017400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6: Network Media
6.1: Network Media Types
6.1.3: Common Network Cables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Network Media
6.1: Network Media Types
6.1.3: Common Network Cables (Cont.)
</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20929344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 Network Media
6.1: Network Media Types
6.1.3: Common Network Cables (Cont.)</a:t>
            </a:r>
            <a:endParaRPr lang="pt-BR"/>
          </a:p>
          <a:p>
            <a:r>
              <a:rPr lang="en-US" dirty="0"/>
              <a:t>6.1.4: Check Your Understanding - Network Media Types</a:t>
            </a:r>
            <a:br>
              <a:rPr lang="en-US" dirty="0"/>
            </a:br>
            <a:r>
              <a:rPr lang="en-US" dirty="0"/>
              <a:t>
</a:t>
            </a:r>
            <a:endParaRPr lang="en-US"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710950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5: Communication Principles
5.4: Communication Principles Summary
5.4.1: What Did I Learn in this Module? (Cont.)
</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43682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6: Network Media
6.2: Network Media Summary
6.2.1: What Did I Learn in this Module?
</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22</a:t>
            </a:fld>
            <a:endParaRPr lang="en-US" sz="80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a:solidFill>
                  <a:schemeClr val="tx1"/>
                </a:solidFill>
                <a:latin typeface="Arial" charset="0"/>
                <a:ea typeface="ＭＳ Ｐゴシック" charset="0"/>
                <a:cs typeface="ＭＳ Ｐゴシック" charset="0"/>
              </a:rPr>
              <a:t>1 – Networking Today</a:t>
            </a:r>
          </a:p>
          <a:p>
            <a:pPr>
              <a:lnSpc>
                <a:spcPct val="80000"/>
              </a:lnSpc>
              <a:buFontTx/>
              <a:buNone/>
            </a:pPr>
            <a:r>
              <a:rPr lang="en-US">
                <a:latin typeface="Arial" charset="0"/>
              </a:rPr>
              <a:t>New Terms and Commands</a:t>
            </a:r>
            <a:endParaRPr lang="en-US"/>
          </a:p>
        </p:txBody>
      </p:sp>
    </p:spTree>
    <p:extLst>
      <p:ext uri="{BB962C8B-B14F-4D97-AF65-F5344CB8AC3E}">
        <p14:creationId xmlns:p14="http://schemas.microsoft.com/office/powerpoint/2010/main" val="415609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23</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415609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a:solidFill>
                  <a:srgbClr val="D9D9D9"/>
                </a:solidFill>
              </a:rPr>
              <a:t>© 2020  Cisco and/or its affiliates. All rights reserved.   Cisco Confidential</a:t>
            </a:r>
            <a:endParaRPr lang="en-US" sz="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0354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228600" y="1565005"/>
            <a:ext cx="88392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400" b="1" dirty="0">
                <a:solidFill>
                  <a:schemeClr val="tx1"/>
                </a:solidFill>
                <a:latin typeface="Arial" charset="0"/>
              </a:rPr>
              <a:t>Lecture 5: Communication Principles &amp; Network Media</a:t>
            </a:r>
            <a:endParaRPr lang="en-US" sz="24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Communication Protocols</a:t>
            </a:r>
          </a:p>
        </p:txBody>
      </p:sp>
      <p:sp>
        <p:nvSpPr>
          <p:cNvPr id="5" name="Text 2"/>
          <p:cNvSpPr/>
          <p:nvPr/>
        </p:nvSpPr>
        <p:spPr>
          <a:xfrm>
            <a:off x="147188" y="1728878"/>
            <a:ext cx="5113308" cy="375204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Communication in our daily lives takes many forms and occurs in many environments. </a:t>
            </a: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We have different expectations depending on whether we chat via the internet or participate in a job interview.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Each situation has its corresponding expected behaviors and styles.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Before beginning to communicate with each other, we establish rules or agreements to govern the conversation that includes the following: </a:t>
            </a:r>
            <a:endParaRPr lang="en-US" sz="1400" dirty="0">
              <a:latin typeface="Arial"/>
              <a:cs typeface="Arial"/>
            </a:endParaRPr>
          </a:p>
          <a:p>
            <a:pPr marL="742950" lvl="1" indent="-285750" algn="just">
              <a:buFont typeface="Arial"/>
              <a:buChar char="•"/>
            </a:pPr>
            <a:r>
              <a:rPr lang="en-US" sz="1400" dirty="0">
                <a:latin typeface="Arial"/>
                <a:ea typeface="+mn-lt"/>
                <a:cs typeface="+mn-lt"/>
              </a:rPr>
              <a:t>What method of communication should we use? </a:t>
            </a:r>
            <a:endParaRPr lang="en-US" sz="1400" dirty="0">
              <a:latin typeface="Arial"/>
              <a:cs typeface="Arial"/>
            </a:endParaRPr>
          </a:p>
          <a:p>
            <a:pPr marL="742950" lvl="1" indent="-285750" algn="just">
              <a:buFont typeface="Arial"/>
              <a:buChar char="•"/>
            </a:pPr>
            <a:r>
              <a:rPr lang="en-US" sz="1400" dirty="0">
                <a:latin typeface="Arial"/>
                <a:ea typeface="+mn-lt"/>
                <a:cs typeface="+mn-lt"/>
              </a:rPr>
              <a:t>What language should we use? </a:t>
            </a:r>
            <a:endParaRPr lang="en-US" sz="1400" dirty="0">
              <a:latin typeface="Arial"/>
              <a:cs typeface="Arial"/>
            </a:endParaRPr>
          </a:p>
          <a:p>
            <a:pPr marL="742950" lvl="1" indent="-285750" algn="just">
              <a:buFont typeface="Arial"/>
              <a:buChar char="•"/>
            </a:pPr>
            <a:r>
              <a:rPr lang="en-US" sz="1400" dirty="0">
                <a:latin typeface="Arial"/>
                <a:ea typeface="+mn-lt"/>
                <a:cs typeface="+mn-lt"/>
              </a:rPr>
              <a:t>Do we need to confirm that our messages are received?</a:t>
            </a:r>
            <a:endParaRPr lang="en-US" dirty="0">
              <a:latin typeface="Arial"/>
              <a:cs typeface="Arial"/>
            </a:endParaRPr>
          </a:p>
          <a:p>
            <a:pPr marL="285750" indent="-285750">
              <a:buFont typeface="Arial"/>
              <a:buChar char="•"/>
            </a:pPr>
            <a:endParaRPr lang="en-US" sz="1400" dirty="0">
              <a:latin typeface="Arial"/>
              <a:ea typeface="+mn-lt"/>
              <a:cs typeface="+mn-lt"/>
            </a:endParaRPr>
          </a:p>
          <a:p>
            <a:pPr marL="285750" indent="-285750">
              <a:buFont typeface="Arial"/>
              <a:buChar char="•"/>
            </a:pPr>
            <a:endParaRPr lang="en-US" sz="1400" dirty="0">
              <a:latin typeface="Arial"/>
              <a:cs typeface="Calibri" panose="020F0502020204030204"/>
            </a:endParaRPr>
          </a:p>
          <a:p>
            <a:pPr>
              <a:lnSpc>
                <a:spcPts val="2000"/>
              </a:lnSpc>
            </a:pPr>
            <a:endParaRPr lang="en-US" sz="1400" dirty="0">
              <a:latin typeface="Arial"/>
              <a:cs typeface="Arial"/>
            </a:endParaRPr>
          </a:p>
        </p:txBody>
      </p:sp>
      <p:sp>
        <p:nvSpPr>
          <p:cNvPr id="7" name="CaixaDeTexto 6">
            <a:extLst>
              <a:ext uri="{FF2B5EF4-FFF2-40B4-BE49-F238E27FC236}">
                <a16:creationId xmlns:a16="http://schemas.microsoft.com/office/drawing/2014/main" id="{C007D2D9-0DEF-2AEF-987F-23BADC77C9EC}"/>
              </a:ext>
            </a:extLst>
          </p:cNvPr>
          <p:cNvSpPr txBox="1"/>
          <p:nvPr/>
        </p:nvSpPr>
        <p:spPr>
          <a:xfrm>
            <a:off x="6584829" y="1783093"/>
            <a:ext cx="91424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dirty="0">
                <a:latin typeface="Arial"/>
                <a:cs typeface="Calibri"/>
              </a:rPr>
              <a:t>Method</a:t>
            </a:r>
            <a:endParaRPr lang="en-US" sz="1400" b="1" dirty="0">
              <a:latin typeface="Arial"/>
            </a:endParaRPr>
          </a:p>
        </p:txBody>
      </p:sp>
      <p:pic>
        <p:nvPicPr>
          <p:cNvPr id="4" name="Imagem 5" descr="Interface gráfica do usuário, Site&#10;&#10;Descrição gerada automaticamente">
            <a:extLst>
              <a:ext uri="{FF2B5EF4-FFF2-40B4-BE49-F238E27FC236}">
                <a16:creationId xmlns:a16="http://schemas.microsoft.com/office/drawing/2014/main" id="{9EAEED96-7C9D-80BE-816C-AC528FFFDB12}"/>
              </a:ext>
            </a:extLst>
          </p:cNvPr>
          <p:cNvPicPr>
            <a:picLocks noChangeAspect="1"/>
          </p:cNvPicPr>
          <p:nvPr/>
        </p:nvPicPr>
        <p:blipFill>
          <a:blip r:embed="rId3"/>
          <a:stretch>
            <a:fillRect/>
          </a:stretch>
        </p:blipFill>
        <p:spPr>
          <a:xfrm>
            <a:off x="5334545" y="2145749"/>
            <a:ext cx="3595058" cy="2775874"/>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78222" y="60751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Communication Protocols (Cont.)</a:t>
            </a:r>
            <a:endParaRPr lang="en-US" dirty="0"/>
          </a:p>
        </p:txBody>
      </p:sp>
      <p:sp>
        <p:nvSpPr>
          <p:cNvPr id="5" name="Text 2"/>
          <p:cNvSpPr/>
          <p:nvPr/>
        </p:nvSpPr>
        <p:spPr>
          <a:xfrm>
            <a:off x="685800" y="1905000"/>
            <a:ext cx="1341665" cy="362206"/>
          </a:xfrm>
          <a:prstGeom prst="rect">
            <a:avLst/>
          </a:prstGeom>
          <a:noFill/>
          <a:ln/>
        </p:spPr>
        <p:txBody>
          <a:bodyPr wrap="square" lIns="91440" tIns="45720" rIns="91440" bIns="45720" rtlCol="0" anchor="t"/>
          <a:lstStyle/>
          <a:p>
            <a:r>
              <a:rPr lang="en-US" sz="1400" b="1" dirty="0">
                <a:latin typeface="Arial"/>
                <a:ea typeface="+mn-lt"/>
                <a:cs typeface="+mn-lt"/>
              </a:rPr>
              <a:t>Language</a:t>
            </a:r>
            <a:endParaRPr lang="en-US" dirty="0"/>
          </a:p>
        </p:txBody>
      </p:sp>
      <p:pic>
        <p:nvPicPr>
          <p:cNvPr id="6" name="Picture 6" descr="Graphical user interface, text, application&#10;&#10;Description automatically generated">
            <a:extLst>
              <a:ext uri="{FF2B5EF4-FFF2-40B4-BE49-F238E27FC236}">
                <a16:creationId xmlns:a16="http://schemas.microsoft.com/office/drawing/2014/main" id="{56B6ED43-67AD-13F0-20C1-59DBE7B7FD2A}"/>
              </a:ext>
            </a:extLst>
          </p:cNvPr>
          <p:cNvPicPr>
            <a:picLocks noChangeAspect="1"/>
          </p:cNvPicPr>
          <p:nvPr/>
        </p:nvPicPr>
        <p:blipFill rotWithShape="1">
          <a:blip r:embed="rId3"/>
          <a:srcRect l="28586" t="31423" r="25619" b="11830"/>
          <a:stretch/>
        </p:blipFill>
        <p:spPr>
          <a:xfrm>
            <a:off x="187805" y="2283125"/>
            <a:ext cx="4305973" cy="3017816"/>
          </a:xfrm>
          <a:prstGeom prst="rect">
            <a:avLst/>
          </a:prstGeom>
        </p:spPr>
      </p:pic>
      <p:sp>
        <p:nvSpPr>
          <p:cNvPr id="7" name="CaixaDeTexto 6">
            <a:extLst>
              <a:ext uri="{FF2B5EF4-FFF2-40B4-BE49-F238E27FC236}">
                <a16:creationId xmlns:a16="http://schemas.microsoft.com/office/drawing/2014/main" id="{55DDB8ED-AF71-2BD2-D377-79DCCDBD3F9E}"/>
              </a:ext>
            </a:extLst>
          </p:cNvPr>
          <p:cNvSpPr txBox="1"/>
          <p:nvPr/>
        </p:nvSpPr>
        <p:spPr>
          <a:xfrm>
            <a:off x="5225143" y="1959430"/>
            <a:ext cx="18913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latin typeface="Arial"/>
                <a:cs typeface="Arial"/>
              </a:rPr>
              <a:t>Confirmation</a:t>
            </a:r>
            <a:endParaRPr lang="pt-BR" sz="1400"/>
          </a:p>
        </p:txBody>
      </p:sp>
      <p:pic>
        <p:nvPicPr>
          <p:cNvPr id="4" name="Imagem 6" descr="Interface gráfica do usuário, Site&#10;&#10;Descrição gerada automaticamente">
            <a:extLst>
              <a:ext uri="{FF2B5EF4-FFF2-40B4-BE49-F238E27FC236}">
                <a16:creationId xmlns:a16="http://schemas.microsoft.com/office/drawing/2014/main" id="{00ECC693-EDF3-39E7-763B-56DDFFF50D70}"/>
              </a:ext>
            </a:extLst>
          </p:cNvPr>
          <p:cNvPicPr>
            <a:picLocks noChangeAspect="1"/>
          </p:cNvPicPr>
          <p:nvPr/>
        </p:nvPicPr>
        <p:blipFill>
          <a:blip r:embed="rId4"/>
          <a:stretch>
            <a:fillRect/>
          </a:stretch>
        </p:blipFill>
        <p:spPr>
          <a:xfrm>
            <a:off x="4958032" y="2322126"/>
            <a:ext cx="4004812" cy="297934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3</a:t>
            </a:fld>
            <a:endParaRPr lang="en-US"/>
          </a:p>
        </p:txBody>
      </p:sp>
    </p:spTree>
    <p:extLst>
      <p:ext uri="{BB962C8B-B14F-4D97-AF65-F5344CB8AC3E}">
        <p14:creationId xmlns:p14="http://schemas.microsoft.com/office/powerpoint/2010/main" val="360338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 0"/>
          <p:cNvSpPr>
            <a:spLocks noGrp="1"/>
          </p:cNvSpPr>
          <p:nvPr>
            <p:ph type="body" idx="100" hasCustomPrompt="1"/>
          </p:nvPr>
        </p:nvSpPr>
        <p:spPr>
          <a:xfrm>
            <a:off x="-35943" y="68580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Communication Protocols (Cont.)</a:t>
            </a:r>
            <a:endParaRPr lang="en-US"/>
          </a:p>
        </p:txBody>
      </p:sp>
      <p:sp>
        <p:nvSpPr>
          <p:cNvPr id="5" name="Text 2"/>
          <p:cNvSpPr/>
          <p:nvPr/>
        </p:nvSpPr>
        <p:spPr>
          <a:xfrm>
            <a:off x="421257" y="1488775"/>
            <a:ext cx="8229600" cy="314325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These rules, or protocols, must be followed for the message to be successfully delivered and understood.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Among the protocols that govern successful human communication are these: </a:t>
            </a:r>
            <a:endParaRPr lang="en-US" sz="1400" dirty="0">
              <a:latin typeface="Arial"/>
              <a:cs typeface="Arial"/>
            </a:endParaRPr>
          </a:p>
          <a:p>
            <a:pPr marL="742950" lvl="1" indent="-285750" algn="just">
              <a:buFont typeface="Arial"/>
              <a:buChar char="•"/>
            </a:pPr>
            <a:r>
              <a:rPr lang="en-US" sz="1400" dirty="0">
                <a:latin typeface="Arial"/>
                <a:ea typeface="+mn-lt"/>
                <a:cs typeface="+mn-lt"/>
              </a:rPr>
              <a:t>An identified sender and receiver </a:t>
            </a:r>
            <a:endParaRPr lang="en-US" sz="1400" dirty="0">
              <a:latin typeface="Arial"/>
              <a:cs typeface="Arial"/>
            </a:endParaRPr>
          </a:p>
          <a:p>
            <a:pPr marL="742950" lvl="1" indent="-285750" algn="just">
              <a:buFont typeface="Arial"/>
              <a:buChar char="•"/>
            </a:pPr>
            <a:r>
              <a:rPr lang="en-US" sz="1400" dirty="0">
                <a:latin typeface="Arial"/>
                <a:ea typeface="+mn-lt"/>
                <a:cs typeface="+mn-lt"/>
              </a:rPr>
              <a:t>Agreed upon a method of communicating (face-to-face, telephone, letter, photograph) </a:t>
            </a:r>
            <a:endParaRPr lang="en-US" sz="1400" dirty="0">
              <a:latin typeface="Arial"/>
              <a:cs typeface="Arial"/>
            </a:endParaRPr>
          </a:p>
          <a:p>
            <a:pPr marL="742950" lvl="1" indent="-285750" algn="just">
              <a:buFont typeface="Arial"/>
              <a:buChar char="•"/>
            </a:pPr>
            <a:r>
              <a:rPr lang="en-US" sz="1400" dirty="0">
                <a:latin typeface="Arial"/>
                <a:ea typeface="+mn-lt"/>
                <a:cs typeface="+mn-lt"/>
              </a:rPr>
              <a:t>Common language and grammar </a:t>
            </a:r>
            <a:endParaRPr lang="en-US" sz="1400" dirty="0">
              <a:latin typeface="Arial"/>
              <a:cs typeface="Arial"/>
            </a:endParaRPr>
          </a:p>
          <a:p>
            <a:pPr marL="742950" lvl="1" indent="-285750" algn="just">
              <a:buFont typeface="Arial"/>
              <a:buChar char="•"/>
            </a:pPr>
            <a:r>
              <a:rPr lang="en-US" sz="1400" dirty="0">
                <a:latin typeface="Arial"/>
                <a:ea typeface="+mn-lt"/>
                <a:cs typeface="+mn-lt"/>
              </a:rPr>
              <a:t>Speed and timing of delivery </a:t>
            </a:r>
            <a:endParaRPr lang="en-US" sz="1400" dirty="0">
              <a:latin typeface="Arial"/>
              <a:cs typeface="Arial"/>
            </a:endParaRPr>
          </a:p>
          <a:p>
            <a:pPr marL="742950" lvl="1" indent="-285750" algn="just">
              <a:buFont typeface="Arial"/>
              <a:buChar char="•"/>
            </a:pPr>
            <a:r>
              <a:rPr lang="en-US" sz="1400" dirty="0">
                <a:latin typeface="Arial"/>
                <a:ea typeface="+mn-lt"/>
                <a:cs typeface="+mn-lt"/>
              </a:rPr>
              <a:t>Confirmation or acknowledgment requirements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techniques used in network communications share these fundamentals with human conversations.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Think about the commonly accepted protocols for sending text messages to your friends.</a:t>
            </a:r>
            <a:endParaRPr lang="en-US" dirty="0">
              <a:latin typeface="Arial"/>
              <a:cs typeface="Arial"/>
            </a:endParaRPr>
          </a:p>
          <a:p>
            <a:pPr marL="285750" indent="-285750" algn="just">
              <a:buFont typeface="Arial"/>
              <a:buChar char="•"/>
            </a:pPr>
            <a:endParaRPr lang="en-US" sz="1400" dirty="0">
              <a:latin typeface="Arial"/>
              <a:cs typeface="Arial"/>
            </a:endParaRPr>
          </a:p>
          <a:p>
            <a:endParaRPr lang="en-US" sz="1400" dirty="0">
              <a:latin typeface="Arial"/>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4</a:t>
            </a:fld>
            <a:endParaRPr lang="en-US"/>
          </a:p>
        </p:txBody>
      </p:sp>
    </p:spTree>
    <p:extLst>
      <p:ext uri="{BB962C8B-B14F-4D97-AF65-F5344CB8AC3E}">
        <p14:creationId xmlns:p14="http://schemas.microsoft.com/office/powerpoint/2010/main" val="1818403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Communication Protocols</a:t>
            </a:r>
          </a:p>
        </p:txBody>
      </p:sp>
      <p:sp>
        <p:nvSpPr>
          <p:cNvPr id="3" name="Text 0"/>
          <p:cNvSpPr>
            <a:spLocks noGrp="1"/>
          </p:cNvSpPr>
          <p:nvPr>
            <p:ph type="body" idx="100" hasCustomPrompt="1"/>
          </p:nvPr>
        </p:nvSpPr>
        <p:spPr>
          <a:xfrm>
            <a:off x="0" y="1131570"/>
            <a:ext cx="9144000" cy="419100"/>
          </a:xfrm>
          <a:prstGeom prst="rect">
            <a:avLst/>
          </a:prstGeom>
          <a:noFill/>
          <a:ln/>
        </p:spPr>
        <p:txBody>
          <a:bodyPr wrap="square" rtlCol="0" anchor="t"/>
          <a:lstStyle/>
          <a:p>
            <a:r>
              <a:rPr lang="en-US"/>
              <a:t>Why Protocols Matter</a:t>
            </a:r>
          </a:p>
        </p:txBody>
      </p:sp>
      <p:sp>
        <p:nvSpPr>
          <p:cNvPr id="4" name="TextBox 3">
            <a:extLst>
              <a:ext uri="{FF2B5EF4-FFF2-40B4-BE49-F238E27FC236}">
                <a16:creationId xmlns:a16="http://schemas.microsoft.com/office/drawing/2014/main" id="{F92DE180-DEC4-C482-E6BC-281176779323}"/>
              </a:ext>
            </a:extLst>
          </p:cNvPr>
          <p:cNvSpPr txBox="1"/>
          <p:nvPr/>
        </p:nvSpPr>
        <p:spPr>
          <a:xfrm>
            <a:off x="517923" y="1735168"/>
            <a:ext cx="8105775"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ea typeface="+mn-lt"/>
                <a:cs typeface="+mn-lt"/>
              </a:rPr>
              <a:t>Just like humans, computers use rules, or protocols, to communicate. </a:t>
            </a:r>
            <a:endParaRPr lang="en-US" sz="1400" dirty="0">
              <a:solidFill>
                <a:srgbClr val="333333"/>
              </a:solidFill>
              <a:latin typeface="Arial"/>
              <a:cs typeface="Arial"/>
            </a:endParaRPr>
          </a:p>
          <a:p>
            <a:pPr marL="285750" indent="-285750" algn="just">
              <a:buFont typeface="Arial"/>
              <a:buChar char="•"/>
            </a:pPr>
            <a:r>
              <a:rPr lang="en-US" sz="1400" dirty="0">
                <a:latin typeface="Arial"/>
                <a:ea typeface="+mn-lt"/>
                <a:cs typeface="+mn-lt"/>
              </a:rPr>
              <a:t>Protocols are required for computers to communicate correctly across the network. </a:t>
            </a:r>
            <a:endParaRPr lang="en-US" sz="1400" dirty="0">
              <a:latin typeface="Arial"/>
              <a:cs typeface="Arial"/>
            </a:endParaRPr>
          </a:p>
          <a:p>
            <a:pPr marL="285750" indent="-285750" algn="just">
              <a:buFont typeface="Arial"/>
              <a:buChar char="•"/>
            </a:pPr>
            <a:r>
              <a:rPr lang="en-US" sz="1400" dirty="0">
                <a:latin typeface="Arial"/>
                <a:ea typeface="+mn-lt"/>
                <a:cs typeface="+mn-lt"/>
              </a:rPr>
              <a:t>In both a wired and wireless environment, a local network is defined as an area where all hosts must "speak the same language," which, in computer terms, means they must "share a common protocol." </a:t>
            </a:r>
            <a:endParaRPr lang="en-US" sz="1400" dirty="0">
              <a:latin typeface="Arial"/>
              <a:cs typeface="Arial"/>
            </a:endParaRPr>
          </a:p>
          <a:p>
            <a:pPr marL="285750" indent="-285750" algn="just">
              <a:buFont typeface="Arial"/>
              <a:buChar char="•"/>
            </a:pPr>
            <a:r>
              <a:rPr lang="en-US" sz="1400" dirty="0">
                <a:latin typeface="Arial"/>
                <a:ea typeface="+mn-lt"/>
                <a:cs typeface="+mn-lt"/>
              </a:rPr>
              <a:t>If everyone in the same room spoke a different language, they would not be able to communicate. </a:t>
            </a:r>
            <a:endParaRPr lang="en-US" sz="1400" dirty="0">
              <a:latin typeface="Arial"/>
              <a:cs typeface="Arial"/>
            </a:endParaRPr>
          </a:p>
          <a:p>
            <a:pPr marL="285750" indent="-285750" algn="just">
              <a:buFont typeface="Arial"/>
              <a:buChar char="•"/>
            </a:pPr>
            <a:r>
              <a:rPr lang="en-US" sz="1400" dirty="0">
                <a:latin typeface="Arial"/>
                <a:ea typeface="+mn-lt"/>
                <a:cs typeface="+mn-lt"/>
              </a:rPr>
              <a:t>Likewise, if devices in a local network did not use the same protocols, they would not be able to communicate. </a:t>
            </a:r>
            <a:endParaRPr lang="en-US" sz="1400" dirty="0">
              <a:latin typeface="Arial"/>
              <a:cs typeface="Arial"/>
            </a:endParaRPr>
          </a:p>
          <a:p>
            <a:pPr marL="285750" indent="-285750" algn="just">
              <a:buFont typeface="Arial"/>
              <a:buChar char="•"/>
            </a:pPr>
            <a:r>
              <a:rPr lang="en-US" sz="1400" dirty="0">
                <a:latin typeface="Arial"/>
                <a:ea typeface="+mn-lt"/>
                <a:cs typeface="+mn-lt"/>
              </a:rPr>
              <a:t>Networking protocols define many aspects of communication over the local network. </a:t>
            </a:r>
            <a:endParaRPr lang="en-US" dirty="0">
              <a:latin typeface="Arial"/>
              <a:cs typeface="Arial"/>
            </a:endParaRPr>
          </a:p>
          <a:p>
            <a:pPr marL="285750" indent="-285750">
              <a:buFont typeface="Arial"/>
              <a:buChar char="•"/>
            </a:pPr>
            <a:endParaRPr lang="en-US" sz="1400"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Communication Protocols</a:t>
            </a:r>
          </a:p>
        </p:txBody>
      </p:sp>
      <p:sp>
        <p:nvSpPr>
          <p:cNvPr id="3" name="Text 0"/>
          <p:cNvSpPr>
            <a:spLocks noGrp="1"/>
          </p:cNvSpPr>
          <p:nvPr>
            <p:ph type="body" idx="100" hasCustomPrompt="1"/>
          </p:nvPr>
        </p:nvSpPr>
        <p:spPr>
          <a:xfrm>
            <a:off x="0" y="1131570"/>
            <a:ext cx="9144000" cy="439948"/>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Why Protocols Matter (Cont.)</a:t>
            </a:r>
            <a:endParaRPr lang="en-US"/>
          </a:p>
        </p:txBody>
      </p:sp>
      <p:graphicFrame>
        <p:nvGraphicFramePr>
          <p:cNvPr id="11" name="Table 0"/>
          <p:cNvGraphicFramePr>
            <a:graphicFrameLocks noGrp="1"/>
          </p:cNvGraphicFramePr>
          <p:nvPr/>
        </p:nvGraphicFramePr>
        <p:xfrm>
          <a:off x="107046" y="1682091"/>
          <a:ext cx="8961114" cy="3657600"/>
        </p:xfrm>
        <a:graphic>
          <a:graphicData uri="http://schemas.openxmlformats.org/drawingml/2006/table">
            <a:tbl>
              <a:tblPr/>
              <a:tblGrid>
                <a:gridCol w="1197428">
                  <a:extLst>
                    <a:ext uri="{9D8B030D-6E8A-4147-A177-3AD203B41FA5}">
                      <a16:colId xmlns:a16="http://schemas.microsoft.com/office/drawing/2014/main" val="20000"/>
                    </a:ext>
                  </a:extLst>
                </a:gridCol>
                <a:gridCol w="7763686">
                  <a:extLst>
                    <a:ext uri="{9D8B030D-6E8A-4147-A177-3AD203B41FA5}">
                      <a16:colId xmlns:a16="http://schemas.microsoft.com/office/drawing/2014/main" val="20001"/>
                    </a:ext>
                  </a:extLst>
                </a:gridCol>
              </a:tblGrid>
              <a:tr h="0">
                <a:tc>
                  <a:txBody>
                    <a:bodyPr/>
                    <a:lstStyle/>
                    <a:p>
                      <a:r>
                        <a:rPr lang="en-US" sz="1100">
                          <a:solidFill>
                            <a:srgbClr val="FFFFFF"/>
                          </a:solidFill>
                          <a:latin typeface="Arial"/>
                        </a:rPr>
                        <a:t>Protocol Characteristic</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100">
                          <a:solidFill>
                            <a:srgbClr val="FFFFFF"/>
                          </a:solidFill>
                          <a:latin typeface="Arial"/>
                        </a:rPr>
                        <a:t>Description</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100">
                          <a:solidFill>
                            <a:srgbClr val="58585B"/>
                          </a:solidFill>
                          <a:latin typeface="Arial"/>
                        </a:rPr>
                        <a:t>Message format</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a:latin typeface="Calibri"/>
                        </a:rPr>
                        <a:t>A sent message uses a specific format or structure. It depends on the message type, and the channel used to deliver the message. </a:t>
                      </a:r>
                      <a:endParaRPr lang="en-US"/>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100">
                          <a:solidFill>
                            <a:srgbClr val="58585B"/>
                          </a:solidFill>
                          <a:latin typeface="Arial"/>
                        </a:rPr>
                        <a:t>Message size</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a:latin typeface="Calibri"/>
                        </a:rPr>
                        <a:t>The rules that govern the size of the pieces communicated across the network are stringent. They are different, depending on the channel used. A long message sent from one host to another over a network is necessary to break the message into smaller pieces, ensuring that the message is delivered reliably. </a:t>
                      </a:r>
                      <a:endParaRPr lang="en-US"/>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100">
                          <a:solidFill>
                            <a:srgbClr val="58585B"/>
                          </a:solidFill>
                          <a:latin typeface="Arial"/>
                        </a:rPr>
                        <a:t>Timing</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a:latin typeface="Calibri"/>
                        </a:rPr>
                        <a:t>Many network communication functions are dependent on it. Timing determines the speed at which the bits are transmitted across the network. It also affects when an individual host sends data and the total amount of data sent in any transmission. </a:t>
                      </a:r>
                      <a:endParaRPr lang="en-US"/>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100">
                          <a:solidFill>
                            <a:srgbClr val="58585B"/>
                          </a:solidFill>
                          <a:latin typeface="Arial"/>
                        </a:rPr>
                        <a:t>Encoding</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a:latin typeface="Calibri"/>
                        </a:rPr>
                        <a:t>Messages sent across the network are converted into bits by the sending host. Each bit is encoded into a pattern of sounds, light waves, or electrical impulses depending on the network media over which the bits are transmitted. The destination host receives and decodes the signals to interpret the message. </a:t>
                      </a:r>
                      <a:endParaRPr lang="en-US"/>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r>
                        <a:rPr lang="en-US" sz="1100">
                          <a:solidFill>
                            <a:srgbClr val="58585B"/>
                          </a:solidFill>
                          <a:latin typeface="Arial"/>
                        </a:rPr>
                        <a:t>Encapsulation</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a:latin typeface="Calibri"/>
                        </a:rPr>
                        <a:t>Each message transmitted on a network includes a header that contains addressing information that identifies the source and destination hosts; otherwise, it cannot be delivered. Encapsulation is adding this information to the data that make up the message. In addition to addressing, there may be other information in the header that ensures the message is delivered to the correct application on the destination host. </a:t>
                      </a:r>
                      <a:endParaRPr lang="en-US"/>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0">
                <a:tc>
                  <a:txBody>
                    <a:bodyPr/>
                    <a:lstStyle/>
                    <a:p>
                      <a:r>
                        <a:rPr lang="en-US" sz="1100">
                          <a:solidFill>
                            <a:srgbClr val="58585B"/>
                          </a:solidFill>
                          <a:latin typeface="Arial"/>
                        </a:rPr>
                        <a:t>Message pattern</a:t>
                      </a:r>
                      <a:endParaRPr lang="en-US" sz="11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100" b="0" i="0" u="none" strike="noStrike" noProof="0" dirty="0">
                          <a:latin typeface="Calibri"/>
                        </a:rPr>
                        <a:t>Some messages require an acknowledgment before the following message can be sent. This request/response pattern is a common aspect of many networking protocols. However, other types of messages are streamed across the network without concern about whether they reach their destination. </a:t>
                      </a:r>
                      <a:endParaRPr lang="en-US" dirty="0"/>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6</a:t>
            </a:fld>
            <a:endParaRPr lang="en-US"/>
          </a:p>
        </p:txBody>
      </p:sp>
    </p:spTree>
    <p:extLst>
      <p:ext uri="{BB962C8B-B14F-4D97-AF65-F5344CB8AC3E}">
        <p14:creationId xmlns:p14="http://schemas.microsoft.com/office/powerpoint/2010/main" val="1697483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Communication Standards</a:t>
            </a:r>
          </a:p>
        </p:txBody>
      </p:sp>
      <p:sp>
        <p:nvSpPr>
          <p:cNvPr id="3" name="Text 0"/>
          <p:cNvSpPr>
            <a:spLocks noGrp="1"/>
          </p:cNvSpPr>
          <p:nvPr>
            <p:ph type="body" idx="100" hasCustomPrompt="1"/>
          </p:nvPr>
        </p:nvSpPr>
        <p:spPr>
          <a:xfrm>
            <a:off x="0" y="1131570"/>
            <a:ext cx="9144000" cy="396816"/>
          </a:xfrm>
          <a:prstGeom prst="rect">
            <a:avLst/>
          </a:prstGeom>
          <a:noFill/>
          <a:ln/>
        </p:spPr>
        <p:txBody>
          <a:bodyPr wrap="square" rtlCol="0" anchor="t"/>
          <a:lstStyle/>
          <a:p>
            <a:r>
              <a:rPr lang="en-US"/>
              <a:t>The Internet and Standards</a:t>
            </a:r>
          </a:p>
        </p:txBody>
      </p:sp>
      <p:sp>
        <p:nvSpPr>
          <p:cNvPr id="5" name="Text 2"/>
          <p:cNvSpPr/>
          <p:nvPr/>
        </p:nvSpPr>
        <p:spPr>
          <a:xfrm>
            <a:off x="462359" y="1722587"/>
            <a:ext cx="8229600" cy="2647230"/>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With the increasing number of new devices and technologies coming online, how is it possible to manage all the changes and still reliably deliver services such as email?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answer is internet standards.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standard is a set of rules determining how something must be done.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Networking and internet standards ensure that all devices connecting to the network implement the same set of rules or protocols in the same manner.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Different devices send information to each other over the internet using standards.</a:t>
            </a:r>
            <a:endParaRPr lang="en-US" dirty="0">
              <a:latin typeface="Arial"/>
              <a:cs typeface="Arial"/>
            </a:endParaRPr>
          </a:p>
          <a:p>
            <a:pPr marL="285750" indent="-285750" algn="just">
              <a:buFont typeface="Arial"/>
              <a:buChar char="•"/>
            </a:pPr>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Communication Standards</a:t>
            </a:r>
          </a:p>
        </p:txBody>
      </p:sp>
      <p:sp>
        <p:nvSpPr>
          <p:cNvPr id="3" name="Text 0"/>
          <p:cNvSpPr>
            <a:spLocks noGrp="1"/>
          </p:cNvSpPr>
          <p:nvPr>
            <p:ph type="body" idx="100" hasCustomPrompt="1"/>
          </p:nvPr>
        </p:nvSpPr>
        <p:spPr>
          <a:xfrm>
            <a:off x="0" y="1131570"/>
            <a:ext cx="9144000" cy="375250"/>
          </a:xfrm>
          <a:prstGeom prst="rect">
            <a:avLst/>
          </a:prstGeom>
          <a:noFill/>
          <a:ln/>
        </p:spPr>
        <p:txBody>
          <a:bodyPr wrap="square" rtlCol="0" anchor="t"/>
          <a:lstStyle/>
          <a:p>
            <a:r>
              <a:rPr lang="en-US"/>
              <a:t>Network Standards Organizations</a:t>
            </a:r>
          </a:p>
        </p:txBody>
      </p:sp>
      <p:sp>
        <p:nvSpPr>
          <p:cNvPr id="5" name="Text 2"/>
          <p:cNvSpPr/>
          <p:nvPr/>
        </p:nvSpPr>
        <p:spPr>
          <a:xfrm>
            <a:off x="-3625" y="1853063"/>
            <a:ext cx="4703553" cy="315133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A comprehensive discussion, problem-solving, and testing cycle results in an internet standard.</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These different standards are developed, published, and maintained by various organizations, as shown in the figure.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A proposed standard's development and approval process are recorded in a numbered RFC document, which tracks the evolution of the standard.</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RFCs for internet standards are published and managed by the IETF.</a:t>
            </a:r>
            <a:endParaRPr lang="en-US" dirty="0">
              <a:latin typeface="Arial"/>
              <a:cs typeface="Arial"/>
            </a:endParaRPr>
          </a:p>
          <a:p>
            <a:pPr algn="just"/>
            <a:endParaRPr lang="en-US" sz="1400" dirty="0">
              <a:latin typeface="Arial"/>
              <a:cs typeface="Arial"/>
            </a:endParaRPr>
          </a:p>
          <a:p>
            <a:pPr algn="just">
              <a:lnSpc>
                <a:spcPts val="2000"/>
              </a:lnSpc>
            </a:pPr>
            <a:endParaRPr lang="en-US" sz="1400" dirty="0">
              <a:latin typeface="Arial"/>
              <a:cs typeface="Arial"/>
            </a:endParaRPr>
          </a:p>
        </p:txBody>
      </p:sp>
      <p:pic>
        <p:nvPicPr>
          <p:cNvPr id="4" name="Picture 5" descr="A picture containing logo&#10;&#10;Description automatically generated">
            <a:extLst>
              <a:ext uri="{FF2B5EF4-FFF2-40B4-BE49-F238E27FC236}">
                <a16:creationId xmlns:a16="http://schemas.microsoft.com/office/drawing/2014/main" id="{E2A29788-62F8-163F-E339-5E529E8041F0}"/>
              </a:ext>
            </a:extLst>
          </p:cNvPr>
          <p:cNvPicPr>
            <a:picLocks noChangeAspect="1"/>
          </p:cNvPicPr>
          <p:nvPr/>
        </p:nvPicPr>
        <p:blipFill rotWithShape="1">
          <a:blip r:embed="rId3"/>
          <a:srcRect l="26294" t="26160" r="22153" b="10204"/>
          <a:stretch/>
        </p:blipFill>
        <p:spPr>
          <a:xfrm>
            <a:off x="4879316" y="2022536"/>
            <a:ext cx="3971756" cy="271643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a:t>The TCP/IP Model</a:t>
            </a:r>
          </a:p>
        </p:txBody>
      </p:sp>
      <p:sp>
        <p:nvSpPr>
          <p:cNvPr id="4" name="TextBox 3">
            <a:extLst>
              <a:ext uri="{FF2B5EF4-FFF2-40B4-BE49-F238E27FC236}">
                <a16:creationId xmlns:a16="http://schemas.microsoft.com/office/drawing/2014/main" id="{485B52AE-70C5-D338-E9EF-F7AAA8422D8B}"/>
              </a:ext>
            </a:extLst>
          </p:cNvPr>
          <p:cNvSpPr txBox="1"/>
          <p:nvPr/>
        </p:nvSpPr>
        <p:spPr>
          <a:xfrm>
            <a:off x="367110" y="1727441"/>
            <a:ext cx="841057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ea typeface="+mn-lt"/>
                <a:cs typeface="+mn-lt"/>
              </a:rPr>
              <a:t>Layered models help us visualize how the various protocols work together to enable network communications. </a:t>
            </a:r>
            <a:endParaRPr lang="en-US" sz="1400" dirty="0">
              <a:latin typeface="Arial"/>
              <a:cs typeface="Arial"/>
            </a:endParaRPr>
          </a:p>
          <a:p>
            <a:pPr marL="285750" indent="-285750" algn="just">
              <a:buFont typeface="Arial"/>
              <a:buChar char="•"/>
            </a:pPr>
            <a:r>
              <a:rPr lang="en-US" sz="1400" dirty="0">
                <a:latin typeface="Arial"/>
                <a:ea typeface="+mn-lt"/>
                <a:cs typeface="+mn-lt"/>
              </a:rPr>
              <a:t>Layered models depict protocol operations occurring within each layer and the interaction with the layers above and below it. </a:t>
            </a:r>
            <a:endParaRPr lang="en-US" sz="1400" dirty="0">
              <a:latin typeface="Arial"/>
              <a:cs typeface="Arial"/>
            </a:endParaRPr>
          </a:p>
          <a:p>
            <a:pPr marL="285750" indent="-285750" algn="just">
              <a:buFont typeface="Arial"/>
              <a:buChar char="•"/>
            </a:pPr>
            <a:r>
              <a:rPr lang="en-US" sz="1400" dirty="0">
                <a:latin typeface="Arial"/>
                <a:ea typeface="+mn-lt"/>
                <a:cs typeface="+mn-lt"/>
              </a:rPr>
              <a:t>The layered model has many benefits: </a:t>
            </a:r>
            <a:endParaRPr lang="en-US" sz="1400" dirty="0">
              <a:latin typeface="Arial"/>
              <a:cs typeface="Arial"/>
            </a:endParaRPr>
          </a:p>
          <a:p>
            <a:pPr marL="742950" lvl="1" indent="-285750" algn="just">
              <a:buFont typeface="Arial"/>
              <a:buChar char="•"/>
            </a:pPr>
            <a:r>
              <a:rPr lang="en-US" sz="1400" dirty="0">
                <a:latin typeface="Arial"/>
                <a:ea typeface="+mn-lt"/>
                <a:cs typeface="+mn-lt"/>
              </a:rPr>
              <a:t>It assists protocol design because protocols that operate at a specific layer have defined information that they act upon and a limited interface to the layers above and below. </a:t>
            </a:r>
            <a:endParaRPr lang="en-US" sz="1400" dirty="0">
              <a:latin typeface="Arial"/>
              <a:cs typeface="Arial"/>
            </a:endParaRPr>
          </a:p>
          <a:p>
            <a:pPr marL="742950" lvl="1" indent="-285750" algn="just">
              <a:buFont typeface="Arial"/>
              <a:buChar char="•"/>
            </a:pPr>
            <a:r>
              <a:rPr lang="en-US" sz="1400" dirty="0">
                <a:latin typeface="Arial"/>
                <a:ea typeface="+mn-lt"/>
                <a:cs typeface="+mn-lt"/>
              </a:rPr>
              <a:t>It fosters competition because products from different vendors can work together. </a:t>
            </a:r>
            <a:endParaRPr lang="en-US" sz="1400" dirty="0">
              <a:latin typeface="Arial"/>
              <a:cs typeface="Arial"/>
            </a:endParaRPr>
          </a:p>
          <a:p>
            <a:pPr marL="742950" lvl="1" indent="-285750" algn="just">
              <a:buFont typeface="Arial"/>
              <a:buChar char="•"/>
            </a:pPr>
            <a:r>
              <a:rPr lang="en-US" sz="1400" dirty="0">
                <a:latin typeface="Arial"/>
                <a:ea typeface="+mn-lt"/>
                <a:cs typeface="+mn-lt"/>
              </a:rPr>
              <a:t>Enables technology changes to occur at one level without affecting the other levels. </a:t>
            </a:r>
            <a:endParaRPr lang="en-US" sz="1400" dirty="0">
              <a:latin typeface="Arial"/>
              <a:cs typeface="Arial"/>
            </a:endParaRPr>
          </a:p>
          <a:p>
            <a:pPr marL="742950" lvl="1" indent="-285750" algn="just">
              <a:buFont typeface="Arial"/>
              <a:buChar char="•"/>
            </a:pPr>
            <a:r>
              <a:rPr lang="en-US" sz="1400" dirty="0">
                <a:latin typeface="Arial"/>
                <a:ea typeface="+mn-lt"/>
                <a:cs typeface="+mn-lt"/>
              </a:rPr>
              <a:t>Provides a common language to describe networking functions and capabilities. </a:t>
            </a:r>
            <a:endParaRPr lang="en-US" sz="1400" dirty="0">
              <a:latin typeface="Arial"/>
              <a:cs typeface="Arial"/>
            </a:endParaRPr>
          </a:p>
          <a:p>
            <a:pPr marL="285750" indent="-285750" algn="just">
              <a:buFont typeface="Arial"/>
              <a:buChar char="•"/>
            </a:pPr>
            <a:r>
              <a:rPr lang="en-US" sz="1400" dirty="0">
                <a:latin typeface="Arial"/>
                <a:ea typeface="+mn-lt"/>
                <a:cs typeface="+mn-lt"/>
              </a:rPr>
              <a:t>The first layered model for internetwork communications was created in the early 1970s and referred to as the internet model. </a:t>
            </a:r>
            <a:endParaRPr lang="en-US" sz="1400" dirty="0">
              <a:latin typeface="Arial"/>
              <a:cs typeface="Arial"/>
            </a:endParaRPr>
          </a:p>
          <a:p>
            <a:pPr marL="285750" indent="-285750" algn="just">
              <a:buFont typeface="Arial"/>
              <a:buChar char="•"/>
            </a:pPr>
            <a:r>
              <a:rPr lang="en-US" sz="1400" dirty="0">
                <a:latin typeface="Arial"/>
                <a:ea typeface="+mn-lt"/>
                <a:cs typeface="+mn-lt"/>
              </a:rPr>
              <a:t>It defines four categories of functions that must occur for communications to be successful.</a:t>
            </a:r>
            <a:endParaRPr lang="en-US" sz="1400" dirty="0">
              <a:latin typeface="Arial"/>
            </a:endParaRPr>
          </a:p>
          <a:p>
            <a:endParaRPr lang="en-US" dirty="0">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1"/>
            <a:ext cx="9144000" cy="38603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TCP/IP Model (Cont.)</a:t>
            </a:r>
            <a:endParaRPr lang="en-US"/>
          </a:p>
        </p:txBody>
      </p:sp>
      <p:sp>
        <p:nvSpPr>
          <p:cNvPr id="4" name="CaixaDeTexto 3">
            <a:extLst>
              <a:ext uri="{FF2B5EF4-FFF2-40B4-BE49-F238E27FC236}">
                <a16:creationId xmlns:a16="http://schemas.microsoft.com/office/drawing/2014/main" id="{86E31F9B-8CD2-8DE6-5B07-06FDC121000E}"/>
              </a:ext>
            </a:extLst>
          </p:cNvPr>
          <p:cNvSpPr txBox="1"/>
          <p:nvPr/>
        </p:nvSpPr>
        <p:spPr>
          <a:xfrm>
            <a:off x="40821" y="1660072"/>
            <a:ext cx="874939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Arial"/>
                <a:ea typeface="+mn-lt"/>
                <a:cs typeface="+mn-lt"/>
              </a:rPr>
              <a:t>The suite of TCP/IP protocols used for internet communications follows the structure of this model, as shown in the table. </a:t>
            </a:r>
            <a:endParaRPr lang="en-US" sz="1400" dirty="0">
              <a:latin typeface="Arial"/>
              <a:ea typeface="+mn-lt"/>
              <a:cs typeface="Arial"/>
            </a:endParaRPr>
          </a:p>
          <a:p>
            <a:pPr>
              <a:buFont typeface="Arial"/>
              <a:buChar char="•"/>
            </a:pPr>
            <a:endParaRPr lang="en-US" sz="1400" dirty="0">
              <a:latin typeface="Arial"/>
              <a:cs typeface="Arial"/>
            </a:endParaRPr>
          </a:p>
          <a:p>
            <a:pPr marL="285750" indent="-285750">
              <a:buFont typeface="Arial"/>
              <a:buChar char="•"/>
            </a:pPr>
            <a:r>
              <a:rPr lang="en-US" sz="1400" dirty="0">
                <a:latin typeface="Arial"/>
                <a:ea typeface="+mn-lt"/>
                <a:cs typeface="+mn-lt"/>
              </a:rPr>
              <a:t>Because of this, the internet model refers to the TCP/IP model.</a:t>
            </a:r>
            <a:endParaRPr lang="en-US" dirty="0">
              <a:latin typeface="Arial"/>
              <a:cs typeface="Arial"/>
            </a:endParaRPr>
          </a:p>
          <a:p>
            <a:pPr marL="285750" indent="-285750">
              <a:buFont typeface="Arial,Sans-Serif"/>
              <a:buChar char="•"/>
            </a:pPr>
            <a:endParaRPr lang="en-US" sz="1400" dirty="0">
              <a:latin typeface="Arial"/>
              <a:ea typeface="+mn-lt"/>
              <a:cs typeface="Arial"/>
            </a:endParaRPr>
          </a:p>
        </p:txBody>
      </p:sp>
      <p:graphicFrame>
        <p:nvGraphicFramePr>
          <p:cNvPr id="21" name="Table 0"/>
          <p:cNvGraphicFramePr>
            <a:graphicFrameLocks noGrp="1"/>
          </p:cNvGraphicFramePr>
          <p:nvPr/>
        </p:nvGraphicFramePr>
        <p:xfrm>
          <a:off x="544328" y="3016010"/>
          <a:ext cx="7946570" cy="1737360"/>
        </p:xfrm>
        <a:graphic>
          <a:graphicData uri="http://schemas.openxmlformats.org/drawingml/2006/table">
            <a:tbl>
              <a:tblPr/>
              <a:tblGrid>
                <a:gridCol w="2149928">
                  <a:extLst>
                    <a:ext uri="{9D8B030D-6E8A-4147-A177-3AD203B41FA5}">
                      <a16:colId xmlns:a16="http://schemas.microsoft.com/office/drawing/2014/main" val="20000"/>
                    </a:ext>
                  </a:extLst>
                </a:gridCol>
                <a:gridCol w="5796642">
                  <a:extLst>
                    <a:ext uri="{9D8B030D-6E8A-4147-A177-3AD203B41FA5}">
                      <a16:colId xmlns:a16="http://schemas.microsoft.com/office/drawing/2014/main" val="20001"/>
                    </a:ext>
                  </a:extLst>
                </a:gridCol>
              </a:tblGrid>
              <a:tr h="0">
                <a:tc>
                  <a:txBody>
                    <a:bodyPr/>
                    <a:lstStyle/>
                    <a:p>
                      <a:r>
                        <a:rPr lang="en-US" sz="1400" dirty="0">
                          <a:solidFill>
                            <a:srgbClr val="FFFFFF"/>
                          </a:solidFill>
                          <a:latin typeface="Arial"/>
                        </a:rPr>
                        <a:t>TCP/IP Model Layer</a:t>
                      </a:r>
                      <a:endParaRPr lang="en-US" sz="1400" dirty="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400">
                          <a:solidFill>
                            <a:srgbClr val="FFFFFF"/>
                          </a:solidFill>
                          <a:latin typeface="Arial"/>
                        </a:rPr>
                        <a:t>Description</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400">
                          <a:solidFill>
                            <a:srgbClr val="58585B"/>
                          </a:solidFill>
                          <a:latin typeface="Arial"/>
                        </a:rPr>
                        <a:t>Application</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a:solidFill>
                            <a:srgbClr val="58585B"/>
                          </a:solidFill>
                          <a:latin typeface="Arial"/>
                        </a:rPr>
                        <a:t>Represents data to the user, plus encoding and dialog control.</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400">
                          <a:solidFill>
                            <a:srgbClr val="58585B"/>
                          </a:solidFill>
                          <a:latin typeface="Arial"/>
                        </a:rPr>
                        <a:t>Transport</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a:solidFill>
                            <a:srgbClr val="58585B"/>
                          </a:solidFill>
                          <a:latin typeface="Arial"/>
                        </a:rPr>
                        <a:t>Supports communication between various devices across diverse networks.</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400">
                          <a:solidFill>
                            <a:srgbClr val="58585B"/>
                          </a:solidFill>
                          <a:latin typeface="Arial"/>
                        </a:rPr>
                        <a:t>Internet</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a:solidFill>
                            <a:srgbClr val="58585B"/>
                          </a:solidFill>
                          <a:latin typeface="Arial"/>
                        </a:rPr>
                        <a:t>Determines the best path through the network.</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400">
                          <a:solidFill>
                            <a:srgbClr val="58585B"/>
                          </a:solidFill>
                          <a:latin typeface="Arial"/>
                        </a:rPr>
                        <a:t>Network Access</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r>
                        <a:rPr lang="en-US" sz="1400" dirty="0">
                          <a:solidFill>
                            <a:srgbClr val="58585B"/>
                          </a:solidFill>
                          <a:latin typeface="Arial"/>
                        </a:rPr>
                        <a:t>Controls the hardware devices and media that make up the network.</a:t>
                      </a:r>
                      <a:endParaRPr lang="en-US" sz="1400" dirty="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10</a:t>
            </a:fld>
            <a:endParaRPr lang="en-US"/>
          </a:p>
        </p:txBody>
      </p:sp>
    </p:spTree>
    <p:extLst>
      <p:ext uri="{BB962C8B-B14F-4D97-AF65-F5344CB8AC3E}">
        <p14:creationId xmlns:p14="http://schemas.microsoft.com/office/powerpoint/2010/main" val="23674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a:t>The OSI Reference Model</a:t>
            </a:r>
          </a:p>
        </p:txBody>
      </p:sp>
      <p:sp>
        <p:nvSpPr>
          <p:cNvPr id="4" name="TextBox 3">
            <a:extLst>
              <a:ext uri="{FF2B5EF4-FFF2-40B4-BE49-F238E27FC236}">
                <a16:creationId xmlns:a16="http://schemas.microsoft.com/office/drawing/2014/main" id="{2A9E9C48-4749-AFA4-5A6A-7203B5A3769C}"/>
              </a:ext>
            </a:extLst>
          </p:cNvPr>
          <p:cNvSpPr txBox="1"/>
          <p:nvPr/>
        </p:nvSpPr>
        <p:spPr>
          <a:xfrm>
            <a:off x="295673" y="1647286"/>
            <a:ext cx="856297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latin typeface="Arial"/>
                <a:ea typeface="+mn-lt"/>
                <a:cs typeface="+mn-lt"/>
              </a:rPr>
              <a:t>There are two basic types of models that we use to describe the functions that must occur for network communications to be successful: </a:t>
            </a:r>
            <a:endParaRPr lang="en-US" sz="1400" dirty="0">
              <a:solidFill>
                <a:srgbClr val="333333"/>
              </a:solidFill>
              <a:latin typeface="Arial"/>
              <a:cs typeface="Arial"/>
            </a:endParaRPr>
          </a:p>
          <a:p>
            <a:pPr algn="just"/>
            <a:endParaRPr lang="en-US" sz="1400" dirty="0">
              <a:latin typeface="Arial"/>
              <a:ea typeface="+mn-lt"/>
              <a:cs typeface="+mn-lt"/>
            </a:endParaRPr>
          </a:p>
          <a:p>
            <a:pPr marL="742950" lvl="1" indent="-285750" algn="just">
              <a:buFont typeface="Arial"/>
              <a:buChar char="•"/>
            </a:pPr>
            <a:r>
              <a:rPr lang="en-US" sz="1400" b="1" dirty="0">
                <a:latin typeface="Arial"/>
                <a:ea typeface="+mn-lt"/>
                <a:cs typeface="+mn-lt"/>
              </a:rPr>
              <a:t>Protocol model</a:t>
            </a:r>
            <a:r>
              <a:rPr lang="en-US" sz="1400" dirty="0">
                <a:latin typeface="Arial"/>
                <a:ea typeface="+mn-lt"/>
                <a:cs typeface="+mn-lt"/>
              </a:rPr>
              <a:t> - It closely matches the structure of a particular protocol suite. A protocol suite includes a set of related protocols that typically provide all the functionality required for people to communicate with the data network. The TCP/IP model is a protocol model because it describes the functions at each layer of protocols within the TCP/IP suite. </a:t>
            </a:r>
            <a:endParaRPr lang="en-US" sz="1400" dirty="0">
              <a:latin typeface="Arial"/>
              <a:cs typeface="Arial"/>
            </a:endParaRPr>
          </a:p>
          <a:p>
            <a:pPr algn="just">
              <a:buFont typeface="Arial"/>
              <a:buChar char="•"/>
            </a:pPr>
            <a:endParaRPr lang="en-US" sz="1400" dirty="0">
              <a:latin typeface="Arial"/>
              <a:cs typeface="Arial"/>
            </a:endParaRPr>
          </a:p>
          <a:p>
            <a:pPr marL="742950" lvl="1" indent="-285750" algn="just">
              <a:buFont typeface="Arial"/>
              <a:buChar char="•"/>
            </a:pPr>
            <a:r>
              <a:rPr lang="en-US" sz="1400" b="1" dirty="0">
                <a:latin typeface="Arial"/>
                <a:ea typeface="+mn-lt"/>
                <a:cs typeface="+mn-lt"/>
              </a:rPr>
              <a:t>Reference model </a:t>
            </a:r>
            <a:r>
              <a:rPr lang="en-US" sz="1400" dirty="0">
                <a:latin typeface="Arial"/>
                <a:ea typeface="+mn-lt"/>
                <a:cs typeface="+mn-lt"/>
              </a:rPr>
              <a:t>– It describes the functions that must be completed at a particular layer but needs to specify exactly how a function should be accomplished. This model does not intend to provide sufficient detail to define precisely how each protocol should work at each layer. The primary purpose of a reference model is to aid in a clearer understanding of the functions and processes necessary for network communications. </a:t>
            </a:r>
            <a:endParaRPr lang="en-US" sz="1400" dirty="0">
              <a:latin typeface="Arial"/>
              <a:cs typeface="Arial"/>
            </a:endParaRPr>
          </a:p>
          <a:p>
            <a:pPr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OSI project at the ISO created the most widely known internetwork reference model. </a:t>
            </a:r>
            <a:endParaRPr lang="en-US" sz="1400" dirty="0">
              <a:latin typeface="Arial"/>
              <a:cs typeface="Arial"/>
            </a:endParaRPr>
          </a:p>
          <a:p>
            <a:pPr marL="285750" indent="-285750" algn="just">
              <a:buFont typeface="Arial"/>
              <a:buChar char="•"/>
            </a:pPr>
            <a:r>
              <a:rPr lang="en-US" sz="1400" dirty="0">
                <a:latin typeface="Arial"/>
                <a:ea typeface="+mn-lt"/>
                <a:cs typeface="+mn-lt"/>
              </a:rPr>
              <a:t>It is used for data network design, operation specifications, and troubleshooting. </a:t>
            </a:r>
            <a:endParaRPr lang="en-US" sz="1400" dirty="0">
              <a:latin typeface="Arial"/>
              <a:cs typeface="Arial"/>
            </a:endParaRPr>
          </a:p>
          <a:p>
            <a:pPr marL="285750" indent="-285750" algn="just">
              <a:buFont typeface="Arial"/>
              <a:buChar char="•"/>
            </a:pPr>
            <a:r>
              <a:rPr lang="en-US" sz="1400" dirty="0">
                <a:latin typeface="Arial"/>
                <a:ea typeface="+mn-lt"/>
                <a:cs typeface="+mn-lt"/>
              </a:rPr>
              <a:t>This model refers to the OSI model.</a:t>
            </a:r>
            <a:endParaRPr lang="en-US" dirty="0">
              <a:latin typeface="Arial"/>
              <a:cs typeface="Arial"/>
            </a:endParaRPr>
          </a:p>
          <a:p>
            <a:pPr marL="285750" indent="-285750">
              <a:buFont typeface="Arial"/>
              <a:buChar char="•"/>
            </a:pPr>
            <a:endParaRPr lang="en-US" sz="1400" dirty="0">
              <a:solidFill>
                <a:srgbClr val="333333"/>
              </a:solidFill>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0"/>
            <a:ext cx="9144000" cy="35368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The OSI Reference Model (Cont.)</a:t>
            </a:r>
            <a:endParaRPr lang="en-US"/>
          </a:p>
        </p:txBody>
      </p:sp>
      <p:graphicFrame>
        <p:nvGraphicFramePr>
          <p:cNvPr id="22" name="Table 0"/>
          <p:cNvGraphicFramePr>
            <a:graphicFrameLocks noGrp="1"/>
          </p:cNvGraphicFramePr>
          <p:nvPr/>
        </p:nvGraphicFramePr>
        <p:xfrm>
          <a:off x="71132" y="1599122"/>
          <a:ext cx="8961118" cy="3535680"/>
        </p:xfrm>
        <a:graphic>
          <a:graphicData uri="http://schemas.openxmlformats.org/drawingml/2006/table">
            <a:tbl>
              <a:tblPr/>
              <a:tblGrid>
                <a:gridCol w="1496785">
                  <a:extLst>
                    <a:ext uri="{9D8B030D-6E8A-4147-A177-3AD203B41FA5}">
                      <a16:colId xmlns:a16="http://schemas.microsoft.com/office/drawing/2014/main" val="20000"/>
                    </a:ext>
                  </a:extLst>
                </a:gridCol>
                <a:gridCol w="7464333">
                  <a:extLst>
                    <a:ext uri="{9D8B030D-6E8A-4147-A177-3AD203B41FA5}">
                      <a16:colId xmlns:a16="http://schemas.microsoft.com/office/drawing/2014/main" val="20001"/>
                    </a:ext>
                  </a:extLst>
                </a:gridCol>
              </a:tblGrid>
              <a:tr h="0">
                <a:tc>
                  <a:txBody>
                    <a:bodyPr/>
                    <a:lstStyle/>
                    <a:p>
                      <a:r>
                        <a:rPr lang="en-US" sz="1400">
                          <a:solidFill>
                            <a:srgbClr val="FFFFFF"/>
                          </a:solidFill>
                          <a:latin typeface="Arial"/>
                        </a:rPr>
                        <a:t>OSI Model Layer</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tc>
                  <a:txBody>
                    <a:bodyPr/>
                    <a:lstStyle/>
                    <a:p>
                      <a:r>
                        <a:rPr lang="en-US" sz="1400">
                          <a:solidFill>
                            <a:srgbClr val="FFFFFF"/>
                          </a:solidFill>
                          <a:latin typeface="Arial"/>
                        </a:rPr>
                        <a:t>Description</a:t>
                      </a:r>
                      <a:endParaRPr lang="en-US" sz="14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024C69"/>
                    </a:solidFill>
                  </a:tcPr>
                </a:tc>
                <a:extLst>
                  <a:ext uri="{0D108BD9-81ED-4DB2-BD59-A6C34878D82A}">
                    <a16:rowId xmlns:a16="http://schemas.microsoft.com/office/drawing/2014/main" val="10000"/>
                  </a:ext>
                </a:extLst>
              </a:tr>
              <a:tr h="0">
                <a:tc>
                  <a:txBody>
                    <a:bodyPr/>
                    <a:lstStyle/>
                    <a:p>
                      <a:r>
                        <a:rPr lang="en-US" sz="1200">
                          <a:solidFill>
                            <a:srgbClr val="58585B"/>
                          </a:solidFill>
                          <a:latin typeface="Arial"/>
                        </a:rPr>
                        <a:t>7 - Application</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application layer contains protocols used for process-to-process communications.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1"/>
                  </a:ext>
                </a:extLst>
              </a:tr>
              <a:tr h="0">
                <a:tc>
                  <a:txBody>
                    <a:bodyPr/>
                    <a:lstStyle/>
                    <a:p>
                      <a:r>
                        <a:rPr lang="en-US" sz="1200">
                          <a:solidFill>
                            <a:srgbClr val="58585B"/>
                          </a:solidFill>
                          <a:latin typeface="Arial"/>
                        </a:rPr>
                        <a:t>6 - Presentation</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presentation layer provides a typical representation of the data transferred between application layer services.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2"/>
                  </a:ext>
                </a:extLst>
              </a:tr>
              <a:tr h="0">
                <a:tc>
                  <a:txBody>
                    <a:bodyPr/>
                    <a:lstStyle/>
                    <a:p>
                      <a:r>
                        <a:rPr lang="en-US" sz="1200">
                          <a:solidFill>
                            <a:srgbClr val="58585B"/>
                          </a:solidFill>
                          <a:latin typeface="Arial"/>
                        </a:rPr>
                        <a:t>5 - Session</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session layer provides services to the presentation layer to organize its dialogue and manage data exchange.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3"/>
                  </a:ext>
                </a:extLst>
              </a:tr>
              <a:tr h="0">
                <a:tc>
                  <a:txBody>
                    <a:bodyPr/>
                    <a:lstStyle/>
                    <a:p>
                      <a:r>
                        <a:rPr lang="en-US" sz="1200">
                          <a:solidFill>
                            <a:srgbClr val="58585B"/>
                          </a:solidFill>
                          <a:latin typeface="Arial"/>
                        </a:rPr>
                        <a:t>4 - Transport</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transport layer defines services to segment, transfer, and reassemble the data for individual communications between the end devices.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4"/>
                  </a:ext>
                </a:extLst>
              </a:tr>
              <a:tr h="0">
                <a:tc>
                  <a:txBody>
                    <a:bodyPr/>
                    <a:lstStyle/>
                    <a:p>
                      <a:r>
                        <a:rPr lang="en-US" sz="1200">
                          <a:solidFill>
                            <a:srgbClr val="58585B"/>
                          </a:solidFill>
                          <a:latin typeface="Arial"/>
                        </a:rPr>
                        <a:t>3 - Network</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network layer provides services to exchange individual data over the network between identified end devices.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5"/>
                  </a:ext>
                </a:extLst>
              </a:tr>
              <a:tr h="0">
                <a:tc>
                  <a:txBody>
                    <a:bodyPr/>
                    <a:lstStyle/>
                    <a:p>
                      <a:r>
                        <a:rPr lang="en-US" sz="1200">
                          <a:solidFill>
                            <a:srgbClr val="58585B"/>
                          </a:solidFill>
                          <a:latin typeface="Arial"/>
                        </a:rPr>
                        <a:t>2 - Data Link</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a:latin typeface="Arial"/>
                        </a:rPr>
                        <a:t>The data link layer protocols describe methods for exchanging data frames between devices over shared media. </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6"/>
                  </a:ext>
                </a:extLst>
              </a:tr>
              <a:tr h="0">
                <a:tc>
                  <a:txBody>
                    <a:bodyPr/>
                    <a:lstStyle/>
                    <a:p>
                      <a:r>
                        <a:rPr lang="en-US" sz="1200">
                          <a:solidFill>
                            <a:srgbClr val="58585B"/>
                          </a:solidFill>
                          <a:latin typeface="Arial"/>
                        </a:rPr>
                        <a:t>1 - Physical</a:t>
                      </a:r>
                      <a:endParaRPr lang="en-US" sz="120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tc>
                  <a:txBody>
                    <a:bodyPr/>
                    <a:lstStyle/>
                    <a:p>
                      <a:pPr lvl="0">
                        <a:buNone/>
                      </a:pPr>
                      <a:r>
                        <a:rPr lang="en-US" sz="1200" b="0" i="0" u="none" strike="noStrike" noProof="0" dirty="0">
                          <a:latin typeface="Arial"/>
                        </a:rPr>
                        <a:t>The physical layer protocols describe the mechanical, electrical, functional, and procedural means to activate, maintain, and de-activate physical connections for a bit transmission to and from a network device. </a:t>
                      </a:r>
                      <a:endParaRPr lang="en-US" sz="1200" dirty="0">
                        <a:latin typeface="Arial"/>
                      </a:endParaRPr>
                    </a:p>
                  </a:txBody>
                  <a:tcPr>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BD0D4"/>
                    </a:solidFill>
                  </a:tcPr>
                </a:tc>
                <a:extLst>
                  <a:ext uri="{0D108BD9-81ED-4DB2-BD59-A6C34878D82A}">
                    <a16:rowId xmlns:a16="http://schemas.microsoft.com/office/drawing/2014/main" val="10007"/>
                  </a:ext>
                </a:extLst>
              </a:tr>
            </a:tbl>
          </a:graphicData>
        </a:graphic>
      </p:graphicFrame>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12</a:t>
            </a:fld>
            <a:endParaRPr lang="en-US"/>
          </a:p>
        </p:txBody>
      </p:sp>
    </p:spTree>
    <p:extLst>
      <p:ext uri="{BB962C8B-B14F-4D97-AF65-F5344CB8AC3E}">
        <p14:creationId xmlns:p14="http://schemas.microsoft.com/office/powerpoint/2010/main" val="426956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1"/>
            <a:ext cx="9144000" cy="429165"/>
          </a:xfrm>
          <a:prstGeom prst="rect">
            <a:avLst/>
          </a:prstGeom>
          <a:noFill/>
          <a:ln/>
        </p:spPr>
        <p:txBody>
          <a:bodyPr wrap="square" rtlCol="0" anchor="t"/>
          <a:lstStyle/>
          <a:p>
            <a:r>
              <a:rPr lang="en-US"/>
              <a:t>OSI Model and TCP/IP Model Comparison</a:t>
            </a:r>
          </a:p>
        </p:txBody>
      </p:sp>
      <p:sp>
        <p:nvSpPr>
          <p:cNvPr id="5" name="Text 2"/>
          <p:cNvSpPr/>
          <p:nvPr/>
        </p:nvSpPr>
        <p:spPr>
          <a:xfrm>
            <a:off x="462359" y="1718094"/>
            <a:ext cx="8229600" cy="1806156"/>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Because TCP/IP is the protocol suite used for internet communications, why do we need to learn the OSI model as well? </a:t>
            </a:r>
            <a:endParaRPr lang="en-US" sz="1400" dirty="0">
              <a:solidFill>
                <a:srgbClr val="000000"/>
              </a:solidFill>
              <a:latin typeface="Arial"/>
              <a:cs typeface="Arial"/>
            </a:endParaRPr>
          </a:p>
          <a:p>
            <a:pPr marL="285750" indent="-285750" algn="just">
              <a:buFont typeface="Arial"/>
              <a:buChar char="•"/>
            </a:pPr>
            <a:r>
              <a:rPr lang="en-US" sz="1400" dirty="0">
                <a:latin typeface="Arial"/>
                <a:ea typeface="+mn-lt"/>
                <a:cs typeface="+mn-lt"/>
              </a:rPr>
              <a:t>The TCP/IP model visualizes the interactions of the various protocols that make up the TCP/IP protocol suite. </a:t>
            </a:r>
            <a:endParaRPr lang="en-US" sz="1400" dirty="0">
              <a:latin typeface="Arial"/>
              <a:cs typeface="Arial"/>
            </a:endParaRPr>
          </a:p>
          <a:p>
            <a:pPr marL="285750" indent="-285750" algn="just">
              <a:buFont typeface="Arial"/>
              <a:buChar char="•"/>
            </a:pPr>
            <a:r>
              <a:rPr lang="en-US" sz="1400" dirty="0">
                <a:latin typeface="Arial"/>
                <a:ea typeface="+mn-lt"/>
                <a:cs typeface="+mn-lt"/>
              </a:rPr>
              <a:t>It does not describe general functions that are necessary for all networking communications. </a:t>
            </a:r>
            <a:endParaRPr lang="en-US" sz="1400" dirty="0">
              <a:latin typeface="Arial"/>
              <a:cs typeface="Arial"/>
            </a:endParaRPr>
          </a:p>
          <a:p>
            <a:pPr marL="285750" indent="-285750" algn="just">
              <a:buFont typeface="Arial"/>
              <a:buChar char="•"/>
            </a:pPr>
            <a:r>
              <a:rPr lang="en-US" sz="1400" dirty="0">
                <a:latin typeface="Arial"/>
                <a:ea typeface="+mn-lt"/>
                <a:cs typeface="+mn-lt"/>
              </a:rPr>
              <a:t>It describes the networking functions specific to those protocols in the TCP/IP protocol suite. </a:t>
            </a:r>
            <a:endParaRPr lang="en-US" sz="1400" dirty="0">
              <a:latin typeface="Arial"/>
              <a:cs typeface="Arial"/>
            </a:endParaRPr>
          </a:p>
          <a:p>
            <a:pPr marL="285750" indent="-285750" algn="just">
              <a:buFont typeface="Arial"/>
              <a:buChar char="•"/>
            </a:pPr>
            <a:r>
              <a:rPr lang="en-US" sz="1400" dirty="0">
                <a:latin typeface="Arial"/>
                <a:ea typeface="+mn-lt"/>
                <a:cs typeface="+mn-lt"/>
              </a:rPr>
              <a:t>The protocols that make up the TCP/IP protocol suite describes in terms of the OSI reference model. </a:t>
            </a:r>
            <a:endParaRPr lang="en-US" dirty="0">
              <a:latin typeface="Arial"/>
              <a:cs typeface="Arial"/>
            </a:endParaRPr>
          </a:p>
          <a:p>
            <a:pPr marL="285750" indent="-285750">
              <a:buFont typeface="Arial"/>
              <a:buChar char="•"/>
            </a:pPr>
            <a:endParaRPr lang="en-US" sz="1400" dirty="0">
              <a:solidFill>
                <a:srgbClr val="000000"/>
              </a:solidFill>
              <a:latin typeface="Arial"/>
              <a:cs typeface="Arial"/>
            </a:endParaRPr>
          </a:p>
          <a:p>
            <a:pPr marL="285750" indent="-285750">
              <a:buFont typeface="Arial"/>
              <a:buChar char="•"/>
            </a:pPr>
            <a:endParaRPr lang="en-US" sz="1400" dirty="0">
              <a:latin typeface="Arial"/>
              <a:cs typeface="Arial"/>
            </a:endParaRPr>
          </a:p>
        </p:txBody>
      </p:sp>
      <p:sp>
        <p:nvSpPr>
          <p:cNvPr id="6" name="CaixaDeTexto 5">
            <a:extLst>
              <a:ext uri="{FF2B5EF4-FFF2-40B4-BE49-F238E27FC236}">
                <a16:creationId xmlns:a16="http://schemas.microsoft.com/office/drawing/2014/main" id="{62CDBABD-4B5A-193D-25B5-CAA489004A52}"/>
              </a:ext>
            </a:extLst>
          </p:cNvPr>
          <p:cNvSpPr txBox="1"/>
          <p:nvPr/>
        </p:nvSpPr>
        <p:spPr>
          <a:xfrm>
            <a:off x="463714" y="3914599"/>
            <a:ext cx="460358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Sans-Serif"/>
              <a:buChar char="•"/>
            </a:pPr>
            <a:r>
              <a:rPr lang="en-US" sz="1400" dirty="0">
                <a:latin typeface="Arial"/>
                <a:cs typeface="Arial"/>
              </a:rPr>
              <a:t>The functions that occur at the internet layer in the TCP/IP model are contained in the network layer of the OSI Model, as shown in the figure. </a:t>
            </a:r>
            <a:endParaRPr lang="en-US" sz="1400" dirty="0">
              <a:latin typeface="Arial"/>
              <a:ea typeface="+mn-lt"/>
              <a:cs typeface="+mn-lt"/>
            </a:endParaRPr>
          </a:p>
          <a:p>
            <a:pPr marL="285750" indent="-285750" algn="just">
              <a:buFont typeface="Arial,Sans-Serif"/>
              <a:buChar char="•"/>
            </a:pPr>
            <a:r>
              <a:rPr lang="en-US" sz="1400" dirty="0">
                <a:latin typeface="Arial"/>
                <a:cs typeface="Arial"/>
              </a:rPr>
              <a:t>The transport layer functionality is the same between both models. </a:t>
            </a:r>
            <a:endParaRPr lang="en-US" sz="1400" dirty="0">
              <a:ea typeface="+mn-lt"/>
              <a:cs typeface="+mn-lt"/>
            </a:endParaRPr>
          </a:p>
        </p:txBody>
      </p:sp>
      <p:pic>
        <p:nvPicPr>
          <p:cNvPr id="4" name="Imagem 5" descr="Uma imagem contendo Gráfico&#10;&#10;Descrição gerada automaticamente">
            <a:extLst>
              <a:ext uri="{FF2B5EF4-FFF2-40B4-BE49-F238E27FC236}">
                <a16:creationId xmlns:a16="http://schemas.microsoft.com/office/drawing/2014/main" id="{10687197-DDA9-646E-47BD-52FE7BCE0E79}"/>
              </a:ext>
            </a:extLst>
          </p:cNvPr>
          <p:cNvPicPr>
            <a:picLocks noChangeAspect="1"/>
          </p:cNvPicPr>
          <p:nvPr/>
        </p:nvPicPr>
        <p:blipFill>
          <a:blip r:embed="rId3"/>
          <a:stretch>
            <a:fillRect/>
          </a:stretch>
        </p:blipFill>
        <p:spPr>
          <a:xfrm>
            <a:off x="5322139" y="3524250"/>
            <a:ext cx="3109822" cy="2127690"/>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Communication Models</a:t>
            </a:r>
          </a:p>
        </p:txBody>
      </p:sp>
      <p:sp>
        <p:nvSpPr>
          <p:cNvPr id="3" name="Text 0"/>
          <p:cNvSpPr>
            <a:spLocks noGrp="1"/>
          </p:cNvSpPr>
          <p:nvPr>
            <p:ph type="body" idx="100" hasCustomPrompt="1"/>
          </p:nvPr>
        </p:nvSpPr>
        <p:spPr>
          <a:xfrm>
            <a:off x="0" y="1131571"/>
            <a:ext cx="9144000" cy="450731"/>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OSI Model and TCP/IP Model Comparison (Cont.)</a:t>
            </a:r>
            <a:endParaRPr lang="en-US"/>
          </a:p>
        </p:txBody>
      </p:sp>
      <p:sp>
        <p:nvSpPr>
          <p:cNvPr id="5" name="Text 2"/>
          <p:cNvSpPr/>
          <p:nvPr/>
        </p:nvSpPr>
        <p:spPr>
          <a:xfrm>
            <a:off x="462359" y="1685567"/>
            <a:ext cx="8229600" cy="375788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 key similarities are in the transport and network layers; however, the two models differ in how they relate to the layers above and below each layer: </a:t>
            </a:r>
            <a:endParaRPr lang="en-US" sz="1400" dirty="0">
              <a:latin typeface="Arial"/>
              <a:cs typeface="Arial"/>
            </a:endParaRPr>
          </a:p>
          <a:p>
            <a:pPr marL="742950" lvl="1" indent="-285750" algn="just">
              <a:buFont typeface="Arial"/>
              <a:buChar char="•"/>
            </a:pPr>
            <a:r>
              <a:rPr lang="en-US" sz="1400" dirty="0">
                <a:latin typeface="Arial"/>
                <a:ea typeface="+mn-lt"/>
                <a:cs typeface="+mn-lt"/>
              </a:rPr>
              <a:t>OSI Layer 3, the network layer, maps directly to the TCP/IP internet layer. This layer describes protocols that address and route messages through the internetwork. </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marL="742950" lvl="1" indent="-285750" algn="just">
              <a:buFont typeface="Arial"/>
              <a:buChar char="•"/>
            </a:pPr>
            <a:r>
              <a:rPr lang="en-US" sz="1400" dirty="0">
                <a:latin typeface="Arial"/>
                <a:ea typeface="+mn-lt"/>
                <a:cs typeface="+mn-lt"/>
              </a:rPr>
              <a:t>OSI Layer 4, the transport layer, maps directly to the TCP/IP transport layer. This layer describes general services and functions that deliver ordered and reliable data between source and destination hosts. </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marL="742950" lvl="1" indent="-285750" algn="just">
              <a:buFont typeface="Arial"/>
              <a:buChar char="•"/>
            </a:pPr>
            <a:r>
              <a:rPr lang="en-US" sz="1400" dirty="0">
                <a:latin typeface="Arial"/>
                <a:ea typeface="+mn-lt"/>
                <a:cs typeface="+mn-lt"/>
              </a:rPr>
              <a:t>The TCP/IP application layer includes several protocols that provide specific functionality to various end-user applications. Application software developers and vendors use the OSI model Layers 5, 6, and 7 as references to produce applications that operate on networks. </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marL="742950" lvl="1" indent="-285750" algn="just">
              <a:buFont typeface="Arial"/>
              <a:buChar char="•"/>
            </a:pPr>
            <a:r>
              <a:rPr lang="en-US" sz="1400" dirty="0">
                <a:latin typeface="Arial"/>
                <a:ea typeface="+mn-lt"/>
                <a:cs typeface="+mn-lt"/>
              </a:rPr>
              <a:t>The TCP/IP and OSI models commonly refer to protocols at various layers because the OSI model separates the data link layer from the physical layer, which commonly refers to these lower layers.</a:t>
            </a:r>
            <a:endParaRPr lang="en-US" dirty="0">
              <a:latin typeface="Arial"/>
              <a:cs typeface="Calibri" panose="020F0502020204030204"/>
            </a:endParaRPr>
          </a:p>
          <a:p>
            <a:endParaRPr lang="en-US" sz="1400" dirty="0">
              <a:latin typeface="Arial"/>
              <a:cs typeface="Arial"/>
            </a:endParaRPr>
          </a:p>
          <a:p>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14</a:t>
            </a:fld>
            <a:endParaRPr lang="en-US"/>
          </a:p>
        </p:txBody>
      </p:sp>
    </p:spTree>
    <p:extLst>
      <p:ext uri="{BB962C8B-B14F-4D97-AF65-F5344CB8AC3E}">
        <p14:creationId xmlns:p14="http://schemas.microsoft.com/office/powerpoint/2010/main" val="79476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Types</a:t>
            </a:r>
          </a:p>
        </p:txBody>
      </p:sp>
      <p:sp>
        <p:nvSpPr>
          <p:cNvPr id="3" name="Text 0"/>
          <p:cNvSpPr>
            <a:spLocks noGrp="1"/>
          </p:cNvSpPr>
          <p:nvPr>
            <p:ph type="body" idx="100" hasCustomPrompt="1"/>
          </p:nvPr>
        </p:nvSpPr>
        <p:spPr>
          <a:xfrm>
            <a:off x="0" y="1131571"/>
            <a:ext cx="9144000" cy="386033"/>
          </a:xfrm>
          <a:prstGeom prst="rect">
            <a:avLst/>
          </a:prstGeom>
          <a:noFill/>
          <a:ln/>
        </p:spPr>
        <p:txBody>
          <a:bodyPr wrap="square" rtlCol="0" anchor="t"/>
          <a:lstStyle/>
          <a:p>
            <a:r>
              <a:rPr lang="en-US"/>
              <a:t>Three Media Types</a:t>
            </a:r>
          </a:p>
        </p:txBody>
      </p:sp>
      <p:sp>
        <p:nvSpPr>
          <p:cNvPr id="5" name="Text 2"/>
          <p:cNvSpPr/>
          <p:nvPr/>
        </p:nvSpPr>
        <p:spPr>
          <a:xfrm>
            <a:off x="194813" y="1733970"/>
            <a:ext cx="4714336" cy="3865711"/>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A network of media transmits data. </a:t>
            </a:r>
            <a:endParaRPr lang="en-US" sz="1400" dirty="0">
              <a:latin typeface="Arial"/>
              <a:cs typeface="Arial"/>
            </a:endParaRPr>
          </a:p>
          <a:p>
            <a:pPr marL="285750" indent="-285750" algn="just">
              <a:buFont typeface="Arial"/>
              <a:buChar char="•"/>
            </a:pPr>
            <a:endParaRPr lang="en-US" sz="1400" dirty="0">
              <a:latin typeface="Arial"/>
              <a:cs typeface="Arial"/>
            </a:endParaRPr>
          </a:p>
          <a:p>
            <a:pPr marL="285750" indent="-285750" algn="just">
              <a:buFont typeface="Arial"/>
              <a:buChar char="•"/>
            </a:pPr>
            <a:r>
              <a:rPr lang="en-US" sz="1400" dirty="0">
                <a:latin typeface="Arial"/>
                <a:ea typeface="+mn-lt"/>
                <a:cs typeface="+mn-lt"/>
              </a:rPr>
              <a:t>The media provides the channel over which the message travels from source to destination. </a:t>
            </a:r>
            <a:endParaRPr lang="en-US" sz="1400" dirty="0">
              <a:latin typeface="Arial"/>
              <a:cs typeface="Arial"/>
            </a:endParaRPr>
          </a:p>
          <a:p>
            <a:pPr algn="just"/>
            <a:endParaRPr lang="en-US" sz="1400" dirty="0">
              <a:latin typeface="Arial"/>
              <a:cs typeface="Arial"/>
            </a:endParaRPr>
          </a:p>
          <a:p>
            <a:pPr marL="285750" indent="-285750" algn="just">
              <a:buFont typeface="Arial"/>
              <a:buChar char="•"/>
            </a:pPr>
            <a:r>
              <a:rPr lang="en-US" sz="1400" dirty="0">
                <a:latin typeface="Arial"/>
                <a:ea typeface="+mn-lt"/>
                <a:cs typeface="+mn-lt"/>
              </a:rPr>
              <a:t>Modern networks primarily use three types of media to interconnect devices, as shown in the figure: </a:t>
            </a:r>
            <a:endParaRPr lang="en-US" sz="1400" dirty="0">
              <a:latin typeface="Arial"/>
              <a:cs typeface="Arial"/>
            </a:endParaRPr>
          </a:p>
          <a:p>
            <a:pPr marL="742950" lvl="1" indent="-285750" algn="just">
              <a:buFont typeface="Arial"/>
              <a:buChar char="•"/>
            </a:pPr>
            <a:r>
              <a:rPr lang="en-US" sz="1400" b="1" dirty="0">
                <a:latin typeface="Arial"/>
                <a:ea typeface="+mn-lt"/>
                <a:cs typeface="+mn-lt"/>
              </a:rPr>
              <a:t>Metal wires within cables </a:t>
            </a:r>
            <a:r>
              <a:rPr lang="en-US" sz="1400" dirty="0">
                <a:latin typeface="Arial"/>
                <a:ea typeface="+mn-lt"/>
                <a:cs typeface="+mn-lt"/>
              </a:rPr>
              <a:t>- Data encodes into electrical impulses. </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marL="742950" lvl="1" indent="-285750" algn="just">
              <a:buFont typeface="Arial"/>
              <a:buChar char="•"/>
            </a:pPr>
            <a:r>
              <a:rPr lang="en-US" sz="1400" b="1" dirty="0">
                <a:latin typeface="Arial"/>
                <a:ea typeface="+mn-lt"/>
                <a:cs typeface="+mn-lt"/>
              </a:rPr>
              <a:t>Glass or plastic fibers within cables (fiber-optic cable)</a:t>
            </a:r>
            <a:r>
              <a:rPr lang="en-US" sz="1400" dirty="0">
                <a:latin typeface="Arial"/>
                <a:ea typeface="+mn-lt"/>
                <a:cs typeface="+mn-lt"/>
              </a:rPr>
              <a:t> - Data encodes into light pulses. </a:t>
            </a:r>
            <a:endParaRPr lang="en-US" sz="1400" dirty="0">
              <a:latin typeface="Arial"/>
              <a:cs typeface="Calibri" panose="020F0502020204030204"/>
            </a:endParaRPr>
          </a:p>
          <a:p>
            <a:pPr marL="285750" indent="-285750" algn="just">
              <a:buFont typeface="Arial"/>
              <a:buChar char="•"/>
            </a:pPr>
            <a:endParaRPr lang="en-US" sz="1400" dirty="0">
              <a:latin typeface="Arial"/>
              <a:cs typeface="Arial"/>
            </a:endParaRPr>
          </a:p>
          <a:p>
            <a:pPr marL="742950" lvl="1" indent="-285750" algn="just">
              <a:buFont typeface="Arial"/>
              <a:buChar char="•"/>
            </a:pPr>
            <a:r>
              <a:rPr lang="en-US" sz="1400" b="1" dirty="0">
                <a:latin typeface="Arial"/>
                <a:ea typeface="+mn-lt"/>
                <a:cs typeface="+mn-lt"/>
              </a:rPr>
              <a:t>Wireless transmission </a:t>
            </a:r>
            <a:r>
              <a:rPr lang="en-US" sz="1400" dirty="0">
                <a:latin typeface="Arial"/>
                <a:ea typeface="+mn-lt"/>
                <a:cs typeface="+mn-lt"/>
              </a:rPr>
              <a:t>- Data is encoded via modulation of specific frequencies of electromagnetic waves.</a:t>
            </a:r>
            <a:endParaRPr lang="en-US" dirty="0">
              <a:latin typeface="Arial"/>
              <a:cs typeface="Calibri" panose="020F0502020204030204"/>
            </a:endParaRPr>
          </a:p>
          <a:p>
            <a:endParaRPr lang="en-US" sz="1400" dirty="0">
              <a:latin typeface="Arial"/>
              <a:ea typeface="+mn-lt"/>
              <a:cs typeface="+mn-lt"/>
            </a:endParaRPr>
          </a:p>
          <a:p>
            <a:pPr>
              <a:lnSpc>
                <a:spcPts val="2000"/>
              </a:lnSpc>
            </a:pPr>
            <a:endParaRPr lang="en-US" sz="1400" dirty="0">
              <a:latin typeface="Arial"/>
              <a:cs typeface="Arial"/>
            </a:endParaRPr>
          </a:p>
        </p:txBody>
      </p:sp>
      <p:pic>
        <p:nvPicPr>
          <p:cNvPr id="6" name="Imagem 6" descr="Uma imagem contendo foto, diferente, mostrando, programa&#10;&#10;Descrição gerada automaticamente">
            <a:extLst>
              <a:ext uri="{FF2B5EF4-FFF2-40B4-BE49-F238E27FC236}">
                <a16:creationId xmlns:a16="http://schemas.microsoft.com/office/drawing/2014/main" id="{355979AC-2E64-5B1D-75F4-FFDE0BC3F5CF}"/>
              </a:ext>
            </a:extLst>
          </p:cNvPr>
          <p:cNvPicPr>
            <a:picLocks noChangeAspect="1"/>
          </p:cNvPicPr>
          <p:nvPr/>
        </p:nvPicPr>
        <p:blipFill>
          <a:blip r:embed="rId3"/>
          <a:stretch>
            <a:fillRect/>
          </a:stretch>
        </p:blipFill>
        <p:spPr>
          <a:xfrm>
            <a:off x="5227609" y="1882423"/>
            <a:ext cx="3411747" cy="352447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Types</a:t>
            </a:r>
          </a:p>
        </p:txBody>
      </p:sp>
      <p:sp>
        <p:nvSpPr>
          <p:cNvPr id="3" name="Text 0"/>
          <p:cNvSpPr>
            <a:spLocks noGrp="1"/>
          </p:cNvSpPr>
          <p:nvPr>
            <p:ph type="body" idx="100" hasCustomPrompt="1"/>
          </p:nvPr>
        </p:nvSpPr>
        <p:spPr>
          <a:xfrm>
            <a:off x="0" y="1131570"/>
            <a:ext cx="9144000" cy="353684"/>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Three Media Types (Cont.)</a:t>
            </a:r>
            <a:endParaRPr lang="en-US"/>
          </a:p>
        </p:txBody>
      </p:sp>
      <p:sp>
        <p:nvSpPr>
          <p:cNvPr id="5" name="Text 2"/>
          <p:cNvSpPr/>
          <p:nvPr/>
        </p:nvSpPr>
        <p:spPr>
          <a:xfrm>
            <a:off x="462359" y="1692035"/>
            <a:ext cx="8229600" cy="2281956"/>
          </a:xfrm>
          <a:prstGeom prst="rect">
            <a:avLst/>
          </a:prstGeom>
          <a:noFill/>
          <a:ln/>
        </p:spPr>
        <p:txBody>
          <a:bodyPr wrap="square" lIns="91440" tIns="45720" rIns="91440" bIns="45720" rtlCol="0" anchor="t"/>
          <a:lstStyle/>
          <a:p>
            <a:r>
              <a:rPr lang="en-US" sz="1400" dirty="0">
                <a:latin typeface="Arial"/>
                <a:ea typeface="+mn-lt"/>
                <a:cs typeface="+mn-lt"/>
              </a:rPr>
              <a:t>The four main criteria for choosing network media are these: </a:t>
            </a:r>
          </a:p>
          <a:p>
            <a:endParaRPr lang="en-US" sz="1400" dirty="0">
              <a:latin typeface="Arial"/>
              <a:cs typeface="Arial"/>
            </a:endParaRPr>
          </a:p>
          <a:p>
            <a:pPr marL="742950" lvl="1" indent="-285750">
              <a:buFont typeface="Arial"/>
              <a:buChar char="•"/>
            </a:pPr>
            <a:r>
              <a:rPr lang="en-US" sz="1400" dirty="0">
                <a:latin typeface="Arial"/>
                <a:ea typeface="+mn-lt"/>
                <a:cs typeface="+mn-lt"/>
              </a:rPr>
              <a:t>What is the maximum distance that the media can successfully carry a signal? </a:t>
            </a:r>
            <a:endParaRPr lang="en-US" sz="1400" dirty="0">
              <a:latin typeface="Arial"/>
              <a:cs typeface="Arial"/>
            </a:endParaRPr>
          </a:p>
          <a:p>
            <a:pPr marL="285750" indent="-285750">
              <a:buFont typeface="Arial"/>
              <a:buChar char="•"/>
            </a:pPr>
            <a:endParaRPr lang="en-US" sz="1400" dirty="0">
              <a:latin typeface="Arial"/>
              <a:cs typeface="Arial"/>
            </a:endParaRPr>
          </a:p>
          <a:p>
            <a:pPr marL="742950" lvl="1" indent="-285750">
              <a:buFont typeface="Arial"/>
              <a:buChar char="•"/>
            </a:pPr>
            <a:r>
              <a:rPr lang="en-US" sz="1400" dirty="0">
                <a:latin typeface="Arial"/>
                <a:ea typeface="+mn-lt"/>
                <a:cs typeface="+mn-lt"/>
              </a:rPr>
              <a:t>What is the environment in which the media will be installed? </a:t>
            </a:r>
            <a:endParaRPr lang="en-US" sz="1400" dirty="0">
              <a:latin typeface="Arial"/>
              <a:cs typeface="Arial"/>
            </a:endParaRPr>
          </a:p>
          <a:p>
            <a:pPr marL="285750" indent="-285750">
              <a:buFont typeface="Arial"/>
              <a:buChar char="•"/>
            </a:pPr>
            <a:endParaRPr lang="en-US" sz="1400" dirty="0">
              <a:latin typeface="Arial"/>
              <a:cs typeface="Arial"/>
            </a:endParaRPr>
          </a:p>
          <a:p>
            <a:pPr marL="742950" lvl="1" indent="-285750">
              <a:buFont typeface="Arial"/>
              <a:buChar char="•"/>
            </a:pPr>
            <a:r>
              <a:rPr lang="en-US" sz="1400" dirty="0">
                <a:latin typeface="Arial"/>
                <a:ea typeface="+mn-lt"/>
                <a:cs typeface="+mn-lt"/>
              </a:rPr>
              <a:t>What amount of data and at what speed must it be transmitted? </a:t>
            </a:r>
            <a:endParaRPr lang="en-US" sz="1400" dirty="0">
              <a:latin typeface="Arial"/>
              <a:cs typeface="Arial"/>
            </a:endParaRPr>
          </a:p>
          <a:p>
            <a:pPr marL="285750" indent="-285750">
              <a:buFont typeface="Arial"/>
              <a:buChar char="•"/>
            </a:pPr>
            <a:endParaRPr lang="en-US" sz="1400" dirty="0">
              <a:latin typeface="Arial"/>
              <a:cs typeface="Arial"/>
            </a:endParaRPr>
          </a:p>
          <a:p>
            <a:pPr marL="742950" lvl="1" indent="-285750">
              <a:buFont typeface="Arial"/>
              <a:buChar char="•"/>
            </a:pPr>
            <a:r>
              <a:rPr lang="en-US" sz="1400" dirty="0">
                <a:latin typeface="Arial"/>
                <a:ea typeface="+mn-lt"/>
                <a:cs typeface="+mn-lt"/>
              </a:rPr>
              <a:t>What is the cost of the media and installation?</a:t>
            </a:r>
            <a:endParaRPr lang="en-US" dirty="0">
              <a:latin typeface="Arial"/>
              <a:cs typeface="Arial"/>
            </a:endParaRPr>
          </a:p>
          <a:p>
            <a:endParaRPr lang="en-US" sz="1400" dirty="0">
              <a:latin typeface="Arial"/>
              <a:cs typeface="Calibri"/>
            </a:endParaRPr>
          </a:p>
          <a:p>
            <a:endParaRPr lang="en-US" sz="1400" dirty="0">
              <a:latin typeface="Arial"/>
              <a:cs typeface="Calibri"/>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16</a:t>
            </a:fld>
            <a:endParaRPr lang="en-US"/>
          </a:p>
        </p:txBody>
      </p:sp>
    </p:spTree>
    <p:extLst>
      <p:ext uri="{BB962C8B-B14F-4D97-AF65-F5344CB8AC3E}">
        <p14:creationId xmlns:p14="http://schemas.microsoft.com/office/powerpoint/2010/main" val="19948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Types</a:t>
            </a:r>
          </a:p>
        </p:txBody>
      </p:sp>
      <p:sp>
        <p:nvSpPr>
          <p:cNvPr id="3" name="Text 0"/>
          <p:cNvSpPr>
            <a:spLocks noGrp="1"/>
          </p:cNvSpPr>
          <p:nvPr>
            <p:ph type="body" idx="100" hasCustomPrompt="1"/>
          </p:nvPr>
        </p:nvSpPr>
        <p:spPr>
          <a:xfrm>
            <a:off x="0" y="1131570"/>
            <a:ext cx="9144000" cy="353684"/>
          </a:xfrm>
          <a:prstGeom prst="rect">
            <a:avLst/>
          </a:prstGeom>
          <a:noFill/>
          <a:ln/>
        </p:spPr>
        <p:txBody>
          <a:bodyPr wrap="square" rtlCol="0" anchor="t"/>
          <a:lstStyle/>
          <a:p>
            <a:r>
              <a:rPr lang="en-US"/>
              <a:t>Common Network Cables</a:t>
            </a:r>
          </a:p>
        </p:txBody>
      </p:sp>
      <p:sp>
        <p:nvSpPr>
          <p:cNvPr id="5" name="Text 2"/>
          <p:cNvSpPr/>
          <p:nvPr/>
        </p:nvSpPr>
        <p:spPr>
          <a:xfrm>
            <a:off x="4313" y="1648185"/>
            <a:ext cx="8229600" cy="393580"/>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The three most common network cables are twisted-pair, coaxial cable, and fiber-optic cable.</a:t>
            </a:r>
            <a:endParaRPr lang="pt-BR" dirty="0"/>
          </a:p>
          <a:p>
            <a:pPr>
              <a:lnSpc>
                <a:spcPts val="2000"/>
              </a:lnSpc>
            </a:pPr>
            <a:endParaRPr lang="en-US" sz="1400" dirty="0">
              <a:latin typeface="Arial"/>
              <a:cs typeface="Calibri"/>
            </a:endParaRPr>
          </a:p>
          <a:p>
            <a:pPr>
              <a:lnSpc>
                <a:spcPts val="2000"/>
              </a:lnSpc>
            </a:pPr>
            <a:endParaRPr lang="en-US" sz="1400" dirty="0">
              <a:latin typeface="Arial"/>
              <a:cs typeface="Calibri"/>
            </a:endParaRPr>
          </a:p>
        </p:txBody>
      </p:sp>
      <p:sp>
        <p:nvSpPr>
          <p:cNvPr id="4" name="CaixaDeTexto 3">
            <a:extLst>
              <a:ext uri="{FF2B5EF4-FFF2-40B4-BE49-F238E27FC236}">
                <a16:creationId xmlns:a16="http://schemas.microsoft.com/office/drawing/2014/main" id="{D5999C59-7A92-053B-9FE0-E6B4410FC7BD}"/>
              </a:ext>
            </a:extLst>
          </p:cNvPr>
          <p:cNvSpPr txBox="1"/>
          <p:nvPr/>
        </p:nvSpPr>
        <p:spPr>
          <a:xfrm>
            <a:off x="31532" y="2140172"/>
            <a:ext cx="5005374"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b="1" dirty="0">
                <a:latin typeface="Arial"/>
                <a:cs typeface="Arial"/>
              </a:rPr>
              <a:t>Twisted-Pair Cable</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Ethernet technology generally uses twisted-pair cables to interconnect devices. </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Because Ethernet is the foundation for most local networks, twisted-pair is the most encountered type of network cabling.</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In twisted-pair, wires are grouped in pairs and twisted together to reduce interference. </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The pairs of wires are colored so that you can identify the same wire at each end. </a:t>
            </a:r>
            <a:endParaRPr lang="en-US" sz="1400" dirty="0">
              <a:latin typeface="Arial"/>
              <a:ea typeface="+mn-lt"/>
              <a:cs typeface="+mn-lt"/>
            </a:endParaRPr>
          </a:p>
          <a:p>
            <a:pPr marL="742950" lvl="1" indent="-285750" algn="just">
              <a:buFont typeface="Arial,Sans-Serif"/>
              <a:buChar char="•"/>
            </a:pPr>
            <a:r>
              <a:rPr lang="en-US" sz="1400" dirty="0">
                <a:latin typeface="Arial"/>
                <a:cs typeface="Arial"/>
              </a:rPr>
              <a:t>Typically, in each pair, one of the wires is a solid color, and its partner is the same color striped onto a white background.</a:t>
            </a:r>
            <a:endParaRPr lang="en-US" sz="1400" dirty="0">
              <a:latin typeface="Arial"/>
              <a:ea typeface="+mn-lt"/>
              <a:cs typeface="+mn-lt"/>
            </a:endParaRPr>
          </a:p>
        </p:txBody>
      </p:sp>
      <p:pic>
        <p:nvPicPr>
          <p:cNvPr id="6" name="Imagem 6" descr="Uma imagem contendo cabo, conector, mesa, pipa&#10;&#10;Descrição gerada automaticamente">
            <a:extLst>
              <a:ext uri="{FF2B5EF4-FFF2-40B4-BE49-F238E27FC236}">
                <a16:creationId xmlns:a16="http://schemas.microsoft.com/office/drawing/2014/main" id="{793D09B7-FAC8-495E-9090-DC2BF1D5214A}"/>
              </a:ext>
            </a:extLst>
          </p:cNvPr>
          <p:cNvPicPr>
            <a:picLocks noChangeAspect="1"/>
          </p:cNvPicPr>
          <p:nvPr/>
        </p:nvPicPr>
        <p:blipFill>
          <a:blip r:embed="rId3"/>
          <a:stretch>
            <a:fillRect/>
          </a:stretch>
        </p:blipFill>
        <p:spPr>
          <a:xfrm>
            <a:off x="5443268" y="2553335"/>
            <a:ext cx="3422530" cy="2053257"/>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Types</a:t>
            </a:r>
          </a:p>
        </p:txBody>
      </p:sp>
      <p:sp>
        <p:nvSpPr>
          <p:cNvPr id="3" name="Text 0"/>
          <p:cNvSpPr>
            <a:spLocks noGrp="1"/>
          </p:cNvSpPr>
          <p:nvPr>
            <p:ph type="body" idx="100" hasCustomPrompt="1"/>
          </p:nvPr>
        </p:nvSpPr>
        <p:spPr>
          <a:xfrm>
            <a:off x="0" y="1131570"/>
            <a:ext cx="9144000" cy="461514"/>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Common Network Cables</a:t>
            </a:r>
            <a:r>
              <a:rPr lang="en-US">
                <a:latin typeface="Arial"/>
                <a:cs typeface="Arial"/>
              </a:rPr>
              <a:t> (Cont.)</a:t>
            </a:r>
            <a:endParaRPr lang="en-US"/>
          </a:p>
        </p:txBody>
      </p:sp>
      <p:sp>
        <p:nvSpPr>
          <p:cNvPr id="5" name="Text 2"/>
          <p:cNvSpPr/>
          <p:nvPr/>
        </p:nvSpPr>
        <p:spPr>
          <a:xfrm>
            <a:off x="131314" y="2129078"/>
            <a:ext cx="5059393" cy="3358910"/>
          </a:xfrm>
          <a:prstGeom prst="rect">
            <a:avLst/>
          </a:prstGeom>
          <a:noFill/>
          <a:ln/>
        </p:spPr>
        <p:txBody>
          <a:bodyPr wrap="square" lIns="91440" tIns="45720" rIns="91440" bIns="45720" rtlCol="0" anchor="t"/>
          <a:lstStyle/>
          <a:p>
            <a:pPr marL="285750" indent="-285750" algn="just">
              <a:buFont typeface="Arial"/>
              <a:buChar char="•"/>
            </a:pPr>
            <a:r>
              <a:rPr lang="en-US" sz="1400" b="1" dirty="0">
                <a:latin typeface="Arial"/>
                <a:ea typeface="+mn-lt"/>
                <a:cs typeface="+mn-lt"/>
              </a:rPr>
              <a:t>Coaxial Cable </a:t>
            </a:r>
            <a:endParaRPr lang="en-US" sz="1400" b="1" dirty="0">
              <a:latin typeface="Arial"/>
              <a:cs typeface="Arial"/>
            </a:endParaRPr>
          </a:p>
          <a:p>
            <a:pPr marL="742950" lvl="1" indent="-285750" algn="just">
              <a:buFont typeface="Arial"/>
              <a:buChar char="•"/>
            </a:pPr>
            <a:r>
              <a:rPr lang="en-US" sz="1400" dirty="0">
                <a:latin typeface="Arial"/>
                <a:ea typeface="+mn-lt"/>
                <a:cs typeface="+mn-lt"/>
              </a:rPr>
              <a:t>One of the earliest types of network cabling developed.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The kind of copper cable used by cable TV companies. </a:t>
            </a:r>
          </a:p>
          <a:p>
            <a:pPr marL="742950" lvl="1" indent="-285750" algn="just">
              <a:buFont typeface="Arial"/>
              <a:buChar char="•"/>
            </a:pPr>
            <a:r>
              <a:rPr lang="en-US" sz="1400" dirty="0">
                <a:latin typeface="Arial"/>
                <a:ea typeface="+mn-lt"/>
                <a:cs typeface="+mn-lt"/>
              </a:rPr>
              <a:t>Also used for connecting the various components which make up satellite communication systems.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It has a single rigid copper core that conducts the signal.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A layer of insulation, braided metal shielding, and a protective jacket typically surround this core.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It is a high-frequency transmission line to carry high-frequency or broadband signals.</a:t>
            </a:r>
            <a:endParaRPr lang="en-US" dirty="0">
              <a:latin typeface="Arial"/>
              <a:cs typeface="Calibri" panose="020F0502020204030204"/>
            </a:endParaRPr>
          </a:p>
          <a:p>
            <a:pPr marL="285750" indent="-285750" algn="just">
              <a:buFont typeface="Arial"/>
              <a:buChar char="•"/>
            </a:pPr>
            <a:endParaRPr lang="en-US" sz="1400" b="1" dirty="0">
              <a:latin typeface="Arial"/>
              <a:cs typeface="Arial"/>
            </a:endParaRPr>
          </a:p>
          <a:p>
            <a:pPr lvl="1" algn="just">
              <a:lnSpc>
                <a:spcPts val="2000"/>
              </a:lnSpc>
            </a:pPr>
            <a:endParaRPr lang="en-US" sz="1400" dirty="0">
              <a:latin typeface="Arial"/>
              <a:cs typeface="Calibri"/>
            </a:endParaRPr>
          </a:p>
        </p:txBody>
      </p:sp>
      <p:pic>
        <p:nvPicPr>
          <p:cNvPr id="4" name="Imagem 5">
            <a:extLst>
              <a:ext uri="{FF2B5EF4-FFF2-40B4-BE49-F238E27FC236}">
                <a16:creationId xmlns:a16="http://schemas.microsoft.com/office/drawing/2014/main" id="{3C1B1AB2-DBDE-CB6D-C33F-84D753E087E3}"/>
              </a:ext>
            </a:extLst>
          </p:cNvPr>
          <p:cNvPicPr>
            <a:picLocks noChangeAspect="1"/>
          </p:cNvPicPr>
          <p:nvPr/>
        </p:nvPicPr>
        <p:blipFill>
          <a:blip r:embed="rId3"/>
          <a:stretch>
            <a:fillRect/>
          </a:stretch>
        </p:blipFill>
        <p:spPr>
          <a:xfrm>
            <a:off x="5281524" y="2642354"/>
            <a:ext cx="3638190" cy="1767386"/>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18</a:t>
            </a:fld>
            <a:endParaRPr lang="en-US"/>
          </a:p>
        </p:txBody>
      </p:sp>
    </p:spTree>
    <p:extLst>
      <p:ext uri="{BB962C8B-B14F-4D97-AF65-F5344CB8AC3E}">
        <p14:creationId xmlns:p14="http://schemas.microsoft.com/office/powerpoint/2010/main" val="31766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Types</a:t>
            </a:r>
          </a:p>
        </p:txBody>
      </p:sp>
      <p:sp>
        <p:nvSpPr>
          <p:cNvPr id="3" name="Text 0"/>
          <p:cNvSpPr>
            <a:spLocks noGrp="1"/>
          </p:cNvSpPr>
          <p:nvPr>
            <p:ph type="body" idx="100" hasCustomPrompt="1"/>
          </p:nvPr>
        </p:nvSpPr>
        <p:spPr>
          <a:xfrm>
            <a:off x="0" y="1131570"/>
            <a:ext cx="9144000" cy="396816"/>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Common Network Cables</a:t>
            </a:r>
            <a:r>
              <a:rPr lang="en-US">
                <a:latin typeface="Arial"/>
                <a:cs typeface="Arial"/>
              </a:rPr>
              <a:t> (Cont.)</a:t>
            </a:r>
            <a:endParaRPr lang="en-US"/>
          </a:p>
        </p:txBody>
      </p:sp>
      <p:sp>
        <p:nvSpPr>
          <p:cNvPr id="5" name="Text 2"/>
          <p:cNvSpPr/>
          <p:nvPr/>
        </p:nvSpPr>
        <p:spPr>
          <a:xfrm>
            <a:off x="155125" y="1993541"/>
            <a:ext cx="5048610" cy="3197164"/>
          </a:xfrm>
          <a:prstGeom prst="rect">
            <a:avLst/>
          </a:prstGeom>
          <a:noFill/>
          <a:ln/>
        </p:spPr>
        <p:txBody>
          <a:bodyPr wrap="square" lIns="91440" tIns="45720" rIns="91440" bIns="45720" rtlCol="0" anchor="t"/>
          <a:lstStyle/>
          <a:p>
            <a:pPr marL="285750" indent="-285750">
              <a:buFont typeface="Arial"/>
              <a:buChar char="•"/>
            </a:pPr>
            <a:r>
              <a:rPr lang="en-US" sz="1400" b="1" dirty="0">
                <a:latin typeface="Arial"/>
                <a:ea typeface="+mn-lt"/>
                <a:cs typeface="+mn-lt"/>
              </a:rPr>
              <a:t>Fiber-Optic Cable </a:t>
            </a:r>
            <a:endParaRPr lang="en-US" sz="1400" b="1" dirty="0">
              <a:latin typeface="Arial"/>
              <a:ea typeface="+mn-lt"/>
              <a:cs typeface="Arial"/>
            </a:endParaRPr>
          </a:p>
          <a:p>
            <a:pPr marL="742950" lvl="1" indent="-285750" algn="just">
              <a:buFont typeface="Arial"/>
              <a:buChar char="•"/>
            </a:pPr>
            <a:r>
              <a:rPr lang="en-US" sz="1400" dirty="0">
                <a:latin typeface="Arial"/>
                <a:ea typeface="+mn-lt"/>
                <a:cs typeface="+mn-lt"/>
              </a:rPr>
              <a:t>It can be either glass or plastic with a diameter about the same as human hair and can carry digital information at very high speeds over long distances.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Because light is used instead of electricity, electrical interference does not affect the signal.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It has many uses as well as communications.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They have very high bandwidth, enabling them to carry large amounts of data. </a:t>
            </a:r>
            <a:endParaRPr lang="en-US" sz="1400" dirty="0">
              <a:latin typeface="Arial"/>
              <a:cs typeface="Calibri" panose="020F0502020204030204"/>
            </a:endParaRPr>
          </a:p>
          <a:p>
            <a:pPr marL="742950" lvl="1" indent="-285750" algn="just">
              <a:buFont typeface="Arial"/>
              <a:buChar char="•"/>
            </a:pPr>
            <a:r>
              <a:rPr lang="en-US" sz="1400" dirty="0">
                <a:latin typeface="Arial"/>
                <a:ea typeface="+mn-lt"/>
                <a:cs typeface="+mn-lt"/>
              </a:rPr>
              <a:t>Its uses include backbone networks, large enterprise environments, large data centers, telephone companies, medical imaging, medical treatment, and mechanical engineering inspection.</a:t>
            </a:r>
            <a:endParaRPr lang="en-US" dirty="0">
              <a:latin typeface="Arial"/>
              <a:cs typeface="Calibri" panose="020F0502020204030204"/>
            </a:endParaRPr>
          </a:p>
          <a:p>
            <a:pPr marL="285750" indent="-285750" algn="just">
              <a:buFont typeface="Arial"/>
              <a:buChar char="•"/>
            </a:pPr>
            <a:endParaRPr lang="en-US" sz="1400" b="1" dirty="0">
              <a:latin typeface="Arial"/>
              <a:ea typeface="+mn-lt"/>
              <a:cs typeface="Arial"/>
            </a:endParaRPr>
          </a:p>
          <a:p>
            <a:endParaRPr lang="en-US" sz="1400" b="1" dirty="0">
              <a:latin typeface="Arial"/>
              <a:cs typeface="Arial"/>
            </a:endParaRPr>
          </a:p>
          <a:p>
            <a:pPr>
              <a:lnSpc>
                <a:spcPts val="2000"/>
              </a:lnSpc>
            </a:pPr>
            <a:endParaRPr lang="en-US" sz="1400" dirty="0">
              <a:latin typeface="Arial"/>
              <a:cs typeface="Calibri"/>
            </a:endParaRPr>
          </a:p>
        </p:txBody>
      </p:sp>
      <p:pic>
        <p:nvPicPr>
          <p:cNvPr id="4" name="Imagem 5">
            <a:extLst>
              <a:ext uri="{FF2B5EF4-FFF2-40B4-BE49-F238E27FC236}">
                <a16:creationId xmlns:a16="http://schemas.microsoft.com/office/drawing/2014/main" id="{894E5C43-E629-C941-2194-F5F0AF149947}"/>
              </a:ext>
            </a:extLst>
          </p:cNvPr>
          <p:cNvPicPr>
            <a:picLocks noChangeAspect="1"/>
          </p:cNvPicPr>
          <p:nvPr/>
        </p:nvPicPr>
        <p:blipFill>
          <a:blip r:embed="rId3"/>
          <a:stretch>
            <a:fillRect/>
          </a:stretch>
        </p:blipFill>
        <p:spPr>
          <a:xfrm>
            <a:off x="5507966" y="2407465"/>
            <a:ext cx="3411746" cy="1902892"/>
          </a:xfrm>
          <a:prstGeom prst="rect">
            <a:avLst/>
          </a:prstGeom>
        </p:spPr>
      </p:pic>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19</a:t>
            </a:fld>
            <a:endParaRPr lang="en-US"/>
          </a:p>
        </p:txBody>
      </p:sp>
    </p:spTree>
    <p:extLst>
      <p:ext uri="{BB962C8B-B14F-4D97-AF65-F5344CB8AC3E}">
        <p14:creationId xmlns:p14="http://schemas.microsoft.com/office/powerpoint/2010/main" val="70461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Communication Principles Summary</a:t>
            </a:r>
          </a:p>
        </p:txBody>
      </p:sp>
      <p:sp>
        <p:nvSpPr>
          <p:cNvPr id="5" name="Text 2"/>
          <p:cNvSpPr/>
          <p:nvPr/>
        </p:nvSpPr>
        <p:spPr>
          <a:xfrm>
            <a:off x="236148" y="1524000"/>
            <a:ext cx="8671703" cy="4027457"/>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Successful communication between hosts requires interaction between several protocols, including HTTP, TCP, IP, and Ethernet. </a:t>
            </a:r>
            <a:endParaRPr lang="en-US" sz="1400" dirty="0">
              <a:latin typeface="Arial"/>
              <a:cs typeface="Arial"/>
            </a:endParaRPr>
          </a:p>
          <a:p>
            <a:pPr marL="285750" indent="-285750" algn="just">
              <a:buFont typeface="Arial"/>
              <a:buChar char="•"/>
            </a:pPr>
            <a:r>
              <a:rPr lang="en-US" sz="1400" dirty="0">
                <a:latin typeface="Arial"/>
                <a:ea typeface="+mn-lt"/>
                <a:cs typeface="+mn-lt"/>
              </a:rPr>
              <a:t>Each host and networking device installs software and hardware that implements these protocols.</a:t>
            </a:r>
            <a:endParaRPr lang="en-US" sz="1400" dirty="0">
              <a:latin typeface="Arial"/>
              <a:cs typeface="Arial"/>
            </a:endParaRPr>
          </a:p>
          <a:p>
            <a:pPr marL="285750" indent="-285750" algn="just">
              <a:buFont typeface="Arial"/>
              <a:buChar char="•"/>
            </a:pPr>
            <a:r>
              <a:rPr lang="en-US" sz="1400" dirty="0">
                <a:latin typeface="Arial"/>
                <a:ea typeface="+mn-lt"/>
                <a:cs typeface="+mn-lt"/>
              </a:rPr>
              <a:t>A protocol stack illustrates interactions between different protocols on a device.</a:t>
            </a:r>
            <a:endParaRPr lang="en-US" sz="1400" dirty="0">
              <a:latin typeface="Arial"/>
              <a:cs typeface="Arial"/>
            </a:endParaRPr>
          </a:p>
          <a:p>
            <a:pPr marL="285750" indent="-285750" algn="just">
              <a:buFont typeface="Arial"/>
              <a:buChar char="•"/>
            </a:pPr>
            <a:r>
              <a:rPr lang="en-US" sz="1400" dirty="0">
                <a:latin typeface="Arial"/>
                <a:ea typeface="+mn-lt"/>
                <a:cs typeface="+mn-lt"/>
              </a:rPr>
              <a:t>Stacks illustrate protocols as a layered hierarchy, with each higher-level protocol depending on the services of the protocols shown in the lower levels. </a:t>
            </a:r>
            <a:endParaRPr lang="en-US" sz="1400" dirty="0">
              <a:latin typeface="Arial"/>
              <a:cs typeface="Arial"/>
            </a:endParaRPr>
          </a:p>
          <a:p>
            <a:pPr marL="285750" indent="-285750" algn="just">
              <a:buFont typeface="Arial"/>
              <a:buChar char="•"/>
            </a:pPr>
            <a:r>
              <a:rPr lang="en-US" sz="1400" dirty="0">
                <a:latin typeface="Arial"/>
                <a:ea typeface="+mn-lt"/>
                <a:cs typeface="+mn-lt"/>
              </a:rPr>
              <a:t>The separation of functions enables each layer in the stack to operate independently of others. </a:t>
            </a:r>
            <a:endParaRPr lang="en-US" sz="1400" dirty="0">
              <a:latin typeface="Arial"/>
              <a:cs typeface="Arial"/>
            </a:endParaRPr>
          </a:p>
          <a:p>
            <a:pPr marL="285750" indent="-285750" algn="just">
              <a:buFont typeface="Arial"/>
              <a:buChar char="•"/>
            </a:pPr>
            <a:r>
              <a:rPr lang="en-US" sz="1400" dirty="0">
                <a:latin typeface="Arial"/>
                <a:ea typeface="+mn-lt"/>
                <a:cs typeface="+mn-lt"/>
              </a:rPr>
              <a:t>The suite of TCP/IP protocols used for internet communications has four layers: application, transport, internet, and network access. </a:t>
            </a:r>
            <a:endParaRPr lang="en-US" sz="1400" dirty="0">
              <a:latin typeface="Arial"/>
              <a:cs typeface="Arial"/>
            </a:endParaRPr>
          </a:p>
          <a:p>
            <a:pPr marL="285750" indent="-285750" algn="just">
              <a:buFont typeface="Arial"/>
              <a:buChar char="•"/>
            </a:pPr>
            <a:r>
              <a:rPr lang="en-US" sz="1400" dirty="0">
                <a:latin typeface="Arial"/>
                <a:ea typeface="+mn-lt"/>
                <a:cs typeface="+mn-lt"/>
              </a:rPr>
              <a:t>A reference model describes the functions that must be completed at a particular layer but do not specify precisely how a function should be accomplished. </a:t>
            </a:r>
            <a:endParaRPr lang="en-US" sz="1400" dirty="0">
              <a:latin typeface="Arial"/>
              <a:cs typeface="Arial"/>
            </a:endParaRPr>
          </a:p>
          <a:p>
            <a:pPr marL="285750" indent="-285750" algn="just">
              <a:buFont typeface="Arial"/>
              <a:buChar char="•"/>
            </a:pPr>
            <a:r>
              <a:rPr lang="en-US" sz="1400" dirty="0">
                <a:latin typeface="Arial"/>
                <a:ea typeface="+mn-lt"/>
                <a:cs typeface="+mn-lt"/>
              </a:rPr>
              <a:t>The primary purpose of a reference model is to aid in a more precise understanding of the functions and processes necessary for network communications. </a:t>
            </a:r>
            <a:endParaRPr lang="en-US" sz="1400" dirty="0">
              <a:latin typeface="Arial"/>
              <a:cs typeface="Arial"/>
            </a:endParaRPr>
          </a:p>
          <a:p>
            <a:pPr marL="285750" indent="-285750" algn="just">
              <a:buFont typeface="Arial"/>
              <a:buChar char="•"/>
            </a:pPr>
            <a:r>
              <a:rPr lang="en-US" sz="1400" dirty="0">
                <a:latin typeface="Arial"/>
                <a:ea typeface="+mn-lt"/>
                <a:cs typeface="+mn-lt"/>
              </a:rPr>
              <a:t>The OSI project at the ISO created the most widely known internetwork reference model. </a:t>
            </a:r>
            <a:endParaRPr lang="en-US" sz="1400" dirty="0">
              <a:latin typeface="Arial"/>
              <a:cs typeface="Arial"/>
            </a:endParaRPr>
          </a:p>
          <a:p>
            <a:pPr marL="285750" indent="-285750" algn="just">
              <a:buFont typeface="Arial"/>
              <a:buChar char="•"/>
            </a:pPr>
            <a:r>
              <a:rPr lang="en-US" sz="1400" dirty="0">
                <a:latin typeface="Arial"/>
                <a:ea typeface="+mn-lt"/>
                <a:cs typeface="+mn-lt"/>
              </a:rPr>
              <a:t>It is used for data network design, operation specifications, and troubleshooting. </a:t>
            </a:r>
            <a:endParaRPr lang="en-US" sz="1400" dirty="0">
              <a:latin typeface="Arial"/>
              <a:cs typeface="Arial"/>
            </a:endParaRPr>
          </a:p>
          <a:p>
            <a:pPr marL="285750" indent="-285750" algn="just">
              <a:buFont typeface="Arial"/>
              <a:buChar char="•"/>
            </a:pPr>
            <a:r>
              <a:rPr lang="en-US" sz="1400" dirty="0">
                <a:latin typeface="Arial"/>
                <a:ea typeface="+mn-lt"/>
                <a:cs typeface="+mn-lt"/>
              </a:rPr>
              <a:t>This model commonly referred to as the OSI model, has seven layers: application, presentation, session, transport, network, data link, and physical.</a:t>
            </a:r>
            <a:endParaRPr lang="en-US" dirty="0">
              <a:latin typeface="Arial"/>
            </a:endParaRPr>
          </a:p>
          <a:p>
            <a:pPr algn="just"/>
            <a:endParaRPr lang="en-US" sz="1400" dirty="0">
              <a:latin typeface="Arial"/>
              <a:ea typeface="+mn-lt"/>
              <a:cs typeface="+mn-lt"/>
            </a:endParaRPr>
          </a:p>
          <a:p>
            <a:pPr marL="285750" indent="-285750" algn="just">
              <a:buFont typeface="Arial"/>
              <a:buChar char="•"/>
            </a:pPr>
            <a:endParaRPr lang="en-US" sz="1400" dirty="0">
              <a:latin typeface="Arial"/>
              <a:cs typeface="Calibri"/>
            </a:endParaRPr>
          </a:p>
          <a:p>
            <a:pPr marL="285750" indent="-285750" algn="just">
              <a:buFont typeface="Arial"/>
              <a:buChar char="•"/>
            </a:pPr>
            <a:endParaRPr lang="en-US" sz="1400" dirty="0">
              <a:latin typeface="Arial"/>
              <a:ea typeface="+mn-lt"/>
              <a:cs typeface="+mn-lt"/>
            </a:endParaRPr>
          </a:p>
          <a:p>
            <a:pPr marL="742950" lvl="1" indent="-285750" algn="just">
              <a:buFont typeface="Arial"/>
              <a:buChar char="•"/>
            </a:pPr>
            <a:endParaRPr lang="en-US" sz="1400" dirty="0">
              <a:latin typeface="Arial"/>
              <a:cs typeface="Calibri" panose="020F0502020204030204"/>
            </a:endParaRPr>
          </a:p>
          <a:p>
            <a:pPr algn="just"/>
            <a:endParaRPr lang="en-US" sz="1400" dirty="0">
              <a:latin typeface="Arial"/>
              <a:cs typeface="Calibri" panose="020F0502020204030204"/>
            </a:endParaRPr>
          </a:p>
          <a:p>
            <a:pPr algn="just"/>
            <a:endParaRPr lang="en-US" sz="1400" dirty="0">
              <a:latin typeface="Arial"/>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20</a:t>
            </a:fld>
            <a:endParaRPr lang="en-US"/>
          </a:p>
        </p:txBody>
      </p:sp>
    </p:spTree>
    <p:extLst>
      <p:ext uri="{BB962C8B-B14F-4D97-AF65-F5344CB8AC3E}">
        <p14:creationId xmlns:p14="http://schemas.microsoft.com/office/powerpoint/2010/main" val="519903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Media Summary</a:t>
            </a:r>
          </a:p>
        </p:txBody>
      </p:sp>
      <p:sp>
        <p:nvSpPr>
          <p:cNvPr id="5" name="Text 2"/>
          <p:cNvSpPr/>
          <p:nvPr/>
        </p:nvSpPr>
        <p:spPr>
          <a:xfrm>
            <a:off x="243697" y="1474578"/>
            <a:ext cx="8671703" cy="3908844"/>
          </a:xfrm>
          <a:prstGeom prst="rect">
            <a:avLst/>
          </a:prstGeom>
          <a:noFill/>
          <a:ln/>
        </p:spPr>
        <p:txBody>
          <a:bodyPr wrap="square" lIns="91440" tIns="45720" rIns="91440" bIns="45720" rtlCol="0" anchor="t"/>
          <a:lstStyle/>
          <a:p>
            <a:pPr marL="285750" indent="-285750" algn="just">
              <a:buFont typeface="Arial"/>
              <a:buChar char="•"/>
            </a:pPr>
            <a:r>
              <a:rPr lang="en-US" sz="1400" dirty="0">
                <a:latin typeface="Arial"/>
                <a:ea typeface="+mn-lt"/>
                <a:cs typeface="+mn-lt"/>
              </a:rPr>
              <a:t>The communication transmits across a network of media. </a:t>
            </a:r>
            <a:endParaRPr lang="en-US" sz="1400">
              <a:latin typeface="Arial"/>
              <a:ea typeface="+mn-lt"/>
              <a:cs typeface="+mn-lt"/>
            </a:endParaRPr>
          </a:p>
          <a:p>
            <a:pPr marL="285750" indent="-285750" algn="just">
              <a:buFont typeface="Arial"/>
              <a:buChar char="•"/>
            </a:pPr>
            <a:r>
              <a:rPr lang="en-US" sz="1400" dirty="0">
                <a:latin typeface="Arial"/>
                <a:ea typeface="+mn-lt"/>
                <a:cs typeface="+mn-lt"/>
              </a:rPr>
              <a:t>The media provides the channel over which the message travels from source to destination.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Modern networks primarily use three media types to interconnect devices: metal wires with cables, fiber-optic cables, and wireless transmission.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The four main criteria for choosing media are the following: </a:t>
            </a:r>
            <a:endParaRPr lang="en-US" sz="1400">
              <a:latin typeface="Arial"/>
              <a:cs typeface="Calibri" panose="020F0502020204030204"/>
            </a:endParaRPr>
          </a:p>
          <a:p>
            <a:pPr marL="742950" lvl="1" indent="-285750" algn="just">
              <a:buFont typeface="Arial"/>
              <a:buChar char="•"/>
            </a:pPr>
            <a:r>
              <a:rPr lang="en-US" sz="1400" dirty="0">
                <a:latin typeface="Arial"/>
                <a:ea typeface="+mn-lt"/>
                <a:cs typeface="+mn-lt"/>
              </a:rPr>
              <a:t>What is the maximum distance that the media can successfully carry a signal? </a:t>
            </a:r>
            <a:endParaRPr lang="en-US" sz="1400">
              <a:latin typeface="Arial"/>
              <a:cs typeface="Calibri" panose="020F0502020204030204"/>
            </a:endParaRPr>
          </a:p>
          <a:p>
            <a:pPr marL="742950" lvl="1" indent="-285750" algn="just">
              <a:buFont typeface="Arial"/>
              <a:buChar char="•"/>
            </a:pPr>
            <a:r>
              <a:rPr lang="en-US" sz="1400" dirty="0">
                <a:latin typeface="Arial"/>
                <a:ea typeface="+mn-lt"/>
                <a:cs typeface="+mn-lt"/>
              </a:rPr>
              <a:t>What is the environment in which the media will be installed? </a:t>
            </a:r>
            <a:endParaRPr lang="en-US" sz="1400">
              <a:latin typeface="Arial"/>
              <a:cs typeface="Calibri" panose="020F0502020204030204"/>
            </a:endParaRPr>
          </a:p>
          <a:p>
            <a:pPr marL="742950" lvl="1" indent="-285750" algn="just">
              <a:buFont typeface="Arial"/>
              <a:buChar char="•"/>
            </a:pPr>
            <a:r>
              <a:rPr lang="en-US" sz="1400" dirty="0">
                <a:latin typeface="Arial"/>
                <a:ea typeface="+mn-lt"/>
                <a:cs typeface="+mn-lt"/>
              </a:rPr>
              <a:t>What amount of data and at what speed must it be transmitted? </a:t>
            </a:r>
            <a:endParaRPr lang="en-US" sz="1400">
              <a:latin typeface="Arial"/>
              <a:cs typeface="Calibri" panose="020F0502020204030204"/>
            </a:endParaRPr>
          </a:p>
          <a:p>
            <a:pPr marL="742950" lvl="1" indent="-285750" algn="just">
              <a:buFont typeface="Arial"/>
              <a:buChar char="•"/>
            </a:pPr>
            <a:r>
              <a:rPr lang="en-US" sz="1400" dirty="0">
                <a:latin typeface="Arial"/>
                <a:ea typeface="+mn-lt"/>
                <a:cs typeface="+mn-lt"/>
              </a:rPr>
              <a:t>What is the cost of the media installation?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The three most common network cables are twisted-pair, coaxial, and fiber-optic.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Ethernet technology generally uses twisted-pair cables to interconnect devices.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Coaxial cable is the copper cable used by cable TV companies to connect the components that make up satellite communication systems.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Fiber-optic cable can be either glass or plastic with a diameter about the same as human hair. It can carry digital information at very high speeds over long distances. </a:t>
            </a:r>
            <a:endParaRPr lang="en-US" sz="1400">
              <a:latin typeface="Arial"/>
              <a:cs typeface="Calibri" panose="020F0502020204030204"/>
            </a:endParaRPr>
          </a:p>
          <a:p>
            <a:pPr marL="285750" indent="-285750" algn="just">
              <a:buFont typeface="Arial"/>
              <a:buChar char="•"/>
            </a:pPr>
            <a:r>
              <a:rPr lang="en-US" sz="1400" dirty="0">
                <a:latin typeface="Arial"/>
                <a:ea typeface="+mn-lt"/>
                <a:cs typeface="+mn-lt"/>
              </a:rPr>
              <a:t>Because light is used instead of electricity, electrical interference does not affect the signal.</a:t>
            </a:r>
            <a:endParaRPr lang="en-US" dirty="0">
              <a:latin typeface="Arial"/>
              <a:cs typeface="Calibri" panose="020F0502020204030204"/>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endParaRPr lang="en-US" sz="1400" dirty="0">
              <a:latin typeface="Arial"/>
              <a:ea typeface="+mn-lt"/>
              <a:cs typeface="+mn-lt"/>
            </a:endParaRPr>
          </a:p>
          <a:p>
            <a:pPr marL="285750" indent="-285750" algn="just">
              <a:buFont typeface="Arial"/>
              <a:buChar char="•"/>
            </a:pPr>
            <a:endParaRPr lang="en-US" sz="1400" dirty="0">
              <a:latin typeface="Arial"/>
              <a:cs typeface="Calibri"/>
            </a:endParaRPr>
          </a:p>
          <a:p>
            <a:pPr algn="just"/>
            <a:endParaRPr lang="en-US" sz="1400" dirty="0">
              <a:latin typeface="Arial"/>
              <a:ea typeface="+mn-lt"/>
              <a:cs typeface="Calibri"/>
            </a:endParaRPr>
          </a:p>
          <a:p>
            <a:pPr algn="just"/>
            <a:endParaRPr lang="en-US" sz="1400" dirty="0">
              <a:latin typeface="Arial"/>
              <a:ea typeface="+mn-lt"/>
              <a:cs typeface="Calibri"/>
            </a:endParaRPr>
          </a:p>
          <a:p>
            <a:pPr algn="just">
              <a:lnSpc>
                <a:spcPts val="2000"/>
              </a:lnSpc>
            </a:pPr>
            <a:endParaRPr lang="en-US" sz="1400" dirty="0">
              <a:latin typeface="Arial"/>
              <a:ea typeface="+mn-lt"/>
              <a:cs typeface="Arial"/>
            </a:endParaRPr>
          </a:p>
        </p:txBody>
      </p:sp>
      <p:sp>
        <p:nvSpPr>
          <p:cNvPr id="25" name="Slide Number Placeholder 0"/>
          <p:cNvSpPr>
            <a:spLocks noGrp="1"/>
          </p:cNvSpPr>
          <p:nvPr>
            <p:ph type="sldNum" sz="quarter" idx="4294967295"/>
          </p:nvPr>
        </p:nvSpPr>
        <p:spPr>
          <a:xfrm>
            <a:off x="8686800" y="4629150"/>
            <a:ext cx="457200" cy="228600"/>
          </a:xfrm>
          <a:prstGeom prst="rect">
            <a:avLst/>
          </a:prstGeom>
          <a:extLst>
            <a:ext uri="{C572A759-6A51-4108-AA02-DFA0A04FC94B}">
              <ma14:wrappingTextBoxFlag xmlns="" xmlns:ma14="http://schemas.microsoft.com/office/mac/drawingml/2011/main" val="0"/>
            </a:ext>
          </a:extLst>
        </p:spPr>
        <p:txBody>
          <a:bodyPr anchor="t"/>
          <a:lstStyle>
            <a:lvl1pPr marL="0" algn="l" defTabSz="914400" rtl="0" eaLnBrk="1" latinLnBrk="0" hangingPunct="1">
              <a:defRPr sz="600" kern="1200">
                <a:solidFill>
                  <a:srgbClr val="D9D9D9"/>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7021451-1387-4CA6-816F-3879F97B5CBC}" type="slidenum">
              <a:rPr lang="en-US" smtClean="0"/>
              <a:pPr algn="r"/>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br>
              <a:rPr lang="en-US" dirty="0">
                <a:latin typeface="Arial" charset="0"/>
              </a:rPr>
            </a:br>
            <a:r>
              <a:rPr lang="en-US" dirty="0">
                <a:latin typeface="Arial" charset="0"/>
              </a:rPr>
              <a:t>Communication </a:t>
            </a:r>
            <a:r>
              <a:rPr lang="en-US" dirty="0">
                <a:latin typeface="Arial"/>
                <a:ea typeface="ＭＳ Ｐゴシック"/>
              </a:rPr>
              <a:t>Terms</a:t>
            </a:r>
          </a:p>
        </p:txBody>
      </p:sp>
      <p:graphicFrame>
        <p:nvGraphicFramePr>
          <p:cNvPr id="3" name="Content Placeholder 2"/>
          <p:cNvGraphicFramePr>
            <a:graphicFrameLocks noGrp="1"/>
          </p:cNvGraphicFramePr>
          <p:nvPr>
            <p:ph idx="1"/>
          </p:nvPr>
        </p:nvGraphicFramePr>
        <p:xfrm>
          <a:off x="1620838" y="1884363"/>
          <a:ext cx="5902324" cy="370840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tblGrid>
              <a:tr h="370840">
                <a:tc>
                  <a:txBody>
                    <a:bodyPr/>
                    <a:lstStyle/>
                    <a:p>
                      <a:pPr marL="172720" lvl="0" indent="-172720" algn="l">
                        <a:lnSpc>
                          <a:spcPct val="100000"/>
                        </a:lnSpc>
                        <a:spcBef>
                          <a:spcPts val="200"/>
                        </a:spcBef>
                        <a:spcAft>
                          <a:spcPts val="200"/>
                        </a:spcAft>
                        <a:buFont typeface="Arial" panose="020B0604020202020204" pitchFamily="34" charset="0"/>
                        <a:buChar char="•"/>
                      </a:pPr>
                      <a:r>
                        <a:rPr lang="en-US" b="0" baseline="0">
                          <a:solidFill>
                            <a:schemeClr val="tx1"/>
                          </a:solidFill>
                          <a:latin typeface="+mn-lt"/>
                        </a:rPr>
                        <a:t>Communication Protocols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Communication Standards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Network Communication Models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Message format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Message size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Timing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Encoding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Encapsulation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Message pattern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Request for Comments (RFC) </a:t>
                      </a:r>
                      <a:endParaRPr lang="en-US"/>
                    </a:p>
                    <a:p>
                      <a:pPr marL="172720" lvl="0" indent="-172720">
                        <a:spcBef>
                          <a:spcPts val="200"/>
                        </a:spcBef>
                        <a:spcAft>
                          <a:spcPts val="200"/>
                        </a:spcAft>
                        <a:buFont typeface="Arial" panose="020B0604020202020204" pitchFamily="34" charset="0"/>
                        <a:buChar char="•"/>
                      </a:pPr>
                      <a:r>
                        <a:rPr lang="en-US" sz="1400" b="0" i="0" u="none" strike="noStrike" baseline="0" noProof="0">
                          <a:solidFill>
                            <a:srgbClr val="58585B"/>
                          </a:solidFill>
                          <a:latin typeface="Arial"/>
                        </a:rPr>
                        <a:t>Internet Engineering Task Force (IETF)</a:t>
                      </a:r>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2720" lvl="0" indent="-172720" algn="l" rtl="0" eaLnBrk="1" latinLnBrk="0" hangingPunct="1">
                        <a:lnSpc>
                          <a:spcPct val="100000"/>
                        </a:lnSpc>
                        <a:spcBef>
                          <a:spcPts val="200"/>
                        </a:spcBef>
                        <a:spcAft>
                          <a:spcPts val="200"/>
                        </a:spcAft>
                        <a:buFont typeface="Arial" panose="020B0604020202020204" pitchFamily="34" charset="0"/>
                        <a:buChar char="•"/>
                      </a:pPr>
                      <a:r>
                        <a:rPr lang="en-US" sz="1400" b="0" kern="1200">
                          <a:solidFill>
                            <a:schemeClr val="tx1"/>
                          </a:solidFill>
                          <a:latin typeface="+mn-lt"/>
                          <a:ea typeface="+mn-ea"/>
                          <a:cs typeface="+mn-cs"/>
                        </a:rPr>
                        <a:t>TCP/IP Model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Application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Transport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Internet </a:t>
                      </a:r>
                      <a:endParaRPr lang="en-US" i="0" u="none" strike="noStrike" noProof="0">
                        <a:solidFill>
                          <a:srgbClr val="58585B"/>
                        </a:solidFill>
                        <a:latin typeface="Aria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Network Access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Protocol Model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Reference Model </a:t>
                      </a:r>
                      <a:endParaRPr lang="en-US"/>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Open Systems Interconnection (OSI) </a:t>
                      </a:r>
                      <a:endParaRPr lang="en-US"/>
                    </a:p>
                    <a:p>
                      <a:pPr marL="172720" lvl="0" indent="-172720" algn="l">
                        <a:spcBef>
                          <a:spcPts val="200"/>
                        </a:spcBef>
                        <a:spcAft>
                          <a:spcPts val="200"/>
                        </a:spcAft>
                        <a:buFont typeface="Arial" panose="020B0604020202020204" pitchFamily="34" charset="0"/>
                        <a:buChar char="•"/>
                      </a:pPr>
                      <a:r>
                        <a:rPr lang="en-US" sz="1400" b="0" i="0" u="none" strike="noStrike" kern="1200" baseline="0" noProof="0">
                          <a:solidFill>
                            <a:srgbClr val="58585B"/>
                          </a:solidFill>
                          <a:latin typeface="Arial"/>
                        </a:rPr>
                        <a:t>International Organization for Standardization (ISO)</a:t>
                      </a:r>
                      <a:endParaRPr lang="en-US" i="0" u="none" strike="noStrike" noProof="0">
                        <a:solidFill>
                          <a:srgbClr val="58585B"/>
                        </a:solidFill>
                        <a:latin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1014117982"/>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 y="867112"/>
            <a:ext cx="9144000" cy="757551"/>
          </a:xfrm>
        </p:spPr>
        <p:txBody>
          <a:bodyPr/>
          <a:lstStyle/>
          <a:p>
            <a:pPr eaLnBrk="1" hangingPunct="1"/>
            <a:r>
              <a:rPr lang="en-US" sz="2200" dirty="0">
                <a:latin typeface="Arial"/>
                <a:ea typeface="ＭＳ Ｐゴシック"/>
              </a:rPr>
              <a:t>Network media Terms</a:t>
            </a:r>
          </a:p>
        </p:txBody>
      </p:sp>
      <p:graphicFrame>
        <p:nvGraphicFramePr>
          <p:cNvPr id="3" name="Content Placeholder 2"/>
          <p:cNvGraphicFramePr>
            <a:graphicFrameLocks noGrp="1"/>
          </p:cNvGraphicFramePr>
          <p:nvPr>
            <p:ph idx="1"/>
          </p:nvPr>
        </p:nvGraphicFramePr>
        <p:xfrm>
          <a:off x="858838" y="1922463"/>
          <a:ext cx="2951162" cy="164592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tblGrid>
              <a:tr h="370840">
                <a:tc>
                  <a:txBody>
                    <a:bodyPr/>
                    <a:lstStyle/>
                    <a:p>
                      <a:pPr marL="172720" lvl="0" indent="-172720" algn="l">
                        <a:lnSpc>
                          <a:spcPct val="100000"/>
                        </a:lnSpc>
                        <a:spcBef>
                          <a:spcPts val="200"/>
                        </a:spcBef>
                        <a:spcAft>
                          <a:spcPts val="200"/>
                        </a:spcAft>
                        <a:buFont typeface="Arial" panose="020B0604020202020204" pitchFamily="34" charset="0"/>
                        <a:buChar char="•"/>
                      </a:pPr>
                      <a:r>
                        <a:rPr lang="en-US" b="0" baseline="0" dirty="0">
                          <a:solidFill>
                            <a:srgbClr val="000000"/>
                          </a:solidFill>
                          <a:latin typeface="+mn-lt"/>
                        </a:rPr>
                        <a:t>Metal wires within cables </a:t>
                      </a: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000000"/>
                          </a:solidFill>
                          <a:latin typeface="Arial"/>
                        </a:rPr>
                        <a:t>Glass or plastic fibers within cables (fiber-optic cable) </a:t>
                      </a:r>
                      <a:endParaRPr lang="en-US">
                        <a:solidFill>
                          <a:srgbClr val="000000"/>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000000"/>
                          </a:solidFill>
                          <a:latin typeface="Arial"/>
                        </a:rPr>
                        <a:t>Wireless transmission </a:t>
                      </a:r>
                      <a:endParaRPr lang="en-US">
                        <a:solidFill>
                          <a:srgbClr val="000000"/>
                        </a:solidFill>
                      </a:endParaRPr>
                    </a:p>
                    <a:p>
                      <a:pPr marL="172720" lvl="0" indent="-172720" algn="l">
                        <a:lnSpc>
                          <a:spcPct val="100000"/>
                        </a:lnSpc>
                        <a:spcBef>
                          <a:spcPts val="200"/>
                        </a:spcBef>
                        <a:spcAft>
                          <a:spcPts val="200"/>
                        </a:spcAft>
                        <a:buFont typeface="Arial" panose="020B0604020202020204" pitchFamily="34" charset="0"/>
                        <a:buChar char="•"/>
                      </a:pPr>
                      <a:r>
                        <a:rPr lang="en-US" sz="1400" b="0" i="0" u="none" strike="noStrike" baseline="0" noProof="0" dirty="0">
                          <a:solidFill>
                            <a:srgbClr val="000000"/>
                          </a:solidFill>
                          <a:latin typeface="Arial"/>
                        </a:rPr>
                        <a:t>Twisted-Pair Cable </a:t>
                      </a:r>
                      <a:endParaRPr lang="en-US" dirty="0">
                        <a:solidFill>
                          <a:srgbClr val="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24056493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3298</Words>
  <Application>Microsoft Office PowerPoint</Application>
  <PresentationFormat>On-screen Show (4:3)</PresentationFormat>
  <Paragraphs>337</Paragraphs>
  <Slides>25</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Arial,Sans-Serif</vt:lpstr>
      <vt:lpstr>Calibri</vt:lpstr>
      <vt:lpstr>Comic Sans MS</vt:lpstr>
      <vt:lpstr>Roboto</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Communication Terms</vt:lpstr>
      <vt:lpstr>Network media Terms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2025-02-24T19:09:11Z</dcterms:modified>
</cp:coreProperties>
</file>