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2"/>
  </p:notesMasterIdLst>
  <p:sldIdLst>
    <p:sldId id="256" r:id="rId3"/>
    <p:sldId id="260" r:id="rId4"/>
    <p:sldId id="257" r:id="rId5"/>
    <p:sldId id="274" r:id="rId6"/>
    <p:sldId id="275" r:id="rId7"/>
    <p:sldId id="276" r:id="rId8"/>
    <p:sldId id="277" r:id="rId9"/>
    <p:sldId id="278" r:id="rId10"/>
    <p:sldId id="279" r:id="rId11"/>
    <p:sldId id="280" r:id="rId12"/>
    <p:sldId id="281" r:id="rId13"/>
    <p:sldId id="282" r:id="rId14"/>
    <p:sldId id="283" r:id="rId15"/>
    <p:sldId id="284" r:id="rId16"/>
    <p:sldId id="285" r:id="rId17"/>
    <p:sldId id="259" r:id="rId18"/>
    <p:sldId id="262" r:id="rId19"/>
    <p:sldId id="263" r:id="rId20"/>
    <p:sldId id="286" r:id="rId21"/>
    <p:sldId id="264" r:id="rId22"/>
    <p:sldId id="288" r:id="rId23"/>
    <p:sldId id="265" r:id="rId24"/>
    <p:sldId id="266" r:id="rId25"/>
    <p:sldId id="267" r:id="rId26"/>
    <p:sldId id="289" r:id="rId27"/>
    <p:sldId id="268" r:id="rId28"/>
    <p:sldId id="290" r:id="rId29"/>
    <p:sldId id="291" r:id="rId30"/>
    <p:sldId id="292" r:id="rId31"/>
    <p:sldId id="269" r:id="rId32"/>
    <p:sldId id="293" r:id="rId33"/>
    <p:sldId id="294" r:id="rId34"/>
    <p:sldId id="270" r:id="rId35"/>
    <p:sldId id="271" r:id="rId36"/>
    <p:sldId id="272" r:id="rId37"/>
    <p:sldId id="273" r:id="rId38"/>
    <p:sldId id="261" r:id="rId39"/>
    <p:sldId id="258" r:id="rId40"/>
    <p:sldId id="295"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52407" autoAdjust="0"/>
  </p:normalViewPr>
  <p:slideViewPr>
    <p:cSldViewPr snapToGrid="0">
      <p:cViewPr varScale="1">
        <p:scale>
          <a:sx n="60" d="100"/>
          <a:sy n="60" d="100"/>
        </p:scale>
        <p:origin x="17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9CF6D-F3DC-4EA5-A6F5-480194BC3AA2}" type="datetimeFigureOut">
              <a:rPr lang="en-GB" smtClean="0"/>
              <a:t>01/03/2023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F19C5F-EA42-4004-AB8C-B338FFDE0A38}" type="slidenum">
              <a:rPr lang="en-GB" smtClean="0"/>
              <a:t>‹#›</a:t>
            </a:fld>
            <a:endParaRPr lang="en-GB"/>
          </a:p>
        </p:txBody>
      </p:sp>
    </p:spTree>
    <p:extLst>
      <p:ext uri="{BB962C8B-B14F-4D97-AF65-F5344CB8AC3E}">
        <p14:creationId xmlns:p14="http://schemas.microsoft.com/office/powerpoint/2010/main" val="2703369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tclf.org/landscapes/garden-gods" TargetMode="External"/><Relationship Id="rId7" Type="http://schemas.openxmlformats.org/officeDocument/2006/relationships/hyperlink" Target="https://tclf.org/places/what-are-cultural-landscapes/vernacular-landscape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clf.org/places/what-are-cultural-landscapes/historic-sites" TargetMode="External"/><Relationship Id="rId5" Type="http://schemas.openxmlformats.org/officeDocument/2006/relationships/hyperlink" Target="https://tclf.org/places/what-are-cultural-landscapes/ethnographic-landscapes" TargetMode="External"/><Relationship Id="rId4" Type="http://schemas.openxmlformats.org/officeDocument/2006/relationships/hyperlink" Target="https://tclf.org/places/what-are-cultural-landscapes/designed-landscape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hel-primo.hosted.exlibrisgroup.com/primo-explore/fulldisplay?docid=44UWTSD_ALMA21164144150002421&amp;context=L&amp;vid=44WHELF_UWTSD_VU1&amp;lang=en_US&amp;search_scope=CSCOP_EVERYTHING&amp;adaptor=Local%20Search%20Engine&amp;tab=tab1&amp;query=any,contains,People,%20Land%20and%20Time:%20An%20Historical%20Introduction%20to%20the%20Relations%20Between%20Landscape,%20Culture%20and%20Environment:%20An%20Historical%20Introduction%20to%20the%20Relations%20Betweeen%20Landscape,%20Culture%20and%20Environment&amp;offset=0"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en.wikipedia.org/wiki/Woodpecker" TargetMode="External"/><Relationship Id="rId13" Type="http://schemas.openxmlformats.org/officeDocument/2006/relationships/hyperlink" Target="https://en.wikipedia.org/wiki/Monkey" TargetMode="External"/><Relationship Id="rId18" Type="http://schemas.openxmlformats.org/officeDocument/2006/relationships/hyperlink" Target="https://en.wikipedia.org/wiki/Nightingale" TargetMode="External"/><Relationship Id="rId26" Type="http://schemas.openxmlformats.org/officeDocument/2006/relationships/hyperlink" Target="https://en.wikipedia.org/wiki/Jeremy_Bentham" TargetMode="External"/><Relationship Id="rId3" Type="http://schemas.openxmlformats.org/officeDocument/2006/relationships/hyperlink" Target="https://en.wikipedia.org/wiki/Carnivore" TargetMode="External"/><Relationship Id="rId21" Type="http://schemas.openxmlformats.org/officeDocument/2006/relationships/hyperlink" Target="https://en.wikipedia.org/wiki/Magpie" TargetMode="External"/><Relationship Id="rId7" Type="http://schemas.openxmlformats.org/officeDocument/2006/relationships/hyperlink" Target="https://en.wikipedia.org/wiki/Eurasian_jay" TargetMode="External"/><Relationship Id="rId12" Type="http://schemas.openxmlformats.org/officeDocument/2006/relationships/hyperlink" Target="https://en.wikipedia.org/wiki/Swallow" TargetMode="External"/><Relationship Id="rId17" Type="http://schemas.openxmlformats.org/officeDocument/2006/relationships/hyperlink" Target="https://en.wikipedia.org/wiki/Man_and_the_Natural_World" TargetMode="External"/><Relationship Id="rId25" Type="http://schemas.openxmlformats.org/officeDocument/2006/relationships/hyperlink" Target="https://en.wikipedia.org/wiki/Quaker" TargetMode="External"/><Relationship Id="rId2" Type="http://schemas.openxmlformats.org/officeDocument/2006/relationships/slide" Target="../slides/slide14.xml"/><Relationship Id="rId16" Type="http://schemas.openxmlformats.org/officeDocument/2006/relationships/hyperlink" Target="https://en.wikipedia.org/wiki/Domestic_canary" TargetMode="External"/><Relationship Id="rId20" Type="http://schemas.openxmlformats.org/officeDocument/2006/relationships/hyperlink" Target="https://en.wikipedia.org/wiki/Linnet" TargetMode="External"/><Relationship Id="rId1" Type="http://schemas.openxmlformats.org/officeDocument/2006/relationships/notesMaster" Target="../notesMasters/notesMaster1.xml"/><Relationship Id="rId6" Type="http://schemas.openxmlformats.org/officeDocument/2006/relationships/hyperlink" Target="https://en.wikipedia.org/wiki/Natural_history" TargetMode="External"/><Relationship Id="rId11" Type="http://schemas.openxmlformats.org/officeDocument/2006/relationships/hyperlink" Target="https://en.wikipedia.org/wiki/European_robin" TargetMode="External"/><Relationship Id="rId24" Type="http://schemas.openxmlformats.org/officeDocument/2006/relationships/hyperlink" Target="https://en.wikipedia.org/wiki/Royal_Society_for_the_Prevention_of_Cruelty_to_Animals" TargetMode="External"/><Relationship Id="rId5" Type="http://schemas.openxmlformats.org/officeDocument/2006/relationships/hyperlink" Target="https://en.wikipedia.org/wiki/European_goldfinch" TargetMode="External"/><Relationship Id="rId15" Type="http://schemas.openxmlformats.org/officeDocument/2006/relationships/hyperlink" Target="https://en.wikipedia.org/wiki/Otter" TargetMode="External"/><Relationship Id="rId23" Type="http://schemas.openxmlformats.org/officeDocument/2006/relationships/hyperlink" Target="https://en.wikipedia.org/wiki/John_Calvin" TargetMode="External"/><Relationship Id="rId10" Type="http://schemas.openxmlformats.org/officeDocument/2006/relationships/hyperlink" Target="https://en.wikipedia.org/wiki/Squirrel" TargetMode="External"/><Relationship Id="rId19" Type="http://schemas.openxmlformats.org/officeDocument/2006/relationships/hyperlink" Target="https://en.wikipedia.org/wiki/Lark" TargetMode="External"/><Relationship Id="rId4" Type="http://schemas.openxmlformats.org/officeDocument/2006/relationships/hyperlink" Target="https://en.wikipedia.org/wiki/Louse" TargetMode="External"/><Relationship Id="rId9" Type="http://schemas.openxmlformats.org/officeDocument/2006/relationships/hyperlink" Target="https://en.wikipedia.org/wiki/Wren" TargetMode="External"/><Relationship Id="rId14" Type="http://schemas.openxmlformats.org/officeDocument/2006/relationships/hyperlink" Target="https://en.wikipedia.org/wiki/Tortoise" TargetMode="External"/><Relationship Id="rId22" Type="http://schemas.openxmlformats.org/officeDocument/2006/relationships/hyperlink" Target="https://en.wikipedia.org/wiki/Jackdaw"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8" Type="http://schemas.openxmlformats.org/officeDocument/2006/relationships/hyperlink" Target="https://en.wikipedia.org/wiki/Nature_worship" TargetMode="External"/><Relationship Id="rId13" Type="http://schemas.openxmlformats.org/officeDocument/2006/relationships/hyperlink" Target="https://abcnews.go.com/Politics/protestants-decline-religion-sharply-shifting-religious-landscape-poll/story?id=54995663" TargetMode="External"/><Relationship Id="rId18" Type="http://schemas.openxmlformats.org/officeDocument/2006/relationships/hyperlink" Target="https://ayadeleon.wordpress.com/2014/10/31/dear-white-peoplequeridos-gringos-you-want-our-culture-but-you-dont-want-us-stop-colonizing-the-day-of-the-dead/comment-page-5/" TargetMode="External"/><Relationship Id="rId3" Type="http://schemas.openxmlformats.org/officeDocument/2006/relationships/hyperlink" Target="https://en.wikipedia.org/wiki/Paganism" TargetMode="External"/><Relationship Id="rId7" Type="http://schemas.openxmlformats.org/officeDocument/2006/relationships/hyperlink" Target="https://en.wikipedia.org/wiki/Polytheistic_reconstructionism" TargetMode="External"/><Relationship Id="rId12" Type="http://schemas.openxmlformats.org/officeDocument/2006/relationships/hyperlink" Target="https://www.dazeddigital.com/user/MarianneWilson" TargetMode="External"/><Relationship Id="rId17" Type="http://schemas.openxmlformats.org/officeDocument/2006/relationships/hyperlink" Target="https://en.wikipedia.org/wiki/Wheel_of_the_Year" TargetMode="External"/><Relationship Id="rId2" Type="http://schemas.openxmlformats.org/officeDocument/2006/relationships/slide" Target="../slides/slide19.xml"/><Relationship Id="rId16" Type="http://schemas.openxmlformats.org/officeDocument/2006/relationships/hyperlink" Target="https://www.theguardian.com/tv-and-radio/2018/oct/30/the-season-of-the-witch-how-sabrina-and-co-are-casting-their-spell-over-tv" TargetMode="External"/><Relationship Id="rId1" Type="http://schemas.openxmlformats.org/officeDocument/2006/relationships/notesMaster" Target="../notesMasters/notesMaster1.xml"/><Relationship Id="rId6" Type="http://schemas.openxmlformats.org/officeDocument/2006/relationships/hyperlink" Target="https://en.wikipedia.org/wiki/List_of_Neopagan_movements" TargetMode="External"/><Relationship Id="rId11" Type="http://schemas.openxmlformats.org/officeDocument/2006/relationships/hyperlink" Target="https://www.dazeddigital.com/user/CharlotteRA" TargetMode="External"/><Relationship Id="rId5" Type="http://schemas.openxmlformats.org/officeDocument/2006/relationships/hyperlink" Target="https://en.wikipedia.org/wiki/Modern_Paganism" TargetMode="External"/><Relationship Id="rId15" Type="http://schemas.openxmlformats.org/officeDocument/2006/relationships/hyperlink" Target="http://www.dazeddigital.com/life-culture/article/41355/1/witches-speak-out-brands-sephora-pinrose-commodifying-witchcraft" TargetMode="External"/><Relationship Id="rId10" Type="http://schemas.openxmlformats.org/officeDocument/2006/relationships/hyperlink" Target="https://www.dazeddigital.com/feature" TargetMode="External"/><Relationship Id="rId4" Type="http://schemas.openxmlformats.org/officeDocument/2006/relationships/hyperlink" Target="https://en.wikipedia.org/wiki/Ancient_world" TargetMode="External"/><Relationship Id="rId9" Type="http://schemas.openxmlformats.org/officeDocument/2006/relationships/hyperlink" Target="https://www.dazeddigital.com/life-culture" TargetMode="External"/><Relationship Id="rId14" Type="http://schemas.openxmlformats.org/officeDocument/2006/relationships/hyperlink" Target="http://sarahannelawless.com/2018/11/12/for-sale-neopaganism-as-is/"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en.wikipedia.org/wiki/Hellenistic_period" TargetMode="External"/><Relationship Id="rId13" Type="http://schemas.openxmlformats.org/officeDocument/2006/relationships/hyperlink" Target="https://en.wikipedia.org/wiki/Exploration" TargetMode="External"/><Relationship Id="rId18" Type="http://schemas.openxmlformats.org/officeDocument/2006/relationships/hyperlink" Target="https://en.wikipedia.org/wiki/Hellenistic_mathematics" TargetMode="External"/><Relationship Id="rId26" Type="http://schemas.openxmlformats.org/officeDocument/2006/relationships/hyperlink" Target="https://en.wikipedia.org/wiki/Septuagint" TargetMode="External"/><Relationship Id="rId3" Type="http://schemas.openxmlformats.org/officeDocument/2006/relationships/hyperlink" Target="https://en.wikipedia.org/wiki/History_of_the_Mediterranean_region" TargetMode="External"/><Relationship Id="rId21" Type="http://schemas.openxmlformats.org/officeDocument/2006/relationships/hyperlink" Target="https://en.wikipedia.org/wiki/Decadence" TargetMode="External"/><Relationship Id="rId34" Type="http://schemas.openxmlformats.org/officeDocument/2006/relationships/hyperlink" Target="https://en.wikipedia.org/wiki/Cybele" TargetMode="External"/><Relationship Id="rId7" Type="http://schemas.openxmlformats.org/officeDocument/2006/relationships/hyperlink" Target="https://en.wikipedia.org/wiki/Battle_of_Actium" TargetMode="External"/><Relationship Id="rId12" Type="http://schemas.openxmlformats.org/officeDocument/2006/relationships/hyperlink" Target="https://en.wikipedia.org/wiki/Hellenistic_art" TargetMode="External"/><Relationship Id="rId17" Type="http://schemas.openxmlformats.org/officeDocument/2006/relationships/hyperlink" Target="https://en.wikipedia.org/wiki/Music" TargetMode="External"/><Relationship Id="rId25" Type="http://schemas.openxmlformats.org/officeDocument/2006/relationships/hyperlink" Target="https://en.wikipedia.org/wiki/Alexandrian_school" TargetMode="External"/><Relationship Id="rId33" Type="http://schemas.openxmlformats.org/officeDocument/2006/relationships/hyperlink" Target="https://en.wikipedia.org/wiki/Attis" TargetMode="External"/><Relationship Id="rId2" Type="http://schemas.openxmlformats.org/officeDocument/2006/relationships/slide" Target="../slides/slide21.xml"/><Relationship Id="rId16" Type="http://schemas.openxmlformats.org/officeDocument/2006/relationships/hyperlink" Target="https://en.wikipedia.org/wiki/Architecture" TargetMode="External"/><Relationship Id="rId20" Type="http://schemas.openxmlformats.org/officeDocument/2006/relationships/hyperlink" Target="https://en.wikipedia.org/wiki/Hellenistic_science" TargetMode="External"/><Relationship Id="rId29" Type="http://schemas.openxmlformats.org/officeDocument/2006/relationships/hyperlink" Target="https://en.wikipedia.org/wiki/Pyrrhonism" TargetMode="External"/><Relationship Id="rId1" Type="http://schemas.openxmlformats.org/officeDocument/2006/relationships/notesMaster" Target="../notesMasters/notesMaster1.xml"/><Relationship Id="rId6" Type="http://schemas.openxmlformats.org/officeDocument/2006/relationships/hyperlink" Target="https://en.wikipedia.org/wiki/Roman_Empire" TargetMode="External"/><Relationship Id="rId11" Type="http://schemas.openxmlformats.org/officeDocument/2006/relationships/hyperlink" Target="https://en.wikipedia.org/wiki/Indian_subcontinent" TargetMode="External"/><Relationship Id="rId24" Type="http://schemas.openxmlformats.org/officeDocument/2006/relationships/hyperlink" Target="https://en.wikipedia.org/wiki/New_Comedy" TargetMode="External"/><Relationship Id="rId32" Type="http://schemas.openxmlformats.org/officeDocument/2006/relationships/hyperlink" Target="https://en.wikipedia.org/wiki/Serapis" TargetMode="External"/><Relationship Id="rId5" Type="http://schemas.openxmlformats.org/officeDocument/2006/relationships/hyperlink" Target="https://en.wikipedia.org/wiki/Alexander_the_Great" TargetMode="External"/><Relationship Id="rId15" Type="http://schemas.openxmlformats.org/officeDocument/2006/relationships/hyperlink" Target="https://en.wikipedia.org/wiki/Ancient_Greek_theatre" TargetMode="External"/><Relationship Id="rId23" Type="http://schemas.openxmlformats.org/officeDocument/2006/relationships/hyperlink" Target="https://en.wikipedia.org/wiki/Classical_Greece" TargetMode="External"/><Relationship Id="rId28" Type="http://schemas.openxmlformats.org/officeDocument/2006/relationships/hyperlink" Target="https://en.wikipedia.org/wiki/Epicureanism" TargetMode="External"/><Relationship Id="rId36" Type="http://schemas.openxmlformats.org/officeDocument/2006/relationships/hyperlink" Target="https://en.wikipedia.org/wiki/Bactria" TargetMode="External"/><Relationship Id="rId10" Type="http://schemas.openxmlformats.org/officeDocument/2006/relationships/hyperlink" Target="https://en.wikipedia.org/wiki/Ancient_Greek" TargetMode="External"/><Relationship Id="rId19" Type="http://schemas.openxmlformats.org/officeDocument/2006/relationships/hyperlink" Target="https://en.wikipedia.org/wiki/Hellenistic_philosophy" TargetMode="External"/><Relationship Id="rId31" Type="http://schemas.openxmlformats.org/officeDocument/2006/relationships/hyperlink" Target="https://en.wikipedia.org/wiki/Archimedes" TargetMode="External"/><Relationship Id="rId4" Type="http://schemas.openxmlformats.org/officeDocument/2006/relationships/hyperlink" Target="https://en.wikipedia.org/wiki/Death_of_Alexander_the_Great" TargetMode="External"/><Relationship Id="rId9" Type="http://schemas.openxmlformats.org/officeDocument/2006/relationships/hyperlink" Target="https://en.wikipedia.org/wiki/Ptolemaic_Kingdom" TargetMode="External"/><Relationship Id="rId14" Type="http://schemas.openxmlformats.org/officeDocument/2006/relationships/hyperlink" Target="https://en.wikipedia.org/wiki/Literature" TargetMode="External"/><Relationship Id="rId22" Type="http://schemas.openxmlformats.org/officeDocument/2006/relationships/hyperlink" Target="https://en.wikipedia.org/wiki/Degeneration" TargetMode="External"/><Relationship Id="rId27" Type="http://schemas.openxmlformats.org/officeDocument/2006/relationships/hyperlink" Target="https://en.wikipedia.org/wiki/Stoicism" TargetMode="External"/><Relationship Id="rId30" Type="http://schemas.openxmlformats.org/officeDocument/2006/relationships/hyperlink" Target="https://en.wikipedia.org/wiki/Euclid" TargetMode="External"/><Relationship Id="rId35" Type="http://schemas.openxmlformats.org/officeDocument/2006/relationships/hyperlink" Target="https://en.wikipedia.org/wiki/Greco-Buddhism"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booking.com/city/it/rome.html?aid=304142;label=wp-text2link-widget-fr-304142"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amzn.to/1sFfQm9"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report, first an introductory overview is given on European and English landscape perceptions through time, with additional explanation of global perceptions by highlighting some diverse cultures. In this chapter the intention is to exhibit differences in landscape perception, stating that how we look at the landscape is different from other cultures, and even different from our own ancestors. </a:t>
            </a:r>
          </a:p>
        </p:txBody>
      </p:sp>
      <p:sp>
        <p:nvSpPr>
          <p:cNvPr id="4" name="Slide Number Placeholder 3"/>
          <p:cNvSpPr>
            <a:spLocks noGrp="1"/>
          </p:cNvSpPr>
          <p:nvPr>
            <p:ph type="sldNum" sz="quarter" idx="5"/>
          </p:nvPr>
        </p:nvSpPr>
        <p:spPr/>
        <p:txBody>
          <a:bodyPr/>
          <a:lstStyle/>
          <a:p>
            <a:fld id="{32F19C5F-EA42-4004-AB8C-B338FFDE0A38}" type="slidenum">
              <a:rPr lang="en-GB" smtClean="0"/>
              <a:t>2</a:t>
            </a:fld>
            <a:endParaRPr lang="en-GB"/>
          </a:p>
        </p:txBody>
      </p:sp>
    </p:spTree>
    <p:extLst>
      <p:ext uri="{BB962C8B-B14F-4D97-AF65-F5344CB8AC3E}">
        <p14:creationId xmlns:p14="http://schemas.microsoft.com/office/powerpoint/2010/main" val="2703258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European Landscape Convention (2000) defines ‘landscape’ as an area, as perceived by people, whose character is the result of the action and interaction of natural and/or human factors. Any discipline concerning landscapes is therefore inevitably bound to acknowledge the importance of public perception and integrate it in their actions. Not only in the UK, but all over Europe policy makers have tried to integrate public perception into their strategies. Even though much attention has been given to the concept of perception in policies, the actual application of public perception in policy has to be reviewed. The concept of perception is used in many policy documents, without questioning the actual meaning of the term. There is a lack of basic understanding of public perception and experience, and how to successfully implement this into practice. Even though much attention has been given to the concept of perception in policies, the actual application of public perception in policy has to be reviewed. The concept of perception is used in many policy documents, without questioning the actual meaning of the term. There is a lack of basic understanding of public perception and experience, and how to successfully implement this into practice.</a:t>
            </a:r>
          </a:p>
        </p:txBody>
      </p:sp>
      <p:sp>
        <p:nvSpPr>
          <p:cNvPr id="4" name="Slide Number Placeholder 3"/>
          <p:cNvSpPr>
            <a:spLocks noGrp="1"/>
          </p:cNvSpPr>
          <p:nvPr>
            <p:ph type="sldNum" sz="quarter" idx="5"/>
          </p:nvPr>
        </p:nvSpPr>
        <p:spPr/>
        <p:txBody>
          <a:bodyPr/>
          <a:lstStyle/>
          <a:p>
            <a:fld id="{32F19C5F-EA42-4004-AB8C-B338FFDE0A38}" type="slidenum">
              <a:rPr lang="en-GB" smtClean="0"/>
              <a:t>3</a:t>
            </a:fld>
            <a:endParaRPr lang="en-GB"/>
          </a:p>
        </p:txBody>
      </p:sp>
    </p:spTree>
    <p:extLst>
      <p:ext uri="{BB962C8B-B14F-4D97-AF65-F5344CB8AC3E}">
        <p14:creationId xmlns:p14="http://schemas.microsoft.com/office/powerpoint/2010/main" val="1080262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artist paints a landscape; a geographer studies it. Some geographers, such as Otto Schluter, actually define geography as landscape science. Schluter was the first scientist to write specifically of natural landscapes and cultural landscapes.</a:t>
            </a:r>
            <a:br>
              <a:rPr lang="en-GB" dirty="0"/>
            </a:br>
            <a:br>
              <a:rPr lang="en-GB" dirty="0"/>
            </a:br>
            <a:r>
              <a:rPr lang="en-GB" b="1" dirty="0"/>
              <a:t>Bullet one </a:t>
            </a:r>
            <a:r>
              <a:rPr lang="en-GB" b="0" dirty="0"/>
              <a:t>- A natural landscape</a:t>
            </a:r>
            <a:r>
              <a:rPr lang="en-GB" dirty="0"/>
              <a:t> is made up of a collection of landforms, such as mountains, hills, plains, and plateaus. Lakes, streams, soils (such as sand or clay), and natural vegetation are other features of natural landscapes. A desert landscape, for instance, usually indicates sandy soil and few deciduous trees. Even desert landscapes can vary: The hilly sand dunes of the Sahara Desert landscape are very different from the cactus-dotted landscape of the Mojave Desert of the American Southwest, for instance.</a:t>
            </a:r>
            <a:br>
              <a:rPr lang="en-GB" dirty="0"/>
            </a:br>
            <a:br>
              <a:rPr lang="en-GB" dirty="0"/>
            </a:br>
            <a:r>
              <a:rPr lang="en-GB" b="1" dirty="0"/>
              <a:t>Bullet two - Cultural Landscape</a:t>
            </a:r>
            <a:br>
              <a:rPr lang="en-GB" dirty="0"/>
            </a:br>
            <a:r>
              <a:rPr lang="en-GB" dirty="0"/>
              <a:t>A landscape that people have modified is called a cultural landscape. People and the plants they grow, the animals they care for, and the structures they build make up cultural landscapes. Such landscapes can vary greatly. They can be as different as a vast cattle ranch in Argentina or the urban landscape of Tokyo, Japan.</a:t>
            </a:r>
            <a:br>
              <a:rPr lang="en-GB" dirty="0"/>
            </a:br>
            <a:br>
              <a:rPr lang="en-GB" dirty="0"/>
            </a:br>
            <a:r>
              <a:rPr lang="en-GB" dirty="0"/>
              <a:t>Since 1992, the United Nations has recognized significant interactions between people and the natural landscape as official cultural landscapes. The international organization protects these sites from destruction, and identifies them as tourist destinations.</a:t>
            </a:r>
            <a:br>
              <a:rPr lang="en-GB" dirty="0"/>
            </a:br>
            <a:br>
              <a:rPr lang="en-GB" dirty="0"/>
            </a:br>
            <a:r>
              <a:rPr lang="en-GB" b="1" dirty="0"/>
              <a:t>Bullet three - The World Heritage Committee of UNESCO</a:t>
            </a:r>
            <a:r>
              <a:rPr lang="en-GB" dirty="0"/>
              <a:t> (the United Nations Economic, Social, and Cultural Organization) defines a cultural landscape in three ways.</a:t>
            </a:r>
            <a:br>
              <a:rPr lang="en-GB" dirty="0"/>
            </a:br>
            <a:br>
              <a:rPr lang="en-GB" dirty="0"/>
            </a:br>
            <a:r>
              <a:rPr lang="en-GB" dirty="0"/>
              <a:t>The first is a clearly defined landscape designed and created intentionally by man. The Archaeological Landscape of the First Coffee Plantations in the South-East of Cuba, near Santiago, Cuba, is an example of this type of cultural landscape.</a:t>
            </a:r>
            <a:br>
              <a:rPr lang="en-GB" dirty="0"/>
            </a:br>
            <a:endParaRPr lang="en-GB" dirty="0"/>
          </a:p>
          <a:p>
            <a:r>
              <a:rPr lang="en-GB" dirty="0"/>
              <a:t>The second type of cultural landscape is an organically evolved landscape. An organically evolved landscape is one where the spiritual, economic, and cultural significance of an area developed along with its physical characteristics. The Orkhon Valley Cultural Landscape, along the banks of the Orkhon River in central Mongolia, is an example of an organically evolved landscape. The Orkhon Valley has been used by Mongolian nomads since the 8th century as pastureland for their horses and other animals. Mongolian herders still use the rich river valley for pastureland today.</a:t>
            </a:r>
            <a:br>
              <a:rPr lang="en-GB" dirty="0"/>
            </a:br>
            <a:br>
              <a:rPr lang="en-GB" dirty="0"/>
            </a:br>
            <a:r>
              <a:rPr lang="en-GB" dirty="0"/>
              <a:t>The last type of cultural landscape is an associative cultural landscape (People and the Natural Landscape). An associative landscape is much like an organically evolved landscape, except physical evidence of historical human use of the site may be missing. Its significance is an association with spiritual, economic, or cultural features of a people. Tongariro National Park in New Zealand is an associative cultural landscape for the Maori people. The mountains in the park symbolize the link between the Maori and the physical environment.</a:t>
            </a:r>
            <a:br>
              <a:rPr lang="en-GB" dirty="0"/>
            </a:br>
            <a:br>
              <a:rPr lang="en-GB" dirty="0"/>
            </a:br>
            <a:br>
              <a:rPr lang="en-GB" dirty="0"/>
            </a:br>
            <a:r>
              <a:rPr lang="en-GB" b="1" dirty="0"/>
              <a:t>Bullet four - </a:t>
            </a:r>
            <a:r>
              <a:rPr lang="en-GB" dirty="0"/>
              <a:t>The growth of technology has increased our ability to change a natural landscape. An example of human impact on landscape can be seen along the coastline of the Netherlands. Water from the North Sea was pumped out of certain areas, uncovering the fertile soil below. Dikes and dams were built to keep water from these areas, now used for farming and other purposes.</a:t>
            </a:r>
            <a:br>
              <a:rPr lang="en-GB" dirty="0"/>
            </a:br>
            <a:br>
              <a:rPr lang="en-GB" dirty="0"/>
            </a:br>
            <a:r>
              <a:rPr lang="en-GB" b="1" dirty="0"/>
              <a:t>Bullet five - </a:t>
            </a:r>
            <a:r>
              <a:rPr lang="en-GB" dirty="0"/>
              <a:t>Dams can change a natural landscape by flooding it. The Three Gorges Dam on the Yangtze River, in Yichang, China, is the worlds largest electric power plant. The Three Gorges Dam project has displaced more than 1.2 million people and permanently altered the flow of the Yangtze River, changing both the physical and cultural landscape of the region.</a:t>
            </a:r>
            <a:br>
              <a:rPr lang="en-GB" dirty="0"/>
            </a:br>
            <a:endParaRPr lang="en-GB" dirty="0"/>
          </a:p>
          <a:p>
            <a:r>
              <a:rPr lang="en-GB" b="1" dirty="0"/>
              <a:t>Bullet six - </a:t>
            </a:r>
            <a:r>
              <a:rPr lang="en-GB" dirty="0"/>
              <a:t>Many human activities increase the rate at which natural processes, such as weathering and erosion, shape the landscape. The cutting of forests exposes more soil to wind and water erosion. Pollution such as acid rain often speeds up the weathering, or breakdown, of the Earths rocky surface.</a:t>
            </a:r>
            <a:br>
              <a:rPr lang="en-GB" dirty="0"/>
            </a:br>
            <a:br>
              <a:rPr lang="en-GB" dirty="0"/>
            </a:br>
            <a:r>
              <a:rPr lang="en-GB" dirty="0"/>
              <a:t>By studying natural and cultural landscapes, geographers learn how peoples activities affect the land. Their studies may suggest ways that will help us protect the delicate balance of Earths ecosystems.</a:t>
            </a:r>
          </a:p>
          <a:p>
            <a:r>
              <a:rPr lang="en-GB" dirty="0"/>
              <a:t>The natural landscape of the Pacific Ocean meets the man-made landscape of Honolulu, </a:t>
            </a:r>
            <a:r>
              <a:rPr lang="en-GB" dirty="0" err="1"/>
              <a:t>Hawaii.Photograph</a:t>
            </a:r>
            <a:r>
              <a:rPr lang="en-GB" dirty="0"/>
              <a:t> by Mark Makowski, </a:t>
            </a:r>
            <a:r>
              <a:rPr lang="en-GB" dirty="0" err="1"/>
              <a:t>MyShot</a:t>
            </a:r>
            <a:endParaRPr lang="en-GB" dirty="0"/>
          </a:p>
          <a:p>
            <a:endParaRPr lang="en-GB" dirty="0"/>
          </a:p>
          <a:p>
            <a:r>
              <a:rPr lang="en-GB" b="1" dirty="0"/>
              <a:t>Bullet seven - </a:t>
            </a:r>
            <a:r>
              <a:rPr lang="en-GB" dirty="0"/>
              <a:t>Landscape architecture is the study of planning and altering features of a natural landscape. This often takes the form of public parks and gardens. Central Park, the enormous public park in New York City, is often cited as an ideal example of urban landscape architecture. Central Park was designed by American landscape architect Frederick Law Olmstead.</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550733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eludes the sense of place and identity that communities attach to their local environs.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04444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Bullet one - </a:t>
            </a:r>
            <a:r>
              <a:rPr lang="en-GB" dirty="0"/>
              <a:t>Landscape has the dual meaning of referring both to the physicality of scenery and the representation of it. That is to say, landscape is always already a representation of the forces that have formed it – geological and anthropomorphic – and the forces that form a view of it – social, political, ideological. Importantly, landscape as a medium, prior to any re-presentation is a naturalising force. More specifically it naturalises it’s own viewing, reducing and </a:t>
            </a:r>
            <a:r>
              <a:rPr lang="en-GB" dirty="0" err="1"/>
              <a:t>linearising</a:t>
            </a:r>
            <a:r>
              <a:rPr lang="en-GB" dirty="0"/>
              <a:t> the processes of formation, transmission, reception, interpretation and the feedback involved to a single dimension.</a:t>
            </a:r>
          </a:p>
          <a:p>
            <a:br>
              <a:rPr lang="en-GB" dirty="0"/>
            </a:br>
            <a:r>
              <a:rPr lang="en-GB" b="1" dirty="0"/>
              <a:t>Bullet two - </a:t>
            </a:r>
            <a:r>
              <a:rPr lang="en-GB" dirty="0"/>
              <a:t>Landscape readily becomes indivisible from the forces, actions and events that occur within it and are associatively inscribed upon it. When landscape becomes a genre, approach or theme within a medium of cultural production these layers are further flattened, which is to say that none of this hidden complexity can be easily depicted in any medium (aside from perhaps landscape itself). It is worth noting though, that landscape is always pre-interpreted, that is – made legible through prior vision. I think it becomes very interesting, when making work concerned in some way with landscape, to consider the role of prior readings in shaping how a landscape is understood and how a depiction of landscape is used (keeping in mind that landscape is also a verb). I am interested in making visible, or representing prior readings of landscape as a way of denaturalising the factors and forces that have affected how it is shaped and seen. This approach leads straight to both the politics of landscape and the history of looking.</a:t>
            </a:r>
          </a:p>
          <a:p>
            <a:r>
              <a:rPr lang="en-GB" b="1" dirty="0"/>
              <a:t>About Cultural Landscapes</a:t>
            </a:r>
          </a:p>
          <a:p>
            <a:r>
              <a:rPr lang="en-GB" dirty="0">
                <a:hlinkClick r:id="rId3"/>
              </a:rPr>
              <a:t>Garden of the Gods</a:t>
            </a:r>
            <a:endParaRPr lang="en-GB" dirty="0"/>
          </a:p>
          <a:p>
            <a:r>
              <a:rPr lang="en-GB" dirty="0"/>
              <a:t>Cultural landscapes are landscapes that have been affected, influenced, or shaped by human involvement. A cultural landscape can be associated with a person or event. It can be thousands of acres or a tiny homestead. It can be a grand estate, industrial site, park, garden, cemetery, campus, and more. Collectively, cultural landscapes are works of art, narratives of culture, and expressions of regional identity. There are primarily four types of cultural landscapes, although any given landscape may fall under more than one typology:</a:t>
            </a:r>
          </a:p>
          <a:p>
            <a:r>
              <a:rPr lang="en-GB" dirty="0"/>
              <a:t> </a:t>
            </a:r>
          </a:p>
          <a:p>
            <a:r>
              <a:rPr lang="en-GB" dirty="0"/>
              <a:t>&gt;</a:t>
            </a:r>
            <a:r>
              <a:rPr lang="en-GB" dirty="0">
                <a:hlinkClick r:id="rId4"/>
              </a:rPr>
              <a:t>Designed Landscapes</a:t>
            </a:r>
            <a:endParaRPr lang="en-GB" dirty="0"/>
          </a:p>
          <a:p>
            <a:r>
              <a:rPr lang="en-GB" dirty="0"/>
              <a:t>are landscapes that were consciously designed or laid out by a landscape architect, master gardener, architect, or horticulturist according to design principles, or by an amateur gardener working in a recognized style or tradition.</a:t>
            </a:r>
          </a:p>
          <a:p>
            <a:r>
              <a:rPr lang="en-GB" dirty="0"/>
              <a:t>&gt;</a:t>
            </a:r>
            <a:r>
              <a:rPr lang="en-GB" dirty="0">
                <a:hlinkClick r:id="rId5"/>
              </a:rPr>
              <a:t>Ethnographic Landscapes</a:t>
            </a:r>
            <a:endParaRPr lang="en-GB" dirty="0"/>
          </a:p>
          <a:p>
            <a:r>
              <a:rPr lang="en-GB" dirty="0"/>
              <a:t>...are landscapes containing a variety of natural and cultural resources that the associated people define as heritage resources.</a:t>
            </a:r>
          </a:p>
          <a:p>
            <a:r>
              <a:rPr lang="en-GB" dirty="0"/>
              <a:t>&gt;</a:t>
            </a:r>
            <a:r>
              <a:rPr lang="en-GB" dirty="0">
                <a:hlinkClick r:id="rId6"/>
              </a:rPr>
              <a:t>Historic Sites</a:t>
            </a:r>
            <a:endParaRPr lang="en-GB" dirty="0"/>
          </a:p>
          <a:p>
            <a:r>
              <a:rPr lang="en-GB" dirty="0"/>
              <a:t>...are cultural landscapes significant for their association with a historic event, activity, or person.</a:t>
            </a:r>
          </a:p>
          <a:p>
            <a:r>
              <a:rPr lang="en-GB" dirty="0"/>
              <a:t>&gt;</a:t>
            </a:r>
            <a:r>
              <a:rPr lang="en-GB" dirty="0">
                <a:hlinkClick r:id="rId7"/>
              </a:rPr>
              <a:t>Vernacular Landscapes</a:t>
            </a:r>
            <a:endParaRPr lang="en-GB" dirty="0"/>
          </a:p>
          <a:p>
            <a:r>
              <a:rPr lang="en-GB" dirty="0"/>
              <a:t>...are landscapes that evolved through use by the people whose activities or occupancy shaped those landscapes. Through social or cultural attitudes of an individual, family, or a community, the landscapes reflect the physical, biological, and cultural character of those everyday lives.</a:t>
            </a:r>
          </a:p>
          <a:p>
            <a:endParaRPr lang="en-GB" dirty="0"/>
          </a:p>
          <a:p>
            <a:endParaRPr lang="en-GB" dirty="0"/>
          </a:p>
          <a:p>
            <a:r>
              <a:rPr lang="en-GB" b="1" dirty="0"/>
              <a:t>Bullet three - </a:t>
            </a:r>
            <a:r>
              <a:rPr lang="en-GB" dirty="0"/>
              <a:t>A landscape is the visible features of an area of land, its landforms, and how they integrate with natural or man-made features.[1] A landscape includes the physical elements of </a:t>
            </a:r>
            <a:r>
              <a:rPr lang="en-GB" dirty="0" err="1"/>
              <a:t>geophysically</a:t>
            </a:r>
            <a:r>
              <a:rPr lang="en-GB" dirty="0"/>
              <a:t> defined landforms such as (ice-capped) mountains, hills, water bodies such as rivers, lakes, ponds and the sea, living elements of land cover including indigenous vegetation, human elements including different forms of land use, buildings, and structures, and transitory elements such as lighting and weather conditions. Combining both their physical origins and the cultural overlay of human presence, often created over millennia, landscapes reflect a living synthesis of people and place that is vital to local and national identity.</a:t>
            </a:r>
          </a:p>
          <a:p>
            <a:endParaRPr lang="en-GB" dirty="0"/>
          </a:p>
          <a:p>
            <a:r>
              <a:rPr lang="en-GB" dirty="0"/>
              <a:t>The character of a landscape helps define the self-image of the people who inhabit it and a sense of place that differentiates one region from other regions. It is the dynamic backdrop to people's lives. Landscape can be as varied as farmland, a landscape park or wilderness. The Earth has a vast range of landscapes, including the icy landscapes of polar regions, mountainous landscapes, vast arid desert landscapes, islands, and coastal landscapes, densely forested or wooded landscapes including past boreal forests and tropical rainforests, and agricultural landscapes of temperate and tropical regions. The activity of modifying the visible features of an area of land is referred to as landscaping.</a:t>
            </a:r>
          </a:p>
          <a:p>
            <a:endParaRPr lang="en-GB" dirty="0"/>
          </a:p>
          <a:p>
            <a:endParaRPr lang="en-GB" dirty="0"/>
          </a:p>
          <a:p>
            <a:r>
              <a:rPr lang="en-GB" u="sng" dirty="0"/>
              <a:t>From ANOB paper in folder</a:t>
            </a:r>
          </a:p>
          <a:p>
            <a:r>
              <a:rPr lang="en-GB" b="1" dirty="0"/>
              <a:t>Bullet four - </a:t>
            </a:r>
            <a:r>
              <a:rPr lang="en-GB" dirty="0"/>
              <a:t>Landscape means so many different things to so many different people, that it can be seen as no surprise that many avoid using the word. This includes both the European Union and the UK government, both of which tend to use the term ‘environment’. Howard (2011) describes in his book ‘Introduction to landscape’ a clear distinction between the different approaches towards landscape based on historic paradigms. To get an idea of how people value the landscape, it is necessary to unravel the meaning of landscape a bit further. To do that, the structure set up by Howard (2011) is used. </a:t>
            </a:r>
          </a:p>
          <a:p>
            <a:endParaRPr lang="en-GB" dirty="0"/>
          </a:p>
          <a:p>
            <a:r>
              <a:rPr lang="en-GB" b="1" dirty="0"/>
              <a:t>Sub bullet - </a:t>
            </a:r>
            <a:r>
              <a:rPr lang="en-GB" dirty="0"/>
              <a:t>According to Howard (2011) there are two predominant threads on landscape, these being the idea of the cultural landscape, and landscape as a picture. Two further threads are the ideas of landscape as a scale of operations and landscape as scenery. Furthermore the threads of landscape as a sense can be added. Cultural landscape is an idea which is embedded within the discipline of geography: ‘The cultural landscape is fashioned from a natural landscape by a cultural group. Culture is the agent, nature is the medium, the cultural landscape the result’ (Sauer, 1925). The term cultural landscape can be seen as a landscape which owes its appearance significantly to human action. The term ‘culture’ can be defined as all human activities that are not purely physical such as breathing. One culture will differ from the other for example how the landscape is managed, how nature is conserved, and the way people farm the landscape. The emphasis in cultural landscape research has been mostly on the past and on surviving physical evidence. Therefore archaeology has been important in discovering the historic landscape. An important essay on cultural landscape was made by Dennis Cosgrove (1993) and his mentioning of the Palladian landscape. He explains that Veneto was designed by Palladio for Venetian families to display their power. The landscape therefore was a theatre, a stage in which people could express themselves. </a:t>
            </a:r>
          </a:p>
          <a:p>
            <a:endParaRPr lang="en-GB" dirty="0"/>
          </a:p>
          <a:p>
            <a:r>
              <a:rPr lang="en-GB" b="1" dirty="0"/>
              <a:t>Sub bullet - </a:t>
            </a:r>
            <a:r>
              <a:rPr lang="en-GB" dirty="0"/>
              <a:t>The landscape can also be perceived quite differently as being a picture. This way of looking at the landscape was prominent in landscape painting and had started in England from the seventeenth century. This discourse was highly influenced by Italy and the Netherlands. During the eighteenth century, landscape was an aristocratic phenomenon, a way of looking that belonged to  The domain of landscape research focusses on the visual world of landscape;  However, a landscape is perceived through all senses. Landscape perception explained Human Landscape Perception 29 the landowning class, and which people of the middling sort slowly acquired as part of their cultural capital. Landowners created due to technological developments large areas of recreation which appeared to be natural: the landscape garden. Landscape painting was an essential part of this upper-class possession, and the artists were often staying in the country estates they depicted. Later photography became important and was highly connected to tourist activities. </a:t>
            </a:r>
          </a:p>
          <a:p>
            <a:endParaRPr lang="en-GB" dirty="0"/>
          </a:p>
          <a:p>
            <a:r>
              <a:rPr lang="en-GB" b="1" dirty="0"/>
              <a:t>Further reading not to be read in online lecture</a:t>
            </a:r>
          </a:p>
          <a:p>
            <a:endParaRPr lang="en-GB" dirty="0"/>
          </a:p>
          <a:p>
            <a:r>
              <a:rPr lang="en-GB" dirty="0"/>
              <a:t>There are two other significant concepts of landscape, which have in common an element of scale. It can be said that landscape is ‘out there’; it is not indoors unless we bring it in as decoration in our rooms. Landscape as wilderness is very common in the USA, and is metamorphosed beyond visual scenery to a close connection with nature. Wilderness developed here a recreational value. Furthermore this concept of landscape had something in common with the aesthetic view as visual appreciation is a critical element in making judgements about landscape quality. This appreciation is however mostly based on ‘naturalness’. The scenic elements are more difficult to distinguish as they relate to the complex interactions of environment, landscape, wilderness and nature. The scale in which these elements appear are important to understand the landscape appreciation. This threat recons that the landscape scale is the size that can be seen, and does not only look at one element in the landscape. The usage of landscape as ‘the wider surroundings’ then becomes closer to the concept of ‘setting’. When it comes to the management of such a place, not only the historic element will be protected, the rest of the setting is just as important as the element itself.</a:t>
            </a:r>
          </a:p>
          <a:p>
            <a:endParaRPr lang="en-GB" dirty="0"/>
          </a:p>
          <a:p>
            <a:r>
              <a:rPr lang="en-GB" dirty="0"/>
              <a:t> It is clear that in the domain of landscape research the focus lies within the visual world of landscape. But if your idea of landscape is only pictorial, what is the point of smelling and listening to it? For example when people are asked about their love for a particular place, their description will concentrate on the sound of birds or water, or the feel of the sand underfoot. Therefore some authors put more emphasis on the landscape and its senses (Tuan, 1971, 1974: </a:t>
            </a:r>
            <a:r>
              <a:rPr lang="en-GB" dirty="0" err="1"/>
              <a:t>Bunkše</a:t>
            </a:r>
            <a:r>
              <a:rPr lang="en-GB" dirty="0"/>
              <a:t>, 2007). </a:t>
            </a:r>
            <a:r>
              <a:rPr lang="en-GB" dirty="0" err="1"/>
              <a:t>Bunkše</a:t>
            </a:r>
            <a:r>
              <a:rPr lang="en-GB" dirty="0"/>
              <a:t> (2007) sees landscape as ‘a unity in one’s surroundings, perceived through all the senses’.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877322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Below From - http://www.environmentguide.org.nz/issues/landscape/what-are-landscapes/</a:t>
            </a:r>
          </a:p>
          <a:p>
            <a:endParaRPr lang="en-GB" dirty="0"/>
          </a:p>
          <a:p>
            <a:r>
              <a:rPr lang="en-GB" b="1" u="sng" dirty="0"/>
              <a:t>Read the below for virtual lecture</a:t>
            </a:r>
          </a:p>
          <a:p>
            <a:endParaRPr lang="en-GB" dirty="0"/>
          </a:p>
          <a:p>
            <a:r>
              <a:rPr lang="en-GB" b="1" dirty="0"/>
              <a:t>What are landscapes?</a:t>
            </a:r>
          </a:p>
          <a:p>
            <a:r>
              <a:rPr lang="en-GB" b="1" dirty="0"/>
              <a:t>‘Landscape’ is a concept which includes the physical environment and people’s perception and appreciation of that environment. It is not restricted to the purely visual, but may comprise and encompass the ways in which individuals and communities perceive the natural and physical resources, as through traditions, lore, and legends that express the significant and memorable elements of a landscape.   The “sense of a broad expanse is common to the term “landscape”. </a:t>
            </a:r>
          </a:p>
          <a:p>
            <a:endParaRPr lang="en-GB" dirty="0"/>
          </a:p>
          <a:p>
            <a:r>
              <a:rPr lang="en-GB" b="1" dirty="0"/>
              <a:t>The term ‘landscape’ is not defined in the RMA however the Environment Court has suggested the following definition:</a:t>
            </a:r>
          </a:p>
          <a:p>
            <a:endParaRPr lang="en-GB" b="1" dirty="0"/>
          </a:p>
          <a:p>
            <a:r>
              <a:rPr lang="en-GB" b="1" dirty="0"/>
              <a:t>Landscape means the natural and physical attributes of land together with air and water which change over time and which is made known by people’s evolving perceptions and associations [such as beliefs, uses, values and relationships] . </a:t>
            </a:r>
          </a:p>
          <a:p>
            <a:endParaRPr lang="en-GB" b="1" dirty="0"/>
          </a:p>
          <a:p>
            <a:r>
              <a:rPr lang="en-GB" b="1" dirty="0"/>
              <a:t>The New Zealand Institute of Landscape Architects Best Practice Note   identifies three broad categories of landscape attributes:</a:t>
            </a:r>
          </a:p>
          <a:p>
            <a:endParaRPr lang="en-GB" b="1" dirty="0"/>
          </a:p>
          <a:p>
            <a:r>
              <a:rPr lang="en-GB" b="1" dirty="0"/>
              <a:t>Biophysical elements, patterns and processes;</a:t>
            </a:r>
          </a:p>
          <a:p>
            <a:r>
              <a:rPr lang="en-GB" b="1" dirty="0"/>
              <a:t>Sensory or perceptual qualities (such as the view of a scenic landscape or the distinctive smell and sound of the coast); and</a:t>
            </a:r>
          </a:p>
          <a:p>
            <a:r>
              <a:rPr lang="en-GB" b="1" dirty="0"/>
              <a:t>Associative meanings and values including spiritual, cultural or social associations (such as </a:t>
            </a:r>
            <a:r>
              <a:rPr lang="en-GB" b="1" dirty="0" err="1"/>
              <a:t>waahi</a:t>
            </a:r>
            <a:r>
              <a:rPr lang="en-GB" b="1" dirty="0"/>
              <a:t> </a:t>
            </a:r>
            <a:r>
              <a:rPr lang="en-GB" b="1" dirty="0" err="1"/>
              <a:t>tapu</a:t>
            </a:r>
            <a:r>
              <a:rPr lang="en-GB" b="1" dirty="0"/>
              <a:t>, heritage sites, and popular walking or fishing spots)</a:t>
            </a:r>
          </a:p>
          <a:p>
            <a:r>
              <a:rPr lang="en-GB" b="1" dirty="0"/>
              <a:t>Landscape is not a single resource such as soils or vegetation. It is an integrative concept which is applied to a group of resources within a spatial area and which incorporates the human values associated with them. The extent of the spatial area may be defined by biophysical and/or perceptual/associative characteristics, but often relates to ‘catchments’ or locations/ areas/units that share particular landscape attributes.</a:t>
            </a:r>
          </a:p>
          <a:p>
            <a:endParaRPr lang="en-GB" b="1" dirty="0"/>
          </a:p>
          <a:p>
            <a:r>
              <a:rPr lang="en-GB" b="1" dirty="0"/>
              <a:t>Although there is considerable overlap between the concepts of natural character and landscape, as set out in “natural character is not the same as natural features and landscapes or amenity values”. “Natural character” strongly emphasises natural ecological, hydrological and geomorphological processes, whereas “landscape” also takes into account the overall composition, spatial structure and aesthetic values of an area, together with its meanings and associations for different segments of society. </a:t>
            </a:r>
            <a:r>
              <a:rPr lang="en-GB" dirty="0"/>
              <a:t>This </a:t>
            </a:r>
            <a:r>
              <a:rPr lang="en-GB" dirty="0" err="1"/>
              <a:t>inc</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73563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hlinkClick r:id="rId3"/>
              </a:rPr>
              <a:t>People, land and time : an historical introduction to the relations </a:t>
            </a:r>
            <a:r>
              <a:rPr lang="en-GB" b="1" dirty="0" err="1">
                <a:hlinkClick r:id="rId3"/>
              </a:rPr>
              <a:t>betweeen</a:t>
            </a:r>
            <a:r>
              <a:rPr lang="en-GB" b="1" dirty="0">
                <a:hlinkClick r:id="rId3"/>
              </a:rPr>
              <a:t> landscape, culture and environment</a:t>
            </a:r>
            <a:endParaRPr lang="en-GB" b="1" dirty="0"/>
          </a:p>
          <a:p>
            <a:r>
              <a:rPr lang="en-GB" dirty="0"/>
              <a:t>Peter J. Atkins Brian K. Roberts 1939-; I. G Simmons (Ian Gordon), 1937-</a:t>
            </a:r>
          </a:p>
          <a:p>
            <a:r>
              <a:rPr lang="en-GB" dirty="0"/>
              <a:t>London : Arnold 1998</a:t>
            </a:r>
          </a:p>
          <a:p>
            <a:r>
              <a:rPr lang="en-GB" dirty="0"/>
              <a:t>In Carmarthen </a:t>
            </a:r>
            <a:r>
              <a:rPr lang="en-GB" dirty="0" err="1"/>
              <a:t>uni</a:t>
            </a:r>
            <a:r>
              <a:rPr lang="en-GB" dirty="0"/>
              <a:t> library</a:t>
            </a:r>
          </a:p>
          <a:p>
            <a:endParaRPr lang="en-GB" dirty="0"/>
          </a:p>
          <a:p>
            <a:pPr marL="228573" indent="-228573">
              <a:buAutoNum type="arabicPeriod"/>
            </a:pPr>
            <a:r>
              <a:rPr lang="en-GB" dirty="0"/>
              <a:t>This demands the response of our senses: sight,</a:t>
            </a:r>
            <a:r>
              <a:rPr lang="en-GB" baseline="0" dirty="0"/>
              <a:t> sound, touch, smell, taste &amp; these are what root them in our sub-consciousness. In the same way a sound, smell or taste can instantly take you to the memory of a specific place – the visual landscape linked to this flashes into your mind. It is the backdrop and frame to many of our cultural references predominantly in a  positive manner. This is the reason that so many act to preserve it &amp; can give rise to “Nimbyism”. Studies have shown that people react more positively to “natural Landscapes”. Water, fields, woods and mountains than urban. Urban landscapes can be seen as negative – claustrophobic, imprisoning, stark, cold etc.</a:t>
            </a:r>
          </a:p>
          <a:p>
            <a:pPr marL="228573" indent="-228573">
              <a:buAutoNum type="arabicPeriod"/>
            </a:pPr>
            <a:r>
              <a:rPr lang="en-GB" baseline="0" dirty="0"/>
              <a:t>In contrast Geologists/Geomorphologists look beneath the surface at how the surface came to be – the impact of different rock types and erosion processes that led to the results we see around us – the granite tors of Cornwall, the coastal plains of South Wales and the Valleys behind them. The rocks, valleys, hills, mountains, lakes &amp; deserts that we see are all visual clues to the topography/landscape beneath.</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970295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 Landscape is often automatically perceived as “Natural” as opposed to manmade. The actions of rivers &amp; streams that change over time &amp; lead to physical alterations that we can measure, this can also</a:t>
            </a:r>
            <a:r>
              <a:rPr lang="en-GB" baseline="0"/>
              <a:t> include the impact that prevailing weather has on the landscape – trees with a horizontal canopy in exposed moors &amp; coasts, water meadows next to low lying rivers (close to the water table) &amp; desert plains below mountain ranges.</a:t>
            </a:r>
          </a:p>
          <a:p>
            <a:endParaRPr lang="en-GB" baseline="0"/>
          </a:p>
          <a:p>
            <a:r>
              <a:rPr lang="en-GB" baseline="0"/>
              <a:t>As seen in books, poems &amp; paintings, “Nature” is the other, wild &amp; untamed often perceived as potentially dark, dangerous &amp; magical separate to our everyday life but always with the potential to impact. A walk through a wood can bring about a sense of clam – the Japanese call this forest bathing, or a slight unease at the awareness of the unknown and unseen caused by animals rustling through the undergrowth.</a:t>
            </a:r>
          </a:p>
          <a:p>
            <a:endParaRPr lang="en-GB" baseline="0"/>
          </a:p>
          <a:p>
            <a:r>
              <a:rPr lang="en-GB" baseline="0"/>
              <a:t>4. Che is an increasing awareness of (or return to, depending on your viewpoint) the environment/habitat within landscapes &amp; how these are all interconnected including us. This has seen the growth of the organic movement as something “clean” of manmade chemicals, different types of gardening – moon gardening to know when to plant different plants &amp; embracing the “wild” sensory aspects of the landscape.</a:t>
            </a:r>
          </a:p>
          <a:p>
            <a:r>
              <a:rPr lang="en-GB" baseline="0"/>
              <a:t>The long forest hedgerow project (Woodland Trust) aims to create a network of interconnected hedgerows that promote the growth of native species and create a “natural” road network per fauna.</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323067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Historians use landscape to reveal clues about past activity by people</a:t>
            </a:r>
            <a:r>
              <a:rPr lang="en-GB" baseline="0" dirty="0"/>
              <a:t> within an area, as the interest in social history grew in the mid-late 20</a:t>
            </a:r>
            <a:r>
              <a:rPr lang="en-GB" baseline="30000" dirty="0"/>
              <a:t>th</a:t>
            </a:r>
            <a:r>
              <a:rPr lang="en-GB" baseline="0" dirty="0"/>
              <a:t> century it became known as landscape history &amp; then landscape archaeology. By looking at a landscape human impact can be seen by both what is there and appears in harmony with the landscape &amp; what appears at odds – cedar tress were often planted in grounds of large houses in the late 18</a:t>
            </a:r>
            <a:r>
              <a:rPr lang="en-GB" baseline="30000" dirty="0"/>
              <a:t>th</a:t>
            </a:r>
            <a:r>
              <a:rPr lang="en-GB" baseline="0" dirty="0"/>
              <a:t> &amp; 19</a:t>
            </a:r>
            <a:r>
              <a:rPr lang="en-GB" baseline="30000" dirty="0"/>
              <a:t>th</a:t>
            </a:r>
            <a:r>
              <a:rPr lang="en-GB" baseline="0" dirty="0"/>
              <a:t> century and now the house may be gone or the land sub-divided &amp; changing in use so that these trees now appear randomly placed at odds with their setting. In the South Wales Valleys as elsewhere in hilly regions of the UK there are networks of tracks many now official footpaths that show how communities kept in contact  before the car and often circulate around what was the most important church, hence their name “funeral roads”.</a:t>
            </a:r>
          </a:p>
          <a:p>
            <a:endParaRPr lang="en-GB" baseline="0" dirty="0"/>
          </a:p>
          <a:p>
            <a:r>
              <a:rPr lang="en-GB" baseline="0" dirty="0"/>
              <a:t>Communities are often shaped by the landscape around them and it can become a source of positive identification – the Highlands of North of Scotland, the Valleys of South Wales, the Fens of East Anglia etc. Within the UK and at a local level with a region, separating villages, towns and city to help shape a local identity.</a:t>
            </a:r>
          </a:p>
          <a:p>
            <a:endParaRPr lang="en-GB" baseline="0" dirty="0"/>
          </a:p>
          <a:p>
            <a:r>
              <a:rPr lang="en-GB" baseline="0" dirty="0"/>
              <a:t>Arizona Grand Canyon state, the lake district. (point two on slide)</a:t>
            </a:r>
          </a:p>
          <a:p>
            <a:endParaRPr lang="en-GB" baseline="0" dirty="0"/>
          </a:p>
          <a:p>
            <a:r>
              <a:rPr lang="en-GB" baseline="0" dirty="0"/>
              <a:t>6. This leads on from the point above and enters cultural language – explained on next slide.</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571281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Cosgrove, D. Social Formation and Symbolic Landscape, </a:t>
            </a:r>
            <a:r>
              <a:rPr lang="en-GB" dirty="0" err="1"/>
              <a:t>Croom</a:t>
            </a:r>
            <a:r>
              <a:rPr lang="en-GB" dirty="0"/>
              <a:t> Helm: London, 1984.</a:t>
            </a:r>
          </a:p>
          <a:p>
            <a:endParaRPr lang="en-GB" dirty="0"/>
          </a:p>
          <a:p>
            <a:r>
              <a:rPr lang="en-GB" dirty="0"/>
              <a:t>Below</a:t>
            </a:r>
            <a:r>
              <a:rPr lang="en-GB" baseline="0" dirty="0"/>
              <a:t> are pages 13 -15</a:t>
            </a:r>
          </a:p>
          <a:p>
            <a:endParaRPr lang="en-GB" baseline="0" dirty="0"/>
          </a:p>
          <a:p>
            <a:r>
              <a:rPr lang="en-GB" b="1" baseline="0" dirty="0"/>
              <a:t>Just read the section not in bold for virtual lecture</a:t>
            </a:r>
          </a:p>
          <a:p>
            <a:endParaRPr lang="en-GB" baseline="0" dirty="0"/>
          </a:p>
          <a:p>
            <a:r>
              <a:rPr lang="en-GB" dirty="0"/>
              <a:t>Chapter I </a:t>
            </a:r>
          </a:p>
          <a:p>
            <a:r>
              <a:rPr lang="en-GB" dirty="0"/>
              <a:t>The Idea of Landscape </a:t>
            </a:r>
          </a:p>
          <a:p>
            <a:endParaRPr lang="en-GB" dirty="0"/>
          </a:p>
          <a:p>
            <a:r>
              <a:rPr lang="en-GB" dirty="0"/>
              <a:t>In geographical usage landscape is an imprecise and ambiguous concept whose meaning has defied the many attempts to define it with the specificity generally expected of a science. While landscape obviously refers to the surface of the earth, or a part thereof, and thus to the chosen field of geographical enquiry, it incorporates far more than merely the visual and functional arrangement of natural and human phenomena which the discipline can identify, classify, map and analyse. Landscape shares but extends the meaning of 'area' or `region', both concepts which have been claimed as its geographical equivalents. As a term widely employed in painting and imaginative literature as well as in environmental design and planning</a:t>
            </a:r>
            <a:r>
              <a:rPr lang="en-GB" baseline="0" dirty="0"/>
              <a:t> l</a:t>
            </a:r>
            <a:r>
              <a:rPr lang="en-GB" dirty="0"/>
              <a:t>andscape carries </a:t>
            </a:r>
            <a:r>
              <a:rPr lang="en-GB" dirty="0" err="1"/>
              <a:t>multiple.layers</a:t>
            </a:r>
            <a:r>
              <a:rPr lang="en-GB" dirty="0"/>
              <a:t> of meaning. Commenting on the poet Gerard Manley Hopkins's neologism, inscape, W.A.M. Peters has commented that the suffix `</a:t>
            </a:r>
            <a:r>
              <a:rPr lang="en-GB" dirty="0" err="1"/>
              <a:t>scape"posits</a:t>
            </a:r>
            <a:r>
              <a:rPr lang="en-GB" dirty="0"/>
              <a:t> the presence of a unifying principle which enables us to consider part of the countryside or sea as a unit and as an individual, but so that this part is perceived to carry the typical properties of the actually undivided whole' (Peters, 1948, p. 2). That unifying principle derives from the active engagement of a human subject with the material object. In </a:t>
            </a:r>
            <a:r>
              <a:rPr lang="en-GB" dirty="0" err="1"/>
              <a:t>otherwords</a:t>
            </a:r>
            <a:r>
              <a:rPr lang="en-GB" dirty="0"/>
              <a:t> landscape denotes the external world mediated through subjective human .experience in a way that neither region nor area immediately suggest.. 1r Landscape is not merely the world we see, it is a construction, a composition of that world, Landscape is a way of seeing the world For all its apparent objectivity and foundation in the historical record the landscape described in The Making of the English Landscape possesses an affective meaning, it represents W.G. Hoskins's (1955) way of seeing England. It is this which informs his interpretation of how people in the past saw and remade the land. In Yi-Fu Tuan's words (1971, p. 183), the landscape 'is somewhat analogous to the interior of the house, in that its totality reveals purposes and ends that have directed human energy'. Human subjectivity provides the totality or holism, the synthetic quality, of landscape to which Peters, Tuan and others refer. Painting and literature have in the past developed certain techniques and conventions to represent and comment upon the holism of landscape and in so doing they have stressed the individuality of subjectivity, a dimension of meaning which geographical science naturally has found difficult to incorporate into its landscape studies. </a:t>
            </a:r>
          </a:p>
          <a:p>
            <a:endParaRPr lang="en-GB" dirty="0"/>
          </a:p>
          <a:p>
            <a:r>
              <a:rPr lang="en-GB" dirty="0"/>
              <a:t>A similar difficulty is raised by a second and related aspect of the meaning of landscape. The frequent association in geographical writing of landscape with studies of the impact of human agency in altering the physical environment serves to remind us that landscape is a social product, the consequence of a collective human transformation of nature. The elision of landscape with wilderness or nature untainted by human intervention is a recent idea generally involving a rejection of the evidence of human action (Graber, 1976). The artistic use of landscape stresses a personal, private, and essentially visual experience. In Hopkins's lines, </a:t>
            </a:r>
          </a:p>
          <a:p>
            <a:endParaRPr lang="en-GB" dirty="0"/>
          </a:p>
          <a:p>
            <a:r>
              <a:rPr lang="en-GB" dirty="0"/>
              <a:t>	The world is charged with the grandeur of God. It will flame out, like shining from shook foil; It gathers to a greatness, like the ooze of oil 	Crushed. Why do men then now not reek his rod? Generations have trod, have trod, have trod; And all is seared with trade; bleared, smeared with 	toil; And wears man's smudge and shares man's smell: the soil Is bare now, nor can foot feel, being shod. (Hopkins, God's Grandeur, 1877; 1953, p. 27) </a:t>
            </a:r>
          </a:p>
          <a:p>
            <a:endParaRPr lang="en-GB" dirty="0"/>
          </a:p>
          <a:p>
            <a:r>
              <a:rPr lang="en-GB" dirty="0"/>
              <a:t>the poet regards the collective human labour which transforms nature, as a metaphor of sin, and celebrates a personal vision of natural beauty — of `inscape' as the recognition of divine majesty. Such a rejection of a humanised earth is not characteristic of the entire history of the landscape idea, but it reveals sharply the tension between individual enjoyment of the external scene and the collective making of that scene which we can trace historically. </a:t>
            </a:r>
          </a:p>
          <a:p>
            <a:endParaRPr lang="en-GB" dirty="0"/>
          </a:p>
          <a:p>
            <a:r>
              <a:rPr lang="en-GB" b="1" dirty="0"/>
              <a:t>The unities and tensions of subject and object, and of personal and social, produce problems for those geographers who would wish to derive from landscape a specialised scientific concept. Such an attempt requires by its nature the removal of ambiguity, so that scientific understanding may proceed. So with characteristic logic Richard Hartshorne (1939) argued for landscape's exclusion from the geographical vocabulary unless its meaning was so refined as to expunge all subjective and personal connotations. But the usage of landscape resists the imposition of such logic and for this reason, as well as the greater willingness in contemporary geography to challenge the possibility and indeed the value of modelling the discipline upon the natural sciences, landscape for all its ambiguities retains currency in geographical writing. Indeed it is in part precisely the dual ambiguity which purchases landscape's continued value in a geography which aims to comprehend terrestrial space as both subject and object of human agency, in a geography which finds its aims and methods more closely aligned to those of the humanities and their hermeneutic modes of understanding than with the natural sciences. To accept the ambiguity and severally-layered meanings of landscape does not excuse us from careful examination of them and of their origins. Rather it obliges us to pay rather greater attention to them than we have done in the past, for it is in the origins of landscape as a way of seeing the world that we discover its links to broader historical structures and processes and are able to locate landscape study within a progressive debate about society and culture. Therefore we should explore the nature of landscape's dual ambiguity in greater depth, and suggest that landscape represents an historically specific way of experiencing the world. developed by, and meaningful to, certain social groups. 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 Geography until very recently has adopted the landscape idea in an unexamined way, implicitly accepting many of its ideological assumptions. Consequently it has not placed the landscape concept within an adequate form of historical or social explanation (</a:t>
            </a:r>
            <a:r>
              <a:rPr lang="en-GB" b="1" dirty="0" err="1"/>
              <a:t>Relph</a:t>
            </a:r>
            <a:r>
              <a:rPr lang="en-GB" b="1" dirty="0"/>
              <a:t>, 1981). To do so requires not so much a redefinition of landscape as an examination of geography's own purposes in studying landscape, a critical recognition of the contexts in which the landscape  idea has  intellectually evolved and a sensitivity to the range and subtlety of human creativity in making and experiencing the environment.</a:t>
            </a:r>
            <a:r>
              <a:rPr lang="en-GB" b="1" baseline="0" dirty="0"/>
              <a:t> Page 15 in bold</a:t>
            </a:r>
            <a:endParaRPr lang="en-GB" b="1" dirty="0"/>
          </a:p>
          <a:p>
            <a:endParaRPr lang="en-GB" b="1" dirty="0"/>
          </a:p>
          <a:p>
            <a:endParaRPr lang="en-GB" b="1"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797400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Urry</a:t>
            </a:r>
            <a:r>
              <a:rPr lang="en-GB" dirty="0"/>
              <a:t>, J. Consuming Places. London : Routledge 1995 (In </a:t>
            </a:r>
            <a:r>
              <a:rPr lang="en-GB" dirty="0" err="1"/>
              <a:t>lampeter</a:t>
            </a:r>
            <a:r>
              <a:rPr lang="en-GB" dirty="0"/>
              <a:t> library)</a:t>
            </a:r>
          </a:p>
          <a:p>
            <a:endParaRPr lang="en-GB" dirty="0"/>
          </a:p>
          <a:p>
            <a:r>
              <a:rPr lang="en-GB" u="sng" dirty="0"/>
              <a:t>Based on the quote by</a:t>
            </a:r>
            <a:r>
              <a:rPr lang="en-GB" u="sng" baseline="0" dirty="0"/>
              <a:t> John </a:t>
            </a:r>
            <a:r>
              <a:rPr lang="en-GB" u="sng" baseline="0" dirty="0" err="1"/>
              <a:t>Urry</a:t>
            </a:r>
            <a:r>
              <a:rPr lang="en-GB" u="sng" baseline="0" dirty="0"/>
              <a:t> on the slide from another book</a:t>
            </a:r>
          </a:p>
          <a:p>
            <a:endParaRPr lang="en-GB" u="none" baseline="0" dirty="0"/>
          </a:p>
          <a:p>
            <a:r>
              <a:rPr lang="en-GB" u="none" baseline="0" dirty="0"/>
              <a:t>Changing perceptions of landscape</a:t>
            </a:r>
          </a:p>
          <a:p>
            <a:r>
              <a:rPr lang="en-GB" b="1" u="none" baseline="0" dirty="0"/>
              <a:t>Bullet one and two - </a:t>
            </a:r>
            <a:r>
              <a:rPr lang="en-GB" u="none" baseline="0" dirty="0"/>
              <a:t>A key part of desiring to visit a particular place is a favourable perception of the environment that lies at the other end. All of us have ideas have of what we may regard as desirable places to visit. However, our impressions of beautiful landscapes and “exotic” cultures are subject to modification as society and fashion changes. As </a:t>
            </a:r>
            <a:r>
              <a:rPr lang="en-GB" u="none" baseline="0" dirty="0" err="1"/>
              <a:t>Urry</a:t>
            </a:r>
            <a:r>
              <a:rPr lang="en-GB" u="none" baseline="0" dirty="0"/>
              <a:t> (1995) Suggests “A person’s wish to visit a particular environment is something that is socially constructed and depends on developing a ‘cultural desire’ for a particular landscape.”</a:t>
            </a:r>
          </a:p>
          <a:p>
            <a:endParaRPr lang="en-GB" u="none" baseline="0" dirty="0"/>
          </a:p>
          <a:p>
            <a:r>
              <a:rPr lang="en-GB" b="1" u="none" baseline="0" dirty="0"/>
              <a:t>Bullet three - </a:t>
            </a:r>
            <a:r>
              <a:rPr lang="en-GB" u="none" baseline="0" dirty="0"/>
              <a:t>Shifts in perception of what is regarded as being desirable landscapes are therefore associated with social and cultural changes in society that tourists originate from. For instance, a notable change in itinerary of places to visit in the Grand Tour began in the 18</a:t>
            </a:r>
            <a:r>
              <a:rPr lang="en-GB" u="none" baseline="30000" dirty="0"/>
              <a:t>th</a:t>
            </a:r>
            <a:r>
              <a:rPr lang="en-GB" u="none" baseline="0" dirty="0"/>
              <a:t> century, as the desire to view picturesque and romantic landscapes became stronger. This wish to view picturesque and romantic scenery noted a marked shift from what had previously been regarding as desirable landscapes. The previous landscapes of fashion were those of low </a:t>
            </a:r>
            <a:r>
              <a:rPr lang="en-GB" u="none" baseline="0" dirty="0" err="1"/>
              <a:t>lieing</a:t>
            </a:r>
            <a:r>
              <a:rPr lang="en-GB" u="none" baseline="0" dirty="0"/>
              <a:t> European countries like Belgium and Holland, because they </a:t>
            </a:r>
            <a:r>
              <a:rPr lang="en-GB" u="none" baseline="0" dirty="0" err="1"/>
              <a:t>they</a:t>
            </a:r>
            <a:r>
              <a:rPr lang="en-GB" u="none" baseline="0" dirty="0"/>
              <a:t> illustrated the human ability to control and dominate nature to provide agriculturally productive terrain.  This view of desirable nature as being </a:t>
            </a:r>
            <a:r>
              <a:rPr lang="en-GB" u="none" baseline="0" dirty="0" err="1"/>
              <a:t>agriculrally</a:t>
            </a:r>
            <a:r>
              <a:rPr lang="en-GB" u="none" baseline="0" dirty="0"/>
              <a:t> productive is representative of the separation of landscapes into controlled and wild areas. According to Short (1991), the concept of “wilderness” developed approximately 10,000 years ago, with the onset of the agricultural revolution and a move to a more settled pattern of living. Previously in nomadic hunter and gather societies, no distinction was made between wilderness and the environment. </a:t>
            </a:r>
          </a:p>
          <a:p>
            <a:endParaRPr lang="en-GB" u="none"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106398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none" baseline="0" dirty="0"/>
              <a:t>Bullet one and sub bullets - </a:t>
            </a:r>
            <a:r>
              <a:rPr lang="en-GB" u="none" baseline="0" dirty="0"/>
              <a:t>Two main perspectives on the meaning of 'wilderness' can be recognised. The first is a 'classical perspective', in which the view is taken that the creation of </a:t>
            </a:r>
            <a:r>
              <a:rPr lang="en-GB" u="none" baseline="0" dirty="0" err="1"/>
              <a:t>livable</a:t>
            </a:r>
            <a:r>
              <a:rPr lang="en-GB" u="none" baseline="0" dirty="0"/>
              <a:t> and usable spaces, such as urban areas, is a mark of civilisation and progress. The second approach is the 'romantic', in which untouched spaces have the greatest value, and wilderness assumes a deep spiritual significance. The shift to a desire to visit '</a:t>
            </a:r>
            <a:r>
              <a:rPr lang="en-GB" u="none" baseline="0" dirty="0" err="1"/>
              <a:t>wildscape</a:t>
            </a:r>
            <a:r>
              <a:rPr lang="en-GB" u="none" baseline="0" dirty="0"/>
              <a:t>' in the mid-eighteenth century was marked by a preference for the raw power of nature, as manifested in mountains, gorges, waterfalls and forests. Until this time barren and mountainous landscapes had been largely detested and even feared by the majority of the population. For example, </a:t>
            </a:r>
            <a:r>
              <a:rPr lang="en-GB" u="none" baseline="0" dirty="0" err="1"/>
              <a:t>Smout</a:t>
            </a:r>
            <a:r>
              <a:rPr lang="en-GB" u="none" baseline="0" dirty="0"/>
              <a:t> (1990) points out that up to the eighteenth century the environment of the Scottish Highlands in Britain had been largely seen as an inhospitable place to think of visiting, and any use of its environment had strictly been in utilitarian terms, such as for the cutting of wood and mining of ores. </a:t>
            </a:r>
            <a:r>
              <a:rPr lang="en-GB" u="none" baseline="0" dirty="0" err="1"/>
              <a:t>Urry</a:t>
            </a:r>
            <a:r>
              <a:rPr lang="en-GB" u="none" baseline="0" dirty="0"/>
              <a:t> (1995: 213) adds: 'It is only in the last century [the nineteenth century] that a traveller passing through the Alps would have the carriage blinds lowered to make sure they were not unduly offended by the site.’ </a:t>
            </a:r>
          </a:p>
          <a:p>
            <a:endParaRPr lang="en-GB" u="none" baseline="0" dirty="0"/>
          </a:p>
          <a:p>
            <a:r>
              <a:rPr lang="en-GB" b="1" u="none" baseline="0" dirty="0"/>
              <a:t>Bullet two - </a:t>
            </a:r>
            <a:r>
              <a:rPr lang="en-GB" u="none" baseline="0" dirty="0" err="1"/>
              <a:t>Urry</a:t>
            </a:r>
            <a:r>
              <a:rPr lang="en-GB" u="none" baseline="0" dirty="0"/>
              <a:t> (1990) associates the shift in emphasis towards wilder landscape with the development of the 'Romantic movement', which emphasised the feelings of emotion, joy, freedom and beauty that could be gained through visiting 'untamed' landscapes. The Romantic movement was a collection of literary, artistic and musical figures, such as Rousseau, Coleridge, Wordsworth, Chopin, Liszt and Brahms, who highlighted the importance of emotional experiences and having feelings about the natural and supernatural world. The movement was in part a reaction to the scientific thinking of the Enlightenment period, and also to the growing urbanisation of Britain and western Europe, associated with the Industrial Revolution. Indeed, the Romantics represented a form of political opposition to what they perceived to be a loss of community, associated with the migration of people to urban areas from rural environments. </a:t>
            </a:r>
          </a:p>
          <a:p>
            <a:r>
              <a:rPr lang="en-GB" u="none" baseline="0" dirty="0"/>
              <a:t>One of the most poignant examples of the work of Romantic literature is the poem, 'The Daffodils', written by William Wordsworth at the beginning of the nineteenth century. The opening verse of the poem is as follows: </a:t>
            </a:r>
          </a:p>
          <a:p>
            <a:endParaRPr lang="en-GB" u="none" baseline="0" dirty="0"/>
          </a:p>
          <a:p>
            <a:r>
              <a:rPr lang="en-GB" u="none" baseline="0" dirty="0"/>
              <a:t>I </a:t>
            </a:r>
            <a:r>
              <a:rPr lang="en-GB" u="none" baseline="0" dirty="0" err="1"/>
              <a:t>wandcr'd</a:t>
            </a:r>
            <a:r>
              <a:rPr lang="en-GB" u="none" baseline="0" dirty="0"/>
              <a:t> lonely as a cloud That floats on high o'er vales and hills, When all at once I saw a crowd, A host of golden daffodils, Beside the lake, beneath the trees Fluttering and dancing in the breeze. </a:t>
            </a:r>
          </a:p>
          <a:p>
            <a:endParaRPr lang="en-GB" u="none" baseline="0" dirty="0"/>
          </a:p>
          <a:p>
            <a:r>
              <a:rPr lang="en-GB" u="none" baseline="0" dirty="0"/>
              <a:t>This verse emphasises the sense of freedom and wonderment about the physical environment that was an essential ingredient of the Romantic movement. It was written about an area known as the English Lake District which is now a premier area for tourism in the United Kingdom, attracting millions of visitors per annum, many of them visiting Wordsworth's house near Grasmere. Ironically two hundred years later the Romantics themselves have become a tourist attraction. </a:t>
            </a:r>
          </a:p>
          <a:p>
            <a:endParaRPr lang="en-GB" u="none" baseline="0" dirty="0"/>
          </a:p>
          <a:p>
            <a:r>
              <a:rPr lang="en-GB" b="1" u="none" baseline="0" dirty="0"/>
              <a:t>Bullet three - </a:t>
            </a:r>
            <a:r>
              <a:rPr lang="en-GB" u="none" baseline="0" dirty="0"/>
              <a:t>This change in desire, away from visiting landscapes reflecting human dominance to more wild landscapes, was a notable change in the western cultural perception of landscape, and one that has had a major effect on the patterns of contemporary tourism. For instance, Romanticism not only led to the appreciation of mountain areas, but also to an appreciation of the coastline. A key icon of contemporary tourism, the beach, underwent a major perceptual change dating from the Romantic period. Just as mountain environments had predominantly been viewed as hostile </a:t>
            </a:r>
          </a:p>
          <a:p>
            <a:endParaRPr lang="en-GB" u="none" baseline="0" dirty="0"/>
          </a:p>
          <a:p>
            <a:r>
              <a:rPr lang="en-GB" u="none" baseline="0" dirty="0"/>
              <a:t>and Inhospitable places to visit in the eighteenth century, similarly the beach was also viewed with trepidation. For instance, in Daniel Defoe's early eighteenth-century novel Robinson Crime, the desert island was not equated with escapism and paradise as it is now, but viewed as an environment that was symbolic with abandonment and desolation. To the European explorers of the 'New World', beaches were points of initial contact with foreign culture and potential battlegrounds, as Linea and Bosker (1998: xxi) comment: </a:t>
            </a:r>
          </a:p>
          <a:p>
            <a:endParaRPr lang="en-GB" u="none" baseline="0" dirty="0"/>
          </a:p>
          <a:p>
            <a:r>
              <a:rPr lang="en-GB" u="none" baseline="0" dirty="0"/>
              <a:t>They were anxiety-ridden strips of no-man's-land where, according to the journals of Columbus, Cortes, Cook, and Bougainville, Europeans first set eyes on others who, though like them, were yet utterly alien. Here, duels to the death were waged between races and cultures. </a:t>
            </a:r>
          </a:p>
          <a:p>
            <a:endParaRPr lang="en-GB" u="none" baseline="0" dirty="0"/>
          </a:p>
          <a:p>
            <a:r>
              <a:rPr lang="en-GB" u="none" baseline="0" dirty="0"/>
              <a:t>Even in more contemporary times, notably the Normandy landings in France in the Second World War, the beach regained its aura of hostility. It is difficult to give an exact date of when the beach became a more popular place to visit. Certainly an association of the coast with health it the nineteenth century, the drinking of sea-water being viewed as medicinal, helps to explain a changing perception of the beach in this period. The process of urbanisation associated with the Industrial Revolution also helps to explain its increasing popularity during the same period as a place to escape to. The natural environment of the beach offered a direct contrast to the squalid urban conditions that existed in many urban areas, offering a sense of both naturalness and timelessness. An example of the squalid conditions experienced by many urban working-class people is given by Engels in his description of life in Manchester in England: </a:t>
            </a:r>
          </a:p>
          <a:p>
            <a:endParaRPr lang="en-GB" u="none" baseline="0" dirty="0"/>
          </a:p>
          <a:p>
            <a:r>
              <a:rPr lang="en-GB" u="none" baseline="0" dirty="0"/>
              <a:t>In a rather deep hole, in a curve of the Medlock and surrounded on all four sides by tall factories and high embankments. covered with buildings, stand two groups of about two hundred cottages built chiefly back to back, in which live about four thousand human beings. sort, the streets uneven, fallen into ruts and in part without drains or pavement; masses of refuse, offal and sickening filth lie among standing pools in all directions: the atmosphere is poisoned by the effluvia from these, and laden and darkened by the smoke of a dozen tall factory chimneys. </a:t>
            </a:r>
          </a:p>
          <a:p>
            <a:endParaRPr lang="en-GB" u="none" baseline="0" dirty="0"/>
          </a:p>
          <a:p>
            <a:r>
              <a:rPr lang="en-GB" u="none" baseline="0" dirty="0"/>
              <a:t>Frederick Engels. cited in Foster (1994: 58) </a:t>
            </a:r>
          </a:p>
          <a:p>
            <a:endParaRPr lang="en-GB" u="none" baseline="0" dirty="0"/>
          </a:p>
          <a:p>
            <a:r>
              <a:rPr lang="en-GB" u="none" baseline="0" dirty="0"/>
              <a:t>In the latter part of the nineteenth century, the development of purpose-built attractions also aided the evolution of seaside resorts into major tourism destinations. The focus of beach tourism also began to change in this period, from health to pleasure, a change aptly described by </a:t>
            </a:r>
            <a:r>
              <a:rPr lang="en-GB" u="none" baseline="0" dirty="0" err="1"/>
              <a:t>Urry</a:t>
            </a:r>
            <a:r>
              <a:rPr lang="en-GB" u="none" baseline="0" dirty="0"/>
              <a:t> (1990: 31): 'In the mid-nineteenth century this medicalised beach was replaced by a pleasure beach, which Shields characterises as a liminal zone, a built-in escape from the patterns and rhythms of everyday life.' Today the beach represents the main focus of global holiday tourism, being popularised in contemporary film and television, through programmes such as 6Baywatch'. The beach has become an icon of 'dreams', a 'paradise' consisting of an unspoilt environment with beautiful people where everyone enjoys </a:t>
            </a:r>
            <a:r>
              <a:rPr lang="en-GB" u="none" baseline="0" dirty="0" err="1"/>
              <a:t>themselves.The</a:t>
            </a:r>
            <a:r>
              <a:rPr lang="en-GB" u="none" baseline="0" dirty="0"/>
              <a:t> popularity of the beach as the primary focus for recreation and tourism is supported by empirical research base.</a:t>
            </a:r>
          </a:p>
          <a:p>
            <a:endParaRPr lang="en-GB" u="none" baseline="0" dirty="0"/>
          </a:p>
          <a:p>
            <a:endParaRPr lang="en-GB" u="none" baseline="0" dirty="0"/>
          </a:p>
          <a:p>
            <a:endParaRPr lang="en-GB" u="none" baseline="0" dirty="0"/>
          </a:p>
          <a:p>
            <a:endParaRPr lang="en-GB" u="none" baseline="0" dirty="0"/>
          </a:p>
          <a:p>
            <a:endParaRPr lang="en-GB" u="none" baseline="0" dirty="0"/>
          </a:p>
          <a:p>
            <a:endParaRPr lang="en-GB" u="none" baseline="0" dirty="0"/>
          </a:p>
          <a:p>
            <a:endParaRPr lang="en-GB" u="none" baseline="0" dirty="0"/>
          </a:p>
          <a:p>
            <a:endParaRPr lang="en-GB" u="none" baseline="0" dirty="0"/>
          </a:p>
          <a:p>
            <a:endParaRPr lang="en-GB" u="none"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502567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one – this can be seen within managed</a:t>
            </a:r>
            <a:r>
              <a:rPr lang="en-GB" baseline="0" dirty="0"/>
              <a:t> landscapes &amp; gardens, rivers are controlled top help provide land for agriculture &amp; buildings.  Gardens are managed &amp; “Weeds removed” Gardens are created and “acceptable/fashionable” planting installed</a:t>
            </a:r>
          </a:p>
          <a:p>
            <a:endParaRPr lang="en-GB" baseline="0" dirty="0"/>
          </a:p>
          <a:p>
            <a:r>
              <a:rPr lang="en-GB" baseline="0" dirty="0"/>
              <a:t>Point two – The cultural cycle of mankind embedded in nature has recently swung back to inclusion &amp; that is reflected in the more informal planting schemes especially by local authorities within the UK. Wildflower verges are sown from sees. The increase of “Home Grown” fruit and Veg etc.</a:t>
            </a:r>
          </a:p>
          <a:p>
            <a:endParaRPr lang="en-GB" baseline="0" dirty="0"/>
          </a:p>
          <a:p>
            <a:r>
              <a:rPr lang="en-GB" dirty="0"/>
              <a:t>Point</a:t>
            </a:r>
            <a:r>
              <a:rPr lang="en-GB" baseline="0" dirty="0"/>
              <a:t> three – Somewhere between the 2. We have an impact on nature by our actions as mankind &amp; nature impacts on us at many levels – even such things as </a:t>
            </a:r>
            <a:r>
              <a:rPr lang="en-GB" baseline="0" dirty="0" err="1"/>
              <a:t>hayfever</a:t>
            </a:r>
            <a:r>
              <a:rPr lang="en-GB" baseline="0" dirty="0"/>
              <a:t>.</a:t>
            </a:r>
            <a:endParaRPr lang="en-GB" dirty="0"/>
          </a:p>
          <a:p>
            <a:endParaRPr lang="en-GB" dirty="0"/>
          </a:p>
          <a:p>
            <a:r>
              <a:rPr lang="en-GB" b="1" dirty="0"/>
              <a:t>Below not for the lecture further reading for you if you want it.</a:t>
            </a:r>
          </a:p>
          <a:p>
            <a:endParaRPr lang="en-GB" dirty="0"/>
          </a:p>
          <a:p>
            <a:r>
              <a:rPr lang="en-GB" dirty="0"/>
              <a:t>Larsen 1992 paper in folder</a:t>
            </a:r>
          </a:p>
          <a:p>
            <a:endParaRPr lang="en-GB" dirty="0"/>
          </a:p>
          <a:p>
            <a:r>
              <a:rPr lang="en-GB" b="1" dirty="0"/>
              <a:t>Section from Larsen paper</a:t>
            </a:r>
            <a:r>
              <a:rPr lang="en-GB" b="1" baseline="0" dirty="0"/>
              <a:t> relevant to slide</a:t>
            </a:r>
          </a:p>
          <a:p>
            <a:r>
              <a:rPr lang="en-GB" dirty="0"/>
              <a:t>This combination of nature and culture makes both appear a little different to what most</a:t>
            </a:r>
          </a:p>
          <a:p>
            <a:r>
              <a:rPr lang="en-GB" dirty="0"/>
              <a:t>people imagine. Nature is not so much a place or an object outside culture - dangerous,</a:t>
            </a:r>
          </a:p>
          <a:p>
            <a:r>
              <a:rPr lang="en-GB" dirty="0"/>
              <a:t>alluring, infinite, as a boundary between that which acquires a function through culture</a:t>
            </a:r>
          </a:p>
          <a:p>
            <a:r>
              <a:rPr lang="en-GB" dirty="0"/>
              <a:t>and that which leaves culture powerless, but is, nonetheless, a precondition for culture.</a:t>
            </a:r>
          </a:p>
          <a:p>
            <a:r>
              <a:rPr lang="en-GB" dirty="0"/>
              <a:t>This boundary is constantly moving, not just because of material processes in the air, sea</a:t>
            </a:r>
          </a:p>
          <a:p>
            <a:r>
              <a:rPr lang="en-GB" dirty="0"/>
              <a:t>and compost-heaps, but also - and simultaneously - because of our knowledge, our visions,</a:t>
            </a:r>
          </a:p>
          <a:p>
            <a:r>
              <a:rPr lang="en-GB" dirty="0"/>
              <a:t>aesthetic and ethical values - or lack of the same.</a:t>
            </a:r>
          </a:p>
          <a:p>
            <a:endParaRPr lang="en-GB" dirty="0"/>
          </a:p>
          <a:p>
            <a:r>
              <a:rPr lang="en-GB" b="1" dirty="0"/>
              <a:t>Abstract</a:t>
            </a:r>
          </a:p>
          <a:p>
            <a:r>
              <a:rPr lang="en-GB" dirty="0"/>
              <a:t>The paper argues that nature is basically cultural, but that nature does not occupy a fixed place in the human cultural universe. It may be a mental construct in the sciences or in the arts, an empirical aspect of working process or scientific investigation, a philosophical, religious or mythological presupposition for our existence, or part of a discursive rhetoric concerning socially coded naturalness. In each case, humans have been inextricably linked to their natural conditions throughout history. One consequence is that the categories which determine our practical and mental approach to nature are products of culture. Another is that although nature is an indispensable part of culture, nature will still be nature without our culture.</a:t>
            </a:r>
          </a:p>
          <a:p>
            <a:endParaRPr lang="en-GB" dirty="0"/>
          </a:p>
          <a:p>
            <a:endParaRPr lang="en-GB" dirty="0"/>
          </a:p>
          <a:p>
            <a:endParaRPr lang="en-GB" dirty="0"/>
          </a:p>
          <a:p>
            <a:endParaRPr lang="en-GB" dirty="0"/>
          </a:p>
          <a:p>
            <a:r>
              <a:rPr lang="en-US" dirty="0"/>
              <a:t>[BOOK] The appropriation of nature: essays on human ecology and social relations</a:t>
            </a:r>
            <a:endParaRPr lang="en-GB" dirty="0"/>
          </a:p>
          <a:p>
            <a:r>
              <a:rPr lang="en-US" dirty="0"/>
              <a:t> </a:t>
            </a:r>
            <a:endParaRPr lang="en-GB" dirty="0"/>
          </a:p>
          <a:p>
            <a:r>
              <a:rPr lang="en-US" dirty="0"/>
              <a:t>T </a:t>
            </a:r>
            <a:r>
              <a:rPr lang="en-US" dirty="0" err="1"/>
              <a:t>Ingold</a:t>
            </a:r>
            <a:r>
              <a:rPr lang="en-US" dirty="0"/>
              <a:t> - 1987 - books.google.com</a:t>
            </a:r>
            <a:endParaRPr lang="en-GB" dirty="0"/>
          </a:p>
          <a:p>
            <a:r>
              <a:rPr lang="en-US" dirty="0"/>
              <a:t> </a:t>
            </a:r>
            <a:endParaRPr lang="en-GB" dirty="0"/>
          </a:p>
          <a:p>
            <a:r>
              <a:rPr lang="en-US" dirty="0"/>
              <a:t>The opposition between individualism and collectivism, expressed in a variety of guises, is </a:t>
            </a:r>
            <a:endParaRPr lang="en-GB" dirty="0"/>
          </a:p>
          <a:p>
            <a:r>
              <a:rPr lang="en-US" dirty="0"/>
              <a:t>deeply rooted in anthropological thinking. Not only does it offer alternative points of </a:t>
            </a:r>
            <a:endParaRPr lang="en-GB" dirty="0"/>
          </a:p>
          <a:p>
            <a:r>
              <a:rPr lang="en-US" dirty="0"/>
              <a:t>departure for the construction of social theory, but also it provides a fundamental criterion by </a:t>
            </a:r>
            <a:endParaRPr lang="en-GB" dirty="0"/>
          </a:p>
          <a:p>
            <a:r>
              <a:rPr lang="en-US" dirty="0"/>
              <a:t>which the premises of our own society-variously designated as' western','</a:t>
            </a:r>
            <a:r>
              <a:rPr lang="en-US" dirty="0" err="1"/>
              <a:t>modern'and</a:t>
            </a:r>
            <a:r>
              <a:rPr lang="en-US" dirty="0"/>
              <a:t>'</a:t>
            </a:r>
            <a:endParaRPr lang="en-GB" dirty="0"/>
          </a:p>
          <a:p>
            <a:r>
              <a:rPr lang="en-US" dirty="0"/>
              <a:t>capitalist'-might be distinguished from all the others-'non-western','</a:t>
            </a:r>
            <a:r>
              <a:rPr lang="en-US" dirty="0" err="1"/>
              <a:t>traditional'and'pre</a:t>
            </a:r>
            <a:r>
              <a:rPr lang="en-US" dirty="0"/>
              <a:t>-</a:t>
            </a:r>
            <a:endParaRPr lang="en-GB" dirty="0"/>
          </a:p>
          <a:p>
            <a:r>
              <a:rPr lang="en-US" dirty="0"/>
              <a:t>capitalist'. One of the most sophisticated attempts at this kind of dichotomization is to be …</a:t>
            </a:r>
            <a:endParaRPr lang="en-GB" dirty="0"/>
          </a:p>
          <a:p>
            <a:r>
              <a:rPr lang="en-US" dirty="0"/>
              <a:t> </a:t>
            </a:r>
            <a:endParaRPr lang="en-GB" dirty="0"/>
          </a:p>
          <a:p>
            <a:r>
              <a:rPr lang="en-US" dirty="0"/>
              <a:t>  Cited by 1066 Related articles All 3 versions    </a:t>
            </a:r>
            <a:endParaRPr lang="en-GB" dirty="0"/>
          </a:p>
          <a:p>
            <a:endParaRPr lang="en-GB" dirty="0"/>
          </a:p>
          <a:p>
            <a:endParaRPr lang="en-US" dirty="0"/>
          </a:p>
          <a:p>
            <a:r>
              <a:rPr lang="en-US" dirty="0"/>
              <a:t>[BOOK] Man and the natural world: Changing attitudes in England 1500-1800</a:t>
            </a:r>
            <a:endParaRPr lang="en-GB" dirty="0"/>
          </a:p>
          <a:p>
            <a:r>
              <a:rPr lang="en-US" dirty="0"/>
              <a:t> </a:t>
            </a:r>
            <a:endParaRPr lang="en-GB" dirty="0"/>
          </a:p>
          <a:p>
            <a:r>
              <a:rPr lang="en-US" dirty="0"/>
              <a:t>K Thomas - 1991 - books.google.com</a:t>
            </a:r>
            <a:endParaRPr lang="en-GB" dirty="0"/>
          </a:p>
          <a:p>
            <a:r>
              <a:rPr lang="en-US" dirty="0"/>
              <a:t> </a:t>
            </a:r>
            <a:endParaRPr lang="en-GB" dirty="0"/>
          </a:p>
          <a:p>
            <a:r>
              <a:rPr lang="en-US" dirty="0"/>
              <a:t>'Man and the Natural World, an </a:t>
            </a:r>
            <a:r>
              <a:rPr lang="en-US" dirty="0" err="1"/>
              <a:t>encyclopaedic</a:t>
            </a:r>
            <a:r>
              <a:rPr lang="en-US" dirty="0"/>
              <a:t> study of man's relationship to animals and </a:t>
            </a:r>
            <a:endParaRPr lang="en-GB" dirty="0"/>
          </a:p>
          <a:p>
            <a:r>
              <a:rPr lang="en-US" dirty="0"/>
              <a:t>plants, is completely engrossing... It explains everything-why we eat what we do, why we </a:t>
            </a:r>
            <a:endParaRPr lang="en-GB" dirty="0"/>
          </a:p>
          <a:p>
            <a:r>
              <a:rPr lang="en-US" dirty="0"/>
              <a:t>plant this and not that, why we keep pets, why we like some animals and not others, why we …</a:t>
            </a:r>
          </a:p>
          <a:p>
            <a:endParaRPr lang="en-US" dirty="0"/>
          </a:p>
          <a:p>
            <a:r>
              <a:rPr lang="en-GB" dirty="0"/>
              <a:t>Throughout the ages man has struggled with his perceived place in the natural world. The idea of humans cultivating the Earth to suit specific needs is one of the greatest points of contention in this struggle. For how would have civilization progressed, if not by the clearance of the forests, the cultivation of the soil, and the conservation of wild landscape into human settlement? Yet what of the healing powers of unexploited nature, its long-term importance in the perpetuation of human civilization, and the inherent beauty of wild scenery? At no time were these questions addressed as pointedly and with such great consequence as in England between the sixteenth and late eighteenth centuries. "Between 1500 and 1800 there occurred a whole cluster of changes in the way in which men and women, at all social levels, perceived and classified the natural world around them," explains Keith Thomas. "New sensibilities arose toward animals, plants, and landscape. The relationship of man to other species was redefined; and his right to exploit those species for his own advantage was sharply challenged." Man and the Natural World aims not just to explain present interest in preserving the environment and protecting the rights of animals, but to reconstruct an earlier mental world. Thomas seeks to expose the assumptions beneath the perceptions, </a:t>
            </a:r>
            <a:r>
              <a:rPr lang="en-GB" dirty="0" err="1"/>
              <a:t>reasonings</a:t>
            </a:r>
            <a:r>
              <a:rPr lang="en-GB" dirty="0"/>
              <a:t>, and feelings of the inhabitants of early modern England toward the animals, birds, vegetation, and physical landscape among which they spent their lives, often in conditions of proximity which are now difficult for us to appreciate. It was a time when a conviction of man's ascendancy over the natural world gave way to a new concern for the environment and sense of kinship with other species. Here, for example, Thomas illustrates the changing attitudes toward the woodlands. John Morton observed in 1712, "In a country full of civilized inhabitants" timber could not be "suffered to grow. It must give way to fields and pastures, which are of more immediate use and concern to life." Shortly thereafter, in 1763, Edwin Lascelles pronounced the "The beauty of a country consists chiefly in the wood." People's relationships with animals were also in the process of dramatic change as seen in their growing obsession with pet keeping. The use of human names for animals, the fact that pets were rarely eaten, though not for gastronomic reasons, and pets being included in family portraits and often fed better than the servants all demonstrated a major shift in man's position on human uniqueness. The issues raised in this fascinating work are even more alive today than they were just ten years ago. Preserving the environment, saving the rain forests, and preventing the extinction of species may seem like fairly recent concerns, however, Man and the Natural World explores how these ideas took root long ago. These issues have much to offer not only environmental activists, but historians as well, for it is impossible to disentangle what the people of the past thought about plants and animals from what they thought about themselves.</a:t>
            </a:r>
            <a:endParaRPr lang="en-US" dirty="0"/>
          </a:p>
          <a:p>
            <a:endParaRPr lang="en-US" dirty="0"/>
          </a:p>
          <a:p>
            <a:endParaRPr lang="en-US" dirty="0"/>
          </a:p>
          <a:p>
            <a:r>
              <a:rPr lang="en-US" b="1" u="sng" dirty="0"/>
              <a:t>Outline of book above</a:t>
            </a:r>
          </a:p>
          <a:p>
            <a:r>
              <a:rPr lang="en-GB" b="1" dirty="0">
                <a:effectLst/>
              </a:rPr>
              <a:t>Anthropocentric worldview</a:t>
            </a:r>
            <a:r>
              <a:rPr lang="en-GB" dirty="0">
                <a:effectLst/>
              </a:rPr>
              <a:t>. The first chapter introduces us to the extreme human-centred view of the natural world in early modern England. This chapter is very educational because the extreme anthropocentric view of that period is far removed from our modern worldview. This anthropocentric view had theological foundations and roots in Greek philosophers such as Aristotle. All things were created for the benefit and pleasure of man. Wild animals, birds and fish are God's gift to all men. Plants were created by God for the sake of animals and animals for the sake of men. Humans are </a:t>
            </a:r>
            <a:r>
              <a:rPr lang="en-GB" dirty="0">
                <a:hlinkClick r:id="rId3" tooltip="Carnivore"/>
              </a:rPr>
              <a:t>carnivorous</a:t>
            </a:r>
            <a:r>
              <a:rPr lang="en-GB" dirty="0">
                <a:effectLst/>
              </a:rPr>
              <a:t>. Animals might be lawfully killed. Cattle and sheep had only been given life in the first place to keep their meat fresh </a:t>
            </a:r>
            <a:r>
              <a:rPr lang="en-GB" i="1" dirty="0">
                <a:effectLst/>
              </a:rPr>
              <a:t>till we shall have need to eat them</a:t>
            </a:r>
            <a:r>
              <a:rPr lang="en-GB" dirty="0">
                <a:effectLst/>
              </a:rPr>
              <a:t>. Furthermore, they were better off in man's care than left to the mercy of wild predators. Suffering of animals was denied. If not for food, animals were created for moral or aesthetic purposes. The </a:t>
            </a:r>
            <a:r>
              <a:rPr lang="en-GB" dirty="0">
                <a:hlinkClick r:id="rId4" tooltip="Louse"/>
              </a:rPr>
              <a:t>louse</a:t>
            </a:r>
            <a:r>
              <a:rPr lang="en-GB" dirty="0">
                <a:effectLst/>
              </a:rPr>
              <a:t> was created to provide </a:t>
            </a:r>
            <a:r>
              <a:rPr lang="en-GB" i="1" dirty="0">
                <a:effectLst/>
              </a:rPr>
              <a:t>a powerful incentive to habits of cleanliness</a:t>
            </a:r>
            <a:r>
              <a:rPr lang="en-GB" dirty="0">
                <a:effectLst/>
              </a:rPr>
              <a:t>. Weeds exercised </a:t>
            </a:r>
            <a:r>
              <a:rPr lang="en-GB" i="1" dirty="0">
                <a:effectLst/>
              </a:rPr>
              <a:t>the industry of man to weed them out</a:t>
            </a:r>
            <a:r>
              <a:rPr lang="en-GB" dirty="0">
                <a:effectLst/>
              </a:rPr>
              <a:t>. The purpose of singing-birds was to entertain mankind. No animal or plant existed for itself. This worldview was all-embracing and unquestioned at the time. Only after travellers came back with stories about the respectful treatment of animals by Buddhists and Hindus, an alternative worldview was possible in theory. But the general reaction was of baffled contempt. Humans are superior, animals are inferior.</a:t>
            </a:r>
          </a:p>
          <a:p>
            <a:r>
              <a:rPr lang="en-GB" b="1" dirty="0">
                <a:effectLst/>
              </a:rPr>
              <a:t>Human uniqueness</a:t>
            </a:r>
            <a:r>
              <a:rPr lang="en-GB" dirty="0">
                <a:effectLst/>
              </a:rPr>
              <a:t>. One of the pillars of the anthropocentric world view was the biblical view of human uniqueness. Humans are superior because humans have an immortal soul. There is an absolute and fixed barrier between humans and animals. This doctrine was reinforced by the philosophy of René Descartes (1630s onwards): animals are machines and cannot feel pain.</a:t>
            </a:r>
          </a:p>
          <a:p>
            <a:r>
              <a:rPr lang="en-GB" dirty="0">
                <a:effectLst/>
              </a:rPr>
              <a:t>Children with cat and cage-bird, 1742. The bird is probably a </a:t>
            </a:r>
            <a:r>
              <a:rPr lang="en-GB" dirty="0">
                <a:hlinkClick r:id="rId5" tooltip="European goldfinch"/>
              </a:rPr>
              <a:t>goldfinch</a:t>
            </a:r>
            <a:r>
              <a:rPr lang="en-GB" dirty="0">
                <a:effectLst/>
              </a:rPr>
              <a:t>.</a:t>
            </a:r>
          </a:p>
          <a:p>
            <a:r>
              <a:rPr lang="en-GB" b="1" dirty="0"/>
              <a:t>Influence of botanists and zoologists</a:t>
            </a:r>
            <a:r>
              <a:rPr lang="en-GB" dirty="0"/>
              <a:t>. The rise of </a:t>
            </a:r>
            <a:r>
              <a:rPr lang="en-GB" dirty="0">
                <a:hlinkClick r:id="rId6" tooltip="Natural history"/>
              </a:rPr>
              <a:t>natural history</a:t>
            </a:r>
            <a:r>
              <a:rPr lang="en-GB" dirty="0"/>
              <a:t> helped to undermine this anthropocentric view. Anthropocentric classifications such as edible-inedible, useful-useless animals were gradually being replaced by more objective classifications based on neutral observational criteria. That was real progress because old classifications were highly arbitrary and had harmful effects on wild animals. Gamekeepers slaughtered innocent </a:t>
            </a:r>
            <a:r>
              <a:rPr lang="en-GB" dirty="0">
                <a:hlinkClick r:id="rId7" tooltip="Eurasian jay"/>
              </a:rPr>
              <a:t>jays</a:t>
            </a:r>
            <a:r>
              <a:rPr lang="en-GB" dirty="0"/>
              <a:t> and </a:t>
            </a:r>
            <a:r>
              <a:rPr lang="en-GB" dirty="0">
                <a:hlinkClick r:id="rId8" tooltip="Woodpecker"/>
              </a:rPr>
              <a:t>woodpeckers</a:t>
            </a:r>
            <a:r>
              <a:rPr lang="en-GB" dirty="0"/>
              <a:t>. Gardeners destroyed worms. The </a:t>
            </a:r>
            <a:r>
              <a:rPr lang="en-GB" dirty="0">
                <a:hlinkClick r:id="rId9" tooltip="Wren"/>
              </a:rPr>
              <a:t>wren</a:t>
            </a:r>
            <a:r>
              <a:rPr lang="en-GB" dirty="0"/>
              <a:t> and the </a:t>
            </a:r>
            <a:r>
              <a:rPr lang="en-GB" dirty="0">
                <a:hlinkClick r:id="rId10" tooltip="Squirrel"/>
              </a:rPr>
              <a:t>squirrel</a:t>
            </a:r>
            <a:r>
              <a:rPr lang="en-GB" dirty="0"/>
              <a:t> were ritually hunted at Christmas. On the other hand, in some parts of England the </a:t>
            </a:r>
            <a:r>
              <a:rPr lang="en-GB" dirty="0">
                <a:hlinkClick r:id="rId11" tooltip="European robin"/>
              </a:rPr>
              <a:t>robin</a:t>
            </a:r>
            <a:r>
              <a:rPr lang="en-GB" dirty="0"/>
              <a:t> and </a:t>
            </a:r>
            <a:r>
              <a:rPr lang="en-GB" dirty="0">
                <a:hlinkClick r:id="rId12" tooltip="Swallow"/>
              </a:rPr>
              <a:t>swallow</a:t>
            </a:r>
            <a:r>
              <a:rPr lang="en-GB" dirty="0"/>
              <a:t> were more or less sacred and treated with respect. The naturalists of the 17th century were beginning to study plants and animals for their own sake, independent of their utility or meaning for man.</a:t>
            </a:r>
          </a:p>
          <a:p>
            <a:r>
              <a:rPr lang="en-GB" b="1" dirty="0"/>
              <a:t>Pets narrowing the gap</a:t>
            </a:r>
            <a:r>
              <a:rPr lang="en-GB" dirty="0"/>
              <a:t>. In the 16th and 17th centuries pets had established themselves in the English households for company, especially in towns. Not only dogs and cats, but also pet </a:t>
            </a:r>
            <a:r>
              <a:rPr lang="en-GB" dirty="0">
                <a:hlinkClick r:id="rId13" tooltip="Monkey"/>
              </a:rPr>
              <a:t>monkeys</a:t>
            </a:r>
            <a:r>
              <a:rPr lang="en-GB" dirty="0"/>
              <a:t>, </a:t>
            </a:r>
            <a:r>
              <a:rPr lang="en-GB" dirty="0">
                <a:hlinkClick r:id="rId14" tooltip="Tortoise"/>
              </a:rPr>
              <a:t>tortoises</a:t>
            </a:r>
            <a:r>
              <a:rPr lang="en-GB" dirty="0"/>
              <a:t>, </a:t>
            </a:r>
            <a:r>
              <a:rPr lang="en-GB" dirty="0">
                <a:hlinkClick r:id="rId15" tooltip="Otter"/>
              </a:rPr>
              <a:t>otters</a:t>
            </a:r>
            <a:r>
              <a:rPr lang="en-GB" dirty="0"/>
              <a:t>, rabbits, </a:t>
            </a:r>
            <a:r>
              <a:rPr lang="en-GB" dirty="0">
                <a:hlinkClick r:id="rId10" tooltip="Squirrel"/>
              </a:rPr>
              <a:t>squirrels</a:t>
            </a:r>
            <a:r>
              <a:rPr lang="en-GB" dirty="0"/>
              <a:t> and songbirds such as </a:t>
            </a:r>
            <a:r>
              <a:rPr lang="en-GB" dirty="0">
                <a:hlinkClick r:id="rId16" tooltip="Domestic canary"/>
              </a:rPr>
              <a:t>canaries</a:t>
            </a:r>
            <a:r>
              <a:rPr lang="en-GB" dirty="0"/>
              <a:t>,</a:t>
            </a:r>
            <a:r>
              <a:rPr lang="en-GB" baseline="30000" dirty="0">
                <a:hlinkClick r:id="rId17"/>
              </a:rPr>
              <a:t>[1]</a:t>
            </a:r>
            <a:r>
              <a:rPr lang="en-GB" dirty="0"/>
              <a:t> </a:t>
            </a:r>
            <a:r>
              <a:rPr lang="en-GB" dirty="0">
                <a:hlinkClick r:id="rId18" tooltip="Nightingale"/>
              </a:rPr>
              <a:t>nightingales</a:t>
            </a:r>
            <a:r>
              <a:rPr lang="en-GB" dirty="0"/>
              <a:t>, </a:t>
            </a:r>
            <a:r>
              <a:rPr lang="en-GB" dirty="0">
                <a:hlinkClick r:id="rId5" tooltip="European goldfinch"/>
              </a:rPr>
              <a:t>goldfinches</a:t>
            </a:r>
            <a:r>
              <a:rPr lang="en-GB" dirty="0"/>
              <a:t>, </a:t>
            </a:r>
            <a:r>
              <a:rPr lang="en-GB" dirty="0">
                <a:hlinkClick r:id="rId19" tooltip="Lark"/>
              </a:rPr>
              <a:t>larks</a:t>
            </a:r>
            <a:r>
              <a:rPr lang="en-GB" dirty="0"/>
              <a:t>, </a:t>
            </a:r>
            <a:r>
              <a:rPr lang="en-GB" dirty="0">
                <a:hlinkClick r:id="rId20" tooltip="Linnet"/>
              </a:rPr>
              <a:t>linnets</a:t>
            </a:r>
            <a:r>
              <a:rPr lang="en-GB" dirty="0"/>
              <a:t>, parrots, </a:t>
            </a:r>
            <a:r>
              <a:rPr lang="en-GB" dirty="0">
                <a:hlinkClick r:id="rId21" tooltip="Magpie"/>
              </a:rPr>
              <a:t>magpies</a:t>
            </a:r>
            <a:r>
              <a:rPr lang="en-GB" dirty="0"/>
              <a:t> and </a:t>
            </a:r>
            <a:r>
              <a:rPr lang="en-GB" dirty="0">
                <a:hlinkClick r:id="rId22" tooltip="Jackdaw"/>
              </a:rPr>
              <a:t>jackdaws</a:t>
            </a:r>
            <a:r>
              <a:rPr lang="en-GB" dirty="0"/>
              <a:t>. In the 18th century pets were given human names, and were never eaten. Observation of pets provided support for the view that pets could be intelligent, sensitive, responsive and almost every other human quality. All this helped to break down the absolute gap between animals and humans.</a:t>
            </a:r>
          </a:p>
          <a:p>
            <a:r>
              <a:rPr lang="en-GB" b="1" dirty="0"/>
              <a:t>Cruelty to animals</a:t>
            </a:r>
            <a:r>
              <a:rPr lang="en-GB" dirty="0"/>
              <a:t>. Cruelty to animals (bull-baiting, cockfighting, mistreatment of donkeys, horses) was almost universal in England before 1700. However, attitudes to cruelty were changing. Already theologian </a:t>
            </a:r>
            <a:r>
              <a:rPr lang="en-GB" dirty="0">
                <a:hlinkClick r:id="rId23" tooltip="John Calvin"/>
              </a:rPr>
              <a:t>John Calvin</a:t>
            </a:r>
            <a:r>
              <a:rPr lang="en-GB" dirty="0"/>
              <a:t>, still firmly within the anthropocentric tradition, remembered that animals, like men, were part of God's creation, and were created for Man's sake, but we should handle them gently. From the 1740s onwards, there was a growing stream of writings by philosophers, scientists, and poets attacking cruelty, culminating in the foundation of the </a:t>
            </a:r>
            <a:r>
              <a:rPr lang="en-GB" dirty="0">
                <a:hlinkClick r:id="rId24" tooltip="Royal Society for the Prevention of Cruelty to Animals"/>
              </a:rPr>
              <a:t>Royal Society for the Prevention of Cruelty to Animals</a:t>
            </a:r>
            <a:r>
              <a:rPr lang="en-GB" dirty="0"/>
              <a:t> (RSPCA) in 1824. Man was fully entitled to domesticate animals and to kill them for food and clothing, but to cause unnecessary suffering was morally wrong. This was a significant change. However, the question remained: Which animals? What is 'unnecessary' suffering? </a:t>
            </a:r>
            <a:r>
              <a:rPr lang="en-GB" dirty="0">
                <a:hlinkClick r:id="rId25" tooltip="Quaker"/>
              </a:rPr>
              <a:t>Quakers</a:t>
            </a:r>
            <a:r>
              <a:rPr lang="en-GB" dirty="0"/>
              <a:t> forbid hunting for sport altogether. Philosopher </a:t>
            </a:r>
            <a:r>
              <a:rPr lang="en-GB" dirty="0">
                <a:hlinkClick r:id="rId26" tooltip="Jeremy Bentham"/>
              </a:rPr>
              <a:t>Jeremy Bentham</a:t>
            </a:r>
            <a:r>
              <a:rPr lang="en-GB" dirty="0"/>
              <a:t> wrote in 1789: the question is not 'Can they </a:t>
            </a:r>
            <a:r>
              <a:rPr lang="en-GB" i="1" dirty="0"/>
              <a:t>reason</a:t>
            </a:r>
            <a:r>
              <a:rPr lang="en-GB" dirty="0"/>
              <a:t>?' nor 'Can they </a:t>
            </a:r>
            <a:r>
              <a:rPr lang="en-GB" i="1" dirty="0"/>
              <a:t>talk</a:t>
            </a:r>
            <a:r>
              <a:rPr lang="en-GB" dirty="0"/>
              <a:t>?' but 'Can they </a:t>
            </a:r>
            <a:r>
              <a:rPr lang="en-GB" i="1" dirty="0"/>
              <a:t>suffer</a:t>
            </a:r>
            <a:r>
              <a:rPr lang="en-GB" dirty="0"/>
              <a:t>?'.</a:t>
            </a:r>
          </a:p>
          <a:p>
            <a:r>
              <a:rPr lang="en-GB" b="1" dirty="0"/>
              <a:t>Influence of astronomers and geologists</a:t>
            </a:r>
            <a:r>
              <a:rPr lang="en-GB" dirty="0"/>
              <a:t>. Unexpectedly, astronomers and geologists too had a profound effect on changing attitudes, just like botanists and zoologists did earlier. As astronomers revealed that the earth was not the centre of the universe, it became increasingly hard to maintain that the universe was exclusively created for humans. Geologists discovered that the earth must have existed 'some 70.000 years' before the appearance of man. So, what was the point of an Earth without Man? If the universe and the earth were not specially created for humans, why would animals and plants be specially created for man?</a:t>
            </a:r>
          </a:p>
          <a:p>
            <a:r>
              <a:rPr lang="en-GB" b="1" dirty="0"/>
              <a:t>Attitudes to trees and flowers</a:t>
            </a:r>
            <a:r>
              <a:rPr lang="en-GB" dirty="0"/>
              <a:t>. Initially, the forest had been seen as wild and hostile, providing shelter for dangerous wild beasts and a refuge for outlaws. It was believed that the first human beings were 'woodland men', </a:t>
            </a:r>
            <a:r>
              <a:rPr lang="en-GB" i="1" dirty="0" err="1"/>
              <a:t>homines</a:t>
            </a:r>
            <a:r>
              <a:rPr lang="en-GB" i="1" dirty="0"/>
              <a:t> </a:t>
            </a:r>
            <a:r>
              <a:rPr lang="en-GB" i="1" dirty="0" err="1"/>
              <a:t>sylvestres</a:t>
            </a:r>
            <a:r>
              <a:rPr lang="en-GB" dirty="0"/>
              <a:t>. The progress of mankind was from the forest to the field. This resulted in large-scale forest clearance. Woodlands became a resource for shipbuilding. Between 1500 and 1700 the number of trees was substantially reduced. Later forests became 'romantic', they added beauty and dignity to the scene. Private landowners planted some 50,000,000 timber trees between 1760 and 1835. New exotic species were imported.</a:t>
            </a:r>
            <a:r>
              <a:rPr lang="en-GB" baseline="30000" dirty="0">
                <a:hlinkClick r:id="rId17"/>
              </a:rPr>
              <a:t>[2]</a:t>
            </a:r>
            <a:r>
              <a:rPr lang="en-GB" dirty="0"/>
              <a:t> Flowers were grown not because they were medicinally useful or symbolically meaningful, but because they were aesthetically pleasing. Flowers were imported from all over the world.</a:t>
            </a:r>
            <a:r>
              <a:rPr lang="en-GB" baseline="30000" dirty="0">
                <a:hlinkClick r:id="rId17"/>
              </a:rPr>
              <a:t>[3]</a:t>
            </a:r>
            <a:endParaRPr lang="en-GB" dirty="0"/>
          </a:p>
          <a:p>
            <a:r>
              <a:rPr lang="en-GB" b="1" dirty="0"/>
              <a:t>Attitudes to nature</a:t>
            </a:r>
            <a:r>
              <a:rPr lang="en-GB" dirty="0"/>
              <a:t>. Mountains are a good example of changing attitudes to nature. In the mid-17th century mountains were hated as barren 'deformities', 'monstrous excrescences', 'rubbish of the earth', useless, unproductive and dangerous for men. Then theologians remembered that all God's works served a purpose, and that the purpose of mountains was supplying rivers with water and offering a home for goats. A century later mountains became objects of the highest aesthetic admiration. It was forgotten that mountains are agriculturally unproductive.</a:t>
            </a:r>
          </a:p>
          <a:p>
            <a:r>
              <a:rPr lang="en-GB" b="1" dirty="0"/>
              <a:t>Vegetarianism</a:t>
            </a:r>
            <a:r>
              <a:rPr lang="en-GB" dirty="0"/>
              <a:t>. The argument against cruelty to animals was carried one step further. Once it was accepted that domesticated animals should be treated with kindness, it seemed increasingly repugnant to kill them for food. Furthermore, the anthropocentric view that animals were made for man became a minority view, and biblical arguments became unconvincing in a secular world. Non-religious arguments were put forward: the slaughter of animals has a brutalising effect upon the human character, because it makes men cruel and ferocious; the consumption of meat is bad for human health because it is physiological unnatural; it inflicts untold suffering upon man's fellow-creatures; stock-breeding is a wasteful form of agriculture compared with arable farming, because crops produce far more food per acre. Despite all these arguments for vegetarianism, England did not become a vegetarian nation.</a:t>
            </a:r>
            <a:r>
              <a:rPr lang="en-GB" baseline="30000" dirty="0">
                <a:hlinkClick r:id="rId17"/>
              </a:rPr>
              <a:t>[4]</a:t>
            </a:r>
            <a:r>
              <a:rPr lang="en-GB" dirty="0"/>
              <a:t> Instead, pigs, calves, hares and rabbits were no longer served at dinner with their heads attached, concealing the true origin of meat, and slaughterhouses were concealed from public view.</a:t>
            </a:r>
          </a:p>
          <a:p>
            <a:br>
              <a:rPr lang="en-GB" dirty="0">
                <a:effectLst/>
              </a:rPr>
            </a:br>
            <a:endParaRPr lang="en-GB" dirty="0"/>
          </a:p>
          <a:p>
            <a:endParaRPr lang="en-GB" dirty="0"/>
          </a:p>
          <a:p>
            <a:endParaRPr lang="en-GB" dirty="0"/>
          </a:p>
          <a:p>
            <a:r>
              <a:rPr lang="en-GB" b="1" u="sng" dirty="0"/>
              <a:t>Narrative</a:t>
            </a:r>
            <a:r>
              <a:rPr lang="en-GB" b="1" u="sng" baseline="0" dirty="0"/>
              <a:t> to get ready for “Linked to (Gold 1989) bullet on slide</a:t>
            </a:r>
          </a:p>
          <a:p>
            <a:r>
              <a:rPr lang="en-GB" dirty="0"/>
              <a:t>Man in the Realm of Nature</a:t>
            </a:r>
          </a:p>
          <a:p>
            <a:r>
              <a:rPr lang="en-GB" dirty="0"/>
              <a:t>The unity of man and nature. Human beings live in the realm of nature, they are constantly surrounded by it and interact with it. The most intimate part of nature in relation to man is the biosphere, the thin envelope embracing the earth, its soil cover, and everything else that is alive. Our environment, although outside us, has within us not only its image, as something both actually and imaginatively reflected, but also its material energy and information channels and processes. This presence of nature in an ideal, materialised, energy and information form in man's Self is so organic that when these external natural principles disappear, man himself disappears from life. If we lose nature's image, we lose our life.</a:t>
            </a:r>
          </a:p>
          <a:p>
            <a:endParaRPr lang="en-GB" dirty="0"/>
          </a:p>
          <a:p>
            <a:r>
              <a:rPr lang="en-GB" dirty="0"/>
              <a:t>Everything, from each separate cell of a living organism to the organism as a whole, generates bioenergy. Just as the bioenergy of the separate cell goes beyond its boundaries, so the bioenergy of the organs and the organism as a whole extends beyond their boundaries, forming a luminous aura. As the ancient acupuncture therapists intuitively established, bioenergy and </a:t>
            </a:r>
            <a:r>
              <a:rPr lang="en-GB" dirty="0" err="1"/>
              <a:t>bioinformation</a:t>
            </a:r>
            <a:r>
              <a:rPr lang="en-GB" dirty="0"/>
              <a:t> move along special channels (meridians) forming a complex structure, in which all the components of the living whole interact both with themselves and with the external world. Energy-information interactions are a vital dimension of any living system, including that of man as the highest stage in the hierarchy of the structures of existence known to science.</a:t>
            </a:r>
          </a:p>
          <a:p>
            <a:endParaRPr lang="en-GB" dirty="0"/>
          </a:p>
          <a:p>
            <a:r>
              <a:rPr lang="en-GB" dirty="0"/>
              <a:t>Man is constantly aware of the influence of nature in the form of the air he breathes, the water he drinks, the food he eats, and the flow of energy and information. And many of his troubles are a response to the natural processes and changes in the weather, intensified irradiation of cosmic energy, and the magnetic storms that rage around the earth. In short, we are connected with nature by "blood" ties and we cannot live outside nature. During their temporary departures from Earth spacemen take with them a bit of the biosphere. Nowhere does nature affect humanity in exactly the same way. Its influence varies. Depending on where human beings happen to be on the earth's surface, it assigns them varying quantities of light, warmth, water, precipitation, flora and fauna. Human history offers any number of examples of how environmental conditions and the relief of our planet have promoted or retarded human development.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400246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one – The god could be the “Green man” the rise of environmentalist is bringing these beliefs back into the mainstream.</a:t>
            </a:r>
          </a:p>
          <a:p>
            <a:r>
              <a:rPr lang="en-GB" dirty="0"/>
              <a:t>Point two</a:t>
            </a:r>
            <a:r>
              <a:rPr lang="en-GB" baseline="0" dirty="0"/>
              <a:t> – Seasonal celebration adopted into the Christian calendar, Easter, </a:t>
            </a:r>
            <a:r>
              <a:rPr lang="en-GB" baseline="0" dirty="0" err="1"/>
              <a:t>Witsun</a:t>
            </a:r>
            <a:r>
              <a:rPr lang="en-GB" baseline="0" dirty="0"/>
              <a:t> (May,) Harvest, All souls day, Christmas and New year.</a:t>
            </a:r>
          </a:p>
          <a:p>
            <a:endParaRPr lang="en-GB" dirty="0"/>
          </a:p>
          <a:p>
            <a:endParaRPr lang="en-GB" dirty="0"/>
          </a:p>
          <a:p>
            <a:r>
              <a:rPr lang="en-GB" dirty="0"/>
              <a:t>The Ascent of Man by Jacob </a:t>
            </a:r>
            <a:r>
              <a:rPr lang="en-GB" dirty="0" err="1"/>
              <a:t>Bronowski</a:t>
            </a:r>
            <a:r>
              <a:rPr lang="en-GB" dirty="0"/>
              <a:t> </a:t>
            </a:r>
          </a:p>
          <a:p>
            <a:endParaRPr lang="en-GB" dirty="0"/>
          </a:p>
          <a:p>
            <a:r>
              <a:rPr lang="en-GB" b="1" u="sng" dirty="0"/>
              <a:t>Bullet three (Schneider &amp; Morton 1981) bit from another source which sort of goes with it</a:t>
            </a:r>
          </a:p>
          <a:p>
            <a:r>
              <a:rPr lang="en-GB" dirty="0"/>
              <a:t>Introduction: The Challenge of Environmental Ethics</a:t>
            </a:r>
          </a:p>
          <a:p>
            <a:r>
              <a:rPr lang="en-GB" dirty="0"/>
              <a:t>Suppose putting out natural fires, culling feral animals or destroying some individual members of overpopulated indigenous species is necessary for the protection of the integrity of a certain ecosystem. Will these actions be morally permissible or even required? Is it morally acceptable for farmers in non-industrial countries to practise slash and burn techniques to clear areas for agriculture? Consider a mining company which has performed open pit mining in some previously unspoiled area. Does the company have a moral obligation to restore the landform and surface ecology? And what is the value of a humanly restored environment compared with the originally natural environment? It is often said to be morally wrong for human beings to pollute and destroy parts of the natural environment and to consume a huge proportion of the planet’s natural resources. If that is wrong, is it simply because a sustainable environment is essential to (present and future) human well-being? Or is such behaviour also wrong because the natural environment and/or its various contents have certain values in their own right so that these values ought to be respected and protected in any case? These are among the questions investigated by environmental ethics. Some of them are specific questions faced by individuals in particular circumstances, while others are more global questions faced by groups and communities. Yet others are more abstract questions concerning the value and moral standing of the natural environment and its non-human components.</a:t>
            </a:r>
          </a:p>
          <a:p>
            <a:endParaRPr lang="en-GB" dirty="0"/>
          </a:p>
          <a:p>
            <a:r>
              <a:rPr lang="en-GB" dirty="0"/>
              <a:t>In the literature on environmental ethics the distinction between instrumental value and intrinsic value (in the sense of “non-instrumental value”) has been of considerable importance. The former is the value of things as means to further some other ends, whereas the latter is the value of things as ends in themselves regardless of whether they are also useful as means to other ends. For instance, certain fruits have instrumental value for bats who feed on them, since feeding on the fruits is a means to survival for the bats. However, it is not widely agreed that fruits have value as ends in themselves. We can likewise think of a person who teaches others as having instrumental value for those who want to acquire knowledge. Yet, in addition to any such value, it is normally said that a person, as a person, has intrinsic value, i.e., value in his or her own right independently of his or her prospects for serving the ends of others. For another example, a certain wild plant may have instrumental value because it provides the ingredients for some medicine or as an aesthetic object for human observers. But if the plant also has some value in itself independently of its prospects for furthering some other ends such as human health, or the pleasure from aesthetic experience, then the plant also has intrinsic value. Because the intrinsically valuable is that which is good as an end in itself, it is commonly agreed that something’s possession of intrinsic value generates a prima facie direct moral duty on the part of moral agents to protect it or at least refrain from damaging it (see O’Neil 1992 and Jamieson 2002 for detailed accounts of intrinsic value).</a:t>
            </a:r>
          </a:p>
          <a:p>
            <a:endParaRPr lang="en-GB" dirty="0"/>
          </a:p>
          <a:p>
            <a:r>
              <a:rPr lang="en-GB" dirty="0"/>
              <a:t>Many traditional western ethical perspectives, however, are anthropocentric or human-</a:t>
            </a:r>
            <a:r>
              <a:rPr lang="en-GB" dirty="0" err="1"/>
              <a:t>centered</a:t>
            </a:r>
            <a:r>
              <a:rPr lang="en-GB" dirty="0"/>
              <a:t> in that either they assign intrinsic value to human beings alone (i.e., what we might call anthropocentric in a strong sense) or they assign a significantly greater amount of intrinsic value to human beings than to any non-human things such that the protection or promotion of human interests or well-being at the expense of non-human things turns out to be nearly always justified (i.e., what we might call anthropocentric in a weak sense). For example, Aristotle (Politics, Bk. 1, Ch. 8) maintains that “nature has made all things specifically for the sake of man” and that the value of non-human things in nature is merely instrumental. Generally, anthropocentric positions find it problematic to articulate what is wrong with the cruel treatment of non-human animals, except to the extent that such treatment may lead to bad consequences for human beings. Immanuel Kant (“Duties to Animals and Spirits”, in Lectures on Ethics), for instance, suggests that cruelty towards a dog might encourage a person to develop a character which would be desensitized to cruelty towards humans. From this standpoint, cruelty towards non-human animals would be instrumentally, rather than intrinsically, wrong. Likewise, anthropocentrism often recognizes some non-intrinsic wrongness of anthropogenic (i.e. human-caused) environmental devastation. Such destruction might damage the well-being of human beings now and in the future, since our well-being is essentially dependent on a sustainable environment (see Passmore 1974; </a:t>
            </a:r>
            <a:r>
              <a:rPr lang="en-GB" dirty="0" err="1"/>
              <a:t>Bookchin</a:t>
            </a:r>
            <a:r>
              <a:rPr lang="en-GB" dirty="0"/>
              <a:t> 1990; Norton et al. (eds.) 1995).</a:t>
            </a:r>
          </a:p>
          <a:p>
            <a:endParaRPr lang="en-GB" dirty="0"/>
          </a:p>
          <a:p>
            <a:r>
              <a:rPr lang="en-GB" dirty="0"/>
              <a:t>When environmental ethics emerged as a new sub-discipline of philosophy in the early 1970s, it did so by posing a challenge to traditional anthropocentrism. In the first place, it questioned the assumed moral superiority of human beings to members of other species on earth. In the second place, it investigated the possibility of rational arguments for assigning intrinsic value to the natural environment and its non-human contents. It should be noted, however, that some theorists working in the field see no need to develop new, non-anthropocentric theories. Instead, they advocate what may be called enlightened anthropocentrism (or, perhaps more appropriately called, prudential anthropocentrism). Briefly, this is the view that all the moral duties we have towards the environment are derived from our direct duties to its human inhabitants. The practical purpose of environmental ethics, they maintain, is to provide moral grounds for social policies aimed at protecting the earth’s environment and remedying environmental degradation. Enlightened anthropocentrism, they argue, is sufficient for that practical purpose, and perhaps even more effective in delivering pragmatic outcomes, in terms of policy-making, than non-anthropocentric theories given the theoretical burden on the latter to provide sound arguments for its more radical view that the non-human environment has intrinsic value (cf. Norton 1991, de </a:t>
            </a:r>
            <a:r>
              <a:rPr lang="en-GB" dirty="0" err="1"/>
              <a:t>Shalit</a:t>
            </a:r>
            <a:r>
              <a:rPr lang="en-GB" dirty="0"/>
              <a:t> 1994, Light and Katz 1996). Furthermore, some prudential </a:t>
            </a:r>
            <a:r>
              <a:rPr lang="en-GB" dirty="0" err="1"/>
              <a:t>anthropocentrists</a:t>
            </a:r>
            <a:r>
              <a:rPr lang="en-GB" dirty="0"/>
              <a:t> may hold what might be called cynical anthropocentrism, which says that we have a higher-level anthropocentric reason to be non-anthropocentric in our day-to-day thinking. Suppose that a day-to-day non-</a:t>
            </a:r>
            <a:r>
              <a:rPr lang="en-GB" dirty="0" err="1"/>
              <a:t>anthropocentrist</a:t>
            </a:r>
            <a:r>
              <a:rPr lang="en-GB" dirty="0"/>
              <a:t> tends to act more benignly towards the non-human environment on which human well-being depends. This would provide reason for encouraging non-anthropocentric thinking, even to those who find the idea of non-anthropocentric intrinsic value hard to swallow. In order for such a strategy to be effective one may need to hide one’s cynical anthropocentrism from others and even from oneself. The position can be structurally compared to some indirect form of consequentialism and may attract parallel critiques (see Henry </a:t>
            </a:r>
            <a:r>
              <a:rPr lang="en-GB" dirty="0" err="1"/>
              <a:t>Sidgwick</a:t>
            </a:r>
            <a:r>
              <a:rPr lang="en-GB" dirty="0"/>
              <a:t> on utilitarianism and esoteric morality, and Bernard Williams on indirect utilitarianism).</a:t>
            </a:r>
          </a:p>
          <a:p>
            <a:endParaRPr lang="en-GB" dirty="0"/>
          </a:p>
          <a:p>
            <a:endParaRPr lang="en-GB" dirty="0"/>
          </a:p>
          <a:p>
            <a:endParaRPr lang="en-GB" dirty="0"/>
          </a:p>
          <a:p>
            <a:r>
              <a:rPr lang="en-GB" dirty="0"/>
              <a:t>Larsen</a:t>
            </a:r>
            <a:r>
              <a:rPr lang="en-GB" baseline="0" dirty="0"/>
              <a:t> 1992 paper in folder</a:t>
            </a:r>
          </a:p>
          <a:p>
            <a:endParaRPr lang="en-GB" baseline="0" dirty="0"/>
          </a:p>
          <a:p>
            <a:r>
              <a:rPr lang="en-GB" b="1" u="sng" baseline="0" dirty="0"/>
              <a:t>Bit from paper that relates to bullet four on slide</a:t>
            </a:r>
          </a:p>
          <a:p>
            <a:endParaRPr lang="en-GB" dirty="0"/>
          </a:p>
          <a:p>
            <a:r>
              <a:rPr lang="en-GB" dirty="0"/>
              <a:t>Nature and Function  </a:t>
            </a:r>
          </a:p>
          <a:p>
            <a:r>
              <a:rPr lang="en-GB" dirty="0"/>
              <a:t>Culture takes a bite of nature each time we can make it function in such a way that we can repeat and control the function. It can take place in a complicated and abstract process of understanding where we say 'Aha!' and draw conclusions about how things fit together. In structuring and identifying our observations we make repetitions possible. But repeatable functions can also be brought about in a practical action, where we say: 'Damn wind!' and put up a windbreak, and learn how to proceed by practical experience.</a:t>
            </a:r>
          </a:p>
          <a:p>
            <a:endParaRPr lang="en-GB" dirty="0"/>
          </a:p>
          <a:p>
            <a:r>
              <a:rPr lang="en-GB" dirty="0"/>
              <a:t>A complex connection of understanding and action in relation to nature is present in two fundamental and age-old cultural activities: feeding and housing. Taming the earth and sea and producing food needs practical knowledge and technology, so that the process can be repeated in the future. But in this activity we are also confronted with the death that we try to keep at arm's length. Concrete knowledge of the character of nature is woven together with taboos, rituals, fantasies and symbols, through which elementary experiences of death and how to overcome it are integrated into the culture.</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7757140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 development of landscape perception In this chapter an introductory overview is given on Western European landscape perceptions through time, with additional explanation of global perceptions highlighting some diverse cultures. The aim here is to create awareness about the horizontal and vertical changing perceptions about the landscape, and that we should not just accept the way we look at the landscape now without considering our historic and cultural background. Our perceptions nowadays are all derived from previous perceptions, influenced by factors such as culture. Transitions like globalisation enhance connectedness all over the world, and an understanding of differences in landscape perception is needed in order to communicate with each other about the environment. In this chapter the intention is to exhibit differences in landscape perception, simply stating that how we look at the landscape is different from other people, and even different from our ancestors. </a:t>
            </a:r>
          </a:p>
        </p:txBody>
      </p:sp>
      <p:sp>
        <p:nvSpPr>
          <p:cNvPr id="4" name="Slide Number Placeholder 3"/>
          <p:cNvSpPr>
            <a:spLocks noGrp="1"/>
          </p:cNvSpPr>
          <p:nvPr>
            <p:ph type="sldNum" sz="quarter" idx="5"/>
          </p:nvPr>
        </p:nvSpPr>
        <p:spPr/>
        <p:txBody>
          <a:bodyPr/>
          <a:lstStyle/>
          <a:p>
            <a:fld id="{32F19C5F-EA42-4004-AB8C-B338FFDE0A38}" type="slidenum">
              <a:rPr lang="en-GB" smtClean="0"/>
              <a:t>16</a:t>
            </a:fld>
            <a:endParaRPr lang="en-GB"/>
          </a:p>
        </p:txBody>
      </p:sp>
    </p:spTree>
    <p:extLst>
      <p:ext uri="{BB962C8B-B14F-4D97-AF65-F5344CB8AC3E}">
        <p14:creationId xmlns:p14="http://schemas.microsoft.com/office/powerpoint/2010/main" val="32607398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traditional archaeologists argue that it is difficult if not impossible to use the archaeological record to recover past beliefs. Behavioural psychologists argue that we can never know what someone else is thinking in the present; we can only record their behaviour, which can be externally measured and observed. This stresses the difficulty in trying to understand peoples mind which are not just long dead, but were also members of an extinct culture. Archaeologists have to deal with this by using only remaining artefacts. So, why would we try and understand people’s perception in the past? Johnson (2002) gives three reasons for this. First, some archaeologists would argue that you can never scientifically verify someone’s thoughts. However, assumptions are always made, whether ‘scientific’ or not. We always make assumptions about past thoughts, as for example the simple typology of pots. Because they show similarities, this design must have something to do with shared meanings in de minds of the makers of the pots. In reality, archaeologists have assumptions about behaviour as ‘common sense’. However, what is common sense to us might not be common sense to them. Second, if you compare archaeologists with historians, historians use mostly textual evidence. These kinds of documents are clear statements of thoughts, so why not find it even as important in archaeology, which also studies the history of men. Third there is a philosophical point to do with the way we study human societies. Trying to describe human behaviour is simply impossible without using predefined concepts. Generally people have a reason to act, for example the design of the pots in a certain manner must have had a reason. </a:t>
            </a:r>
          </a:p>
        </p:txBody>
      </p:sp>
      <p:sp>
        <p:nvSpPr>
          <p:cNvPr id="4" name="Slide Number Placeholder 3"/>
          <p:cNvSpPr>
            <a:spLocks noGrp="1"/>
          </p:cNvSpPr>
          <p:nvPr>
            <p:ph type="sldNum" sz="quarter" idx="5"/>
          </p:nvPr>
        </p:nvSpPr>
        <p:spPr/>
        <p:txBody>
          <a:bodyPr/>
          <a:lstStyle/>
          <a:p>
            <a:fld id="{32F19C5F-EA42-4004-AB8C-B338FFDE0A38}" type="slidenum">
              <a:rPr lang="en-GB" smtClean="0"/>
              <a:t>17</a:t>
            </a:fld>
            <a:endParaRPr lang="en-GB"/>
          </a:p>
        </p:txBody>
      </p:sp>
    </p:spTree>
    <p:extLst>
      <p:ext uri="{BB962C8B-B14F-4D97-AF65-F5344CB8AC3E}">
        <p14:creationId xmlns:p14="http://schemas.microsoft.com/office/powerpoint/2010/main" val="17800715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Ancient History – time post stone age.</a:t>
            </a:r>
          </a:p>
          <a:p>
            <a:endParaRPr lang="en-GB" dirty="0"/>
          </a:p>
          <a:p>
            <a:r>
              <a:rPr lang="en-GB" dirty="0"/>
              <a:t>It is useful to try and reconstruct how the environment and social space were perceived by past societies. The perception and experience of landscape in prehistoric times is however bound to the need of understanding the individual who perceives the landscape. It is to say that these individuals, their dimension, character and individual attitude towards observations are determined by social codes (</a:t>
            </a:r>
            <a:r>
              <a:rPr lang="en-GB" dirty="0" err="1"/>
              <a:t>Boado</a:t>
            </a:r>
            <a:r>
              <a:rPr lang="en-GB" dirty="0"/>
              <a:t> &amp; Vazquez, 2000). Studying perception on an individual level is however very subjective, and focussing on a social scale might be a good way to strive towards objectivity. Next to social constructs, prehistoric artefacts in their original context can give an idea of how they have been perceived over time. For example megalithic elements are nowadays perceived as being impressive and formidable. The only sources that are available for getting to know and understand the perception of prehistoric people on their environment are the remnants of artefacts studied by archaeologists. To be able to rule on prehistoric perceptions, we can only indirectly interpret these remnants. </a:t>
            </a:r>
          </a:p>
          <a:p>
            <a:endParaRPr lang="en-GB" dirty="0"/>
          </a:p>
          <a:p>
            <a:r>
              <a:rPr lang="en-GB" dirty="0"/>
              <a:t>The spatial distribution of artefacts can give an insight in people’s lifestyle and on how they used their environment. Most prehistoric settlements are to be found on environmental gradients. In that way they were able to optimally profit from the available natural resources without putting too much effort in it. Examples are transitions between land and water, high and low, dry and wet, fertile and less fertile. Furthermore settlements are found on boundaries between open and closed environments. While the other transitions can be explained by the necessity of resources, the latter can be explained differently using the Prospect Refuge Theory (Appleton, 1975). There are two fundamental points to this theory: that the attractiveness of landscape is related to its suitability as human habitat, as is mentioned before; and that human beings particularly like to see without being seen. Humans need to be able to identify their prey; humans are not quick runners and cannot combat, so we need to use our environment to hide from those that are hunting us. Appleton seeks the attractiveness of a landscape in the potential for seeing (prospect) and divides them into two forms: the panorama and the vista. The panorama is ideally 360˚ with a broad and long view. The vista however is much narrower and is a restricted view where the horizontal dimension is severely restricted, but gives a greater feel of control. When it comes to vistas Appleton adds two further elements: the deflected vista is the view along a vista, a river or road perhaps that bends left or right. This gives a sense of movement which draws people towards it to see the next vista. There is also the peephole vista, where vision is restricted in the vertical dimension also, as when the branches of the trees overhang over the road. It is worth mentioning that the theory of Appleton is applicable within different time layers: it can explain how the landscape was perceived in ancient, prehistoric times, but it is also commonly used nowadays by architects when creating new landscapes. </a:t>
            </a:r>
          </a:p>
          <a:p>
            <a:endParaRPr lang="en-GB" dirty="0"/>
          </a:p>
          <a:p>
            <a:r>
              <a:rPr lang="en-GB" dirty="0"/>
              <a:t>Within all of these views, there are points of secondary prospect symbols (Howard, 2011). They suggest that the viewer could gain an improved view, a further view, or a different perspective view. This could be a ridge, but also symbolic or ritual elements such as megaliths. It is good to add the importance of logistic symbols here as well. It is well known that for example burial mounds have been used as landmarks in prehistoric times for navigating throughout the landscape. This can tell us something about the way prehistoric people perceived and used their landscape: burial mounds must have been visible, recognizable, and laid therefore prominent in the landscape. In short you could say that the landscape had two main functions during prehistoric times: functional and ritual.</a:t>
            </a:r>
          </a:p>
        </p:txBody>
      </p:sp>
      <p:sp>
        <p:nvSpPr>
          <p:cNvPr id="4" name="Slide Number Placeholder 3"/>
          <p:cNvSpPr>
            <a:spLocks noGrp="1"/>
          </p:cNvSpPr>
          <p:nvPr>
            <p:ph type="sldNum" sz="quarter" idx="5"/>
          </p:nvPr>
        </p:nvSpPr>
        <p:spPr/>
        <p:txBody>
          <a:bodyPr/>
          <a:lstStyle/>
          <a:p>
            <a:fld id="{32F19C5F-EA42-4004-AB8C-B338FFDE0A38}" type="slidenum">
              <a:rPr lang="en-GB" smtClean="0"/>
              <a:t>18</a:t>
            </a:fld>
            <a:endParaRPr lang="en-GB"/>
          </a:p>
        </p:txBody>
      </p:sp>
    </p:spTree>
    <p:extLst>
      <p:ext uri="{BB962C8B-B14F-4D97-AF65-F5344CB8AC3E}">
        <p14:creationId xmlns:p14="http://schemas.microsoft.com/office/powerpoint/2010/main" val="38986912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Read the points on the slide with improvisation a little to add then read the below</a:t>
            </a:r>
          </a:p>
          <a:p>
            <a:r>
              <a:rPr lang="en-GB" dirty="0"/>
              <a:t>Paganism (from classical Latin </a:t>
            </a:r>
            <a:r>
              <a:rPr lang="en-GB" dirty="0" err="1"/>
              <a:t>pāgānus</a:t>
            </a:r>
            <a:r>
              <a:rPr lang="en-GB" dirty="0"/>
              <a:t> "rural, rustic", later "civilian") is a term first used in the fourth century by early Christians for people in the Roman Empire who practiced polytheism. Polytheism is the worship of or belief in multiple deities, which are usually assembled into a pantheon of gods and goddesses, along with their own religions and rituals. In most religions which accept polytheism, the different gods and goddesses are representations of forces of nature or ancestral principles, and can be viewed either as autonomous or as aspects or emanations of a creator deity or transcendental absolute principle, which manifests immanently in nature. Most of the polytheistic deities of ancient religions, with the notable exceptions of the Ancient Egyptian and Hindu deities, were conceived as having physical bodies.</a:t>
            </a:r>
          </a:p>
          <a:p>
            <a:endParaRPr lang="en-GB" dirty="0"/>
          </a:p>
          <a:p>
            <a:r>
              <a:rPr lang="en-GB" dirty="0"/>
              <a:t>The origin of the application of the term </a:t>
            </a:r>
            <a:r>
              <a:rPr lang="en-GB" i="1" dirty="0"/>
              <a:t>pagan</a:t>
            </a:r>
            <a:r>
              <a:rPr lang="en-GB" dirty="0"/>
              <a:t> to polytheism is debated.</a:t>
            </a:r>
            <a:r>
              <a:rPr lang="en-GB" baseline="30000" dirty="0">
                <a:hlinkClick r:id="rId3"/>
              </a:rPr>
              <a:t>[11]</a:t>
            </a:r>
            <a:r>
              <a:rPr lang="en-GB" dirty="0"/>
              <a:t> In the 19th century, paganism was adopted as a self-descriptor by members of various artistic groups inspired by the </a:t>
            </a:r>
            <a:r>
              <a:rPr lang="en-GB" dirty="0">
                <a:hlinkClick r:id="rId4" tooltip="Ancient world"/>
              </a:rPr>
              <a:t>ancient world</a:t>
            </a:r>
            <a:r>
              <a:rPr lang="en-GB" dirty="0"/>
              <a:t>. In the 20th century, it came to be applied as a self-descriptor by practitioners of </a:t>
            </a:r>
            <a:r>
              <a:rPr lang="en-GB" dirty="0">
                <a:hlinkClick r:id="rId5" tooltip="Modern Paganism"/>
              </a:rPr>
              <a:t>Modern Paganism</a:t>
            </a:r>
            <a:r>
              <a:rPr lang="en-GB" dirty="0"/>
              <a:t>, </a:t>
            </a:r>
            <a:r>
              <a:rPr lang="en-GB" dirty="0" err="1">
                <a:hlinkClick r:id="rId6" tooltip="List of Neopagan movements"/>
              </a:rPr>
              <a:t>Neopagan</a:t>
            </a:r>
            <a:r>
              <a:rPr lang="en-GB" dirty="0">
                <a:hlinkClick r:id="rId6" tooltip="List of Neopagan movements"/>
              </a:rPr>
              <a:t> movements</a:t>
            </a:r>
            <a:r>
              <a:rPr lang="en-GB" dirty="0"/>
              <a:t> and </a:t>
            </a:r>
            <a:r>
              <a:rPr lang="en-GB" dirty="0">
                <a:hlinkClick r:id="rId7" tooltip="Polytheistic reconstructionism"/>
              </a:rPr>
              <a:t>Polytheistic </a:t>
            </a:r>
            <a:r>
              <a:rPr lang="en-GB" dirty="0" err="1">
                <a:hlinkClick r:id="rId7" tooltip="Polytheistic reconstructionism"/>
              </a:rPr>
              <a:t>reconstructionists</a:t>
            </a:r>
            <a:r>
              <a:rPr lang="en-GB" dirty="0"/>
              <a:t>. Modern pagan traditions often incorporate beliefs or practices, such as </a:t>
            </a:r>
            <a:r>
              <a:rPr lang="en-GB" dirty="0">
                <a:hlinkClick r:id="rId8" tooltip="Nature worship"/>
              </a:rPr>
              <a:t>nature worship</a:t>
            </a:r>
            <a:r>
              <a:rPr lang="en-GB" dirty="0"/>
              <a:t>, that are different from those in the largest world religions.</a:t>
            </a:r>
          </a:p>
          <a:p>
            <a:endParaRPr lang="en-GB" dirty="0"/>
          </a:p>
          <a:p>
            <a:endParaRPr lang="en-GB" b="1" u="sng" dirty="0"/>
          </a:p>
          <a:p>
            <a:r>
              <a:rPr lang="en-GB" b="1" u="sng" dirty="0"/>
              <a:t>Further reading for the lecturer below not for you</a:t>
            </a:r>
          </a:p>
          <a:p>
            <a:endParaRPr lang="en-GB" b="1" u="sng" dirty="0"/>
          </a:p>
          <a:p>
            <a:r>
              <a:rPr lang="en-GB" b="1" u="sng" dirty="0"/>
              <a:t>Article on Internet describing Paganism</a:t>
            </a:r>
          </a:p>
          <a:p>
            <a:r>
              <a:rPr lang="en-GB" dirty="0"/>
              <a:t>The pagan boom – why young people are turning to non-traditional religions</a:t>
            </a:r>
          </a:p>
          <a:p>
            <a:r>
              <a:rPr lang="en-GB" cap="all" dirty="0">
                <a:hlinkClick r:id="rId9"/>
              </a:rPr>
              <a:t>LIFE &amp; CULTURE</a:t>
            </a:r>
            <a:r>
              <a:rPr lang="en-GB" cap="all" dirty="0">
                <a:hlinkClick r:id="rId10"/>
              </a:rPr>
              <a:t>FEATURE</a:t>
            </a:r>
            <a:endParaRPr lang="en-GB" dirty="0"/>
          </a:p>
          <a:p>
            <a:r>
              <a:rPr lang="en-GB" dirty="0"/>
              <a:t>‘Paganism and witchcraft is about freedom. It puts the (spiritual) power back in your hands’</a:t>
            </a:r>
          </a:p>
          <a:p>
            <a:r>
              <a:rPr lang="en-GB" dirty="0"/>
              <a:t>8February 2019Text</a:t>
            </a:r>
            <a:r>
              <a:rPr lang="en-GB" dirty="0">
                <a:hlinkClick r:id="rId11"/>
              </a:rPr>
              <a:t>Charlotte Richardson-</a:t>
            </a:r>
            <a:r>
              <a:rPr lang="en-GB" dirty="0" err="1">
                <a:hlinkClick r:id="rId11"/>
              </a:rPr>
              <a:t>Andrews</a:t>
            </a:r>
            <a:r>
              <a:rPr lang="en-GB" dirty="0" err="1"/>
              <a:t>Illustration</a:t>
            </a:r>
            <a:r>
              <a:rPr lang="en-GB" dirty="0" err="1">
                <a:hlinkClick r:id="rId12"/>
              </a:rPr>
              <a:t>Marianne</a:t>
            </a:r>
            <a:r>
              <a:rPr lang="en-GB" dirty="0">
                <a:hlinkClick r:id="rId12"/>
              </a:rPr>
              <a:t> Wilson</a:t>
            </a:r>
            <a:endParaRPr lang="en-GB" dirty="0"/>
          </a:p>
          <a:p>
            <a:r>
              <a:rPr lang="en-GB" dirty="0"/>
              <a:t>Census trends tell us the UK is an increasingly secular place, with atheists now outnumbering Christians in England and Wales. Organised religion is also in decline across the pond </a:t>
            </a:r>
            <a:r>
              <a:rPr lang="en-GB" u="sng" dirty="0">
                <a:hlinkClick r:id="rId13"/>
              </a:rPr>
              <a:t>in the US</a:t>
            </a:r>
            <a:r>
              <a:rPr lang="en-GB" dirty="0"/>
              <a:t>. In both cases, data reveal that young people are responsible for this trend. Statistics show that millennials are increasingly likely to abandon the monotheism (a belief in one, often male god) they were socialised into as children for more self-determined, spiritual paths during their teens and early twenties.</a:t>
            </a:r>
          </a:p>
          <a:p>
            <a:endParaRPr lang="en-GB" dirty="0"/>
          </a:p>
          <a:p>
            <a:r>
              <a:rPr lang="en-GB" dirty="0"/>
              <a:t>Dovetailing with this decline is compelling evidence suggesting that, while monotheism declines, an increasing number of young people – ex-faith and otherwise – are identifying as pagan.</a:t>
            </a:r>
          </a:p>
          <a:p>
            <a:endParaRPr lang="en-GB" dirty="0"/>
          </a:p>
          <a:p>
            <a:r>
              <a:rPr lang="en-GB" dirty="0"/>
              <a:t>“Many young people are leaving organised religion for similar reasons to myself,” says Eileen Nash, 20, an ex-Catholic turned Wiccan. “They’re tired of the shame, they want to ask (theological) questions and they don’t want to be a part of an organisation that promotes discrimination of any kind.”    </a:t>
            </a:r>
          </a:p>
          <a:p>
            <a:r>
              <a:rPr lang="en-GB" dirty="0"/>
              <a:t>This chimes with Jonathan Wooley, 30, an ex-Anglican turned Druid. “As a queer man, I felt like I constantly had to apologise for my sexuality, and beg for forgiveness for something I didn’t choose. Meeting an increasing number of Christians at university – many of whom were bigoted, intolerant and closed minded, performing boring and aesthetically impoverished rituals – convinced me that this was not a spiritual community I wanted anything to do with. So I stopped going to church.”</a:t>
            </a:r>
          </a:p>
          <a:p>
            <a:endParaRPr lang="en-GB" dirty="0"/>
          </a:p>
          <a:p>
            <a:r>
              <a:rPr lang="en-GB" dirty="0"/>
              <a:t>Illustrations from the collection of The Museum of Witchcraft and Magic in Cornwall, courtesy of Simon </a:t>
            </a:r>
            <a:r>
              <a:rPr lang="en-GB" dirty="0" err="1"/>
              <a:t>CostinPagan</a:t>
            </a:r>
            <a:r>
              <a:rPr lang="en-GB" dirty="0"/>
              <a:t> – or </a:t>
            </a:r>
            <a:r>
              <a:rPr lang="en-GB" u="sng" dirty="0" err="1">
                <a:hlinkClick r:id="rId14"/>
              </a:rPr>
              <a:t>neopagan</a:t>
            </a:r>
            <a:r>
              <a:rPr lang="en-GB" dirty="0"/>
              <a:t> – is an umbrella term for an array of practises, paths and traditions, including (but not limited to) </a:t>
            </a:r>
            <a:r>
              <a:rPr lang="en-GB" dirty="0" err="1"/>
              <a:t>Druidry</a:t>
            </a:r>
            <a:r>
              <a:rPr lang="en-GB" dirty="0"/>
              <a:t>, Heathenry, Hellenism, Wicca and witchcraft (note: not all witches identify as pagan, just as not all pagans are witches).</a:t>
            </a:r>
          </a:p>
          <a:p>
            <a:endParaRPr lang="en-GB" dirty="0"/>
          </a:p>
          <a:p>
            <a:r>
              <a:rPr lang="en-GB" dirty="0"/>
              <a:t>While monotheistic world faiths worship a sole, male, father-figure god, pagan paths are often polytheistic (revering multiple deities of various genders) and </a:t>
            </a:r>
            <a:r>
              <a:rPr lang="en-GB" dirty="0" err="1"/>
              <a:t>matrifocal</a:t>
            </a:r>
            <a:r>
              <a:rPr lang="en-GB" dirty="0"/>
              <a:t>, </a:t>
            </a:r>
            <a:r>
              <a:rPr lang="en-GB" dirty="0" err="1"/>
              <a:t>priviliging</a:t>
            </a:r>
            <a:r>
              <a:rPr lang="en-GB" dirty="0"/>
              <a:t> the divine feminine. Witchcraft, or “</a:t>
            </a:r>
            <a:r>
              <a:rPr lang="en-GB" u="sng" dirty="0">
                <a:hlinkClick r:id="rId15"/>
              </a:rPr>
              <a:t>liberation spirituality</a:t>
            </a:r>
            <a:r>
              <a:rPr lang="en-GB" dirty="0"/>
              <a:t>” as Instagram’s Erin Aquarian terms it, is particularly appealing to young, woke, LGBTQ and women of colour, people who identify with the witch as a liberating outsider force, so its little surprise the Craft is enjoying a renaissance among feminists and activists, </a:t>
            </a:r>
            <a:r>
              <a:rPr lang="en-GB" u="sng" dirty="0">
                <a:hlinkClick r:id="rId16"/>
              </a:rPr>
              <a:t>as the Guardian reported last year.</a:t>
            </a:r>
            <a:endParaRPr lang="en-GB" u="sng" dirty="0"/>
          </a:p>
          <a:p>
            <a:endParaRPr lang="en-GB" dirty="0"/>
          </a:p>
          <a:p>
            <a:r>
              <a:rPr lang="en-GB" dirty="0"/>
              <a:t>Pagan traditions are also often nature-based, revering the natural world through ritual and worship. For witches and Druids, this includes observing the stars (astrology) and the turn of the seasons (the agricultural ‘</a:t>
            </a:r>
            <a:r>
              <a:rPr lang="en-GB" u="sng" dirty="0">
                <a:hlinkClick r:id="rId17"/>
              </a:rPr>
              <a:t>wheel of the year</a:t>
            </a:r>
            <a:r>
              <a:rPr lang="en-GB" dirty="0"/>
              <a:t>’).  In an age of 24-hour newsfeeds and impending ecological disaster, logging off and reconnecting with nature feels not only salutatory by necessary. “Technological overwhelm often makes people turn to nature and spirituality to feel more centred and connected,” points out Pam Grossman, host of the popular </a:t>
            </a:r>
            <a:r>
              <a:rPr lang="en-GB" i="1" dirty="0"/>
              <a:t>Witch Wave</a:t>
            </a:r>
            <a:r>
              <a:rPr lang="en-GB" dirty="0"/>
              <a:t> podcast. “This happened during the Industrial Revolution, with the counter-development of Romanticism and Transcendentalism. The more technological we become, the more we long for connection to the sensorial, the natural, the spiritual.”</a:t>
            </a:r>
          </a:p>
          <a:p>
            <a:endParaRPr lang="en-GB" dirty="0"/>
          </a:p>
          <a:p>
            <a:r>
              <a:rPr lang="en-GB" dirty="0"/>
              <a:t>For many pagans, nature – specifically, land – is indelibly linked to lineages both spiritual and ancestral. “I always felt intuitively that nature was sacred,” recalls Jonathan. “I just didn’t know where to go to acknowledge or learn how to express that. The more I discovered about </a:t>
            </a:r>
            <a:r>
              <a:rPr lang="en-GB" dirty="0" err="1"/>
              <a:t>Druidry</a:t>
            </a:r>
            <a:r>
              <a:rPr lang="en-GB" dirty="0"/>
              <a:t>, the more I realised it was the natural, traditional, spiritual way of my ancestors. My mother’s family are from North Wales, and my father’s family are from Ireland, so the way of the Druids really appealed to my desire to connect with my heritage.”</a:t>
            </a:r>
          </a:p>
          <a:p>
            <a:endParaRPr lang="en-GB" dirty="0"/>
          </a:p>
          <a:p>
            <a:r>
              <a:rPr lang="en-GB" dirty="0"/>
              <a:t>Emphasis on reclaiming sacred, indigenous and often pre-Christian spirituality has accelerated in recent years, via Celtic, Norse and Saxon traditions here in the UK and afro/afro-</a:t>
            </a:r>
            <a:r>
              <a:rPr lang="en-GB" dirty="0" err="1"/>
              <a:t>latinx</a:t>
            </a:r>
            <a:r>
              <a:rPr lang="en-GB" dirty="0"/>
              <a:t> diaspora traditions – </a:t>
            </a:r>
            <a:r>
              <a:rPr lang="en-GB" dirty="0" err="1"/>
              <a:t>Vodon</a:t>
            </a:r>
            <a:r>
              <a:rPr lang="en-GB" dirty="0"/>
              <a:t>, </a:t>
            </a:r>
            <a:r>
              <a:rPr lang="en-GB" dirty="0" err="1"/>
              <a:t>Santeria</a:t>
            </a:r>
            <a:r>
              <a:rPr lang="en-GB" dirty="0"/>
              <a:t>, </a:t>
            </a:r>
            <a:r>
              <a:rPr lang="en-GB" dirty="0" err="1"/>
              <a:t>Brujaria</a:t>
            </a:r>
            <a:r>
              <a:rPr lang="en-GB" dirty="0"/>
              <a:t>  – in the US. For the latter in particular, it’s a bittersweet homecoming, a semi-excavation of mostly oral traditions near decimated and pushed underground by decades of colonialism, slavery and empire.</a:t>
            </a:r>
          </a:p>
          <a:p>
            <a:r>
              <a:rPr lang="en-GB" dirty="0"/>
              <a:t>“Technological overwhelm often makes people turn to nature and spirituality to feel more centred and connected. The more technological we become, the more we long for connection to the sensorial, the natural, the spiritual”</a:t>
            </a:r>
          </a:p>
          <a:p>
            <a:endParaRPr lang="en-GB" dirty="0"/>
          </a:p>
          <a:p>
            <a:r>
              <a:rPr lang="en-GB" dirty="0"/>
              <a:t>Writer </a:t>
            </a:r>
            <a:r>
              <a:rPr lang="en-GB" dirty="0" err="1"/>
              <a:t>Aya</a:t>
            </a:r>
            <a:r>
              <a:rPr lang="en-GB" dirty="0"/>
              <a:t> de Leon, for example, has written with </a:t>
            </a:r>
            <a:r>
              <a:rPr lang="en-GB" u="sng" dirty="0">
                <a:hlinkClick r:id="rId18"/>
              </a:rPr>
              <a:t>devastating clarity</a:t>
            </a:r>
            <a:r>
              <a:rPr lang="en-GB" dirty="0"/>
              <a:t> on how the same white Europeans who imposed monotheism on people of colour in the Americas are in turn a product of religious colonisation themselves – and all the poorer for it.  As the aforementioned stats show, white westerners in Europe and the US find ourselves increasingly unfulfilled by organised religion, returning to pre-Christian faiths and frequently prone to appropriating the sacred ceremonies of other cultures, such as Mexico’s Day of the Dead.</a:t>
            </a:r>
          </a:p>
          <a:p>
            <a:endParaRPr lang="en-GB" dirty="0"/>
          </a:p>
          <a:p>
            <a:r>
              <a:rPr lang="en-GB" dirty="0"/>
              <a:t>For many, modern paganism represents a personal and collective process of decolonisation, and a desire for spiritual autonomy. Where monotheism relies almost universally on dogma, hierarchy and doctrine, paganism offers inclusivity and self-direction, where connection to the divine or higher self isn’t mediated through bible-wielding priests or the dark of the confessional booth. “Paganism and witchcraft is about freedom,” says Vicky Black, 28. “It puts the (spiritual) power back in your hands.” Vicky was raised Catholic, but now identifies as a witch. “There are a multitude of reasons why I left the fold, but to sum it up: it just never felt </a:t>
            </a:r>
            <a:r>
              <a:rPr lang="en-GB" i="1" dirty="0"/>
              <a:t>right</a:t>
            </a:r>
            <a:r>
              <a:rPr lang="en-GB" dirty="0"/>
              <a:t>. I spent years questioning my faith. I wasn’t allowed to choose, I wasn’t allowed to question, I wasn’t allowed to doubt. I just </a:t>
            </a:r>
            <a:r>
              <a:rPr lang="en-GB" i="1" dirty="0"/>
              <a:t>had</a:t>
            </a:r>
            <a:r>
              <a:rPr lang="en-GB" dirty="0"/>
              <a:t> to believe.”</a:t>
            </a:r>
          </a:p>
          <a:p>
            <a:r>
              <a:rPr lang="en-GB" dirty="0"/>
              <a:t>Witchcraft – with its intuitive, inexpensive and DIY approach to spirituality – requires no such abnegation. Solitary witchcraft in particular – that is, witchcraft practiced alone, by an individual, as opposed to a coven or circle – is especially liberating, allowing the practitioner to cast spells, celebrate holy days and undertake rituals as and when they please, on their own terms. “I can shape my life or destiny any way I want,” says Vicky. “I can believe anything I want and no one can really tell me otherwise. There isn’t a big, old, miserable guy in the sky anymore telling me off for feeling something that I can’t control, or waiting to swoop down and punish me if I set a toe out of line.”</a:t>
            </a:r>
          </a:p>
          <a:p>
            <a:endParaRPr lang="en-GB" dirty="0"/>
          </a:p>
          <a:p>
            <a:r>
              <a:rPr lang="en-GB" dirty="0"/>
              <a:t>For many ex-faith pagans, a fallow period marks their break from the fold. Eileen identified as agnostic for long time after leaving Catholicism, a period that left her feeling isolated and rudderless. “I struggled a lot with the idea that nothing had meaning. I felt very alone, which wasn’t much better than the shame and frustration I felt as a Catholic.”</a:t>
            </a:r>
          </a:p>
          <a:p>
            <a:endParaRPr lang="en-GB" dirty="0"/>
          </a:p>
          <a:p>
            <a:r>
              <a:rPr lang="en-GB" dirty="0"/>
              <a:t>The Love </a:t>
            </a:r>
            <a:r>
              <a:rPr lang="en-GB" dirty="0" err="1"/>
              <a:t>WitchFor</a:t>
            </a:r>
            <a:r>
              <a:rPr lang="en-GB" dirty="0"/>
              <a:t> Eileen, Wicca is about free will over blind faith, about following her gut rather than received wisdom. “I feel like Wicca opens my eyes to so many beautiful things in my everyday life. There’s no shame – only peace, understanding, appreciation. I don’t believe I can point my finger at a frog and make it turn into a prince, á la </a:t>
            </a:r>
            <a:r>
              <a:rPr lang="en-GB" i="1" dirty="0"/>
              <a:t>Sabrina the Teenage Witch</a:t>
            </a:r>
            <a:r>
              <a:rPr lang="en-GB" dirty="0"/>
              <a:t>, but if I want to cast a spell to help me find love or friendship, to gain confidence, or find a boost of luck before a job interview, then I can. Just having the option gives me confidence. Praying to God never gave me that.”  </a:t>
            </a:r>
          </a:p>
          <a:p>
            <a:r>
              <a:rPr lang="en-GB" dirty="0"/>
              <a:t>Monitoring the growth of pagan populations in the UK is a tricky business. While tech fatigue might push us back to nature, the web is also a rich source of esoteric know-how for pagans fledgling and established alike. Arcane knowledge, formerly consigned to historic, expensive or out-of-print texts are increasingly accessible online. Digital trends back this up, revealing a healthy surge in net-savvy pagans both sharing and seeking out information on everything from alchemy and candle magic to tarot and </a:t>
            </a:r>
            <a:r>
              <a:rPr lang="en-GB" dirty="0" err="1"/>
              <a:t>scrying</a:t>
            </a:r>
            <a:r>
              <a:rPr lang="en-GB" dirty="0"/>
              <a:t>. #</a:t>
            </a:r>
            <a:r>
              <a:rPr lang="en-GB" dirty="0" err="1"/>
              <a:t>WitchesofInstagram</a:t>
            </a:r>
            <a:r>
              <a:rPr lang="en-GB" dirty="0"/>
              <a:t> had 2.2 million posts on Instagram last year, while #Pagan topped </a:t>
            </a:r>
            <a:r>
              <a:rPr lang="en-GB" dirty="0" err="1"/>
              <a:t>Insta</a:t>
            </a:r>
            <a:r>
              <a:rPr lang="en-GB" dirty="0"/>
              <a:t> search results with 2.6 million posts.</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744083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Greek philosophy has had a big influence on the Roman perception of their environment. Plato (428-347 BC) had a philosophy which was focussed on human beings and society. He writes: ‘I cannot learn from the landscape and the trees, from people in the city I can’. Still Plato was not ignorant of his environment. In </a:t>
            </a:r>
            <a:r>
              <a:rPr lang="en-GB" dirty="0" err="1"/>
              <a:t>Critias</a:t>
            </a:r>
            <a:r>
              <a:rPr lang="en-GB" dirty="0"/>
              <a:t> he describes the visual landscape of Athena and its unfertile ground as the cause of natural hazards and deforestation by humans. Plato’s pupil Aristotle (384-322 BC) believed that natural things, which means things that naturally grow, move and change, have a goal (which is called telos). For example an acorn has the goal to become a tree. Nature therefore has a purpose itself, and is not steered by a higher power or force. Plato as well as Aristotle were strictly empirical: they believed that knowledge comes from sensorial perception. They had a big influence on the great Roman philosophers Cicero and Seneca. They all believed in the ideology that nature is meant to serve humans directly or indirectly. As Cicero writes: ‘What more do I need to say of </a:t>
            </a:r>
            <a:r>
              <a:rPr lang="en-GB" dirty="0" err="1"/>
              <a:t>oxes</a:t>
            </a:r>
            <a:r>
              <a:rPr lang="en-GB" dirty="0"/>
              <a:t>?... Their neck is made for the yoke and their strong broad shoulders for the pulling of the plough.’ (Schouten, 2005). Gods were directly linked to nature: every god had its own tree, and forests were sacred. Also people enjoyed nature. Poets praised the beauty of the landscape, even though focussed on the landscape which humans had civilized and tamed by ‘the powerful hand of the master with the aid of the plough’ (Sophocles, in his play Antigone). Commonly speaking, de Romans and the Greek were not fond of wilderness. Beauty was perceived as a landscape with arable land, abundant vineyards and olive gardens with a clear and cool pond overshadowed by fruit-baring trees (Schouten, 2005). </a:t>
            </a:r>
          </a:p>
          <a:p>
            <a:endParaRPr lang="en-GB" dirty="0"/>
          </a:p>
          <a:p>
            <a:r>
              <a:rPr lang="en-GB" dirty="0"/>
              <a:t>The Romans invaded Britain around 43 AD. They came into a landscape which was already influenced by humans. It is unlikely that the Romans will have experienced or understood place in ways that are comparable to the West-European thoughts today (Rogers, 2008). However, it is still useful to try to understand the way Romans must have perceived their environment. The interaction the Romans had with the landscape they invaded were mostly military and ritually based. The settlements they build where of a defensive spirit, and seemed to have clear boundaries. Also they were placed within a landscape of pre-existing significance, formed by prehistoric inhabitants. Roman settlements were built on already existing settlements, and were therefore positioned in the same way and for the same reasons as mentioned before in prehistoric times. Furthermore the trade, industry and survival where important indicators for the ability to settle there. Water seems to play a special part within the preference of settlements, mainly for ritual functions (Rogers, 2008). There is much evidence that water was important in Roman religious belief. Also water seems to have been used to demonstrate mastery over nature and the ability to control the uncontrollable (Purcell, 1996). </a:t>
            </a:r>
          </a:p>
        </p:txBody>
      </p:sp>
      <p:sp>
        <p:nvSpPr>
          <p:cNvPr id="4" name="Slide Number Placeholder 3"/>
          <p:cNvSpPr>
            <a:spLocks noGrp="1"/>
          </p:cNvSpPr>
          <p:nvPr>
            <p:ph type="sldNum" sz="quarter" idx="5"/>
          </p:nvPr>
        </p:nvSpPr>
        <p:spPr/>
        <p:txBody>
          <a:bodyPr/>
          <a:lstStyle/>
          <a:p>
            <a:fld id="{32F19C5F-EA42-4004-AB8C-B338FFDE0A38}" type="slidenum">
              <a:rPr lang="en-GB" smtClean="0"/>
              <a:t>20</a:t>
            </a:fld>
            <a:endParaRPr lang="en-GB"/>
          </a:p>
        </p:txBody>
      </p:sp>
    </p:spTree>
    <p:extLst>
      <p:ext uri="{BB962C8B-B14F-4D97-AF65-F5344CB8AC3E}">
        <p14:creationId xmlns:p14="http://schemas.microsoft.com/office/powerpoint/2010/main" val="38046189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Read what is on the slide then read from section titled then read the section “The landscape of the Greek antiquity” ignore everything else below though</a:t>
            </a:r>
          </a:p>
          <a:p>
            <a:endParaRPr lang="en-GB" b="1" dirty="0"/>
          </a:p>
          <a:p>
            <a:r>
              <a:rPr lang="en-GB" b="1" dirty="0"/>
              <a:t>The concept of landscape</a:t>
            </a:r>
          </a:p>
          <a:p>
            <a:r>
              <a:rPr lang="en-GB" b="1" dirty="0"/>
              <a:t>Space - Place (</a:t>
            </a:r>
            <a:r>
              <a:rPr lang="en-GB" b="1" dirty="0" err="1"/>
              <a:t>Topos</a:t>
            </a:r>
            <a:r>
              <a:rPr lang="en-GB" b="1" dirty="0"/>
              <a:t>) - Landscape</a:t>
            </a:r>
          </a:p>
          <a:p>
            <a:r>
              <a:rPr lang="en-GB" dirty="0"/>
              <a:t>Space constitutes an abstract concept. It is a simple container whose value is defined by its elements. Space does not have a character or particular characteristics. Its substance is merely dictated by the presence of human activities which </a:t>
            </a:r>
            <a:r>
              <a:rPr lang="en-GB" dirty="0" err="1"/>
              <a:t>fulfill</a:t>
            </a:r>
            <a:r>
              <a:rPr lang="en-GB" dirty="0"/>
              <a:t> it with forms, functions, feelings and notions, transforming it into place (</a:t>
            </a:r>
            <a:r>
              <a:rPr lang="en-GB" dirty="0" err="1"/>
              <a:t>topos</a:t>
            </a:r>
            <a:r>
              <a:rPr lang="en-GB" dirty="0"/>
              <a:t>)</a:t>
            </a:r>
            <a:r>
              <a:rPr lang="en-GB" b="1" baseline="30000" dirty="0"/>
              <a:t>5</a:t>
            </a:r>
            <a:r>
              <a:rPr lang="en-GB" dirty="0"/>
              <a:t>.</a:t>
            </a:r>
          </a:p>
          <a:p>
            <a:br>
              <a:rPr lang="en-GB" dirty="0"/>
            </a:br>
            <a:r>
              <a:rPr lang="en-GB" dirty="0"/>
              <a:t>Landscape reflects the cultural interpretation of «</a:t>
            </a:r>
            <a:r>
              <a:rPr lang="en-GB" dirty="0" err="1"/>
              <a:t>topos</a:t>
            </a:r>
            <a:r>
              <a:rPr lang="en-GB" dirty="0"/>
              <a:t>» either descriptively through a theoretical aspect which aims at the production of knowledge or through the practical aspect of spatial transformations. The history of mankind is interrelated to landscape, should one consider that each generation modifies, transforms and becomes attached to its surroundings in a unique way. The landscape, as a canvas of past activities oriented towards the expression and </a:t>
            </a:r>
            <a:r>
              <a:rPr lang="en-GB" dirty="0" err="1"/>
              <a:t>fulfillment</a:t>
            </a:r>
            <a:r>
              <a:rPr lang="en-GB" dirty="0"/>
              <a:t> of personal needs, is perceived as the record of collective memories whose superimposition defines its form.</a:t>
            </a:r>
          </a:p>
          <a:p>
            <a:br>
              <a:rPr lang="en-GB" dirty="0"/>
            </a:br>
            <a:r>
              <a:rPr lang="en-GB" dirty="0"/>
              <a:t>The notion of landscape simultaneously refers to both a defined geographical unit as well as its perception by at least one person, rendering it a cultural device which selects, interprets and re-evaluates the elements of the </a:t>
            </a:r>
            <a:r>
              <a:rPr lang="en-GB" dirty="0" err="1"/>
              <a:t>formentioned</a:t>
            </a:r>
            <a:r>
              <a:rPr lang="en-GB" dirty="0"/>
              <a:t> unit. This argument is reinforced by A.B.. Knapp and W. Ashmore who state that «landscape is an entity that exists by virtue of its being perceived, experienced and contextualized by people», acknowledging thus, landscape as a cultural product.</a:t>
            </a:r>
          </a:p>
          <a:p>
            <a:endParaRPr lang="en-GB" dirty="0"/>
          </a:p>
          <a:p>
            <a:r>
              <a:rPr lang="en-GB" b="1" dirty="0"/>
              <a:t>Landscape and Architecture</a:t>
            </a:r>
          </a:p>
          <a:p>
            <a:r>
              <a:rPr lang="en-GB" dirty="0"/>
              <a:t>Architecture, impregnated with practices and symbolisms, alters concepts through various scales (spatial transformations in dimensions and uses) and thus, is constantly subject to evolution. The design process uses characteristics of the contemporary space in regards to the human relationships it integrates, which pre-supposes an articulation of volumes, proximities and sizes. Therefore, the form of the designed object is conceived in relation to the form of both the space it belongs to as well as the activities it allows for. If architecture produces not only designed objects but also, the architectural space which contains them, then that space is conceived as «</a:t>
            </a:r>
            <a:r>
              <a:rPr lang="en-GB" dirty="0" err="1"/>
              <a:t>topos</a:t>
            </a:r>
            <a:r>
              <a:rPr lang="en-GB" dirty="0"/>
              <a:t>». In turn, landscape constitutes then, the representation of the space where architectural creation takes place at</a:t>
            </a:r>
            <a:r>
              <a:rPr lang="en-GB" b="1" baseline="30000" dirty="0"/>
              <a:t>7</a:t>
            </a:r>
            <a:r>
              <a:rPr lang="en-GB" dirty="0"/>
              <a:t>. </a:t>
            </a:r>
          </a:p>
          <a:p>
            <a:br>
              <a:rPr lang="en-GB" dirty="0"/>
            </a:br>
            <a:r>
              <a:rPr lang="en-GB" dirty="0"/>
              <a:t>Landscape architecture is a multi-dimensional, human-</a:t>
            </a:r>
            <a:r>
              <a:rPr lang="en-GB" dirty="0" err="1"/>
              <a:t>centered</a:t>
            </a:r>
            <a:r>
              <a:rPr lang="en-GB" dirty="0"/>
              <a:t> science par excellence, since it includes the design and planning of the landscape as well as its management, under a framework of social, aesthetical and environmental values. On account of the perception of landscape as a cultural product subject to constant re-interpretation</a:t>
            </a:r>
            <a:r>
              <a:rPr lang="en-GB" b="1" baseline="30000" dirty="0"/>
              <a:t>8</a:t>
            </a:r>
            <a:r>
              <a:rPr lang="en-GB" dirty="0"/>
              <a:t>, landscape architecture is asked to deal with an extensive variety of landscape typologies, the organization and characterization of which depends on the ways their ecological, social and aesthetical values inter-relate.</a:t>
            </a:r>
          </a:p>
          <a:p>
            <a:br>
              <a:rPr lang="en-GB" dirty="0"/>
            </a:br>
            <a:r>
              <a:rPr lang="en-GB" dirty="0"/>
              <a:t>The complexity of this field of architecture relies on the combination of the </a:t>
            </a:r>
            <a:r>
              <a:rPr lang="en-GB" dirty="0" err="1"/>
              <a:t>formentioned</a:t>
            </a:r>
            <a:r>
              <a:rPr lang="en-GB" dirty="0"/>
              <a:t> variety of landscape typologies along with an analysis of landscape scales - small, medium, large -, in an attempt to meet the human needs for better living conditions in a cultural and ecological context.</a:t>
            </a:r>
          </a:p>
          <a:p>
            <a:endParaRPr lang="en-GB" dirty="0"/>
          </a:p>
          <a:p>
            <a:r>
              <a:rPr lang="en-GB" b="1" dirty="0"/>
              <a:t>The landscape of the Greek antiquity</a:t>
            </a:r>
          </a:p>
          <a:p>
            <a:r>
              <a:rPr lang="en-GB" dirty="0"/>
              <a:t>The landscape of the Greek antiquity consisted of both the city and its surroundings. The basic unit of the ancient Greek world, the city (</a:t>
            </a:r>
            <a:r>
              <a:rPr lang="en-GB" i="1" dirty="0"/>
              <a:t>polis</a:t>
            </a:r>
            <a:r>
              <a:rPr lang="en-GB" dirty="0"/>
              <a:t>), integrated the urban centre («</a:t>
            </a:r>
            <a:r>
              <a:rPr lang="en-GB" dirty="0" err="1"/>
              <a:t>asty</a:t>
            </a:r>
            <a:r>
              <a:rPr lang="en-GB" dirty="0"/>
              <a:t>») and its surrounding landscape («</a:t>
            </a:r>
            <a:r>
              <a:rPr lang="en-GB" dirty="0" err="1"/>
              <a:t>chora</a:t>
            </a:r>
            <a:r>
              <a:rPr lang="en-GB" dirty="0"/>
              <a:t>»), as well as additional smaller cities and villages, acting thus, as a unity. The mountains of Greece divide the agricultural lands into discrete geographical units, limited at all sides by sea and mountains. This topographical arrangement </a:t>
            </a:r>
            <a:r>
              <a:rPr lang="en-GB" dirty="0" err="1"/>
              <a:t>favors</a:t>
            </a:r>
            <a:r>
              <a:rPr lang="en-GB" dirty="0"/>
              <a:t> not only a sense of regionalism from a purely spatial point of view but also, an organizational pattern based on the idea that any small geographical unit is controlled/managed by the city.  </a:t>
            </a:r>
          </a:p>
          <a:p>
            <a:br>
              <a:rPr lang="en-GB" dirty="0"/>
            </a:br>
            <a:r>
              <a:rPr lang="en-GB" dirty="0"/>
              <a:t>The </a:t>
            </a:r>
            <a:r>
              <a:rPr lang="en-GB" b="1" dirty="0"/>
              <a:t>Hellenistic period</a:t>
            </a:r>
            <a:r>
              <a:rPr lang="en-GB" dirty="0"/>
              <a:t> covers the period of </a:t>
            </a:r>
            <a:r>
              <a:rPr lang="en-GB" dirty="0">
                <a:hlinkClick r:id="rId3" tooltip="History of the Mediterranean region"/>
              </a:rPr>
              <a:t>Mediterranean history</a:t>
            </a:r>
            <a:r>
              <a:rPr lang="en-GB" dirty="0"/>
              <a:t> between the </a:t>
            </a:r>
            <a:r>
              <a:rPr lang="en-GB" dirty="0">
                <a:hlinkClick r:id="rId4" tooltip="Death of Alexander the Great"/>
              </a:rPr>
              <a:t>death</a:t>
            </a:r>
            <a:r>
              <a:rPr lang="en-GB" dirty="0"/>
              <a:t> of </a:t>
            </a:r>
            <a:r>
              <a:rPr lang="en-GB" dirty="0">
                <a:hlinkClick r:id="rId5" tooltip="Alexander the Great"/>
              </a:rPr>
              <a:t>Alexander the Great</a:t>
            </a:r>
            <a:r>
              <a:rPr lang="en-GB" dirty="0"/>
              <a:t> in 323 BC and the emergence of the </a:t>
            </a:r>
            <a:r>
              <a:rPr lang="en-GB" dirty="0">
                <a:hlinkClick r:id="rId6" tooltip="Roman Empire"/>
              </a:rPr>
              <a:t>Roman Empire</a:t>
            </a:r>
            <a:r>
              <a:rPr lang="en-GB" dirty="0"/>
              <a:t> as signified by the </a:t>
            </a:r>
            <a:r>
              <a:rPr lang="en-GB" dirty="0">
                <a:hlinkClick r:id="rId7" tooltip="Battle of Actium"/>
              </a:rPr>
              <a:t>Battle of Actium</a:t>
            </a:r>
            <a:r>
              <a:rPr lang="en-GB" dirty="0"/>
              <a:t> in 31 BC</a:t>
            </a:r>
            <a:r>
              <a:rPr lang="en-GB" baseline="30000" dirty="0">
                <a:hlinkClick r:id="rId8"/>
              </a:rPr>
              <a:t>[1]</a:t>
            </a:r>
            <a:r>
              <a:rPr lang="en-GB" dirty="0"/>
              <a:t> and the subsequent conquest of </a:t>
            </a:r>
            <a:r>
              <a:rPr lang="en-GB" dirty="0">
                <a:hlinkClick r:id="rId9" tooltip="Ptolemaic Kingdom"/>
              </a:rPr>
              <a:t>Ptolemaic Egypt</a:t>
            </a:r>
            <a:r>
              <a:rPr lang="en-GB" dirty="0"/>
              <a:t> the following year.</a:t>
            </a:r>
            <a:r>
              <a:rPr lang="en-GB" baseline="30000" dirty="0">
                <a:hlinkClick r:id="rId8"/>
              </a:rPr>
              <a:t>[2]</a:t>
            </a:r>
            <a:r>
              <a:rPr lang="en-GB" dirty="0"/>
              <a:t> The </a:t>
            </a:r>
            <a:r>
              <a:rPr lang="en-GB" dirty="0">
                <a:hlinkClick r:id="rId10" tooltip="Ancient Greek"/>
              </a:rPr>
              <a:t>Ancient Greek</a:t>
            </a:r>
            <a:r>
              <a:rPr lang="en-GB" dirty="0"/>
              <a:t> word Hellas (</a:t>
            </a:r>
            <a:r>
              <a:rPr lang="en-GB" dirty="0" err="1"/>
              <a:t>Ἑλλάς</a:t>
            </a:r>
            <a:r>
              <a:rPr lang="en-GB" dirty="0"/>
              <a:t>, </a:t>
            </a:r>
            <a:r>
              <a:rPr lang="en-GB" dirty="0" err="1"/>
              <a:t>Ellás</a:t>
            </a:r>
            <a:r>
              <a:rPr lang="en-GB" dirty="0"/>
              <a:t>) is the original word for Greece, from which the word </a:t>
            </a:r>
            <a:r>
              <a:rPr lang="en-GB" i="1" dirty="0"/>
              <a:t>Hellenistic</a:t>
            </a:r>
            <a:r>
              <a:rPr lang="en-GB" dirty="0"/>
              <a:t> was derived.</a:t>
            </a:r>
            <a:r>
              <a:rPr lang="en-GB" baseline="30000" dirty="0">
                <a:hlinkClick r:id="rId8"/>
              </a:rPr>
              <a:t>[3]</a:t>
            </a:r>
            <a:endParaRPr lang="en-GB" baseline="30000" dirty="0"/>
          </a:p>
          <a:p>
            <a:endParaRPr lang="en-GB" dirty="0"/>
          </a:p>
          <a:p>
            <a:r>
              <a:rPr lang="en-GB" dirty="0"/>
              <a:t>During the Hellenistic period Greek cultural influence and power reached the peak of its geographical expansion, being dominant in the Mediterranean World and most of West and Central Asia, even in parts of the </a:t>
            </a:r>
            <a:r>
              <a:rPr lang="en-GB" dirty="0">
                <a:hlinkClick r:id="rId11" tooltip="Indian subcontinent"/>
              </a:rPr>
              <a:t>Indian subcontinent</a:t>
            </a:r>
            <a:r>
              <a:rPr lang="en-GB" dirty="0"/>
              <a:t>, experiencing prosperity and progress in the </a:t>
            </a:r>
            <a:r>
              <a:rPr lang="en-GB" dirty="0">
                <a:hlinkClick r:id="rId12" tooltip="Hellenistic art"/>
              </a:rPr>
              <a:t>arts</a:t>
            </a:r>
            <a:r>
              <a:rPr lang="en-GB" dirty="0"/>
              <a:t>, </a:t>
            </a:r>
            <a:r>
              <a:rPr lang="en-GB" dirty="0">
                <a:hlinkClick r:id="rId13" tooltip="Exploration"/>
              </a:rPr>
              <a:t>exploration</a:t>
            </a:r>
            <a:r>
              <a:rPr lang="en-GB" dirty="0"/>
              <a:t>, </a:t>
            </a:r>
            <a:r>
              <a:rPr lang="en-GB" dirty="0">
                <a:hlinkClick r:id="rId14" tooltip="Literature"/>
              </a:rPr>
              <a:t>literature</a:t>
            </a:r>
            <a:r>
              <a:rPr lang="en-GB" dirty="0"/>
              <a:t>, </a:t>
            </a:r>
            <a:r>
              <a:rPr lang="en-GB" dirty="0">
                <a:hlinkClick r:id="rId15" tooltip="Ancient Greek theatre"/>
              </a:rPr>
              <a:t>theatre</a:t>
            </a:r>
            <a:r>
              <a:rPr lang="en-GB" dirty="0"/>
              <a:t>, </a:t>
            </a:r>
            <a:r>
              <a:rPr lang="en-GB" dirty="0">
                <a:hlinkClick r:id="rId16" tooltip="Architecture"/>
              </a:rPr>
              <a:t>architecture</a:t>
            </a:r>
            <a:r>
              <a:rPr lang="en-GB" dirty="0"/>
              <a:t>, </a:t>
            </a:r>
            <a:r>
              <a:rPr lang="en-GB" dirty="0">
                <a:hlinkClick r:id="rId17" tooltip="Music"/>
              </a:rPr>
              <a:t>music</a:t>
            </a:r>
            <a:r>
              <a:rPr lang="en-GB" dirty="0"/>
              <a:t>, </a:t>
            </a:r>
            <a:r>
              <a:rPr lang="en-GB" dirty="0">
                <a:hlinkClick r:id="rId18" tooltip="Hellenistic mathematics"/>
              </a:rPr>
              <a:t>mathematics</a:t>
            </a:r>
            <a:r>
              <a:rPr lang="en-GB" dirty="0"/>
              <a:t>, </a:t>
            </a:r>
            <a:r>
              <a:rPr lang="en-GB" dirty="0">
                <a:hlinkClick r:id="rId19" tooltip="Hellenistic philosophy"/>
              </a:rPr>
              <a:t>philosophy</a:t>
            </a:r>
            <a:r>
              <a:rPr lang="en-GB" dirty="0"/>
              <a:t>, and </a:t>
            </a:r>
            <a:r>
              <a:rPr lang="en-GB" dirty="0">
                <a:hlinkClick r:id="rId20" tooltip="Hellenistic science"/>
              </a:rPr>
              <a:t>science</a:t>
            </a:r>
            <a:r>
              <a:rPr lang="en-GB" dirty="0"/>
              <a:t>. It is often considered a period of transition, sometimes even of </a:t>
            </a:r>
            <a:r>
              <a:rPr lang="en-GB" dirty="0">
                <a:hlinkClick r:id="rId21" tooltip="Decadence"/>
              </a:rPr>
              <a:t>decadence</a:t>
            </a:r>
            <a:r>
              <a:rPr lang="en-GB" dirty="0"/>
              <a:t> or </a:t>
            </a:r>
            <a:r>
              <a:rPr lang="en-GB" dirty="0">
                <a:hlinkClick r:id="rId22" tooltip="Degeneration"/>
              </a:rPr>
              <a:t>degeneration</a:t>
            </a:r>
            <a:r>
              <a:rPr lang="en-GB" dirty="0"/>
              <a:t>,</a:t>
            </a:r>
            <a:r>
              <a:rPr lang="en-GB" baseline="30000" dirty="0">
                <a:hlinkClick r:id="rId8"/>
              </a:rPr>
              <a:t>[4]</a:t>
            </a:r>
            <a:r>
              <a:rPr lang="en-GB" dirty="0"/>
              <a:t> compared to the enlightenment of the Greek </a:t>
            </a:r>
            <a:r>
              <a:rPr lang="en-GB" dirty="0">
                <a:hlinkClick r:id="rId23" tooltip="Classical Greece"/>
              </a:rPr>
              <a:t>Classical era</a:t>
            </a:r>
            <a:r>
              <a:rPr lang="en-GB" dirty="0"/>
              <a:t>. The Hellenistic period saw the rise of </a:t>
            </a:r>
            <a:r>
              <a:rPr lang="en-GB" dirty="0">
                <a:hlinkClick r:id="rId24" tooltip="New Comedy"/>
              </a:rPr>
              <a:t>New Comedy</a:t>
            </a:r>
            <a:r>
              <a:rPr lang="en-GB" dirty="0"/>
              <a:t>, </a:t>
            </a:r>
            <a:r>
              <a:rPr lang="en-GB" dirty="0">
                <a:hlinkClick r:id="rId25" tooltip="Alexandrian school"/>
              </a:rPr>
              <a:t>Alexandrian poetry</a:t>
            </a:r>
            <a:r>
              <a:rPr lang="en-GB" dirty="0"/>
              <a:t>, the </a:t>
            </a:r>
            <a:r>
              <a:rPr lang="en-GB" dirty="0">
                <a:hlinkClick r:id="rId26" tooltip="Septuagint"/>
              </a:rPr>
              <a:t>Septuagint</a:t>
            </a:r>
            <a:r>
              <a:rPr lang="en-GB" dirty="0"/>
              <a:t> and the philosophies of </a:t>
            </a:r>
            <a:r>
              <a:rPr lang="en-GB" dirty="0">
                <a:hlinkClick r:id="rId27" tooltip="Stoicism"/>
              </a:rPr>
              <a:t>Stoicism</a:t>
            </a:r>
            <a:r>
              <a:rPr lang="en-GB" dirty="0"/>
              <a:t>, </a:t>
            </a:r>
            <a:r>
              <a:rPr lang="en-GB" dirty="0">
                <a:hlinkClick r:id="rId28" tooltip="Epicureanism"/>
              </a:rPr>
              <a:t>Epicureanism</a:t>
            </a:r>
            <a:r>
              <a:rPr lang="en-GB" dirty="0"/>
              <a:t>, and </a:t>
            </a:r>
            <a:r>
              <a:rPr lang="en-GB" dirty="0" err="1">
                <a:hlinkClick r:id="rId29" tooltip="Pyrrhonism"/>
              </a:rPr>
              <a:t>Pyrrhonism</a:t>
            </a:r>
            <a:r>
              <a:rPr lang="en-GB" dirty="0"/>
              <a:t>. Greek science was advanced by the works of the mathematician </a:t>
            </a:r>
            <a:r>
              <a:rPr lang="en-GB" dirty="0">
                <a:hlinkClick r:id="rId30" tooltip="Euclid"/>
              </a:rPr>
              <a:t>Euclid</a:t>
            </a:r>
            <a:r>
              <a:rPr lang="en-GB" dirty="0"/>
              <a:t> and the polymath </a:t>
            </a:r>
            <a:r>
              <a:rPr lang="en-GB" dirty="0">
                <a:hlinkClick r:id="rId31" tooltip="Archimedes"/>
              </a:rPr>
              <a:t>Archimedes</a:t>
            </a:r>
            <a:r>
              <a:rPr lang="en-GB" dirty="0"/>
              <a:t>. The religious sphere expanded to include new gods such as the Greco-Egyptian </a:t>
            </a:r>
            <a:r>
              <a:rPr lang="en-GB" dirty="0" err="1">
                <a:hlinkClick r:id="rId32" tooltip="Serapis"/>
              </a:rPr>
              <a:t>Serapis</a:t>
            </a:r>
            <a:r>
              <a:rPr lang="en-GB" dirty="0"/>
              <a:t>, eastern deities such as </a:t>
            </a:r>
            <a:r>
              <a:rPr lang="en-GB" dirty="0" err="1">
                <a:hlinkClick r:id="rId33" tooltip="Attis"/>
              </a:rPr>
              <a:t>Attis</a:t>
            </a:r>
            <a:r>
              <a:rPr lang="en-GB" dirty="0"/>
              <a:t> and </a:t>
            </a:r>
            <a:r>
              <a:rPr lang="en-GB" dirty="0">
                <a:hlinkClick r:id="rId34" tooltip="Cybele"/>
              </a:rPr>
              <a:t>Cybele</a:t>
            </a:r>
            <a:r>
              <a:rPr lang="en-GB" dirty="0"/>
              <a:t> and a </a:t>
            </a:r>
            <a:r>
              <a:rPr lang="en-GB" dirty="0">
                <a:hlinkClick r:id="rId35" tooltip="Greco-Buddhism"/>
              </a:rPr>
              <a:t>syncretism between Hellenistic culture and Buddhism</a:t>
            </a:r>
            <a:r>
              <a:rPr lang="en-GB" dirty="0"/>
              <a:t> in </a:t>
            </a:r>
            <a:r>
              <a:rPr lang="en-GB" dirty="0">
                <a:hlinkClick r:id="rId36" tooltip="Bactria"/>
              </a:rPr>
              <a:t>Bactria</a:t>
            </a:r>
            <a:r>
              <a:rPr lang="en-GB" dirty="0"/>
              <a:t> and Northwest </a:t>
            </a:r>
            <a:r>
              <a:rPr lang="en-GB" dirty="0">
                <a:hlinkClick r:id="rId11" tooltip="Indian subcontinent"/>
              </a:rPr>
              <a:t>India</a:t>
            </a:r>
            <a:r>
              <a:rPr lang="en-GB" dirty="0"/>
              <a:t>.</a:t>
            </a:r>
          </a:p>
          <a:p>
            <a:endParaRPr lang="en-GB" dirty="0"/>
          </a:p>
          <a:p>
            <a:endParaRPr lang="en-GB" dirty="0"/>
          </a:p>
          <a:p>
            <a:r>
              <a:rPr lang="en-GB" dirty="0"/>
              <a:t>The Greeks' life was closely related to landscape as a large part of the population lived in the urban centre and commuted daily in the outskirts of the city, in order to work in the farmlands. This implies that, as the agricultural production and cattle farming were the only sources of food for the urban centre, there could be no urban unit without its surrounding landscape. Y.  </a:t>
            </a:r>
            <a:r>
              <a:rPr lang="en-GB" dirty="0" err="1"/>
              <a:t>Despotopoulos</a:t>
            </a:r>
            <a:r>
              <a:rPr lang="en-GB" dirty="0"/>
              <a:t> elaborates further on this idea by claiming that the landscape of the Greek antiquity can be solely perceived as the « sum » of three interrelated landscapes: the agricultural (the private - for farmers), the urban (the common) and the sacred (reserved for gods)</a:t>
            </a:r>
            <a:r>
              <a:rPr lang="en-GB" b="1" baseline="30000" dirty="0"/>
              <a:t>10</a:t>
            </a:r>
            <a:r>
              <a:rPr lang="en-GB" dirty="0"/>
              <a:t>. </a:t>
            </a:r>
          </a:p>
          <a:p>
            <a:br>
              <a:rPr lang="en-GB" dirty="0"/>
            </a:br>
            <a:r>
              <a:rPr lang="en-GB" dirty="0"/>
              <a:t>Cities in ancient Greece developed in two ways: either gradually or due to a specific historical action. In both cases, the city (</a:t>
            </a:r>
            <a:r>
              <a:rPr lang="en-GB" i="1" dirty="0"/>
              <a:t>polis</a:t>
            </a:r>
            <a:r>
              <a:rPr lang="en-GB" dirty="0"/>
              <a:t>) «produces» its own urban landscape and is, at the same time, integrated in the broader geographical landscape, being part of which both politically and financially. The city and its landscape flourish and decline together, yet there is always a visual contrast between them. The urban area has strictly defined limits, regardless of whether these take the form of defensive walls or gates. The rural population is either politically subject to the city or has political rights and these can be only exercised in the city. In any case, these differentiations, as a result of various historical processes, have an enormous effect on the urban environment and subsequently, on its landscape.</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2028894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fall of the Roman Empire Western Europe became influenced by the Latin Christian culture with its capital city Rome. Even now the Greek and Roman philosophies had their influence on the theological movements about God and the Creation. However, these discourses were not accessible to the medieval society. Here people thought that the world existed of numerous dark and man hostile powers, such as demons. The demonic was adjunct to wild nature. In the early Middle Ages great parts of Western Europe were uncultivated or overgrown since the fall of the Roman Empire, and were referred to as chaos where demons and devils roamed. The wild was seen as exactly the opposite from the divine paradise, were Satan attempts to distract people from Gods work. This is apparent from the myth of the Wildman, a creature that lived in the wilderness being half human, half beast. People feared this Wildman and ascribed harvest failures to this creature. It is clear that the people in medieval times had a negative attitude towards uncultivated landscapes. Therefore monastery’s had the duty to cultivate the godless wilderness and transform it into paradise on earth. A place where cultivated nature was really cherished was the Hortus </a:t>
            </a:r>
            <a:r>
              <a:rPr lang="en-GB" dirty="0" err="1"/>
              <a:t>conclusus</a:t>
            </a:r>
            <a:r>
              <a:rPr lang="en-GB" dirty="0"/>
              <a:t>: the enclosed garden. It was used for all sorts of pursuits, but the most important one was devotion viewed in the religious symbolism of the garden (Schouten, 2005). However, not all countries in the early middle ages had the same opinion about nature. Especially monasteries in Ireland show more affection towards nature. A lot of monks chose the life style a hermit, living in the forest and wilderness. They expressed the privilege of living in seclusion and admired the beauty of nature. This tendency towards nature might be explained by the pre-Christian Celtic engagement with nature (Schouten, 2005).</a:t>
            </a:r>
          </a:p>
        </p:txBody>
      </p:sp>
      <p:sp>
        <p:nvSpPr>
          <p:cNvPr id="4" name="Slide Number Placeholder 3"/>
          <p:cNvSpPr>
            <a:spLocks noGrp="1"/>
          </p:cNvSpPr>
          <p:nvPr>
            <p:ph type="sldNum" sz="quarter" idx="5"/>
          </p:nvPr>
        </p:nvSpPr>
        <p:spPr/>
        <p:txBody>
          <a:bodyPr/>
          <a:lstStyle/>
          <a:p>
            <a:fld id="{32F19C5F-EA42-4004-AB8C-B338FFDE0A38}" type="slidenum">
              <a:rPr lang="en-GB" smtClean="0"/>
              <a:t>22</a:t>
            </a:fld>
            <a:endParaRPr lang="en-GB"/>
          </a:p>
        </p:txBody>
      </p:sp>
    </p:spTree>
    <p:extLst>
      <p:ext uri="{BB962C8B-B14F-4D97-AF65-F5344CB8AC3E}">
        <p14:creationId xmlns:p14="http://schemas.microsoft.com/office/powerpoint/2010/main" val="25637235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end of the Middle ages, the revival of the cultivated delightful arcadia is at hand. Literature appears in which the pastoral landscape is praised, which especially has to do with the urbanisation of that period all throughout Europe. Moreover the wilderness became a place where you could let go of all conventions and re-find yourself. Shakespeare’s play As you like it confirms this way of looking towards nature. In this play a duke is exiled from his domain and searches his refuge in the Wood of Arden. Here he sees through the vanity of court life and regains faith in truth, love, freedom and justice. At the end he returns to his court life. Sometimes wilderness is also an icon for resistance against foreign and threatening cultural influences. For example Robin Hood is connected to the forest of Sherwood. In the 16th century during the Tudor period, Robin was seen as a respected and royal nobleman. The origin of this story about the rebel Robin Hood can be found in the time when the Normandy’s ruled over England, and they wanted to use the already heavily exploited forests for their own benefit. Robin Hood stood symbol for the traditional way of forest usage (Schouten, 2005). </a:t>
            </a:r>
          </a:p>
          <a:p>
            <a:endParaRPr lang="en-GB" dirty="0"/>
          </a:p>
          <a:p>
            <a:r>
              <a:rPr lang="en-GB" dirty="0"/>
              <a:t>The Renaissance is a period in European history marking the transition from the Middle Ages to modernity and covering the 15th and 16th centuries, characterized by an effort to revive and surpass ideas and achievements of classical antiquity</a:t>
            </a:r>
          </a:p>
          <a:p>
            <a:endParaRPr lang="en-GB" dirty="0"/>
          </a:p>
          <a:p>
            <a:r>
              <a:rPr lang="en-GB" dirty="0"/>
              <a:t>During the Renaissance, landscape and art is something to be perceived by the individual. The human action and emotion are becoming more important, and landscape is often used as a contrast for human activity. Landscape is more used as a background for biblical stories, and is depicted more realistic than before. Later, landscape is more often used as a reference for Antiquity. Furthermore during the Renaissance, science and technology develop strongly, and voyages of discovery are made. Another important development according to the perception of people towards the landscape is the change in the meaning of the word ‘landscape’. Because of the presence of absolutistic monarchs in France and Great Britain the old meaning of the word as a restricted piece of land, changed and referred to the ‘appearance of a land as we perceive it’ and ‘the section of the earth surface and sky that lies in our field of vision as seen in perspective from a particular point’ (</a:t>
            </a:r>
            <a:r>
              <a:rPr lang="en-GB" dirty="0" err="1"/>
              <a:t>Olwig</a:t>
            </a:r>
            <a:r>
              <a:rPr lang="en-GB" dirty="0"/>
              <a:t>, 1996). The usage of the term landscape is nowadays still a very aesthetic and unmaterialistic in France, Great Britain and their former colonies. In Germany and the Netherlands, the old meaning of the word as a restricted piece of land is much longer maintained because of the retention of autonomous entities (Drexler, 2009). From this aesthetic response, the development of a landscape sensibility emerges based on a visual perception that promoted a means of engaging with and expressing feelings toward the natural world (</a:t>
            </a:r>
            <a:r>
              <a:rPr lang="en-GB" dirty="0" err="1"/>
              <a:t>Olwig</a:t>
            </a:r>
            <a:r>
              <a:rPr lang="en-GB" dirty="0"/>
              <a:t>, 1996; Cosgrove, 1998) Therefore landscape was explained by geographer Denis Cosgrove as a ‘way of seeing’ (Cosgrove, 1998).</a:t>
            </a:r>
          </a:p>
        </p:txBody>
      </p:sp>
      <p:sp>
        <p:nvSpPr>
          <p:cNvPr id="4" name="Slide Number Placeholder 3"/>
          <p:cNvSpPr>
            <a:spLocks noGrp="1"/>
          </p:cNvSpPr>
          <p:nvPr>
            <p:ph type="sldNum" sz="quarter" idx="5"/>
          </p:nvPr>
        </p:nvSpPr>
        <p:spPr/>
        <p:txBody>
          <a:bodyPr/>
          <a:lstStyle/>
          <a:p>
            <a:fld id="{32F19C5F-EA42-4004-AB8C-B338FFDE0A38}" type="slidenum">
              <a:rPr lang="en-GB" smtClean="0"/>
              <a:t>23</a:t>
            </a:fld>
            <a:endParaRPr lang="en-GB"/>
          </a:p>
        </p:txBody>
      </p:sp>
    </p:spTree>
    <p:extLst>
      <p:ext uri="{BB962C8B-B14F-4D97-AF65-F5344CB8AC3E}">
        <p14:creationId xmlns:p14="http://schemas.microsoft.com/office/powerpoint/2010/main" val="105331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period the cultivated arcadia becomes even more civilized. People find the landscape only beautiful when it is cultivated, and forests should be planted in perfect symmetry. For example in the 18th century a French scientist count de Buffon states: ‘How beautiful she is, this cultivated nature!’. The opposite of this civilized arcadia is the wild nature with the character of horrifying disorder. For example the English dictionary for poets in around 1650 characterizes ‘forest’ as: terrifying, gloomy, savage, forsaken, solitary, dreary, uninhabited and crawling with beasts (Schouten, 2005). Even though this description seems unrealistic, during this time period natural science became very important and scientists tried to account for natural processes. From this rather rational discourse, Romanticism was derived. </a:t>
            </a:r>
          </a:p>
        </p:txBody>
      </p:sp>
      <p:sp>
        <p:nvSpPr>
          <p:cNvPr id="4" name="Slide Number Placeholder 3"/>
          <p:cNvSpPr>
            <a:spLocks noGrp="1"/>
          </p:cNvSpPr>
          <p:nvPr>
            <p:ph type="sldNum" sz="quarter" idx="5"/>
          </p:nvPr>
        </p:nvSpPr>
        <p:spPr/>
        <p:txBody>
          <a:bodyPr/>
          <a:lstStyle/>
          <a:p>
            <a:fld id="{32F19C5F-EA42-4004-AB8C-B338FFDE0A38}" type="slidenum">
              <a:rPr lang="en-GB" smtClean="0"/>
              <a:t>24</a:t>
            </a:fld>
            <a:endParaRPr lang="en-GB"/>
          </a:p>
        </p:txBody>
      </p:sp>
    </p:spTree>
    <p:extLst>
      <p:ext uri="{BB962C8B-B14F-4D97-AF65-F5344CB8AC3E}">
        <p14:creationId xmlns:p14="http://schemas.microsoft.com/office/powerpoint/2010/main" val="23351137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Read the first two bullets on slide and then link the below sentence to the first bullet and then read bullet four</a:t>
            </a:r>
          </a:p>
          <a:p>
            <a:endParaRPr lang="en-GB" dirty="0"/>
          </a:p>
          <a:p>
            <a:endParaRPr lang="en-GB" dirty="0"/>
          </a:p>
          <a:p>
            <a:r>
              <a:rPr lang="en-GB" dirty="0"/>
              <a:t>It was the era of managed natural landscapes. Capability Brown 1716 – 1783 his gardens were most fashionable replacing more formal ones. Hampton Court, Warwick</a:t>
            </a:r>
            <a:r>
              <a:rPr lang="en-GB" baseline="0" dirty="0"/>
              <a:t> Castle, Kew Gardens and Badminton House. Versailles Gardens (France)</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Smith, N. </a:t>
            </a:r>
            <a:r>
              <a:rPr lang="en-GB" dirty="0"/>
              <a:t>Uneven Development: Nature, Capital, and the Production of Space (1990), Georgia Press</a:t>
            </a:r>
          </a:p>
          <a:p>
            <a:endParaRPr lang="en-GB" dirty="0"/>
          </a:p>
          <a:p>
            <a:endParaRPr lang="en-GB" dirty="0"/>
          </a:p>
          <a:p>
            <a:r>
              <a:rPr lang="en-GB" dirty="0"/>
              <a:t>Uneven Development: Nature, Capital, and the Production of Space</a:t>
            </a:r>
          </a:p>
          <a:p>
            <a:r>
              <a:rPr lang="en-GB" dirty="0"/>
              <a:t>By Neil Smith (Georgia</a:t>
            </a:r>
            <a:r>
              <a:rPr lang="en-GB" baseline="0" dirty="0"/>
              <a:t> Press 2010)</a:t>
            </a:r>
          </a:p>
          <a:p>
            <a:endParaRPr lang="en-GB" baseline="0" dirty="0"/>
          </a:p>
          <a:p>
            <a:endParaRPr lang="en-GB" baseline="0" dirty="0"/>
          </a:p>
          <a:p>
            <a:r>
              <a:rPr lang="en-GB" b="1" baseline="0" dirty="0"/>
              <a:t>From the book above Page 10 -11 Chapter one</a:t>
            </a:r>
          </a:p>
          <a:p>
            <a:r>
              <a:rPr lang="en-GB" dirty="0"/>
              <a:t>“More than any other identifiable experience, the emergence of industrial capitalism is responsible for setting contemporary views and visions of nature.” For the apologist and detractor alike,</a:t>
            </a:r>
            <a:r>
              <a:rPr lang="en-GB" baseline="0" dirty="0"/>
              <a:t> the global transformation of nature wrought by industrial capitalism dominates both the physical and intellectual consumption of nature. This experience filters out old, incompatible conceptions of nature and precipitates new ones. The domination of nature is a generally accepted reality, whether it is viewed in awe as a measure of human progress or in fear as a tragic warning of imminent disaster. Where some anticipate “that a total control of nature is possible in a not very distant future,” others lament that human society is becoming little more than “a massive racket in nature.” For all of them, however, the reality of social domination over nature is given., even if the extent of the process is a matter of debate and its morality  the object of bitter struggle. </a:t>
            </a:r>
          </a:p>
          <a:p>
            <a:endParaRPr lang="en-GB" baseline="0" dirty="0"/>
          </a:p>
          <a:p>
            <a:r>
              <a:rPr lang="en-GB" baseline="0" dirty="0"/>
              <a:t>Yet despite the centrality of experience , the level of the individual daily life as well as that of society as a whole, our current conception of nature is not simple nor is it at all a mere conceptual reflection of this relatively recent social experience of nature. Much as a tree in growth adds a new ring each year, the social concept of nature has accumulated innumerable layers of meaning in the course of history. Just as felling the tree exposes the rings-before the timber is sent to the saw mill for fashioning into human artefact- industrial capitalism has cut into the accumulated meanings of nature so that they can be shaped and fashioned into concepts of nature appropriate for the present era. Old concepts of nature are less vanquished than co-opted to the present purpose. Thus despite the common grounding in the experience of nature, the concept of nature is extremely complex and often contradictory. Nature is a material and it is spiritual, it is given and made, pure and undefiled; nature is order and disorder, sublime and secular, dominated and victorious; it is a totality  and a series of parts, woman and object, organism and machine. Nature is a gift of god and it is a product of its own evolution; it is a universal outside history and also a product of history, accidental and designed, wilderness and garden.  In our range of conceptions of nature, all of these meanings survive today, but even in their complexity they are organised into an essential dualism that dominates the conception of nature.</a:t>
            </a:r>
          </a:p>
          <a:p>
            <a:endParaRPr lang="en-GB" baseline="0" dirty="0"/>
          </a:p>
          <a:p>
            <a:r>
              <a:rPr lang="en-GB" b="1" baseline="0" dirty="0"/>
              <a:t>Below links to the next slide say this before reading it</a:t>
            </a:r>
          </a:p>
          <a:p>
            <a:r>
              <a:rPr lang="en-GB" baseline="0" dirty="0"/>
              <a:t>On the other hand nature is external, a thing, a realm of extra human objects and processes existing outside society. External nature is pristine, god given, autonomous; it is the raw material society is built, the frontier which industrial capitalism continually pushes back. As trees rocks, rivers and rainstorms, it is external nature waiting to be internalized in the process of social production. On the other hand nature is also conceived as universal. For alongside external nature we have human nature, by which is implied human beings and their social behaviours are every bit a s natural as the so called external aspects of nature. The ecological treatments of human society situate the human species as one among many in the totality of nature.  In contradistinction to the external concept of nature , the universal concept includes the human with non-human in nature. External and universal nature are not entirely reconcilable, for the same time that nature is held to be external to human existence, it is simultaneously both external and internal. </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41222198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discourse considers the rationalism of the 18th century as a reduction of consciousness and sets this off against emotion, intuition, and imagination. It can be seen as a way of feeling, a state of mind in which sensibility and imagination predominates over reason. An important aspect of Romanticism is the special regard for nature. Romanticism is not entirely new on the acknowledgement of landscape as an aesthetical value; however the search for a moral meaning of nature is new. Landscape painters such as Constable and Turner were searching for the substantiality of nature. ‘To seize nature in the most profound expression, in the most intimate sense, in that thought which raises all beings toward a more sublime life (…), that is, the mission of art’ (Honour, 1981). These painters do not make an empirical and naturalistic display of reality, but try to visualize the invisible unity of life in which the identity of humans, plants and animals comes together (</a:t>
            </a:r>
            <a:r>
              <a:rPr lang="en-GB" dirty="0" err="1"/>
              <a:t>Koppen</a:t>
            </a:r>
            <a:r>
              <a:rPr lang="en-GB" dirty="0"/>
              <a:t>, 2002). The Victorian age which belongs within the Romantic period saw the triumph of the aesthetic tradition of landscape in a time when it became very significant to most artists, not only in Britain but also in France, Germany and the United States. The beauty of nature became for many the ultimate demonstration of the power and handiwork of God. These included the whole of the outdoors such as mountains, stormy coasts, barren moors and heaths, marshes and the fen country (Howard, 2011). </a:t>
            </a:r>
          </a:p>
          <a:p>
            <a:endParaRPr lang="en-GB" dirty="0"/>
          </a:p>
          <a:p>
            <a:r>
              <a:rPr lang="en-GB" dirty="0"/>
              <a:t>We must keep in mind though, that this was an age of elites, where we hear very little from the people who worked the land, whose view of landscape was probably very different. The most important figure is Edmund Burke, a major orator and politician, as well as aesthetic thinker. He defined the idea of the Beautiful and counter posed this with the Sublime. The Beautiful is a liveable landscape, providing elements for the success of the human species. All the elements in this landscape are gentle, such as slopes which are not too steep (Howard, 2011). Gradients will not be too abrupt. A famous landscape architect who was mainly influenced by this idea of the Beautiful was Lancelot (Capability) Brown. The Sublime was less welcoming, and is inimical to humans; the hills are mountains with steep slopes and sharp edges. However, the Sublime attracts because of the human need to test itself. You could compare it to a horror movie: it is scary, but you still want to watch. In the 1790s the Beautiful and the Sublime where joined by the Picturesque. This firmly puts landscape as a pictorial object. It was considerably rougher that the Beautiful, but not as dark and overwhelming as the Sublime. Rivers are particularly favoured along with amid woodlands and valley sides (Howard, 2011). </a:t>
            </a:r>
          </a:p>
        </p:txBody>
      </p:sp>
      <p:sp>
        <p:nvSpPr>
          <p:cNvPr id="4" name="Slide Number Placeholder 3"/>
          <p:cNvSpPr>
            <a:spLocks noGrp="1"/>
          </p:cNvSpPr>
          <p:nvPr>
            <p:ph type="sldNum" sz="quarter" idx="5"/>
          </p:nvPr>
        </p:nvSpPr>
        <p:spPr/>
        <p:txBody>
          <a:bodyPr/>
          <a:lstStyle/>
          <a:p>
            <a:fld id="{32F19C5F-EA42-4004-AB8C-B338FFDE0A38}" type="slidenum">
              <a:rPr lang="en-GB" smtClean="0"/>
              <a:t>26</a:t>
            </a:fld>
            <a:endParaRPr lang="en-GB"/>
          </a:p>
        </p:txBody>
      </p:sp>
    </p:spTree>
    <p:extLst>
      <p:ext uri="{BB962C8B-B14F-4D97-AF65-F5344CB8AC3E}">
        <p14:creationId xmlns:p14="http://schemas.microsoft.com/office/powerpoint/2010/main" val="30946439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065"/>
            <a:r>
              <a:rPr lang="en-GB" b="1" dirty="0"/>
              <a:t>Bullet one - </a:t>
            </a:r>
            <a:r>
              <a:rPr lang="en-GB" dirty="0"/>
              <a:t>Definition of Romanticism</a:t>
            </a:r>
          </a:p>
          <a:p>
            <a:pPr defTabSz="914065"/>
            <a:r>
              <a:rPr lang="en-GB" dirty="0"/>
              <a:t>Romanticism (also the Romantic era or the Romantic period) is an artistic, literary, and intellectual movement that originated in Europe toward the end of the 18th century and was at its peak in the approximate period from 1800 to 1850.</a:t>
            </a:r>
          </a:p>
          <a:p>
            <a:pPr defTabSz="914065"/>
            <a:r>
              <a:rPr lang="en-GB" dirty="0"/>
              <a:t>Romanticism is characterized by its emphasis on emotion and individualism as well as glorification of all the past and nature, preferring the medieval rather than the classical. It is a reaction to the ideas of the Industrial Revolution, the aristocratic social and political norms of the Age of Enlightenment, and the scientific rationalization of nature.</a:t>
            </a:r>
          </a:p>
          <a:p>
            <a:pPr defTabSz="914065"/>
            <a:endParaRPr lang="en-GB" dirty="0"/>
          </a:p>
          <a:p>
            <a:pPr defTabSz="914065"/>
            <a:r>
              <a:rPr lang="en-GB" dirty="0"/>
              <a:t>The meaning of romanticism has changed with time. In the 17th century, "romantic" meant imaginative or fictitious due to the birth of a new literary genre : the novel. Novels, that is to say texts of fiction, were written in vernacular (romance languages), as opposed to religious texts written in Latin.</a:t>
            </a:r>
          </a:p>
          <a:p>
            <a:pPr defTabSz="914065"/>
            <a:r>
              <a:rPr lang="en-GB" dirty="0"/>
              <a:t>In the 18th century, romanticism is eclipsed by the Age of Enlightenment, where everything is perceived through the prism of science and reason.</a:t>
            </a:r>
          </a:p>
          <a:p>
            <a:pPr defTabSz="914065"/>
            <a:r>
              <a:rPr lang="en-GB" dirty="0"/>
              <a:t>In the 19th century, "romantic" means sentimental : lyricism and the expression of personal emotions are emphasized. Feelings and sentiments are very much present in romantic works.</a:t>
            </a:r>
          </a:p>
          <a:p>
            <a:pPr defTabSz="914065"/>
            <a:endParaRPr lang="en-GB" dirty="0"/>
          </a:p>
          <a:p>
            <a:pPr defTabSz="914065"/>
            <a:r>
              <a:rPr lang="en-GB" dirty="0"/>
              <a:t>Thus, so many things are called romantic that it is difficult to see the common points between the novels by Victor Hugo, the paintings by Eugène Delacroix or the music by Ludwig Von Beethoven.</a:t>
            </a:r>
          </a:p>
          <a:p>
            <a:pPr defTabSz="914065"/>
            <a:endParaRPr lang="en-GB" dirty="0"/>
          </a:p>
          <a:p>
            <a:pPr defTabSz="914065"/>
            <a:r>
              <a:rPr lang="en-GB" b="1" dirty="0"/>
              <a:t>Bullet two </a:t>
            </a:r>
            <a:r>
              <a:rPr lang="en-GB" dirty="0"/>
              <a:t>– read off slide</a:t>
            </a:r>
          </a:p>
          <a:p>
            <a:pPr defTabSz="914065"/>
            <a:endParaRPr lang="en-GB" dirty="0"/>
          </a:p>
          <a:p>
            <a:pPr defTabSz="914065"/>
            <a:endParaRPr lang="en-GB" dirty="0"/>
          </a:p>
          <a:p>
            <a:pPr marL="0" marR="0" lvl="0" indent="0" algn="l" defTabSz="914065" rtl="0" eaLnBrk="1" fontAlgn="auto" latinLnBrk="0" hangingPunct="1">
              <a:lnSpc>
                <a:spcPct val="100000"/>
              </a:lnSpc>
              <a:spcBef>
                <a:spcPts val="0"/>
              </a:spcBef>
              <a:spcAft>
                <a:spcPts val="0"/>
              </a:spcAft>
              <a:buClrTx/>
              <a:buSzTx/>
              <a:buFontTx/>
              <a:buNone/>
              <a:tabLst/>
              <a:defRPr/>
            </a:pPr>
            <a:r>
              <a:rPr lang="en-GB" b="1" dirty="0"/>
              <a:t>Bullet three </a:t>
            </a:r>
            <a:r>
              <a:rPr lang="en-GB" dirty="0"/>
              <a:t>–  </a:t>
            </a:r>
            <a:r>
              <a:rPr lang="en-GB" sz="1200" dirty="0"/>
              <a:t>Untouched spaces have the greatest value – wilderness has a deep spiritual significance </a:t>
            </a:r>
            <a:r>
              <a:rPr lang="en-GB" dirty="0"/>
              <a:t>–I </a:t>
            </a:r>
            <a:r>
              <a:rPr lang="en-GB" dirty="0" err="1"/>
              <a:t>llustrated</a:t>
            </a:r>
            <a:r>
              <a:rPr lang="en-GB" dirty="0"/>
              <a:t> in art, poems, literature.</a:t>
            </a:r>
            <a:r>
              <a:rPr lang="en-GB" baseline="0" dirty="0"/>
              <a:t> Pre-</a:t>
            </a:r>
            <a:r>
              <a:rPr lang="en-GB" baseline="0" dirty="0" err="1"/>
              <a:t>Raphilite</a:t>
            </a:r>
            <a:r>
              <a:rPr lang="en-GB" baseline="0" dirty="0"/>
              <a:t> Movement, Byron, Keats, Mary Shelley- Frankenstein, Turner Paintings.</a:t>
            </a:r>
          </a:p>
          <a:p>
            <a:pPr defTabSz="914065"/>
            <a:endParaRPr lang="en-GB" baseline="0" dirty="0"/>
          </a:p>
          <a:p>
            <a:pPr defTabSz="914065"/>
            <a:r>
              <a:rPr lang="en-GB" b="1" baseline="0" dirty="0"/>
              <a:t>Bullet four </a:t>
            </a:r>
            <a:r>
              <a:rPr lang="en-GB" baseline="0" dirty="0"/>
              <a:t>– just read off slide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Bullet five</a:t>
            </a:r>
            <a:r>
              <a:rPr lang="en-GB" dirty="0"/>
              <a:t>– </a:t>
            </a:r>
            <a:r>
              <a:rPr lang="en-GB" sz="1200" dirty="0"/>
              <a:t>This change had a major impact on patterns of contemporary tourism and recreation </a:t>
            </a:r>
            <a:r>
              <a:rPr lang="en-GB" dirty="0"/>
              <a:t>- the grand tour now encompassed the Alps and Black mountains</a:t>
            </a:r>
            <a:r>
              <a:rPr lang="en-GB" baseline="0" dirty="0"/>
              <a:t> etc. the wonders of nature rather as opposed to the (18</a:t>
            </a:r>
            <a:r>
              <a:rPr lang="en-GB" baseline="30000" dirty="0"/>
              <a:t>th</a:t>
            </a:r>
            <a:r>
              <a:rPr lang="en-GB" baseline="0" dirty="0"/>
              <a:t> century) where Holland and Belgium were popular – man made landscapes.</a:t>
            </a:r>
            <a:endParaRPr lang="en-GB" dirty="0"/>
          </a:p>
          <a:p>
            <a:endParaRPr lang="en-GB" dirty="0"/>
          </a:p>
          <a:p>
            <a:r>
              <a:rPr lang="en-GB" dirty="0"/>
              <a:t>The following is from the website - https://www.skyminds.net/the-19th-century-romanticism-in-art-and-literature/</a:t>
            </a:r>
          </a:p>
          <a:p>
            <a:pPr fontAlgn="base"/>
            <a:r>
              <a:rPr lang="en-GB" dirty="0"/>
              <a:t>The romantic international</a:t>
            </a:r>
          </a:p>
          <a:p>
            <a:pPr fontAlgn="base"/>
            <a:r>
              <a:rPr lang="en-GB" dirty="0"/>
              <a:t>Romanticism is not limited to one country, it was an international vision of the world.</a:t>
            </a:r>
          </a:p>
          <a:p>
            <a:pPr fontAlgn="base"/>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0480562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The romantic international started in Germany at the end of the 18th century with "Storm and Stress". The two most famous poets are Goethe and Schiller and many philosophers such as Fichte, Schlegel, Schelling and Herder.</a:t>
            </a:r>
          </a:p>
          <a:p>
            <a:pPr fontAlgn="base"/>
            <a:endParaRPr lang="en-GB" dirty="0"/>
          </a:p>
          <a:p>
            <a:pPr fontAlgn="base"/>
            <a:r>
              <a:rPr lang="en-GB" dirty="0"/>
              <a:t>Romanticism was then adopted in England. Poets are divided in two generations :</a:t>
            </a:r>
          </a:p>
          <a:p>
            <a:pPr fontAlgn="base"/>
            <a:r>
              <a:rPr lang="en-GB" dirty="0"/>
              <a:t>first generation : William Blake, William Wordsworth, Samuel Taylor Coleridge.</a:t>
            </a:r>
          </a:p>
          <a:p>
            <a:pPr fontAlgn="base"/>
            <a:r>
              <a:rPr lang="en-GB" dirty="0"/>
              <a:t>second generation : George Byron, Percy Shelley, John Keats.</a:t>
            </a:r>
          </a:p>
          <a:p>
            <a:pPr fontAlgn="base"/>
            <a:endParaRPr lang="en-GB" dirty="0"/>
          </a:p>
          <a:p>
            <a:pPr fontAlgn="base"/>
            <a:r>
              <a:rPr lang="en-GB" dirty="0"/>
              <a:t>Romanticism reached France at the beginning of the 19th century with François-René de Chateaubriand - </a:t>
            </a:r>
            <a:r>
              <a:rPr lang="en-GB" i="1" dirty="0" err="1"/>
              <a:t>Atala</a:t>
            </a:r>
            <a:r>
              <a:rPr lang="en-GB" i="1" dirty="0"/>
              <a:t> </a:t>
            </a:r>
            <a:r>
              <a:rPr lang="en-GB" dirty="0"/>
              <a:t>(1801), </a:t>
            </a:r>
            <a:r>
              <a:rPr lang="en-GB" i="1" dirty="0"/>
              <a:t>René</a:t>
            </a:r>
            <a:r>
              <a:rPr lang="en-GB" dirty="0"/>
              <a:t> (1802), </a:t>
            </a:r>
            <a:r>
              <a:rPr lang="en-GB" i="1" dirty="0"/>
              <a:t>Le </a:t>
            </a:r>
            <a:r>
              <a:rPr lang="en-GB" i="1" dirty="0" err="1"/>
              <a:t>Génie</a:t>
            </a:r>
            <a:r>
              <a:rPr lang="en-GB" i="1" dirty="0"/>
              <a:t> du </a:t>
            </a:r>
            <a:r>
              <a:rPr lang="en-GB" i="1" dirty="0" err="1"/>
              <a:t>Christianisme</a:t>
            </a:r>
            <a:r>
              <a:rPr lang="en-GB" dirty="0"/>
              <a:t> (1802) - and Germaine de </a:t>
            </a:r>
            <a:r>
              <a:rPr lang="en-GB" dirty="0" err="1"/>
              <a:t>Staël</a:t>
            </a:r>
            <a:r>
              <a:rPr lang="en-GB" dirty="0"/>
              <a:t> : </a:t>
            </a:r>
            <a:r>
              <a:rPr lang="en-GB" i="1" dirty="0"/>
              <a:t>De </a:t>
            </a:r>
            <a:r>
              <a:rPr lang="en-GB" i="1" dirty="0" err="1"/>
              <a:t>l'Allemagne</a:t>
            </a:r>
            <a:r>
              <a:rPr lang="en-GB" dirty="0"/>
              <a:t> (1813).</a:t>
            </a:r>
          </a:p>
          <a:p>
            <a:pPr fontAlgn="base"/>
            <a:endParaRPr lang="en-GB" dirty="0"/>
          </a:p>
          <a:p>
            <a:pPr fontAlgn="base"/>
            <a:r>
              <a:rPr lang="en-GB" b="1" dirty="0"/>
              <a:t>Read from here in the virtual lecture </a:t>
            </a:r>
          </a:p>
          <a:p>
            <a:pPr fontAlgn="base"/>
            <a:endParaRPr lang="en-GB" dirty="0"/>
          </a:p>
          <a:p>
            <a:pPr fontAlgn="base"/>
            <a:r>
              <a:rPr lang="en-GB" dirty="0"/>
              <a:t>Romanticism was a renewal, a revolution is artistic forms in paintings, literature and theatre. In Germany and Russia, romanticism created the national literature. It influenced the whole vision of art.</a:t>
            </a:r>
          </a:p>
          <a:p>
            <a:pPr fontAlgn="base"/>
            <a:endParaRPr lang="en-GB" dirty="0"/>
          </a:p>
          <a:p>
            <a:pPr fontAlgn="base"/>
            <a:r>
              <a:rPr lang="en-GB" dirty="0"/>
              <a:t>It was also the origin of contemporary ideas : modern individualism, the vision of nature, the vision of the work of art as an isolated object.</a:t>
            </a:r>
          </a:p>
          <a:p>
            <a:pPr fontAlgn="base"/>
            <a:r>
              <a:rPr lang="en-GB" dirty="0"/>
              <a:t>Joseph </a:t>
            </a:r>
            <a:r>
              <a:rPr lang="en-GB" dirty="0" err="1"/>
              <a:t>Mallord</a:t>
            </a:r>
            <a:r>
              <a:rPr lang="en-GB" dirty="0"/>
              <a:t> William Turner – The Fighting </a:t>
            </a:r>
            <a:r>
              <a:rPr lang="en-GB" dirty="0" err="1"/>
              <a:t>Téméraire</a:t>
            </a:r>
            <a:r>
              <a:rPr lang="en-GB" dirty="0"/>
              <a:t> (1836)</a:t>
            </a:r>
          </a:p>
          <a:p>
            <a:pPr fontAlgn="base"/>
            <a:endParaRPr lang="en-GB" dirty="0"/>
          </a:p>
          <a:p>
            <a:pPr fontAlgn="base"/>
            <a:r>
              <a:rPr lang="en-GB" dirty="0"/>
              <a:t>Political dimension : the birth of Romanticism</a:t>
            </a:r>
          </a:p>
          <a:p>
            <a:pPr fontAlgn="base"/>
            <a:r>
              <a:rPr lang="en-GB" dirty="0"/>
              <a:t>Romanticism represents a break with the universalistic outlook of the Enlightenment. Reason is something universal and the Enlightenment found its models in classical France and </a:t>
            </a:r>
            <a:r>
              <a:rPr lang="en-GB" dirty="0">
                <a:hlinkClick r:id="rId3" tooltip="Rechercher un hébergement à Rome"/>
              </a:rPr>
              <a:t>Rome</a:t>
            </a:r>
            <a:r>
              <a:rPr lang="en-GB" dirty="0"/>
              <a:t> : all men are the same because there are all reasonable. Romanticism if a fragmentation of consciousness, with no universalistic ideas left.</a:t>
            </a:r>
          </a:p>
          <a:p>
            <a:pPr fontAlgn="base"/>
            <a:endParaRPr lang="en-GB" dirty="0"/>
          </a:p>
          <a:p>
            <a:pPr fontAlgn="base"/>
            <a:r>
              <a:rPr lang="en-GB" dirty="0"/>
              <a:t>The French Revolution was characterized by universalistic ideas such as all men are created equal. It corresponds to the philosophy of the Enlightenment. The nation is born out of a social contract : it means that you are free to choose to belong to one nation or another. It is different in Germany where you don't choose your country, that is where you were born (organic nation).</a:t>
            </a:r>
          </a:p>
          <a:p>
            <a:pPr fontAlgn="base"/>
            <a:endParaRPr lang="en-GB" dirty="0"/>
          </a:p>
          <a:p>
            <a:pPr fontAlgn="base"/>
            <a:r>
              <a:rPr lang="en-GB" b="1" dirty="0"/>
              <a:t>Stop reading here for virtual lecture and skip down page to next reading point</a:t>
            </a:r>
          </a:p>
          <a:p>
            <a:pPr fontAlgn="base"/>
            <a:endParaRPr lang="en-GB" dirty="0"/>
          </a:p>
          <a:p>
            <a:pPr fontAlgn="base"/>
            <a:r>
              <a:rPr lang="en-GB" dirty="0"/>
              <a:t>There's a difference between the first and second generation of poets. British poets were rather progressive and close to dissenters. The French Revolution was full of hope of equality but it quickly changed when in 1793, it gave way to the Terror and the beheading of the King.</a:t>
            </a:r>
          </a:p>
          <a:p>
            <a:pPr fontAlgn="base"/>
            <a:endParaRPr lang="en-GB" dirty="0"/>
          </a:p>
          <a:p>
            <a:pPr fontAlgn="base"/>
            <a:r>
              <a:rPr lang="en-GB" dirty="0"/>
              <a:t>The first generation of British romantic poets</a:t>
            </a:r>
          </a:p>
          <a:p>
            <a:pPr fontAlgn="base"/>
            <a:r>
              <a:rPr lang="en-GB" dirty="0"/>
              <a:t>Only William Blake remained a radical, unlike Wordsworth and Coleridge. There was an incredible pressure in England at the time. The Prime Minister, Pitts, suspended the Habeas Corpus and adopted the Sedition Act, which was meant to prevent the freedom of press. It turned away the first generation from their ideals.</a:t>
            </a:r>
          </a:p>
          <a:p>
            <a:pPr fontAlgn="base"/>
            <a:endParaRPr lang="en-GB" dirty="0"/>
          </a:p>
          <a:p>
            <a:pPr fontAlgn="base"/>
            <a:r>
              <a:rPr lang="en-GB" dirty="0"/>
              <a:t>Blake wrote a visionary, imaginary poetry, (The song </a:t>
            </a:r>
            <a:r>
              <a:rPr lang="en-GB" dirty="0" err="1"/>
              <a:t>Jeresulum</a:t>
            </a:r>
            <a:r>
              <a:rPr lang="en-GB" dirty="0"/>
              <a:t> is based on one of his poems) really difficult to understand. Wordsworth (Daffodil poem) and Coleridge (Kubla Khan) were reactionary to the French Revolution. Wordsworth turned away from the excesses of the revolution and wrote a simple poetry in a democratic style. Coleridge was inspired by the Middle Ages and German thought, and was a reactionary Christian nationalist.</a:t>
            </a:r>
          </a:p>
          <a:p>
            <a:pPr fontAlgn="base"/>
            <a:endParaRPr lang="en-GB" dirty="0"/>
          </a:p>
          <a:p>
            <a:pPr fontAlgn="base"/>
            <a:r>
              <a:rPr lang="en-GB" dirty="0"/>
              <a:t>The second generation of British romantic poets</a:t>
            </a:r>
          </a:p>
          <a:p>
            <a:pPr fontAlgn="base"/>
            <a:r>
              <a:rPr lang="en-GB" dirty="0"/>
              <a:t>The second generation remains more radical but the political climate was so oppressive that the radicals left England or made more indirect political comments.</a:t>
            </a:r>
          </a:p>
          <a:p>
            <a:pPr fontAlgn="base"/>
            <a:r>
              <a:rPr lang="en-GB" i="1" dirty="0"/>
              <a:t>The Mask of Anarchy</a:t>
            </a:r>
            <a:r>
              <a:rPr lang="en-GB" dirty="0"/>
              <a:t> by Shelley was inspired by the </a:t>
            </a:r>
            <a:r>
              <a:rPr lang="en-GB" dirty="0" err="1"/>
              <a:t>Peterloo</a:t>
            </a:r>
            <a:r>
              <a:rPr lang="en-GB" dirty="0"/>
              <a:t> Massacre of 1819. In </a:t>
            </a:r>
            <a:r>
              <a:rPr lang="en-GB" i="1" dirty="0"/>
              <a:t>Prometheus Unbound</a:t>
            </a:r>
            <a:r>
              <a:rPr lang="en-GB" dirty="0"/>
              <a:t>, a man fights against political and religious oppression.</a:t>
            </a:r>
          </a:p>
          <a:p>
            <a:pPr fontAlgn="base"/>
            <a:r>
              <a:rPr lang="en-GB" dirty="0"/>
              <a:t>Romanticism was connected with politics of the time. Romantic poets could be either conservative or progressive, depending on their vision of the world.</a:t>
            </a:r>
          </a:p>
          <a:p>
            <a:pPr fontAlgn="base"/>
            <a:endParaRPr lang="en-GB" dirty="0"/>
          </a:p>
          <a:p>
            <a:pPr fontAlgn="base"/>
            <a:r>
              <a:rPr lang="en-GB" b="1" dirty="0"/>
              <a:t>Start reading again from here in virtual lecture</a:t>
            </a:r>
          </a:p>
          <a:p>
            <a:pPr fontAlgn="base"/>
            <a:endParaRPr lang="en-GB" dirty="0"/>
          </a:p>
          <a:p>
            <a:pPr fontAlgn="base"/>
            <a:r>
              <a:rPr lang="en-GB" u="sng" dirty="0"/>
              <a:t>Main romantic themes</a:t>
            </a:r>
          </a:p>
          <a:p>
            <a:pPr fontAlgn="base"/>
            <a:endParaRPr lang="en-GB" dirty="0"/>
          </a:p>
          <a:p>
            <a:pPr fontAlgn="base"/>
            <a:r>
              <a:rPr lang="en-GB" dirty="0"/>
              <a:t>From society to nature</a:t>
            </a:r>
          </a:p>
          <a:p>
            <a:pPr fontAlgn="base"/>
            <a:r>
              <a:rPr lang="en-GB" dirty="0"/>
              <a:t>There is an intellectual shift from society to nature. During the Enlightenment, thinkers had a metropolitan consciousness: the intellectual life took place in cities - London and Edinburgh were highly-regarded cultural centres.</a:t>
            </a:r>
          </a:p>
          <a:p>
            <a:pPr fontAlgn="base"/>
            <a:endParaRPr lang="en-GB" dirty="0"/>
          </a:p>
          <a:p>
            <a:pPr fontAlgn="base"/>
            <a:r>
              <a:rPr lang="en-GB" dirty="0"/>
              <a:t>The Enclosure Movement</a:t>
            </a:r>
          </a:p>
          <a:p>
            <a:pPr fontAlgn="base"/>
            <a:r>
              <a:rPr lang="en-GB" dirty="0"/>
              <a:t>Nature was thought as humanized, transformed by man with agriculture. The Enclosure Movement was a push in the 18th and 19th centuries to take land that had formerly been owned in common by all members of a village, or at least available to the public for grazing animals and growing food, and change it to privately owned land, usually with walls, fences or hedges around it.</a:t>
            </a:r>
          </a:p>
          <a:p>
            <a:pPr fontAlgn="base"/>
            <a:endParaRPr lang="en-GB" dirty="0"/>
          </a:p>
          <a:p>
            <a:pPr fontAlgn="base"/>
            <a:r>
              <a:rPr lang="en-GB" dirty="0"/>
              <a:t>The most well-known Enclosure Movements were in the British Isles, but the practice had its roots in the Netherlands and occurred to some degree throughout Northern Europe and elsewhere as industrialization spread. Some small number of enclosures had been going on since the 12th century, especially in the north and west of England, but it became much more common in the 1700's, and in the next century Parliament passed the </a:t>
            </a:r>
            <a:r>
              <a:rPr lang="en-GB" b="1" dirty="0"/>
              <a:t>General Enclosure Act</a:t>
            </a:r>
            <a:r>
              <a:rPr lang="en-GB" dirty="0"/>
              <a:t> of 1801 and the </a:t>
            </a:r>
            <a:r>
              <a:rPr lang="en-GB" b="1" dirty="0"/>
              <a:t>Enclosure Act</a:t>
            </a:r>
            <a:r>
              <a:rPr lang="en-GB" dirty="0"/>
              <a:t> of 1845, making enclosures of certain lands possible throughout England, Wales, Scotland, and Ireland.</a:t>
            </a:r>
          </a:p>
          <a:p>
            <a:pPr fontAlgn="base"/>
            <a:endParaRPr lang="en-GB" dirty="0"/>
          </a:p>
          <a:p>
            <a:pPr fontAlgn="base"/>
            <a:r>
              <a:rPr lang="en-GB" dirty="0"/>
              <a:t>The English government and aristocracy started enclosing land claiming it would allow for better raising of crops and animals (particularly sheep for their wool). They claimed that large fields could be farmed more efficiently than individual plots allotted from common land -- and the profit could be kept by the aristocrats who now owned the legally confiscated land. Some claim this was the beginning of commercial farming.</a:t>
            </a:r>
          </a:p>
          <a:p>
            <a:pPr fontAlgn="base"/>
            <a:r>
              <a:rPr lang="en-GB" dirty="0"/>
              <a:t>Poor people had no way of subsistence apart from working for the land owners. It brought about more poverty and poor people drifted from the countryside to the cities, where the Industrial Revolution had begun, based on the steam engine and the creation of factories where poor people were employed in bad working conditions, pollution, criminality and corruption. The paradox was that more and more people moved into the cities when they all had terrible living conditions.</a:t>
            </a:r>
          </a:p>
          <a:p>
            <a:pPr fontAlgn="base"/>
            <a:endParaRPr lang="en-GB" dirty="0"/>
          </a:p>
          <a:p>
            <a:pPr fontAlgn="base"/>
            <a:r>
              <a:rPr lang="en-GB" dirty="0"/>
              <a:t>An idealization of nature</a:t>
            </a:r>
          </a:p>
          <a:p>
            <a:pPr fontAlgn="base"/>
            <a:r>
              <a:rPr lang="en-GB" dirty="0"/>
              <a:t>Nature became idealized as life in the country was more virtuous. Romantic poets did not talk about cities (but realists did). Nature was a source of poetic inspiration and gave a spiritual dimension to life, based on the organic connection between man and nature in traditional rural society, which was dying fast because of the Industrial Revolution (opposition between the organic/natural and the mechanical technology). There was a regeneration of human life destroyed by cities, an idealized vision of nature : they were looking for a renewed humanity.</a:t>
            </a:r>
          </a:p>
          <a:p>
            <a:pPr fontAlgn="base"/>
            <a:endParaRPr lang="en-GB" dirty="0"/>
          </a:p>
          <a:p>
            <a:pPr fontAlgn="base"/>
            <a:r>
              <a:rPr lang="en-GB" dirty="0"/>
              <a:t>Thomas Cole – The Oxbow: View from Mount Holyoke, Northampton, Massachusetts,</a:t>
            </a:r>
            <a:br>
              <a:rPr lang="en-GB" dirty="0"/>
            </a:br>
            <a:r>
              <a:rPr lang="en-GB" dirty="0"/>
              <a:t>after a Thunderstorm (1836)Wordsworth and Coleridge left the city for the Lake District. In America, transcendentalists such as Emerson or Thoreau did the same. Thoreau went out in the wilderness to Walden Pond to write </a:t>
            </a:r>
            <a:r>
              <a:rPr lang="en-GB" i="1" dirty="0"/>
              <a:t>Walden</a:t>
            </a:r>
            <a:r>
              <a:rPr lang="en-GB" dirty="0"/>
              <a:t> in 1854.</a:t>
            </a:r>
          </a:p>
          <a:p>
            <a:pPr fontAlgn="base"/>
            <a:endParaRPr lang="en-GB" dirty="0"/>
          </a:p>
          <a:p>
            <a:pPr fontAlgn="base"/>
            <a:r>
              <a:rPr lang="en-GB" dirty="0"/>
              <a:t>They discovered the American identity : the civilization was European. There is a kind of individualism that refuses every kind of moral convention (who you really are) and pantheism (belief that Nature is divine and has a soul).</a:t>
            </a:r>
          </a:p>
          <a:p>
            <a:pPr fontAlgn="base"/>
            <a:endParaRPr lang="en-GB" dirty="0"/>
          </a:p>
          <a:p>
            <a:pPr fontAlgn="base"/>
            <a:r>
              <a:rPr lang="en-GB" dirty="0"/>
              <a:t>The expression of personal feelings, energy and passion</a:t>
            </a:r>
          </a:p>
          <a:p>
            <a:pPr fontAlgn="base"/>
            <a:r>
              <a:rPr lang="en-GB" dirty="0"/>
              <a:t>Nature was not only peaceful and meditative but also stormy, tempestuous and too big for man (sublime).</a:t>
            </a:r>
          </a:p>
          <a:p>
            <a:pPr fontAlgn="base"/>
            <a:r>
              <a:rPr lang="en-GB" dirty="0"/>
              <a:t>In Shelley's </a:t>
            </a:r>
            <a:r>
              <a:rPr lang="en-GB" i="1" dirty="0"/>
              <a:t>Ode to the West Wind</a:t>
            </a:r>
            <a:r>
              <a:rPr lang="en-GB" dirty="0"/>
              <a:t>, the poet starts by identifying himself with the wind : he wants to have the same power and the same liberty. As such, it can be considered a political poem. The "west wind" is the wind from America, from the Revolution. The romantic world is a dynamic world of change. When there is beauty, it's always ephemeral. What creates the changes are the elemental forces (storm, power </a:t>
            </a:r>
            <a:r>
              <a:rPr lang="en-GB" dirty="0" err="1"/>
              <a:t>etc</a:t>
            </a:r>
            <a:r>
              <a:rPr lang="en-GB" dirty="0"/>
              <a:t>).</a:t>
            </a:r>
          </a:p>
          <a:p>
            <a:pPr fontAlgn="base"/>
            <a:endParaRPr lang="en-GB" dirty="0"/>
          </a:p>
          <a:p>
            <a:pPr fontAlgn="base"/>
            <a:r>
              <a:rPr lang="en-GB" dirty="0"/>
              <a:t>Ivan </a:t>
            </a:r>
            <a:r>
              <a:rPr lang="en-GB" dirty="0" err="1"/>
              <a:t>Aivazovsky</a:t>
            </a:r>
            <a:r>
              <a:rPr lang="en-GB" dirty="0"/>
              <a:t> - The Ninth Wave, 1850Energy can come from human beings too. Romanticism is the emphasis of feelings, passions and intuitions. It differs from the 18th century, which was based on reason and reflection. Reason is universal, everyone uses the same logic : it is not personal. On the other hand, feelings, passion and intuition are what make people different from each other; it is very individualistic and selfish.</a:t>
            </a:r>
          </a:p>
          <a:p>
            <a:pPr fontAlgn="base"/>
            <a:r>
              <a:rPr lang="en-GB" dirty="0"/>
              <a:t>Passion is one of the dynamic elements of romanticism, it's a factor of change for the individual and a factor of historical change as Hegel once said "nothing great was accomplished in history without passion".</a:t>
            </a:r>
          </a:p>
          <a:p>
            <a:pPr fontAlgn="base"/>
            <a:endParaRPr lang="en-GB" dirty="0"/>
          </a:p>
          <a:p>
            <a:pPr fontAlgn="base"/>
            <a:r>
              <a:rPr lang="en-GB" dirty="0"/>
              <a:t>Passion is also extremely changing : nothing is closer to love than hate. It alternates between exaltation and melancholy, between nostalgia and optimism.</a:t>
            </a:r>
          </a:p>
          <a:p>
            <a:pPr fontAlgn="base"/>
            <a:endParaRPr lang="en-GB" i="1" dirty="0"/>
          </a:p>
          <a:p>
            <a:pPr fontAlgn="base"/>
            <a:r>
              <a:rPr lang="en-GB" i="1" dirty="0"/>
              <a:t>“I am certain of nothing but of the holiness of the heart's affections and the truth of imagination.”</a:t>
            </a:r>
          </a:p>
          <a:p>
            <a:pPr marL="171387" indent="-171387" fontAlgn="base">
              <a:buFontTx/>
              <a:buChar char="-"/>
            </a:pPr>
            <a:r>
              <a:rPr lang="en-GB" i="1" dirty="0"/>
              <a:t>Keats</a:t>
            </a:r>
          </a:p>
          <a:p>
            <a:pPr marL="171387" indent="-171387" fontAlgn="base">
              <a:buFontTx/>
              <a:buChar char="-"/>
            </a:pPr>
            <a:endParaRPr lang="en-GB" i="1" dirty="0"/>
          </a:p>
          <a:p>
            <a:pPr fontAlgn="base"/>
            <a:r>
              <a:rPr lang="en-GB" dirty="0"/>
              <a:t>The romantic vision of love is best because intense when impossible : destiny, death, social differences - as in </a:t>
            </a:r>
            <a:r>
              <a:rPr lang="en-GB" i="1" dirty="0"/>
              <a:t>Romeo and Juliet</a:t>
            </a:r>
            <a:r>
              <a:rPr lang="en-GB" dirty="0"/>
              <a:t>.</a:t>
            </a:r>
          </a:p>
          <a:p>
            <a:pPr fontAlgn="base"/>
            <a:endParaRPr lang="en-GB" dirty="0"/>
          </a:p>
          <a:p>
            <a:pPr fontAlgn="base"/>
            <a:r>
              <a:rPr lang="en-GB" dirty="0"/>
              <a:t>Keats' </a:t>
            </a:r>
            <a:r>
              <a:rPr lang="en-GB" i="1" dirty="0"/>
              <a:t>Isabella or the Pot of Basil</a:t>
            </a:r>
            <a:r>
              <a:rPr lang="en-GB" dirty="0"/>
              <a:t> happens in the Middle Ages in Italy. The lover is killed by Isabella's brothers. She digs his grave, cuts his head and hides it in a pot of basil with a flower in it. As she cries everyday, it turns to a beautiful flower. It is </a:t>
            </a:r>
            <a:r>
              <a:rPr lang="en-GB" dirty="0" err="1"/>
              <a:t>Bocaccio's</a:t>
            </a:r>
            <a:r>
              <a:rPr lang="en-GB" dirty="0"/>
              <a:t> story and Stendhal's </a:t>
            </a:r>
            <a:r>
              <a:rPr lang="en-GB" i="1" dirty="0"/>
              <a:t>Le Rouge et le Noir</a:t>
            </a:r>
            <a:r>
              <a:rPr lang="en-GB" dirty="0"/>
              <a:t> : a connection between love (Eros) and death (Thanatos).</a:t>
            </a:r>
          </a:p>
          <a:p>
            <a:pPr fontAlgn="base"/>
            <a:endParaRPr lang="en-GB" dirty="0"/>
          </a:p>
          <a:p>
            <a:pPr fontAlgn="base"/>
            <a:r>
              <a:rPr lang="en-GB" dirty="0"/>
              <a:t>According to </a:t>
            </a:r>
            <a:r>
              <a:rPr lang="en-GB" dirty="0" err="1"/>
              <a:t>Nietsche</a:t>
            </a:r>
            <a:r>
              <a:rPr lang="en-GB" dirty="0"/>
              <a:t>, passion is "beyond good and evil", it does not care about morality. So you must be responsible for your own actions (God is Dead).</a:t>
            </a:r>
          </a:p>
          <a:p>
            <a:pPr fontAlgn="base"/>
            <a:endParaRPr lang="en-GB" dirty="0"/>
          </a:p>
          <a:p>
            <a:pPr fontAlgn="base"/>
            <a:r>
              <a:rPr lang="en-GB" dirty="0"/>
              <a:t>A dualistic world</a:t>
            </a:r>
          </a:p>
          <a:p>
            <a:pPr fontAlgn="base"/>
            <a:r>
              <a:rPr lang="en-GB" dirty="0"/>
              <a:t>Contrasts, dichotomies can be seen on all levels between reason and emotion, beautiful and sublime, reality and imagination.</a:t>
            </a:r>
          </a:p>
          <a:p>
            <a:pPr fontAlgn="base"/>
            <a:endParaRPr lang="en-GB" dirty="0"/>
          </a:p>
          <a:p>
            <a:pPr fontAlgn="base"/>
            <a:r>
              <a:rPr lang="en-GB" dirty="0"/>
              <a:t>Dialectics are the dynamic principle behind everything and could be seen as a rational monism (the antonym of "pluralism") with the religious revival and the visionary style. </a:t>
            </a:r>
            <a:r>
              <a:rPr lang="en-GB" dirty="0" err="1"/>
              <a:t>E.g</a:t>
            </a:r>
            <a:r>
              <a:rPr lang="en-GB" dirty="0"/>
              <a:t> : </a:t>
            </a:r>
            <a:r>
              <a:rPr lang="en-GB" i="1" dirty="0"/>
              <a:t>Wuthering Heights</a:t>
            </a:r>
            <a:r>
              <a:rPr lang="en-GB" dirty="0"/>
              <a:t> by Emily </a:t>
            </a:r>
            <a:r>
              <a:rPr lang="en-GB" dirty="0" err="1"/>
              <a:t>Brontë</a:t>
            </a:r>
            <a:r>
              <a:rPr lang="en-GB" dirty="0"/>
              <a:t>, </a:t>
            </a:r>
            <a:r>
              <a:rPr lang="en-GB" i="1" dirty="0"/>
              <a:t>Jane Eyre</a:t>
            </a:r>
            <a:r>
              <a:rPr lang="en-GB" dirty="0"/>
              <a:t> by Charlotte </a:t>
            </a:r>
            <a:r>
              <a:rPr lang="en-GB" dirty="0" err="1"/>
              <a:t>Brontë</a:t>
            </a:r>
            <a:r>
              <a:rPr lang="en-GB" dirty="0"/>
              <a:t>, </a:t>
            </a:r>
            <a:r>
              <a:rPr lang="en-GB" i="1" dirty="0"/>
              <a:t>Anne Grey</a:t>
            </a:r>
            <a:r>
              <a:rPr lang="en-GB" dirty="0"/>
              <a:t> by Anne </a:t>
            </a:r>
            <a:r>
              <a:rPr lang="en-GB" dirty="0" err="1"/>
              <a:t>Brontë</a:t>
            </a:r>
            <a:r>
              <a:rPr lang="en-GB" dirty="0"/>
              <a:t>.</a:t>
            </a:r>
          </a:p>
          <a:p>
            <a:pPr fontAlgn="base"/>
            <a:endParaRPr lang="en-GB" dirty="0"/>
          </a:p>
          <a:p>
            <a:pPr fontAlgn="base"/>
            <a:r>
              <a:rPr lang="en-GB" i="1" dirty="0"/>
              <a:t>Wuthering Heights</a:t>
            </a:r>
            <a:r>
              <a:rPr lang="en-GB" dirty="0"/>
              <a:t> takes place in Yorkshire moors. Catherine </a:t>
            </a:r>
            <a:r>
              <a:rPr lang="en-GB" dirty="0" err="1"/>
              <a:t>Earnshaw</a:t>
            </a:r>
            <a:r>
              <a:rPr lang="en-GB" dirty="0"/>
              <a:t> hesitates between Heathcliff and Edgar Linton. She chooses Edgar but Heathcliff comes back rich. There is a conflict between what men represent and what places represent. It's the conflict of "the children of calm, the children of the storm". The dualism is a cosmic matter between calm and quietness, storm and passion. It's the idea of homo duplex : man is double in a "double simultaneous postulation".</a:t>
            </a:r>
          </a:p>
          <a:p>
            <a:pPr fontAlgn="base"/>
            <a:endParaRPr lang="en-GB" dirty="0"/>
          </a:p>
          <a:p>
            <a:pPr fontAlgn="base"/>
            <a:r>
              <a:rPr lang="en-GB" dirty="0"/>
              <a:t>A rediscovery of history and exoticism</a:t>
            </a:r>
          </a:p>
          <a:p>
            <a:pPr fontAlgn="base"/>
            <a:r>
              <a:rPr lang="en-GB" dirty="0"/>
              <a:t>There is a rediscovery of history and exoticism through local colour : few details to show you are not at home (for instance, if you write about Asia, add some geishas in kimonos).</a:t>
            </a:r>
          </a:p>
          <a:p>
            <a:pPr fontAlgn="base"/>
            <a:endParaRPr lang="en-GB" dirty="0"/>
          </a:p>
          <a:p>
            <a:pPr fontAlgn="base"/>
            <a:r>
              <a:rPr lang="en-GB" dirty="0"/>
              <a:t>With romanticism, there is an outburst of cultural nationalism : German romanticism was a flowering of vernacular literatures. The vernacular is the language spoken by the people; it's different from the language spoken by the cultural elite (French, Latin). It was good enough to produce good literature. There was also a going back to folklore, legends, and fairy tales.</a:t>
            </a:r>
          </a:p>
          <a:p>
            <a:pPr fontAlgn="base"/>
            <a:endParaRPr lang="en-GB" dirty="0"/>
          </a:p>
          <a:p>
            <a:pPr fontAlgn="base"/>
            <a:r>
              <a:rPr lang="en-GB" dirty="0"/>
              <a:t>Wordsworth and Coleridge both wrote lyrical ballads in 1798. In </a:t>
            </a:r>
            <a:r>
              <a:rPr lang="en-GB" i="1" dirty="0"/>
              <a:t>The Rhyme of the Ancient Mariner</a:t>
            </a:r>
            <a:r>
              <a:rPr lang="en-GB" dirty="0"/>
              <a:t>, Coleridge worked on the supernatural and tells the story of a mariner who killed an albatross, which is a very bad omen for mariners : they are all doomed.</a:t>
            </a:r>
          </a:p>
          <a:p>
            <a:pPr fontAlgn="base"/>
            <a:endParaRPr lang="en-GB" dirty="0"/>
          </a:p>
          <a:p>
            <a:pPr fontAlgn="base"/>
            <a:r>
              <a:rPr lang="en-GB" dirty="0"/>
              <a:t>In </a:t>
            </a:r>
            <a:r>
              <a:rPr lang="en-GB" i="1" dirty="0"/>
              <a:t>The Idiot Boy</a:t>
            </a:r>
            <a:r>
              <a:rPr lang="en-GB" dirty="0"/>
              <a:t>, Wordsworth dealt with the ordinary life and tells the story of a woman who needs medicine for her child. She sends the idiot boy. His aim was to represent the essential passions of human nature, to use simple language, "the select of a language, really used by men". He abandoned the artificiality of poetic diction and the political dimension criticized by many people.</a:t>
            </a:r>
          </a:p>
          <a:p>
            <a:pPr fontAlgn="base"/>
            <a:endParaRPr lang="en-GB" dirty="0"/>
          </a:p>
          <a:p>
            <a:pPr fontAlgn="base"/>
            <a:r>
              <a:rPr lang="en-GB" b="1" dirty="0"/>
              <a:t>Stop reading here for virtual lecture</a:t>
            </a:r>
          </a:p>
          <a:p>
            <a:pPr fontAlgn="base"/>
            <a:endParaRPr lang="en-GB" dirty="0"/>
          </a:p>
          <a:p>
            <a:pPr fontAlgn="base"/>
            <a:r>
              <a:rPr lang="en-GB" dirty="0"/>
              <a:t>Wordsworth also wrote "conversation poems" such as </a:t>
            </a:r>
            <a:r>
              <a:rPr lang="en-GB" i="1" dirty="0"/>
              <a:t>Frost as midnight</a:t>
            </a:r>
            <a:r>
              <a:rPr lang="en-GB" dirty="0"/>
              <a:t>: blank verse monologues addressing the listener as in a conversation. The listener is in fact the reader. ------</a:t>
            </a:r>
          </a:p>
          <a:p>
            <a:pPr fontAlgn="base"/>
            <a:endParaRPr lang="en-GB" dirty="0"/>
          </a:p>
          <a:p>
            <a:pPr fontAlgn="base"/>
            <a:r>
              <a:rPr lang="en-GB" dirty="0"/>
              <a:t>Regional poetry is another way to use the vernacular : vernacular in Scotland is different from the vernacular in South England. See Walter Scott and Robert Burns.</a:t>
            </a:r>
          </a:p>
          <a:p>
            <a:pPr fontAlgn="base"/>
            <a:endParaRPr lang="en-GB" dirty="0"/>
          </a:p>
          <a:p>
            <a:pPr fontAlgn="base"/>
            <a:r>
              <a:rPr lang="en-GB" dirty="0"/>
              <a:t>Walter Scott invented the historical novel with </a:t>
            </a:r>
            <a:r>
              <a:rPr lang="en-GB" i="1" dirty="0"/>
              <a:t>Waverley</a:t>
            </a:r>
            <a:r>
              <a:rPr lang="en-GB" dirty="0"/>
              <a:t> (1814) and </a:t>
            </a:r>
            <a:r>
              <a:rPr lang="en-GB" i="1" dirty="0"/>
              <a:t>Ivanhoe</a:t>
            </a:r>
            <a:r>
              <a:rPr lang="en-GB" dirty="0"/>
              <a:t> (1819). He gave a sense of history with accurate details and characters' destinies influenced by historical faces. The plot tells a clash of values, of choices made in a crucial moment by a young and romantic man, through the idealized image of a united nation. Scott tried to show reconciliation between idealism and reality.</a:t>
            </a:r>
          </a:p>
          <a:p>
            <a:pPr fontAlgn="base"/>
            <a:endParaRPr lang="en-GB" dirty="0"/>
          </a:p>
          <a:p>
            <a:pPr fontAlgn="base"/>
            <a:r>
              <a:rPr lang="en-GB" dirty="0"/>
              <a:t>In the USA, James </a:t>
            </a:r>
            <a:r>
              <a:rPr lang="en-GB" dirty="0" err="1"/>
              <a:t>Fenimore</a:t>
            </a:r>
            <a:r>
              <a:rPr lang="en-GB" dirty="0"/>
              <a:t> Cooper's </a:t>
            </a:r>
            <a:r>
              <a:rPr lang="en-GB" i="1" dirty="0"/>
              <a:t>The Last of the Mohicans</a:t>
            </a:r>
            <a:r>
              <a:rPr lang="en-GB" dirty="0"/>
              <a:t> (1826) tells about the conflict between France and Britain in the American colonies. The image of the Native American is that of a noble savage, yet a "vanishing Indian" because of the progress of the American civilization.</a:t>
            </a:r>
          </a:p>
          <a:p>
            <a:pPr fontAlgn="base"/>
            <a:endParaRPr lang="en-GB" dirty="0"/>
          </a:p>
          <a:p>
            <a:pPr fontAlgn="base"/>
            <a:r>
              <a:rPr lang="en-GB" dirty="0"/>
              <a:t>Aesthetic dimension</a:t>
            </a:r>
          </a:p>
          <a:p>
            <a:pPr fontAlgn="base"/>
            <a:r>
              <a:rPr lang="en-GB" dirty="0"/>
              <a:t>See </a:t>
            </a:r>
            <a:r>
              <a:rPr lang="en-GB" dirty="0" err="1">
                <a:hlinkClick r:id="rId4"/>
              </a:rPr>
              <a:t>Todorov's</a:t>
            </a:r>
            <a:r>
              <a:rPr lang="en-GB" dirty="0">
                <a:hlinkClick r:id="rId4"/>
              </a:rPr>
              <a:t> </a:t>
            </a:r>
            <a:r>
              <a:rPr lang="en-GB" i="1" dirty="0" err="1">
                <a:hlinkClick r:id="rId4"/>
              </a:rPr>
              <a:t>Théories</a:t>
            </a:r>
            <a:r>
              <a:rPr lang="en-GB" i="1" dirty="0">
                <a:hlinkClick r:id="rId4"/>
              </a:rPr>
              <a:t> du </a:t>
            </a:r>
            <a:r>
              <a:rPr lang="en-GB" i="1" dirty="0" err="1">
                <a:hlinkClick r:id="rId4"/>
              </a:rPr>
              <a:t>Symbole</a:t>
            </a:r>
            <a:r>
              <a:rPr lang="en-GB" dirty="0"/>
              <a:t> (1977). Romanticism emphasizes imagination (as opposed to the 18th century).</a:t>
            </a:r>
          </a:p>
          <a:p>
            <a:pPr fontAlgn="base"/>
            <a:r>
              <a:rPr lang="en-GB" dirty="0"/>
              <a:t>Before, art was imitation and mimesis (cf. Aristotle). There was a process of selection of things that were worth representing and a correction of nature according to the image of beauty you had in mind (harmony in parts and whole).</a:t>
            </a:r>
          </a:p>
          <a:p>
            <a:pPr fontAlgn="base"/>
            <a:endParaRPr lang="en-GB" dirty="0"/>
          </a:p>
          <a:p>
            <a:pPr fontAlgn="base"/>
            <a:r>
              <a:rPr lang="en-GB" dirty="0"/>
              <a:t>On the other hand, with romanticism, art is creation; it's an autonomous whole. It does not imitate nature but recreates it. It is not a mirror but a different reality. This parallel world is based on the necessary artistic relations between the different organic parts.</a:t>
            </a:r>
          </a:p>
          <a:p>
            <a:pPr fontAlgn="base"/>
            <a:r>
              <a:rPr lang="en-GB" dirty="0"/>
              <a:t>Thus, it is useless, there is no purpose except of recreating reality. It is gratuitous, autonomous, unlike before when it was made to instruct and entertain with a moral quality. There is no morality in art for the romantics.</a:t>
            </a:r>
          </a:p>
          <a:p>
            <a:pPr fontAlgn="base"/>
            <a:r>
              <a:rPr lang="en-GB" dirty="0"/>
              <a:t>Like nature, a work of art is an organic totality in form and meaning. The faculty it creates is imagination. Coleridge defined </a:t>
            </a:r>
            <a:r>
              <a:rPr lang="en-GB" b="1" dirty="0"/>
              <a:t>fancy</a:t>
            </a:r>
            <a:r>
              <a:rPr lang="en-GB" dirty="0"/>
              <a:t> and </a:t>
            </a:r>
            <a:r>
              <a:rPr lang="en-GB" b="1" dirty="0"/>
              <a:t>imagination</a:t>
            </a:r>
            <a:r>
              <a:rPr lang="en-GB" dirty="0"/>
              <a:t> in </a:t>
            </a:r>
            <a:r>
              <a:rPr lang="en-GB" i="1" dirty="0"/>
              <a:t>The </a:t>
            </a:r>
            <a:r>
              <a:rPr lang="en-GB" i="1" dirty="0" err="1"/>
              <a:t>Biographia</a:t>
            </a:r>
            <a:r>
              <a:rPr lang="en-GB" i="1" dirty="0"/>
              <a:t> </a:t>
            </a:r>
            <a:r>
              <a:rPr lang="en-GB" i="1" dirty="0" err="1"/>
              <a:t>Literaria</a:t>
            </a:r>
            <a:r>
              <a:rPr lang="en-GB" dirty="0"/>
              <a:t>, one of his main critical studies.</a:t>
            </a:r>
          </a:p>
          <a:p>
            <a:pPr fontAlgn="base"/>
            <a:r>
              <a:rPr lang="en-GB" dirty="0"/>
              <a:t>Imagination is an artistic and secondary imagination. It's the principle of unity in a work of art and assimilates into a unifying vision. Primary imagination is the basis of perception and God-like quality:</a:t>
            </a:r>
          </a:p>
          <a:p>
            <a:pPr fontAlgn="base"/>
            <a:endParaRPr lang="en-GB" i="1" dirty="0"/>
          </a:p>
          <a:p>
            <a:pPr fontAlgn="base"/>
            <a:r>
              <a:rPr lang="en-GB" i="1" dirty="0"/>
              <a:t>“The IMAGINATION then, I consider either as primary, or secondary. The primary IMAGINATION I hold to be the living Power and prime Agent of all human Perception, and as a repetition in the finite mind of the eternal act of creation in the infinite I AM. The secondary Imagination I consider as an echo of the former, co-existing with the conscious will, yet still as identical with the primary in the kind of its agency, and differing only in degree, and in the mode of operation. It dissolves, diffuses, dissipates, in order to recreate; or where this process is rendered impossible, yet still at all events it struggles to idealise and unify. It is essentially vital, even as all objects (as objects) are essentially fixed and dead.”</a:t>
            </a:r>
          </a:p>
          <a:p>
            <a:pPr fontAlgn="base"/>
            <a:endParaRPr lang="en-GB" i="1" dirty="0"/>
          </a:p>
          <a:p>
            <a:pPr fontAlgn="base"/>
            <a:r>
              <a:rPr lang="en-GB" dirty="0"/>
              <a:t>Fancy is associational logic, you do not create but associate ideas :</a:t>
            </a:r>
          </a:p>
          <a:p>
            <a:pPr fontAlgn="base"/>
            <a:endParaRPr lang="en-GB" dirty="0"/>
          </a:p>
          <a:p>
            <a:pPr fontAlgn="base"/>
            <a:r>
              <a:rPr lang="en-GB" i="1" dirty="0"/>
              <a:t>“FANCY, on the contrary, has no other counters to play with, but fixities and </a:t>
            </a:r>
            <a:r>
              <a:rPr lang="en-GB" i="1" dirty="0" err="1"/>
              <a:t>definites</a:t>
            </a:r>
            <a:r>
              <a:rPr lang="en-GB" i="1" dirty="0"/>
              <a:t>. The Fancy is indeed no other than a mode of Memory emancipated from the order of time and space; while it is blended with, and modified by that empirical phenomenon of the will, which we express by the word CHOICE. But equally with the ordinary memory the Fancy must receive all its materials ready made from the law of association.”</a:t>
            </a:r>
          </a:p>
          <a:p>
            <a:pPr fontAlgn="base"/>
            <a:endParaRPr lang="en-GB" i="1" dirty="0"/>
          </a:p>
          <a:p>
            <a:pPr fontAlgn="base"/>
            <a:r>
              <a:rPr lang="en-GB" dirty="0"/>
              <a:t>In Coleridge's </a:t>
            </a:r>
            <a:r>
              <a:rPr lang="en-GB" i="1" dirty="0" err="1"/>
              <a:t>Kubla</a:t>
            </a:r>
            <a:r>
              <a:rPr lang="en-GB" i="1" dirty="0"/>
              <a:t> Khan</a:t>
            </a:r>
            <a:r>
              <a:rPr lang="en-GB" dirty="0"/>
              <a:t> (1816), there's a contrast between microcosm and macrocosm : the union of contraries makes a synthetic whole thanks to symbols, polysemy and allegories.</a:t>
            </a:r>
          </a:p>
          <a:p>
            <a:pPr fontAlgn="base"/>
            <a:endParaRPr lang="en-GB" dirty="0"/>
          </a:p>
          <a:p>
            <a:pPr fontAlgn="base"/>
            <a:r>
              <a:rPr lang="en-GB" dirty="0"/>
              <a:t>In Herman Melville's </a:t>
            </a:r>
            <a:r>
              <a:rPr lang="en-GB" i="1" dirty="0"/>
              <a:t>Moby Dick</a:t>
            </a:r>
            <a:r>
              <a:rPr lang="en-GB" dirty="0"/>
              <a:t> (1851), the white whale is an albinos and there is an opposition between nature and man (captain Ahab) showing the irreducible forces of nature.</a:t>
            </a:r>
          </a:p>
          <a:p>
            <a:pPr fontAlgn="base"/>
            <a:endParaRPr lang="en-GB" dirty="0"/>
          </a:p>
          <a:p>
            <a:pPr fontAlgn="base"/>
            <a:r>
              <a:rPr lang="en-GB" dirty="0"/>
              <a:t>The image of the artist can take several forms. He can be like a God, a creator but it comes with strings attached such as the problem of transgression or curse. If you are like a God, you're likely to get punished for your hubris or your disobedience to the cosmic laws, just like Prometheus. The artist can also adopt the image of the "</a:t>
            </a:r>
            <a:r>
              <a:rPr lang="en-GB" dirty="0" err="1"/>
              <a:t>poète</a:t>
            </a:r>
            <a:r>
              <a:rPr lang="en-GB" dirty="0"/>
              <a:t> </a:t>
            </a:r>
            <a:r>
              <a:rPr lang="en-GB" dirty="0" err="1"/>
              <a:t>maudit</a:t>
            </a:r>
            <a:r>
              <a:rPr lang="en-GB" dirty="0"/>
              <a:t>".</a:t>
            </a:r>
          </a:p>
          <a:p>
            <a:endParaRPr lang="en-GB" dirty="0"/>
          </a:p>
          <a:p>
            <a:pPr fontAlgn="base"/>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9754505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Bullet one – </a:t>
            </a:r>
            <a:r>
              <a:rPr lang="en-GB" sz="1200" dirty="0"/>
              <a:t>Romanticism led to an appreciation of both mountain areas and coastline </a:t>
            </a:r>
            <a:r>
              <a:rPr lang="en-GB" dirty="0"/>
              <a:t>- beyond the country estate.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Read other bullets from slide.</a:t>
            </a:r>
          </a:p>
          <a:p>
            <a:endParaRPr lang="en-GB" dirty="0"/>
          </a:p>
          <a:p>
            <a:endParaRPr lang="en-GB" dirty="0"/>
          </a:p>
          <a:p>
            <a:r>
              <a:rPr lang="en-GB" dirty="0" err="1"/>
              <a:t>Urry</a:t>
            </a:r>
            <a:r>
              <a:rPr lang="en-GB" dirty="0"/>
              <a:t>, J. Consuming Places (1995) . </a:t>
            </a:r>
            <a:r>
              <a:rPr lang="en-GB" dirty="0" err="1"/>
              <a:t>Routlege</a:t>
            </a:r>
            <a:r>
              <a:rPr lang="en-GB" dirty="0"/>
              <a:t> London : Routledge 1995 (In </a:t>
            </a:r>
            <a:r>
              <a:rPr lang="en-GB" dirty="0" err="1"/>
              <a:t>lampeter</a:t>
            </a:r>
            <a:r>
              <a:rPr lang="en-GB" dirty="0"/>
              <a:t> library)</a:t>
            </a:r>
          </a:p>
          <a:p>
            <a:endParaRPr lang="en-GB" b="1" dirty="0"/>
          </a:p>
          <a:p>
            <a:r>
              <a:rPr lang="en-GB" b="1" dirty="0"/>
              <a:t>This does not seem to be from consuming places find out which of John </a:t>
            </a:r>
            <a:r>
              <a:rPr lang="en-GB" b="1" dirty="0" err="1"/>
              <a:t>Urry’s</a:t>
            </a:r>
            <a:r>
              <a:rPr lang="en-GB" b="1" dirty="0"/>
              <a:t> books this comes from.</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626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19th and 20th century, landscape is seen as an ecological system. There is coherence between natural patterns and processes; the approach towards landscape is very holistic. This new interest for nature can be explained as a reaction upon urbanisation and industrialisation. Between 1900 and 1950, three paradigms can be explained: Ecological determinism, possibilism and ethnocentrism. Ecological determinism claims that nature determines the behaviour of human beings. Possibilism explains that human and nature have a mutual interaction; the landscape provides possibilities for humans, and humans provide possibilities for nature to develop. Furthermore there is ethnocentrism. This paradigm appoints regional differences as cause of different populations and races (Wiley, 2007). During the 60s and 70s New Geography was popular. The believe was that landscape features could be measured in an objective and positivistic way. At the end of the 80s a lot of critique occurred on this quantitative discourse. Now New Cultural Geography recognized the importance of individuals. Every person and every group perceives a landscape is its own way, assigns its own meanings to it, and produces its own representation of this landscape. This new cultural approach focussed on landscape as a social construct: each individual, group and society construct their own image of the landscape, depending on their own past and social context (Cosgrove, 2008).</a:t>
            </a:r>
          </a:p>
          <a:p>
            <a:endParaRPr lang="en-GB" dirty="0"/>
          </a:p>
          <a:p>
            <a:r>
              <a:rPr lang="en-GB" dirty="0"/>
              <a:t>Today we have the Green movement and the resulting UN’s Sustainability Development Goals, which act currently as strong determiners on how we perceive the environment around us. We have a later lecture which will explore this in more depth.</a:t>
            </a:r>
          </a:p>
          <a:p>
            <a:endParaRPr lang="en-GB" dirty="0"/>
          </a:p>
        </p:txBody>
      </p:sp>
      <p:sp>
        <p:nvSpPr>
          <p:cNvPr id="4" name="Slide Number Placeholder 3"/>
          <p:cNvSpPr>
            <a:spLocks noGrp="1"/>
          </p:cNvSpPr>
          <p:nvPr>
            <p:ph type="sldNum" sz="quarter" idx="5"/>
          </p:nvPr>
        </p:nvSpPr>
        <p:spPr/>
        <p:txBody>
          <a:bodyPr/>
          <a:lstStyle/>
          <a:p>
            <a:fld id="{32F19C5F-EA42-4004-AB8C-B338FFDE0A38}" type="slidenum">
              <a:rPr lang="en-GB" smtClean="0"/>
              <a:t>30</a:t>
            </a:fld>
            <a:endParaRPr lang="en-GB"/>
          </a:p>
        </p:txBody>
      </p:sp>
    </p:spTree>
    <p:extLst>
      <p:ext uri="{BB962C8B-B14F-4D97-AF65-F5344CB8AC3E}">
        <p14:creationId xmlns:p14="http://schemas.microsoft.com/office/powerpoint/2010/main" val="238470202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Man subjugated to nature</a:t>
            </a:r>
          </a:p>
          <a:p>
            <a:r>
              <a:rPr lang="en-GB" dirty="0"/>
              <a:t>This category considers mankind's relationship to the environment. If a person had a </a:t>
            </a:r>
            <a:r>
              <a:rPr lang="en-GB" i="1" dirty="0"/>
              <a:t>subjugation</a:t>
            </a:r>
            <a:r>
              <a:rPr lang="en-GB" dirty="0"/>
              <a:t> to nature, they would have an acceptance of whatever nature would have in store. Many farmers and herders subscribe to this belief. The movie </a:t>
            </a:r>
            <a:r>
              <a:rPr lang="en-GB" i="1" dirty="0"/>
              <a:t>Perfect Storm</a:t>
            </a:r>
            <a:r>
              <a:rPr lang="en-GB" dirty="0"/>
              <a:t> was a good example of this value held by the fishermen. </a:t>
            </a:r>
          </a:p>
          <a:p>
            <a:r>
              <a:rPr lang="en-GB" dirty="0"/>
              <a:t>Murray, Henry A. and Clyde </a:t>
            </a:r>
            <a:r>
              <a:rPr lang="en-GB" dirty="0" err="1"/>
              <a:t>Kluckhohn</a:t>
            </a:r>
            <a:r>
              <a:rPr lang="en-GB" dirty="0"/>
              <a:t>, (1953) Personality in Nature, Society, and Culture</a:t>
            </a:r>
          </a:p>
          <a:p>
            <a:endParaRPr lang="en-GB" dirty="0"/>
          </a:p>
          <a:p>
            <a:r>
              <a:rPr lang="en-GB" b="1" dirty="0"/>
              <a:t>Man in nature</a:t>
            </a:r>
          </a:p>
          <a:p>
            <a:r>
              <a:rPr lang="en-GB" dirty="0"/>
              <a:t>A second designation is living in </a:t>
            </a:r>
            <a:r>
              <a:rPr lang="en-GB" i="1" dirty="0"/>
              <a:t>harmony</a:t>
            </a:r>
            <a:r>
              <a:rPr lang="en-GB" dirty="0"/>
              <a:t> with nature, a way of living often associated with traditional Native American cultures. </a:t>
            </a:r>
          </a:p>
          <a:p>
            <a:endParaRPr lang="en-GB" dirty="0"/>
          </a:p>
          <a:p>
            <a:r>
              <a:rPr lang="en-GB" b="1" dirty="0"/>
              <a:t>Man over nature</a:t>
            </a:r>
          </a:p>
          <a:p>
            <a:r>
              <a:rPr lang="en-GB" dirty="0"/>
              <a:t>A third way is living in a state of </a:t>
            </a:r>
            <a:r>
              <a:rPr lang="en-GB" i="1" dirty="0"/>
              <a:t>mastery</a:t>
            </a:r>
            <a:r>
              <a:rPr lang="en-GB" dirty="0"/>
              <a:t> over nature--often associated with massive engineering projects such as the Tennessee Valley Authority hydroelectric plants.</a:t>
            </a:r>
          </a:p>
          <a:p>
            <a:endParaRPr lang="en-GB" dirty="0"/>
          </a:p>
          <a:p>
            <a:endParaRPr lang="en-GB" dirty="0"/>
          </a:p>
          <a:p>
            <a:r>
              <a:rPr lang="en-GB" dirty="0"/>
              <a:t>The range of variation within man's relation to nature is readily recognised. This ranges from the belief that man is subjugated to nature, is in nature and is over nature. Societies who see themselves as having little control over events in their lives will represent the man subjugated to nature orientation, those who see themselves in harmony with nature represent the middle position while man over nature represents those who see natural forces as something to be overcome, to be controlled and managed.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1314840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06411410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West-European and partially British way of perceiving and experiencing the landscape over time is not something which should be taken for granted. The West of Europe is highly influenced by Christian manners, while there are many other parts in the world where landscape and nature is differently perceived. The way we look at the landscape is very culturally driven, and therefore we need to make a notice of the variance of landscape perceptions globally. In this paragraph some important world cultures will be depicted, and how these cultures look at their environment.</a:t>
            </a:r>
          </a:p>
        </p:txBody>
      </p:sp>
      <p:sp>
        <p:nvSpPr>
          <p:cNvPr id="4" name="Slide Number Placeholder 3"/>
          <p:cNvSpPr>
            <a:spLocks noGrp="1"/>
          </p:cNvSpPr>
          <p:nvPr>
            <p:ph type="sldNum" sz="quarter" idx="5"/>
          </p:nvPr>
        </p:nvSpPr>
        <p:spPr/>
        <p:txBody>
          <a:bodyPr/>
          <a:lstStyle/>
          <a:p>
            <a:fld id="{32F19C5F-EA42-4004-AB8C-B338FFDE0A38}" type="slidenum">
              <a:rPr lang="en-GB" smtClean="0"/>
              <a:t>33</a:t>
            </a:fld>
            <a:endParaRPr lang="en-GB"/>
          </a:p>
        </p:txBody>
      </p:sp>
    </p:spTree>
    <p:extLst>
      <p:ext uri="{BB962C8B-B14F-4D97-AF65-F5344CB8AC3E}">
        <p14:creationId xmlns:p14="http://schemas.microsoft.com/office/powerpoint/2010/main" val="13598308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original inhabitants of Australia another landscape exists next to the visual landscape: the dreamtime. This dreamtime started by the arrival of mythic creatures that created the existing world. These creatures were all different: some were shaped in human form, others like animals. Many could change form as well. Their names live on in many dreamtime myths such as the </a:t>
            </a:r>
            <a:r>
              <a:rPr lang="en-GB" dirty="0" err="1"/>
              <a:t>rainbowsnake</a:t>
            </a:r>
            <a:r>
              <a:rPr lang="en-GB" dirty="0"/>
              <a:t>, fertility mother, red </a:t>
            </a:r>
            <a:r>
              <a:rPr lang="en-GB" dirty="0" err="1"/>
              <a:t>kangarooman</a:t>
            </a:r>
            <a:r>
              <a:rPr lang="en-GB" dirty="0"/>
              <a:t> and longneck </a:t>
            </a:r>
            <a:r>
              <a:rPr lang="en-GB" dirty="0" err="1"/>
              <a:t>turtlewoman</a:t>
            </a:r>
            <a:r>
              <a:rPr lang="en-GB" dirty="0"/>
              <a:t>. While traveling they shaped the earth, the sky, the clouds and the seasons. The dreamtime creatures did not only make the landscape, they also made the plants the animals and the humans. Most creatures left the human environment by losing their original shape and transformed into spiritual creatures bound by certain features in the landscape. Therefore the landscape became the bearer of the life force of the dreamtime creatures. Nowadays the dreamtime creatures are still present. They keep the seasonal cycle in balance, they make sure the soil is fertile, make plants grow and renew all life forms. The landscape is according to aboriginals not only alive, but it is also sacred. Human, landscape and nature are a coherent unity that is bound to the life source of the dreamtime. Furthermore aboriginals make a clear distinction between the in- and outside of things. Within lies the original power of the dreamtime, while the outside is only the visible and physical expression of it (Schouten, 2005).</a:t>
            </a:r>
          </a:p>
        </p:txBody>
      </p:sp>
      <p:sp>
        <p:nvSpPr>
          <p:cNvPr id="4" name="Slide Number Placeholder 3"/>
          <p:cNvSpPr>
            <a:spLocks noGrp="1"/>
          </p:cNvSpPr>
          <p:nvPr>
            <p:ph type="sldNum" sz="quarter" idx="5"/>
          </p:nvPr>
        </p:nvSpPr>
        <p:spPr/>
        <p:txBody>
          <a:bodyPr/>
          <a:lstStyle/>
          <a:p>
            <a:fld id="{32F19C5F-EA42-4004-AB8C-B338FFDE0A38}" type="slidenum">
              <a:rPr lang="en-GB" smtClean="0"/>
              <a:t>34</a:t>
            </a:fld>
            <a:endParaRPr lang="en-GB"/>
          </a:p>
        </p:txBody>
      </p:sp>
    </p:spTree>
    <p:extLst>
      <p:ext uri="{BB962C8B-B14F-4D97-AF65-F5344CB8AC3E}">
        <p14:creationId xmlns:p14="http://schemas.microsoft.com/office/powerpoint/2010/main" val="33626376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substantial part of Indian perception is that the world is cyclical: the wheel of time rotates according to the infinite cosmic law in which every turn the universe arises again. Also human beings are submissive to the cyclical world, </a:t>
            </a:r>
            <a:r>
              <a:rPr lang="en-GB" dirty="0" err="1"/>
              <a:t>samsãra</a:t>
            </a:r>
            <a:r>
              <a:rPr lang="en-GB" dirty="0"/>
              <a:t> is the circle of life and death. Its karma, meaning the result of its actions, keeps men bound to the world and brings him back all over again. Only when he finds the divine primal source within his soul and perceptions from deep within, he can unleash the chains of </a:t>
            </a:r>
            <a:r>
              <a:rPr lang="en-GB" dirty="0" err="1"/>
              <a:t>samsãra</a:t>
            </a:r>
            <a:r>
              <a:rPr lang="en-GB" dirty="0"/>
              <a:t>. This stage of true understanding is called moksha. This religious belief is not always called Hinduism. During the beginning of the 19th century English writers started to entitle the social-religious tradition of India as Hinduism, even though Indians call their tradition </a:t>
            </a:r>
            <a:r>
              <a:rPr lang="en-GB" dirty="0" err="1"/>
              <a:t>sanãtana</a:t>
            </a:r>
            <a:r>
              <a:rPr lang="en-GB" dirty="0"/>
              <a:t> dharma, meaning eternal law. Earth and nature are perceived as a revelation of the absolute, a visible expression of the deep within entity. </a:t>
            </a:r>
          </a:p>
          <a:p>
            <a:endParaRPr lang="en-GB" dirty="0"/>
          </a:p>
          <a:p>
            <a:r>
              <a:rPr lang="en-GB" dirty="0"/>
              <a:t>An English traveller who explores India in the 16th century describes with astonishment the hospitals for sheep’s, goats, dogs, cats, birds etc. When animals have become old or became paralytic, they are nurtured in these hospitals. Respect for all forms of live is imbedded in the Indian tradition and a prohibition on harming living creatures is very important in the Indian ethics. This does not only count to living animals, but also to plants. The needless felling of trees is therefore seen as a crime. Furthermore trees are according to the Indian tradition residences of many gods and supernatural creatures, which make forests holy and need to be treated with respect. The forest refers to wilderness, where humans can retreat in order to surrender to spiritual practices. Traditionally 3 types of forest were distinguished: the entirely wild forest, no human being entranced that forest; the forest of mortification, a place where people withdraw themselves into the life of a hermit; and the forest of prosperity, here people could harvest and gather food. Another landscape feature next to forests, are mountains. They are also divine to the Hindus, as mountain tops are settlements of the Gods. Next to mountains and forests, every landscape that is related to water is sacred. The most famous example is probably the river Ganges, where countless amounts of Indian pilgrims bade in the holy water every day (Schouten, 2005). </a:t>
            </a:r>
          </a:p>
        </p:txBody>
      </p:sp>
      <p:sp>
        <p:nvSpPr>
          <p:cNvPr id="4" name="Slide Number Placeholder 3"/>
          <p:cNvSpPr>
            <a:spLocks noGrp="1"/>
          </p:cNvSpPr>
          <p:nvPr>
            <p:ph type="sldNum" sz="quarter" idx="5"/>
          </p:nvPr>
        </p:nvSpPr>
        <p:spPr/>
        <p:txBody>
          <a:bodyPr/>
          <a:lstStyle/>
          <a:p>
            <a:fld id="{32F19C5F-EA42-4004-AB8C-B338FFDE0A38}" type="slidenum">
              <a:rPr lang="en-GB" smtClean="0"/>
              <a:t>35</a:t>
            </a:fld>
            <a:endParaRPr lang="en-GB"/>
          </a:p>
        </p:txBody>
      </p:sp>
    </p:spTree>
    <p:extLst>
      <p:ext uri="{BB962C8B-B14F-4D97-AF65-F5344CB8AC3E}">
        <p14:creationId xmlns:p14="http://schemas.microsoft.com/office/powerpoint/2010/main" val="28183655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God of the Islam, mostly called Allah in Arabic, is the same transcendental God as in Judaism and Christianity, and the Islam is closely linked to Jewish and Christian traditions in religious terms. Both the Bible and the Koran put human beings in a prominent place in relation to other creations. The Koran states that Allah: ‘puts the children of Adam above all others that he created’. Landscape and nature are perceived as the making of God, but do not receive devotion or compassion from the Muslims. Only in the 13 </a:t>
            </a:r>
            <a:r>
              <a:rPr lang="en-GB" dirty="0" err="1"/>
              <a:t>th</a:t>
            </a:r>
            <a:r>
              <a:rPr lang="en-GB" dirty="0"/>
              <a:t> century, landscapes become important when they form a background of story scenes within miniature art. They do not have an independent theme and are also not meant to visualize reality: they only want to stimulate imagination. Bedouin populations mention nature in a poetic context, mainly focussed on the beauty of flowers which arise after the fall of the rain. The cultivated landscape such as constructed waterways, orchards and gardens are scarcely mentioned in Arabic poetics. This might be explained by the disregard of the Bedouins towards sedentary ways of living. </a:t>
            </a:r>
          </a:p>
          <a:p>
            <a:endParaRPr lang="en-GB" dirty="0"/>
          </a:p>
          <a:p>
            <a:r>
              <a:rPr lang="en-GB" dirty="0"/>
              <a:t>Landscapes are most mentioned as gardens. Poets use the gardens as a setting for their stories, in which they represent the earthly paradise. Gardens are more inside than outside oriented and are surrounded by a high stone wall. Furthermore Islamic gardens are ornamental and pleasure grounds to reflect the glory of its ruler (Schouten, 2005). </a:t>
            </a:r>
          </a:p>
        </p:txBody>
      </p:sp>
      <p:sp>
        <p:nvSpPr>
          <p:cNvPr id="4" name="Slide Number Placeholder 3"/>
          <p:cNvSpPr>
            <a:spLocks noGrp="1"/>
          </p:cNvSpPr>
          <p:nvPr>
            <p:ph type="sldNum" sz="quarter" idx="5"/>
          </p:nvPr>
        </p:nvSpPr>
        <p:spPr/>
        <p:txBody>
          <a:bodyPr/>
          <a:lstStyle/>
          <a:p>
            <a:fld id="{32F19C5F-EA42-4004-AB8C-B338FFDE0A38}" type="slidenum">
              <a:rPr lang="en-GB" smtClean="0"/>
              <a:t>36</a:t>
            </a:fld>
            <a:endParaRPr lang="en-GB"/>
          </a:p>
        </p:txBody>
      </p:sp>
    </p:spTree>
    <p:extLst>
      <p:ext uri="{BB962C8B-B14F-4D97-AF65-F5344CB8AC3E}">
        <p14:creationId xmlns:p14="http://schemas.microsoft.com/office/powerpoint/2010/main" val="9138833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report, first an introductory overview is given on European and English landscape perceptions through time, with additional explanation of global perceptions by highlighting some diverse cultures. In this chapter the intention is to exhibit differences in landscape perception, stating that how we look at the landscape is different from other cultures, and even different from our own ancestors.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2F19C5F-EA42-4004-AB8C-B338FFDE0A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27822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711B94-8DC2-4E59-8C34-D0C8338AD48C}" type="slidenum">
              <a:rPr kumimoji="0" lang="en-GB"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267969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81093-F6D3-4248-8F1D-CE29F5C9BA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12B5A4-0F74-43E6-844C-8B5058C0BB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40AD26-3101-4622-AA69-CEB6C5B64F67}"/>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5" name="Footer Placeholder 4">
            <a:extLst>
              <a:ext uri="{FF2B5EF4-FFF2-40B4-BE49-F238E27FC236}">
                <a16:creationId xmlns:a16="http://schemas.microsoft.com/office/drawing/2014/main" id="{59784A3A-9EFD-495C-AB60-2186F39CB7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740B9-BB67-48F2-9DE7-C68146D0E94C}"/>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3034269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4396C-70E3-4E70-BCB9-691B5BADB0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90C961-EE05-4D90-A4FB-4052A02B63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EA12F-1D5D-4D6F-8EAF-5FDF7081A8D9}"/>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5" name="Footer Placeholder 4">
            <a:extLst>
              <a:ext uri="{FF2B5EF4-FFF2-40B4-BE49-F238E27FC236}">
                <a16:creationId xmlns:a16="http://schemas.microsoft.com/office/drawing/2014/main" id="{E1B632DD-3CA6-4B52-A76D-D4A64BC40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6EC3C-B8D8-42D6-86EA-A29DC271286E}"/>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196609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FF52F-DDA2-4FA8-A12B-C8A16F9495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3E03BB-A8DB-4E7B-B19A-FE15A8F6D2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5D3DF5-C8C9-4A9B-8965-7C28A0A5DCA6}"/>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5" name="Footer Placeholder 4">
            <a:extLst>
              <a:ext uri="{FF2B5EF4-FFF2-40B4-BE49-F238E27FC236}">
                <a16:creationId xmlns:a16="http://schemas.microsoft.com/office/drawing/2014/main" id="{99A83036-6D4C-47AA-8444-91ABD8D47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39F3D6-3AF7-47C3-A613-E15D4CF241EC}"/>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285751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B0B9B-6DD3-4CEE-8DF3-FB39349CC06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978FAB-2326-4FE8-987B-8F2827A8DF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E64928-6FB6-4B38-B308-5325B4A29F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F5D6C9-E070-4B12-AFFC-E7056093A8FB}"/>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6" name="Footer Placeholder 5">
            <a:extLst>
              <a:ext uri="{FF2B5EF4-FFF2-40B4-BE49-F238E27FC236}">
                <a16:creationId xmlns:a16="http://schemas.microsoft.com/office/drawing/2014/main" id="{9F78769B-A851-4C14-A124-2DA6C3FC84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447335-98CF-4711-9608-50BE174B5AEB}"/>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3016344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E7BB-3BE8-432A-B1BD-1F720BCAD7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AEB711-B971-4B93-8549-CE4D114138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0C63D-6001-422F-9C4D-7646C52648A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A9C976-82BB-48AA-A1B7-4F21E2B6D6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1D8507-F0EA-40A7-9494-01BFD856AB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F18971-9B4B-4CBA-A9C7-8095571FD65F}"/>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8" name="Footer Placeholder 7">
            <a:extLst>
              <a:ext uri="{FF2B5EF4-FFF2-40B4-BE49-F238E27FC236}">
                <a16:creationId xmlns:a16="http://schemas.microsoft.com/office/drawing/2014/main" id="{E3DAD325-2E3D-4299-B9A9-D725EE6A58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D60302-36D6-48EB-B41D-BC8786CF9595}"/>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612876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DE59D-0198-4321-A7EC-788404FAC5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C8D5C6-4024-42CF-90CB-9A52CE87451F}"/>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4" name="Footer Placeholder 3">
            <a:extLst>
              <a:ext uri="{FF2B5EF4-FFF2-40B4-BE49-F238E27FC236}">
                <a16:creationId xmlns:a16="http://schemas.microsoft.com/office/drawing/2014/main" id="{716AB9B4-B7D9-425B-AE0F-93417D6524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027104-9876-419F-BD91-DEDD17A4964D}"/>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3260490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8834CF-1F63-44A9-A0F1-A52A0015767B}"/>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3" name="Footer Placeholder 2">
            <a:extLst>
              <a:ext uri="{FF2B5EF4-FFF2-40B4-BE49-F238E27FC236}">
                <a16:creationId xmlns:a16="http://schemas.microsoft.com/office/drawing/2014/main" id="{52FF0F51-0C82-4422-8695-7250C5D59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9EA118-69E2-4FBA-B0CC-2A9CD847ED9E}"/>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2447771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A071D-BDCF-4AA3-82D2-3AAD720882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F3FCCE-B6D0-4D21-AC3E-79110E30C6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9EB638-1AD3-4894-AC1A-DFE0330B8A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6612EB-6A98-42CF-9125-0D25D705E5C0}"/>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6" name="Footer Placeholder 5">
            <a:extLst>
              <a:ext uri="{FF2B5EF4-FFF2-40B4-BE49-F238E27FC236}">
                <a16:creationId xmlns:a16="http://schemas.microsoft.com/office/drawing/2014/main" id="{3A87BE42-A461-4615-A522-86517D960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938067-DCEE-4148-92D9-F0529AE6A4C1}"/>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390888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39F24-E86D-4810-B207-47D584415A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133856-694E-46CE-B4B7-0B63CFBB9F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952063-85D1-4EF3-BBE2-109EAEB545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A78811-39C5-4CFC-B0B8-EE7EAA3CFE2E}"/>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6" name="Footer Placeholder 5">
            <a:extLst>
              <a:ext uri="{FF2B5EF4-FFF2-40B4-BE49-F238E27FC236}">
                <a16:creationId xmlns:a16="http://schemas.microsoft.com/office/drawing/2014/main" id="{A5B6D18E-E570-4399-B235-198B70F4F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EB3C6A-9055-40BF-8ED9-2BCAEE741130}"/>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85119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8069-FFD9-4097-A511-2C17D433C4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2A6579-B8C4-4658-B2CD-0D5E1759A8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428ED0-FFDD-425A-B429-58D680C54541}"/>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5" name="Footer Placeholder 4">
            <a:extLst>
              <a:ext uri="{FF2B5EF4-FFF2-40B4-BE49-F238E27FC236}">
                <a16:creationId xmlns:a16="http://schemas.microsoft.com/office/drawing/2014/main" id="{239FA8DA-8CE0-417B-BB61-E768383414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87862-5629-4399-B3F5-8E7B5DB4B727}"/>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2351045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432E57-1ED0-4093-859F-66F8EBF29A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A0FE43-B12C-4AE1-AEAC-285FFD177C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CBE8F-8B03-4BC8-B7E3-514F43BB5C90}"/>
              </a:ext>
            </a:extLst>
          </p:cNvPr>
          <p:cNvSpPr>
            <a:spLocks noGrp="1"/>
          </p:cNvSpPr>
          <p:nvPr>
            <p:ph type="dt" sz="half" idx="10"/>
          </p:nvPr>
        </p:nvSpPr>
        <p:spPr/>
        <p:txBody>
          <a:bodyPr/>
          <a:lstStyle/>
          <a:p>
            <a:fld id="{BCAC7F14-5528-419F-AF01-C5E62C5EBE14}" type="datetimeFigureOut">
              <a:rPr lang="en-GB" smtClean="0"/>
              <a:t>01/03/2023</a:t>
            </a:fld>
            <a:endParaRPr lang="en-GB"/>
          </a:p>
        </p:txBody>
      </p:sp>
      <p:sp>
        <p:nvSpPr>
          <p:cNvPr id="5" name="Footer Placeholder 4">
            <a:extLst>
              <a:ext uri="{FF2B5EF4-FFF2-40B4-BE49-F238E27FC236}">
                <a16:creationId xmlns:a16="http://schemas.microsoft.com/office/drawing/2014/main" id="{31AA4DDA-A897-4701-B16F-90DB466B23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569563-B6E3-48C3-9EFB-2F7FBF2DBEBF}"/>
              </a:ext>
            </a:extLst>
          </p:cNvPr>
          <p:cNvSpPr>
            <a:spLocks noGrp="1"/>
          </p:cNvSpPr>
          <p:nvPr>
            <p:ph type="sldNum" sz="quarter" idx="12"/>
          </p:nvPr>
        </p:nvSpPr>
        <p:spPr/>
        <p:txBody>
          <a:bodyPr/>
          <a:lstStyle/>
          <a:p>
            <a:fld id="{06F5F19D-EB9F-478B-AFE8-EECBD9204AD1}" type="slidenum">
              <a:rPr lang="en-GB" smtClean="0"/>
              <a:t>‹#›</a:t>
            </a:fld>
            <a:endParaRPr lang="en-GB"/>
          </a:p>
        </p:txBody>
      </p:sp>
    </p:spTree>
    <p:extLst>
      <p:ext uri="{BB962C8B-B14F-4D97-AF65-F5344CB8AC3E}">
        <p14:creationId xmlns:p14="http://schemas.microsoft.com/office/powerpoint/2010/main" val="797687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1B01F9B-0CB2-49F5-993F-EE61469AA93C}" type="slidenum">
              <a:rPr lang="en-GB" smtClean="0"/>
              <a:pPr/>
              <a:t>‹#›</a:t>
            </a:fld>
            <a:endParaRPr lang="en-GB"/>
          </a:p>
        </p:txBody>
      </p:sp>
    </p:spTree>
    <p:extLst>
      <p:ext uri="{BB962C8B-B14F-4D97-AF65-F5344CB8AC3E}">
        <p14:creationId xmlns:p14="http://schemas.microsoft.com/office/powerpoint/2010/main" val="21221814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2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bui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extLst>
      <p:ext uri="{BB962C8B-B14F-4D97-AF65-F5344CB8AC3E}">
        <p14:creationId xmlns:p14="http://schemas.microsoft.com/office/powerpoint/2010/main" val="3169982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extLst>
      <p:ext uri="{BB962C8B-B14F-4D97-AF65-F5344CB8AC3E}">
        <p14:creationId xmlns:p14="http://schemas.microsoft.com/office/powerpoint/2010/main" val="4202586183"/>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extLst>
      <p:ext uri="{BB962C8B-B14F-4D97-AF65-F5344CB8AC3E}">
        <p14:creationId xmlns:p14="http://schemas.microsoft.com/office/powerpoint/2010/main" val="2797936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extLst>
      <p:ext uri="{BB962C8B-B14F-4D97-AF65-F5344CB8AC3E}">
        <p14:creationId xmlns:p14="http://schemas.microsoft.com/office/powerpoint/2010/main" val="24437683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extLst>
      <p:ext uri="{BB962C8B-B14F-4D97-AF65-F5344CB8AC3E}">
        <p14:creationId xmlns:p14="http://schemas.microsoft.com/office/powerpoint/2010/main" val="4187838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extLst>
      <p:ext uri="{BB962C8B-B14F-4D97-AF65-F5344CB8AC3E}">
        <p14:creationId xmlns:p14="http://schemas.microsoft.com/office/powerpoint/2010/main" val="38589785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extLst>
      <p:ext uri="{BB962C8B-B14F-4D97-AF65-F5344CB8AC3E}">
        <p14:creationId xmlns:p14="http://schemas.microsoft.com/office/powerpoint/2010/main" val="34704373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D2D1EDF0-AD54-4818-B20E-9B682E62B1EC}" type="slidenum">
              <a:rPr lang="en-GB" smtClean="0"/>
              <a:pPr/>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1867802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extLst>
      <p:ext uri="{BB962C8B-B14F-4D97-AF65-F5344CB8AC3E}">
        <p14:creationId xmlns:p14="http://schemas.microsoft.com/office/powerpoint/2010/main" val="36601655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extLst>
      <p:ext uri="{BB962C8B-B14F-4D97-AF65-F5344CB8AC3E}">
        <p14:creationId xmlns:p14="http://schemas.microsoft.com/office/powerpoint/2010/main" val="414051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BB7D51-F9F6-4AFF-A43F-20A585763A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2B79D9-F5F9-4D0E-A1A6-B9856B9D1B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AAF098-27B4-4B58-89E5-3B544D17FB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AC7F14-5528-419F-AF01-C5E62C5EBE14}" type="datetimeFigureOut">
              <a:rPr lang="en-GB" smtClean="0"/>
              <a:t>01/03/2023</a:t>
            </a:fld>
            <a:endParaRPr lang="en-GB"/>
          </a:p>
        </p:txBody>
      </p:sp>
      <p:sp>
        <p:nvSpPr>
          <p:cNvPr id="5" name="Footer Placeholder 4">
            <a:extLst>
              <a:ext uri="{FF2B5EF4-FFF2-40B4-BE49-F238E27FC236}">
                <a16:creationId xmlns:a16="http://schemas.microsoft.com/office/drawing/2014/main" id="{CC646FBF-5194-4988-B947-6E1FA67354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FB6B9BA-6B0C-4225-BDF1-F5C57065C7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5F19D-EB9F-478B-AFE8-EECBD9204AD1}" type="slidenum">
              <a:rPr lang="en-GB" smtClean="0"/>
              <a:t>‹#›</a:t>
            </a:fld>
            <a:endParaRPr lang="en-GB"/>
          </a:p>
        </p:txBody>
      </p:sp>
    </p:spTree>
    <p:extLst>
      <p:ext uri="{BB962C8B-B14F-4D97-AF65-F5344CB8AC3E}">
        <p14:creationId xmlns:p14="http://schemas.microsoft.com/office/powerpoint/2010/main" val="25231169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8CCA319-A777-4A36-9AB7-E4572521F63C}" type="slidenum">
              <a:rPr lang="en-GB" smtClean="0"/>
              <a:pPr/>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extLst>
      <p:ext uri="{BB962C8B-B14F-4D97-AF65-F5344CB8AC3E}">
        <p14:creationId xmlns:p14="http://schemas.microsoft.com/office/powerpoint/2010/main" val="35932408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xEl>
                                              <p:pRg st="0" end="0"/>
                                            </p:txEl>
                                          </p:spTgt>
                                        </p:tgtEl>
                                        <p:attrNameLst>
                                          <p:attrName>style.visibility</p:attrName>
                                        </p:attrNameLst>
                                      </p:cBhvr>
                                      <p:to>
                                        <p:strVal val="visible"/>
                                      </p:to>
                                    </p:set>
                                    <p:animEffect transition="in" filter="fade">
                                      <p:cBhvr>
                                        <p:cTn id="12" dur="2000"/>
                                        <p:tgtEl>
                                          <p:spTgt spid="30">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0">
                                            <p:txEl>
                                              <p:pRg st="1" end="1"/>
                                            </p:txEl>
                                          </p:spTgt>
                                        </p:tgtEl>
                                        <p:attrNameLst>
                                          <p:attrName>style.visibility</p:attrName>
                                        </p:attrNameLst>
                                      </p:cBhvr>
                                      <p:to>
                                        <p:strVal val="visible"/>
                                      </p:to>
                                    </p:set>
                                    <p:animEffect transition="in" filter="fade">
                                      <p:cBhvr>
                                        <p:cTn id="15" dur="2000"/>
                                        <p:tgtEl>
                                          <p:spTgt spid="30">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xEl>
                                              <p:pRg st="2" end="2"/>
                                            </p:txEl>
                                          </p:spTgt>
                                        </p:tgtEl>
                                        <p:attrNameLst>
                                          <p:attrName>style.visibility</p:attrName>
                                        </p:attrNameLst>
                                      </p:cBhvr>
                                      <p:to>
                                        <p:strVal val="visible"/>
                                      </p:to>
                                    </p:set>
                                    <p:animEffect transition="in" filter="fade">
                                      <p:cBhvr>
                                        <p:cTn id="18" dur="2000"/>
                                        <p:tgtEl>
                                          <p:spTgt spid="30">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xEl>
                                              <p:pRg st="3" end="3"/>
                                            </p:txEl>
                                          </p:spTgt>
                                        </p:tgtEl>
                                        <p:attrNameLst>
                                          <p:attrName>style.visibility</p:attrName>
                                        </p:attrNameLst>
                                      </p:cBhvr>
                                      <p:to>
                                        <p:strVal val="visible"/>
                                      </p:to>
                                    </p:set>
                                    <p:animEffect transition="in" filter="fade">
                                      <p:cBhvr>
                                        <p:cTn id="21" dur="2000"/>
                                        <p:tgtEl>
                                          <p:spTgt spid="30">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xEl>
                                              <p:pRg st="4" end="4"/>
                                            </p:txEl>
                                          </p:spTgt>
                                        </p:tgtEl>
                                        <p:attrNameLst>
                                          <p:attrName>style.visibility</p:attrName>
                                        </p:attrNameLst>
                                      </p:cBhvr>
                                      <p:to>
                                        <p:strVal val="visible"/>
                                      </p:to>
                                    </p:set>
                                    <p:animEffect transition="in" filter="fade">
                                      <p:cBhvr>
                                        <p:cTn id="24" dur="2000"/>
                                        <p:tgtEl>
                                          <p:spTgt spid="3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0" grpId="0" build="p"/>
    </p:bld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conventions.coe.int/Treaty/en/Treaties/Html/176.ht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5267C-7290-4270-B328-B9184D183512}"/>
              </a:ext>
            </a:extLst>
          </p:cNvPr>
          <p:cNvSpPr>
            <a:spLocks noGrp="1"/>
          </p:cNvSpPr>
          <p:nvPr>
            <p:ph type="ctrTitle"/>
          </p:nvPr>
        </p:nvSpPr>
        <p:spPr/>
        <p:txBody>
          <a:bodyPr/>
          <a:lstStyle/>
          <a:p>
            <a:r>
              <a:rPr lang="en-GB" dirty="0"/>
              <a:t>Landscape</a:t>
            </a:r>
          </a:p>
        </p:txBody>
      </p:sp>
      <p:sp>
        <p:nvSpPr>
          <p:cNvPr id="3" name="Subtitle 2">
            <a:extLst>
              <a:ext uri="{FF2B5EF4-FFF2-40B4-BE49-F238E27FC236}">
                <a16:creationId xmlns:a16="http://schemas.microsoft.com/office/drawing/2014/main" id="{9EC2971A-DF3B-45C6-AF40-BD5B6FDF787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95837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C300E-332A-498B-A90E-FA5D6B17195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68E00D8D-8939-46BE-988D-F208E9F26374}"/>
              </a:ext>
            </a:extLst>
          </p:cNvPr>
          <p:cNvSpPr>
            <a:spLocks noGrp="1"/>
          </p:cNvSpPr>
          <p:nvPr>
            <p:ph idx="1"/>
          </p:nvPr>
        </p:nvSpPr>
        <p:spPr/>
        <p:txBody>
          <a:bodyPr/>
          <a:lstStyle/>
          <a:p>
            <a:r>
              <a:rPr lang="en-GB" dirty="0"/>
              <a:t>What is landscape?</a:t>
            </a:r>
          </a:p>
          <a:p>
            <a:r>
              <a:rPr lang="en-GB" dirty="0"/>
              <a:t>Exhibit differences in landscape perception from our ancestors and different cultures</a:t>
            </a:r>
          </a:p>
        </p:txBody>
      </p:sp>
    </p:spTree>
    <p:extLst>
      <p:ext uri="{BB962C8B-B14F-4D97-AF65-F5344CB8AC3E}">
        <p14:creationId xmlns:p14="http://schemas.microsoft.com/office/powerpoint/2010/main" val="1146634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3DB1-0118-4748-8947-AE1CF4EA1876}"/>
              </a:ext>
            </a:extLst>
          </p:cNvPr>
          <p:cNvSpPr>
            <a:spLocks noGrp="1"/>
          </p:cNvSpPr>
          <p:nvPr>
            <p:ph type="title"/>
          </p:nvPr>
        </p:nvSpPr>
        <p:spPr/>
        <p:txBody>
          <a:bodyPr/>
          <a:lstStyle/>
          <a:p>
            <a:r>
              <a:rPr lang="en-GB" dirty="0"/>
              <a:t>What is Landscape?</a:t>
            </a:r>
          </a:p>
        </p:txBody>
      </p:sp>
      <p:sp>
        <p:nvSpPr>
          <p:cNvPr id="3" name="Content Placeholder 2">
            <a:extLst>
              <a:ext uri="{FF2B5EF4-FFF2-40B4-BE49-F238E27FC236}">
                <a16:creationId xmlns:a16="http://schemas.microsoft.com/office/drawing/2014/main" id="{AADFFB92-DB25-4423-B8F5-D18EBEB43137}"/>
              </a:ext>
            </a:extLst>
          </p:cNvPr>
          <p:cNvSpPr>
            <a:spLocks noGrp="1"/>
          </p:cNvSpPr>
          <p:nvPr>
            <p:ph idx="1"/>
          </p:nvPr>
        </p:nvSpPr>
        <p:spPr/>
        <p:txBody>
          <a:bodyPr/>
          <a:lstStyle/>
          <a:p>
            <a:r>
              <a:rPr lang="en-GB" dirty="0"/>
              <a:t>The European Landscape Convention (2000) defines ‘landscape’ as an area, as perceived by people, whose character is the result of the action and interaction of natural and/or human factors. </a:t>
            </a:r>
          </a:p>
        </p:txBody>
      </p:sp>
    </p:spTree>
    <p:extLst>
      <p:ext uri="{BB962C8B-B14F-4D97-AF65-F5344CB8AC3E}">
        <p14:creationId xmlns:p14="http://schemas.microsoft.com/office/powerpoint/2010/main" val="2492242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a:t>Landscape Definitions and Meanings</a:t>
            </a:r>
            <a:br>
              <a:rPr lang="en-GB" dirty="0"/>
            </a:br>
            <a:endParaRPr lang="en-GB" dirty="0"/>
          </a:p>
        </p:txBody>
      </p:sp>
      <p:sp>
        <p:nvSpPr>
          <p:cNvPr id="3" name="Content Placeholder 2"/>
          <p:cNvSpPr>
            <a:spLocks noGrp="1"/>
          </p:cNvSpPr>
          <p:nvPr>
            <p:ph idx="1"/>
          </p:nvPr>
        </p:nvSpPr>
        <p:spPr>
          <a:xfrm>
            <a:off x="1847528" y="1412776"/>
            <a:ext cx="8640960" cy="5328592"/>
          </a:xfrm>
        </p:spPr>
        <p:txBody>
          <a:bodyPr>
            <a:normAutofit/>
          </a:bodyPr>
          <a:lstStyle/>
          <a:p>
            <a:r>
              <a:rPr lang="en-GB" sz="2400" dirty="0"/>
              <a:t>A natural Landscape</a:t>
            </a:r>
          </a:p>
          <a:p>
            <a:r>
              <a:rPr lang="en-GB" sz="2400" dirty="0"/>
              <a:t>A cultural Landscape</a:t>
            </a:r>
          </a:p>
          <a:p>
            <a:r>
              <a:rPr lang="en-GB" sz="2400" dirty="0"/>
              <a:t>United Nations since 1992 recognise interactions between people and landscape as official cultural landscapes</a:t>
            </a:r>
          </a:p>
          <a:p>
            <a:endParaRPr lang="en-GB" sz="2400" dirty="0"/>
          </a:p>
          <a:p>
            <a:r>
              <a:rPr lang="en-GB" sz="2400" dirty="0"/>
              <a:t>Technology and landscape</a:t>
            </a:r>
          </a:p>
          <a:p>
            <a:r>
              <a:rPr lang="en-GB" sz="2400" dirty="0"/>
              <a:t>Dams change landscape Three Gorges dam China</a:t>
            </a:r>
          </a:p>
          <a:p>
            <a:r>
              <a:rPr lang="en-GB" sz="2400" dirty="0"/>
              <a:t>Study of natural &amp; cultural landscape allows us see how people’s activities affect land</a:t>
            </a:r>
          </a:p>
          <a:p>
            <a:endParaRPr lang="en-GB" sz="2400" dirty="0"/>
          </a:p>
          <a:p>
            <a:r>
              <a:rPr lang="en-GB" sz="2400" dirty="0"/>
              <a:t>Landscape architecture is planning and altering features of natural landscape for example public parks &amp; Gardens</a:t>
            </a:r>
          </a:p>
          <a:p>
            <a:endParaRPr lang="en-GB" dirty="0"/>
          </a:p>
          <a:p>
            <a:endParaRPr lang="en-GB" dirty="0"/>
          </a:p>
        </p:txBody>
      </p:sp>
    </p:spTree>
    <p:extLst>
      <p:ext uri="{BB962C8B-B14F-4D97-AF65-F5344CB8AC3E}">
        <p14:creationId xmlns:p14="http://schemas.microsoft.com/office/powerpoint/2010/main" val="507268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1981200" y="549276"/>
            <a:ext cx="8229600" cy="5546725"/>
          </a:xfrm>
        </p:spPr>
        <p:txBody>
          <a:bodyPr/>
          <a:lstStyle/>
          <a:p>
            <a:pPr algn="ctr">
              <a:buFontTx/>
              <a:buNone/>
            </a:pPr>
            <a:endParaRPr lang="en-GB" dirty="0"/>
          </a:p>
          <a:p>
            <a:pPr algn="ctr">
              <a:buFontTx/>
              <a:buNone/>
            </a:pPr>
            <a:endParaRPr lang="en-GB" dirty="0"/>
          </a:p>
          <a:p>
            <a:pPr algn="ctr">
              <a:buFontTx/>
              <a:buNone/>
            </a:pPr>
            <a:endParaRPr lang="en-GB" dirty="0"/>
          </a:p>
          <a:p>
            <a:pPr algn="ctr">
              <a:buFontTx/>
              <a:buNone/>
            </a:pPr>
            <a:r>
              <a:rPr lang="en-GB" sz="6000" dirty="0"/>
              <a:t>What does ‘Landscape’ mean to you?</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does landscape mean to you?</a:t>
            </a:r>
          </a:p>
        </p:txBody>
      </p:sp>
      <p:sp>
        <p:nvSpPr>
          <p:cNvPr id="3" name="Content Placeholder 2"/>
          <p:cNvSpPr>
            <a:spLocks noGrp="1"/>
          </p:cNvSpPr>
          <p:nvPr>
            <p:ph idx="1"/>
          </p:nvPr>
        </p:nvSpPr>
        <p:spPr>
          <a:xfrm>
            <a:off x="1981200" y="1935480"/>
            <a:ext cx="8579296" cy="4517856"/>
          </a:xfrm>
        </p:spPr>
        <p:txBody>
          <a:bodyPr>
            <a:normAutofit fontScale="70000" lnSpcReduction="20000"/>
          </a:bodyPr>
          <a:lstStyle/>
          <a:p>
            <a:r>
              <a:rPr lang="en-GB" dirty="0"/>
              <a:t>Landscape has a dual meaning physicality of scenery and representation of it.</a:t>
            </a:r>
          </a:p>
          <a:p>
            <a:endParaRPr lang="en-GB" dirty="0"/>
          </a:p>
          <a:p>
            <a:r>
              <a:rPr lang="en-GB" dirty="0"/>
              <a:t>Cultural landscapes:</a:t>
            </a:r>
          </a:p>
          <a:p>
            <a:pPr lvl="1"/>
            <a:r>
              <a:rPr lang="en-GB" sz="2100" dirty="0"/>
              <a:t>Designed landscapes</a:t>
            </a:r>
          </a:p>
          <a:p>
            <a:pPr lvl="1"/>
            <a:r>
              <a:rPr lang="en-GB" sz="2100" dirty="0"/>
              <a:t>Ethnographic landscapes</a:t>
            </a:r>
          </a:p>
          <a:p>
            <a:pPr lvl="1"/>
            <a:r>
              <a:rPr lang="en-GB" sz="2100" dirty="0"/>
              <a:t>Historic sites</a:t>
            </a:r>
          </a:p>
          <a:p>
            <a:pPr lvl="1"/>
            <a:r>
              <a:rPr lang="en-GB" sz="2100" dirty="0"/>
              <a:t>Vernacular landscapes</a:t>
            </a:r>
          </a:p>
          <a:p>
            <a:pPr marL="393192" lvl="1" indent="0">
              <a:buNone/>
            </a:pPr>
            <a:endParaRPr lang="en-GB" sz="2100" dirty="0"/>
          </a:p>
          <a:p>
            <a:r>
              <a:rPr lang="en-GB" dirty="0"/>
              <a:t>Landscape visible is the visible features of an area of land, its landforms, and how they integrate with natural or man-made features</a:t>
            </a:r>
          </a:p>
          <a:p>
            <a:pPr marL="0" indent="0">
              <a:buNone/>
            </a:pPr>
            <a:endParaRPr lang="en-GB" dirty="0"/>
          </a:p>
          <a:p>
            <a:r>
              <a:rPr lang="en-GB" dirty="0"/>
              <a:t>Two predominant thread on Landscape</a:t>
            </a:r>
          </a:p>
          <a:p>
            <a:pPr lvl="1"/>
            <a:r>
              <a:rPr lang="en-GB" dirty="0"/>
              <a:t>The term Cultural Landscape can be seen as owing its appearance to human activity</a:t>
            </a:r>
          </a:p>
          <a:p>
            <a:pPr lvl="1"/>
            <a:r>
              <a:rPr lang="en-GB" dirty="0"/>
              <a:t>Landscape as a picture</a:t>
            </a:r>
          </a:p>
          <a:p>
            <a:pPr marL="0" indent="0">
              <a:buNone/>
            </a:pPr>
            <a:r>
              <a:rPr lang="en-GB" dirty="0"/>
              <a:t> </a:t>
            </a:r>
          </a:p>
        </p:txBody>
      </p:sp>
    </p:spTree>
    <p:extLst>
      <p:ext uri="{BB962C8B-B14F-4D97-AF65-F5344CB8AC3E}">
        <p14:creationId xmlns:p14="http://schemas.microsoft.com/office/powerpoint/2010/main" val="3143116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landscape mean</a:t>
            </a:r>
          </a:p>
        </p:txBody>
      </p:sp>
      <p:sp>
        <p:nvSpPr>
          <p:cNvPr id="3" name="Content Placeholder 2"/>
          <p:cNvSpPr>
            <a:spLocks noGrp="1"/>
          </p:cNvSpPr>
          <p:nvPr>
            <p:ph idx="1"/>
          </p:nvPr>
        </p:nvSpPr>
        <p:spPr/>
        <p:txBody>
          <a:bodyPr>
            <a:normAutofit/>
          </a:bodyPr>
          <a:lstStyle/>
          <a:p>
            <a:r>
              <a:rPr lang="en-GB" dirty="0"/>
              <a:t>Landscape means the natural and physical attributes of land together with air and water which change over time and which is made known by people’s evolving perceptions and associations [such as beliefs, uses, values and relationships] . </a:t>
            </a:r>
          </a:p>
          <a:p>
            <a:endParaRPr lang="en-GB" dirty="0"/>
          </a:p>
          <a:p>
            <a:r>
              <a:rPr lang="en-GB" dirty="0"/>
              <a:t>Cultural or natural landscape is how societies perceive Landscape “all the visible features of an area of land”</a:t>
            </a:r>
          </a:p>
          <a:p>
            <a:r>
              <a:rPr lang="en-GB" dirty="0"/>
              <a:t>How societies perceive the landscape is influenced by culture (Norms, values, beliefs etc.) and politics (laws, agendas etc.)</a:t>
            </a:r>
          </a:p>
          <a:p>
            <a:endParaRPr lang="en-GB" dirty="0"/>
          </a:p>
          <a:p>
            <a:endParaRPr lang="en-GB" dirty="0"/>
          </a:p>
        </p:txBody>
      </p:sp>
    </p:spTree>
    <p:extLst>
      <p:ext uri="{BB962C8B-B14F-4D97-AF65-F5344CB8AC3E}">
        <p14:creationId xmlns:p14="http://schemas.microsoft.com/office/powerpoint/2010/main" val="1259700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GB" sz="3200" dirty="0"/>
              <a:t>Atkins et al (1998) look at the different meanings of landscape:</a:t>
            </a:r>
            <a:br>
              <a:rPr lang="en-GB" sz="3200" b="1" dirty="0"/>
            </a:br>
            <a:endParaRPr lang="en-GB" sz="3200" b="1" dirty="0"/>
          </a:p>
        </p:txBody>
      </p:sp>
      <p:sp>
        <p:nvSpPr>
          <p:cNvPr id="8195" name="Rectangle 3"/>
          <p:cNvSpPr>
            <a:spLocks noGrp="1" noChangeArrowheads="1"/>
          </p:cNvSpPr>
          <p:nvPr>
            <p:ph idx="1"/>
          </p:nvPr>
        </p:nvSpPr>
        <p:spPr/>
        <p:txBody>
          <a:bodyPr/>
          <a:lstStyle/>
          <a:p>
            <a:pPr>
              <a:lnSpc>
                <a:spcPct val="80000"/>
              </a:lnSpc>
              <a:buFontTx/>
              <a:buNone/>
            </a:pPr>
            <a:r>
              <a:rPr lang="en-GB" sz="2800" b="1" dirty="0"/>
              <a:t>1. Landscape as Scenery</a:t>
            </a:r>
            <a:endParaRPr lang="en-GB" sz="2800" dirty="0"/>
          </a:p>
          <a:p>
            <a:pPr>
              <a:lnSpc>
                <a:spcPct val="80000"/>
              </a:lnSpc>
            </a:pPr>
            <a:r>
              <a:rPr lang="en-GB" sz="2800" dirty="0"/>
              <a:t>Visual, tangible aspect of the world</a:t>
            </a:r>
          </a:p>
          <a:p>
            <a:pPr>
              <a:lnSpc>
                <a:spcPct val="80000"/>
              </a:lnSpc>
            </a:pPr>
            <a:r>
              <a:rPr lang="en-GB" sz="2800" dirty="0"/>
              <a:t>A landscape can refer to a pleasing outlook or panorama</a:t>
            </a:r>
          </a:p>
          <a:p>
            <a:pPr>
              <a:lnSpc>
                <a:spcPct val="80000"/>
              </a:lnSpc>
            </a:pPr>
            <a:r>
              <a:rPr lang="en-GB" sz="2800" dirty="0"/>
              <a:t>Images of countryside dominates our thinking – we rarely think of industrial or urban landscapes</a:t>
            </a:r>
          </a:p>
          <a:p>
            <a:pPr>
              <a:lnSpc>
                <a:spcPct val="80000"/>
              </a:lnSpc>
              <a:buFontTx/>
              <a:buNone/>
            </a:pPr>
            <a:endParaRPr lang="en-GB" sz="2800" b="1" dirty="0"/>
          </a:p>
          <a:p>
            <a:pPr>
              <a:lnSpc>
                <a:spcPct val="80000"/>
              </a:lnSpc>
              <a:buFontTx/>
              <a:buNone/>
            </a:pPr>
            <a:r>
              <a:rPr lang="en-GB" sz="2800" b="1" dirty="0"/>
              <a:t>2. Landscape as Topography</a:t>
            </a:r>
            <a:endParaRPr lang="en-GB" sz="2800" dirty="0"/>
          </a:p>
          <a:p>
            <a:pPr>
              <a:lnSpc>
                <a:spcPct val="80000"/>
              </a:lnSpc>
            </a:pPr>
            <a:r>
              <a:rPr lang="en-GB" sz="2800" dirty="0"/>
              <a:t>Geologists or geomorphologists study landscapes as assemblages of landforms and structures</a:t>
            </a:r>
            <a:endParaRPr lang="en-GB" sz="28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1981200" y="620714"/>
            <a:ext cx="8229600" cy="5475287"/>
          </a:xfrm>
        </p:spPr>
        <p:txBody>
          <a:bodyPr/>
          <a:lstStyle/>
          <a:p>
            <a:pPr>
              <a:lnSpc>
                <a:spcPct val="90000"/>
              </a:lnSpc>
              <a:buFontTx/>
              <a:buNone/>
            </a:pPr>
            <a:r>
              <a:rPr lang="en-GB" sz="2800" b="1"/>
              <a:t>3. Landscape as Nature</a:t>
            </a:r>
            <a:endParaRPr lang="en-GB" sz="2800"/>
          </a:p>
          <a:p>
            <a:pPr>
              <a:lnSpc>
                <a:spcPct val="90000"/>
              </a:lnSpc>
            </a:pPr>
            <a:r>
              <a:rPr lang="en-GB" sz="2800"/>
              <a:t>Stresses here are on physical structures and processes</a:t>
            </a:r>
          </a:p>
          <a:p>
            <a:pPr>
              <a:lnSpc>
                <a:spcPct val="90000"/>
              </a:lnSpc>
            </a:pPr>
            <a:r>
              <a:rPr lang="en-GB" sz="2800"/>
              <a:t>‘nature’ is essentially the part of the world beyond humankind</a:t>
            </a:r>
          </a:p>
          <a:p>
            <a:pPr>
              <a:lnSpc>
                <a:spcPct val="90000"/>
              </a:lnSpc>
            </a:pPr>
            <a:endParaRPr lang="en-GB" sz="2800" b="1"/>
          </a:p>
          <a:p>
            <a:pPr>
              <a:lnSpc>
                <a:spcPct val="90000"/>
              </a:lnSpc>
              <a:buFontTx/>
              <a:buNone/>
            </a:pPr>
            <a:r>
              <a:rPr lang="en-GB" sz="2800" b="1"/>
              <a:t>4. Landscape as Environment or Habitat</a:t>
            </a:r>
            <a:endParaRPr lang="en-GB" sz="2800"/>
          </a:p>
          <a:p>
            <a:pPr>
              <a:lnSpc>
                <a:spcPct val="90000"/>
              </a:lnSpc>
            </a:pPr>
            <a:r>
              <a:rPr lang="en-GB" sz="2800"/>
              <a:t>Influences surrounding people, including flora, fauna, climate, water and soil</a:t>
            </a:r>
            <a:endParaRPr lang="en-GB" sz="2800" b="1"/>
          </a:p>
          <a:p>
            <a:pPr>
              <a:lnSpc>
                <a:spcPct val="90000"/>
              </a:lnSpc>
            </a:pPr>
            <a:endParaRPr lang="en-GB" sz="2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1981200" y="549276"/>
            <a:ext cx="8229600" cy="5546725"/>
          </a:xfrm>
        </p:spPr>
        <p:txBody>
          <a:bodyPr/>
          <a:lstStyle/>
          <a:p>
            <a:pPr>
              <a:lnSpc>
                <a:spcPct val="90000"/>
              </a:lnSpc>
              <a:buFontTx/>
              <a:buNone/>
            </a:pPr>
            <a:r>
              <a:rPr lang="en-GB" sz="2800" b="1"/>
              <a:t>5. Landscape as Artefact</a:t>
            </a:r>
            <a:endParaRPr lang="en-GB" sz="2800"/>
          </a:p>
          <a:p>
            <a:pPr>
              <a:lnSpc>
                <a:spcPct val="90000"/>
              </a:lnSpc>
            </a:pPr>
            <a:r>
              <a:rPr lang="en-GB" sz="2800"/>
              <a:t>Humans are perceived as active modifiers and tamers of nature for their own purposes</a:t>
            </a:r>
          </a:p>
          <a:p>
            <a:pPr>
              <a:lnSpc>
                <a:spcPct val="90000"/>
              </a:lnSpc>
            </a:pPr>
            <a:r>
              <a:rPr lang="en-GB" sz="2800"/>
              <a:t>Landscapes may themselves be symbols and become a focus of group identity</a:t>
            </a:r>
          </a:p>
          <a:p>
            <a:pPr>
              <a:lnSpc>
                <a:spcPct val="90000"/>
              </a:lnSpc>
              <a:buFontTx/>
              <a:buNone/>
            </a:pPr>
            <a:endParaRPr lang="en-GB" sz="2800" b="1"/>
          </a:p>
          <a:p>
            <a:pPr>
              <a:lnSpc>
                <a:spcPct val="90000"/>
              </a:lnSpc>
              <a:buFontTx/>
              <a:buNone/>
            </a:pPr>
            <a:r>
              <a:rPr lang="en-GB" sz="2800" b="1"/>
              <a:t>6. Landscape as Place, Location or Territory</a:t>
            </a:r>
            <a:endParaRPr lang="en-GB" sz="2800"/>
          </a:p>
          <a:p>
            <a:pPr>
              <a:lnSpc>
                <a:spcPct val="90000"/>
              </a:lnSpc>
            </a:pPr>
            <a:r>
              <a:rPr lang="en-GB" sz="2800"/>
              <a:t>Common usage in geography where the study of place emphasises the relationship between people and landscape</a:t>
            </a:r>
          </a:p>
          <a:p>
            <a:pPr>
              <a:lnSpc>
                <a:spcPct val="90000"/>
              </a:lnSpc>
            </a:pPr>
            <a:endParaRPr lang="en-GB" sz="2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1981200" y="620714"/>
            <a:ext cx="8229600" cy="5475287"/>
          </a:xfrm>
        </p:spPr>
        <p:txBody>
          <a:bodyPr/>
          <a:lstStyle/>
          <a:p>
            <a:pPr>
              <a:buFontTx/>
              <a:buNone/>
            </a:pPr>
            <a:r>
              <a:rPr lang="en-GB" i="1" dirty="0"/>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dirty="0"/>
              <a:t> (Cosgrove, 1984, p15) </a:t>
            </a:r>
          </a:p>
          <a:p>
            <a:pPr>
              <a:buFontTx/>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981200" y="476250"/>
            <a:ext cx="8229600" cy="5619750"/>
          </a:xfrm>
        </p:spPr>
        <p:txBody>
          <a:bodyPr>
            <a:normAutofit/>
          </a:bodyPr>
          <a:lstStyle/>
          <a:p>
            <a:pPr>
              <a:buFontTx/>
              <a:buNone/>
            </a:pPr>
            <a:r>
              <a:rPr lang="en-GB" dirty="0" err="1"/>
              <a:t>Urry</a:t>
            </a:r>
            <a:r>
              <a:rPr lang="en-GB" dirty="0"/>
              <a:t> (1995): </a:t>
            </a:r>
            <a:r>
              <a:rPr lang="en-GB" b="1" i="1" u="sng" dirty="0"/>
              <a:t>Shifts in perception of desirable landscapes</a:t>
            </a:r>
          </a:p>
          <a:p>
            <a:r>
              <a:rPr lang="en-GB" dirty="0"/>
              <a:t>A person’s wish to visit a particular environment is something that is socially constructed and depends on developing a ‘cultural desire’ for a particular landscape</a:t>
            </a:r>
          </a:p>
          <a:p>
            <a:r>
              <a:rPr lang="en-GB" dirty="0"/>
              <a:t>The shift in perception of desirability is associated with social &amp; cultural changes in society</a:t>
            </a:r>
          </a:p>
          <a:p>
            <a:endParaRPr lang="en-GB" dirty="0"/>
          </a:p>
          <a:p>
            <a:r>
              <a:rPr lang="en-GB" dirty="0"/>
              <a:t>Shifts in perception of what is regarded as being desirable landscapes are therefore associated with social and cultural changes in society that tourists originate from. </a:t>
            </a:r>
            <a:r>
              <a:rPr lang="en-GB" sz="1800" dirty="0"/>
              <a:t>For instance, a notable change in itinerary of places to visit in the Grand Tour began in the 18th century</a:t>
            </a:r>
          </a:p>
          <a:p>
            <a:endParaRPr lang="en-GB"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Shifts in perception of desirable landscapes</a:t>
            </a:r>
          </a:p>
        </p:txBody>
      </p:sp>
      <p:sp>
        <p:nvSpPr>
          <p:cNvPr id="3" name="Content Placeholder 2"/>
          <p:cNvSpPr>
            <a:spLocks noGrp="1"/>
          </p:cNvSpPr>
          <p:nvPr>
            <p:ph idx="1"/>
          </p:nvPr>
        </p:nvSpPr>
        <p:spPr/>
        <p:txBody>
          <a:bodyPr/>
          <a:lstStyle/>
          <a:p>
            <a:r>
              <a:rPr lang="en-GB" dirty="0"/>
              <a:t>Two main perspectives on the meaning of wildness:</a:t>
            </a:r>
          </a:p>
          <a:p>
            <a:pPr lvl="1"/>
            <a:r>
              <a:rPr lang="en-GB" dirty="0"/>
              <a:t>Classical perspective – creation of urban and usable spaces is mark of civilisation and progress (Ancient Greek and Roman civilization)</a:t>
            </a:r>
          </a:p>
          <a:p>
            <a:pPr lvl="1"/>
            <a:r>
              <a:rPr lang="en-GB" dirty="0"/>
              <a:t>Romantic perspective – untouched spaces have greatest value (19</a:t>
            </a:r>
            <a:r>
              <a:rPr lang="en-GB" baseline="30000" dirty="0"/>
              <a:t>th</a:t>
            </a:r>
            <a:r>
              <a:rPr lang="en-GB" dirty="0"/>
              <a:t> century Western countries)</a:t>
            </a:r>
          </a:p>
          <a:p>
            <a:pPr lvl="1"/>
            <a:endParaRPr lang="en-GB" dirty="0"/>
          </a:p>
          <a:p>
            <a:r>
              <a:rPr lang="en-GB" dirty="0" err="1"/>
              <a:t>Urry</a:t>
            </a:r>
            <a:r>
              <a:rPr lang="en-GB" dirty="0"/>
              <a:t> (1990) associates shift towards wilder landscape with the development of the “Romantic Movement”.</a:t>
            </a:r>
          </a:p>
          <a:p>
            <a:r>
              <a:rPr lang="en-GB" dirty="0"/>
              <a:t>This led to appreciation of natural landscapes like Mountains and Coast</a:t>
            </a:r>
          </a:p>
          <a:p>
            <a:pPr lvl="1"/>
            <a:endParaRPr lang="en-GB" dirty="0"/>
          </a:p>
        </p:txBody>
      </p:sp>
    </p:spTree>
    <p:extLst>
      <p:ext uri="{BB962C8B-B14F-4D97-AF65-F5344CB8AC3E}">
        <p14:creationId xmlns:p14="http://schemas.microsoft.com/office/powerpoint/2010/main" val="2627022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The Nature Debate</a:t>
            </a:r>
          </a:p>
        </p:txBody>
      </p:sp>
      <p:sp>
        <p:nvSpPr>
          <p:cNvPr id="11267" name="Rectangle 3"/>
          <p:cNvSpPr>
            <a:spLocks noGrp="1" noChangeArrowheads="1"/>
          </p:cNvSpPr>
          <p:nvPr>
            <p:ph idx="1"/>
          </p:nvPr>
        </p:nvSpPr>
        <p:spPr/>
        <p:txBody>
          <a:bodyPr/>
          <a:lstStyle/>
          <a:p>
            <a:pPr>
              <a:buFontTx/>
              <a:buNone/>
            </a:pPr>
            <a:r>
              <a:rPr lang="en-GB" dirty="0"/>
              <a:t>Are we as mankind:</a:t>
            </a:r>
          </a:p>
          <a:p>
            <a:pPr>
              <a:buFontTx/>
              <a:buNone/>
            </a:pPr>
            <a:endParaRPr lang="en-GB" dirty="0"/>
          </a:p>
          <a:p>
            <a:pPr>
              <a:buFont typeface="Wingdings" pitchFamily="2" charset="2"/>
              <a:buChar char="Ø"/>
            </a:pPr>
            <a:r>
              <a:rPr lang="en-GB" dirty="0"/>
              <a:t>Set Apart from Nature (Larsen, 1992)</a:t>
            </a:r>
          </a:p>
          <a:p>
            <a:pPr>
              <a:buFont typeface="Wingdings" pitchFamily="2" charset="2"/>
              <a:buChar char="Ø"/>
            </a:pPr>
            <a:r>
              <a:rPr lang="en-GB" dirty="0"/>
              <a:t>Embedded within Nature (Thomas, 1975)</a:t>
            </a:r>
          </a:p>
          <a:p>
            <a:pPr>
              <a:buFont typeface="Wingdings" pitchFamily="2" charset="2"/>
              <a:buChar char="Ø"/>
            </a:pPr>
            <a:r>
              <a:rPr lang="en-GB" dirty="0"/>
              <a:t>Linked to it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a:t>Some Relevant ideas</a:t>
            </a:r>
          </a:p>
        </p:txBody>
      </p:sp>
      <p:sp>
        <p:nvSpPr>
          <p:cNvPr id="20483" name="Rectangle 3"/>
          <p:cNvSpPr>
            <a:spLocks noGrp="1" noChangeArrowheads="1"/>
          </p:cNvSpPr>
          <p:nvPr>
            <p:ph idx="1"/>
          </p:nvPr>
        </p:nvSpPr>
        <p:spPr>
          <a:xfrm>
            <a:off x="1952596" y="1857365"/>
            <a:ext cx="8229600" cy="4827587"/>
          </a:xfrm>
        </p:spPr>
        <p:txBody>
          <a:bodyPr/>
          <a:lstStyle/>
          <a:p>
            <a:r>
              <a:rPr lang="en-GB" sz="2400" dirty="0" err="1"/>
              <a:t>Bronowski</a:t>
            </a:r>
            <a:r>
              <a:rPr lang="en-GB" sz="2400" dirty="0"/>
              <a:t> (1973) – man/ nature relationship is the fundamental relationship of mankind – a symbiotic relationship</a:t>
            </a:r>
          </a:p>
          <a:p>
            <a:r>
              <a:rPr lang="en-GB" sz="2400" dirty="0"/>
              <a:t>Mitchell (2002) – landscape provides a communicative bridge between mankind’s socio-cultural environment and his natural surroundings</a:t>
            </a:r>
          </a:p>
          <a:p>
            <a:r>
              <a:rPr lang="en-GB" sz="2400" dirty="0"/>
              <a:t>Beliefs about our position in nature can strongly influence actions which affect the quality of human life and the natural environment (Schneider &amp; Morton, 1981)</a:t>
            </a:r>
          </a:p>
          <a:p>
            <a:r>
              <a:rPr lang="en-GB" sz="2400" dirty="0"/>
              <a:t>Larsen (1992) – man has transformed nature into landscape which in turn becomes an economic entity.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0264C-0F17-4257-BEC2-5EF78D6293B0}"/>
              </a:ext>
            </a:extLst>
          </p:cNvPr>
          <p:cNvSpPr>
            <a:spLocks noGrp="1"/>
          </p:cNvSpPr>
          <p:nvPr>
            <p:ph type="title"/>
          </p:nvPr>
        </p:nvSpPr>
        <p:spPr/>
        <p:txBody>
          <a:bodyPr/>
          <a:lstStyle/>
          <a:p>
            <a:r>
              <a:rPr lang="en-GB" dirty="0"/>
              <a:t>Historic development of landscape perception</a:t>
            </a:r>
          </a:p>
        </p:txBody>
      </p:sp>
      <p:sp>
        <p:nvSpPr>
          <p:cNvPr id="3" name="Content Placeholder 2">
            <a:extLst>
              <a:ext uri="{FF2B5EF4-FFF2-40B4-BE49-F238E27FC236}">
                <a16:creationId xmlns:a16="http://schemas.microsoft.com/office/drawing/2014/main" id="{E19E43F1-AB05-4A9F-9899-483C34FEA5EB}"/>
              </a:ext>
            </a:extLst>
          </p:cNvPr>
          <p:cNvSpPr>
            <a:spLocks noGrp="1"/>
          </p:cNvSpPr>
          <p:nvPr>
            <p:ph idx="1"/>
          </p:nvPr>
        </p:nvSpPr>
        <p:spPr/>
        <p:txBody>
          <a:bodyPr/>
          <a:lstStyle/>
          <a:p>
            <a:pPr marL="0" indent="0">
              <a:buNone/>
            </a:pPr>
            <a:r>
              <a:rPr lang="en-GB" dirty="0"/>
              <a:t>The aim here is to create awareness about the horizontal and vertical changing perceptions about the landscape, and that we should not just accept the way we look at the landscape now without considering our historic and cultural background. </a:t>
            </a:r>
          </a:p>
        </p:txBody>
      </p:sp>
    </p:spTree>
    <p:extLst>
      <p:ext uri="{BB962C8B-B14F-4D97-AF65-F5344CB8AC3E}">
        <p14:creationId xmlns:p14="http://schemas.microsoft.com/office/powerpoint/2010/main" val="3726806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4EC2C-214B-4364-B2F4-ED7532DCA414}"/>
              </a:ext>
            </a:extLst>
          </p:cNvPr>
          <p:cNvSpPr>
            <a:spLocks noGrp="1"/>
          </p:cNvSpPr>
          <p:nvPr>
            <p:ph type="title"/>
          </p:nvPr>
        </p:nvSpPr>
        <p:spPr/>
        <p:txBody>
          <a:bodyPr/>
          <a:lstStyle/>
          <a:p>
            <a:r>
              <a:rPr lang="en-GB" dirty="0"/>
              <a:t>European landscape perception through time</a:t>
            </a:r>
          </a:p>
        </p:txBody>
      </p:sp>
      <p:sp>
        <p:nvSpPr>
          <p:cNvPr id="3" name="Content Placeholder 2">
            <a:extLst>
              <a:ext uri="{FF2B5EF4-FFF2-40B4-BE49-F238E27FC236}">
                <a16:creationId xmlns:a16="http://schemas.microsoft.com/office/drawing/2014/main" id="{25DC2B99-712F-45BA-969E-727276AEF548}"/>
              </a:ext>
            </a:extLst>
          </p:cNvPr>
          <p:cNvSpPr>
            <a:spLocks noGrp="1"/>
          </p:cNvSpPr>
          <p:nvPr>
            <p:ph idx="1"/>
          </p:nvPr>
        </p:nvSpPr>
        <p:spPr/>
        <p:txBody>
          <a:bodyPr>
            <a:normAutofit/>
          </a:bodyPr>
          <a:lstStyle/>
          <a:p>
            <a:r>
              <a:rPr lang="en-GB" dirty="0"/>
              <a:t>Many traditional archaeologists argue that it is difficult if not impossible to use the archaeological record to recover past beliefs. </a:t>
            </a:r>
          </a:p>
          <a:p>
            <a:endParaRPr lang="en-GB" dirty="0"/>
          </a:p>
          <a:p>
            <a:r>
              <a:rPr lang="en-GB" dirty="0"/>
              <a:t>This stresses the difficulty in trying to understand peoples mind which are not just long dead, but were also members of an extinct culture. Archaeologists have to deal with this by using only remaining artefacts. </a:t>
            </a:r>
          </a:p>
        </p:txBody>
      </p:sp>
    </p:spTree>
    <p:extLst>
      <p:ext uri="{BB962C8B-B14F-4D97-AF65-F5344CB8AC3E}">
        <p14:creationId xmlns:p14="http://schemas.microsoft.com/office/powerpoint/2010/main" val="250214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EE54F-30F8-46D1-B0D5-ED8B7131245B}"/>
              </a:ext>
            </a:extLst>
          </p:cNvPr>
          <p:cNvSpPr>
            <a:spLocks noGrp="1"/>
          </p:cNvSpPr>
          <p:nvPr>
            <p:ph type="title"/>
          </p:nvPr>
        </p:nvSpPr>
        <p:spPr/>
        <p:txBody>
          <a:bodyPr/>
          <a:lstStyle/>
          <a:p>
            <a:r>
              <a:rPr lang="en-GB" dirty="0"/>
              <a:t>Ancient History</a:t>
            </a:r>
          </a:p>
        </p:txBody>
      </p:sp>
      <p:sp>
        <p:nvSpPr>
          <p:cNvPr id="3" name="Content Placeholder 2">
            <a:extLst>
              <a:ext uri="{FF2B5EF4-FFF2-40B4-BE49-F238E27FC236}">
                <a16:creationId xmlns:a16="http://schemas.microsoft.com/office/drawing/2014/main" id="{EFE5B1B9-2011-43B7-8771-EE2295F11913}"/>
              </a:ext>
            </a:extLst>
          </p:cNvPr>
          <p:cNvSpPr>
            <a:spLocks noGrp="1"/>
          </p:cNvSpPr>
          <p:nvPr>
            <p:ph idx="1"/>
          </p:nvPr>
        </p:nvSpPr>
        <p:spPr/>
        <p:txBody>
          <a:bodyPr/>
          <a:lstStyle/>
          <a:p>
            <a:r>
              <a:rPr lang="en-GB" dirty="0"/>
              <a:t>Landscape had two main functions during prehistoric times: functional and ritual;</a:t>
            </a:r>
          </a:p>
          <a:p>
            <a:endParaRPr lang="en-GB" dirty="0"/>
          </a:p>
          <a:p>
            <a:r>
              <a:rPr lang="en-GB" dirty="0"/>
              <a:t>Individual experience is influenced by social codes.</a:t>
            </a:r>
          </a:p>
          <a:p>
            <a:endParaRPr lang="en-GB" dirty="0"/>
          </a:p>
        </p:txBody>
      </p:sp>
    </p:spTree>
    <p:extLst>
      <p:ext uri="{BB962C8B-B14F-4D97-AF65-F5344CB8AC3E}">
        <p14:creationId xmlns:p14="http://schemas.microsoft.com/office/powerpoint/2010/main" val="1638791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dirty="0"/>
              <a:t>Ancient History - The Pagan View</a:t>
            </a:r>
          </a:p>
        </p:txBody>
      </p:sp>
      <p:sp>
        <p:nvSpPr>
          <p:cNvPr id="12291" name="Rectangle 3"/>
          <p:cNvSpPr>
            <a:spLocks noGrp="1" noChangeArrowheads="1"/>
          </p:cNvSpPr>
          <p:nvPr>
            <p:ph idx="1"/>
          </p:nvPr>
        </p:nvSpPr>
        <p:spPr/>
        <p:txBody>
          <a:bodyPr/>
          <a:lstStyle/>
          <a:p>
            <a:pPr>
              <a:lnSpc>
                <a:spcPct val="90000"/>
              </a:lnSpc>
              <a:buFontTx/>
              <a:buNone/>
            </a:pPr>
            <a:r>
              <a:rPr lang="en-GB" b="1" dirty="0"/>
              <a:t>		</a:t>
            </a:r>
          </a:p>
          <a:p>
            <a:pPr>
              <a:lnSpc>
                <a:spcPct val="90000"/>
              </a:lnSpc>
            </a:pPr>
            <a:r>
              <a:rPr lang="en-GB" sz="2800" dirty="0"/>
              <a:t>Nature a Tyrant, an all powerful ‘god’</a:t>
            </a:r>
          </a:p>
          <a:p>
            <a:pPr>
              <a:lnSpc>
                <a:spcPct val="90000"/>
              </a:lnSpc>
            </a:pPr>
            <a:r>
              <a:rPr lang="en-GB" sz="2800" dirty="0"/>
              <a:t> Spirits were present in the trees, earth, water</a:t>
            </a:r>
          </a:p>
          <a:p>
            <a:pPr>
              <a:lnSpc>
                <a:spcPct val="90000"/>
              </a:lnSpc>
            </a:pPr>
            <a:r>
              <a:rPr lang="en-GB" sz="2800" dirty="0"/>
              <a:t>Nature was something to be venerated, obeyed and worshipped</a:t>
            </a:r>
          </a:p>
          <a:p>
            <a:pPr>
              <a:lnSpc>
                <a:spcPct val="90000"/>
              </a:lnSpc>
            </a:pPr>
            <a:r>
              <a:rPr lang="en-GB" sz="2800" dirty="0"/>
              <a:t>Set apart from and above mankind</a:t>
            </a:r>
          </a:p>
          <a:p>
            <a:pPr>
              <a:lnSpc>
                <a:spcPct val="90000"/>
              </a:lnSpc>
            </a:pPr>
            <a:r>
              <a:rPr lang="en-GB" sz="2800" dirty="0"/>
              <a:t>Elements of the natural world e.g. mountains were viewed with fear</a:t>
            </a:r>
          </a:p>
          <a:p>
            <a:pPr>
              <a:lnSpc>
                <a:spcPct val="90000"/>
              </a:lnSpc>
            </a:pPr>
            <a:r>
              <a:rPr lang="en-GB" sz="2800" dirty="0"/>
              <a:t>A respect and love of the Earth</a:t>
            </a:r>
          </a:p>
          <a:p>
            <a:pPr>
              <a:lnSpc>
                <a:spcPct val="90000"/>
              </a:lnSpc>
              <a:buFontTx/>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11A4-12C2-4321-A0E2-51E069C51598}"/>
              </a:ext>
            </a:extLst>
          </p:cNvPr>
          <p:cNvSpPr>
            <a:spLocks noGrp="1"/>
          </p:cNvSpPr>
          <p:nvPr>
            <p:ph type="title"/>
          </p:nvPr>
        </p:nvSpPr>
        <p:spPr/>
        <p:txBody>
          <a:bodyPr/>
          <a:lstStyle/>
          <a:p>
            <a:r>
              <a:rPr lang="en-GB" dirty="0"/>
              <a:t> Ancient History - Antiquity</a:t>
            </a:r>
          </a:p>
        </p:txBody>
      </p:sp>
      <p:sp>
        <p:nvSpPr>
          <p:cNvPr id="3" name="Content Placeholder 2">
            <a:extLst>
              <a:ext uri="{FF2B5EF4-FFF2-40B4-BE49-F238E27FC236}">
                <a16:creationId xmlns:a16="http://schemas.microsoft.com/office/drawing/2014/main" id="{C7C7B0F4-A792-4A0C-837A-6C90F6F2A44A}"/>
              </a:ext>
            </a:extLst>
          </p:cNvPr>
          <p:cNvSpPr>
            <a:spLocks noGrp="1"/>
          </p:cNvSpPr>
          <p:nvPr>
            <p:ph idx="1"/>
          </p:nvPr>
        </p:nvSpPr>
        <p:spPr/>
        <p:txBody>
          <a:bodyPr/>
          <a:lstStyle/>
          <a:p>
            <a:r>
              <a:rPr lang="en-GB" i="1" dirty="0"/>
              <a:t>‘I cannot learn from the landscape and the trees, from the people in the city I can’ - Plato (</a:t>
            </a:r>
            <a:r>
              <a:rPr lang="en-GB" i="1" dirty="0" err="1"/>
              <a:t>Critias</a:t>
            </a:r>
            <a:r>
              <a:rPr lang="en-GB" i="1" dirty="0"/>
              <a:t>)</a:t>
            </a:r>
          </a:p>
          <a:p>
            <a:endParaRPr lang="en-GB" dirty="0"/>
          </a:p>
          <a:p>
            <a:r>
              <a:rPr lang="en-GB" dirty="0"/>
              <a:t>A beautiful landscape was perceived as arable land tamed by ‘the powerful hand of the master with the aid of the plough’;</a:t>
            </a:r>
          </a:p>
          <a:p>
            <a:endParaRPr lang="en-GB" dirty="0"/>
          </a:p>
          <a:p>
            <a:r>
              <a:rPr lang="en-GB" dirty="0"/>
              <a:t>The interaction the Romans had with the landscape they invaded were mostly military and ritually based.</a:t>
            </a:r>
          </a:p>
          <a:p>
            <a:endParaRPr lang="en-GB" dirty="0"/>
          </a:p>
        </p:txBody>
      </p:sp>
    </p:spTree>
    <p:extLst>
      <p:ext uri="{BB962C8B-B14F-4D97-AF65-F5344CB8AC3E}">
        <p14:creationId xmlns:p14="http://schemas.microsoft.com/office/powerpoint/2010/main" val="2683616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1981200" y="476250"/>
            <a:ext cx="8229600" cy="5619750"/>
          </a:xfrm>
        </p:spPr>
        <p:txBody>
          <a:bodyPr/>
          <a:lstStyle/>
          <a:p>
            <a:pPr>
              <a:buFontTx/>
              <a:buNone/>
            </a:pPr>
            <a:r>
              <a:rPr lang="en-GB" dirty="0"/>
              <a:t>Ancient History - Domination of Nature</a:t>
            </a:r>
          </a:p>
          <a:p>
            <a:r>
              <a:rPr lang="en-GB" sz="2800" dirty="0"/>
              <a:t>‘Scientifically based rationality’ traced back to the Hellenistic period, when mankind started to shape nature in his own image (</a:t>
            </a:r>
            <a:r>
              <a:rPr lang="en-GB" sz="2800" dirty="0" err="1"/>
              <a:t>Glacken</a:t>
            </a:r>
            <a:r>
              <a:rPr lang="en-GB" sz="2800" dirty="0"/>
              <a:t>, 1961)</a:t>
            </a:r>
          </a:p>
          <a:p>
            <a:r>
              <a:rPr lang="en-GB" sz="2800" dirty="0"/>
              <a:t>Judaeo-Christian thought – man’s rightful domination over nature – origins in Genesis I v. 26:</a:t>
            </a:r>
          </a:p>
          <a:p>
            <a:pPr>
              <a:buFontTx/>
              <a:buNone/>
            </a:pPr>
            <a:r>
              <a:rPr lang="en-GB" sz="2800" i="1" dirty="0"/>
              <a:t>‘The God said “Let us make men in our image, after our likeness.  Let them have dominion over the fish of the sea, the birds of the air and the cattle, and over all the wild animals and all the creatures that crawl on the ground.”’</a:t>
            </a:r>
          </a:p>
        </p:txBody>
      </p:sp>
    </p:spTree>
    <p:extLst>
      <p:ext uri="{BB962C8B-B14F-4D97-AF65-F5344CB8AC3E}">
        <p14:creationId xmlns:p14="http://schemas.microsoft.com/office/powerpoint/2010/main" val="533856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9AB5D-9F8D-4B0A-9638-0297566300BB}"/>
              </a:ext>
            </a:extLst>
          </p:cNvPr>
          <p:cNvSpPr>
            <a:spLocks noGrp="1"/>
          </p:cNvSpPr>
          <p:nvPr>
            <p:ph type="title"/>
          </p:nvPr>
        </p:nvSpPr>
        <p:spPr/>
        <p:txBody>
          <a:bodyPr/>
          <a:lstStyle/>
          <a:p>
            <a:r>
              <a:rPr lang="en-GB" dirty="0"/>
              <a:t>Middle Ages</a:t>
            </a:r>
          </a:p>
        </p:txBody>
      </p:sp>
      <p:sp>
        <p:nvSpPr>
          <p:cNvPr id="3" name="Content Placeholder 2">
            <a:extLst>
              <a:ext uri="{FF2B5EF4-FFF2-40B4-BE49-F238E27FC236}">
                <a16:creationId xmlns:a16="http://schemas.microsoft.com/office/drawing/2014/main" id="{95E09455-8544-4111-BC82-BB7DCD090ADA}"/>
              </a:ext>
            </a:extLst>
          </p:cNvPr>
          <p:cNvSpPr>
            <a:spLocks noGrp="1"/>
          </p:cNvSpPr>
          <p:nvPr>
            <p:ph idx="1"/>
          </p:nvPr>
        </p:nvSpPr>
        <p:spPr/>
        <p:txBody>
          <a:bodyPr/>
          <a:lstStyle/>
          <a:p>
            <a:r>
              <a:rPr lang="en-GB" dirty="0"/>
              <a:t>Wild nature was the place were demonic creatures roamed;</a:t>
            </a:r>
          </a:p>
          <a:p>
            <a:endParaRPr lang="en-GB" dirty="0"/>
          </a:p>
          <a:p>
            <a:r>
              <a:rPr lang="en-GB" dirty="0"/>
              <a:t>Wilderness is godless.</a:t>
            </a:r>
          </a:p>
        </p:txBody>
      </p:sp>
    </p:spTree>
    <p:extLst>
      <p:ext uri="{BB962C8B-B14F-4D97-AF65-F5344CB8AC3E}">
        <p14:creationId xmlns:p14="http://schemas.microsoft.com/office/powerpoint/2010/main" val="219927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1F4C1-007D-429E-BC4C-31DEF6AF2401}"/>
              </a:ext>
            </a:extLst>
          </p:cNvPr>
          <p:cNvSpPr>
            <a:spLocks noGrp="1"/>
          </p:cNvSpPr>
          <p:nvPr>
            <p:ph type="title"/>
          </p:nvPr>
        </p:nvSpPr>
        <p:spPr/>
        <p:txBody>
          <a:bodyPr/>
          <a:lstStyle/>
          <a:p>
            <a:r>
              <a:rPr lang="en-GB" dirty="0"/>
              <a:t>Renaissance 15</a:t>
            </a:r>
            <a:r>
              <a:rPr lang="en-GB" baseline="30000" dirty="0"/>
              <a:t>th</a:t>
            </a:r>
            <a:r>
              <a:rPr lang="en-GB" dirty="0"/>
              <a:t> and 16</a:t>
            </a:r>
            <a:r>
              <a:rPr lang="en-GB" baseline="30000" dirty="0"/>
              <a:t>th</a:t>
            </a:r>
            <a:r>
              <a:rPr lang="en-GB" dirty="0"/>
              <a:t> Centuries</a:t>
            </a:r>
          </a:p>
        </p:txBody>
      </p:sp>
      <p:sp>
        <p:nvSpPr>
          <p:cNvPr id="3" name="Content Placeholder 2">
            <a:extLst>
              <a:ext uri="{FF2B5EF4-FFF2-40B4-BE49-F238E27FC236}">
                <a16:creationId xmlns:a16="http://schemas.microsoft.com/office/drawing/2014/main" id="{5641E3A2-D21F-4923-AA69-85468091AA1D}"/>
              </a:ext>
            </a:extLst>
          </p:cNvPr>
          <p:cNvSpPr>
            <a:spLocks noGrp="1"/>
          </p:cNvSpPr>
          <p:nvPr>
            <p:ph idx="1"/>
          </p:nvPr>
        </p:nvSpPr>
        <p:spPr/>
        <p:txBody>
          <a:bodyPr>
            <a:normAutofit/>
          </a:bodyPr>
          <a:lstStyle/>
          <a:p>
            <a:r>
              <a:rPr lang="en-GB" dirty="0"/>
              <a:t> Pastoral landscape is praised;</a:t>
            </a:r>
          </a:p>
          <a:p>
            <a:r>
              <a:rPr lang="en-GB" dirty="0"/>
              <a:t>Wilderness is associated with re-finding yourself or resistance;</a:t>
            </a:r>
          </a:p>
          <a:p>
            <a:r>
              <a:rPr lang="en-GB" dirty="0"/>
              <a:t>Because of the presence of absolutistic monarchs in France and the island of Great Britain the old meaning of the word as a restricted piece of land, changed and referred to the </a:t>
            </a:r>
          </a:p>
          <a:p>
            <a:pPr marL="0" indent="0">
              <a:buNone/>
            </a:pPr>
            <a:r>
              <a:rPr lang="en-GB" dirty="0"/>
              <a:t>	‘appearance of a land as we perceive it’ and ‘the section of the 	earth surface and sky </a:t>
            </a:r>
          </a:p>
          <a:p>
            <a:pPr marL="0" indent="0">
              <a:buNone/>
            </a:pPr>
            <a:r>
              <a:rPr lang="en-GB" dirty="0"/>
              <a:t>	that lies in our field of vision as seen in perspective from a 	particular point’.</a:t>
            </a:r>
          </a:p>
        </p:txBody>
      </p:sp>
    </p:spTree>
    <p:extLst>
      <p:ext uri="{BB962C8B-B14F-4D97-AF65-F5344CB8AC3E}">
        <p14:creationId xmlns:p14="http://schemas.microsoft.com/office/powerpoint/2010/main" val="206710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6166-63AF-4AAB-9AF6-4D543D3430E8}"/>
              </a:ext>
            </a:extLst>
          </p:cNvPr>
          <p:cNvSpPr>
            <a:spLocks noGrp="1"/>
          </p:cNvSpPr>
          <p:nvPr>
            <p:ph type="title"/>
          </p:nvPr>
        </p:nvSpPr>
        <p:spPr/>
        <p:txBody>
          <a:bodyPr/>
          <a:lstStyle/>
          <a:p>
            <a:r>
              <a:rPr lang="en-GB" dirty="0"/>
              <a:t>Enlightenment 18</a:t>
            </a:r>
            <a:r>
              <a:rPr lang="en-GB" baseline="30000" dirty="0"/>
              <a:t>th</a:t>
            </a:r>
            <a:r>
              <a:rPr lang="en-GB" dirty="0"/>
              <a:t> Century</a:t>
            </a:r>
          </a:p>
        </p:txBody>
      </p:sp>
      <p:sp>
        <p:nvSpPr>
          <p:cNvPr id="3" name="Content Placeholder 2">
            <a:extLst>
              <a:ext uri="{FF2B5EF4-FFF2-40B4-BE49-F238E27FC236}">
                <a16:creationId xmlns:a16="http://schemas.microsoft.com/office/drawing/2014/main" id="{13ED9D4A-D108-493D-889C-CD81D88CB8D1}"/>
              </a:ext>
            </a:extLst>
          </p:cNvPr>
          <p:cNvSpPr>
            <a:spLocks noGrp="1"/>
          </p:cNvSpPr>
          <p:nvPr>
            <p:ph idx="1"/>
          </p:nvPr>
        </p:nvSpPr>
        <p:spPr/>
        <p:txBody>
          <a:bodyPr/>
          <a:lstStyle/>
          <a:p>
            <a:r>
              <a:rPr lang="en-GB" dirty="0"/>
              <a:t>People find the landscape only beautiful when it is cultivated, and forests should be planted in perfect symmetry.</a:t>
            </a:r>
          </a:p>
          <a:p>
            <a:endParaRPr lang="en-GB" dirty="0"/>
          </a:p>
          <a:p>
            <a:r>
              <a:rPr lang="en-GB" dirty="0"/>
              <a:t>‘How beautiful she is, this cultivated nature!’- Count de Buffon</a:t>
            </a:r>
          </a:p>
        </p:txBody>
      </p:sp>
    </p:spTree>
    <p:extLst>
      <p:ext uri="{BB962C8B-B14F-4D97-AF65-F5344CB8AC3E}">
        <p14:creationId xmlns:p14="http://schemas.microsoft.com/office/powerpoint/2010/main" val="3017837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1992313" y="260350"/>
            <a:ext cx="8229600" cy="1143000"/>
          </a:xfrm>
        </p:spPr>
        <p:txBody>
          <a:bodyPr>
            <a:normAutofit fontScale="90000"/>
          </a:bodyPr>
          <a:lstStyle/>
          <a:p>
            <a:r>
              <a:rPr lang="en-GB" dirty="0"/>
              <a:t>Enlightenment - 18</a:t>
            </a:r>
            <a:r>
              <a:rPr lang="en-GB" baseline="30000" dirty="0"/>
              <a:t>th</a:t>
            </a:r>
            <a:r>
              <a:rPr lang="en-GB" dirty="0"/>
              <a:t> Century Ideas</a:t>
            </a:r>
          </a:p>
        </p:txBody>
      </p:sp>
      <p:sp>
        <p:nvSpPr>
          <p:cNvPr id="13315" name="Rectangle 3"/>
          <p:cNvSpPr>
            <a:spLocks noGrp="1" noChangeArrowheads="1"/>
          </p:cNvSpPr>
          <p:nvPr>
            <p:ph idx="1"/>
          </p:nvPr>
        </p:nvSpPr>
        <p:spPr>
          <a:xfrm>
            <a:off x="1952596" y="1357299"/>
            <a:ext cx="8229600" cy="4899025"/>
          </a:xfrm>
        </p:spPr>
        <p:txBody>
          <a:bodyPr/>
          <a:lstStyle/>
          <a:p>
            <a:r>
              <a:rPr lang="en-GB" sz="2400" dirty="0"/>
              <a:t>This was the era of the rise of “Managed natural landscapes”</a:t>
            </a:r>
          </a:p>
          <a:p>
            <a:r>
              <a:rPr lang="en-GB" sz="2400" dirty="0"/>
              <a:t>Mankind was conquering nature through industrial exploitation:</a:t>
            </a:r>
          </a:p>
          <a:p>
            <a:pPr>
              <a:buFontTx/>
              <a:buNone/>
            </a:pPr>
            <a:r>
              <a:rPr lang="en-GB" sz="2400" i="1" dirty="0"/>
              <a:t>“More than any other identifiable experience, the emergence of industrial capitalism is responsible for setting contemporary views and visions of nature.” (Smith, 1990, p1)</a:t>
            </a:r>
          </a:p>
          <a:p>
            <a:r>
              <a:rPr lang="en-GB" sz="2400" dirty="0"/>
              <a:t>Nature could be improved upon – landscape architects worked hard to create landscapes that were a blend of the best of man and nature; the domination and control of nature celebrated in terms of formal design e.g. Versailles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5CEF2-1564-4167-96BA-45E54A1F619F}"/>
              </a:ext>
            </a:extLst>
          </p:cNvPr>
          <p:cNvSpPr>
            <a:spLocks noGrp="1"/>
          </p:cNvSpPr>
          <p:nvPr>
            <p:ph type="title"/>
          </p:nvPr>
        </p:nvSpPr>
        <p:spPr/>
        <p:txBody>
          <a:bodyPr/>
          <a:lstStyle/>
          <a:p>
            <a:r>
              <a:rPr lang="en-GB" dirty="0"/>
              <a:t>Romanticism</a:t>
            </a:r>
          </a:p>
        </p:txBody>
      </p:sp>
      <p:sp>
        <p:nvSpPr>
          <p:cNvPr id="3" name="Content Placeholder 2">
            <a:extLst>
              <a:ext uri="{FF2B5EF4-FFF2-40B4-BE49-F238E27FC236}">
                <a16:creationId xmlns:a16="http://schemas.microsoft.com/office/drawing/2014/main" id="{0E973551-47DE-4281-915C-B0AAAFB16098}"/>
              </a:ext>
            </a:extLst>
          </p:cNvPr>
          <p:cNvSpPr>
            <a:spLocks noGrp="1"/>
          </p:cNvSpPr>
          <p:nvPr>
            <p:ph idx="1"/>
          </p:nvPr>
        </p:nvSpPr>
        <p:spPr/>
        <p:txBody>
          <a:bodyPr/>
          <a:lstStyle/>
          <a:p>
            <a:r>
              <a:rPr lang="en-GB" dirty="0"/>
              <a:t> Romanticism is not entirely new on the acknowledgement of landscape as an aesthetical value, however the search for a moral meaning of nature is new;</a:t>
            </a:r>
          </a:p>
          <a:p>
            <a:r>
              <a:rPr lang="en-GB" dirty="0"/>
              <a:t>Rise of the Beautiful, Picturesque and Sublime;</a:t>
            </a:r>
          </a:p>
          <a:p>
            <a:r>
              <a:rPr lang="en-GB" dirty="0"/>
              <a:t>This was an age of elites, where we hear very little from the people who worked the land.</a:t>
            </a:r>
          </a:p>
        </p:txBody>
      </p:sp>
    </p:spTree>
    <p:extLst>
      <p:ext uri="{BB962C8B-B14F-4D97-AF65-F5344CB8AC3E}">
        <p14:creationId xmlns:p14="http://schemas.microsoft.com/office/powerpoint/2010/main" val="23646452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dirty="0"/>
              <a:t>Romantic Movement – 19</a:t>
            </a:r>
            <a:r>
              <a:rPr lang="en-GB" sz="4000" baseline="30000" dirty="0"/>
              <a:t>th</a:t>
            </a:r>
            <a:r>
              <a:rPr lang="en-GB" sz="4000" dirty="0"/>
              <a:t> century</a:t>
            </a:r>
          </a:p>
        </p:txBody>
      </p:sp>
      <p:sp>
        <p:nvSpPr>
          <p:cNvPr id="14339" name="Rectangle 3"/>
          <p:cNvSpPr>
            <a:spLocks noGrp="1" noChangeArrowheads="1"/>
          </p:cNvSpPr>
          <p:nvPr>
            <p:ph idx="1"/>
          </p:nvPr>
        </p:nvSpPr>
        <p:spPr/>
        <p:txBody>
          <a:bodyPr>
            <a:normAutofit/>
          </a:bodyPr>
          <a:lstStyle/>
          <a:p>
            <a:pPr>
              <a:lnSpc>
                <a:spcPct val="90000"/>
              </a:lnSpc>
            </a:pPr>
            <a:r>
              <a:rPr lang="en-GB" sz="2400" dirty="0"/>
              <a:t>Reaction against formal design, environmental exploitation and urbanisation</a:t>
            </a:r>
          </a:p>
          <a:p>
            <a:pPr>
              <a:lnSpc>
                <a:spcPct val="90000"/>
              </a:lnSpc>
            </a:pPr>
            <a:r>
              <a:rPr lang="en-GB" sz="2400" dirty="0"/>
              <a:t>Romantic movement emphasised feelings of emotion, joy, freedom and beauty gained from visiting ‘untamed’ landscapes</a:t>
            </a:r>
          </a:p>
          <a:p>
            <a:pPr>
              <a:lnSpc>
                <a:spcPct val="90000"/>
              </a:lnSpc>
            </a:pPr>
            <a:r>
              <a:rPr lang="en-GB" sz="2400" dirty="0"/>
              <a:t>Untouched spaces have the greatest value – wilderness has a deep spiritual significance</a:t>
            </a:r>
          </a:p>
          <a:p>
            <a:pPr>
              <a:lnSpc>
                <a:spcPct val="90000"/>
              </a:lnSpc>
            </a:pPr>
            <a:r>
              <a:rPr lang="en-GB" sz="2400" dirty="0"/>
              <a:t>Desire to visit ‘</a:t>
            </a:r>
            <a:r>
              <a:rPr lang="en-GB" sz="2400" dirty="0" err="1"/>
              <a:t>wildscape</a:t>
            </a:r>
            <a:r>
              <a:rPr lang="en-GB" sz="2400" dirty="0"/>
              <a:t>’ – preference for the raw power of nature manifested in mountains, gorges, waterfalls and forests</a:t>
            </a:r>
          </a:p>
          <a:p>
            <a:pPr>
              <a:lnSpc>
                <a:spcPct val="90000"/>
              </a:lnSpc>
            </a:pPr>
            <a:r>
              <a:rPr lang="en-GB" sz="2400" dirty="0"/>
              <a:t>This change had a major impact on patterns of contemporary tourism and recreation</a:t>
            </a:r>
          </a:p>
          <a:p>
            <a:pPr>
              <a:lnSpc>
                <a:spcPct val="90000"/>
              </a:lnSpc>
            </a:pPr>
            <a:r>
              <a:rPr lang="en-GB" sz="2400" dirty="0"/>
              <a:t>Marxism emphasises the link between mankind and nature – through our actions upon nature we form ourselves</a:t>
            </a:r>
          </a:p>
          <a:p>
            <a:pPr>
              <a:lnSpc>
                <a:spcPct val="90000"/>
              </a:lnSpc>
            </a:pPr>
            <a:endParaRPr lang="en-GB"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a:t>Romantic Movement – 19</a:t>
            </a:r>
            <a:r>
              <a:rPr lang="en-GB" sz="5400" baseline="30000" dirty="0"/>
              <a:t>th</a:t>
            </a:r>
            <a:r>
              <a:rPr lang="en-GB" sz="5400" dirty="0"/>
              <a:t> century</a:t>
            </a:r>
            <a:endParaRPr lang="en-GB" dirty="0"/>
          </a:p>
        </p:txBody>
      </p:sp>
      <p:sp>
        <p:nvSpPr>
          <p:cNvPr id="3" name="Content Placeholder 2"/>
          <p:cNvSpPr>
            <a:spLocks noGrp="1"/>
          </p:cNvSpPr>
          <p:nvPr>
            <p:ph idx="1"/>
          </p:nvPr>
        </p:nvSpPr>
        <p:spPr/>
        <p:txBody>
          <a:bodyPr/>
          <a:lstStyle/>
          <a:p>
            <a:r>
              <a:rPr lang="en-GB" dirty="0"/>
              <a:t>Friedrich Nietzsche God is dead</a:t>
            </a:r>
          </a:p>
          <a:p>
            <a:pPr fontAlgn="base"/>
            <a:r>
              <a:rPr lang="en-GB" sz="2800" dirty="0"/>
              <a:t>Political dimension : the birth of Romanticism - Romanticism represents a break with the universalistic outlook of the Enlightenment. Lord Byron, John Keats, Mary Shelly etc.</a:t>
            </a:r>
          </a:p>
          <a:p>
            <a:pPr fontAlgn="base"/>
            <a:r>
              <a:rPr lang="en-GB" sz="2800" dirty="0"/>
              <a:t>Enclosure Movement 18</a:t>
            </a:r>
            <a:r>
              <a:rPr lang="en-GB" sz="2800" baseline="30000" dirty="0"/>
              <a:t>th</a:t>
            </a:r>
            <a:r>
              <a:rPr lang="en-GB" sz="2800" dirty="0"/>
              <a:t> – 19</a:t>
            </a:r>
            <a:r>
              <a:rPr lang="en-GB" sz="2800" baseline="30000" dirty="0"/>
              <a:t>th</a:t>
            </a:r>
            <a:r>
              <a:rPr lang="en-GB" sz="2800" dirty="0"/>
              <a:t> century </a:t>
            </a:r>
          </a:p>
          <a:p>
            <a:pPr fontAlgn="base"/>
            <a:r>
              <a:rPr lang="en-GB" sz="2800" dirty="0"/>
              <a:t>Idealization of Nature</a:t>
            </a:r>
          </a:p>
          <a:p>
            <a:endParaRPr lang="en-GB" dirty="0"/>
          </a:p>
          <a:p>
            <a:endParaRPr lang="en-GB" dirty="0"/>
          </a:p>
        </p:txBody>
      </p:sp>
    </p:spTree>
    <p:extLst>
      <p:ext uri="{BB962C8B-B14F-4D97-AF65-F5344CB8AC3E}">
        <p14:creationId xmlns:p14="http://schemas.microsoft.com/office/powerpoint/2010/main" val="13901357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1952596" y="1000108"/>
            <a:ext cx="8229600" cy="5619750"/>
          </a:xfrm>
        </p:spPr>
        <p:txBody>
          <a:bodyPr/>
          <a:lstStyle/>
          <a:p>
            <a:r>
              <a:rPr lang="en-GB" sz="2400" dirty="0"/>
              <a:t>Romanticism led to an appreciation of both mountain areas and coastline</a:t>
            </a:r>
          </a:p>
          <a:p>
            <a:r>
              <a:rPr lang="en-GB" sz="2400" dirty="0"/>
              <a:t>Barren and mountainous landscapes had been largely detested and feared by the majority of the population</a:t>
            </a:r>
          </a:p>
          <a:p>
            <a:r>
              <a:rPr lang="en-GB" sz="2400" dirty="0"/>
              <a:t>Up to 18</a:t>
            </a:r>
            <a:r>
              <a:rPr lang="en-GB" sz="2400" baseline="30000" dirty="0"/>
              <a:t>th</a:t>
            </a:r>
            <a:r>
              <a:rPr lang="en-GB" sz="2400" dirty="0"/>
              <a:t> century the Scottish highlands viewed as an inhospitable place</a:t>
            </a:r>
          </a:p>
          <a:p>
            <a:r>
              <a:rPr lang="en-GB" sz="2400" i="1" dirty="0"/>
              <a:t>“It is only in the last century that a traveller passing through the Alps would have the carriage blinds lowered to make sure that they were not unduly offended by the sight.”</a:t>
            </a:r>
            <a:r>
              <a:rPr lang="en-GB" sz="2400" dirty="0"/>
              <a:t> (</a:t>
            </a:r>
            <a:r>
              <a:rPr lang="en-GB" sz="2400" dirty="0" err="1"/>
              <a:t>Urry</a:t>
            </a:r>
            <a:r>
              <a:rPr lang="en-GB" sz="2400" dirty="0"/>
              <a:t>, 1995, p213)</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21E1-030C-445F-8732-43660349A72F}"/>
              </a:ext>
            </a:extLst>
          </p:cNvPr>
          <p:cNvSpPr>
            <a:spLocks noGrp="1"/>
          </p:cNvSpPr>
          <p:nvPr>
            <p:ph type="title"/>
          </p:nvPr>
        </p:nvSpPr>
        <p:spPr/>
        <p:txBody>
          <a:bodyPr/>
          <a:lstStyle/>
          <a:p>
            <a:r>
              <a:rPr lang="en-GB" dirty="0"/>
              <a:t>Modern Age</a:t>
            </a:r>
          </a:p>
        </p:txBody>
      </p:sp>
      <p:sp>
        <p:nvSpPr>
          <p:cNvPr id="3" name="Content Placeholder 2">
            <a:extLst>
              <a:ext uri="{FF2B5EF4-FFF2-40B4-BE49-F238E27FC236}">
                <a16:creationId xmlns:a16="http://schemas.microsoft.com/office/drawing/2014/main" id="{FE0B3A31-A950-47E5-A898-7B3A37ABD2B0}"/>
              </a:ext>
            </a:extLst>
          </p:cNvPr>
          <p:cNvSpPr>
            <a:spLocks noGrp="1"/>
          </p:cNvSpPr>
          <p:nvPr>
            <p:ph idx="1"/>
          </p:nvPr>
        </p:nvSpPr>
        <p:spPr/>
        <p:txBody>
          <a:bodyPr/>
          <a:lstStyle/>
          <a:p>
            <a:r>
              <a:rPr lang="en-GB" dirty="0"/>
              <a:t>Occurrence of multiple paradigms with a holistic approach towards the landscape.</a:t>
            </a:r>
          </a:p>
          <a:p>
            <a:endParaRPr lang="en-GB" dirty="0"/>
          </a:p>
          <a:p>
            <a:r>
              <a:rPr lang="en-GB" dirty="0"/>
              <a:t>Today we have the Green movement and the resulting UN’s Sustainability Development Goals</a:t>
            </a:r>
          </a:p>
        </p:txBody>
      </p:sp>
    </p:spTree>
    <p:extLst>
      <p:ext uri="{BB962C8B-B14F-4D97-AF65-F5344CB8AC3E}">
        <p14:creationId xmlns:p14="http://schemas.microsoft.com/office/powerpoint/2010/main" val="2913684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2800" dirty="0"/>
              <a:t>Some concepts to consider in relation to landscapes overtime</a:t>
            </a:r>
          </a:p>
        </p:txBody>
      </p:sp>
      <p:sp>
        <p:nvSpPr>
          <p:cNvPr id="22531" name="Rectangle 3"/>
          <p:cNvSpPr>
            <a:spLocks noGrp="1" noChangeArrowheads="1"/>
          </p:cNvSpPr>
          <p:nvPr>
            <p:ph idx="1"/>
          </p:nvPr>
        </p:nvSpPr>
        <p:spPr/>
        <p:txBody>
          <a:bodyPr/>
          <a:lstStyle/>
          <a:p>
            <a:pPr marL="609600" indent="-609600">
              <a:buFontTx/>
              <a:buAutoNum type="arabicPeriod"/>
            </a:pPr>
            <a:r>
              <a:rPr lang="en-GB" sz="2800" dirty="0"/>
              <a:t>Man subjugated to nature</a:t>
            </a:r>
            <a:r>
              <a:rPr lang="en-GB" sz="1800" dirty="0"/>
              <a:t> – small holdings</a:t>
            </a:r>
            <a:endParaRPr lang="en-GB" sz="2800" dirty="0"/>
          </a:p>
          <a:p>
            <a:pPr marL="609600" indent="-609600">
              <a:buFontTx/>
              <a:buAutoNum type="arabicPeriod"/>
            </a:pPr>
            <a:endParaRPr lang="en-GB" sz="2800" dirty="0"/>
          </a:p>
          <a:p>
            <a:pPr marL="609600" indent="-609600">
              <a:buFontTx/>
              <a:buAutoNum type="arabicPeriod"/>
            </a:pPr>
            <a:r>
              <a:rPr lang="en-GB" sz="2800" dirty="0"/>
              <a:t>Man in nature </a:t>
            </a:r>
            <a:r>
              <a:rPr lang="en-GB" sz="1800" dirty="0"/>
              <a:t>– hill farming, rewilding projects and off-grid living</a:t>
            </a:r>
          </a:p>
          <a:p>
            <a:pPr marL="609600" indent="-609600">
              <a:buFontTx/>
              <a:buAutoNum type="arabicPeriod"/>
            </a:pPr>
            <a:endParaRPr lang="en-GB" sz="2800" dirty="0"/>
          </a:p>
          <a:p>
            <a:pPr marL="609600" indent="-609600">
              <a:buFontTx/>
              <a:buAutoNum type="arabicPeriod"/>
            </a:pPr>
            <a:r>
              <a:rPr lang="en-GB" sz="2800" dirty="0"/>
              <a:t>Man over nature</a:t>
            </a:r>
            <a:r>
              <a:rPr lang="en-GB" sz="1800" dirty="0"/>
              <a:t> – suburban development and support</a:t>
            </a:r>
            <a:endParaRPr lang="en-GB" sz="2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200"/>
              <a:t>Final Thought</a:t>
            </a:r>
          </a:p>
        </p:txBody>
      </p:sp>
      <p:sp>
        <p:nvSpPr>
          <p:cNvPr id="23555" name="Rectangle 3"/>
          <p:cNvSpPr>
            <a:spLocks noGrp="1" noChangeArrowheads="1"/>
          </p:cNvSpPr>
          <p:nvPr>
            <p:ph idx="1"/>
          </p:nvPr>
        </p:nvSpPr>
        <p:spPr/>
        <p:txBody>
          <a:bodyPr/>
          <a:lstStyle/>
          <a:p>
            <a:pPr>
              <a:buFontTx/>
              <a:buNone/>
            </a:pPr>
            <a:r>
              <a:rPr lang="en-GB" dirty="0"/>
              <a:t>“ </a:t>
            </a:r>
            <a:r>
              <a:rPr lang="en-GB" i="1" dirty="0"/>
              <a:t>Nature has a history which cannot simply be regarded as something which exists outside of the human imaginative response, for without ourselves as observers, nature has no </a:t>
            </a:r>
            <a:r>
              <a:rPr lang="en-GB" i="1"/>
              <a:t>meaning.”</a:t>
            </a:r>
            <a:endParaRPr lang="en-GB" i="1"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5D950-5022-4196-B4E2-71641ED9C58C}"/>
              </a:ext>
            </a:extLst>
          </p:cNvPr>
          <p:cNvSpPr>
            <a:spLocks noGrp="1"/>
          </p:cNvSpPr>
          <p:nvPr>
            <p:ph type="title"/>
          </p:nvPr>
        </p:nvSpPr>
        <p:spPr/>
        <p:txBody>
          <a:bodyPr/>
          <a:lstStyle/>
          <a:p>
            <a:r>
              <a:rPr lang="en-GB" dirty="0"/>
              <a:t>Global cultural perception through time</a:t>
            </a:r>
          </a:p>
        </p:txBody>
      </p:sp>
      <p:sp>
        <p:nvSpPr>
          <p:cNvPr id="3" name="Content Placeholder 2">
            <a:extLst>
              <a:ext uri="{FF2B5EF4-FFF2-40B4-BE49-F238E27FC236}">
                <a16:creationId xmlns:a16="http://schemas.microsoft.com/office/drawing/2014/main" id="{FA96FFA3-F150-42A9-92D5-8707692DFA24}"/>
              </a:ext>
            </a:extLst>
          </p:cNvPr>
          <p:cNvSpPr>
            <a:spLocks noGrp="1"/>
          </p:cNvSpPr>
          <p:nvPr>
            <p:ph idx="1"/>
          </p:nvPr>
        </p:nvSpPr>
        <p:spPr/>
        <p:txBody>
          <a:bodyPr/>
          <a:lstStyle/>
          <a:p>
            <a:r>
              <a:rPr lang="en-GB" dirty="0"/>
              <a:t>The West-European and partially British way of perceiving and experiencing the landscape over time is not something which should be taken for granted. The West of Europe is highly influenced by Christian manners, while there are many other parts in the world where landscape and nature is differently perceived</a:t>
            </a:r>
          </a:p>
        </p:txBody>
      </p:sp>
    </p:spTree>
    <p:extLst>
      <p:ext uri="{BB962C8B-B14F-4D97-AF65-F5344CB8AC3E}">
        <p14:creationId xmlns:p14="http://schemas.microsoft.com/office/powerpoint/2010/main" val="14652359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46DB8-4DE9-4DE2-863E-F9ACFCE0DB09}"/>
              </a:ext>
            </a:extLst>
          </p:cNvPr>
          <p:cNvSpPr>
            <a:spLocks noGrp="1"/>
          </p:cNvSpPr>
          <p:nvPr>
            <p:ph type="title"/>
          </p:nvPr>
        </p:nvSpPr>
        <p:spPr/>
        <p:txBody>
          <a:bodyPr/>
          <a:lstStyle/>
          <a:p>
            <a:r>
              <a:rPr lang="en-GB" dirty="0"/>
              <a:t> Aboriginals</a:t>
            </a:r>
          </a:p>
        </p:txBody>
      </p:sp>
      <p:sp>
        <p:nvSpPr>
          <p:cNvPr id="3" name="Content Placeholder 2">
            <a:extLst>
              <a:ext uri="{FF2B5EF4-FFF2-40B4-BE49-F238E27FC236}">
                <a16:creationId xmlns:a16="http://schemas.microsoft.com/office/drawing/2014/main" id="{5D147587-896D-4006-B098-ACF619D41450}"/>
              </a:ext>
            </a:extLst>
          </p:cNvPr>
          <p:cNvSpPr>
            <a:spLocks noGrp="1"/>
          </p:cNvSpPr>
          <p:nvPr>
            <p:ph idx="1"/>
          </p:nvPr>
        </p:nvSpPr>
        <p:spPr/>
        <p:txBody>
          <a:bodyPr/>
          <a:lstStyle/>
          <a:p>
            <a:r>
              <a:rPr lang="en-GB" dirty="0"/>
              <a:t> The landscape became the bearer of the life force of the dreamtime creatures;</a:t>
            </a:r>
          </a:p>
          <a:p>
            <a:endParaRPr lang="en-GB" dirty="0"/>
          </a:p>
          <a:p>
            <a:r>
              <a:rPr lang="en-GB" dirty="0"/>
              <a:t>Human, landscape and nature are a coherent unity.</a:t>
            </a:r>
          </a:p>
        </p:txBody>
      </p:sp>
    </p:spTree>
    <p:extLst>
      <p:ext uri="{BB962C8B-B14F-4D97-AF65-F5344CB8AC3E}">
        <p14:creationId xmlns:p14="http://schemas.microsoft.com/office/powerpoint/2010/main" val="2363776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DA6E2-707B-4906-B9D4-4B3CBF53D181}"/>
              </a:ext>
            </a:extLst>
          </p:cNvPr>
          <p:cNvSpPr>
            <a:spLocks noGrp="1"/>
          </p:cNvSpPr>
          <p:nvPr>
            <p:ph type="title"/>
          </p:nvPr>
        </p:nvSpPr>
        <p:spPr/>
        <p:txBody>
          <a:bodyPr/>
          <a:lstStyle/>
          <a:p>
            <a:r>
              <a:rPr lang="en-GB" dirty="0"/>
              <a:t> Hinduism</a:t>
            </a:r>
          </a:p>
        </p:txBody>
      </p:sp>
      <p:sp>
        <p:nvSpPr>
          <p:cNvPr id="3" name="Content Placeholder 2">
            <a:extLst>
              <a:ext uri="{FF2B5EF4-FFF2-40B4-BE49-F238E27FC236}">
                <a16:creationId xmlns:a16="http://schemas.microsoft.com/office/drawing/2014/main" id="{A46D53A7-C406-4C52-B173-5F7595DCA801}"/>
              </a:ext>
            </a:extLst>
          </p:cNvPr>
          <p:cNvSpPr>
            <a:spLocks noGrp="1"/>
          </p:cNvSpPr>
          <p:nvPr>
            <p:ph idx="1"/>
          </p:nvPr>
        </p:nvSpPr>
        <p:spPr/>
        <p:txBody>
          <a:bodyPr/>
          <a:lstStyle/>
          <a:p>
            <a:r>
              <a:rPr lang="en-GB" dirty="0"/>
              <a:t>The world is cyclical and humans are submissive to it; </a:t>
            </a:r>
          </a:p>
          <a:p>
            <a:endParaRPr lang="en-GB" dirty="0"/>
          </a:p>
          <a:p>
            <a:r>
              <a:rPr lang="en-GB" dirty="0"/>
              <a:t>Trees, animals and mountains are sacred</a:t>
            </a:r>
          </a:p>
        </p:txBody>
      </p:sp>
    </p:spTree>
    <p:extLst>
      <p:ext uri="{BB962C8B-B14F-4D97-AF65-F5344CB8AC3E}">
        <p14:creationId xmlns:p14="http://schemas.microsoft.com/office/powerpoint/2010/main" val="31211635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5EF5-3BB8-45B9-A7E3-0997DBBD1A16}"/>
              </a:ext>
            </a:extLst>
          </p:cNvPr>
          <p:cNvSpPr>
            <a:spLocks noGrp="1"/>
          </p:cNvSpPr>
          <p:nvPr>
            <p:ph type="title"/>
          </p:nvPr>
        </p:nvSpPr>
        <p:spPr/>
        <p:txBody>
          <a:bodyPr/>
          <a:lstStyle/>
          <a:p>
            <a:r>
              <a:rPr lang="en-GB" dirty="0"/>
              <a:t>Islam</a:t>
            </a:r>
          </a:p>
        </p:txBody>
      </p:sp>
      <p:sp>
        <p:nvSpPr>
          <p:cNvPr id="3" name="Content Placeholder 2">
            <a:extLst>
              <a:ext uri="{FF2B5EF4-FFF2-40B4-BE49-F238E27FC236}">
                <a16:creationId xmlns:a16="http://schemas.microsoft.com/office/drawing/2014/main" id="{5F079996-3342-4EFD-8787-B12F0688F6E7}"/>
              </a:ext>
            </a:extLst>
          </p:cNvPr>
          <p:cNvSpPr>
            <a:spLocks noGrp="1"/>
          </p:cNvSpPr>
          <p:nvPr>
            <p:ph idx="1"/>
          </p:nvPr>
        </p:nvSpPr>
        <p:spPr/>
        <p:txBody>
          <a:bodyPr/>
          <a:lstStyle/>
          <a:p>
            <a:r>
              <a:rPr lang="en-GB" dirty="0"/>
              <a:t>The children of Adam are placed above all others that he created; </a:t>
            </a:r>
          </a:p>
          <a:p>
            <a:endParaRPr lang="en-GB" dirty="0"/>
          </a:p>
          <a:p>
            <a:r>
              <a:rPr lang="en-GB" dirty="0"/>
              <a:t>Both the Bible and the Koran put human beings in a prominent place in relation to other creations.</a:t>
            </a:r>
          </a:p>
        </p:txBody>
      </p:sp>
    </p:spTree>
    <p:extLst>
      <p:ext uri="{BB962C8B-B14F-4D97-AF65-F5344CB8AC3E}">
        <p14:creationId xmlns:p14="http://schemas.microsoft.com/office/powerpoint/2010/main" val="33903647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C300E-332A-498B-A90E-FA5D6B17195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8E00D8D-8939-46BE-988D-F208E9F26374}"/>
              </a:ext>
            </a:extLst>
          </p:cNvPr>
          <p:cNvSpPr>
            <a:spLocks noGrp="1"/>
          </p:cNvSpPr>
          <p:nvPr>
            <p:ph idx="1"/>
          </p:nvPr>
        </p:nvSpPr>
        <p:spPr/>
        <p:txBody>
          <a:bodyPr/>
          <a:lstStyle/>
          <a:p>
            <a:r>
              <a:rPr lang="en-GB" dirty="0"/>
              <a:t>What is landscape?</a:t>
            </a:r>
          </a:p>
          <a:p>
            <a:r>
              <a:rPr lang="en-GB" dirty="0"/>
              <a:t>Exhibit differences in landscape perception from our ancestors and different cultures</a:t>
            </a:r>
          </a:p>
        </p:txBody>
      </p:sp>
    </p:spTree>
    <p:extLst>
      <p:ext uri="{BB962C8B-B14F-4D97-AF65-F5344CB8AC3E}">
        <p14:creationId xmlns:p14="http://schemas.microsoft.com/office/powerpoint/2010/main" val="30006529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6706B-1AAF-416F-B3DD-EF9652E0CED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85DEBD9-05C9-4DDE-B418-70BE69AE4324}"/>
              </a:ext>
            </a:extLst>
          </p:cNvPr>
          <p:cNvSpPr>
            <a:spLocks noGrp="1"/>
          </p:cNvSpPr>
          <p:nvPr>
            <p:ph idx="1"/>
          </p:nvPr>
        </p:nvSpPr>
        <p:spPr/>
        <p:txBody>
          <a:bodyPr>
            <a:normAutofit lnSpcReduction="10000"/>
          </a:bodyPr>
          <a:lstStyle/>
          <a:p>
            <a:r>
              <a:rPr lang="en-GB" sz="1800" dirty="0"/>
              <a:t>Appleton, J. (1975). The Experience of Landscape, Chichester: Wiley. </a:t>
            </a:r>
          </a:p>
          <a:p>
            <a:r>
              <a:rPr lang="en-GB" sz="1800" dirty="0"/>
              <a:t>European Landscape Convention (2000). Text of the European Landscape Convention. Council of Europe. </a:t>
            </a:r>
            <a:r>
              <a:rPr lang="en-GB" sz="1800" dirty="0">
                <a:hlinkClick r:id="rId2"/>
              </a:rPr>
              <a:t>http://conventions.coe.int/Treaty/en/Treaties/Html/176.htm</a:t>
            </a:r>
            <a:r>
              <a:rPr lang="en-GB" sz="1800" dirty="0"/>
              <a:t> consulted on 24th of April,  2013. </a:t>
            </a:r>
          </a:p>
          <a:p>
            <a:r>
              <a:rPr lang="en-GB" sz="1800" dirty="0"/>
              <a:t>Cosgrove, D.E. (1998). Social formation and symbolic landscape. Madison: The University of Wisconsin Press</a:t>
            </a:r>
          </a:p>
          <a:p>
            <a:r>
              <a:rPr lang="en-GB" sz="1800" dirty="0"/>
              <a:t>Howard, P.J. (2011). An introduction to Landscape. Ashgate. </a:t>
            </a:r>
          </a:p>
          <a:p>
            <a:r>
              <a:rPr lang="en-GB" sz="1800" dirty="0" err="1"/>
              <a:t>Olwig</a:t>
            </a:r>
            <a:r>
              <a:rPr lang="en-GB" sz="1800" dirty="0"/>
              <a:t>, K. R. (1996). Recovering the Substantive Nature of Landscape. Annals of the Association of American Geographers, Vol. 86, No. 4. Pp. 630-653</a:t>
            </a:r>
          </a:p>
          <a:p>
            <a:r>
              <a:rPr lang="en-GB" sz="1800" dirty="0"/>
              <a:t>Purcell, N. (1996). Rome and the management of water: environment, culture and </a:t>
            </a:r>
            <a:r>
              <a:rPr lang="en-GB" sz="1800" dirty="0" err="1"/>
              <a:t>pwer</a:t>
            </a:r>
            <a:r>
              <a:rPr lang="en-GB" sz="1800" dirty="0"/>
              <a:t>, in G. Shipley and J. Salmon (eds) Human Landscapes in Classical Antiquity; Environment and Culture, pp. 180-212. London: Routledge</a:t>
            </a:r>
          </a:p>
          <a:p>
            <a:r>
              <a:rPr lang="en-GB" sz="1800" dirty="0"/>
              <a:t>Rogers, A.C. (2008). Religious place and its interaction with urbanization in the Roman era. Journal of Social Archaeology. 8:37</a:t>
            </a:r>
          </a:p>
          <a:p>
            <a:r>
              <a:rPr lang="nl-NL" sz="1800" dirty="0"/>
              <a:t>Schouten, M.C.G. (2005). Spiegel van de Natuur. Het natuurbeeld in cultuurhistorisch perspectief.  KNNV Uitgeverij, Utrecht. </a:t>
            </a:r>
            <a:endParaRPr lang="en-GB" sz="1800" dirty="0"/>
          </a:p>
        </p:txBody>
      </p:sp>
    </p:spTree>
    <p:extLst>
      <p:ext uri="{BB962C8B-B14F-4D97-AF65-F5344CB8AC3E}">
        <p14:creationId xmlns:p14="http://schemas.microsoft.com/office/powerpoint/2010/main" val="2728242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r>
              <a:rPr lang="en-GB" dirty="0"/>
              <a:t>Peter J. Atkins Brian K. Roberts 1939-; I. G Simmons (Ian Gordon), (1998), 1937-. People, land and time : an historical introduction to the relations </a:t>
            </a:r>
            <a:r>
              <a:rPr lang="en-GB" dirty="0" err="1"/>
              <a:t>betweeen</a:t>
            </a:r>
            <a:r>
              <a:rPr lang="en-GB" dirty="0"/>
              <a:t> landscape, culture and environment. </a:t>
            </a:r>
          </a:p>
          <a:p>
            <a:r>
              <a:rPr lang="en-GB" dirty="0"/>
              <a:t>Cosgrove, D. (1984) Social Formation and Symbolic Landscape, Croom Helm: London,</a:t>
            </a:r>
          </a:p>
          <a:p>
            <a:r>
              <a:rPr lang="en-GB" dirty="0"/>
              <a:t>Yi-Fu Tuan, (1990) </a:t>
            </a:r>
            <a:r>
              <a:rPr lang="en-GB" dirty="0" err="1"/>
              <a:t>Topophilia</a:t>
            </a:r>
            <a:r>
              <a:rPr lang="en-GB" dirty="0"/>
              <a:t> A Study of Environmental Perceptions, Attitudes, and Values. </a:t>
            </a:r>
            <a:r>
              <a:rPr lang="en-GB" dirty="0" err="1"/>
              <a:t>Colmbia</a:t>
            </a:r>
            <a:r>
              <a:rPr lang="en-GB" dirty="0"/>
              <a:t> University</a:t>
            </a:r>
          </a:p>
          <a:p>
            <a:r>
              <a:rPr lang="en-GB" dirty="0" err="1"/>
              <a:t>Urry</a:t>
            </a:r>
            <a:r>
              <a:rPr lang="en-GB" dirty="0"/>
              <a:t>, J. (1995). Consuming Places. </a:t>
            </a:r>
            <a:r>
              <a:rPr lang="en-GB" dirty="0" err="1"/>
              <a:t>Routlege</a:t>
            </a:r>
            <a:endParaRPr lang="en-GB" dirty="0"/>
          </a:p>
          <a:p>
            <a:r>
              <a:rPr lang="en-GB" dirty="0" err="1"/>
              <a:t>Urry</a:t>
            </a:r>
            <a:r>
              <a:rPr lang="en-GB" dirty="0"/>
              <a:t>, J. (1990). The `Consumption’ of Tourism. Sociology, 24(1), 23–35.</a:t>
            </a:r>
          </a:p>
          <a:p>
            <a:r>
              <a:rPr lang="en-GB" dirty="0" err="1"/>
              <a:t>Bronwski</a:t>
            </a:r>
            <a:r>
              <a:rPr lang="en-GB" dirty="0"/>
              <a:t>, (1973) The Accent of Man. The Folio Society</a:t>
            </a:r>
          </a:p>
          <a:p>
            <a:r>
              <a:rPr lang="en-GB" dirty="0"/>
              <a:t>Larsen, (1992) Is nature really natural? </a:t>
            </a:r>
            <a:r>
              <a:rPr lang="en-GB" dirty="0" err="1"/>
              <a:t>Routlege</a:t>
            </a:r>
            <a:endParaRPr lang="en-GB" dirty="0"/>
          </a:p>
          <a:p>
            <a:r>
              <a:rPr lang="en-GB" dirty="0" err="1"/>
              <a:t>Glacken</a:t>
            </a:r>
            <a:r>
              <a:rPr lang="en-GB" dirty="0"/>
              <a:t>, Clarence J.(1961) Traces on the </a:t>
            </a:r>
            <a:r>
              <a:rPr lang="en-GB" dirty="0" err="1"/>
              <a:t>Rhodian</a:t>
            </a:r>
            <a:r>
              <a:rPr lang="en-GB" dirty="0"/>
              <a:t> Shore: Nature and Conflict in Western Thought from Ancient times to the End of the Eighteenth Century. University of California Press</a:t>
            </a:r>
          </a:p>
          <a:p>
            <a:r>
              <a:rPr lang="en-GB" dirty="0"/>
              <a:t>Mitchell W. J. T. . Landscape and Power, Second Edition (2002), The University of Chicago Press.</a:t>
            </a:r>
          </a:p>
          <a:p>
            <a:r>
              <a:rPr lang="en-GB" dirty="0"/>
              <a:t>Neil Smith, (2010) Uneven Development: Nature, Capital, and the Production of Space. Georgia Press</a:t>
            </a:r>
          </a:p>
          <a:p>
            <a:r>
              <a:rPr lang="en-GB" dirty="0"/>
              <a:t>Murray, Henry A. and Clyde Kluckhohn, (1953) Personality in Nature, Society, and Culture</a:t>
            </a:r>
          </a:p>
          <a:p>
            <a:r>
              <a:rPr lang="en-GB" dirty="0"/>
              <a:t>Schneider, S.H., Morton, L. (1981). What is Science?. In: The Primordial Bond. Springer, Boston</a:t>
            </a:r>
          </a:p>
          <a:p>
            <a:r>
              <a:rPr lang="en-GB" dirty="0"/>
              <a:t>Smith, N. Uneven Development: Nature, Capital, and the Production of Space (1990), Georgia Press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0648201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TotalTime>
  <Words>26093</Words>
  <Application>Microsoft Office PowerPoint</Application>
  <PresentationFormat>Widescreen</PresentationFormat>
  <Paragraphs>763</Paragraphs>
  <Slides>39</Slides>
  <Notes>37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39</vt:i4>
      </vt:variant>
    </vt:vector>
  </HeadingPairs>
  <TitlesOfParts>
    <vt:vector size="47" baseType="lpstr">
      <vt:lpstr>Arial</vt:lpstr>
      <vt:lpstr>Calibri</vt:lpstr>
      <vt:lpstr>Calibri Light</vt:lpstr>
      <vt:lpstr>Constantia</vt:lpstr>
      <vt:lpstr>Wingdings</vt:lpstr>
      <vt:lpstr>Wingdings 2</vt:lpstr>
      <vt:lpstr>Office Theme</vt:lpstr>
      <vt:lpstr>Flow</vt:lpstr>
      <vt:lpstr>Landscape</vt:lpstr>
      <vt:lpstr>Objectives</vt:lpstr>
      <vt:lpstr>What is Landscape?</vt:lpstr>
      <vt:lpstr>Landscape Definitions and Meanings </vt:lpstr>
      <vt:lpstr>PowerPoint Presentation</vt:lpstr>
      <vt:lpstr>What does landscape mean to you?</vt:lpstr>
      <vt:lpstr>What does landscape mean</vt:lpstr>
      <vt:lpstr>Atkins et al (1998) look at the different meanings of landscape: </vt:lpstr>
      <vt:lpstr>PowerPoint Presentation</vt:lpstr>
      <vt:lpstr>PowerPoint Presentation</vt:lpstr>
      <vt:lpstr>PowerPoint Presentation</vt:lpstr>
      <vt:lpstr>PowerPoint Presentation</vt:lpstr>
      <vt:lpstr>Shifts in perception of desirable landscapes</vt:lpstr>
      <vt:lpstr>The Nature Debate</vt:lpstr>
      <vt:lpstr>Some Relevant ideas</vt:lpstr>
      <vt:lpstr>Historic development of landscape perception</vt:lpstr>
      <vt:lpstr>European landscape perception through time</vt:lpstr>
      <vt:lpstr>Ancient History</vt:lpstr>
      <vt:lpstr>Ancient History - The Pagan View</vt:lpstr>
      <vt:lpstr> Ancient History - Antiquity</vt:lpstr>
      <vt:lpstr>PowerPoint Presentation</vt:lpstr>
      <vt:lpstr>Middle Ages</vt:lpstr>
      <vt:lpstr>Renaissance 15th and 16th Centuries</vt:lpstr>
      <vt:lpstr>Enlightenment 18th Century</vt:lpstr>
      <vt:lpstr>Enlightenment - 18th Century Ideas</vt:lpstr>
      <vt:lpstr>Romanticism</vt:lpstr>
      <vt:lpstr>Romantic Movement – 19th century</vt:lpstr>
      <vt:lpstr>Romantic Movement – 19th century</vt:lpstr>
      <vt:lpstr>PowerPoint Presentation</vt:lpstr>
      <vt:lpstr>Modern Age</vt:lpstr>
      <vt:lpstr>Some concepts to consider in relation to landscapes overtime</vt:lpstr>
      <vt:lpstr>Final Thought</vt:lpstr>
      <vt:lpstr>Global cultural perception through time</vt:lpstr>
      <vt:lpstr> Aboriginals</vt:lpstr>
      <vt:lpstr> Hinduism</vt:lpstr>
      <vt:lpstr>Islam</vt:lpstr>
      <vt:lpstr>Summary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Anthony Burns</dc:creator>
  <cp:lastModifiedBy>Anthony Burns</cp:lastModifiedBy>
  <cp:revision>37</cp:revision>
  <dcterms:created xsi:type="dcterms:W3CDTF">2022-06-08T09:26:15Z</dcterms:created>
  <dcterms:modified xsi:type="dcterms:W3CDTF">2023-03-01T10:22:20Z</dcterms:modified>
</cp:coreProperties>
</file>