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1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0506C"/>
    <a:srgbClr val="262626"/>
    <a:srgbClr val="4472C4"/>
    <a:srgbClr val="0C597E"/>
    <a:srgbClr val="9BC9E5"/>
    <a:srgbClr val="204466"/>
    <a:srgbClr val="2B374E"/>
    <a:srgbClr val="0C6C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1758B-864A-4F48-BDE6-E511FD72AB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779D17-EB96-48D3-9239-C959204554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DE220-159D-41B2-BF77-595CD6D66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96A0-4BAD-4EB1-98B9-AC87953C3538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B81F31-C43D-4FC7-A35E-D04485C7F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9655F0-B444-4890-B002-C5C674160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966FA-8BD1-4ED3-832C-309F70E02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574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55DB5-6319-4894-AA7F-7FDF82370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EB4D5-AA5E-4C09-B6BD-4A63614A38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D7B9AB-3B71-436E-B8EA-DE31F231D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96A0-4BAD-4EB1-98B9-AC87953C3538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EC7A6E-3012-4252-B84A-1840E33FE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61EB1C-E9DF-446C-A3DB-2F1DACAD6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966FA-8BD1-4ED3-832C-309F70E02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665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532F6-7D14-43C0-9817-EFC7F26DC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2BDF7A-5D01-4F7F-98F7-911D36D816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8D770-EF72-4C38-8AD9-F22E61977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96A0-4BAD-4EB1-98B9-AC87953C3538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95DD6E-1EAF-41D5-A65E-61BAA4A9B7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E9A127-9B35-4AA4-A7F0-9A918FB3F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966FA-8BD1-4ED3-832C-309F70E02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101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DE695-C9C3-47CE-8BF5-E9EA0B951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DB71D-4C2B-4D50-962A-17AAF209CC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DAE94A-1325-4D6E-B792-D31DEEBE56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CAF074-F54B-4239-A79E-4AE2AE6E1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96A0-4BAD-4EB1-98B9-AC87953C3538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D7B2B-13FF-4E91-8364-51892275D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E62665-476F-4EF3-A59A-DDE81F542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966FA-8BD1-4ED3-832C-309F70E02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447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11507-331C-40D5-8703-9538B3E07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AB5BCF-76EA-4B23-B470-50C3F1F697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3F88E-3238-48AD-AB17-3B5782B883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D32D18-F740-42BC-915C-5E878C37E0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25BB32-DAD1-432D-86C7-8BCE846318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906835-8F02-48DA-90E3-50FB1C2AB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96A0-4BAD-4EB1-98B9-AC87953C3538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2B4083-AF2C-46A3-9405-C64956ACE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9BAA85-A18A-4768-8DA2-CD024667E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966FA-8BD1-4ED3-832C-309F70E02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9418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A7B50-99CA-4715-A63B-64D43FD84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E45485-44DF-4DAE-A0CC-F315FA6AE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96A0-4BAD-4EB1-98B9-AC87953C3538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F01981-0C66-4B50-82E0-C7D89EAA94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AC5CAD-1309-44AC-ABDE-9E81B1D88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966FA-8BD1-4ED3-832C-309F70E02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33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0AD06D-071E-420C-93C7-65F5F11C1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96A0-4BAD-4EB1-98B9-AC87953C3538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FEA3FF-44D2-491E-9D58-7FBE5F66C3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AFA2C7-7781-42C3-9EA4-5381670F3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966FA-8BD1-4ED3-832C-309F70E02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870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09AF4C-9F08-436D-A7AE-E84E9256D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318BD-F748-4A1B-A1B8-F9C09ECF82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E2B44F-F317-470A-9085-F6B1E39B92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04B3DE-75A9-483E-88ED-2E3D468852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96A0-4BAD-4EB1-98B9-AC87953C3538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EDCB59-A8B7-4AE4-AD7E-BD09BAC38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EF0B70-53A7-4D74-BCAB-554CF772D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966FA-8BD1-4ED3-832C-309F70E02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818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382C6-30BB-4525-A32B-F023F3EF8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CA44BB-068D-4D5B-A5FE-74446052B8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E4B7ED-F8C4-4D0A-90BA-AAEE2EA6A9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59260-C558-46D3-A62F-3A39B1B0D0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96A0-4BAD-4EB1-98B9-AC87953C3538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383904-70D3-4414-BA47-F27DCC0E4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0EC8E0-B9C8-4F57-9E97-6CEF56BE5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966FA-8BD1-4ED3-832C-309F70E02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232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1A597-0D42-4260-85E4-F33225A05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A57883-E06C-494E-8E08-357655390C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75D45-6B40-4233-8A45-64BB3B8ED2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96A0-4BAD-4EB1-98B9-AC87953C3538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666560-B424-48F1-A70A-CA75C3023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45866B-C579-4880-BB56-13B3EEF83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966FA-8BD1-4ED3-832C-309F70E02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66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ADD024-DE6B-4907-A0F0-F5172CC8A9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CCCC60-C1C0-44A2-B957-70C5790DB4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42BFF0-79DF-4C1B-96D6-D6F176261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96A0-4BAD-4EB1-98B9-AC87953C3538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14DDEB-F075-4FC7-81FD-0BF8972282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4DA303-0EAC-443A-8711-56F4B13E69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966FA-8BD1-4ED3-832C-309F70E02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078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A7F959-F139-4F37-A7E0-E2A9683C3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7A08DD-D518-4156-8277-FB495A8842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34AD8E-6AB5-44B3-9A89-EFB48F53DD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4596A0-4BAD-4EB1-98B9-AC87953C3538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2C7283-2BD8-48D7-B70A-30C2126FF5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307DDA-0B4C-4BF4-9B5D-00CD9989C6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6966FA-8BD1-4ED3-832C-309F70E028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440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eugdpr.org/" TargetMode="External"/><Relationship Id="rId13" Type="http://schemas.openxmlformats.org/officeDocument/2006/relationships/hyperlink" Target="https://marcommnews.com/sea-lifes-new-global-interactive-aquarium-experience-to-be-run-by-sense/" TargetMode="External"/><Relationship Id="rId18" Type="http://schemas.openxmlformats.org/officeDocument/2006/relationships/hyperlink" Target="https://www.ons.gov.uk/peoplepopulationandcommunity/birthsdeathsandmarriages/ageing/articles/livinglongerhowourpopulationischangingandwhyitmatters/2018-08-13" TargetMode="External"/><Relationship Id="rId3" Type="http://schemas.openxmlformats.org/officeDocument/2006/relationships/hyperlink" Target="https://www.theguardian.com/travel/2016/jan/27/terrorism-fears-see-uk-tourists-opting-for-safer-holiday-destinations" TargetMode="External"/><Relationship Id="rId21" Type="http://schemas.openxmlformats.org/officeDocument/2006/relationships/hyperlink" Target="https://www.ratemyplacement.co.uk/placement-review/63153/sealife-center/trainee-aquarist" TargetMode="External"/><Relationship Id="rId7" Type="http://schemas.openxmlformats.org/officeDocument/2006/relationships/hyperlink" Target="https://www.bbc.co.uk/news/business-42923499" TargetMode="External"/><Relationship Id="rId12" Type="http://schemas.openxmlformats.org/officeDocument/2006/relationships/hyperlink" Target="https://www.telegraph.co.uk/news/weather/10502057/UK-weather-thousands-of-fish-evacuated-after-flooding-at-Norfolk-sea-life-sanctuary.html" TargetMode="External"/><Relationship Id="rId17" Type="http://schemas.openxmlformats.org/officeDocument/2006/relationships/hyperlink" Target="https://www.forbes.com/sites/danielnewman/2015/11/24/what-is-the-experience-economy-should-your-business-care/#62d6fe031d0c" TargetMode="External"/><Relationship Id="rId2" Type="http://schemas.openxmlformats.org/officeDocument/2006/relationships/hyperlink" Target="https://www.environment.gov.au/climate-change/adaptation/publications/climate-change-impact-risk-management" TargetMode="External"/><Relationship Id="rId16" Type="http://schemas.openxmlformats.org/officeDocument/2006/relationships/hyperlink" Target="file:///C:\Users\tobym\Desktop\Uni%20Stuff\Management%20in%20Practice\Merlin_Gender_Pay_Report_2017.pdf" TargetMode="External"/><Relationship Id="rId20" Type="http://schemas.openxmlformats.org/officeDocument/2006/relationships/hyperlink" Target="https://www.theguardian.com/sustainable-business/blog/time-businesses-go-green-ro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die.net/news/5/Merlin-Entertainment-begins-single-use-plastic-phase-out--starting-with-straws/" TargetMode="External"/><Relationship Id="rId11" Type="http://schemas.openxmlformats.org/officeDocument/2006/relationships/hyperlink" Target="https://www.gov.uk/government/news/40-reasons-to-back-the-brexit-deal" TargetMode="External"/><Relationship Id="rId24" Type="http://schemas.openxmlformats.org/officeDocument/2006/relationships/hyperlink" Target="https://www.bbc.co.uk/news/uk-england-43242081" TargetMode="External"/><Relationship Id="rId5" Type="http://schemas.openxmlformats.org/officeDocument/2006/relationships/hyperlink" Target="https://cyfar.org/integrating-technology-data-collection" TargetMode="External"/><Relationship Id="rId15" Type="http://schemas.openxmlformats.org/officeDocument/2006/relationships/hyperlink" Target="https://moodle.uwtsd.ac.uk/pluginfile.php/241740/mod_resource/content/1/merlin%20entertainment%20annual%20accounts.pdf" TargetMode="External"/><Relationship Id="rId23" Type="http://schemas.openxmlformats.org/officeDocument/2006/relationships/hyperlink" Target="https://www.visitsealife.com/london/tickets/events/sea-life-london-lates/" TargetMode="External"/><Relationship Id="rId10" Type="http://schemas.openxmlformats.org/officeDocument/2006/relationships/hyperlink" Target="https://www.gov.uk/guidance/equality-act-2010-guidance" TargetMode="External"/><Relationship Id="rId19" Type="http://schemas.openxmlformats.org/officeDocument/2006/relationships/hyperlink" Target="https://www.bbc.co.uk/news/uk-42580194" TargetMode="External"/><Relationship Id="rId4" Type="http://schemas.openxmlformats.org/officeDocument/2006/relationships/hyperlink" Target="https://countryeconomy.com/gdp/germany?year=2015" TargetMode="External"/><Relationship Id="rId9" Type="http://schemas.openxmlformats.org/officeDocument/2006/relationships/hyperlink" Target="https://www.eventbrite.co.uk/blog/events-industry-brexit-reactions-ds00/" TargetMode="External"/><Relationship Id="rId14" Type="http://schemas.openxmlformats.org/officeDocument/2006/relationships/hyperlink" Target="file:///C:\Users\tobym\Downloads\ESG%20-%20draft%20QA%20for%20website%20-%2026%20November%20v2.pdf" TargetMode="External"/><Relationship Id="rId22" Type="http://schemas.openxmlformats.org/officeDocument/2006/relationships/hyperlink" Target="https://www.visitsealife.com/birmingham/discover/vip-sleepov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turtle swimming under water&#10;&#10;Description automatically generated">
            <a:extLst>
              <a:ext uri="{FF2B5EF4-FFF2-40B4-BE49-F238E27FC236}">
                <a16:creationId xmlns:a16="http://schemas.microsoft.com/office/drawing/2014/main" id="{37AE263C-D295-446D-A933-5612AC29514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4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B8FD16-A45D-4808-A719-40A16D0D9C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98512"/>
            <a:ext cx="9144000" cy="995873"/>
          </a:xfrm>
        </p:spPr>
        <p:txBody>
          <a:bodyPr>
            <a:normAutofit/>
          </a:bodyPr>
          <a:lstStyle/>
          <a:p>
            <a:r>
              <a:rPr lang="en-GB" b="1" cap="all" dirty="0">
                <a:latin typeface="Britannic Bold" panose="020B0903060703020204" pitchFamily="34" charset="0"/>
              </a:rPr>
              <a:t>Case study analysis</a:t>
            </a:r>
            <a:endParaRPr lang="en-GB" b="1" dirty="0">
              <a:solidFill>
                <a:srgbClr val="FFFFFF"/>
              </a:solidFill>
              <a:latin typeface="Britannic Bold" panose="020B0903060703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8F9B94-B640-4411-BD06-617419441C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35118"/>
            <a:ext cx="9144000" cy="109839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Toby Mackie</a:t>
            </a:r>
          </a:p>
          <a:p>
            <a:r>
              <a:rPr lang="en-GB" dirty="0">
                <a:solidFill>
                  <a:srgbClr val="FFFFFF"/>
                </a:solidFill>
              </a:rPr>
              <a:t>1707393</a:t>
            </a:r>
          </a:p>
        </p:txBody>
      </p: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66FB906C-7480-4574-92DA-5372509D36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5634256" cy="2900518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9" name="Picture 8" descr="A blue and white sign&#10;&#10;Description automatically generated">
            <a:extLst>
              <a:ext uri="{FF2B5EF4-FFF2-40B4-BE49-F238E27FC236}">
                <a16:creationId xmlns:a16="http://schemas.microsoft.com/office/drawing/2014/main" id="{E03DE820-879F-4CF6-8EF5-14CD7ADD91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5391" y="4665124"/>
            <a:ext cx="2186589" cy="2186589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3974541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A0C19EF-B73B-4068-B99D-414372FA45B8}"/>
              </a:ext>
            </a:extLst>
          </p:cNvPr>
          <p:cNvSpPr/>
          <p:nvPr/>
        </p:nvSpPr>
        <p:spPr>
          <a:xfrm>
            <a:off x="0" y="0"/>
            <a:ext cx="5116126" cy="6857990"/>
          </a:xfrm>
          <a:prstGeom prst="rect">
            <a:avLst/>
          </a:prstGeom>
          <a:solidFill>
            <a:srgbClr val="20506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D470F6-4D1A-4EC1-823C-3031EF975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035" y="106016"/>
            <a:ext cx="4300396" cy="1093295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Environmental Analysis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CD26C51C-1D72-4226-BCD6-6C29CA6D8B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305327"/>
            <a:ext cx="5177439" cy="5552663"/>
          </a:xfrm>
        </p:spPr>
        <p:txBody>
          <a:bodyPr>
            <a:no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Political</a:t>
            </a:r>
            <a:r>
              <a:rPr lang="en-US" sz="2000" dirty="0">
                <a:solidFill>
                  <a:schemeClr val="bg1"/>
                </a:solidFill>
              </a:rPr>
              <a:t> – Brexit, </a:t>
            </a:r>
            <a:r>
              <a:rPr lang="en-GB" sz="2000" dirty="0">
                <a:solidFill>
                  <a:schemeClr val="bg1"/>
                </a:solidFill>
              </a:rPr>
              <a:t>Living Wage, Apprenticeship Levy, Upwards-only Rent Reviews</a:t>
            </a:r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b="1" dirty="0">
                <a:solidFill>
                  <a:schemeClr val="bg1"/>
                </a:solidFill>
              </a:rPr>
              <a:t>Economical </a:t>
            </a:r>
            <a:r>
              <a:rPr lang="en-US" sz="2000" dirty="0">
                <a:solidFill>
                  <a:schemeClr val="bg1"/>
                </a:solidFill>
              </a:rPr>
              <a:t> - UK GDP Level</a:t>
            </a:r>
          </a:p>
          <a:p>
            <a:pPr marL="0" indent="0">
              <a:buNone/>
            </a:pPr>
            <a:endParaRPr lang="en-US" sz="2000" b="1" dirty="0">
              <a:solidFill>
                <a:schemeClr val="bg1"/>
              </a:solidFill>
            </a:endParaRPr>
          </a:p>
          <a:p>
            <a:r>
              <a:rPr lang="en-US" sz="2000" b="1" dirty="0">
                <a:solidFill>
                  <a:schemeClr val="bg1"/>
                </a:solidFill>
              </a:rPr>
              <a:t>Sociological</a:t>
            </a:r>
            <a:r>
              <a:rPr lang="en-US" sz="2000" dirty="0">
                <a:solidFill>
                  <a:schemeClr val="bg1"/>
                </a:solidFill>
              </a:rPr>
              <a:t> – Demographics</a:t>
            </a:r>
            <a:r>
              <a:rPr lang="en-GB" sz="2000" dirty="0">
                <a:solidFill>
                  <a:schemeClr val="bg1"/>
                </a:solidFill>
              </a:rPr>
              <a:t>, Lifestyles, Tastes and Trends or Megatrends</a:t>
            </a:r>
            <a:endParaRPr lang="en-US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000" b="1" dirty="0">
              <a:solidFill>
                <a:schemeClr val="bg1"/>
              </a:solidFill>
            </a:endParaRPr>
          </a:p>
          <a:p>
            <a:r>
              <a:rPr lang="en-US" sz="2000" b="1" dirty="0">
                <a:solidFill>
                  <a:schemeClr val="bg1"/>
                </a:solidFill>
              </a:rPr>
              <a:t>Technological </a:t>
            </a:r>
            <a:r>
              <a:rPr lang="en-US" sz="2000" dirty="0">
                <a:solidFill>
                  <a:schemeClr val="bg1"/>
                </a:solidFill>
              </a:rPr>
              <a:t>– Acquisition of public data: PDA’s, Text Messaging, Social Media</a:t>
            </a:r>
          </a:p>
          <a:p>
            <a:pPr marL="0" indent="0">
              <a:buNone/>
            </a:pPr>
            <a:endParaRPr lang="en-US" sz="2000" b="1" dirty="0">
              <a:solidFill>
                <a:schemeClr val="bg1"/>
              </a:solidFill>
            </a:endParaRPr>
          </a:p>
          <a:p>
            <a:r>
              <a:rPr lang="en-US" sz="2000" b="1" dirty="0">
                <a:solidFill>
                  <a:schemeClr val="bg1"/>
                </a:solidFill>
              </a:rPr>
              <a:t>Environmental</a:t>
            </a:r>
            <a:r>
              <a:rPr lang="en-US" sz="2000" dirty="0">
                <a:solidFill>
                  <a:schemeClr val="bg1"/>
                </a:solidFill>
              </a:rPr>
              <a:t> – Climate Change, Going Green</a:t>
            </a:r>
          </a:p>
          <a:p>
            <a:pPr marL="0" indent="0">
              <a:buNone/>
            </a:pPr>
            <a:endParaRPr lang="en-US" sz="2000" b="1" dirty="0">
              <a:solidFill>
                <a:schemeClr val="bg1"/>
              </a:solidFill>
            </a:endParaRPr>
          </a:p>
          <a:p>
            <a:r>
              <a:rPr lang="en-US" sz="2000" b="1" dirty="0">
                <a:solidFill>
                  <a:schemeClr val="bg1"/>
                </a:solidFill>
              </a:rPr>
              <a:t>Legal </a:t>
            </a:r>
            <a:r>
              <a:rPr lang="en-US" sz="2000" dirty="0">
                <a:solidFill>
                  <a:schemeClr val="bg1"/>
                </a:solidFill>
              </a:rPr>
              <a:t>– General Data Protection Regulation (GDPR</a:t>
            </a:r>
            <a:endParaRPr lang="en-US" sz="2000" b="1" dirty="0">
              <a:solidFill>
                <a:schemeClr val="bg1"/>
              </a:solidFill>
            </a:endParaRPr>
          </a:p>
        </p:txBody>
      </p:sp>
      <p:pic>
        <p:nvPicPr>
          <p:cNvPr id="16" name="Content Placeholder 5">
            <a:extLst>
              <a:ext uri="{FF2B5EF4-FFF2-40B4-BE49-F238E27FC236}">
                <a16:creationId xmlns:a16="http://schemas.microsoft.com/office/drawing/2014/main" id="{22FE7144-B2EE-44BC-B44C-2D6EDE1737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9" r="16743" b="-1"/>
          <a:stretch/>
        </p:blipFill>
        <p:spPr>
          <a:xfrm>
            <a:off x="5116126" y="10"/>
            <a:ext cx="7075874" cy="6857990"/>
          </a:xfrm>
          <a:prstGeom prst="rect">
            <a:avLst/>
          </a:prstGeom>
          <a:effectLst/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56C3FEF7-42FD-49BC-943D-1B2CF45EC20F}"/>
              </a:ext>
            </a:extLst>
          </p:cNvPr>
          <p:cNvSpPr/>
          <p:nvPr/>
        </p:nvSpPr>
        <p:spPr>
          <a:xfrm>
            <a:off x="7357403" y="2954756"/>
            <a:ext cx="2025748" cy="1599037"/>
          </a:xfrm>
          <a:prstGeom prst="ellipse">
            <a:avLst/>
          </a:prstGeom>
          <a:solidFill>
            <a:srgbClr val="20506C"/>
          </a:solidFill>
          <a:effectLst>
            <a:glow rad="63500">
              <a:srgbClr val="9BC9E5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PESTEL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54CF192-A897-417E-90FF-A5B4EE59C561}"/>
              </a:ext>
            </a:extLst>
          </p:cNvPr>
          <p:cNvSpPr/>
          <p:nvPr/>
        </p:nvSpPr>
        <p:spPr>
          <a:xfrm>
            <a:off x="7418715" y="2045676"/>
            <a:ext cx="1903124" cy="691662"/>
          </a:xfrm>
          <a:prstGeom prst="roundRect">
            <a:avLst/>
          </a:prstGeom>
          <a:solidFill>
            <a:srgbClr val="204466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Political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8B97E8EB-06AE-461C-8236-B9422FB0E6BC}"/>
              </a:ext>
            </a:extLst>
          </p:cNvPr>
          <p:cNvSpPr/>
          <p:nvPr/>
        </p:nvSpPr>
        <p:spPr>
          <a:xfrm>
            <a:off x="9606769" y="2737338"/>
            <a:ext cx="1903124" cy="691662"/>
          </a:xfrm>
          <a:prstGeom prst="roundRect">
            <a:avLst/>
          </a:prstGeom>
          <a:solidFill>
            <a:srgbClr val="20506C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Economical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BFB5829D-B17F-4F36-8D79-04AA4BA278CA}"/>
              </a:ext>
            </a:extLst>
          </p:cNvPr>
          <p:cNvSpPr/>
          <p:nvPr/>
        </p:nvSpPr>
        <p:spPr>
          <a:xfrm>
            <a:off x="9606769" y="4071424"/>
            <a:ext cx="1903124" cy="691662"/>
          </a:xfrm>
          <a:prstGeom prst="roundRect">
            <a:avLst/>
          </a:prstGeom>
          <a:solidFill>
            <a:srgbClr val="20506C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Sociological</a:t>
            </a: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78B8DB76-D483-4023-8AD4-BFDC8B8380B0}"/>
              </a:ext>
            </a:extLst>
          </p:cNvPr>
          <p:cNvSpPr/>
          <p:nvPr/>
        </p:nvSpPr>
        <p:spPr>
          <a:xfrm>
            <a:off x="7418715" y="4778246"/>
            <a:ext cx="1903124" cy="691662"/>
          </a:xfrm>
          <a:prstGeom prst="roundRect">
            <a:avLst/>
          </a:prstGeom>
          <a:solidFill>
            <a:srgbClr val="20506C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00" dirty="0"/>
              <a:t>Technological</a:t>
            </a: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82DF890B-8F52-4112-83D4-E7CD7771A378}"/>
              </a:ext>
            </a:extLst>
          </p:cNvPr>
          <p:cNvSpPr/>
          <p:nvPr/>
        </p:nvSpPr>
        <p:spPr>
          <a:xfrm>
            <a:off x="5401056" y="3985278"/>
            <a:ext cx="1903124" cy="691662"/>
          </a:xfrm>
          <a:prstGeom prst="roundRect">
            <a:avLst/>
          </a:prstGeom>
          <a:solidFill>
            <a:srgbClr val="20506C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Environmental</a:t>
            </a: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797AA6F1-4231-424E-A86E-2E2E80FFF5AC}"/>
              </a:ext>
            </a:extLst>
          </p:cNvPr>
          <p:cNvSpPr/>
          <p:nvPr/>
        </p:nvSpPr>
        <p:spPr>
          <a:xfrm>
            <a:off x="5401056" y="2737338"/>
            <a:ext cx="1903124" cy="691662"/>
          </a:xfrm>
          <a:prstGeom prst="roundRect">
            <a:avLst/>
          </a:prstGeom>
          <a:solidFill>
            <a:srgbClr val="20506C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Legal</a:t>
            </a:r>
          </a:p>
        </p:txBody>
      </p:sp>
    </p:spTree>
    <p:extLst>
      <p:ext uri="{BB962C8B-B14F-4D97-AF65-F5344CB8AC3E}">
        <p14:creationId xmlns:p14="http://schemas.microsoft.com/office/powerpoint/2010/main" val="19608151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turtle swimming under water&#10;&#10;Description automatically generated">
            <a:extLst>
              <a:ext uri="{FF2B5EF4-FFF2-40B4-BE49-F238E27FC236}">
                <a16:creationId xmlns:a16="http://schemas.microsoft.com/office/drawing/2014/main" id="{7F8ED0EC-4DE9-403D-8146-6338B1AF1F1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" b="156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 descr="A close up of a sign&#10;&#10;Description automatically generated">
            <a:extLst>
              <a:ext uri="{FF2B5EF4-FFF2-40B4-BE49-F238E27FC236}">
                <a16:creationId xmlns:a16="http://schemas.microsoft.com/office/drawing/2014/main" id="{AE34BD62-6D7E-4908-9864-EFD3FAF02E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alphaModFix amt="9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9384" y="1754945"/>
            <a:ext cx="5842452" cy="3348109"/>
          </a:xfrm>
          <a:effectLst>
            <a:softEdge rad="139700"/>
          </a:effectLst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0B073F2F-35B6-410C-B3B5-C4C2045BE2DA}"/>
              </a:ext>
            </a:extLst>
          </p:cNvPr>
          <p:cNvSpPr txBox="1">
            <a:spLocks/>
          </p:cNvSpPr>
          <p:nvPr/>
        </p:nvSpPr>
        <p:spPr>
          <a:xfrm>
            <a:off x="-2332" y="81599"/>
            <a:ext cx="5019230" cy="129825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i="1" u="sng" dirty="0"/>
              <a:t>Strengths</a:t>
            </a:r>
            <a:r>
              <a:rPr lang="en-GB" sz="2000" b="1" dirty="0"/>
              <a:t>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Creative &amp; Innovative</a:t>
            </a:r>
            <a:r>
              <a:rPr lang="en-GB" sz="2000" dirty="0"/>
              <a:t> - ‘Sleep over under the sea’</a:t>
            </a:r>
            <a:endParaRPr lang="en-GB" sz="20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Strong Partnerships </a:t>
            </a:r>
            <a:r>
              <a:rPr lang="en-GB" sz="2000" dirty="0"/>
              <a:t>- partnership with experience agency ‘Sense’ </a:t>
            </a:r>
            <a:endParaRPr lang="en-GB" sz="2000" b="1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E07F9640-3B67-4771-9FAC-C93ECC4F9EA4}"/>
              </a:ext>
            </a:extLst>
          </p:cNvPr>
          <p:cNvSpPr txBox="1">
            <a:spLocks/>
          </p:cNvSpPr>
          <p:nvPr/>
        </p:nvSpPr>
        <p:spPr>
          <a:xfrm>
            <a:off x="0" y="1532778"/>
            <a:ext cx="5487676" cy="118374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i="1" u="sng" dirty="0"/>
              <a:t>Weaknesses</a:t>
            </a:r>
            <a:r>
              <a:rPr lang="en-GB" sz="2000" b="1" dirty="0"/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High animal death rates</a:t>
            </a:r>
            <a:r>
              <a:rPr lang="en-GB" sz="2000" dirty="0"/>
              <a:t> – “Third of animals die in a year”</a:t>
            </a:r>
            <a:endParaRPr lang="en-GB" sz="20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Loss of sponsorship deals</a:t>
            </a:r>
            <a:r>
              <a:rPr lang="en-GB" sz="2000" dirty="0"/>
              <a:t> – Marine Conservation Society</a:t>
            </a:r>
            <a:r>
              <a:rPr lang="en-GB" sz="2000" b="1" dirty="0"/>
              <a:t> 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C9061C7-6124-4443-9229-67612BDB9CCC}"/>
              </a:ext>
            </a:extLst>
          </p:cNvPr>
          <p:cNvSpPr txBox="1">
            <a:spLocks/>
          </p:cNvSpPr>
          <p:nvPr/>
        </p:nvSpPr>
        <p:spPr>
          <a:xfrm>
            <a:off x="-9680" y="2839681"/>
            <a:ext cx="4505739" cy="8600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200" i="1" u="sng" dirty="0"/>
              <a:t>Opportunities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b="1" dirty="0"/>
              <a:t>Brexit</a:t>
            </a:r>
            <a:r>
              <a:rPr lang="en-GB" sz="2200" dirty="0"/>
              <a:t> - new legislation for business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b="1" dirty="0"/>
              <a:t>Green trends</a:t>
            </a:r>
            <a:r>
              <a:rPr lang="en-GB" sz="2200" dirty="0"/>
              <a:t> – Become leaders </a:t>
            </a:r>
            <a:endParaRPr lang="en-GB" sz="2200" b="1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182ED04-460B-4AAF-BA04-E05DDBAD5AAE}"/>
              </a:ext>
            </a:extLst>
          </p:cNvPr>
          <p:cNvSpPr txBox="1">
            <a:spLocks/>
          </p:cNvSpPr>
          <p:nvPr/>
        </p:nvSpPr>
        <p:spPr>
          <a:xfrm>
            <a:off x="-9680" y="3651100"/>
            <a:ext cx="4886480" cy="14519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200" i="1" u="sng" dirty="0"/>
              <a:t>Threats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b="1" dirty="0"/>
              <a:t>Poor welfare of animals </a:t>
            </a:r>
            <a:r>
              <a:rPr lang="en-GB" sz="2200" dirty="0"/>
              <a:t>– Damaging media reports, Increase in protests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b="1" dirty="0"/>
              <a:t>Climate change </a:t>
            </a:r>
            <a:r>
              <a:rPr lang="en-GB" sz="2200" dirty="0"/>
              <a:t>– Increase in flooding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b="1" dirty="0"/>
              <a:t>Brexit</a:t>
            </a:r>
          </a:p>
        </p:txBody>
      </p:sp>
    </p:spTree>
    <p:extLst>
      <p:ext uri="{BB962C8B-B14F-4D97-AF65-F5344CB8AC3E}">
        <p14:creationId xmlns:p14="http://schemas.microsoft.com/office/powerpoint/2010/main" val="18586310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69D62-1150-4598-835B-129568ECD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45" y="141552"/>
            <a:ext cx="5870712" cy="799352"/>
          </a:xfrm>
        </p:spPr>
        <p:txBody>
          <a:bodyPr>
            <a:noAutofit/>
          </a:bodyPr>
          <a:lstStyle/>
          <a:p>
            <a:r>
              <a:rPr lang="en-GB" sz="3600" b="1" dirty="0"/>
              <a:t>Performance Management and Human Resources </a:t>
            </a:r>
          </a:p>
        </p:txBody>
      </p:sp>
      <p:sp>
        <p:nvSpPr>
          <p:cNvPr id="3081" name="Oval 72">
            <a:extLst>
              <a:ext uri="{FF2B5EF4-FFF2-40B4-BE49-F238E27FC236}">
                <a16:creationId xmlns:a16="http://schemas.microsoft.com/office/drawing/2014/main" id="{07977D39-626F-40D7-B00F-16E02602D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5495" y="197110"/>
            <a:ext cx="2020824" cy="202082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74" name="Picture 2" descr="Image result for Performance management">
            <a:extLst>
              <a:ext uri="{FF2B5EF4-FFF2-40B4-BE49-F238E27FC236}">
                <a16:creationId xmlns:a16="http://schemas.microsoft.com/office/drawing/2014/main" id="{5244590B-AE10-4F65-927E-9E17F874A46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752" r="-5" b="-5"/>
          <a:stretch/>
        </p:blipFill>
        <p:spPr bwMode="auto">
          <a:xfrm>
            <a:off x="5680087" y="361702"/>
            <a:ext cx="1691640" cy="1691640"/>
          </a:xfrm>
          <a:custGeom>
            <a:avLst/>
            <a:gdLst>
              <a:gd name="connsiteX0" fmla="*/ 978408 w 1956816"/>
              <a:gd name="connsiteY0" fmla="*/ 0 h 1956816"/>
              <a:gd name="connsiteX1" fmla="*/ 1956816 w 1956816"/>
              <a:gd name="connsiteY1" fmla="*/ 978408 h 1956816"/>
              <a:gd name="connsiteX2" fmla="*/ 978408 w 1956816"/>
              <a:gd name="connsiteY2" fmla="*/ 1956816 h 1956816"/>
              <a:gd name="connsiteX3" fmla="*/ 0 w 1956816"/>
              <a:gd name="connsiteY3" fmla="*/ 978408 h 1956816"/>
              <a:gd name="connsiteX4" fmla="*/ 978408 w 1956816"/>
              <a:gd name="connsiteY4" fmla="*/ 0 h 19568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816" h="1956816">
                <a:moveTo>
                  <a:pt x="978408" y="0"/>
                </a:moveTo>
                <a:cubicBezTo>
                  <a:pt x="1518768" y="0"/>
                  <a:pt x="1956816" y="438048"/>
                  <a:pt x="1956816" y="978408"/>
                </a:cubicBezTo>
                <a:cubicBezTo>
                  <a:pt x="1956816" y="1518768"/>
                  <a:pt x="1518768" y="1956816"/>
                  <a:pt x="978408" y="1956816"/>
                </a:cubicBezTo>
                <a:cubicBezTo>
                  <a:pt x="438048" y="1956816"/>
                  <a:pt x="0" y="1518768"/>
                  <a:pt x="0" y="978408"/>
                </a:cubicBezTo>
                <a:cubicBezTo>
                  <a:pt x="0" y="438048"/>
                  <a:pt x="438048" y="0"/>
                  <a:pt x="97840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2" name="Content Placeholder 3078">
            <a:extLst>
              <a:ext uri="{FF2B5EF4-FFF2-40B4-BE49-F238E27FC236}">
                <a16:creationId xmlns:a16="http://schemas.microsoft.com/office/drawing/2014/main" id="{A28D01F0-8B67-4C0B-B942-C3A9A44356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522" y="1105496"/>
            <a:ext cx="5705730" cy="5793741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b="1" u="sng" dirty="0"/>
              <a:t>Equality and Diversity</a:t>
            </a:r>
          </a:p>
          <a:p>
            <a:r>
              <a:rPr lang="en-US" sz="2400" dirty="0"/>
              <a:t>Employee gender split - 52% women employed and 48% men </a:t>
            </a:r>
          </a:p>
          <a:p>
            <a:r>
              <a:rPr lang="en-US" sz="2400" dirty="0"/>
              <a:t>Mean gender pay gap of 6.55% and a Median gap of 2.60%. </a:t>
            </a:r>
          </a:p>
          <a:p>
            <a:r>
              <a:rPr lang="en-US" sz="2400" dirty="0"/>
              <a:t>These figures derive from the employment of 8,227 employees within its business operations in the UK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2400" b="1" u="sng" dirty="0"/>
              <a:t>Recruitment and Selection</a:t>
            </a:r>
          </a:p>
          <a:p>
            <a:r>
              <a:rPr lang="en-GB" sz="2400" dirty="0"/>
              <a:t>They look for the business leaders of the future </a:t>
            </a:r>
          </a:p>
          <a:p>
            <a:r>
              <a:rPr lang="en-GB" sz="2400" dirty="0"/>
              <a:t>Merlin Development Centres – aids employees in personal development and competency through assessments</a:t>
            </a:r>
          </a:p>
          <a:p>
            <a:r>
              <a:rPr lang="en-GB" sz="2400" dirty="0"/>
              <a:t>Out of 21,000 employees, 95% said that they enjoy working for the company</a:t>
            </a:r>
          </a:p>
          <a:p>
            <a:endParaRPr lang="en-GB" sz="2400" dirty="0"/>
          </a:p>
          <a:p>
            <a:pPr marL="0" indent="0">
              <a:buNone/>
            </a:pPr>
            <a:endParaRPr lang="en-US" dirty="0"/>
          </a:p>
          <a:p>
            <a:endParaRPr lang="en-US" sz="1800" dirty="0"/>
          </a:p>
          <a:p>
            <a:endParaRPr lang="en-US" sz="1800" dirty="0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B905CDE4-B751-4B3E-B625-6E59F8903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932" y="1"/>
            <a:ext cx="4077068" cy="3445261"/>
          </a:xfrm>
          <a:custGeom>
            <a:avLst/>
            <a:gdLst>
              <a:gd name="connsiteX0" fmla="*/ 250035 w 4077068"/>
              <a:gd name="connsiteY0" fmla="*/ 0 h 3445261"/>
              <a:gd name="connsiteX1" fmla="*/ 4077068 w 4077068"/>
              <a:gd name="connsiteY1" fmla="*/ 0 h 3445261"/>
              <a:gd name="connsiteX2" fmla="*/ 4077068 w 4077068"/>
              <a:gd name="connsiteY2" fmla="*/ 2743040 h 3445261"/>
              <a:gd name="connsiteX3" fmla="*/ 4074154 w 4077068"/>
              <a:gd name="connsiteY3" fmla="*/ 2746247 h 3445261"/>
              <a:gd name="connsiteX4" fmla="*/ 2386584 w 4077068"/>
              <a:gd name="connsiteY4" fmla="*/ 3445261 h 3445261"/>
              <a:gd name="connsiteX5" fmla="*/ 0 w 4077068"/>
              <a:gd name="connsiteY5" fmla="*/ 1058677 h 3445261"/>
              <a:gd name="connsiteX6" fmla="*/ 187550 w 4077068"/>
              <a:gd name="connsiteY6" fmla="*/ 129711 h 3445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7068" h="3445261">
                <a:moveTo>
                  <a:pt x="250035" y="0"/>
                </a:moveTo>
                <a:lnTo>
                  <a:pt x="4077068" y="0"/>
                </a:lnTo>
                <a:lnTo>
                  <a:pt x="4077068" y="2743040"/>
                </a:lnTo>
                <a:lnTo>
                  <a:pt x="4074154" y="2746247"/>
                </a:lnTo>
                <a:cubicBezTo>
                  <a:pt x="3642267" y="3178134"/>
                  <a:pt x="3045621" y="3445261"/>
                  <a:pt x="2386584" y="3445261"/>
                </a:cubicBezTo>
                <a:cubicBezTo>
                  <a:pt x="1068510" y="3445261"/>
                  <a:pt x="0" y="2376751"/>
                  <a:pt x="0" y="1058677"/>
                </a:cubicBezTo>
                <a:cubicBezTo>
                  <a:pt x="0" y="729159"/>
                  <a:pt x="66782" y="415238"/>
                  <a:pt x="187550" y="129711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Oval 76">
            <a:extLst>
              <a:ext uri="{FF2B5EF4-FFF2-40B4-BE49-F238E27FC236}">
                <a16:creationId xmlns:a16="http://schemas.microsoft.com/office/drawing/2014/main" id="{08108C16-F4C0-44AA-999D-17BD39219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3660" y="2557569"/>
            <a:ext cx="3072384" cy="30723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83" name="Content Placeholder 8" descr="A picture containing outdoor, animal, sky&#10;&#10;Description automatically generated">
            <a:extLst>
              <a:ext uri="{FF2B5EF4-FFF2-40B4-BE49-F238E27FC236}">
                <a16:creationId xmlns:a16="http://schemas.microsoft.com/office/drawing/2014/main" id="{77BFA6AF-7E51-43D8-9014-24D4B3D0B7A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57" r="20447" b="5"/>
          <a:stretch/>
        </p:blipFill>
        <p:spPr>
          <a:xfrm>
            <a:off x="5838252" y="2722161"/>
            <a:ext cx="2743200" cy="2743200"/>
          </a:xfrm>
          <a:custGeom>
            <a:avLst/>
            <a:gdLst>
              <a:gd name="connsiteX0" fmla="*/ 1417320 w 2834640"/>
              <a:gd name="connsiteY0" fmla="*/ 0 h 2834640"/>
              <a:gd name="connsiteX1" fmla="*/ 2834640 w 2834640"/>
              <a:gd name="connsiteY1" fmla="*/ 1417320 h 2834640"/>
              <a:gd name="connsiteX2" fmla="*/ 1417320 w 2834640"/>
              <a:gd name="connsiteY2" fmla="*/ 2834640 h 2834640"/>
              <a:gd name="connsiteX3" fmla="*/ 0 w 2834640"/>
              <a:gd name="connsiteY3" fmla="*/ 1417320 h 2834640"/>
              <a:gd name="connsiteX4" fmla="*/ 1417320 w 2834640"/>
              <a:gd name="connsiteY4" fmla="*/ 0 h 2834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4640" h="2834640">
                <a:moveTo>
                  <a:pt x="1417320" y="0"/>
                </a:moveTo>
                <a:cubicBezTo>
                  <a:pt x="2200084" y="0"/>
                  <a:pt x="2834640" y="634556"/>
                  <a:pt x="2834640" y="1417320"/>
                </a:cubicBezTo>
                <a:cubicBezTo>
                  <a:pt x="2834640" y="2200084"/>
                  <a:pt x="2200084" y="2834640"/>
                  <a:pt x="1417320" y="2834640"/>
                </a:cubicBezTo>
                <a:cubicBezTo>
                  <a:pt x="634556" y="2834640"/>
                  <a:pt x="0" y="2200084"/>
                  <a:pt x="0" y="1417320"/>
                </a:cubicBezTo>
                <a:cubicBezTo>
                  <a:pt x="0" y="634556"/>
                  <a:pt x="634556" y="0"/>
                  <a:pt x="1417320" y="0"/>
                </a:cubicBezTo>
                <a:close/>
              </a:path>
            </a:pathLst>
          </a:custGeom>
        </p:spPr>
      </p:pic>
      <p:pic>
        <p:nvPicPr>
          <p:cNvPr id="11" name="Picture 10" descr="A picture containing indoor, colorful, sport&#10;&#10;Description automatically generated">
            <a:extLst>
              <a:ext uri="{FF2B5EF4-FFF2-40B4-BE49-F238E27FC236}">
                <a16:creationId xmlns:a16="http://schemas.microsoft.com/office/drawing/2014/main" id="{ABB296CB-1442-420A-B41A-84397DD3583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23" r="13095" b="-1"/>
          <a:stretch/>
        </p:blipFill>
        <p:spPr>
          <a:xfrm>
            <a:off x="8278624" y="2"/>
            <a:ext cx="3913376" cy="3281569"/>
          </a:xfrm>
          <a:custGeom>
            <a:avLst/>
            <a:gdLst>
              <a:gd name="connsiteX0" fmla="*/ 267865 w 3913376"/>
              <a:gd name="connsiteY0" fmla="*/ 0 h 3281569"/>
              <a:gd name="connsiteX1" fmla="*/ 3913376 w 3913376"/>
              <a:gd name="connsiteY1" fmla="*/ 0 h 3281569"/>
              <a:gd name="connsiteX2" fmla="*/ 3913376 w 3913376"/>
              <a:gd name="connsiteY2" fmla="*/ 2499938 h 3281569"/>
              <a:gd name="connsiteX3" fmla="*/ 3794714 w 3913376"/>
              <a:gd name="connsiteY3" fmla="*/ 2630499 h 3281569"/>
              <a:gd name="connsiteX4" fmla="*/ 2222892 w 3913376"/>
              <a:gd name="connsiteY4" fmla="*/ 3281569 h 3281569"/>
              <a:gd name="connsiteX5" fmla="*/ 0 w 3913376"/>
              <a:gd name="connsiteY5" fmla="*/ 1058677 h 3281569"/>
              <a:gd name="connsiteX6" fmla="*/ 174686 w 3913376"/>
              <a:gd name="connsiteY6" fmla="*/ 193427 h 32815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376" h="3281569">
                <a:moveTo>
                  <a:pt x="267865" y="0"/>
                </a:moveTo>
                <a:lnTo>
                  <a:pt x="3913376" y="0"/>
                </a:lnTo>
                <a:lnTo>
                  <a:pt x="3913376" y="2499938"/>
                </a:lnTo>
                <a:lnTo>
                  <a:pt x="3794714" y="2630499"/>
                </a:lnTo>
                <a:cubicBezTo>
                  <a:pt x="3392450" y="3032763"/>
                  <a:pt x="2836727" y="3281569"/>
                  <a:pt x="2222892" y="3281569"/>
                </a:cubicBezTo>
                <a:cubicBezTo>
                  <a:pt x="995223" y="3281569"/>
                  <a:pt x="0" y="2286346"/>
                  <a:pt x="0" y="1058677"/>
                </a:cubicBezTo>
                <a:cubicBezTo>
                  <a:pt x="0" y="751760"/>
                  <a:pt x="62202" y="459370"/>
                  <a:pt x="174686" y="193427"/>
                </a:cubicBezTo>
                <a:close/>
              </a:path>
            </a:pathLst>
          </a:custGeom>
        </p:spPr>
      </p:pic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C8F10CB3-3B5E-4C7A-98CF-B87454DD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8370" y="3966828"/>
            <a:ext cx="3339958" cy="2891173"/>
          </a:xfrm>
          <a:custGeom>
            <a:avLst/>
            <a:gdLst>
              <a:gd name="connsiteX0" fmla="*/ 2002536 w 3339958"/>
              <a:gd name="connsiteY0" fmla="*/ 0 h 2891173"/>
              <a:gd name="connsiteX1" fmla="*/ 3276335 w 3339958"/>
              <a:gd name="connsiteY1" fmla="*/ 457282 h 2891173"/>
              <a:gd name="connsiteX2" fmla="*/ 3339958 w 3339958"/>
              <a:gd name="connsiteY2" fmla="*/ 515107 h 2891173"/>
              <a:gd name="connsiteX3" fmla="*/ 3339958 w 3339958"/>
              <a:gd name="connsiteY3" fmla="*/ 2891173 h 2891173"/>
              <a:gd name="connsiteX4" fmla="*/ 209954 w 3339958"/>
              <a:gd name="connsiteY4" fmla="*/ 2891173 h 2891173"/>
              <a:gd name="connsiteX5" fmla="*/ 157369 w 3339958"/>
              <a:gd name="connsiteY5" fmla="*/ 2782014 h 2891173"/>
              <a:gd name="connsiteX6" fmla="*/ 0 w 3339958"/>
              <a:gd name="connsiteY6" fmla="*/ 2002536 h 2891173"/>
              <a:gd name="connsiteX7" fmla="*/ 2002536 w 3339958"/>
              <a:gd name="connsiteY7" fmla="*/ 0 h 289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39958" h="2891173">
                <a:moveTo>
                  <a:pt x="2002536" y="0"/>
                </a:moveTo>
                <a:cubicBezTo>
                  <a:pt x="2486398" y="0"/>
                  <a:pt x="2930179" y="171609"/>
                  <a:pt x="3276335" y="457282"/>
                </a:cubicBezTo>
                <a:lnTo>
                  <a:pt x="3339958" y="515107"/>
                </a:lnTo>
                <a:lnTo>
                  <a:pt x="3339958" y="2891173"/>
                </a:lnTo>
                <a:lnTo>
                  <a:pt x="209954" y="2891173"/>
                </a:lnTo>
                <a:lnTo>
                  <a:pt x="157369" y="2782014"/>
                </a:lnTo>
                <a:cubicBezTo>
                  <a:pt x="56036" y="2542434"/>
                  <a:pt x="0" y="2279029"/>
                  <a:pt x="0" y="2002536"/>
                </a:cubicBezTo>
                <a:cubicBezTo>
                  <a:pt x="0" y="896566"/>
                  <a:pt x="896566" y="0"/>
                  <a:pt x="200253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2" descr="A flock of seagulls standing next to a body of water&#10;&#10;Description automatically generated">
            <a:extLst>
              <a:ext uri="{FF2B5EF4-FFF2-40B4-BE49-F238E27FC236}">
                <a16:creationId xmlns:a16="http://schemas.microsoft.com/office/drawing/2014/main" id="{8BDB8C1E-F0CF-439E-A572-E6B8F6D2184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44" r="13885" b="1"/>
          <a:stretch/>
        </p:blipFill>
        <p:spPr>
          <a:xfrm>
            <a:off x="9009416" y="4131546"/>
            <a:ext cx="3178912" cy="2726454"/>
          </a:xfrm>
          <a:custGeom>
            <a:avLst/>
            <a:gdLst>
              <a:gd name="connsiteX0" fmla="*/ 1837818 w 3178912"/>
              <a:gd name="connsiteY0" fmla="*/ 0 h 2726454"/>
              <a:gd name="connsiteX1" fmla="*/ 3137352 w 3178912"/>
              <a:gd name="connsiteY1" fmla="*/ 538285 h 2726454"/>
              <a:gd name="connsiteX2" fmla="*/ 3178912 w 3178912"/>
              <a:gd name="connsiteY2" fmla="*/ 584013 h 2726454"/>
              <a:gd name="connsiteX3" fmla="*/ 3178912 w 3178912"/>
              <a:gd name="connsiteY3" fmla="*/ 2726454 h 2726454"/>
              <a:gd name="connsiteX4" fmla="*/ 229483 w 3178912"/>
              <a:gd name="connsiteY4" fmla="*/ 2726454 h 2726454"/>
              <a:gd name="connsiteX5" fmla="*/ 221815 w 3178912"/>
              <a:gd name="connsiteY5" fmla="*/ 2713832 h 2726454"/>
              <a:gd name="connsiteX6" fmla="*/ 0 w 3178912"/>
              <a:gd name="connsiteY6" fmla="*/ 1837818 h 2726454"/>
              <a:gd name="connsiteX7" fmla="*/ 1837818 w 3178912"/>
              <a:gd name="connsiteY7" fmla="*/ 0 h 2726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78912" h="2726454">
                <a:moveTo>
                  <a:pt x="1837818" y="0"/>
                </a:moveTo>
                <a:cubicBezTo>
                  <a:pt x="2345318" y="0"/>
                  <a:pt x="2804772" y="205705"/>
                  <a:pt x="3137352" y="538285"/>
                </a:cubicBezTo>
                <a:lnTo>
                  <a:pt x="3178912" y="584013"/>
                </a:lnTo>
                <a:lnTo>
                  <a:pt x="3178912" y="2726454"/>
                </a:lnTo>
                <a:lnTo>
                  <a:pt x="229483" y="2726454"/>
                </a:lnTo>
                <a:lnTo>
                  <a:pt x="221815" y="2713832"/>
                </a:lnTo>
                <a:cubicBezTo>
                  <a:pt x="80353" y="2453425"/>
                  <a:pt x="0" y="2155005"/>
                  <a:pt x="0" y="1837818"/>
                </a:cubicBezTo>
                <a:cubicBezTo>
                  <a:pt x="0" y="822819"/>
                  <a:pt x="822819" y="0"/>
                  <a:pt x="183781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884150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59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29">
            <a:extLst>
              <a:ext uri="{FF2B5EF4-FFF2-40B4-BE49-F238E27FC236}">
                <a16:creationId xmlns:a16="http://schemas.microsoft.com/office/drawing/2014/main" id="{EB181E26-89C4-4A14-92DE-0F4C4B0E9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Content Placeholder 6">
            <a:extLst>
              <a:ext uri="{FF2B5EF4-FFF2-40B4-BE49-F238E27FC236}">
                <a16:creationId xmlns:a16="http://schemas.microsoft.com/office/drawing/2014/main" id="{8A37360B-7C70-4A45-942E-27CEC667D78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5" r="2" b="14399"/>
          <a:stretch/>
        </p:blipFill>
        <p:spPr>
          <a:xfrm>
            <a:off x="7061981" y="1326700"/>
            <a:ext cx="5130019" cy="2414100"/>
          </a:xfrm>
          <a:custGeom>
            <a:avLst/>
            <a:gdLst>
              <a:gd name="connsiteX0" fmla="*/ 1159248 w 5604670"/>
              <a:gd name="connsiteY0" fmla="*/ 0 h 2501837"/>
              <a:gd name="connsiteX1" fmla="*/ 5604670 w 5604670"/>
              <a:gd name="connsiteY1" fmla="*/ 0 h 2501837"/>
              <a:gd name="connsiteX2" fmla="*/ 5604670 w 5604670"/>
              <a:gd name="connsiteY2" fmla="*/ 2501837 h 2501837"/>
              <a:gd name="connsiteX3" fmla="*/ 0 w 5604670"/>
              <a:gd name="connsiteY3" fmla="*/ 2501837 h 2501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04670" h="2501837">
                <a:moveTo>
                  <a:pt x="1159248" y="0"/>
                </a:moveTo>
                <a:lnTo>
                  <a:pt x="5604670" y="0"/>
                </a:lnTo>
                <a:lnTo>
                  <a:pt x="5604670" y="2501837"/>
                </a:lnTo>
                <a:lnTo>
                  <a:pt x="0" y="2501837"/>
                </a:lnTo>
                <a:close/>
              </a:path>
            </a:pathLst>
          </a:custGeom>
        </p:spPr>
      </p:pic>
      <p:sp>
        <p:nvSpPr>
          <p:cNvPr id="39" name="Freeform 37">
            <a:extLst>
              <a:ext uri="{FF2B5EF4-FFF2-40B4-BE49-F238E27FC236}">
                <a16:creationId xmlns:a16="http://schemas.microsoft.com/office/drawing/2014/main" id="{13958066-7CBD-4B89-8F46-614C4F28B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691641"/>
            <a:ext cx="7571262" cy="5166360"/>
          </a:xfrm>
          <a:custGeom>
            <a:avLst/>
            <a:gdLst>
              <a:gd name="connsiteX0" fmla="*/ 0 w 7571262"/>
              <a:gd name="connsiteY0" fmla="*/ 5166360 h 5166360"/>
              <a:gd name="connsiteX1" fmla="*/ 7571262 w 7571262"/>
              <a:gd name="connsiteY1" fmla="*/ 5166360 h 5166360"/>
              <a:gd name="connsiteX2" fmla="*/ 5177382 w 7571262"/>
              <a:gd name="connsiteY2" fmla="*/ 0 h 5166360"/>
              <a:gd name="connsiteX3" fmla="*/ 5171159 w 7571262"/>
              <a:gd name="connsiteY3" fmla="*/ 0 h 5166360"/>
              <a:gd name="connsiteX4" fmla="*/ 3981368 w 7571262"/>
              <a:gd name="connsiteY4" fmla="*/ 0 h 5166360"/>
              <a:gd name="connsiteX5" fmla="*/ 2331323 w 7571262"/>
              <a:gd name="connsiteY5" fmla="*/ 0 h 5166360"/>
              <a:gd name="connsiteX6" fmla="*/ 0 w 7571262"/>
              <a:gd name="connsiteY6" fmla="*/ 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571262" h="5166360">
                <a:moveTo>
                  <a:pt x="0" y="5166360"/>
                </a:moveTo>
                <a:lnTo>
                  <a:pt x="7571262" y="5166360"/>
                </a:lnTo>
                <a:lnTo>
                  <a:pt x="5177382" y="0"/>
                </a:lnTo>
                <a:lnTo>
                  <a:pt x="5171159" y="0"/>
                </a:lnTo>
                <a:lnTo>
                  <a:pt x="3981368" y="0"/>
                </a:lnTo>
                <a:lnTo>
                  <a:pt x="2331323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A87F7EE3-CE58-4BEE-A34D-733251E09A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43" y="1971043"/>
            <a:ext cx="4561853" cy="4065986"/>
          </a:xfrm>
        </p:spPr>
        <p:txBody>
          <a:bodyPr anchor="t"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sz="4700" b="1" dirty="0">
                <a:latin typeface="Bell MT" panose="02020503060305020303" pitchFamily="18" charset="0"/>
              </a:rPr>
              <a:t>Key Results</a:t>
            </a:r>
          </a:p>
          <a:p>
            <a:pPr marL="0" indent="0">
              <a:buNone/>
            </a:pPr>
            <a:endParaRPr lang="en-GB" sz="1600" dirty="0"/>
          </a:p>
          <a:p>
            <a:pPr algn="ctr"/>
            <a:r>
              <a:rPr lang="en-GB" sz="2600" b="1" u="sng" dirty="0"/>
              <a:t>Debtor Days</a:t>
            </a:r>
            <a:r>
              <a:rPr lang="en-GB" sz="2600" b="1" dirty="0"/>
              <a:t>:</a:t>
            </a:r>
            <a:r>
              <a:rPr lang="en-GB" sz="2600" b="1" u="sng" dirty="0"/>
              <a:t> </a:t>
            </a:r>
          </a:p>
          <a:p>
            <a:pPr marL="0" indent="0" algn="ctr">
              <a:buNone/>
            </a:pPr>
            <a:r>
              <a:rPr lang="en-GB" sz="2600" b="1" dirty="0"/>
              <a:t>Total of 365 days</a:t>
            </a:r>
          </a:p>
          <a:p>
            <a:pPr marL="0" indent="0" algn="ctr">
              <a:buNone/>
            </a:pPr>
            <a:endParaRPr lang="en-GB" sz="2600" b="1" dirty="0"/>
          </a:p>
          <a:p>
            <a:pPr algn="ctr"/>
            <a:r>
              <a:rPr lang="en-GB" sz="2600" b="1" u="sng" dirty="0"/>
              <a:t>Current Ratio</a:t>
            </a:r>
            <a:r>
              <a:rPr lang="en-GB" sz="2600" b="1" dirty="0"/>
              <a:t>: </a:t>
            </a:r>
          </a:p>
          <a:p>
            <a:pPr marL="0" indent="0" algn="ctr">
              <a:buNone/>
            </a:pPr>
            <a:r>
              <a:rPr lang="en-GB" sz="2600" b="1" dirty="0"/>
              <a:t>Increase from 1.01% to 10.02%</a:t>
            </a:r>
          </a:p>
          <a:p>
            <a:pPr marL="0" indent="0" algn="ctr">
              <a:buNone/>
            </a:pPr>
            <a:endParaRPr lang="en-GB" sz="2600" b="1" dirty="0"/>
          </a:p>
          <a:p>
            <a:pPr algn="ctr"/>
            <a:r>
              <a:rPr lang="en-GB" sz="2600" b="1" u="sng" dirty="0"/>
              <a:t>Working Capital Turnover</a:t>
            </a:r>
            <a:r>
              <a:rPr lang="en-GB" sz="2600" b="1" dirty="0"/>
              <a:t>:</a:t>
            </a:r>
            <a:r>
              <a:rPr lang="en-GB" sz="2600" b="1" u="sng" dirty="0"/>
              <a:t> </a:t>
            </a:r>
          </a:p>
          <a:p>
            <a:pPr marL="0" indent="0" algn="ctr">
              <a:buNone/>
            </a:pPr>
            <a:r>
              <a:rPr lang="en-GB" sz="2600" b="1" dirty="0"/>
              <a:t>Increase from 426 times to 1,457 times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4866440-C8A3-40A7-AB4B-FC0993222749}"/>
              </a:ext>
            </a:extLst>
          </p:cNvPr>
          <p:cNvSpPr/>
          <p:nvPr/>
        </p:nvSpPr>
        <p:spPr>
          <a:xfrm>
            <a:off x="-126609" y="-24374"/>
            <a:ext cx="12318609" cy="1351073"/>
          </a:xfrm>
          <a:prstGeom prst="rect">
            <a:avLst/>
          </a:prstGeom>
          <a:solidFill>
            <a:srgbClr val="262626"/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3DE9A1-DB87-44D5-9A7C-9958D3C7D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575" y="-24373"/>
            <a:ext cx="11952849" cy="1529616"/>
          </a:xfrm>
        </p:spPr>
        <p:txBody>
          <a:bodyPr>
            <a:normAutofit/>
          </a:bodyPr>
          <a:lstStyle/>
          <a:p>
            <a:pPr algn="ctr"/>
            <a:r>
              <a:rPr lang="en-GB" sz="6600" dirty="0">
                <a:latin typeface="Bell MT" panose="02020503060305020303" pitchFamily="18" charset="0"/>
              </a:rPr>
              <a:t>Financial Analysis 2015 &amp; 2016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E1AB4D0-82B8-4896-B47E-32653653E4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4387786"/>
              </p:ext>
            </p:extLst>
          </p:nvPr>
        </p:nvGraphicFramePr>
        <p:xfrm>
          <a:off x="4620739" y="3149283"/>
          <a:ext cx="7571261" cy="3708718"/>
        </p:xfrm>
        <a:graphic>
          <a:graphicData uri="http://schemas.openxmlformats.org/drawingml/2006/table">
            <a:tbl>
              <a:tblPr firstRow="1" firstCol="1" bandRow="1">
                <a:effectLst>
                  <a:outerShdw blurRad="50800" dist="38100" dir="13500000" algn="br" rotWithShape="0">
                    <a:schemeClr val="tx2"/>
                  </a:outerShdw>
                </a:effectLst>
                <a:tableStyleId>{5C22544A-7EE6-4342-B048-85BDC9FD1C3A}</a:tableStyleId>
              </a:tblPr>
              <a:tblGrid>
                <a:gridCol w="2523220">
                  <a:extLst>
                    <a:ext uri="{9D8B030D-6E8A-4147-A177-3AD203B41FA5}">
                      <a16:colId xmlns:a16="http://schemas.microsoft.com/office/drawing/2014/main" val="3116330537"/>
                    </a:ext>
                  </a:extLst>
                </a:gridCol>
                <a:gridCol w="2523220">
                  <a:extLst>
                    <a:ext uri="{9D8B030D-6E8A-4147-A177-3AD203B41FA5}">
                      <a16:colId xmlns:a16="http://schemas.microsoft.com/office/drawing/2014/main" val="2516886269"/>
                    </a:ext>
                  </a:extLst>
                </a:gridCol>
                <a:gridCol w="2524821">
                  <a:extLst>
                    <a:ext uri="{9D8B030D-6E8A-4147-A177-3AD203B41FA5}">
                      <a16:colId xmlns:a16="http://schemas.microsoft.com/office/drawing/2014/main" val="2439394781"/>
                    </a:ext>
                  </a:extLst>
                </a:gridCol>
              </a:tblGrid>
              <a:tr h="25662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Ratio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2015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2016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1694054"/>
                  </a:ext>
                </a:extLst>
              </a:tr>
              <a:tr h="25662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Gross Profit Margin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84.89%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84.42%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28374992"/>
                  </a:ext>
                </a:extLst>
              </a:tr>
              <a:tr h="25662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Net Profit Margin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15.66%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14.48%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4620078"/>
                  </a:ext>
                </a:extLst>
              </a:tr>
              <a:tr h="25662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ROCE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6.86%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7.13%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5053522"/>
                  </a:ext>
                </a:extLst>
              </a:tr>
              <a:tr h="25662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Asset Turnover Ratios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0.51 Times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0.49 Times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05999952"/>
                  </a:ext>
                </a:extLst>
              </a:tr>
              <a:tr h="25662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Fixed Assets Turnover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0.51 Times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0.49 Times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19958845"/>
                  </a:ext>
                </a:extLst>
              </a:tr>
              <a:tr h="25662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Working Capital Turnover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426 Times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1,457 Times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26246789"/>
                  </a:ext>
                </a:extLst>
              </a:tr>
              <a:tr h="27062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Current Ratio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1.01%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10.02%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5337279"/>
                  </a:ext>
                </a:extLst>
              </a:tr>
              <a:tr h="25662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Quick Ratio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0.89%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0.89%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32059941"/>
                  </a:ext>
                </a:extLst>
              </a:tr>
              <a:tr h="25662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Debtor Days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365 Days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365 Days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22067185"/>
                  </a:ext>
                </a:extLst>
              </a:tr>
              <a:tr h="25662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Creditor Days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79.17 Days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98.69 Days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52366814"/>
                  </a:ext>
                </a:extLst>
              </a:tr>
              <a:tr h="24262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Debt Ratio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4.84%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4.37%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739459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40033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B1213CB-2ECF-4530-9B17-DD148427EB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464797">
            <a:off x="5177879" y="639699"/>
            <a:ext cx="3928722" cy="37882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F9DFBE-1E5E-4EDB-8936-7D6ED6CE9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30938" y="0"/>
            <a:ext cx="6356000" cy="2229483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latin typeface="Bradley Hand ITC" panose="03070402050302030203" pitchFamily="66" charset="0"/>
                <a:cs typeface="Aldhabi" panose="020B0604020202020204" pitchFamily="2" charset="-78"/>
              </a:rPr>
              <a:t>Key Performance </a:t>
            </a:r>
            <a:r>
              <a:rPr lang="en-GB" sz="7200" dirty="0">
                <a:latin typeface="Bradley Hand ITC" panose="03070402050302030203" pitchFamily="66" charset="0"/>
                <a:cs typeface="Aldhabi" panose="020B0604020202020204" pitchFamily="2" charset="-78"/>
              </a:rPr>
              <a:t>Indicators</a:t>
            </a:r>
            <a:endParaRPr lang="en-GB" sz="6000" dirty="0">
              <a:latin typeface="Bradley Hand ITC" panose="03070402050302030203" pitchFamily="66" charset="0"/>
              <a:cs typeface="Aldhabi" panose="020B0604020202020204" pitchFamily="2" charset="-78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32691CC-4AB8-48AF-B822-EBF7F4E9E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1407" y="1"/>
            <a:ext cx="4480560" cy="2513993"/>
          </a:xfrm>
          <a:custGeom>
            <a:avLst/>
            <a:gdLst>
              <a:gd name="connsiteX0" fmla="*/ 18382 w 4480560"/>
              <a:gd name="connsiteY0" fmla="*/ 0 h 2513993"/>
              <a:gd name="connsiteX1" fmla="*/ 4462178 w 4480560"/>
              <a:gd name="connsiteY1" fmla="*/ 0 h 2513993"/>
              <a:gd name="connsiteX2" fmla="*/ 4468994 w 4480560"/>
              <a:gd name="connsiteY2" fmla="*/ 44657 h 2513993"/>
              <a:gd name="connsiteX3" fmla="*/ 4480560 w 4480560"/>
              <a:gd name="connsiteY3" fmla="*/ 273713 h 2513993"/>
              <a:gd name="connsiteX4" fmla="*/ 2240280 w 4480560"/>
              <a:gd name="connsiteY4" fmla="*/ 2513993 h 2513993"/>
              <a:gd name="connsiteX5" fmla="*/ 0 w 4480560"/>
              <a:gd name="connsiteY5" fmla="*/ 273713 h 2513993"/>
              <a:gd name="connsiteX6" fmla="*/ 11567 w 4480560"/>
              <a:gd name="connsiteY6" fmla="*/ 44657 h 2513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80560" h="2513993">
                <a:moveTo>
                  <a:pt x="18382" y="0"/>
                </a:moveTo>
                <a:lnTo>
                  <a:pt x="4462178" y="0"/>
                </a:lnTo>
                <a:lnTo>
                  <a:pt x="4468994" y="44657"/>
                </a:lnTo>
                <a:cubicBezTo>
                  <a:pt x="4476642" y="119969"/>
                  <a:pt x="4480560" y="196384"/>
                  <a:pt x="4480560" y="273713"/>
                </a:cubicBezTo>
                <a:cubicBezTo>
                  <a:pt x="4480560" y="1510985"/>
                  <a:pt x="3477552" y="2513993"/>
                  <a:pt x="2240280" y="2513993"/>
                </a:cubicBezTo>
                <a:cubicBezTo>
                  <a:pt x="1003008" y="2513993"/>
                  <a:pt x="0" y="1510985"/>
                  <a:pt x="0" y="273713"/>
                </a:cubicBezTo>
                <a:cubicBezTo>
                  <a:pt x="0" y="196384"/>
                  <a:pt x="3918" y="119969"/>
                  <a:pt x="11567" y="4465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9" name="Content Placeholder 4" descr="A picture containing indoor, colorful, sport&#10;&#10;Description automatically generated">
            <a:extLst>
              <a:ext uri="{FF2B5EF4-FFF2-40B4-BE49-F238E27FC236}">
                <a16:creationId xmlns:a16="http://schemas.microsoft.com/office/drawing/2014/main" id="{2C76D94B-9E68-4C7D-9C35-FC9A6D90C61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8" r="3" b="3"/>
          <a:stretch/>
        </p:blipFill>
        <p:spPr>
          <a:xfrm>
            <a:off x="6355999" y="1"/>
            <a:ext cx="4151376" cy="2349401"/>
          </a:xfrm>
          <a:custGeom>
            <a:avLst/>
            <a:gdLst>
              <a:gd name="connsiteX0" fmla="*/ 20101 w 4151376"/>
              <a:gd name="connsiteY0" fmla="*/ 0 h 2349401"/>
              <a:gd name="connsiteX1" fmla="*/ 4131276 w 4151376"/>
              <a:gd name="connsiteY1" fmla="*/ 0 h 2349401"/>
              <a:gd name="connsiteX2" fmla="*/ 4140659 w 4151376"/>
              <a:gd name="connsiteY2" fmla="*/ 61486 h 2349401"/>
              <a:gd name="connsiteX3" fmla="*/ 4151376 w 4151376"/>
              <a:gd name="connsiteY3" fmla="*/ 273713 h 2349401"/>
              <a:gd name="connsiteX4" fmla="*/ 2075688 w 4151376"/>
              <a:gd name="connsiteY4" fmla="*/ 2349401 h 2349401"/>
              <a:gd name="connsiteX5" fmla="*/ 0 w 4151376"/>
              <a:gd name="connsiteY5" fmla="*/ 273713 h 2349401"/>
              <a:gd name="connsiteX6" fmla="*/ 10717 w 4151376"/>
              <a:gd name="connsiteY6" fmla="*/ 61486 h 2349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51376" h="2349401">
                <a:moveTo>
                  <a:pt x="20101" y="0"/>
                </a:moveTo>
                <a:lnTo>
                  <a:pt x="4131276" y="0"/>
                </a:lnTo>
                <a:lnTo>
                  <a:pt x="4140659" y="61486"/>
                </a:lnTo>
                <a:cubicBezTo>
                  <a:pt x="4147746" y="131265"/>
                  <a:pt x="4151376" y="202065"/>
                  <a:pt x="4151376" y="273713"/>
                </a:cubicBezTo>
                <a:cubicBezTo>
                  <a:pt x="4151376" y="1420084"/>
                  <a:pt x="3222059" y="2349401"/>
                  <a:pt x="2075688" y="2349401"/>
                </a:cubicBezTo>
                <a:cubicBezTo>
                  <a:pt x="929317" y="2349401"/>
                  <a:pt x="0" y="1420084"/>
                  <a:pt x="0" y="273713"/>
                </a:cubicBezTo>
                <a:cubicBezTo>
                  <a:pt x="0" y="202065"/>
                  <a:pt x="3630" y="131265"/>
                  <a:pt x="10717" y="61486"/>
                </a:cubicBezTo>
                <a:close/>
              </a:path>
            </a:pathLst>
          </a:custGeom>
        </p:spPr>
      </p:pic>
      <p:sp>
        <p:nvSpPr>
          <p:cNvPr id="20" name="Content Placeholder 11">
            <a:extLst>
              <a:ext uri="{FF2B5EF4-FFF2-40B4-BE49-F238E27FC236}">
                <a16:creationId xmlns:a16="http://schemas.microsoft.com/office/drawing/2014/main" id="{9676E7F3-7658-48C2-AF70-9D293E4DBA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71982"/>
            <a:ext cx="6752491" cy="3181684"/>
          </a:xfrm>
        </p:spPr>
        <p:txBody>
          <a:bodyPr anchor="t">
            <a:normAutofit/>
          </a:bodyPr>
          <a:lstStyle/>
          <a:p>
            <a:r>
              <a:rPr lang="en-GB" sz="3200" dirty="0"/>
              <a:t>Health and Safety </a:t>
            </a:r>
          </a:p>
          <a:p>
            <a:endParaRPr lang="en-GB" sz="2000" dirty="0"/>
          </a:p>
          <a:p>
            <a:r>
              <a:rPr lang="en-GB" sz="3200" dirty="0"/>
              <a:t>Customer Experience Data Collection </a:t>
            </a:r>
          </a:p>
          <a:p>
            <a:endParaRPr lang="en-GB" sz="2000" dirty="0"/>
          </a:p>
          <a:p>
            <a:r>
              <a:rPr lang="en-GB" sz="3200" dirty="0"/>
              <a:t>Human Capital Value (employees)</a:t>
            </a:r>
          </a:p>
          <a:p>
            <a:endParaRPr lang="en-US" sz="180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6A8E1B4-B839-4C58-B08A-F0B094580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25130" y="2909477"/>
            <a:ext cx="4966870" cy="3948522"/>
          </a:xfrm>
          <a:custGeom>
            <a:avLst/>
            <a:gdLst>
              <a:gd name="connsiteX0" fmla="*/ 2748962 w 4966870"/>
              <a:gd name="connsiteY0" fmla="*/ 0 h 3948522"/>
              <a:gd name="connsiteX1" fmla="*/ 4870195 w 4966870"/>
              <a:gd name="connsiteY1" fmla="*/ 1000367 h 3948522"/>
              <a:gd name="connsiteX2" fmla="*/ 4966870 w 4966870"/>
              <a:gd name="connsiteY2" fmla="*/ 1129649 h 3948522"/>
              <a:gd name="connsiteX3" fmla="*/ 4966870 w 4966870"/>
              <a:gd name="connsiteY3" fmla="*/ 3948522 h 3948522"/>
              <a:gd name="connsiteX4" fmla="*/ 278430 w 4966870"/>
              <a:gd name="connsiteY4" fmla="*/ 3948522 h 3948522"/>
              <a:gd name="connsiteX5" fmla="*/ 216027 w 4966870"/>
              <a:gd name="connsiteY5" fmla="*/ 3818982 h 3948522"/>
              <a:gd name="connsiteX6" fmla="*/ 0 w 4966870"/>
              <a:gd name="connsiteY6" fmla="*/ 2748962 h 3948522"/>
              <a:gd name="connsiteX7" fmla="*/ 2748962 w 4966870"/>
              <a:gd name="connsiteY7" fmla="*/ 0 h 3948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66870" h="3948522">
                <a:moveTo>
                  <a:pt x="2748962" y="0"/>
                </a:moveTo>
                <a:cubicBezTo>
                  <a:pt x="3602955" y="0"/>
                  <a:pt x="4365995" y="389418"/>
                  <a:pt x="4870195" y="1000367"/>
                </a:cubicBezTo>
                <a:lnTo>
                  <a:pt x="4966870" y="1129649"/>
                </a:lnTo>
                <a:lnTo>
                  <a:pt x="4966870" y="3948522"/>
                </a:lnTo>
                <a:lnTo>
                  <a:pt x="278430" y="3948522"/>
                </a:lnTo>
                <a:lnTo>
                  <a:pt x="216027" y="3818982"/>
                </a:lnTo>
                <a:cubicBezTo>
                  <a:pt x="76922" y="3490101"/>
                  <a:pt x="0" y="3128515"/>
                  <a:pt x="0" y="2748962"/>
                </a:cubicBezTo>
                <a:cubicBezTo>
                  <a:pt x="0" y="1230752"/>
                  <a:pt x="1230752" y="0"/>
                  <a:pt x="2748962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29899D-8BF9-474D-A7B5-4B3895F486A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17" r="15040" b="-2"/>
          <a:stretch/>
        </p:blipFill>
        <p:spPr>
          <a:xfrm>
            <a:off x="7390912" y="3075259"/>
            <a:ext cx="4801088" cy="3782741"/>
          </a:xfrm>
          <a:custGeom>
            <a:avLst/>
            <a:gdLst>
              <a:gd name="connsiteX0" fmla="*/ 2583180 w 4801088"/>
              <a:gd name="connsiteY0" fmla="*/ 0 h 3782741"/>
              <a:gd name="connsiteX1" fmla="*/ 4725194 w 4801088"/>
              <a:gd name="connsiteY1" fmla="*/ 1138900 h 3782741"/>
              <a:gd name="connsiteX2" fmla="*/ 4801088 w 4801088"/>
              <a:gd name="connsiteY2" fmla="*/ 1263826 h 3782741"/>
              <a:gd name="connsiteX3" fmla="*/ 4801088 w 4801088"/>
              <a:gd name="connsiteY3" fmla="*/ 3782741 h 3782741"/>
              <a:gd name="connsiteX4" fmla="*/ 296488 w 4801088"/>
              <a:gd name="connsiteY4" fmla="*/ 3782741 h 3782741"/>
              <a:gd name="connsiteX5" fmla="*/ 202999 w 4801088"/>
              <a:gd name="connsiteY5" fmla="*/ 3588671 h 3782741"/>
              <a:gd name="connsiteX6" fmla="*/ 0 w 4801088"/>
              <a:gd name="connsiteY6" fmla="*/ 2583180 h 3782741"/>
              <a:gd name="connsiteX7" fmla="*/ 2583180 w 4801088"/>
              <a:gd name="connsiteY7" fmla="*/ 0 h 3782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01088" h="3782741">
                <a:moveTo>
                  <a:pt x="2583180" y="0"/>
                </a:moveTo>
                <a:cubicBezTo>
                  <a:pt x="3474837" y="0"/>
                  <a:pt x="4260977" y="451769"/>
                  <a:pt x="4725194" y="1138900"/>
                </a:cubicBezTo>
                <a:lnTo>
                  <a:pt x="4801088" y="1263826"/>
                </a:lnTo>
                <a:lnTo>
                  <a:pt x="4801088" y="3782741"/>
                </a:lnTo>
                <a:lnTo>
                  <a:pt x="296488" y="3782741"/>
                </a:lnTo>
                <a:lnTo>
                  <a:pt x="202999" y="3588671"/>
                </a:lnTo>
                <a:cubicBezTo>
                  <a:pt x="72283" y="3279623"/>
                  <a:pt x="0" y="2939843"/>
                  <a:pt x="0" y="2583180"/>
                </a:cubicBezTo>
                <a:cubicBezTo>
                  <a:pt x="0" y="1156529"/>
                  <a:pt x="1156529" y="0"/>
                  <a:pt x="25831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77063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0506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9" name="Rectangle 141">
            <a:extLst>
              <a:ext uri="{FF2B5EF4-FFF2-40B4-BE49-F238E27FC236}">
                <a16:creationId xmlns:a16="http://schemas.microsoft.com/office/drawing/2014/main" id="{EB181E26-89C4-4A14-92DE-0F4C4B0E9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SMART goals">
            <a:extLst>
              <a:ext uri="{FF2B5EF4-FFF2-40B4-BE49-F238E27FC236}">
                <a16:creationId xmlns:a16="http://schemas.microsoft.com/office/drawing/2014/main" id="{D0D86371-E17D-4A26-AC3C-E3EC495A2C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05" r="-1" b="15317"/>
          <a:stretch/>
        </p:blipFill>
        <p:spPr bwMode="auto">
          <a:xfrm>
            <a:off x="6587330" y="1690689"/>
            <a:ext cx="5604670" cy="2501837"/>
          </a:xfrm>
          <a:custGeom>
            <a:avLst/>
            <a:gdLst>
              <a:gd name="connsiteX0" fmla="*/ 1159248 w 5604670"/>
              <a:gd name="connsiteY0" fmla="*/ 0 h 2501837"/>
              <a:gd name="connsiteX1" fmla="*/ 5604670 w 5604670"/>
              <a:gd name="connsiteY1" fmla="*/ 0 h 2501837"/>
              <a:gd name="connsiteX2" fmla="*/ 5604670 w 5604670"/>
              <a:gd name="connsiteY2" fmla="*/ 2501837 h 2501837"/>
              <a:gd name="connsiteX3" fmla="*/ 0 w 5604670"/>
              <a:gd name="connsiteY3" fmla="*/ 2501837 h 2501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04670" h="2501837">
                <a:moveTo>
                  <a:pt x="1159248" y="0"/>
                </a:moveTo>
                <a:lnTo>
                  <a:pt x="5604670" y="0"/>
                </a:lnTo>
                <a:lnTo>
                  <a:pt x="5604670" y="2501837"/>
                </a:lnTo>
                <a:lnTo>
                  <a:pt x="0" y="250183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Content Placeholder 5" descr="A flock of seagulls standing next to a body of water&#10;&#10;Description automatically generated">
            <a:extLst>
              <a:ext uri="{FF2B5EF4-FFF2-40B4-BE49-F238E27FC236}">
                <a16:creationId xmlns:a16="http://schemas.microsoft.com/office/drawing/2014/main" id="{9A4D485B-E543-4107-B93C-144A8B5F99C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71" r="-2" b="13144"/>
          <a:stretch/>
        </p:blipFill>
        <p:spPr>
          <a:xfrm>
            <a:off x="4791075" y="4357117"/>
            <a:ext cx="7400925" cy="2500884"/>
          </a:xfrm>
          <a:custGeom>
            <a:avLst/>
            <a:gdLst>
              <a:gd name="connsiteX0" fmla="*/ 1717230 w 7400925"/>
              <a:gd name="connsiteY0" fmla="*/ 0 h 2500884"/>
              <a:gd name="connsiteX1" fmla="*/ 7400925 w 7400925"/>
              <a:gd name="connsiteY1" fmla="*/ 0 h 2500884"/>
              <a:gd name="connsiteX2" fmla="*/ 7400925 w 7400925"/>
              <a:gd name="connsiteY2" fmla="*/ 2500884 h 2500884"/>
              <a:gd name="connsiteX3" fmla="*/ 0 w 7400925"/>
              <a:gd name="connsiteY3" fmla="*/ 2500884 h 2500884"/>
              <a:gd name="connsiteX4" fmla="*/ 0 w 7400925"/>
              <a:gd name="connsiteY4" fmla="*/ 2500883 h 2500884"/>
              <a:gd name="connsiteX5" fmla="*/ 552186 w 7400925"/>
              <a:gd name="connsiteY5" fmla="*/ 2500883 h 2500884"/>
              <a:gd name="connsiteX6" fmla="*/ 558423 w 7400925"/>
              <a:gd name="connsiteY6" fmla="*/ 2500883 h 2500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00925" h="2500884">
                <a:moveTo>
                  <a:pt x="1717230" y="0"/>
                </a:moveTo>
                <a:lnTo>
                  <a:pt x="7400925" y="0"/>
                </a:lnTo>
                <a:lnTo>
                  <a:pt x="7400925" y="2500884"/>
                </a:lnTo>
                <a:lnTo>
                  <a:pt x="0" y="2500884"/>
                </a:lnTo>
                <a:lnTo>
                  <a:pt x="0" y="2500883"/>
                </a:lnTo>
                <a:lnTo>
                  <a:pt x="552186" y="2500883"/>
                </a:lnTo>
                <a:lnTo>
                  <a:pt x="558423" y="2500883"/>
                </a:lnTo>
                <a:close/>
              </a:path>
            </a:pathLst>
          </a:custGeom>
        </p:spPr>
      </p:pic>
      <p:sp>
        <p:nvSpPr>
          <p:cNvPr id="144" name="Freeform 37">
            <a:extLst>
              <a:ext uri="{FF2B5EF4-FFF2-40B4-BE49-F238E27FC236}">
                <a16:creationId xmlns:a16="http://schemas.microsoft.com/office/drawing/2014/main" id="{13958066-7CBD-4B89-8F46-614C4F28B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691641"/>
            <a:ext cx="7571262" cy="5166360"/>
          </a:xfrm>
          <a:custGeom>
            <a:avLst/>
            <a:gdLst>
              <a:gd name="connsiteX0" fmla="*/ 0 w 7571262"/>
              <a:gd name="connsiteY0" fmla="*/ 5166360 h 5166360"/>
              <a:gd name="connsiteX1" fmla="*/ 7571262 w 7571262"/>
              <a:gd name="connsiteY1" fmla="*/ 5166360 h 5166360"/>
              <a:gd name="connsiteX2" fmla="*/ 5177382 w 7571262"/>
              <a:gd name="connsiteY2" fmla="*/ 0 h 5166360"/>
              <a:gd name="connsiteX3" fmla="*/ 5171159 w 7571262"/>
              <a:gd name="connsiteY3" fmla="*/ 0 h 5166360"/>
              <a:gd name="connsiteX4" fmla="*/ 3981368 w 7571262"/>
              <a:gd name="connsiteY4" fmla="*/ 0 h 5166360"/>
              <a:gd name="connsiteX5" fmla="*/ 2331323 w 7571262"/>
              <a:gd name="connsiteY5" fmla="*/ 0 h 5166360"/>
              <a:gd name="connsiteX6" fmla="*/ 0 w 7571262"/>
              <a:gd name="connsiteY6" fmla="*/ 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571262" h="5166360">
                <a:moveTo>
                  <a:pt x="0" y="5166360"/>
                </a:moveTo>
                <a:lnTo>
                  <a:pt x="7571262" y="5166360"/>
                </a:lnTo>
                <a:lnTo>
                  <a:pt x="5177382" y="0"/>
                </a:lnTo>
                <a:lnTo>
                  <a:pt x="5171159" y="0"/>
                </a:lnTo>
                <a:lnTo>
                  <a:pt x="3981368" y="0"/>
                </a:lnTo>
                <a:lnTo>
                  <a:pt x="2331323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57" name="Content Placeholder 2056">
            <a:extLst>
              <a:ext uri="{FF2B5EF4-FFF2-40B4-BE49-F238E27FC236}">
                <a16:creationId xmlns:a16="http://schemas.microsoft.com/office/drawing/2014/main" id="{9767E3C8-27A5-4199-BE47-D7ED24BD2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3535143"/>
            <a:ext cx="6977575" cy="2981536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b="1" dirty="0"/>
              <a:t>Objective: </a:t>
            </a:r>
          </a:p>
          <a:p>
            <a:r>
              <a:rPr lang="en-GB" sz="2300" dirty="0"/>
              <a:t>re-asses this timeframe </a:t>
            </a:r>
          </a:p>
          <a:p>
            <a:pPr marL="0" indent="0">
              <a:buNone/>
            </a:pPr>
            <a:endParaRPr lang="en-GB" sz="2300" dirty="0"/>
          </a:p>
          <a:p>
            <a:r>
              <a:rPr lang="en-GB" sz="2300" dirty="0"/>
              <a:t>reduce timeframe to a maximum of 6 months </a:t>
            </a:r>
          </a:p>
          <a:p>
            <a:pPr marL="0" indent="0">
              <a:buNone/>
            </a:pPr>
            <a:endParaRPr lang="en-GB" sz="2300" dirty="0"/>
          </a:p>
          <a:p>
            <a:r>
              <a:rPr lang="en-GB" sz="2300" dirty="0"/>
              <a:t>measure individual debtor payments</a:t>
            </a:r>
            <a:endParaRPr lang="en-US" sz="230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2F0332C-79A2-4B04-BB53-6224D78286D2}"/>
              </a:ext>
            </a:extLst>
          </p:cNvPr>
          <p:cNvSpPr/>
          <p:nvPr/>
        </p:nvSpPr>
        <p:spPr>
          <a:xfrm>
            <a:off x="-112542" y="-125972"/>
            <a:ext cx="12304542" cy="1631215"/>
          </a:xfrm>
          <a:prstGeom prst="rect">
            <a:avLst/>
          </a:prstGeom>
          <a:solidFill>
            <a:srgbClr val="262626"/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0A81B92-E990-406D-B20F-0A5DA3CCF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178" y="113826"/>
            <a:ext cx="11377833" cy="1325563"/>
          </a:xfrm>
        </p:spPr>
        <p:txBody>
          <a:bodyPr/>
          <a:lstStyle/>
          <a:p>
            <a:pPr algn="ctr"/>
            <a:r>
              <a:rPr lang="en-US" dirty="0"/>
              <a:t>SMART OBJECTIVE – Reduce Debtor Timeframe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428EA3F-C462-4C3A-971E-43C12882AF2F}"/>
              </a:ext>
            </a:extLst>
          </p:cNvPr>
          <p:cNvSpPr txBox="1"/>
          <p:nvPr/>
        </p:nvSpPr>
        <p:spPr>
          <a:xfrm>
            <a:off x="0" y="1797784"/>
            <a:ext cx="697757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The length of time it is taking debts to be paid to the company is recorded as being one years’ time. </a:t>
            </a:r>
          </a:p>
          <a:p>
            <a:pPr algn="ctr"/>
            <a:r>
              <a:rPr lang="en-GB" sz="2400" dirty="0"/>
              <a:t>This is well above the recommended timeframe of 30 days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2399F4F-95C4-4F5E-B8AA-31749EB26F35}"/>
              </a:ext>
            </a:extLst>
          </p:cNvPr>
          <p:cNvSpPr/>
          <p:nvPr/>
        </p:nvSpPr>
        <p:spPr>
          <a:xfrm>
            <a:off x="0" y="3335801"/>
            <a:ext cx="6851373" cy="13348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25666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0506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505CF-DC54-4BC0-A91C-78C5A9BB7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8544" y="0"/>
            <a:ext cx="3074911" cy="534572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81020-A275-442B-9DFB-8AD1D7A65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34572"/>
            <a:ext cx="11860694" cy="6091515"/>
          </a:xfrm>
        </p:spPr>
        <p:txBody>
          <a:bodyPr>
            <a:normAutofit fontScale="25000" lnSpcReduction="20000"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Australian Greenhouse Office (2016) </a:t>
            </a:r>
            <a:r>
              <a:rPr lang="en-GB" sz="3600" b="1" i="1" dirty="0">
                <a:solidFill>
                  <a:schemeClr val="bg1"/>
                </a:solidFill>
              </a:rPr>
              <a:t>Climate change impact and risk management - A guide for business and government </a:t>
            </a:r>
            <a:r>
              <a:rPr lang="en-GB" sz="3600" b="1" dirty="0">
                <a:solidFill>
                  <a:schemeClr val="bg1"/>
                </a:solidFill>
              </a:rPr>
              <a:t>[Online]. Available at: </a:t>
            </a:r>
            <a:r>
              <a:rPr lang="en-GB" sz="3600" b="1" u="sng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https://www.environment.gov.au/climate-change/adaptation/publications/climate-change-impact-risk-management</a:t>
            </a:r>
            <a:r>
              <a:rPr lang="en-GB" sz="3600" b="1" u="sng" dirty="0">
                <a:solidFill>
                  <a:schemeClr val="bg1"/>
                </a:solidFill>
              </a:rPr>
              <a:t> </a:t>
            </a:r>
            <a:r>
              <a:rPr lang="en-GB" sz="3600" b="1" dirty="0">
                <a:solidFill>
                  <a:schemeClr val="bg1"/>
                </a:solidFill>
              </a:rPr>
              <a:t>[Accessed: 2 April 2019]</a:t>
            </a:r>
          </a:p>
          <a:p>
            <a:r>
              <a:rPr lang="en-GB" sz="3600" b="1" dirty="0">
                <a:solidFill>
                  <a:schemeClr val="bg1"/>
                </a:solidFill>
              </a:rPr>
              <a:t>Coldwell, W (2016) </a:t>
            </a:r>
            <a:r>
              <a:rPr lang="en-GB" sz="3600" b="1" i="1" dirty="0">
                <a:solidFill>
                  <a:schemeClr val="bg1"/>
                </a:solidFill>
              </a:rPr>
              <a:t>Terrorism fears see UK tourists opting for 'safer' holiday destinations</a:t>
            </a:r>
            <a:r>
              <a:rPr lang="en-GB" sz="3600" b="1" dirty="0">
                <a:solidFill>
                  <a:schemeClr val="bg1"/>
                </a:solidFill>
              </a:rPr>
              <a:t> [Online]. Available at: </a:t>
            </a:r>
            <a:r>
              <a:rPr lang="en-GB" sz="3600" b="1" u="sng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https://www.theguardian.com/travel/2016/jan/27/terrorism-fears-see-uk-tourists-opting-for-safer-holiday-destinations</a:t>
            </a:r>
            <a:r>
              <a:rPr lang="en-GB" sz="3600" b="1" dirty="0">
                <a:solidFill>
                  <a:schemeClr val="bg1"/>
                </a:solidFill>
              </a:rPr>
              <a:t> [Accessed: 28 March 2019]</a:t>
            </a:r>
          </a:p>
          <a:p>
            <a:r>
              <a:rPr lang="en-GB" sz="3600" b="1" dirty="0">
                <a:solidFill>
                  <a:schemeClr val="bg1"/>
                </a:solidFill>
              </a:rPr>
              <a:t>Country Economy (2015) </a:t>
            </a:r>
            <a:r>
              <a:rPr lang="en-GB" sz="3600" b="1" i="1" dirty="0">
                <a:solidFill>
                  <a:schemeClr val="bg1"/>
                </a:solidFill>
              </a:rPr>
              <a:t>GDP improves in Germany</a:t>
            </a:r>
            <a:r>
              <a:rPr lang="en-GB" sz="3600" b="1" dirty="0">
                <a:solidFill>
                  <a:schemeClr val="bg1"/>
                </a:solidFill>
              </a:rPr>
              <a:t> [Online]. Available at: </a:t>
            </a:r>
            <a:r>
              <a:rPr lang="en-GB" sz="3600" b="1" u="sng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https://countryeconomy.com/gdp/germany?year=2015</a:t>
            </a:r>
            <a:r>
              <a:rPr lang="en-GB" sz="3600" b="1" dirty="0">
                <a:solidFill>
                  <a:schemeClr val="bg1"/>
                </a:solidFill>
              </a:rPr>
              <a:t> [Accessed: 22 March 2019]</a:t>
            </a:r>
          </a:p>
          <a:p>
            <a:r>
              <a:rPr lang="en-GB" sz="3600" b="1" dirty="0" err="1">
                <a:solidFill>
                  <a:schemeClr val="bg1"/>
                </a:solidFill>
              </a:rPr>
              <a:t>Cyfar</a:t>
            </a:r>
            <a:r>
              <a:rPr lang="en-GB" sz="3600" b="1" dirty="0">
                <a:solidFill>
                  <a:schemeClr val="bg1"/>
                </a:solidFill>
              </a:rPr>
              <a:t> (2019) </a:t>
            </a:r>
            <a:r>
              <a:rPr lang="en-GB" sz="3600" b="1" i="1" dirty="0">
                <a:solidFill>
                  <a:schemeClr val="bg1"/>
                </a:solidFill>
              </a:rPr>
              <a:t>Integrating Technology into Data Collection </a:t>
            </a:r>
            <a:r>
              <a:rPr lang="en-GB" sz="3600" b="1" dirty="0">
                <a:solidFill>
                  <a:schemeClr val="bg1"/>
                </a:solidFill>
              </a:rPr>
              <a:t>[Online]. Available at: </a:t>
            </a:r>
            <a:r>
              <a:rPr lang="en-GB" sz="3600" b="1" u="sng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https://cyfar.org/integrating-technology-data-collection</a:t>
            </a:r>
            <a:r>
              <a:rPr lang="en-GB" sz="3600" b="1" dirty="0">
                <a:solidFill>
                  <a:schemeClr val="bg1"/>
                </a:solidFill>
              </a:rPr>
              <a:t> [Accessed: 2 April 2019]</a:t>
            </a:r>
          </a:p>
          <a:p>
            <a:r>
              <a:rPr lang="en-GB" sz="3600" b="1" dirty="0" err="1">
                <a:solidFill>
                  <a:schemeClr val="bg1"/>
                </a:solidFill>
              </a:rPr>
              <a:t>edie</a:t>
            </a:r>
            <a:r>
              <a:rPr lang="en-GB" sz="3600" b="1" dirty="0">
                <a:solidFill>
                  <a:schemeClr val="bg1"/>
                </a:solidFill>
              </a:rPr>
              <a:t> newsroom (2018) </a:t>
            </a:r>
            <a:r>
              <a:rPr lang="en-GB" sz="3600" b="1" i="1" dirty="0">
                <a:solidFill>
                  <a:schemeClr val="bg1"/>
                </a:solidFill>
              </a:rPr>
              <a:t>Merlin Entertainments begins single-use plastic phase out, starting with straws </a:t>
            </a:r>
            <a:r>
              <a:rPr lang="en-GB" sz="3600" b="1" dirty="0">
                <a:solidFill>
                  <a:schemeClr val="bg1"/>
                </a:solidFill>
              </a:rPr>
              <a:t>[Online]. Available at: </a:t>
            </a:r>
            <a:r>
              <a:rPr lang="en-GB" sz="3600" b="1" u="sng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https://www.edie.net/news/5/Merlin-Entertainment-begins-single-use-plastic-phase-out--starting-with-straws/</a:t>
            </a:r>
            <a:r>
              <a:rPr lang="en-GB" sz="3600" b="1" u="sng" dirty="0">
                <a:solidFill>
                  <a:schemeClr val="bg1"/>
                </a:solidFill>
              </a:rPr>
              <a:t> </a:t>
            </a:r>
            <a:r>
              <a:rPr lang="en-GB" sz="3600" b="1" dirty="0">
                <a:solidFill>
                  <a:schemeClr val="bg1"/>
                </a:solidFill>
              </a:rPr>
              <a:t>[Accessed: 14 April 2019]</a:t>
            </a:r>
          </a:p>
          <a:p>
            <a:r>
              <a:rPr lang="en-GB" sz="3600" b="1" dirty="0" err="1">
                <a:solidFill>
                  <a:schemeClr val="bg1"/>
                </a:solidFill>
              </a:rPr>
              <a:t>Espiner</a:t>
            </a:r>
            <a:r>
              <a:rPr lang="en-GB" sz="3600" b="1" dirty="0">
                <a:solidFill>
                  <a:schemeClr val="bg1"/>
                </a:solidFill>
              </a:rPr>
              <a:t>, T (2018) </a:t>
            </a:r>
            <a:r>
              <a:rPr lang="en-GB" sz="3600" b="1" i="1" dirty="0">
                <a:solidFill>
                  <a:schemeClr val="bg1"/>
                </a:solidFill>
              </a:rPr>
              <a:t>What’s eating the restaurant trade?</a:t>
            </a:r>
            <a:r>
              <a:rPr lang="en-GB" sz="3600" b="1" dirty="0">
                <a:solidFill>
                  <a:schemeClr val="bg1"/>
                </a:solidFill>
              </a:rPr>
              <a:t> [Online]. Available at: </a:t>
            </a:r>
            <a:r>
              <a:rPr lang="en-GB" sz="3600" b="1" u="sng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https://www.bbc.co.uk/news/business-42923499</a:t>
            </a:r>
            <a:r>
              <a:rPr lang="en-GB" sz="3600" b="1" dirty="0">
                <a:solidFill>
                  <a:schemeClr val="bg1"/>
                </a:solidFill>
              </a:rPr>
              <a:t>  [Accessed: 20 March 2019]</a:t>
            </a:r>
          </a:p>
          <a:p>
            <a:r>
              <a:rPr lang="en-GB" sz="3600" b="1" dirty="0">
                <a:solidFill>
                  <a:schemeClr val="bg1"/>
                </a:solidFill>
              </a:rPr>
              <a:t>EUGDPR (2019) </a:t>
            </a:r>
            <a:r>
              <a:rPr lang="en-GB" sz="3600" b="1" i="1" dirty="0">
                <a:solidFill>
                  <a:schemeClr val="bg1"/>
                </a:solidFill>
              </a:rPr>
              <a:t>The EU General Data Protection (GDPR) is the most important change in data privacy regulation in 20 years </a:t>
            </a:r>
            <a:r>
              <a:rPr lang="en-GB" sz="3600" b="1" dirty="0">
                <a:solidFill>
                  <a:schemeClr val="bg1"/>
                </a:solidFill>
              </a:rPr>
              <a:t>[Online]. Available at: </a:t>
            </a:r>
            <a:r>
              <a:rPr lang="en-GB" sz="3600" b="1" u="sng" dirty="0">
                <a:solidFill>
                  <a:schemeClr val="bg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https://eugdpr.org/</a:t>
            </a:r>
            <a:r>
              <a:rPr lang="en-GB" sz="3600" b="1" dirty="0">
                <a:solidFill>
                  <a:schemeClr val="bg1"/>
                </a:solidFill>
              </a:rPr>
              <a:t> [Accessed: 8 April 2019]   </a:t>
            </a:r>
          </a:p>
          <a:p>
            <a:r>
              <a:rPr lang="en-GB" sz="3600" b="1" dirty="0" err="1">
                <a:solidFill>
                  <a:schemeClr val="bg1"/>
                </a:solidFill>
              </a:rPr>
              <a:t>Eventbright</a:t>
            </a:r>
            <a:r>
              <a:rPr lang="en-GB" sz="3600" b="1" dirty="0">
                <a:solidFill>
                  <a:schemeClr val="bg1"/>
                </a:solidFill>
              </a:rPr>
              <a:t> (2016</a:t>
            </a:r>
            <a:r>
              <a:rPr lang="en-GB" sz="3600" b="1" i="1" dirty="0">
                <a:solidFill>
                  <a:schemeClr val="bg1"/>
                </a:solidFill>
              </a:rPr>
              <a:t>) Industry Leaders on What Brexit Means for UK Event Profs</a:t>
            </a:r>
            <a:r>
              <a:rPr lang="en-GB" sz="3600" b="1" dirty="0">
                <a:solidFill>
                  <a:schemeClr val="bg1"/>
                </a:solidFill>
              </a:rPr>
              <a:t> [Online]. Available at: </a:t>
            </a:r>
            <a:r>
              <a:rPr lang="en-GB" sz="3600" b="1" u="sng" dirty="0">
                <a:solidFill>
                  <a:schemeClr val="bg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https://www.eventbrite.co.uk/blog/events-industry-brexit-reactions-ds00/</a:t>
            </a:r>
            <a:r>
              <a:rPr lang="en-GB" sz="3600" b="1" dirty="0">
                <a:solidFill>
                  <a:schemeClr val="bg1"/>
                </a:solidFill>
              </a:rPr>
              <a:t>  [Accessed: 20 March 2019]</a:t>
            </a:r>
          </a:p>
          <a:p>
            <a:r>
              <a:rPr lang="en-GB" sz="3600" b="1" dirty="0">
                <a:solidFill>
                  <a:schemeClr val="bg1"/>
                </a:solidFill>
              </a:rPr>
              <a:t>GOV.UK (2015) </a:t>
            </a:r>
            <a:r>
              <a:rPr lang="en-GB" sz="3600" b="1" i="1" dirty="0">
                <a:solidFill>
                  <a:schemeClr val="bg1"/>
                </a:solidFill>
              </a:rPr>
              <a:t>Equality Act 2010: guidance </a:t>
            </a:r>
            <a:r>
              <a:rPr lang="en-GB" sz="3600" b="1" dirty="0">
                <a:solidFill>
                  <a:schemeClr val="bg1"/>
                </a:solidFill>
              </a:rPr>
              <a:t>[Online]. Available at: </a:t>
            </a:r>
            <a:r>
              <a:rPr lang="en-GB" sz="3600" b="1" u="sng" dirty="0">
                <a:solidFill>
                  <a:schemeClr val="bg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https://www.gov.uk/guidance/equality-act-2010-guidance</a:t>
            </a:r>
            <a:r>
              <a:rPr lang="en-GB" sz="3600" b="1" u="sng" dirty="0">
                <a:solidFill>
                  <a:schemeClr val="bg1"/>
                </a:solidFill>
              </a:rPr>
              <a:t> </a:t>
            </a:r>
            <a:r>
              <a:rPr lang="en-GB" sz="3600" b="1" dirty="0">
                <a:solidFill>
                  <a:schemeClr val="bg1"/>
                </a:solidFill>
              </a:rPr>
              <a:t>[Accessed: 15 April 2019]</a:t>
            </a:r>
          </a:p>
          <a:p>
            <a:r>
              <a:rPr lang="en-GB" sz="3600" b="1" dirty="0">
                <a:solidFill>
                  <a:schemeClr val="bg1"/>
                </a:solidFill>
              </a:rPr>
              <a:t>GOV.UK (2018) </a:t>
            </a:r>
            <a:r>
              <a:rPr lang="en-GB" sz="3600" b="1" i="1" dirty="0">
                <a:solidFill>
                  <a:schemeClr val="bg1"/>
                </a:solidFill>
              </a:rPr>
              <a:t>40 reasons to back the Brexit deal </a:t>
            </a:r>
            <a:r>
              <a:rPr lang="en-GB" sz="3600" b="1" dirty="0">
                <a:solidFill>
                  <a:schemeClr val="bg1"/>
                </a:solidFill>
              </a:rPr>
              <a:t>[Online]. Available at: </a:t>
            </a:r>
            <a:r>
              <a:rPr lang="en-GB" sz="3600" b="1" u="sng" dirty="0">
                <a:solidFill>
                  <a:schemeClr val="bg1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https://www.gov.uk/government/news/40-reasons-to-back-the-brexit-deal</a:t>
            </a:r>
            <a:r>
              <a:rPr lang="en-GB" sz="3600" b="1" u="sng" dirty="0">
                <a:solidFill>
                  <a:schemeClr val="bg1"/>
                </a:solidFill>
              </a:rPr>
              <a:t> </a:t>
            </a:r>
            <a:r>
              <a:rPr lang="en-GB" sz="3600" b="1" dirty="0">
                <a:solidFill>
                  <a:schemeClr val="bg1"/>
                </a:solidFill>
              </a:rPr>
              <a:t>[Accessed: 13 April 2019]</a:t>
            </a:r>
          </a:p>
          <a:p>
            <a:r>
              <a:rPr lang="en-GB" sz="3600" b="1" dirty="0">
                <a:solidFill>
                  <a:schemeClr val="bg1"/>
                </a:solidFill>
              </a:rPr>
              <a:t>Hooper, A (2013) </a:t>
            </a:r>
            <a:r>
              <a:rPr lang="en-GB" sz="3600" b="1" i="1" dirty="0">
                <a:solidFill>
                  <a:schemeClr val="bg1"/>
                </a:solidFill>
              </a:rPr>
              <a:t>UK weather: thousands of fish evacuated after flooding at Norfolk sea life sanctuary </a:t>
            </a:r>
            <a:r>
              <a:rPr lang="en-GB" sz="3600" b="1" dirty="0">
                <a:solidFill>
                  <a:schemeClr val="bg1"/>
                </a:solidFill>
              </a:rPr>
              <a:t>[Online]. Available at: </a:t>
            </a:r>
            <a:r>
              <a:rPr lang="en-GB" sz="3600" b="1" u="sng" dirty="0">
                <a:solidFill>
                  <a:schemeClr val="bg1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https://www.telegraph.co.uk/news/weather/10502057/UK-weather-thousands-of-fish-evacuated-after-flooding-at-Norfolk-sea-life-sanctuary.html</a:t>
            </a:r>
            <a:r>
              <a:rPr lang="en-GB" sz="3600" b="1" u="sng" dirty="0">
                <a:solidFill>
                  <a:schemeClr val="bg1"/>
                </a:solidFill>
              </a:rPr>
              <a:t> </a:t>
            </a:r>
            <a:r>
              <a:rPr lang="en-GB" sz="3600" b="1" dirty="0">
                <a:solidFill>
                  <a:schemeClr val="bg1"/>
                </a:solidFill>
              </a:rPr>
              <a:t>[Accessed: 4 April 2019]</a:t>
            </a:r>
          </a:p>
          <a:p>
            <a:r>
              <a:rPr lang="en-GB" sz="3600" b="1" dirty="0">
                <a:solidFill>
                  <a:schemeClr val="bg1"/>
                </a:solidFill>
              </a:rPr>
              <a:t>Marcomm news (2018) </a:t>
            </a:r>
            <a:r>
              <a:rPr lang="en-GB" sz="3600" b="1" i="1" dirty="0">
                <a:solidFill>
                  <a:schemeClr val="bg1"/>
                </a:solidFill>
              </a:rPr>
              <a:t>SEA LIFE’s new global interactive aquarium experience to be run by Sense </a:t>
            </a:r>
            <a:r>
              <a:rPr lang="en-GB" sz="3600" b="1" dirty="0">
                <a:solidFill>
                  <a:schemeClr val="bg1"/>
                </a:solidFill>
              </a:rPr>
              <a:t>[Online]. Available at: </a:t>
            </a:r>
            <a:r>
              <a:rPr lang="en-GB" sz="3600" b="1" u="sng" dirty="0">
                <a:solidFill>
                  <a:schemeClr val="bg1"/>
                </a:solidFill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https://marcommnews.com/sea-lifes-new-global-interactive-aquarium-experience-to-be-run-by-sense/</a:t>
            </a:r>
            <a:r>
              <a:rPr lang="en-GB" sz="3600" b="1" dirty="0">
                <a:solidFill>
                  <a:schemeClr val="bg1"/>
                </a:solidFill>
              </a:rPr>
              <a:t> [Accessed: 11 April 2019] </a:t>
            </a:r>
          </a:p>
          <a:p>
            <a:r>
              <a:rPr lang="en-US" sz="3600" b="1" dirty="0">
                <a:solidFill>
                  <a:schemeClr val="bg1"/>
                </a:solidFill>
              </a:rPr>
              <a:t>Merlin Entertainments (2015) </a:t>
            </a:r>
            <a:r>
              <a:rPr lang="en-US" sz="3600" b="1" i="1" dirty="0">
                <a:solidFill>
                  <a:schemeClr val="bg1"/>
                </a:solidFill>
              </a:rPr>
              <a:t>Environmental, Social and Governance Frequently Asked Questions, </a:t>
            </a:r>
            <a:r>
              <a:rPr lang="en-US" sz="3600" b="1" dirty="0">
                <a:solidFill>
                  <a:schemeClr val="bg1"/>
                </a:solidFill>
              </a:rPr>
              <a:t>‘Merlin Entertainments’, pp 4.</a:t>
            </a:r>
            <a:r>
              <a:rPr lang="en-US" sz="3600" b="1" i="1" dirty="0">
                <a:solidFill>
                  <a:schemeClr val="bg1"/>
                </a:solidFill>
              </a:rPr>
              <a:t> </a:t>
            </a:r>
            <a:r>
              <a:rPr lang="en-GB" sz="3600" b="1" dirty="0">
                <a:solidFill>
                  <a:schemeClr val="bg1"/>
                </a:solidFill>
              </a:rPr>
              <a:t>[Online]. Available at: </a:t>
            </a:r>
            <a:r>
              <a:rPr lang="en-GB" sz="3600" b="1" u="sng" dirty="0">
                <a:solidFill>
                  <a:schemeClr val="bg1"/>
                </a:solidFill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file:///C:/Users/tobym/Downloads/ESG%20-%20draft%20QA%20for%20website%20-%2026%20November%20v2.pdf</a:t>
            </a:r>
            <a:r>
              <a:rPr lang="en-GB" sz="3600" b="1" dirty="0">
                <a:solidFill>
                  <a:schemeClr val="bg1"/>
                </a:solidFill>
              </a:rPr>
              <a:t> [Accessed: 18 April 2019]</a:t>
            </a:r>
          </a:p>
          <a:p>
            <a:r>
              <a:rPr lang="en-GB" sz="3600" b="1" dirty="0">
                <a:solidFill>
                  <a:schemeClr val="bg1"/>
                </a:solidFill>
              </a:rPr>
              <a:t>Merlin Entertainments (2016) </a:t>
            </a:r>
            <a:r>
              <a:rPr lang="en-GB" sz="3600" b="1" i="1" dirty="0">
                <a:solidFill>
                  <a:schemeClr val="bg1"/>
                </a:solidFill>
              </a:rPr>
              <a:t>ANNUAL REPORT AND ACCOUNTS 2016</a:t>
            </a:r>
            <a:r>
              <a:rPr lang="en-GB" sz="3600" b="1" dirty="0">
                <a:solidFill>
                  <a:schemeClr val="bg1"/>
                </a:solidFill>
              </a:rPr>
              <a:t> [Online]. Available at: </a:t>
            </a:r>
            <a:r>
              <a:rPr lang="en-GB" sz="3600" b="1" u="sng" dirty="0">
                <a:solidFill>
                  <a:schemeClr val="bg1"/>
                </a:solidFill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https://moodle.uwtsd.ac.uk/pluginfile.php/241740/mod_resource/content/1/merlin%20entertainment%20annual%20accounts.pdf</a:t>
            </a:r>
            <a:r>
              <a:rPr lang="en-GB" sz="3600" b="1" dirty="0">
                <a:solidFill>
                  <a:schemeClr val="bg1"/>
                </a:solidFill>
              </a:rPr>
              <a:t> [Accessed: 19 April 2019]</a:t>
            </a:r>
          </a:p>
          <a:p>
            <a:r>
              <a:rPr lang="en-US" sz="3600" b="1" dirty="0">
                <a:solidFill>
                  <a:schemeClr val="bg1"/>
                </a:solidFill>
              </a:rPr>
              <a:t>Merlin Entertainments (2017) </a:t>
            </a:r>
            <a:r>
              <a:rPr lang="en-US" sz="3600" b="1" i="1" dirty="0">
                <a:solidFill>
                  <a:schemeClr val="bg1"/>
                </a:solidFill>
              </a:rPr>
              <a:t>Gender Pay Report 2017, </a:t>
            </a:r>
            <a:r>
              <a:rPr lang="en-US" sz="3600" b="1" dirty="0">
                <a:solidFill>
                  <a:schemeClr val="bg1"/>
                </a:solidFill>
              </a:rPr>
              <a:t>‘Merlin Entertainments’, pp 4.</a:t>
            </a:r>
            <a:r>
              <a:rPr lang="en-US" sz="3600" b="1" i="1" dirty="0">
                <a:solidFill>
                  <a:schemeClr val="bg1"/>
                </a:solidFill>
              </a:rPr>
              <a:t> </a:t>
            </a:r>
            <a:r>
              <a:rPr lang="en-GB" sz="3600" b="1" dirty="0">
                <a:solidFill>
                  <a:schemeClr val="bg1"/>
                </a:solidFill>
              </a:rPr>
              <a:t>[Online]. Available at: </a:t>
            </a:r>
            <a:r>
              <a:rPr lang="en-US" sz="3600" b="1" u="sng" dirty="0">
                <a:solidFill>
                  <a:schemeClr val="bg1"/>
                </a:solidFill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file:///C:/Users/tobym/Desktop/Uni%20Stuff/Management%20in%20Practice/Merlin_Gender_Pay_Report_2017.pdf</a:t>
            </a:r>
            <a:r>
              <a:rPr lang="en-US" sz="3600" b="1" u="sng" dirty="0">
                <a:solidFill>
                  <a:schemeClr val="bg1"/>
                </a:solidFill>
              </a:rPr>
              <a:t> </a:t>
            </a:r>
            <a:r>
              <a:rPr lang="en-GB" sz="3600" b="1" dirty="0">
                <a:solidFill>
                  <a:schemeClr val="bg1"/>
                </a:solidFill>
              </a:rPr>
              <a:t>[Accessed: 16 April 2019]</a:t>
            </a:r>
          </a:p>
          <a:p>
            <a:r>
              <a:rPr lang="en-GB" sz="3600" b="1" dirty="0">
                <a:solidFill>
                  <a:schemeClr val="bg1"/>
                </a:solidFill>
              </a:rPr>
              <a:t>Newman, D (2015) </a:t>
            </a:r>
            <a:r>
              <a:rPr lang="en-GB" sz="3600" b="1" i="1" dirty="0">
                <a:solidFill>
                  <a:schemeClr val="bg1"/>
                </a:solidFill>
              </a:rPr>
              <a:t>What Is the Experience Economy, And Should Your Business Care?</a:t>
            </a:r>
            <a:r>
              <a:rPr lang="en-GB" sz="3600" b="1" dirty="0">
                <a:solidFill>
                  <a:schemeClr val="bg1"/>
                </a:solidFill>
              </a:rPr>
              <a:t> [Online]. Available at: </a:t>
            </a:r>
            <a:r>
              <a:rPr lang="en-GB" sz="3600" b="1" u="sng" dirty="0">
                <a:solidFill>
                  <a:schemeClr val="bg1"/>
                </a:solidFill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https://www.forbes.com/sites/danielnewman/2015/11/24/what-is-the-experience-economy-should-your-business-care/#62d6fe031d0c</a:t>
            </a:r>
            <a:r>
              <a:rPr lang="en-GB" sz="3600" b="1" dirty="0">
                <a:solidFill>
                  <a:schemeClr val="bg1"/>
                </a:solidFill>
              </a:rPr>
              <a:t> [Accessed: 10 April 2019] </a:t>
            </a:r>
          </a:p>
          <a:p>
            <a:r>
              <a:rPr lang="en-GB" sz="3600" b="1" dirty="0">
                <a:solidFill>
                  <a:schemeClr val="bg1"/>
                </a:solidFill>
              </a:rPr>
              <a:t>Office for National Statistics (2018) </a:t>
            </a:r>
            <a:r>
              <a:rPr lang="en-GB" sz="3600" b="1" i="1" dirty="0">
                <a:solidFill>
                  <a:schemeClr val="bg1"/>
                </a:solidFill>
              </a:rPr>
              <a:t>Living longer: how our population is changing and why it matters </a:t>
            </a:r>
            <a:r>
              <a:rPr lang="en-GB" sz="3600" b="1" dirty="0">
                <a:solidFill>
                  <a:schemeClr val="bg1"/>
                </a:solidFill>
              </a:rPr>
              <a:t>[Online]. Available at: </a:t>
            </a:r>
            <a:r>
              <a:rPr lang="en-GB" sz="3600" b="1" u="sng" dirty="0">
                <a:solidFill>
                  <a:schemeClr val="bg1"/>
                </a:solidFill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https://www.ons.gov.uk/peoplepopulationandcommunity/birthsdeathsandmarriages/ageing/articles/livinglongerhowourpopulationischangingandwhyitmatters/2018-08-13</a:t>
            </a:r>
            <a:r>
              <a:rPr lang="en-GB" sz="3600" b="1" dirty="0">
                <a:solidFill>
                  <a:schemeClr val="bg1"/>
                </a:solidFill>
              </a:rPr>
              <a:t> [Accessed: 20 March 2019]</a:t>
            </a:r>
          </a:p>
          <a:p>
            <a:r>
              <a:rPr lang="en-US" sz="3600" b="1" dirty="0">
                <a:solidFill>
                  <a:schemeClr val="bg1"/>
                </a:solidFill>
              </a:rPr>
              <a:t>Palmer, K (2018) </a:t>
            </a:r>
            <a:r>
              <a:rPr lang="en-GB" sz="3600" b="1" i="1" dirty="0">
                <a:solidFill>
                  <a:schemeClr val="bg1"/>
                </a:solidFill>
              </a:rPr>
              <a:t>Gender pay gap: More than 500 firms reveal their figures </a:t>
            </a:r>
            <a:r>
              <a:rPr lang="en-GB" sz="3600" b="1" dirty="0">
                <a:solidFill>
                  <a:schemeClr val="bg1"/>
                </a:solidFill>
              </a:rPr>
              <a:t>[Online]. Available at: </a:t>
            </a:r>
            <a:r>
              <a:rPr lang="en-US" sz="3600" b="1" u="sng" dirty="0">
                <a:solidFill>
                  <a:schemeClr val="bg1"/>
                </a:solidFill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https://www.bbc.co.uk/news/uk-42580194</a:t>
            </a:r>
            <a:r>
              <a:rPr lang="en-US" sz="3600" b="1" u="sng" dirty="0">
                <a:solidFill>
                  <a:schemeClr val="bg1"/>
                </a:solidFill>
              </a:rPr>
              <a:t> </a:t>
            </a:r>
            <a:r>
              <a:rPr lang="en-GB" sz="3600" b="1" dirty="0">
                <a:solidFill>
                  <a:schemeClr val="bg1"/>
                </a:solidFill>
              </a:rPr>
              <a:t>[Accessed: 17 April 2019]</a:t>
            </a:r>
          </a:p>
          <a:p>
            <a:r>
              <a:rPr lang="en-GB" sz="3600" b="1" dirty="0">
                <a:solidFill>
                  <a:schemeClr val="bg1"/>
                </a:solidFill>
              </a:rPr>
              <a:t>Phillips, P &amp; Phillips, J (2010). </a:t>
            </a:r>
            <a:r>
              <a:rPr lang="en-GB" sz="3600" b="1" i="1" dirty="0">
                <a:solidFill>
                  <a:schemeClr val="bg1"/>
                </a:solidFill>
              </a:rPr>
              <a:t>Why it's time for businesses to go green </a:t>
            </a:r>
            <a:r>
              <a:rPr lang="en-GB" sz="3600" b="1" dirty="0">
                <a:solidFill>
                  <a:schemeClr val="bg1"/>
                </a:solidFill>
              </a:rPr>
              <a:t>[Online]. Available at:</a:t>
            </a:r>
            <a:r>
              <a:rPr lang="en-GB" sz="3600" b="1" i="1" dirty="0">
                <a:solidFill>
                  <a:schemeClr val="bg1"/>
                </a:solidFill>
              </a:rPr>
              <a:t> </a:t>
            </a:r>
            <a:r>
              <a:rPr lang="en-GB" sz="3600" b="1" u="sng" dirty="0">
                <a:solidFill>
                  <a:schemeClr val="bg1"/>
                </a:solidFill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https://www.theguardian.com/sustainable-business/blog/time-businesses-go-green-roi</a:t>
            </a:r>
            <a:r>
              <a:rPr lang="en-GB" sz="3600" b="1" u="sng" dirty="0">
                <a:solidFill>
                  <a:schemeClr val="bg1"/>
                </a:solidFill>
              </a:rPr>
              <a:t> </a:t>
            </a:r>
            <a:r>
              <a:rPr lang="en-GB" sz="3600" b="1" dirty="0">
                <a:solidFill>
                  <a:schemeClr val="bg1"/>
                </a:solidFill>
              </a:rPr>
              <a:t>[Accessed: 8 April 2019]</a:t>
            </a:r>
          </a:p>
          <a:p>
            <a:r>
              <a:rPr lang="en-GB" sz="3600" b="1" dirty="0">
                <a:solidFill>
                  <a:schemeClr val="bg1"/>
                </a:solidFill>
              </a:rPr>
              <a:t>Rate My Placement (2014) </a:t>
            </a:r>
            <a:r>
              <a:rPr lang="en-GB" sz="3600" b="1" i="1" dirty="0">
                <a:solidFill>
                  <a:schemeClr val="bg1"/>
                </a:solidFill>
              </a:rPr>
              <a:t>Trainee Aquarist at Sea Life Centre </a:t>
            </a:r>
            <a:r>
              <a:rPr lang="en-GB" sz="3600" b="1" dirty="0">
                <a:solidFill>
                  <a:schemeClr val="bg1"/>
                </a:solidFill>
              </a:rPr>
              <a:t>[Online]. Available at: </a:t>
            </a:r>
            <a:r>
              <a:rPr lang="en-GB" sz="3600" b="1" u="sng" dirty="0">
                <a:solidFill>
                  <a:schemeClr val="bg1"/>
                </a:solidFill>
                <a:hlinkClick r:id="rId2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https://www.ratemyplacement.co.uk/placement-review/63153/sealife-center/trainee-aquarist</a:t>
            </a:r>
            <a:r>
              <a:rPr lang="en-GB" sz="3600" b="1" dirty="0">
                <a:solidFill>
                  <a:schemeClr val="bg1"/>
                </a:solidFill>
              </a:rPr>
              <a:t> [Accessed: 18 April 2019]</a:t>
            </a:r>
          </a:p>
          <a:p>
            <a:r>
              <a:rPr lang="en-GB" sz="3600" b="1" dirty="0">
                <a:solidFill>
                  <a:schemeClr val="bg1"/>
                </a:solidFill>
              </a:rPr>
              <a:t>Sea Life (2019) </a:t>
            </a:r>
            <a:r>
              <a:rPr lang="en-GB" sz="3600" b="1" i="1" dirty="0">
                <a:solidFill>
                  <a:schemeClr val="bg1"/>
                </a:solidFill>
              </a:rPr>
              <a:t>Sleepover Under the Sea </a:t>
            </a:r>
            <a:r>
              <a:rPr lang="en-GB" sz="3600" b="1" dirty="0">
                <a:solidFill>
                  <a:schemeClr val="bg1"/>
                </a:solidFill>
              </a:rPr>
              <a:t>[Online]. Available at: </a:t>
            </a:r>
            <a:r>
              <a:rPr lang="en-GB" sz="3600" b="1" u="sng" dirty="0">
                <a:solidFill>
                  <a:schemeClr val="bg1"/>
                </a:solidFill>
                <a:hlinkClick r:id="rId2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https://www.visitsealife.com/birmingham/discover/vip-sleepover/</a:t>
            </a:r>
            <a:r>
              <a:rPr lang="en-GB" sz="3600" b="1" u="sng" dirty="0">
                <a:solidFill>
                  <a:schemeClr val="bg1"/>
                </a:solidFill>
              </a:rPr>
              <a:t> </a:t>
            </a:r>
            <a:r>
              <a:rPr lang="en-GB" sz="3600" b="1" dirty="0">
                <a:solidFill>
                  <a:schemeClr val="bg1"/>
                </a:solidFill>
              </a:rPr>
              <a:t>[Accessed: 10 April 2019]</a:t>
            </a:r>
          </a:p>
          <a:p>
            <a:r>
              <a:rPr lang="en-GB" sz="3600" b="1" dirty="0">
                <a:solidFill>
                  <a:schemeClr val="bg1"/>
                </a:solidFill>
              </a:rPr>
              <a:t>Sea Life (2019) </a:t>
            </a:r>
            <a:r>
              <a:rPr lang="en-GB" sz="3600" b="1" i="1" dirty="0">
                <a:solidFill>
                  <a:schemeClr val="bg1"/>
                </a:solidFill>
              </a:rPr>
              <a:t>Sea Life London </a:t>
            </a:r>
            <a:r>
              <a:rPr lang="en-GB" sz="3600" b="1" i="1" dirty="0" err="1">
                <a:solidFill>
                  <a:schemeClr val="bg1"/>
                </a:solidFill>
              </a:rPr>
              <a:t>Lates</a:t>
            </a:r>
            <a:r>
              <a:rPr lang="en-GB" sz="3600" b="1" i="1" dirty="0">
                <a:solidFill>
                  <a:schemeClr val="bg1"/>
                </a:solidFill>
              </a:rPr>
              <a:t> </a:t>
            </a:r>
            <a:r>
              <a:rPr lang="en-GB" sz="3600" b="1" dirty="0">
                <a:solidFill>
                  <a:schemeClr val="bg1"/>
                </a:solidFill>
              </a:rPr>
              <a:t>[Online]. Available at:  </a:t>
            </a:r>
            <a:r>
              <a:rPr lang="en-GB" sz="3600" b="1" u="sng" dirty="0">
                <a:solidFill>
                  <a:schemeClr val="bg1"/>
                </a:solidFill>
                <a:hlinkClick r:id="rId2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https://www.visitsealife.com/london/tickets/events/sea-life-london-lates/</a:t>
            </a:r>
            <a:r>
              <a:rPr lang="en-GB" sz="3600" b="1" u="sng" dirty="0">
                <a:solidFill>
                  <a:schemeClr val="bg1"/>
                </a:solidFill>
              </a:rPr>
              <a:t> </a:t>
            </a:r>
            <a:r>
              <a:rPr lang="en-GB" sz="3600" b="1" dirty="0">
                <a:solidFill>
                  <a:schemeClr val="bg1"/>
                </a:solidFill>
              </a:rPr>
              <a:t>[Accessed: 10 April 2019]</a:t>
            </a:r>
          </a:p>
          <a:p>
            <a:r>
              <a:rPr lang="en-GB" sz="3600" b="1" dirty="0">
                <a:solidFill>
                  <a:schemeClr val="bg1"/>
                </a:solidFill>
              </a:rPr>
              <a:t>Sturdy, J (2018) </a:t>
            </a:r>
            <a:r>
              <a:rPr lang="en-GB" sz="3600" b="1" i="1" dirty="0">
                <a:solidFill>
                  <a:schemeClr val="bg1"/>
                </a:solidFill>
              </a:rPr>
              <a:t>Sea Life centre sees a third of animals die in a year </a:t>
            </a:r>
            <a:r>
              <a:rPr lang="en-GB" sz="3600" b="1" dirty="0">
                <a:solidFill>
                  <a:schemeClr val="bg1"/>
                </a:solidFill>
              </a:rPr>
              <a:t>[Online]. Available at: </a:t>
            </a:r>
            <a:r>
              <a:rPr lang="en-GB" sz="3600" b="1" i="1" u="sng" dirty="0">
                <a:solidFill>
                  <a:schemeClr val="bg1"/>
                </a:solidFill>
                <a:hlinkClick r:id="rId2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https://www.bbc.co.uk/news/uk-england-43242081</a:t>
            </a:r>
            <a:r>
              <a:rPr lang="en-GB" sz="3600" b="1" i="1" u="sng" dirty="0">
                <a:solidFill>
                  <a:schemeClr val="bg1"/>
                </a:solidFill>
              </a:rPr>
              <a:t> </a:t>
            </a:r>
            <a:r>
              <a:rPr lang="en-GB" sz="3600" b="1" dirty="0">
                <a:solidFill>
                  <a:schemeClr val="bg1"/>
                </a:solidFill>
              </a:rPr>
              <a:t>[Accessed: 12 April 2019]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0769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5951</TotalTime>
  <Words>1442</Words>
  <Application>Microsoft Office PowerPoint</Application>
  <PresentationFormat>Widescreen</PresentationFormat>
  <Paragraphs>132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Bell MT</vt:lpstr>
      <vt:lpstr>Bradley Hand ITC</vt:lpstr>
      <vt:lpstr>Britannic Bold</vt:lpstr>
      <vt:lpstr>Calibri</vt:lpstr>
      <vt:lpstr>Calibri Light</vt:lpstr>
      <vt:lpstr>Office Theme</vt:lpstr>
      <vt:lpstr>Case study analysis</vt:lpstr>
      <vt:lpstr>Environmental Analysis</vt:lpstr>
      <vt:lpstr>PowerPoint Presentation</vt:lpstr>
      <vt:lpstr>Performance Management and Human Resources </vt:lpstr>
      <vt:lpstr>Financial Analysis 2015 &amp; 2016</vt:lpstr>
      <vt:lpstr>Key Performance Indicators</vt:lpstr>
      <vt:lpstr>SMART OBJECTIVE – Reduce Debtor Timeframe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 analysis</dc:title>
  <dc:creator>toby mackie</dc:creator>
  <cp:lastModifiedBy>toby mackie</cp:lastModifiedBy>
  <cp:revision>20</cp:revision>
  <dcterms:created xsi:type="dcterms:W3CDTF">2019-04-13T12:44:18Z</dcterms:created>
  <dcterms:modified xsi:type="dcterms:W3CDTF">2019-04-26T12:50:51Z</dcterms:modified>
</cp:coreProperties>
</file>