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5.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6.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6" r:id="rId5"/>
    <p:sldMasterId id="2147483658" r:id="rId6"/>
    <p:sldMasterId id="2147483662" r:id="rId7"/>
    <p:sldMasterId id="2147483736" r:id="rId8"/>
    <p:sldMasterId id="2147483666" r:id="rId9"/>
    <p:sldMasterId id="2147483740" r:id="rId10"/>
  </p:sldMasterIdLst>
  <p:notesMasterIdLst>
    <p:notesMasterId r:id="rId17"/>
  </p:notesMasterIdLst>
  <p:sldIdLst>
    <p:sldId id="273" r:id="rId11"/>
    <p:sldId id="258" r:id="rId12"/>
    <p:sldId id="272" r:id="rId13"/>
    <p:sldId id="290" r:id="rId14"/>
    <p:sldId id="288" r:id="rId15"/>
    <p:sldId id="29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4D006"/>
    <a:srgbClr val="FFFF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3F69234-CDE5-490E-A87F-E00ABFBD9A0A}" v="13" dt="2025-12-11T12:12:42.3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7" d="100"/>
          <a:sy n="97" d="100"/>
        </p:scale>
        <p:origin x="102"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3.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Master" Target="slideMasters/slideMaster4.xml"/><Relationship Id="rId12" Type="http://schemas.openxmlformats.org/officeDocument/2006/relationships/slide" Target="slides/slide2.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6.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1.xml"/><Relationship Id="rId5" Type="http://schemas.openxmlformats.org/officeDocument/2006/relationships/slideMaster" Target="slideMasters/slideMaster2.xml"/><Relationship Id="rId15" Type="http://schemas.openxmlformats.org/officeDocument/2006/relationships/slide" Target="slides/slide5.xml"/><Relationship Id="rId10" Type="http://schemas.openxmlformats.org/officeDocument/2006/relationships/slideMaster" Target="slideMasters/slideMaster7.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EBD4CD-1F3B-40D7-A6F9-8216FA24BEF1}" type="datetimeFigureOut">
              <a:rPr lang="en-GB" smtClean="0"/>
              <a:t>16/12/2025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E85BFF-47F5-4DA6-8637-2D7273391C30}" type="slidenum">
              <a:rPr lang="en-GB" smtClean="0"/>
              <a:t>‹#›</a:t>
            </a:fld>
            <a:endParaRPr lang="en-GB"/>
          </a:p>
        </p:txBody>
      </p:sp>
    </p:spTree>
    <p:extLst>
      <p:ext uri="{BB962C8B-B14F-4D97-AF65-F5344CB8AC3E}">
        <p14:creationId xmlns:p14="http://schemas.microsoft.com/office/powerpoint/2010/main" val="28128822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Hello there and a warm welcome to you all – thank you for joining us today for this short presentation exploring the wellbeing services and support we have available here at UWTSD.</a:t>
            </a:r>
          </a:p>
          <a:p>
            <a:r>
              <a:rPr lang="en-US" err="1"/>
              <a:t>Shw</a:t>
            </a:r>
            <a:r>
              <a:rPr lang="en-US"/>
              <a:t> </a:t>
            </a:r>
            <a:r>
              <a:rPr lang="en-US" err="1"/>
              <a:t>mae</a:t>
            </a:r>
            <a:r>
              <a:rPr lang="en-US"/>
              <a:t> a </a:t>
            </a:r>
            <a:r>
              <a:rPr lang="en-US" err="1"/>
              <a:t>croeso</a:t>
            </a:r>
            <a:r>
              <a:rPr lang="en-US"/>
              <a:t> </a:t>
            </a:r>
            <a:r>
              <a:rPr lang="en-US" err="1"/>
              <a:t>cynnes</a:t>
            </a:r>
            <a:r>
              <a:rPr lang="en-US"/>
              <a:t> Ich </a:t>
            </a:r>
            <a:r>
              <a:rPr lang="en-US" err="1"/>
              <a:t>i</a:t>
            </a:r>
            <a:r>
              <a:rPr lang="en-US"/>
              <a:t> </a:t>
            </a:r>
            <a:r>
              <a:rPr lang="en-US" err="1"/>
              <a:t>gyd</a:t>
            </a:r>
            <a:r>
              <a:rPr lang="en-US"/>
              <a:t> a </a:t>
            </a:r>
            <a:r>
              <a:rPr lang="en-US" err="1"/>
              <a:t>diolch</a:t>
            </a:r>
            <a:r>
              <a:rPr lang="en-US"/>
              <a:t> am </a:t>
            </a:r>
            <a:r>
              <a:rPr lang="en-US" err="1"/>
              <a:t>ymuno</a:t>
            </a:r>
            <a:r>
              <a:rPr lang="en-US"/>
              <a:t> a </a:t>
            </a:r>
            <a:r>
              <a:rPr lang="en-US" err="1"/>
              <a:t>ni</a:t>
            </a:r>
            <a:r>
              <a:rPr lang="en-US"/>
              <a:t> </a:t>
            </a:r>
            <a:r>
              <a:rPr lang="en-US" err="1"/>
              <a:t>heddiw</a:t>
            </a:r>
            <a:r>
              <a:rPr lang="en-US"/>
              <a:t>. </a:t>
            </a:r>
            <a:endParaRPr lang="en-US">
              <a:ea typeface="Calibri"/>
              <a:cs typeface="Calibri"/>
            </a:endParaRPr>
          </a:p>
          <a:p>
            <a:endParaRPr lang="en-GB">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8D992C-35DE-45BA-80EA-361DA2EF2C20}"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788246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ea typeface="Calibri"/>
                <a:cs typeface="Calibri"/>
              </a:rPr>
              <a:t>The University offers a spectrum of support which includes in-house support, on-line self-help tools and partnerships with independent services to offer our students the best possible support.</a:t>
            </a:r>
          </a:p>
          <a:p>
            <a:endParaRPr lang="en-GB"/>
          </a:p>
          <a:p>
            <a:r>
              <a:rPr lang="en-GB"/>
              <a:t>The Connect area of the University's website contains further information on those services and how to access them.</a:t>
            </a:r>
            <a:endParaRPr lang="en-GB">
              <a:ea typeface="Calibri"/>
              <a:cs typeface="Calibri"/>
            </a:endParaRPr>
          </a:p>
          <a:p>
            <a:endParaRPr lang="en-GB"/>
          </a:p>
          <a:p>
            <a:r>
              <a:rPr lang="en-GB"/>
              <a:t>I</a:t>
            </a:r>
            <a:r>
              <a:rPr lang="en-GB" b="0"/>
              <a:t> </a:t>
            </a:r>
            <a:r>
              <a:rPr lang="en-GB"/>
              <a:t>want to</a:t>
            </a:r>
            <a:r>
              <a:rPr lang="en-GB" b="0"/>
              <a:t> highlight a few</a:t>
            </a:r>
            <a:r>
              <a:rPr lang="en-GB"/>
              <a:t> this afternoon which previous students have found incredibly helpful and beneficial. The Student Assistant Program, is a 24/7 confidential and free service that provides assistance to students on a wide range of issues such as legal, financial, medical or life matters, and offers support outside of normal University office hours when students wish to chat through their difficulties. They also have an App that can be used to access their services. (Leaflets to be taken) The</a:t>
            </a:r>
            <a:r>
              <a:rPr lang="en-GB" b="0"/>
              <a:t> </a:t>
            </a:r>
            <a:r>
              <a:rPr lang="en-GB"/>
              <a:t>Sorted app is free to students via the University link and  can</a:t>
            </a:r>
            <a:r>
              <a:rPr lang="en-GB" b="0"/>
              <a:t> </a:t>
            </a:r>
            <a:r>
              <a:rPr lang="en-GB"/>
              <a:t>be downloaded onto a mobile device to </a:t>
            </a:r>
            <a:r>
              <a:rPr lang="en-GB" b="0"/>
              <a:t>support a switch to a positive state of mind, </a:t>
            </a:r>
            <a:r>
              <a:rPr lang="en-GB" b="0" err="1"/>
              <a:t>Togetherall</a:t>
            </a:r>
            <a:r>
              <a:rPr lang="en-GB" b="0"/>
              <a:t>, is </a:t>
            </a:r>
            <a:r>
              <a:rPr lang="en-GB"/>
              <a:t>an additional</a:t>
            </a:r>
            <a:r>
              <a:rPr lang="en-GB" b="0"/>
              <a:t> free 24/7 online support service</a:t>
            </a:r>
            <a:r>
              <a:rPr lang="en-GB"/>
              <a:t> that we offer and their website also has a wide range of on-line courses and information videos that can be useful in building up resilience to maintain good wellbeing.</a:t>
            </a:r>
            <a:endParaRPr lang="en-GB">
              <a:solidFill>
                <a:srgbClr val="4A4A4B"/>
              </a:solidFill>
              <a:latin typeface="Lato"/>
              <a:ea typeface="Lato"/>
              <a:cs typeface="Lato"/>
            </a:endParaRPr>
          </a:p>
          <a:p>
            <a:endParaRPr lang="en-GB">
              <a:solidFill>
                <a:srgbClr val="000000"/>
              </a:solidFill>
              <a:latin typeface="Calibri"/>
              <a:ea typeface="Calibri"/>
              <a:cs typeface="Calibri"/>
            </a:endParaRPr>
          </a:p>
        </p:txBody>
      </p:sp>
      <p:sp>
        <p:nvSpPr>
          <p:cNvPr id="4" name="Slide Number Placeholder 3"/>
          <p:cNvSpPr>
            <a:spLocks noGrp="1"/>
          </p:cNvSpPr>
          <p:nvPr>
            <p:ph type="sldNum" sz="quarter" idx="5"/>
          </p:nvPr>
        </p:nvSpPr>
        <p:spPr/>
        <p:txBody>
          <a:bodyPr/>
          <a:lstStyle/>
          <a:p>
            <a:fld id="{C4E85BFF-47F5-4DA6-8637-2D7273391C30}" type="slidenum">
              <a:rPr lang="en-GB" smtClean="0"/>
              <a:t>2</a:t>
            </a:fld>
            <a:endParaRPr lang="en-GB"/>
          </a:p>
        </p:txBody>
      </p:sp>
    </p:spTree>
    <p:extLst>
      <p:ext uri="{BB962C8B-B14F-4D97-AF65-F5344CB8AC3E}">
        <p14:creationId xmlns:p14="http://schemas.microsoft.com/office/powerpoint/2010/main" val="14737211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8D992C-35DE-45BA-80EA-361DA2EF2C20}"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442982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Information is on the HWB app here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8D992C-35DE-45BA-80EA-361DA2EF2C20}"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609741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08D992C-35DE-45BA-80EA-361DA2EF2C20}" type="slidenum">
              <a:rPr lang="en-GB" smtClean="0"/>
              <a:t>5</a:t>
            </a:fld>
            <a:endParaRPr lang="en-GB"/>
          </a:p>
        </p:txBody>
      </p:sp>
    </p:spTree>
    <p:extLst>
      <p:ext uri="{BB962C8B-B14F-4D97-AF65-F5344CB8AC3E}">
        <p14:creationId xmlns:p14="http://schemas.microsoft.com/office/powerpoint/2010/main" val="39042270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8D992C-35DE-45BA-80EA-361DA2EF2C20}"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240819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8860755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943821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058366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637085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7995605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7611175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25823303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37079732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6633297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78457680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 Id="rId9" Type="http://schemas.openxmlformats.org/officeDocument/2006/relationships/image" Target="../media/image6.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 Id="rId4" Type="http://schemas.openxmlformats.org/officeDocument/2006/relationships/image" Target="../media/image13.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5" Type="http://schemas.openxmlformats.org/officeDocument/2006/relationships/image" Target="../media/image15.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slideLayout" Target="../slideLayouts/slideLayout19.xml"/><Relationship Id="rId1" Type="http://schemas.openxmlformats.org/officeDocument/2006/relationships/slideLayout" Target="../slideLayouts/slideLayout18.xml"/><Relationship Id="rId5" Type="http://schemas.openxmlformats.org/officeDocument/2006/relationships/image" Target="../media/image18.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28.xml"/><Relationship Id="rId3" Type="http://schemas.openxmlformats.org/officeDocument/2006/relationships/slideLayout" Target="../slideLayouts/slideLayout23.xml"/><Relationship Id="rId7" Type="http://schemas.openxmlformats.org/officeDocument/2006/relationships/slideLayout" Target="../slideLayouts/slideLayout27.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5" Type="http://schemas.openxmlformats.org/officeDocument/2006/relationships/slideLayout" Target="../slideLayouts/slideLayout25.xml"/><Relationship Id="rId4" Type="http://schemas.openxmlformats.org/officeDocument/2006/relationships/slideLayout" Target="../slideLayouts/slideLayout24.xml"/><Relationship Id="rId9"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3" Type="http://schemas.openxmlformats.org/officeDocument/2006/relationships/slideLayout" Target="../slideLayouts/slideLayout31.xml"/><Relationship Id="rId7" Type="http://schemas.openxmlformats.org/officeDocument/2006/relationships/image" Target="../media/image1.png"/><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theme" Target="../theme/theme7.xml"/><Relationship Id="rId5" Type="http://schemas.openxmlformats.org/officeDocument/2006/relationships/slideLayout" Target="../slideLayouts/slideLayout33.xml"/><Relationship Id="rId4"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985729598"/>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xml"/><Relationship Id="rId1" Type="http://schemas.openxmlformats.org/officeDocument/2006/relationships/slideLayout" Target="../slideLayouts/slideLayout33.xml"/></Relationships>
</file>

<file path=ppt/slides/_rels/slide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30.png"/></Relationships>
</file>

<file path=ppt/slides/_rels/slide3.xml.rels><?xml version="1.0" encoding="UTF-8" standalone="yes"?>
<Relationships xmlns="http://schemas.openxmlformats.org/package/2006/relationships"><Relationship Id="rId3" Type="http://schemas.openxmlformats.org/officeDocument/2006/relationships/hyperlink" Target="https://hwb.uwtsd.ac.uk/dashboard/student" TargetMode="External"/><Relationship Id="rId2" Type="http://schemas.openxmlformats.org/officeDocument/2006/relationships/notesSlide" Target="../notesSlides/notesSlide3.xml"/><Relationship Id="rId1" Type="http://schemas.openxmlformats.org/officeDocument/2006/relationships/slideLayout" Target="../slideLayouts/slideLayout33.xml"/><Relationship Id="rId5" Type="http://schemas.openxmlformats.org/officeDocument/2006/relationships/image" Target="../media/image32.png"/><Relationship Id="rId4" Type="http://schemas.openxmlformats.org/officeDocument/2006/relationships/image" Target="../media/image31.jpeg"/></Relationships>
</file>

<file path=ppt/slides/_rels/slide4.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4.xml"/><Relationship Id="rId1" Type="http://schemas.openxmlformats.org/officeDocument/2006/relationships/slideLayout" Target="../slideLayouts/slideLayout33.xml"/><Relationship Id="rId5" Type="http://schemas.openxmlformats.org/officeDocument/2006/relationships/image" Target="../media/image35.png"/><Relationship Id="rId4" Type="http://schemas.openxmlformats.org/officeDocument/2006/relationships/image" Target="../media/image34.jpeg"/></Relationships>
</file>

<file path=ppt/slides/_rels/slide5.xml.rels><?xml version="1.0" encoding="UTF-8" standalone="yes"?>
<Relationships xmlns="http://schemas.openxmlformats.org/package/2006/relationships"><Relationship Id="rId8" Type="http://schemas.openxmlformats.org/officeDocument/2006/relationships/image" Target="../media/image38.png"/><Relationship Id="rId13" Type="http://schemas.openxmlformats.org/officeDocument/2006/relationships/image" Target="../media/image32.png"/><Relationship Id="rId3" Type="http://schemas.openxmlformats.org/officeDocument/2006/relationships/hyperlink" Target="mailto:pat@papyrus-uk.org" TargetMode="External"/><Relationship Id="rId7" Type="http://schemas.openxmlformats.org/officeDocument/2006/relationships/image" Target="../media/image37.svg"/><Relationship Id="rId12" Type="http://schemas.openxmlformats.org/officeDocument/2006/relationships/image" Target="../media/image41.svg"/><Relationship Id="rId2" Type="http://schemas.openxmlformats.org/officeDocument/2006/relationships/notesSlide" Target="../notesSlides/notesSlide5.xml"/><Relationship Id="rId1" Type="http://schemas.openxmlformats.org/officeDocument/2006/relationships/slideLayout" Target="../slideLayouts/slideLayout33.xml"/><Relationship Id="rId6" Type="http://schemas.openxmlformats.org/officeDocument/2006/relationships/image" Target="../media/image36.png"/><Relationship Id="rId11" Type="http://schemas.openxmlformats.org/officeDocument/2006/relationships/image" Target="../media/image40.png"/><Relationship Id="rId5" Type="http://schemas.openxmlformats.org/officeDocument/2006/relationships/hyperlink" Target="https://eur01.safelinks.protection.outlook.com/?url=https%3A%2F%2Fgov.wales%2Flive-fear-free%2Fcontact-live-fear-free&amp;data=05%7C01%7Ck.anthony%40uwtsd.ac.uk%7C74b4fa85f2b04d24791f08dbb92bdb30%7C4e0f11f9046e45059cb8db2152311e21%7C0%7C0%7C638307371263093413%7CUnknown%7CTWFpbGZsb3d8eyJWIjoiMC4wLjAwMDAiLCJQIjoiV2luMzIiLCJBTiI6Ik1haWwiLCJXVCI6Mn0%3D%7C3000%7C%7C%7C&amp;sdata=TWrHXcvrh6Z7iNEPu1R7Ylf5f3Lr5QOEE0%2Fp4yl6bdo%3D&amp;reserved=0" TargetMode="External"/><Relationship Id="rId10" Type="http://schemas.openxmlformats.org/officeDocument/2006/relationships/hyperlink" Target="mailto:wellbeingsupport@uwtsd.ac.uk" TargetMode="External"/><Relationship Id="rId4" Type="http://schemas.openxmlformats.org/officeDocument/2006/relationships/hyperlink" Target="https://eur01.safelinks.protection.outlook.com/?url=https%3A%2F%2Fwww.samaritans.org%2F&amp;data=05%7C01%7Ck.anthony%40uwtsd.ac.uk%7C74b4fa85f2b04d24791f08dbb92bdb30%7C4e0f11f9046e45059cb8db2152311e21%7C0%7C0%7C638307371263093413%7CUnknown%7CTWFpbGZsb3d8eyJWIjoiMC4wLjAwMDAiLCJQIjoiV2luMzIiLCJBTiI6Ik1haWwiLCJXVCI6Mn0%3D%7C3000%7C%7C%7C&amp;sdata=V4MUG4l3MMV9yTHjRfO66pjSRwS4INO4KlODMCxZ3XQ%3D&amp;reserved=0" TargetMode="External"/><Relationship Id="rId9" Type="http://schemas.openxmlformats.org/officeDocument/2006/relationships/image" Target="../media/image39.svg"/></Relationships>
</file>

<file path=ppt/slides/_rels/slide6.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6.xml"/><Relationship Id="rId1" Type="http://schemas.openxmlformats.org/officeDocument/2006/relationships/slideLayout" Target="../slideLayouts/slideLayout3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9"/>
          <p:cNvSpPr txBox="1">
            <a:spLocks noGrp="1"/>
          </p:cNvSpPr>
          <p:nvPr>
            <p:ph type="title" idx="4294967295"/>
          </p:nvPr>
        </p:nvSpPr>
        <p:spPr>
          <a:xfrm>
            <a:off x="806966" y="2167115"/>
            <a:ext cx="5289034" cy="1846659"/>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dirty="0">
                <a:ln>
                  <a:noFill/>
                </a:ln>
                <a:solidFill>
                  <a:srgbClr val="F4F6FC"/>
                </a:solidFill>
                <a:effectLst/>
                <a:uLnTx/>
                <a:uFillTx/>
                <a:latin typeface="Calibri"/>
                <a:ea typeface="Calibri"/>
                <a:cs typeface="Calibri"/>
              </a:rPr>
              <a:t>Introduction to the Wellbeing Service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dirty="0">
              <a:ln>
                <a:noFill/>
              </a:ln>
              <a:solidFill>
                <a:srgbClr val="F4F6FC"/>
              </a:solidFill>
              <a:effectLst/>
              <a:uLnTx/>
              <a:uFillTx/>
              <a:latin typeface="HK Grotesk Bold"/>
              <a:ea typeface="+mn-ea"/>
              <a:cs typeface="+mn-cs"/>
            </a:endParaRPr>
          </a:p>
        </p:txBody>
      </p:sp>
      <p:pic>
        <p:nvPicPr>
          <p:cNvPr id="10" name="Picture 9" descr="A qr code on a black background&#10;&#10;Wellbeing service website link">
            <a:extLst>
              <a:ext uri="{FF2B5EF4-FFF2-40B4-BE49-F238E27FC236}">
                <a16:creationId xmlns:a16="http://schemas.microsoft.com/office/drawing/2014/main" id="{51334F7A-0EF6-9493-ADAE-F87B84317417}"/>
              </a:ext>
            </a:extLst>
          </p:cNvPr>
          <p:cNvPicPr>
            <a:picLocks noChangeAspect="1"/>
          </p:cNvPicPr>
          <p:nvPr/>
        </p:nvPicPr>
        <p:blipFill>
          <a:blip r:embed="rId3"/>
          <a:stretch>
            <a:fillRect/>
          </a:stretch>
        </p:blipFill>
        <p:spPr>
          <a:xfrm>
            <a:off x="7506588" y="1632098"/>
            <a:ext cx="3593803" cy="359380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2957C79-BDAD-9CE3-2D7C-91E4103A5B4E}"/>
              </a:ext>
            </a:extLst>
          </p:cNvPr>
          <p:cNvSpPr>
            <a:spLocks noGrp="1"/>
          </p:cNvSpPr>
          <p:nvPr>
            <p:ph type="title" idx="4294967295"/>
          </p:nvPr>
        </p:nvSpPr>
        <p:spPr>
          <a:xfrm>
            <a:off x="143593" y="1053088"/>
            <a:ext cx="5704548" cy="2815527"/>
          </a:xfrm>
          <a:prstGeom prst="rect">
            <a:avLst/>
          </a:prstGeom>
          <a:noFill/>
          <a:ln>
            <a:noFill/>
            <a:prstDash/>
          </a:ln>
          <a:effectLst/>
        </p:spPr>
        <p:txBody>
          <a:bodyPr rot="0" spcFirstLastPara="0" vertOverflow="overflow" horzOverflow="overflow" vert="horz" wrap="none" lIns="0" tIns="0" rIns="0" bIns="0" numCol="1" spcCol="0" rtlCol="0" fromWordArt="0" anchor="t" anchorCtr="0" forceAA="0" compatLnSpc="1">
            <a:prstTxWarp prst="textNoShape">
              <a:avLst/>
            </a:prstTxWarp>
            <a:norm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6000" b="0" i="0" u="none" strike="noStrike" kern="1200" cap="none" spc="0" normalizeH="0" baseline="0" noProof="0" dirty="0">
                <a:ln>
                  <a:noFill/>
                </a:ln>
                <a:solidFill>
                  <a:schemeClr val="bg1"/>
                </a:solidFill>
                <a:effectLst/>
                <a:uLnTx/>
                <a:uFillTx/>
                <a:latin typeface="Calibri"/>
                <a:ea typeface="Calibri"/>
                <a:cs typeface="Times New Roman"/>
              </a:rPr>
              <a:t>Connect</a:t>
            </a:r>
            <a:r>
              <a:rPr kumimoji="0" lang="en-GB" sz="4800" b="0" i="0" u="none" strike="noStrike" kern="1200" cap="none" spc="0" normalizeH="0" baseline="0" noProof="0" dirty="0">
                <a:ln>
                  <a:noFill/>
                </a:ln>
                <a:solidFill>
                  <a:schemeClr val="bg1"/>
                </a:solidFill>
                <a:effectLst/>
                <a:uLnTx/>
                <a:uFillTx/>
                <a:latin typeface="Calibri"/>
                <a:ea typeface="Calibri"/>
                <a:cs typeface="Times New Roman"/>
              </a:rPr>
              <a:t>:</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400" b="0" i="0" u="none" strike="noStrike" kern="1200" cap="none" spc="0" normalizeH="0" baseline="0" noProof="0" dirty="0">
                <a:ln>
                  <a:noFill/>
                </a:ln>
                <a:solidFill>
                  <a:schemeClr val="bg1"/>
                </a:solidFill>
                <a:effectLst/>
                <a:uLnTx/>
                <a:uFillTx/>
                <a:latin typeface="Calibri"/>
                <a:ea typeface="Calibri"/>
                <a:cs typeface="Times New Roman"/>
              </a:rPr>
              <a:t>Independent services &amp;</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400" b="0" i="0" u="none" strike="noStrike" kern="1200" cap="none" spc="0" normalizeH="0" baseline="0" noProof="0" dirty="0">
                <a:ln>
                  <a:noFill/>
                </a:ln>
                <a:solidFill>
                  <a:schemeClr val="bg1"/>
                </a:solidFill>
                <a:effectLst/>
                <a:uLnTx/>
                <a:uFillTx/>
                <a:latin typeface="Calibri"/>
                <a:ea typeface="Calibri"/>
                <a:cs typeface="Times New Roman"/>
              </a:rPr>
              <a:t>self-help tools</a:t>
            </a:r>
          </a:p>
        </p:txBody>
      </p:sp>
      <p:sp>
        <p:nvSpPr>
          <p:cNvPr id="2" name="Rectangle 1">
            <a:extLst>
              <a:ext uri="{FF2B5EF4-FFF2-40B4-BE49-F238E27FC236}">
                <a16:creationId xmlns:a16="http://schemas.microsoft.com/office/drawing/2014/main" id="{FDA59DD6-9B9B-36EF-AAB2-55D7B9FE3B05}"/>
              </a:ext>
              <a:ext uri="{C183D7F6-B498-43B3-948B-1728B52AA6E4}">
                <adec:decorative xmlns:adec="http://schemas.microsoft.com/office/drawing/2017/decorative" val="1"/>
              </a:ext>
            </a:extLst>
          </p:cNvPr>
          <p:cNvSpPr/>
          <p:nvPr/>
        </p:nvSpPr>
        <p:spPr>
          <a:xfrm>
            <a:off x="6096000" y="0"/>
            <a:ext cx="6096000" cy="6858000"/>
          </a:xfrm>
          <a:prstGeom prst="rect">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A screenshot of independant service and self help tools">
            <a:extLst>
              <a:ext uri="{FF2B5EF4-FFF2-40B4-BE49-F238E27FC236}">
                <a16:creationId xmlns:a16="http://schemas.microsoft.com/office/drawing/2014/main" id="{35990201-6C48-A924-4398-C4EA5077E336}"/>
              </a:ext>
            </a:extLst>
          </p:cNvPr>
          <p:cNvPicPr>
            <a:picLocks noChangeAspect="1"/>
          </p:cNvPicPr>
          <p:nvPr/>
        </p:nvPicPr>
        <p:blipFill>
          <a:blip r:embed="rId3"/>
          <a:stretch>
            <a:fillRect/>
          </a:stretch>
        </p:blipFill>
        <p:spPr>
          <a:xfrm>
            <a:off x="6007511" y="0"/>
            <a:ext cx="6602702" cy="6857999"/>
          </a:xfrm>
          <a:prstGeom prst="rect">
            <a:avLst/>
          </a:prstGeom>
        </p:spPr>
      </p:pic>
      <p:pic>
        <p:nvPicPr>
          <p:cNvPr id="4" name="Picture 3" descr="A qr code on a black background&#10;&#10;That leads to a form to be on the wellbeing team mailing list">
            <a:extLst>
              <a:ext uri="{FF2B5EF4-FFF2-40B4-BE49-F238E27FC236}">
                <a16:creationId xmlns:a16="http://schemas.microsoft.com/office/drawing/2014/main" id="{9411E6CC-8B12-543A-34F5-A5F8B84E3271}"/>
              </a:ext>
            </a:extLst>
          </p:cNvPr>
          <p:cNvPicPr>
            <a:picLocks noChangeAspect="1"/>
          </p:cNvPicPr>
          <p:nvPr/>
        </p:nvPicPr>
        <p:blipFill>
          <a:blip r:embed="rId4"/>
          <a:stretch>
            <a:fillRect/>
          </a:stretch>
        </p:blipFill>
        <p:spPr>
          <a:xfrm>
            <a:off x="143593" y="4052966"/>
            <a:ext cx="1751946" cy="1751946"/>
          </a:xfrm>
          <a:prstGeom prst="rect">
            <a:avLst/>
          </a:prstGeom>
        </p:spPr>
      </p:pic>
      <p:sp>
        <p:nvSpPr>
          <p:cNvPr id="7" name="TextBox 6">
            <a:extLst>
              <a:ext uri="{FF2B5EF4-FFF2-40B4-BE49-F238E27FC236}">
                <a16:creationId xmlns:a16="http://schemas.microsoft.com/office/drawing/2014/main" id="{3696C4A1-DCFD-0163-959F-82A4FA4ED439}"/>
              </a:ext>
            </a:extLst>
          </p:cNvPr>
          <p:cNvSpPr txBox="1"/>
          <p:nvPr/>
        </p:nvSpPr>
        <p:spPr>
          <a:xfrm>
            <a:off x="2117700" y="4467274"/>
            <a:ext cx="3667649" cy="923330"/>
          </a:xfrm>
          <a:prstGeom prst="rect">
            <a:avLst/>
          </a:prstGeom>
          <a:noFill/>
        </p:spPr>
        <p:txBody>
          <a:bodyPr wrap="square" rtlCol="0">
            <a:spAutoFit/>
          </a:bodyPr>
          <a:lstStyle/>
          <a:p>
            <a:r>
              <a:rPr lang="en-GB" dirty="0">
                <a:solidFill>
                  <a:schemeClr val="bg1"/>
                </a:solidFill>
              </a:rPr>
              <a:t>For training and other Wellbeing activities: wellbeingtraining@uwtsd.ac.uk</a:t>
            </a:r>
          </a:p>
        </p:txBody>
      </p:sp>
    </p:spTree>
    <p:extLst>
      <p:ext uri="{BB962C8B-B14F-4D97-AF65-F5344CB8AC3E}">
        <p14:creationId xmlns:p14="http://schemas.microsoft.com/office/powerpoint/2010/main" val="38996933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Blue Banner"/>
          <p:cNvSpPr/>
          <p:nvPr/>
        </p:nvSpPr>
        <p:spPr>
          <a:xfrm>
            <a:off x="7162800" y="-1"/>
            <a:ext cx="152400" cy="6858001"/>
          </a:xfrm>
          <a:prstGeom prst="rect">
            <a:avLst/>
          </a:prstGeom>
          <a:solidFill>
            <a:srgbClr val="5CB6F9"/>
          </a:solid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TextBox 6"/>
          <p:cNvSpPr txBox="1">
            <a:spLocks noGrp="1"/>
          </p:cNvSpPr>
          <p:nvPr>
            <p:ph type="title" idx="4294967295"/>
          </p:nvPr>
        </p:nvSpPr>
        <p:spPr>
          <a:xfrm>
            <a:off x="566420" y="1119200"/>
            <a:ext cx="6146683" cy="593176"/>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l" defTabSz="914400" rtl="0" eaLnBrk="1" fontAlgn="auto" latinLnBrk="0" hangingPunct="1">
              <a:lnSpc>
                <a:spcPts val="4920"/>
              </a:lnSpc>
              <a:spcBef>
                <a:spcPts val="0"/>
              </a:spcBef>
              <a:spcAft>
                <a:spcPts val="0"/>
              </a:spcAft>
              <a:buClrTx/>
              <a:buSzTx/>
              <a:buFontTx/>
              <a:buNone/>
              <a:tabLst/>
              <a:defRPr/>
            </a:pPr>
            <a:r>
              <a:rPr kumimoji="0" lang="en-US" sz="3600" b="0" i="0" u="none" strike="noStrike" kern="1200" cap="none" spc="0" normalizeH="0" baseline="0" noProof="0" dirty="0">
                <a:ln>
                  <a:noFill/>
                </a:ln>
                <a:solidFill>
                  <a:schemeClr val="bg1"/>
                </a:solidFill>
                <a:effectLst/>
                <a:uLnTx/>
                <a:uFillTx/>
                <a:latin typeface="Calibri"/>
                <a:ea typeface="Calibri"/>
                <a:cs typeface="Calibri"/>
              </a:rPr>
              <a:t>Wellbeing Support</a:t>
            </a:r>
          </a:p>
        </p:txBody>
      </p:sp>
      <p:sp>
        <p:nvSpPr>
          <p:cNvPr id="7" name="TextBox 7"/>
          <p:cNvSpPr txBox="1"/>
          <p:nvPr/>
        </p:nvSpPr>
        <p:spPr>
          <a:xfrm>
            <a:off x="7268626" y="-1"/>
            <a:ext cx="4724098" cy="7681077"/>
          </a:xfrm>
          <a:prstGeom prst="rect">
            <a:avLst/>
          </a:prstGeom>
        </p:spPr>
        <p:txBody>
          <a:bodyPr lIns="0" tIns="0" rIns="0" bIns="0" rtlCol="0" anchor="t">
            <a:spAutoFit/>
          </a:bodyPr>
          <a:lstStyle/>
          <a:p>
            <a:pPr marL="0" marR="0" lvl="0" indent="0" algn="l" defTabSz="914400" rtl="0" eaLnBrk="1" fontAlgn="auto" latinLnBrk="0" hangingPunct="1">
              <a:lnSpc>
                <a:spcPts val="2431"/>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CAE8FF"/>
                </a:solidFill>
                <a:effectLst/>
                <a:uLnTx/>
                <a:uFillTx/>
                <a:latin typeface="HK Grotesk Medium"/>
                <a:ea typeface="+mn-ea"/>
                <a:cs typeface="+mn-cs"/>
              </a:rPr>
              <a:t> </a:t>
            </a:r>
          </a:p>
          <a:p>
            <a:pPr marL="374650" marR="0" lvl="1" indent="-187325" algn="l" defTabSz="914400" rtl="0" eaLnBrk="1" fontAlgn="auto" latinLnBrk="0" hangingPunct="1">
              <a:lnSpc>
                <a:spcPts val="2431"/>
              </a:lnSpc>
              <a:spcBef>
                <a:spcPts val="0"/>
              </a:spcBef>
              <a:spcAft>
                <a:spcPts val="0"/>
              </a:spcAft>
              <a:buClrTx/>
              <a:buSzTx/>
              <a:buFont typeface="Arial"/>
              <a:buChar char="•"/>
              <a:tabLst/>
              <a:defRPr/>
            </a:pPr>
            <a:r>
              <a:rPr kumimoji="0" lang="en-US" sz="1800" b="0" i="0" u="none" strike="noStrike" kern="1200" cap="none" spc="0" normalizeH="0" baseline="0" noProof="0" dirty="0">
                <a:ln>
                  <a:noFill/>
                </a:ln>
                <a:solidFill>
                  <a:prstClr val="white"/>
                </a:solidFill>
                <a:effectLst/>
                <a:uLnTx/>
                <a:uFillTx/>
                <a:latin typeface="Calibri"/>
                <a:ea typeface="Calibri"/>
                <a:cs typeface="Calibri"/>
              </a:rPr>
              <a:t>For access to our 1-1 Wellbeing Advice, mentoring or counselling, complete a Support Request Form</a:t>
            </a:r>
          </a:p>
          <a:p>
            <a:pPr marL="187325" marR="0" lvl="1" algn="l" defTabSz="914400" rtl="0" eaLnBrk="1" fontAlgn="auto" latinLnBrk="0" hangingPunct="1">
              <a:lnSpc>
                <a:spcPts val="2431"/>
              </a:lnSpc>
              <a:spcBef>
                <a:spcPts val="0"/>
              </a:spcBef>
              <a:spcAft>
                <a:spcPts val="0"/>
              </a:spcAft>
              <a:buClrTx/>
              <a:buSzTx/>
              <a:tabLst/>
              <a:defRPr/>
            </a:pPr>
            <a:endParaRPr kumimoji="0" lang="en-US" sz="1800" b="0" i="0" u="none" strike="noStrike" kern="1200" cap="none" spc="0" normalizeH="0" baseline="0" noProof="0" dirty="0">
              <a:ln>
                <a:noFill/>
              </a:ln>
              <a:solidFill>
                <a:prstClr val="white"/>
              </a:solidFill>
              <a:effectLst/>
              <a:uLnTx/>
              <a:uFillTx/>
              <a:latin typeface="Calibri"/>
              <a:ea typeface="Calibri"/>
              <a:cs typeface="Calibri"/>
            </a:endParaRPr>
          </a:p>
          <a:p>
            <a:pPr marL="374650" marR="0" lvl="1" indent="-187325" algn="l" defTabSz="914400" rtl="0" eaLnBrk="1" fontAlgn="auto" latinLnBrk="0" hangingPunct="1">
              <a:lnSpc>
                <a:spcPts val="2431"/>
              </a:lnSpc>
              <a:spcBef>
                <a:spcPts val="0"/>
              </a:spcBef>
              <a:spcAft>
                <a:spcPts val="0"/>
              </a:spcAft>
              <a:buClrTx/>
              <a:buSzTx/>
              <a:buFont typeface="Arial"/>
              <a:buChar char="•"/>
              <a:tabLst/>
              <a:defRPr/>
            </a:pPr>
            <a:r>
              <a:rPr kumimoji="0" lang="en-US" sz="1800" b="0" i="0" u="none" strike="noStrike" kern="1200" cap="none" spc="0" normalizeH="0" baseline="0" noProof="0" dirty="0">
                <a:ln>
                  <a:noFill/>
                </a:ln>
                <a:solidFill>
                  <a:prstClr val="white"/>
                </a:solidFill>
                <a:effectLst/>
                <a:uLnTx/>
                <a:uFillTx/>
                <a:latin typeface="Calibri"/>
                <a:ea typeface="Calibri"/>
                <a:cs typeface="Calibri"/>
              </a:rPr>
              <a:t>Quick and easy format–ask any member of staff for help, if needed!</a:t>
            </a:r>
            <a:endParaRPr lang="en-US" sz="1800" b="0" i="0" u="none" strike="noStrike" kern="1200" cap="none" spc="0" normalizeH="0" baseline="0" noProof="0" dirty="0">
              <a:ln>
                <a:noFill/>
              </a:ln>
              <a:solidFill>
                <a:prstClr val="white"/>
              </a:solidFill>
              <a:effectLst/>
              <a:uLnTx/>
              <a:uFillTx/>
              <a:latin typeface="Calibri"/>
              <a:ea typeface="Calibri"/>
              <a:cs typeface="Calibri"/>
            </a:endParaRPr>
          </a:p>
          <a:p>
            <a:pPr marL="374650" marR="0" lvl="1" indent="-187325" algn="l" defTabSz="914400" rtl="0" eaLnBrk="1" fontAlgn="auto" latinLnBrk="0" hangingPunct="1">
              <a:lnSpc>
                <a:spcPts val="2431"/>
              </a:lnSpc>
              <a:spcBef>
                <a:spcPts val="0"/>
              </a:spcBef>
              <a:spcAft>
                <a:spcPts val="0"/>
              </a:spcAft>
              <a:buClrTx/>
              <a:buSzTx/>
              <a:buFont typeface="Arial"/>
              <a:buChar char="•"/>
              <a:tabLst/>
              <a:defRPr/>
            </a:pPr>
            <a:endParaRPr lang="en-US" sz="1800" b="0" i="0" u="none" strike="noStrike" kern="1200" cap="none" spc="0" normalizeH="0" baseline="0" noProof="0" dirty="0">
              <a:ln>
                <a:noFill/>
              </a:ln>
              <a:solidFill>
                <a:prstClr val="white"/>
              </a:solidFill>
              <a:effectLst/>
              <a:uLnTx/>
              <a:uFillTx/>
              <a:latin typeface="Calibri"/>
              <a:ea typeface="Calibri"/>
              <a:cs typeface="Calibri"/>
            </a:endParaRPr>
          </a:p>
          <a:p>
            <a:pPr marL="374650" marR="0" lvl="1" indent="-187325" algn="l" defTabSz="914400" rtl="0" eaLnBrk="1" fontAlgn="auto" latinLnBrk="0" hangingPunct="1">
              <a:lnSpc>
                <a:spcPts val="2431"/>
              </a:lnSpc>
              <a:spcBef>
                <a:spcPts val="0"/>
              </a:spcBef>
              <a:spcAft>
                <a:spcPts val="0"/>
              </a:spcAft>
              <a:buClrTx/>
              <a:buSzTx/>
              <a:buFont typeface="Arial"/>
              <a:buChar char="•"/>
              <a:tabLst/>
              <a:defRPr/>
            </a:pPr>
            <a:r>
              <a:rPr kumimoji="0" lang="en-US" sz="1800" b="0" i="0" u="none" strike="noStrike" kern="1200" cap="none" spc="0" normalizeH="0" baseline="0" noProof="0" dirty="0">
                <a:ln>
                  <a:noFill/>
                </a:ln>
                <a:solidFill>
                  <a:prstClr val="white"/>
                </a:solidFill>
                <a:effectLst/>
                <a:uLnTx/>
                <a:uFillTx/>
                <a:latin typeface="Calibri"/>
                <a:ea typeface="Calibri"/>
                <a:cs typeface="Calibri"/>
              </a:rPr>
              <a:t> Fastest and quickest route into wellbeing support, focused on a student-</a:t>
            </a:r>
            <a:r>
              <a:rPr kumimoji="0" lang="en-US" sz="1800" b="0" i="0" u="none" strike="noStrike" kern="1200" cap="none" spc="0" normalizeH="0" baseline="0" noProof="0" dirty="0" err="1">
                <a:ln>
                  <a:noFill/>
                </a:ln>
                <a:solidFill>
                  <a:prstClr val="white"/>
                </a:solidFill>
                <a:effectLst/>
                <a:uLnTx/>
                <a:uFillTx/>
                <a:latin typeface="Calibri"/>
                <a:ea typeface="Calibri"/>
                <a:cs typeface="Calibri"/>
              </a:rPr>
              <a:t>centred</a:t>
            </a:r>
            <a:r>
              <a:rPr kumimoji="0" lang="en-US" sz="1800" b="0" i="0" u="none" strike="noStrike" kern="1200" cap="none" spc="0" normalizeH="0" baseline="0" noProof="0" dirty="0">
                <a:ln>
                  <a:noFill/>
                </a:ln>
                <a:solidFill>
                  <a:prstClr val="white"/>
                </a:solidFill>
                <a:effectLst/>
                <a:uLnTx/>
                <a:uFillTx/>
                <a:latin typeface="Calibri"/>
                <a:ea typeface="Calibri"/>
                <a:cs typeface="Calibri"/>
              </a:rPr>
              <a:t> approach</a:t>
            </a:r>
            <a:endParaRPr lang="en-US" sz="1800" b="0" i="0" u="none" strike="noStrike" kern="1200" cap="none" spc="0" normalizeH="0" baseline="0" noProof="0" dirty="0">
              <a:ln>
                <a:noFill/>
              </a:ln>
              <a:solidFill>
                <a:prstClr val="white"/>
              </a:solidFill>
              <a:effectLst/>
              <a:uLnTx/>
              <a:uFillTx/>
              <a:latin typeface="Calibri"/>
              <a:ea typeface="Calibri"/>
              <a:cs typeface="Calibri"/>
            </a:endParaRPr>
          </a:p>
          <a:p>
            <a:pPr marL="187325" marR="0" lvl="1" indent="0" algn="l" defTabSz="914400" rtl="0" eaLnBrk="1" fontAlgn="auto" latinLnBrk="0" hangingPunct="1">
              <a:lnSpc>
                <a:spcPts val="2431"/>
              </a:lnSpc>
              <a:spcBef>
                <a:spcPts val="0"/>
              </a:spcBef>
              <a:spcAft>
                <a:spcPts val="0"/>
              </a:spcAft>
              <a:buClrTx/>
              <a:buSzTx/>
              <a:buFontTx/>
              <a:buNone/>
              <a:tabLst/>
              <a:defRPr/>
            </a:pPr>
            <a:endParaRPr lang="en-US" sz="1800" b="0" i="0" u="none" strike="noStrike" kern="1200" cap="none" spc="0" normalizeH="0" baseline="0" noProof="0" dirty="0">
              <a:ln>
                <a:noFill/>
              </a:ln>
              <a:solidFill>
                <a:prstClr val="white"/>
              </a:solidFill>
              <a:effectLst/>
              <a:uLnTx/>
              <a:uFillTx/>
              <a:latin typeface="Calibri"/>
              <a:ea typeface="Calibri"/>
              <a:cs typeface="Calibri"/>
            </a:endParaRPr>
          </a:p>
          <a:p>
            <a:pPr marL="374650" marR="0" lvl="1" indent="-187325" algn="l" defTabSz="914400" rtl="0" eaLnBrk="1" fontAlgn="auto" latinLnBrk="0" hangingPunct="1">
              <a:lnSpc>
                <a:spcPts val="2431"/>
              </a:lnSpc>
              <a:spcBef>
                <a:spcPts val="0"/>
              </a:spcBef>
              <a:spcAft>
                <a:spcPts val="0"/>
              </a:spcAft>
              <a:buClrTx/>
              <a:buSzTx/>
              <a:buFont typeface="Arial"/>
              <a:buChar char="•"/>
              <a:tabLst/>
              <a:defRPr/>
            </a:pPr>
            <a:r>
              <a:rPr kumimoji="0" lang="en-US" sz="1800" b="0" i="0" u="none" strike="noStrike" kern="1200" cap="none" spc="0" normalizeH="0" baseline="0" noProof="0" dirty="0">
                <a:ln>
                  <a:noFill/>
                </a:ln>
                <a:solidFill>
                  <a:prstClr val="white"/>
                </a:solidFill>
                <a:effectLst/>
                <a:uLnTx/>
                <a:uFillTx/>
                <a:latin typeface="Calibri"/>
                <a:ea typeface="Calibri"/>
                <a:cs typeface="Calibri"/>
              </a:rPr>
              <a:t>Collects information on support needs, impact on studies and risk of serious harm to self.</a:t>
            </a:r>
            <a:endParaRPr lang="en-US" sz="1800" b="0" i="0" u="none" strike="noStrike" kern="1200" cap="none" spc="0" normalizeH="0" baseline="0" noProof="0" dirty="0">
              <a:ln>
                <a:noFill/>
              </a:ln>
              <a:solidFill>
                <a:prstClr val="white"/>
              </a:solidFill>
              <a:effectLst/>
              <a:uLnTx/>
              <a:uFillTx/>
              <a:latin typeface="Calibri"/>
              <a:ea typeface="Calibri"/>
              <a:cs typeface="Calibri"/>
            </a:endParaRPr>
          </a:p>
          <a:p>
            <a:pPr marL="187325" marR="0" lvl="1" algn="l" defTabSz="914400" rtl="0" eaLnBrk="1" fontAlgn="auto" latinLnBrk="0" hangingPunct="1">
              <a:lnSpc>
                <a:spcPts val="2431"/>
              </a:lnSpc>
              <a:spcBef>
                <a:spcPts val="0"/>
              </a:spcBef>
              <a:spcAft>
                <a:spcPts val="0"/>
              </a:spcAft>
              <a:buClrTx/>
              <a:buSzTx/>
              <a:tabLst/>
              <a:defRPr/>
            </a:pPr>
            <a:endParaRPr lang="en-US" sz="1800" b="0" i="0" u="none" strike="noStrike" kern="1200" cap="none" spc="0" normalizeH="0" baseline="0" noProof="0" dirty="0">
              <a:ln>
                <a:noFill/>
              </a:ln>
              <a:solidFill>
                <a:prstClr val="white"/>
              </a:solidFill>
              <a:effectLst/>
              <a:uLnTx/>
              <a:uFillTx/>
              <a:latin typeface="Calibri"/>
              <a:ea typeface="Calibri"/>
              <a:cs typeface="Calibri"/>
            </a:endParaRPr>
          </a:p>
          <a:p>
            <a:pPr marL="374650" marR="0" lvl="1" indent="-187325" algn="l" defTabSz="914400" rtl="0" eaLnBrk="1" fontAlgn="auto" latinLnBrk="0" hangingPunct="1">
              <a:lnSpc>
                <a:spcPts val="2431"/>
              </a:lnSpc>
              <a:spcBef>
                <a:spcPts val="0"/>
              </a:spcBef>
              <a:spcAft>
                <a:spcPts val="0"/>
              </a:spcAft>
              <a:buClrTx/>
              <a:buSzTx/>
              <a:buFont typeface="Arial"/>
              <a:buChar char="•"/>
              <a:tabLst/>
              <a:defRPr/>
            </a:pPr>
            <a:r>
              <a:rPr kumimoji="0" lang="en-US" sz="1800" b="0" i="0" u="none" strike="noStrike" kern="1200" cap="none" spc="0" normalizeH="0" baseline="0" noProof="0" dirty="0">
                <a:ln>
                  <a:noFill/>
                </a:ln>
                <a:solidFill>
                  <a:prstClr val="white"/>
                </a:solidFill>
                <a:effectLst/>
                <a:uLnTx/>
                <a:uFillTx/>
                <a:latin typeface="Calibri"/>
                <a:ea typeface="Calibri"/>
                <a:cs typeface="Calibri"/>
              </a:rPr>
              <a:t>Students can only use their university email when completing SRF, due to security and data protection purposes </a:t>
            </a:r>
            <a:endParaRPr lang="en-US" sz="1800" b="0" i="0" u="none" strike="noStrike" kern="1200" cap="none" spc="0" normalizeH="0" baseline="0" noProof="0" dirty="0">
              <a:ln>
                <a:noFill/>
              </a:ln>
              <a:solidFill>
                <a:prstClr val="white"/>
              </a:solidFill>
              <a:effectLst/>
              <a:uLnTx/>
              <a:uFillTx/>
              <a:latin typeface="Calibri"/>
              <a:ea typeface="Calibri"/>
              <a:cs typeface="Calibri"/>
            </a:endParaRPr>
          </a:p>
          <a:p>
            <a:pPr marL="374650" marR="0" lvl="1" indent="-187325" algn="l" defTabSz="914400" rtl="0" eaLnBrk="1" fontAlgn="auto" latinLnBrk="0" hangingPunct="1">
              <a:lnSpc>
                <a:spcPts val="2431"/>
              </a:lnSpc>
              <a:spcBef>
                <a:spcPts val="0"/>
              </a:spcBef>
              <a:spcAft>
                <a:spcPts val="0"/>
              </a:spcAft>
              <a:buClrTx/>
              <a:buSzTx/>
              <a:buFont typeface="Arial"/>
              <a:buChar char="•"/>
              <a:tabLst/>
              <a:defRPr/>
            </a:pPr>
            <a:endParaRPr lang="en-US" sz="1800" b="0" i="0" u="none" strike="noStrike" kern="1200" cap="none" spc="0" normalizeH="0" baseline="0" noProof="0" dirty="0">
              <a:ln>
                <a:noFill/>
              </a:ln>
              <a:solidFill>
                <a:prstClr val="white"/>
              </a:solidFill>
              <a:effectLst/>
              <a:uLnTx/>
              <a:uFillTx/>
              <a:latin typeface="Calibri"/>
              <a:ea typeface="Calibri"/>
              <a:cs typeface="Calibri"/>
            </a:endParaRPr>
          </a:p>
          <a:p>
            <a:pPr marL="282575" marR="0" lvl="1" indent="-140970" algn="l" defTabSz="914400" rtl="0" eaLnBrk="1" fontAlgn="auto" latinLnBrk="0" hangingPunct="1">
              <a:lnSpc>
                <a:spcPts val="1835"/>
              </a:lnSpc>
              <a:spcBef>
                <a:spcPts val="0"/>
              </a:spcBef>
              <a:spcAft>
                <a:spcPts val="0"/>
              </a:spcAft>
              <a:buClrTx/>
              <a:buSzTx/>
              <a:buFont typeface="Arial"/>
              <a:buChar char="•"/>
              <a:tabLst/>
              <a:defRPr/>
            </a:pPr>
            <a:r>
              <a:rPr kumimoji="0" lang="en-US" sz="1800" b="0" i="0" u="none" strike="noStrike" kern="1200" cap="none" spc="0" normalizeH="0" baseline="0" noProof="0" dirty="0">
                <a:ln>
                  <a:noFill/>
                </a:ln>
                <a:solidFill>
                  <a:prstClr val="white"/>
                </a:solidFill>
                <a:effectLst/>
                <a:uLnTx/>
                <a:uFillTx/>
                <a:latin typeface="Calibri"/>
                <a:ea typeface="Calibri" panose="020F0502020204030204"/>
                <a:cs typeface="Calibri" panose="020F0502020204030204"/>
              </a:rPr>
              <a:t>Ensures the student has agreed to our Student Privacy Statement and the Wellbeing Service Confidentiality and Data Protection Statement.</a:t>
            </a:r>
            <a:endParaRPr lang="en-US" sz="1800" b="0" i="0" u="none" strike="noStrike" kern="1200" cap="none" spc="0" normalizeH="0" baseline="0" noProof="0" dirty="0">
              <a:ln>
                <a:noFill/>
              </a:ln>
              <a:solidFill>
                <a:prstClr val="white"/>
              </a:solidFill>
              <a:effectLst/>
              <a:uLnTx/>
              <a:uFillTx/>
              <a:latin typeface="Calibri"/>
              <a:ea typeface="Calibri"/>
              <a:cs typeface="Calibri"/>
            </a:endParaRPr>
          </a:p>
          <a:p>
            <a:pPr marL="282575" marR="0" lvl="1" indent="-140970" algn="l" defTabSz="914400" rtl="0" eaLnBrk="1" fontAlgn="auto" latinLnBrk="0" hangingPunct="1">
              <a:lnSpc>
                <a:spcPts val="1835"/>
              </a:lnSpc>
              <a:spcBef>
                <a:spcPts val="0"/>
              </a:spcBef>
              <a:spcAft>
                <a:spcPts val="0"/>
              </a:spcAft>
              <a:buClrTx/>
              <a:buSzTx/>
              <a:buFont typeface="Arial"/>
              <a:buChar char="•"/>
              <a:tabLst/>
              <a:defRPr/>
            </a:pPr>
            <a:endParaRPr lang="en-US" sz="1800" b="0" i="0" u="none" strike="noStrike" kern="1200" cap="none" spc="0" normalizeH="0" baseline="0" noProof="0" dirty="0">
              <a:ln>
                <a:noFill/>
              </a:ln>
              <a:solidFill>
                <a:srgbClr val="FF0000"/>
              </a:solidFill>
              <a:effectLst/>
              <a:uLnTx/>
              <a:uFillTx/>
              <a:latin typeface="Calibri"/>
              <a:ea typeface="Calibri"/>
              <a:cs typeface="Calibri"/>
            </a:endParaRPr>
          </a:p>
          <a:p>
            <a:pPr marL="140970" marR="0" lvl="1" indent="0" algn="l" defTabSz="914400" rtl="0" eaLnBrk="1" fontAlgn="auto" latinLnBrk="0" hangingPunct="1">
              <a:lnSpc>
                <a:spcPts val="1835"/>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FFED"/>
              </a:solidFill>
              <a:effectLst/>
              <a:uLnTx/>
              <a:uFillTx/>
              <a:latin typeface="Calibri" panose="020F0502020204030204"/>
              <a:ea typeface="Calibri" panose="020F0502020204030204"/>
              <a:cs typeface="Calibri" panose="020F0502020204030204"/>
            </a:endParaRPr>
          </a:p>
          <a:p>
            <a:pPr marL="0" marR="0" lvl="0" indent="0" algn="l" defTabSz="914400" rtl="0" eaLnBrk="1" fontAlgn="auto" latinLnBrk="0" hangingPunct="1">
              <a:lnSpc>
                <a:spcPts val="1835"/>
              </a:lnSpc>
              <a:spcBef>
                <a:spcPts val="0"/>
              </a:spcBef>
              <a:spcAft>
                <a:spcPts val="0"/>
              </a:spcAft>
              <a:buClrTx/>
              <a:buSzTx/>
              <a:buFontTx/>
              <a:buNone/>
              <a:tabLst/>
              <a:defRPr/>
            </a:pPr>
            <a:endParaRPr kumimoji="0" lang="nl-NL" sz="1400" b="0" i="0" u="none" strike="noStrike" kern="1200" cap="none" spc="0" normalizeH="0" baseline="0" noProof="0" dirty="0">
              <a:ln>
                <a:noFill/>
              </a:ln>
              <a:solidFill>
                <a:prstClr val="black"/>
              </a:solidFill>
              <a:effectLst/>
              <a:uLnTx/>
              <a:uFillTx/>
              <a:latin typeface="Calibri" panose="020F0502020204030204"/>
              <a:ea typeface="+mn-ea"/>
              <a:cs typeface="+mn-cs"/>
              <a:hlinkClick r:id="rId3">
                <a:extLst>
                  <a:ext uri="{A12FA001-AC4F-418D-AE19-62706E023703}">
                    <ahyp:hlinkClr xmlns:ahyp="http://schemas.microsoft.com/office/drawing/2018/hyperlinkcolor" val="tx"/>
                  </a:ext>
                </a:extLst>
              </a:hlinkClick>
            </a:endParaRPr>
          </a:p>
          <a:p>
            <a:pPr marL="0" marR="0" lvl="0" indent="0" algn="l" defTabSz="914400" rtl="0" eaLnBrk="1" fontAlgn="auto" latinLnBrk="0" hangingPunct="1">
              <a:lnSpc>
                <a:spcPts val="1835"/>
              </a:lnSpc>
              <a:spcBef>
                <a:spcPts val="0"/>
              </a:spcBef>
              <a:spcAft>
                <a:spcPts val="0"/>
              </a:spcAft>
              <a:buClrTx/>
              <a:buSzTx/>
              <a:buFontTx/>
              <a:buNone/>
              <a:tabLst/>
              <a:defRPr/>
            </a:pPr>
            <a:r>
              <a:rPr kumimoji="0" lang="nl-NL" sz="1400" b="0" i="0" u="none" strike="noStrike" kern="1200" cap="none" spc="0" normalizeH="0" baseline="0" noProof="0" dirty="0" err="1">
                <a:ln>
                  <a:noFill/>
                </a:ln>
                <a:solidFill>
                  <a:prstClr val="black"/>
                </a:solidFill>
                <a:effectLst/>
                <a:uLnTx/>
                <a:uFillTx/>
                <a:latin typeface="Calibri" panose="020F0502020204030204"/>
                <a:ea typeface="+mn-ea"/>
                <a:cs typeface="+mn-cs"/>
                <a:hlinkClick r:id="rId3">
                  <a:extLst>
                    <a:ext uri="{A12FA001-AC4F-418D-AE19-62706E023703}">
                      <ahyp:hlinkClr xmlns:ahyp="http://schemas.microsoft.com/office/drawing/2018/hyperlinkcolor" val="tx"/>
                    </a:ext>
                  </a:extLst>
                </a:hlinkClick>
              </a:rPr>
              <a:t>Students</a:t>
            </a:r>
            <a:r>
              <a:rPr kumimoji="0" lang="nl-NL" sz="1400" b="0" i="0" u="none" strike="noStrike" kern="1200" cap="none" spc="0" normalizeH="0" baseline="0" noProof="0" dirty="0">
                <a:ln>
                  <a:noFill/>
                </a:ln>
                <a:solidFill>
                  <a:prstClr val="black"/>
                </a:solidFill>
                <a:effectLst/>
                <a:uLnTx/>
                <a:uFillTx/>
                <a:latin typeface="Calibri" panose="020F0502020204030204"/>
                <a:ea typeface="+mn-ea"/>
                <a:cs typeface="+mn-cs"/>
                <a:hlinkClick r:id="rId3">
                  <a:extLst>
                    <a:ext uri="{A12FA001-AC4F-418D-AE19-62706E023703}">
                      <ahyp:hlinkClr xmlns:ahyp="http://schemas.microsoft.com/office/drawing/2018/hyperlinkcolor" val="tx"/>
                    </a:ext>
                  </a:extLst>
                </a:hlinkClick>
              </a:rPr>
              <a:t> » Hub (uwtsd.ac.uk)</a:t>
            </a:r>
            <a:endParaRPr kumimoji="0" lang="en-US" sz="1310" b="0" i="0" u="none" strike="noStrike" kern="1200" cap="none" spc="0" normalizeH="0" baseline="0" noProof="0" dirty="0">
              <a:ln>
                <a:noFill/>
              </a:ln>
              <a:solidFill>
                <a:prstClr val="black"/>
              </a:solidFill>
              <a:effectLst/>
              <a:uLnTx/>
              <a:uFillTx/>
              <a:latin typeface="HK Grotesk Medium"/>
              <a:ea typeface="+mn-ea"/>
              <a:cs typeface="+mn-cs"/>
            </a:endParaRPr>
          </a:p>
          <a:p>
            <a:pPr marL="0" marR="0" lvl="0" indent="0" algn="l" defTabSz="914400" rtl="0" eaLnBrk="1" fontAlgn="auto" latinLnBrk="0" hangingPunct="1">
              <a:lnSpc>
                <a:spcPts val="1835"/>
              </a:lnSpc>
              <a:spcBef>
                <a:spcPct val="0"/>
              </a:spcBef>
              <a:spcAft>
                <a:spcPts val="0"/>
              </a:spcAft>
              <a:buClrTx/>
              <a:buSzTx/>
              <a:buFontTx/>
              <a:buNone/>
              <a:tabLst/>
              <a:defRPr/>
            </a:pPr>
            <a:endParaRPr kumimoji="0" lang="en-US" sz="1310" b="0" i="0" u="none" strike="noStrike" kern="1200" cap="none" spc="0" normalizeH="0" baseline="0" noProof="0" dirty="0">
              <a:ln>
                <a:noFill/>
              </a:ln>
              <a:solidFill>
                <a:srgbClr val="CAE8FF"/>
              </a:solidFill>
              <a:effectLst/>
              <a:uLnTx/>
              <a:uFillTx/>
              <a:latin typeface="HK Grotesk Medium"/>
              <a:ea typeface="+mn-ea"/>
              <a:cs typeface="+mn-cs"/>
            </a:endParaRPr>
          </a:p>
        </p:txBody>
      </p:sp>
      <p:pic>
        <p:nvPicPr>
          <p:cNvPr id="3" name="Picture 2" descr="A screenshot of the Hwb app home screen computer&#10;&#10;">
            <a:extLst>
              <a:ext uri="{FF2B5EF4-FFF2-40B4-BE49-F238E27FC236}">
                <a16:creationId xmlns:a16="http://schemas.microsoft.com/office/drawing/2014/main" id="{276DB38D-C591-E83F-AC11-58C60BF9A092}"/>
              </a:ext>
            </a:extLst>
          </p:cNvPr>
          <p:cNvPicPr>
            <a:picLocks noChangeAspect="1"/>
          </p:cNvPicPr>
          <p:nvPr/>
        </p:nvPicPr>
        <p:blipFill>
          <a:blip r:embed="rId4"/>
          <a:stretch>
            <a:fillRect/>
          </a:stretch>
        </p:blipFill>
        <p:spPr>
          <a:xfrm>
            <a:off x="228275" y="1913220"/>
            <a:ext cx="6379002" cy="3219450"/>
          </a:xfrm>
          <a:prstGeom prst="rect">
            <a:avLst/>
          </a:prstGeom>
        </p:spPr>
      </p:pic>
      <p:pic>
        <p:nvPicPr>
          <p:cNvPr id="1026" name="Picture 2" descr="QR code on a black background that leads to SRF Form">
            <a:extLst>
              <a:ext uri="{FF2B5EF4-FFF2-40B4-BE49-F238E27FC236}">
                <a16:creationId xmlns:a16="http://schemas.microsoft.com/office/drawing/2014/main" id="{6A69C4A7-AAE4-00DC-5721-D38844CFAF7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35512" y="5186745"/>
            <a:ext cx="1577591" cy="157493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descr="Light blue background">
            <a:extLst>
              <a:ext uri="{FF2B5EF4-FFF2-40B4-BE49-F238E27FC236}">
                <a16:creationId xmlns:a16="http://schemas.microsoft.com/office/drawing/2014/main" id="{C7E4FA4F-5640-EE2F-F0A8-86FFAF2AC29B}"/>
              </a:ext>
            </a:extLst>
          </p:cNvPr>
          <p:cNvSpPr/>
          <p:nvPr/>
        </p:nvSpPr>
        <p:spPr>
          <a:xfrm>
            <a:off x="5015085" y="0"/>
            <a:ext cx="7176915" cy="6858000"/>
          </a:xfrm>
          <a:prstGeom prst="rect">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6"/>
          <p:cNvSpPr txBox="1">
            <a:spLocks noGrp="1"/>
          </p:cNvSpPr>
          <p:nvPr>
            <p:ph type="title" idx="4294967295"/>
          </p:nvPr>
        </p:nvSpPr>
        <p:spPr>
          <a:xfrm>
            <a:off x="-271804" y="2035551"/>
            <a:ext cx="4524827" cy="1836400"/>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ctr" defTabSz="914400" rtl="0" eaLnBrk="1" fontAlgn="auto" latinLnBrk="0" hangingPunct="1">
              <a:lnSpc>
                <a:spcPts val="492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F4F6FC"/>
                </a:solidFill>
                <a:effectLst/>
                <a:uLnTx/>
                <a:uFillTx/>
                <a:latin typeface="Calibri"/>
                <a:ea typeface="Calibri"/>
                <a:cs typeface="Calibri"/>
              </a:rPr>
              <a:t>Keeping Safe – </a:t>
            </a:r>
          </a:p>
          <a:p>
            <a:pPr marL="0" marR="0" lvl="0" indent="0" algn="ctr" defTabSz="914400" rtl="0" eaLnBrk="1" fontAlgn="auto" latinLnBrk="0" hangingPunct="1">
              <a:lnSpc>
                <a:spcPts val="492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F4F6FC"/>
                </a:solidFill>
                <a:effectLst/>
                <a:uLnTx/>
                <a:uFillTx/>
                <a:latin typeface="Calibri"/>
                <a:ea typeface="Calibri"/>
                <a:cs typeface="Calibri"/>
              </a:rPr>
              <a:t>Safeguarding</a:t>
            </a:r>
          </a:p>
          <a:p>
            <a:pPr marL="0" marR="0" lvl="0" indent="0" algn="ctr" defTabSz="914400" rtl="0" eaLnBrk="1" fontAlgn="auto" latinLnBrk="0" hangingPunct="1">
              <a:lnSpc>
                <a:spcPts val="492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F4F6FC"/>
                </a:solidFill>
                <a:effectLst/>
                <a:uLnTx/>
                <a:uFillTx/>
                <a:latin typeface="Calibri"/>
                <a:ea typeface="Calibri"/>
                <a:cs typeface="Calibri"/>
              </a:rPr>
              <a:t> Information</a:t>
            </a:r>
          </a:p>
        </p:txBody>
      </p:sp>
      <p:pic>
        <p:nvPicPr>
          <p:cNvPr id="5" name="Content Placeholder 4" descr="A group of blue square boxes with white text&#10;&#10;Screenshot of safety tiles on the intranet&#10;">
            <a:extLst>
              <a:ext uri="{FF2B5EF4-FFF2-40B4-BE49-F238E27FC236}">
                <a16:creationId xmlns:a16="http://schemas.microsoft.com/office/drawing/2014/main" id="{EF6616C5-C062-5621-7B6E-55C5F1A08C53}"/>
              </a:ext>
            </a:extLst>
          </p:cNvPr>
          <p:cNvPicPr>
            <a:picLocks noGrp="1" noChangeAspect="1"/>
          </p:cNvPicPr>
          <p:nvPr>
            <p:ph idx="1"/>
          </p:nvPr>
        </p:nvPicPr>
        <p:blipFill>
          <a:blip r:embed="rId3"/>
          <a:stretch>
            <a:fillRect/>
          </a:stretch>
        </p:blipFill>
        <p:spPr>
          <a:xfrm>
            <a:off x="6539316" y="3713929"/>
            <a:ext cx="4879801" cy="2795522"/>
          </a:xfrm>
          <a:prstGeom prst="rect">
            <a:avLst/>
          </a:prstGeom>
        </p:spPr>
      </p:pic>
      <p:pic>
        <p:nvPicPr>
          <p:cNvPr id="7" name="Picture 6" descr="A screenshot of a where to find student safety on Hwb app&#10;&#10;">
            <a:extLst>
              <a:ext uri="{FF2B5EF4-FFF2-40B4-BE49-F238E27FC236}">
                <a16:creationId xmlns:a16="http://schemas.microsoft.com/office/drawing/2014/main" id="{F9E40FAE-030A-C7A8-729B-EE949DA1AEBC}"/>
              </a:ext>
            </a:extLst>
          </p:cNvPr>
          <p:cNvPicPr>
            <a:picLocks noChangeAspect="1"/>
          </p:cNvPicPr>
          <p:nvPr/>
        </p:nvPicPr>
        <p:blipFill>
          <a:blip r:embed="rId4"/>
          <a:stretch>
            <a:fillRect/>
          </a:stretch>
        </p:blipFill>
        <p:spPr>
          <a:xfrm>
            <a:off x="5896446" y="458896"/>
            <a:ext cx="5650151" cy="2965276"/>
          </a:xfrm>
          <a:prstGeom prst="rect">
            <a:avLst/>
          </a:prstGeom>
        </p:spPr>
      </p:pic>
      <p:pic>
        <p:nvPicPr>
          <p:cNvPr id="2" name="Picture 1" descr="A qr code on a black background&#10;&#10;Leads to CFC Form">
            <a:extLst>
              <a:ext uri="{FF2B5EF4-FFF2-40B4-BE49-F238E27FC236}">
                <a16:creationId xmlns:a16="http://schemas.microsoft.com/office/drawing/2014/main" id="{00767FE5-98FD-22BB-60FB-9BD3C05A0B2F}"/>
              </a:ext>
            </a:extLst>
          </p:cNvPr>
          <p:cNvPicPr>
            <a:picLocks noChangeAspect="1"/>
          </p:cNvPicPr>
          <p:nvPr/>
        </p:nvPicPr>
        <p:blipFill>
          <a:blip r:embed="rId5"/>
          <a:stretch>
            <a:fillRect/>
          </a:stretch>
        </p:blipFill>
        <p:spPr>
          <a:xfrm>
            <a:off x="3266097" y="292152"/>
            <a:ext cx="1459779" cy="1459779"/>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8">
            <a:extLst>
              <a:ext uri="{FF2B5EF4-FFF2-40B4-BE49-F238E27FC236}">
                <a16:creationId xmlns:a16="http://schemas.microsoft.com/office/drawing/2014/main" id="{EE7C3C67-8573-8239-3527-DA07D48F01DF}"/>
              </a:ext>
            </a:extLst>
          </p:cNvPr>
          <p:cNvSpPr txBox="1">
            <a:spLocks noGrp="1"/>
          </p:cNvSpPr>
          <p:nvPr>
            <p:ph type="title" idx="4294967295"/>
          </p:nvPr>
        </p:nvSpPr>
        <p:spPr>
          <a:xfrm>
            <a:off x="3781562" y="299945"/>
            <a:ext cx="4628875" cy="606705"/>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ctr" defTabSz="914400" rtl="0" eaLnBrk="1" fontAlgn="auto" latinLnBrk="0" hangingPunct="1">
              <a:lnSpc>
                <a:spcPts val="4920"/>
              </a:lnSpc>
              <a:spcBef>
                <a:spcPts val="0"/>
              </a:spcBef>
              <a:spcAft>
                <a:spcPts val="0"/>
              </a:spcAft>
              <a:buClrTx/>
              <a:buSzTx/>
              <a:buFontTx/>
              <a:buNone/>
              <a:tabLst/>
              <a:defRPr/>
            </a:pPr>
            <a:r>
              <a:rPr kumimoji="0" lang="en-US" sz="4000" b="0" i="0" u="none" strike="noStrike" kern="1200" cap="none" spc="0" normalizeH="0" baseline="0" noProof="0" dirty="0">
                <a:ln>
                  <a:noFill/>
                </a:ln>
                <a:solidFill>
                  <a:schemeClr val="bg1"/>
                </a:solidFill>
                <a:effectLst/>
                <a:uLnTx/>
                <a:uFillTx/>
                <a:latin typeface="HK Grotesk Bold"/>
                <a:ea typeface="+mn-ea"/>
                <a:cs typeface="+mn-cs"/>
              </a:rPr>
              <a:t>Useful Information</a:t>
            </a:r>
          </a:p>
        </p:txBody>
      </p:sp>
      <p:grpSp>
        <p:nvGrpSpPr>
          <p:cNvPr id="5" name="Group 4" descr="Blue background">
            <a:extLst>
              <a:ext uri="{FF2B5EF4-FFF2-40B4-BE49-F238E27FC236}">
                <a16:creationId xmlns:a16="http://schemas.microsoft.com/office/drawing/2014/main" id="{24873D27-006F-73F5-B66B-397A3F18BB27}"/>
              </a:ext>
            </a:extLst>
          </p:cNvPr>
          <p:cNvGrpSpPr/>
          <p:nvPr/>
        </p:nvGrpSpPr>
        <p:grpSpPr>
          <a:xfrm>
            <a:off x="4449270" y="1201698"/>
            <a:ext cx="3293458" cy="4345962"/>
            <a:chOff x="-4353681" y="-2047182"/>
            <a:chExt cx="4310905" cy="5688560"/>
          </a:xfrm>
        </p:grpSpPr>
        <p:sp>
          <p:nvSpPr>
            <p:cNvPr id="6" name="Freeform 5">
              <a:extLst>
                <a:ext uri="{FF2B5EF4-FFF2-40B4-BE49-F238E27FC236}">
                  <a16:creationId xmlns:a16="http://schemas.microsoft.com/office/drawing/2014/main" id="{5E766D52-D028-82E0-E327-C0241F985D88}"/>
                </a:ext>
              </a:extLst>
            </p:cNvPr>
            <p:cNvSpPr/>
            <p:nvPr/>
          </p:nvSpPr>
          <p:spPr>
            <a:xfrm>
              <a:off x="-4353681" y="-2047182"/>
              <a:ext cx="4310905" cy="5688560"/>
            </a:xfrm>
            <a:custGeom>
              <a:avLst/>
              <a:gdLst/>
              <a:ahLst/>
              <a:cxnLst/>
              <a:rect l="l" t="t" r="r" b="b"/>
              <a:pathLst>
                <a:path w="4310905" h="4028919">
                  <a:moveTo>
                    <a:pt x="4186444" y="4028918"/>
                  </a:moveTo>
                  <a:lnTo>
                    <a:pt x="124460" y="4028918"/>
                  </a:lnTo>
                  <a:cubicBezTo>
                    <a:pt x="55880" y="4028918"/>
                    <a:pt x="0" y="3973038"/>
                    <a:pt x="0" y="3904459"/>
                  </a:cubicBezTo>
                  <a:lnTo>
                    <a:pt x="0" y="124460"/>
                  </a:lnTo>
                  <a:cubicBezTo>
                    <a:pt x="0" y="55880"/>
                    <a:pt x="55880" y="0"/>
                    <a:pt x="124460" y="0"/>
                  </a:cubicBezTo>
                  <a:lnTo>
                    <a:pt x="4186444" y="0"/>
                  </a:lnTo>
                  <a:cubicBezTo>
                    <a:pt x="4255024" y="0"/>
                    <a:pt x="4310905" y="55880"/>
                    <a:pt x="4310905" y="124460"/>
                  </a:cubicBezTo>
                  <a:lnTo>
                    <a:pt x="4310905" y="3904459"/>
                  </a:lnTo>
                  <a:cubicBezTo>
                    <a:pt x="4310905" y="3973038"/>
                    <a:pt x="4255024" y="4028919"/>
                    <a:pt x="4186444" y="4028919"/>
                  </a:cubicBezTo>
                  <a:close/>
                </a:path>
              </a:pathLst>
            </a:custGeom>
            <a:solidFill>
              <a:schemeClr val="accent1">
                <a:lumMod val="20000"/>
                <a:lumOff val="80000"/>
              </a:schemeClr>
            </a:solidFill>
            <a:ln>
              <a:solidFill>
                <a:schemeClr val="accent1">
                  <a:lumMod val="20000"/>
                  <a:lumOff val="80000"/>
                </a:schemeClr>
              </a:solidFill>
            </a:ln>
          </p:spPr>
          <p:txBody>
            <a:bodyPr/>
            <a:lstStyle/>
            <a:p>
              <a:endParaRPr lang="en-GB" sz="1200" b="1">
                <a:solidFill>
                  <a:srgbClr val="000000"/>
                </a:solidFill>
                <a:effectLst/>
                <a:latin typeface="Aptos" panose="020B0004020202020204" pitchFamily="34" charset="0"/>
                <a:ea typeface="DengXian" panose="02010600030101010101" pitchFamily="2" charset="-122"/>
                <a:cs typeface="Helvetica" panose="020B0604020202020204" pitchFamily="34" charset="0"/>
              </a:endParaRPr>
            </a:p>
            <a:p>
              <a:endParaRPr lang="en-GB" sz="1200" b="1">
                <a:solidFill>
                  <a:srgbClr val="000000"/>
                </a:solidFill>
                <a:latin typeface="Aptos" panose="020B0004020202020204" pitchFamily="34" charset="0"/>
                <a:ea typeface="DengXian" panose="02010600030101010101" pitchFamily="2" charset="-122"/>
                <a:cs typeface="Helvetica" panose="020B0604020202020204" pitchFamily="34" charset="0"/>
              </a:endParaRPr>
            </a:p>
            <a:p>
              <a:endParaRPr lang="en-GB" sz="1200" b="1">
                <a:solidFill>
                  <a:srgbClr val="000000"/>
                </a:solidFill>
                <a:effectLst/>
                <a:latin typeface="Aptos" panose="020B0004020202020204" pitchFamily="34" charset="0"/>
                <a:ea typeface="DengXian" panose="02010600030101010101" pitchFamily="2" charset="-122"/>
                <a:cs typeface="Helvetica" panose="020B0604020202020204" pitchFamily="34" charset="0"/>
              </a:endParaRPr>
            </a:p>
            <a:p>
              <a:endParaRPr lang="en-GB" sz="1200" b="1">
                <a:solidFill>
                  <a:srgbClr val="000000"/>
                </a:solidFill>
                <a:latin typeface="Aptos" panose="020B0004020202020204" pitchFamily="34" charset="0"/>
                <a:ea typeface="DengXian" panose="02010600030101010101" pitchFamily="2" charset="-122"/>
                <a:cs typeface="Helvetica" panose="020B0604020202020204" pitchFamily="34" charset="0"/>
              </a:endParaRPr>
            </a:p>
            <a:p>
              <a:endParaRPr lang="en-GB" sz="1200" b="1">
                <a:solidFill>
                  <a:srgbClr val="000000"/>
                </a:solidFill>
                <a:effectLst/>
                <a:latin typeface="Aptos" panose="020B0004020202020204" pitchFamily="34" charset="0"/>
                <a:ea typeface="DengXian" panose="02010600030101010101" pitchFamily="2" charset="-122"/>
                <a:cs typeface="Helvetica" panose="020B0604020202020204" pitchFamily="34" charset="0"/>
              </a:endParaRPr>
            </a:p>
            <a:p>
              <a:pPr algn="ctr"/>
              <a:r>
                <a:rPr lang="en-GB" sz="1200" b="1">
                  <a:solidFill>
                    <a:srgbClr val="000000"/>
                  </a:solidFill>
                  <a:latin typeface="Aptos" panose="020B0004020202020204" pitchFamily="34" charset="0"/>
                  <a:ea typeface="DengXian" panose="02010600030101010101" pitchFamily="2" charset="-122"/>
                  <a:cs typeface="Helvetica" panose="020B0604020202020204" pitchFamily="34" charset="0"/>
                </a:rPr>
                <a:t>Out of hours support</a:t>
              </a:r>
            </a:p>
            <a:p>
              <a:endParaRPr lang="en-GB" sz="1200" b="1">
                <a:solidFill>
                  <a:srgbClr val="000000"/>
                </a:solidFill>
                <a:effectLst/>
                <a:latin typeface="Aptos" panose="020B0004020202020204" pitchFamily="34" charset="0"/>
                <a:ea typeface="DengXian" panose="02010600030101010101" pitchFamily="2" charset="-122"/>
                <a:cs typeface="Helvetica" panose="020B0604020202020204" pitchFamily="34" charset="0"/>
              </a:endParaRPr>
            </a:p>
            <a:p>
              <a:r>
                <a:rPr lang="en-GB" sz="1200" b="1">
                  <a:solidFill>
                    <a:srgbClr val="000000"/>
                  </a:solidFill>
                  <a:effectLst/>
                  <a:latin typeface="Aptos" panose="020B0004020202020204" pitchFamily="34" charset="0"/>
                  <a:ea typeface="DengXian" panose="02010600030101010101" pitchFamily="2" charset="-122"/>
                  <a:cs typeface="Helvetica" panose="020B0604020202020204" pitchFamily="34" charset="0"/>
                </a:rPr>
                <a:t>Student Assistance Programme:</a:t>
              </a:r>
              <a:endParaRPr lang="en-GB" sz="1200">
                <a:effectLst/>
                <a:latin typeface="Aptos" panose="020B0004020202020204" pitchFamily="34" charset="0"/>
                <a:ea typeface="DengXian" panose="02010600030101010101" pitchFamily="2" charset="-122"/>
              </a:endParaRPr>
            </a:p>
            <a:p>
              <a:r>
                <a:rPr lang="en-GB" sz="1200">
                  <a:solidFill>
                    <a:srgbClr val="000000"/>
                  </a:solidFill>
                  <a:effectLst/>
                  <a:latin typeface="Aptos" panose="020B0004020202020204" pitchFamily="34" charset="0"/>
                  <a:ea typeface="DengXian" panose="02010600030101010101" pitchFamily="2" charset="-122"/>
                  <a:cs typeface="Helvetica" panose="020B0604020202020204" pitchFamily="34" charset="0"/>
                </a:rPr>
                <a:t>If you are feeling at any risk or in need of urgent advice, the Student Assistance Programme is there 24/7. The number for the helpline is: </a:t>
              </a:r>
              <a:r>
                <a:rPr lang="en-GB" sz="1200" b="1">
                  <a:solidFill>
                    <a:srgbClr val="000000"/>
                  </a:solidFill>
                  <a:effectLst/>
                  <a:latin typeface="Aptos" panose="020B0004020202020204" pitchFamily="34" charset="0"/>
                  <a:ea typeface="DengXian" panose="02010600030101010101" pitchFamily="2" charset="-122"/>
                  <a:cs typeface="Helvetica" panose="020B0604020202020204" pitchFamily="34" charset="0"/>
                </a:rPr>
                <a:t>0800 028 3766 </a:t>
              </a:r>
              <a:r>
                <a:rPr lang="en-GB" sz="1200" b="1">
                  <a:solidFill>
                    <a:srgbClr val="000000"/>
                  </a:solidFill>
                  <a:latin typeface="Aptos" panose="020B0004020202020204" pitchFamily="34" charset="0"/>
                  <a:ea typeface="DengXian" panose="02010600030101010101" pitchFamily="2" charset="-122"/>
                  <a:cs typeface="Helvetica" panose="020B0604020202020204" pitchFamily="34" charset="0"/>
                </a:rPr>
                <a:t>.</a:t>
              </a:r>
            </a:p>
            <a:p>
              <a:br>
                <a:rPr lang="en-GB" sz="1200">
                  <a:solidFill>
                    <a:srgbClr val="000000"/>
                  </a:solidFill>
                  <a:effectLst/>
                  <a:latin typeface="Aptos" panose="020B0004020202020204" pitchFamily="34" charset="0"/>
                  <a:ea typeface="DengXian" panose="02010600030101010101" pitchFamily="2" charset="-122"/>
                </a:rPr>
              </a:br>
              <a:r>
                <a:rPr lang="en-GB" sz="1200" b="1">
                  <a:solidFill>
                    <a:srgbClr val="000000"/>
                  </a:solidFill>
                  <a:latin typeface="Aptos" panose="020B0004020202020204" pitchFamily="34" charset="0"/>
                  <a:ea typeface="DengXian" panose="02010600030101010101" pitchFamily="2" charset="-122"/>
                  <a:cs typeface="Helvetica" panose="020B0604020202020204" pitchFamily="34" charset="0"/>
                </a:rPr>
                <a:t>National helplines which we recommend:</a:t>
              </a:r>
              <a:br>
                <a:rPr lang="en-GB" sz="1200">
                  <a:solidFill>
                    <a:srgbClr val="000000"/>
                  </a:solidFill>
                  <a:latin typeface="Aptos" panose="020B0004020202020204" pitchFamily="34" charset="0"/>
                  <a:ea typeface="DengXian" panose="02010600030101010101" pitchFamily="2" charset="-122"/>
                </a:rPr>
              </a:br>
              <a:r>
                <a:rPr lang="en-GB" sz="1200" b="1">
                  <a:solidFill>
                    <a:srgbClr val="000000"/>
                  </a:solidFill>
                  <a:latin typeface="Aptos" panose="020B0004020202020204" pitchFamily="34" charset="0"/>
                  <a:ea typeface="DengXian" panose="02010600030101010101" pitchFamily="2" charset="-122"/>
                  <a:cs typeface="Helvetica" panose="020B0604020202020204" pitchFamily="34" charset="0"/>
                </a:rPr>
                <a:t>C.A.L.L</a:t>
              </a:r>
              <a:r>
                <a:rPr lang="en-GB" sz="1200">
                  <a:solidFill>
                    <a:srgbClr val="000000"/>
                  </a:solidFill>
                  <a:latin typeface="Aptos" panose="020B0004020202020204" pitchFamily="34" charset="0"/>
                  <a:ea typeface="DengXian" panose="02010600030101010101" pitchFamily="2" charset="-122"/>
                  <a:cs typeface="Helvetica" panose="020B0604020202020204" pitchFamily="34" charset="0"/>
                </a:rPr>
                <a:t> Mental Health Helpline for Wales 0800132 737 Or text Help to 81066</a:t>
              </a:r>
              <a:br>
                <a:rPr lang="en-GB" sz="1200">
                  <a:solidFill>
                    <a:srgbClr val="000000"/>
                  </a:solidFill>
                  <a:latin typeface="Aptos" panose="020B0004020202020204" pitchFamily="34" charset="0"/>
                  <a:ea typeface="DengXian" panose="02010600030101010101" pitchFamily="2" charset="-122"/>
                </a:rPr>
              </a:br>
              <a:r>
                <a:rPr lang="en-GB" sz="1200" b="1">
                  <a:solidFill>
                    <a:srgbClr val="000000"/>
                  </a:solidFill>
                  <a:latin typeface="Aptos" panose="020B0004020202020204" pitchFamily="34" charset="0"/>
                  <a:ea typeface="DengXian" panose="02010600030101010101" pitchFamily="2" charset="-122"/>
                  <a:cs typeface="Helvetica" panose="020B0604020202020204" pitchFamily="34" charset="0"/>
                </a:rPr>
                <a:t>Papyrus Call</a:t>
              </a:r>
              <a:r>
                <a:rPr lang="en-GB" sz="1200">
                  <a:solidFill>
                    <a:srgbClr val="000000"/>
                  </a:solidFill>
                  <a:latin typeface="Aptos" panose="020B0004020202020204" pitchFamily="34" charset="0"/>
                  <a:ea typeface="DengXian" panose="02010600030101010101" pitchFamily="2" charset="-122"/>
                  <a:cs typeface="Helvetica" panose="020B0604020202020204" pitchFamily="34" charset="0"/>
                </a:rPr>
                <a:t>:  0800 068 4141 Text: 07860039967  Email: </a:t>
              </a:r>
              <a:r>
                <a:rPr lang="en-GB" sz="1200" u="sng">
                  <a:solidFill>
                    <a:srgbClr val="0000FF"/>
                  </a:solidFill>
                  <a:latin typeface="Aptos" panose="020B0004020202020204" pitchFamily="34" charset="0"/>
                  <a:ea typeface="DengXian" panose="02010600030101010101" pitchFamily="2" charset="-122"/>
                  <a:cs typeface="Helvetica" panose="020B0604020202020204" pitchFamily="34" charset="0"/>
                  <a:hlinkClick r:id="rId3"/>
                </a:rPr>
                <a:t>pat@papyrus-uk.org</a:t>
              </a:r>
              <a:br>
                <a:rPr lang="en-GB" sz="1200">
                  <a:solidFill>
                    <a:srgbClr val="000000"/>
                  </a:solidFill>
                  <a:latin typeface="Aptos" panose="020B0004020202020204" pitchFamily="34" charset="0"/>
                  <a:ea typeface="DengXian" panose="02010600030101010101" pitchFamily="2" charset="-122"/>
                </a:rPr>
              </a:br>
              <a:r>
                <a:rPr lang="en-GB" sz="1200" b="1">
                  <a:solidFill>
                    <a:srgbClr val="000000"/>
                  </a:solidFill>
                  <a:latin typeface="Aptos" panose="020B0004020202020204" pitchFamily="34" charset="0"/>
                  <a:ea typeface="DengXian" panose="02010600030101010101" pitchFamily="2" charset="-122"/>
                  <a:cs typeface="Helvetica" panose="020B0604020202020204" pitchFamily="34" charset="0"/>
                </a:rPr>
                <a:t>Samaritans:</a:t>
              </a:r>
              <a:r>
                <a:rPr lang="en-GB" sz="1200">
                  <a:solidFill>
                    <a:srgbClr val="000000"/>
                  </a:solidFill>
                  <a:latin typeface="Aptos" panose="020B0004020202020204" pitchFamily="34" charset="0"/>
                  <a:ea typeface="DengXian" panose="02010600030101010101" pitchFamily="2" charset="-122"/>
                  <a:cs typeface="Helvetica" panose="020B0604020202020204" pitchFamily="34" charset="0"/>
                </a:rPr>
                <a:t> </a:t>
              </a:r>
              <a:r>
                <a:rPr lang="en-GB" sz="1200" u="sng">
                  <a:solidFill>
                    <a:srgbClr val="0000FF"/>
                  </a:solidFill>
                  <a:latin typeface="Aptos" panose="020B0004020202020204" pitchFamily="34" charset="0"/>
                  <a:ea typeface="DengXian" panose="02010600030101010101" pitchFamily="2" charset="-122"/>
                  <a:hlinkClick r:id="rId4"/>
                </a:rPr>
                <a:t>Contact Us</a:t>
              </a:r>
              <a:r>
                <a:rPr lang="en-GB" sz="1200">
                  <a:solidFill>
                    <a:srgbClr val="000000"/>
                  </a:solidFill>
                  <a:latin typeface="Aptos" panose="020B0004020202020204" pitchFamily="34" charset="0"/>
                  <a:ea typeface="DengXian" panose="02010600030101010101" pitchFamily="2" charset="-122"/>
                  <a:cs typeface="Helvetica" panose="020B0604020202020204" pitchFamily="34" charset="0"/>
                </a:rPr>
                <a:t> | Samaritans call line and a really good self-help app which can be downloaded</a:t>
              </a:r>
              <a:br>
                <a:rPr lang="en-GB" sz="1200">
                  <a:solidFill>
                    <a:srgbClr val="000000"/>
                  </a:solidFill>
                  <a:latin typeface="Aptos" panose="020B0004020202020204" pitchFamily="34" charset="0"/>
                  <a:ea typeface="DengXian" panose="02010600030101010101" pitchFamily="2" charset="-122"/>
                </a:rPr>
              </a:br>
              <a:r>
                <a:rPr lang="en-GB" sz="1200" b="1">
                  <a:solidFill>
                    <a:srgbClr val="000000"/>
                  </a:solidFill>
                  <a:latin typeface="Aptos" panose="020B0004020202020204" pitchFamily="34" charset="0"/>
                  <a:ea typeface="DengXian" panose="02010600030101010101" pitchFamily="2" charset="-122"/>
                  <a:cs typeface="Helvetica" panose="020B0604020202020204" pitchFamily="34" charset="0"/>
                </a:rPr>
                <a:t>Domestic abuse support</a:t>
              </a:r>
              <a:r>
                <a:rPr lang="en-GB" sz="1200">
                  <a:solidFill>
                    <a:srgbClr val="000000"/>
                  </a:solidFill>
                  <a:latin typeface="Aptos" panose="020B0004020202020204" pitchFamily="34" charset="0"/>
                  <a:ea typeface="DengXian" panose="02010600030101010101" pitchFamily="2" charset="-122"/>
                  <a:cs typeface="Helvetica" panose="020B0604020202020204" pitchFamily="34" charset="0"/>
                </a:rPr>
                <a:t> -</a:t>
              </a:r>
              <a:r>
                <a:rPr lang="en-GB" sz="1200" u="sng">
                  <a:solidFill>
                    <a:srgbClr val="0000FF"/>
                  </a:solidFill>
                  <a:latin typeface="Aptos" panose="020B0004020202020204" pitchFamily="34" charset="0"/>
                  <a:ea typeface="DengXian" panose="02010600030101010101" pitchFamily="2" charset="-122"/>
                  <a:hlinkClick r:id="rId5"/>
                </a:rPr>
                <a:t> Live Fear Free helpline</a:t>
              </a:r>
              <a:r>
                <a:rPr lang="en-GB" sz="1200">
                  <a:solidFill>
                    <a:srgbClr val="000000"/>
                  </a:solidFill>
                  <a:latin typeface="Aptos" panose="020B0004020202020204" pitchFamily="34" charset="0"/>
                  <a:ea typeface="DengXian" panose="02010600030101010101" pitchFamily="2" charset="-122"/>
                  <a:cs typeface="Helvetica" panose="020B0604020202020204" pitchFamily="34" charset="0"/>
                </a:rPr>
                <a:t> | GOV.WALES</a:t>
              </a:r>
              <a:endParaRPr lang="en-GB" sz="1200"/>
            </a:p>
          </p:txBody>
        </p:sp>
      </p:grpSp>
      <p:grpSp>
        <p:nvGrpSpPr>
          <p:cNvPr id="7" name="Group 6" descr="Blue background">
            <a:extLst>
              <a:ext uri="{FF2B5EF4-FFF2-40B4-BE49-F238E27FC236}">
                <a16:creationId xmlns:a16="http://schemas.microsoft.com/office/drawing/2014/main" id="{76C7A3C2-6294-AC03-6164-16B497DFB5D0}"/>
              </a:ext>
            </a:extLst>
          </p:cNvPr>
          <p:cNvGrpSpPr/>
          <p:nvPr/>
        </p:nvGrpSpPr>
        <p:grpSpPr>
          <a:xfrm>
            <a:off x="8410437" y="1198358"/>
            <a:ext cx="3293458" cy="4345962"/>
            <a:chOff x="-949674" y="-1225930"/>
            <a:chExt cx="4310905" cy="5265931"/>
          </a:xfrm>
        </p:grpSpPr>
        <p:sp>
          <p:nvSpPr>
            <p:cNvPr id="8" name="Freeform 7">
              <a:extLst>
                <a:ext uri="{FF2B5EF4-FFF2-40B4-BE49-F238E27FC236}">
                  <a16:creationId xmlns:a16="http://schemas.microsoft.com/office/drawing/2014/main" id="{7FE5AC30-B9F1-3E71-C28E-4FE7059B6579}"/>
                </a:ext>
              </a:extLst>
            </p:cNvPr>
            <p:cNvSpPr/>
            <p:nvPr/>
          </p:nvSpPr>
          <p:spPr>
            <a:xfrm>
              <a:off x="-949674" y="-1225930"/>
              <a:ext cx="4310905" cy="5265931"/>
            </a:xfrm>
            <a:custGeom>
              <a:avLst/>
              <a:gdLst/>
              <a:ahLst/>
              <a:cxnLst/>
              <a:rect l="l" t="t" r="r" b="b"/>
              <a:pathLst>
                <a:path w="4310905" h="4028919">
                  <a:moveTo>
                    <a:pt x="4186444" y="4028918"/>
                  </a:moveTo>
                  <a:lnTo>
                    <a:pt x="124460" y="4028918"/>
                  </a:lnTo>
                  <a:cubicBezTo>
                    <a:pt x="55880" y="4028918"/>
                    <a:pt x="0" y="3973038"/>
                    <a:pt x="0" y="3904459"/>
                  </a:cubicBezTo>
                  <a:lnTo>
                    <a:pt x="0" y="124460"/>
                  </a:lnTo>
                  <a:cubicBezTo>
                    <a:pt x="0" y="55880"/>
                    <a:pt x="55880" y="0"/>
                    <a:pt x="124460" y="0"/>
                  </a:cubicBezTo>
                  <a:lnTo>
                    <a:pt x="4186444" y="0"/>
                  </a:lnTo>
                  <a:cubicBezTo>
                    <a:pt x="4255024" y="0"/>
                    <a:pt x="4310905" y="55880"/>
                    <a:pt x="4310905" y="124460"/>
                  </a:cubicBezTo>
                  <a:lnTo>
                    <a:pt x="4310905" y="3904459"/>
                  </a:lnTo>
                  <a:cubicBezTo>
                    <a:pt x="4310905" y="3973038"/>
                    <a:pt x="4255024" y="4028919"/>
                    <a:pt x="4186444" y="4028919"/>
                  </a:cubicBezTo>
                  <a:close/>
                </a:path>
              </a:pathLst>
            </a:custGeom>
            <a:solidFill>
              <a:schemeClr val="accent1">
                <a:lumMod val="20000"/>
                <a:lumOff val="80000"/>
              </a:schemeClr>
            </a:solidFill>
            <a:ln>
              <a:solidFill>
                <a:schemeClr val="accent1">
                  <a:lumMod val="20000"/>
                  <a:lumOff val="80000"/>
                </a:schemeClr>
              </a:solidFill>
            </a:ln>
          </p:spPr>
          <p:txBody>
            <a:bodyPr/>
            <a:lstStyle/>
            <a:p>
              <a:endParaRPr lang="en-GB" sz="1200" b="1" dirty="0">
                <a:solidFill>
                  <a:srgbClr val="C10300"/>
                </a:solidFill>
                <a:effectLst/>
                <a:latin typeface="Aptos" panose="020B0004020202020204" pitchFamily="34" charset="0"/>
                <a:ea typeface="DengXian" panose="02010600030101010101" pitchFamily="2" charset="-122"/>
                <a:cs typeface="Helvetica" panose="020B0604020202020204" pitchFamily="34" charset="0"/>
              </a:endParaRPr>
            </a:p>
            <a:p>
              <a:endParaRPr lang="en-GB" sz="1200" b="1" dirty="0">
                <a:solidFill>
                  <a:srgbClr val="C10300"/>
                </a:solidFill>
                <a:latin typeface="Aptos" panose="020B0004020202020204" pitchFamily="34" charset="0"/>
                <a:ea typeface="DengXian" panose="02010600030101010101" pitchFamily="2" charset="-122"/>
                <a:cs typeface="Helvetica" panose="020B0604020202020204" pitchFamily="34" charset="0"/>
              </a:endParaRPr>
            </a:p>
            <a:p>
              <a:endParaRPr lang="en-GB" sz="1200" b="1" dirty="0">
                <a:solidFill>
                  <a:srgbClr val="C10300"/>
                </a:solidFill>
                <a:effectLst/>
                <a:latin typeface="Aptos" panose="020B0004020202020204" pitchFamily="34" charset="0"/>
                <a:ea typeface="DengXian" panose="02010600030101010101" pitchFamily="2" charset="-122"/>
                <a:cs typeface="Helvetica" panose="020B0604020202020204" pitchFamily="34" charset="0"/>
              </a:endParaRPr>
            </a:p>
            <a:p>
              <a:endParaRPr lang="en-GB" sz="1200" b="1" dirty="0">
                <a:solidFill>
                  <a:srgbClr val="C10300"/>
                </a:solidFill>
                <a:latin typeface="Aptos" panose="020B0004020202020204" pitchFamily="34" charset="0"/>
                <a:ea typeface="DengXian" panose="02010600030101010101" pitchFamily="2" charset="-122"/>
                <a:cs typeface="Helvetica" panose="020B0604020202020204" pitchFamily="34" charset="0"/>
              </a:endParaRPr>
            </a:p>
            <a:p>
              <a:endParaRPr lang="en-GB" sz="1200" b="1" dirty="0">
                <a:solidFill>
                  <a:srgbClr val="C10300"/>
                </a:solidFill>
                <a:latin typeface="Aptos" panose="020B0004020202020204" pitchFamily="34" charset="0"/>
                <a:ea typeface="DengXian" panose="02010600030101010101" pitchFamily="2" charset="-122"/>
                <a:cs typeface="Helvetica" panose="020B0604020202020204" pitchFamily="34" charset="0"/>
              </a:endParaRPr>
            </a:p>
            <a:p>
              <a:pPr algn="ctr"/>
              <a:r>
                <a:rPr lang="en-GB" sz="1200" b="1" dirty="0">
                  <a:effectLst/>
                  <a:latin typeface="Aptos" panose="020B0004020202020204" pitchFamily="34" charset="0"/>
                  <a:ea typeface="DengXian" panose="02010600030101010101" pitchFamily="2" charset="-122"/>
                  <a:cs typeface="Helvetica" panose="020B0604020202020204" pitchFamily="34" charset="0"/>
                </a:rPr>
                <a:t>Urgent Support</a:t>
              </a:r>
            </a:p>
            <a:p>
              <a:br>
                <a:rPr lang="en-GB" sz="1200" dirty="0">
                  <a:solidFill>
                    <a:srgbClr val="000000"/>
                  </a:solidFill>
                  <a:effectLst/>
                  <a:latin typeface="Aptos" panose="020B0004020202020204" pitchFamily="34" charset="0"/>
                  <a:ea typeface="DengXian" panose="02010600030101010101" pitchFamily="2" charset="-122"/>
                </a:rPr>
              </a:br>
              <a:r>
                <a:rPr lang="en-GB" sz="1200" dirty="0">
                  <a:solidFill>
                    <a:srgbClr val="000000"/>
                  </a:solidFill>
                  <a:effectLst/>
                  <a:latin typeface="Aptos" panose="020B0004020202020204" pitchFamily="34" charset="0"/>
                  <a:ea typeface="DengXian" panose="02010600030101010101" pitchFamily="2" charset="-122"/>
                  <a:cs typeface="Helvetica" panose="020B0604020202020204" pitchFamily="34" charset="0"/>
                </a:rPr>
                <a:t>• If you are </a:t>
              </a:r>
              <a:r>
                <a:rPr lang="en-GB" sz="1200" dirty="0">
                  <a:solidFill>
                    <a:srgbClr val="000000"/>
                  </a:solidFill>
                  <a:latin typeface="Aptos" panose="020B0004020202020204" pitchFamily="34" charset="0"/>
                  <a:ea typeface="DengXian" panose="02010600030101010101" pitchFamily="2" charset="-122"/>
                  <a:cs typeface="Helvetica" panose="020B0604020202020204" pitchFamily="34" charset="0"/>
                </a:rPr>
                <a:t>experiencing a mental health </a:t>
              </a:r>
              <a:r>
                <a:rPr lang="en-GB" sz="1200" dirty="0">
                  <a:solidFill>
                    <a:srgbClr val="000000"/>
                  </a:solidFill>
                  <a:effectLst/>
                  <a:latin typeface="Aptos" panose="020B0004020202020204" pitchFamily="34" charset="0"/>
                  <a:ea typeface="DengXian" panose="02010600030101010101" pitchFamily="2" charset="-122"/>
                  <a:cs typeface="Helvetica" panose="020B0604020202020204" pitchFamily="34" charset="0"/>
                </a:rPr>
                <a:t>crisis, you can </a:t>
              </a:r>
              <a:r>
                <a:rPr lang="en-GB" sz="1200" b="1" dirty="0">
                  <a:solidFill>
                    <a:srgbClr val="000000"/>
                  </a:solidFill>
                  <a:effectLst/>
                  <a:latin typeface="Aptos" panose="020B0004020202020204" pitchFamily="34" charset="0"/>
                  <a:ea typeface="DengXian" panose="02010600030101010101" pitchFamily="2" charset="-122"/>
                  <a:cs typeface="Helvetica" panose="020B0604020202020204" pitchFamily="34" charset="0"/>
                </a:rPr>
                <a:t>call 111 and click option 2 </a:t>
              </a:r>
              <a:r>
                <a:rPr lang="en-GB" sz="1200" dirty="0">
                  <a:solidFill>
                    <a:srgbClr val="000000"/>
                  </a:solidFill>
                  <a:effectLst/>
                  <a:latin typeface="Aptos" panose="020B0004020202020204" pitchFamily="34" charset="0"/>
                  <a:ea typeface="DengXian" panose="02010600030101010101" pitchFamily="2" charset="-122"/>
                  <a:cs typeface="Helvetica" panose="020B0604020202020204" pitchFamily="34" charset="0"/>
                </a:rPr>
                <a:t>to access mental health support.</a:t>
              </a:r>
            </a:p>
            <a:p>
              <a:br>
                <a:rPr lang="en-GB" sz="1200" dirty="0">
                  <a:solidFill>
                    <a:srgbClr val="000000"/>
                  </a:solidFill>
                  <a:effectLst/>
                  <a:latin typeface="Aptos" panose="020B0004020202020204" pitchFamily="34" charset="0"/>
                  <a:ea typeface="DengXian" panose="02010600030101010101" pitchFamily="2" charset="-122"/>
                </a:rPr>
              </a:br>
              <a:r>
                <a:rPr lang="en-GB" sz="1200" dirty="0">
                  <a:solidFill>
                    <a:srgbClr val="000000"/>
                  </a:solidFill>
                  <a:effectLst/>
                  <a:latin typeface="Aptos" panose="020B0004020202020204" pitchFamily="34" charset="0"/>
                  <a:ea typeface="DengXian" panose="02010600030101010101" pitchFamily="2" charset="-122"/>
                  <a:cs typeface="Helvetica" panose="020B0604020202020204" pitchFamily="34" charset="0"/>
                </a:rPr>
                <a:t>• Call your GP and explain that you are feeling at risk, and they will see you for an emergency appointment.</a:t>
              </a:r>
            </a:p>
            <a:p>
              <a:br>
                <a:rPr lang="en-GB" sz="1200" dirty="0">
                  <a:solidFill>
                    <a:srgbClr val="000000"/>
                  </a:solidFill>
                  <a:effectLst/>
                  <a:latin typeface="Aptos" panose="020B0004020202020204" pitchFamily="34" charset="0"/>
                  <a:ea typeface="DengXian" panose="02010600030101010101" pitchFamily="2" charset="-122"/>
                </a:rPr>
              </a:br>
              <a:r>
                <a:rPr lang="en-GB" sz="1200" dirty="0">
                  <a:solidFill>
                    <a:srgbClr val="000000"/>
                  </a:solidFill>
                  <a:effectLst/>
                  <a:latin typeface="Aptos" panose="020B0004020202020204" pitchFamily="34" charset="0"/>
                  <a:ea typeface="DengXian" panose="02010600030101010101" pitchFamily="2" charset="-122"/>
                  <a:cs typeface="Helvetica" panose="020B0604020202020204" pitchFamily="34" charset="0"/>
                </a:rPr>
                <a:t>• Go to A&amp;E at your local hospital.</a:t>
              </a:r>
            </a:p>
            <a:p>
              <a:br>
                <a:rPr lang="en-GB" sz="1200" dirty="0">
                  <a:solidFill>
                    <a:srgbClr val="000000"/>
                  </a:solidFill>
                  <a:effectLst/>
                  <a:latin typeface="Aptos" panose="020B0004020202020204" pitchFamily="34" charset="0"/>
                  <a:ea typeface="DengXian" panose="02010600030101010101" pitchFamily="2" charset="-122"/>
                </a:rPr>
              </a:br>
              <a:r>
                <a:rPr lang="en-GB" sz="1200" dirty="0">
                  <a:solidFill>
                    <a:srgbClr val="000000"/>
                  </a:solidFill>
                  <a:effectLst/>
                  <a:latin typeface="Aptos" panose="020B0004020202020204" pitchFamily="34" charset="0"/>
                  <a:ea typeface="DengXian" panose="02010600030101010101" pitchFamily="2" charset="-122"/>
                  <a:cs typeface="Helvetica" panose="020B0604020202020204" pitchFamily="34" charset="0"/>
                </a:rPr>
                <a:t>• Please call the police/ambulance on </a:t>
              </a:r>
              <a:r>
                <a:rPr lang="en-GB" sz="1200" b="1" dirty="0">
                  <a:solidFill>
                    <a:srgbClr val="000000"/>
                  </a:solidFill>
                  <a:effectLst/>
                  <a:latin typeface="Aptos" panose="020B0004020202020204" pitchFamily="34" charset="0"/>
                  <a:ea typeface="DengXian" panose="02010600030101010101" pitchFamily="2" charset="-122"/>
                  <a:cs typeface="Helvetica" panose="020B0604020202020204" pitchFamily="34" charset="0"/>
                </a:rPr>
                <a:t>999</a:t>
              </a:r>
              <a:r>
                <a:rPr lang="en-GB" sz="1200" dirty="0">
                  <a:solidFill>
                    <a:srgbClr val="000000"/>
                  </a:solidFill>
                  <a:effectLst/>
                  <a:latin typeface="Aptos" panose="020B0004020202020204" pitchFamily="34" charset="0"/>
                  <a:ea typeface="DengXian" panose="02010600030101010101" pitchFamily="2" charset="-122"/>
                  <a:cs typeface="Helvetica" panose="020B0604020202020204" pitchFamily="34" charset="0"/>
                </a:rPr>
                <a:t> if you are feeling at immediate risk from yourself or others. They can always talk to you about what they can do to help.</a:t>
              </a:r>
              <a:br>
                <a:rPr lang="en-GB" sz="1200" dirty="0">
                  <a:solidFill>
                    <a:srgbClr val="000000"/>
                  </a:solidFill>
                  <a:effectLst/>
                  <a:latin typeface="Aptos" panose="020B0004020202020204" pitchFamily="34" charset="0"/>
                  <a:ea typeface="DengXian" panose="02010600030101010101" pitchFamily="2" charset="-122"/>
                </a:rPr>
              </a:br>
              <a:endParaRPr lang="en-GB" sz="1200" dirty="0"/>
            </a:p>
          </p:txBody>
        </p:sp>
      </p:grpSp>
      <p:pic>
        <p:nvPicPr>
          <p:cNvPr id="15" name="Graphic 14" descr="Clock with solid fill">
            <a:extLst>
              <a:ext uri="{FF2B5EF4-FFF2-40B4-BE49-F238E27FC236}">
                <a16:creationId xmlns:a16="http://schemas.microsoft.com/office/drawing/2014/main" id="{8FE0F441-7A78-8173-4CF1-2A21C2A5B3C9}"/>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638800" y="1201698"/>
            <a:ext cx="914400" cy="914400"/>
          </a:xfrm>
          <a:prstGeom prst="rect">
            <a:avLst/>
          </a:prstGeom>
        </p:spPr>
      </p:pic>
      <p:pic>
        <p:nvPicPr>
          <p:cNvPr id="24" name="Graphic 23" descr="Siren with solid fill">
            <a:extLst>
              <a:ext uri="{FF2B5EF4-FFF2-40B4-BE49-F238E27FC236}">
                <a16:creationId xmlns:a16="http://schemas.microsoft.com/office/drawing/2014/main" id="{E73F174D-46D0-F351-7B2A-27C61783F06B}"/>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599966" y="1198358"/>
            <a:ext cx="914400" cy="914400"/>
          </a:xfrm>
          <a:prstGeom prst="rect">
            <a:avLst/>
          </a:prstGeom>
        </p:spPr>
      </p:pic>
      <p:sp>
        <p:nvSpPr>
          <p:cNvPr id="26" name="Freeform 5">
            <a:extLst>
              <a:ext uri="{FF2B5EF4-FFF2-40B4-BE49-F238E27FC236}">
                <a16:creationId xmlns:a16="http://schemas.microsoft.com/office/drawing/2014/main" id="{73B7532D-827C-6FAD-3A50-233F7985CD69}"/>
              </a:ext>
            </a:extLst>
          </p:cNvPr>
          <p:cNvSpPr/>
          <p:nvPr/>
        </p:nvSpPr>
        <p:spPr>
          <a:xfrm>
            <a:off x="488105" y="1198358"/>
            <a:ext cx="3293458" cy="4345962"/>
          </a:xfrm>
          <a:custGeom>
            <a:avLst/>
            <a:gdLst/>
            <a:ahLst/>
            <a:cxnLst/>
            <a:rect l="l" t="t" r="r" b="b"/>
            <a:pathLst>
              <a:path w="4310905" h="4028919">
                <a:moveTo>
                  <a:pt x="4186444" y="4028918"/>
                </a:moveTo>
                <a:lnTo>
                  <a:pt x="124460" y="4028918"/>
                </a:lnTo>
                <a:cubicBezTo>
                  <a:pt x="55880" y="4028918"/>
                  <a:pt x="0" y="3973038"/>
                  <a:pt x="0" y="3904459"/>
                </a:cubicBezTo>
                <a:lnTo>
                  <a:pt x="0" y="124460"/>
                </a:lnTo>
                <a:cubicBezTo>
                  <a:pt x="0" y="55880"/>
                  <a:pt x="55880" y="0"/>
                  <a:pt x="124460" y="0"/>
                </a:cubicBezTo>
                <a:lnTo>
                  <a:pt x="4186444" y="0"/>
                </a:lnTo>
                <a:cubicBezTo>
                  <a:pt x="4255024" y="0"/>
                  <a:pt x="4310905" y="55880"/>
                  <a:pt x="4310905" y="124460"/>
                </a:cubicBezTo>
                <a:lnTo>
                  <a:pt x="4310905" y="3904459"/>
                </a:lnTo>
                <a:cubicBezTo>
                  <a:pt x="4310905" y="3973038"/>
                  <a:pt x="4255024" y="4028919"/>
                  <a:pt x="4186444" y="4028919"/>
                </a:cubicBezTo>
                <a:close/>
              </a:path>
            </a:pathLst>
          </a:custGeom>
          <a:solidFill>
            <a:schemeClr val="accent1">
              <a:lumMod val="20000"/>
              <a:lumOff val="80000"/>
            </a:schemeClr>
          </a:solidFill>
          <a:ln>
            <a:solidFill>
              <a:schemeClr val="accent1">
                <a:lumMod val="20000"/>
                <a:lumOff val="80000"/>
              </a:schemeClr>
            </a:solidFill>
          </a:ln>
        </p:spPr>
        <p:txBody>
          <a:bodyPr/>
          <a:lstStyle/>
          <a:p>
            <a:endParaRPr lang="en-GB" sz="1200" b="1" dirty="0">
              <a:solidFill>
                <a:srgbClr val="000000"/>
              </a:solidFill>
              <a:effectLst/>
              <a:latin typeface="Aptos" panose="020B0004020202020204" pitchFamily="34" charset="0"/>
              <a:ea typeface="DengXian" panose="02010600030101010101" pitchFamily="2" charset="-122"/>
              <a:cs typeface="Helvetica" panose="020B0604020202020204" pitchFamily="34" charset="0"/>
            </a:endParaRPr>
          </a:p>
          <a:p>
            <a:endParaRPr lang="en-GB" sz="1200" b="1" dirty="0">
              <a:solidFill>
                <a:srgbClr val="000000"/>
              </a:solidFill>
              <a:latin typeface="Aptos" panose="020B0004020202020204" pitchFamily="34" charset="0"/>
              <a:ea typeface="DengXian" panose="02010600030101010101" pitchFamily="2" charset="-122"/>
              <a:cs typeface="Helvetica" panose="020B0604020202020204" pitchFamily="34" charset="0"/>
            </a:endParaRPr>
          </a:p>
          <a:p>
            <a:endParaRPr lang="en-GB" sz="1200" b="1" dirty="0">
              <a:solidFill>
                <a:srgbClr val="000000"/>
              </a:solidFill>
              <a:latin typeface="Aptos" panose="020B0004020202020204" pitchFamily="34" charset="0"/>
              <a:ea typeface="DengXian" panose="02010600030101010101" pitchFamily="2" charset="-122"/>
              <a:cs typeface="Helvetica" panose="020B0604020202020204" pitchFamily="34" charset="0"/>
            </a:endParaRPr>
          </a:p>
          <a:p>
            <a:endParaRPr lang="en-GB" sz="1200" b="1" dirty="0">
              <a:solidFill>
                <a:srgbClr val="000000"/>
              </a:solidFill>
              <a:latin typeface="Aptos" panose="020B0004020202020204" pitchFamily="34" charset="0"/>
              <a:ea typeface="DengXian" panose="02010600030101010101" pitchFamily="2" charset="-122"/>
              <a:cs typeface="Helvetica" panose="020B0604020202020204" pitchFamily="34" charset="0"/>
            </a:endParaRPr>
          </a:p>
          <a:p>
            <a:endParaRPr lang="en-GB" sz="1200" b="1" dirty="0">
              <a:solidFill>
                <a:srgbClr val="000000"/>
              </a:solidFill>
              <a:latin typeface="Aptos" panose="020B0004020202020204" pitchFamily="34" charset="0"/>
              <a:ea typeface="DengXian" panose="02010600030101010101" pitchFamily="2" charset="-122"/>
              <a:cs typeface="Helvetica" panose="020B0604020202020204" pitchFamily="34" charset="0"/>
            </a:endParaRPr>
          </a:p>
          <a:p>
            <a:pPr algn="ctr"/>
            <a:r>
              <a:rPr lang="en-GB" sz="1200" b="1" dirty="0">
                <a:solidFill>
                  <a:srgbClr val="000000"/>
                </a:solidFill>
                <a:latin typeface="Aptos" panose="020B0004020202020204" pitchFamily="34" charset="0"/>
                <a:ea typeface="DengXian" panose="02010600030101010101" pitchFamily="2" charset="-122"/>
                <a:cs typeface="Helvetica" panose="020B0604020202020204" pitchFamily="34" charset="0"/>
              </a:rPr>
              <a:t>How to contact us</a:t>
            </a:r>
          </a:p>
          <a:p>
            <a:endParaRPr lang="en-GB" sz="1200" dirty="0">
              <a:solidFill>
                <a:srgbClr val="000000"/>
              </a:solidFill>
              <a:latin typeface="Aptos" panose="020B0004020202020204" pitchFamily="34" charset="0"/>
              <a:ea typeface="DengXian" panose="02010600030101010101" pitchFamily="2" charset="-122"/>
              <a:cs typeface="Helvetica" panose="020B0604020202020204" pitchFamily="34" charset="0"/>
            </a:endParaRPr>
          </a:p>
          <a:p>
            <a:endParaRPr lang="en-GB" sz="1200" dirty="0">
              <a:solidFill>
                <a:srgbClr val="000000"/>
              </a:solidFill>
              <a:latin typeface="Aptos" panose="020B0004020202020204" pitchFamily="34" charset="0"/>
              <a:ea typeface="DengXian" panose="02010600030101010101" pitchFamily="2" charset="-122"/>
              <a:cs typeface="Helvetica" panose="020B0604020202020204" pitchFamily="34" charset="0"/>
            </a:endParaRPr>
          </a:p>
          <a:p>
            <a:r>
              <a:rPr lang="en-GB" sz="1200" dirty="0">
                <a:solidFill>
                  <a:srgbClr val="000000"/>
                </a:solidFill>
                <a:latin typeface="Aptos" panose="020B0004020202020204" pitchFamily="34" charset="0"/>
                <a:ea typeface="DengXian" panose="02010600030101010101" pitchFamily="2" charset="-122"/>
                <a:cs typeface="Helvetica" panose="020B0604020202020204" pitchFamily="34" charset="0"/>
              </a:rPr>
              <a:t>If you have any wellbeing related questions, email us on </a:t>
            </a:r>
            <a:r>
              <a:rPr lang="en-GB" sz="1200" dirty="0">
                <a:solidFill>
                  <a:srgbClr val="000000"/>
                </a:solidFill>
                <a:latin typeface="Aptos" panose="020B0004020202020204" pitchFamily="34" charset="0"/>
                <a:ea typeface="DengXian" panose="02010600030101010101" pitchFamily="2" charset="-122"/>
                <a:cs typeface="Helvetica" panose="020B0604020202020204" pitchFamily="34" charset="0"/>
                <a:hlinkClick r:id="rId10"/>
              </a:rPr>
              <a:t>wellbeingsupport@uwtsd.ac.uk</a:t>
            </a:r>
            <a:r>
              <a:rPr lang="en-GB" sz="1200" dirty="0">
                <a:solidFill>
                  <a:srgbClr val="000000"/>
                </a:solidFill>
                <a:latin typeface="Aptos" panose="020B0004020202020204" pitchFamily="34" charset="0"/>
                <a:ea typeface="DengXian" panose="02010600030101010101" pitchFamily="2" charset="-122"/>
                <a:cs typeface="Helvetica" panose="020B0604020202020204" pitchFamily="34" charset="0"/>
              </a:rPr>
              <a:t>. </a:t>
            </a:r>
          </a:p>
          <a:p>
            <a:endParaRPr lang="en-GB" sz="1200" dirty="0">
              <a:solidFill>
                <a:srgbClr val="000000"/>
              </a:solidFill>
              <a:latin typeface="Aptos" panose="020B0004020202020204" pitchFamily="34" charset="0"/>
              <a:ea typeface="DengXian" panose="02010600030101010101" pitchFamily="2" charset="-122"/>
              <a:cs typeface="Helvetica" panose="020B0604020202020204" pitchFamily="34" charset="0"/>
            </a:endParaRPr>
          </a:p>
          <a:p>
            <a:r>
              <a:rPr lang="en-GB" sz="1200" dirty="0">
                <a:solidFill>
                  <a:srgbClr val="000000"/>
                </a:solidFill>
                <a:latin typeface="Aptos" panose="020B0004020202020204" pitchFamily="34" charset="0"/>
                <a:ea typeface="DengXian" panose="02010600030101010101" pitchFamily="2" charset="-122"/>
                <a:cs typeface="Helvetica" panose="020B0604020202020204" pitchFamily="34" charset="0"/>
              </a:rPr>
              <a:t>To access support from our service, complete a Support Request Form (SRF) found on the UWTSD website, or via this QR code:</a:t>
            </a:r>
          </a:p>
          <a:p>
            <a:endParaRPr lang="en-GB" sz="1200" dirty="0">
              <a:solidFill>
                <a:srgbClr val="000000"/>
              </a:solidFill>
              <a:latin typeface="Aptos" panose="020B0004020202020204" pitchFamily="34" charset="0"/>
              <a:ea typeface="DengXian" panose="02010600030101010101" pitchFamily="2" charset="-122"/>
              <a:cs typeface="Helvetica" panose="020B0604020202020204" pitchFamily="34" charset="0"/>
            </a:endParaRPr>
          </a:p>
        </p:txBody>
      </p:sp>
      <p:pic>
        <p:nvPicPr>
          <p:cNvPr id="28" name="Graphic 27" descr="Email with solid fill">
            <a:extLst>
              <a:ext uri="{FF2B5EF4-FFF2-40B4-BE49-F238E27FC236}">
                <a16:creationId xmlns:a16="http://schemas.microsoft.com/office/drawing/2014/main" id="{D946DAE5-0027-983F-0A67-F85AA0A13B0E}"/>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735294" y="1313680"/>
            <a:ext cx="799078" cy="799078"/>
          </a:xfrm>
          <a:prstGeom prst="rect">
            <a:avLst/>
          </a:prstGeom>
        </p:spPr>
      </p:pic>
      <p:pic>
        <p:nvPicPr>
          <p:cNvPr id="3" name="Picture 2" descr="QR code on a black background that leads to SRF Form">
            <a:extLst>
              <a:ext uri="{FF2B5EF4-FFF2-40B4-BE49-F238E27FC236}">
                <a16:creationId xmlns:a16="http://schemas.microsoft.com/office/drawing/2014/main" id="{80986872-BA98-5759-EA68-FD28BCFAC8C4}"/>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261602" y="3888887"/>
            <a:ext cx="1577591" cy="15749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57164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8">
            <a:extLst>
              <a:ext uri="{FF2B5EF4-FFF2-40B4-BE49-F238E27FC236}">
                <a16:creationId xmlns:a16="http://schemas.microsoft.com/office/drawing/2014/main" id="{EE7C3C67-8573-8239-3527-DA07D48F01DF}"/>
              </a:ext>
            </a:extLst>
          </p:cNvPr>
          <p:cNvSpPr txBox="1">
            <a:spLocks noGrp="1"/>
          </p:cNvSpPr>
          <p:nvPr>
            <p:ph type="title" idx="4294967295"/>
          </p:nvPr>
        </p:nvSpPr>
        <p:spPr>
          <a:xfrm>
            <a:off x="3781562" y="402108"/>
            <a:ext cx="4628875" cy="628377"/>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ctr" defTabSz="914400" rtl="0" eaLnBrk="1" fontAlgn="auto" latinLnBrk="0" hangingPunct="1">
              <a:lnSpc>
                <a:spcPts val="4920"/>
              </a:lnSpc>
              <a:spcBef>
                <a:spcPts val="0"/>
              </a:spcBef>
              <a:spcAft>
                <a:spcPts val="0"/>
              </a:spcAft>
              <a:buClrTx/>
              <a:buSzTx/>
              <a:buFontTx/>
              <a:buNone/>
              <a:tabLst/>
              <a:defRPr/>
            </a:pPr>
            <a:r>
              <a:rPr kumimoji="0" lang="en-US" sz="4400" b="0" i="0" u="none" strike="noStrike" kern="1200" cap="none" spc="0" normalizeH="0" baseline="0" noProof="0" dirty="0">
                <a:ln>
                  <a:noFill/>
                </a:ln>
                <a:solidFill>
                  <a:prstClr val="white"/>
                </a:solidFill>
                <a:effectLst/>
                <a:uLnTx/>
                <a:uFillTx/>
                <a:latin typeface="Calibri"/>
                <a:ea typeface="Calibri"/>
                <a:cs typeface="Calibri"/>
              </a:rPr>
              <a:t>Any questions?</a:t>
            </a:r>
          </a:p>
        </p:txBody>
      </p:sp>
      <p:pic>
        <p:nvPicPr>
          <p:cNvPr id="3" name="Picture 2" descr="Sticky notes with question marks">
            <a:extLst>
              <a:ext uri="{FF2B5EF4-FFF2-40B4-BE49-F238E27FC236}">
                <a16:creationId xmlns:a16="http://schemas.microsoft.com/office/drawing/2014/main" id="{D00E4DC2-9EC8-2425-02C4-70CAC5D2404A}"/>
              </a:ext>
            </a:extLst>
          </p:cNvPr>
          <p:cNvPicPr>
            <a:picLocks noChangeAspect="1"/>
          </p:cNvPicPr>
          <p:nvPr/>
        </p:nvPicPr>
        <p:blipFill>
          <a:blip r:embed="rId3"/>
          <a:stretch>
            <a:fillRect/>
          </a:stretch>
        </p:blipFill>
        <p:spPr>
          <a:xfrm>
            <a:off x="2871434" y="1274654"/>
            <a:ext cx="6298691" cy="4199127"/>
          </a:xfrm>
          <a:prstGeom prst="rect">
            <a:avLst/>
          </a:prstGeom>
        </p:spPr>
      </p:pic>
    </p:spTree>
    <p:extLst>
      <p:ext uri="{BB962C8B-B14F-4D97-AF65-F5344CB8AC3E}">
        <p14:creationId xmlns:p14="http://schemas.microsoft.com/office/powerpoint/2010/main" val="4150338564"/>
      </p:ext>
    </p:extLst>
  </p:cSld>
  <p:clrMapOvr>
    <a:masterClrMapping/>
  </p:clrMapOvr>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1_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 id="{E7B90A79-FCD2-40EA-8928-64CE30FE2301}" vid="{3B3C561B-A940-4A32-B09E-6DA1795687A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73C085ADAAF0D4A8B7C9E01B899AB87" ma:contentTypeVersion="4" ma:contentTypeDescription="Create a new document." ma:contentTypeScope="" ma:versionID="edd180c7f84bef60fe35f839e7f36d80">
  <xsd:schema xmlns:xsd="http://www.w3.org/2001/XMLSchema" xmlns:xs="http://www.w3.org/2001/XMLSchema" xmlns:p="http://schemas.microsoft.com/office/2006/metadata/properties" xmlns:ns2="680a0f6d-6581-42d6-94d8-1e8409bf68bf" targetNamespace="http://schemas.microsoft.com/office/2006/metadata/properties" ma:root="true" ma:fieldsID="0d709ea2fbf2b4c4b5fa5f74082192d8" ns2:_="">
    <xsd:import namespace="680a0f6d-6581-42d6-94d8-1e8409bf68bf"/>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80a0f6d-6581-42d6-94d8-1e8409bf68b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6AE1821-48FA-409F-8E99-0185AD2B81AB}">
  <ds:schemaRefs>
    <ds:schemaRef ds:uri="http://purl.org/dc/terms/"/>
    <ds:schemaRef ds:uri="http://schemas.microsoft.com/office/2006/metadata/properties"/>
    <ds:schemaRef ds:uri="http://purl.org/dc/dcmitype/"/>
    <ds:schemaRef ds:uri="http://purl.org/dc/elements/1.1/"/>
    <ds:schemaRef ds:uri="http://schemas.openxmlformats.org/package/2006/metadata/core-properties"/>
    <ds:schemaRef ds:uri="http://schemas.microsoft.com/office/2006/documentManagement/types"/>
    <ds:schemaRef ds:uri="http://schemas.microsoft.com/office/infopath/2007/PartnerControls"/>
    <ds:schemaRef ds:uri="680a0f6d-6581-42d6-94d8-1e8409bf68bf"/>
    <ds:schemaRef ds:uri="http://www.w3.org/XML/1998/namespace"/>
  </ds:schemaRefs>
</ds:datastoreItem>
</file>

<file path=customXml/itemProps2.xml><?xml version="1.0" encoding="utf-8"?>
<ds:datastoreItem xmlns:ds="http://schemas.openxmlformats.org/officeDocument/2006/customXml" ds:itemID="{ED8165B4-6D73-47E4-9DB8-7EF2173A3829}">
  <ds:schemaRefs>
    <ds:schemaRef ds:uri="http://schemas.microsoft.com/sharepoint/v3/contenttype/forms"/>
  </ds:schemaRefs>
</ds:datastoreItem>
</file>

<file path=customXml/itemProps3.xml><?xml version="1.0" encoding="utf-8"?>
<ds:datastoreItem xmlns:ds="http://schemas.openxmlformats.org/officeDocument/2006/customXml" ds:itemID="{ED7B6444-C8C4-469B-BBA3-9004C29E3A1C}">
  <ds:schemaRefs>
    <ds:schemaRef ds:uri="680a0f6d-6581-42d6-94d8-1e8409bf68b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689</Words>
  <Application>Microsoft Office PowerPoint</Application>
  <PresentationFormat>Widescreen</PresentationFormat>
  <Paragraphs>72</Paragraphs>
  <Slides>6</Slides>
  <Notes>6</Notes>
  <HiddenSlides>0</HiddenSlides>
  <MMClips>0</MMClips>
  <ScaleCrop>false</ScaleCrop>
  <HeadingPairs>
    <vt:vector size="6" baseType="variant">
      <vt:variant>
        <vt:lpstr>Fonts Used</vt:lpstr>
      </vt:variant>
      <vt:variant>
        <vt:i4>7</vt:i4>
      </vt:variant>
      <vt:variant>
        <vt:lpstr>Theme</vt:lpstr>
      </vt:variant>
      <vt:variant>
        <vt:i4>7</vt:i4>
      </vt:variant>
      <vt:variant>
        <vt:lpstr>Slide Titles</vt:lpstr>
      </vt:variant>
      <vt:variant>
        <vt:i4>6</vt:i4>
      </vt:variant>
    </vt:vector>
  </HeadingPairs>
  <TitlesOfParts>
    <vt:vector size="20" baseType="lpstr">
      <vt:lpstr>HK Grotesk Bold</vt:lpstr>
      <vt:lpstr>HK Grotesk Medium</vt:lpstr>
      <vt:lpstr>Aptos</vt:lpstr>
      <vt:lpstr>Arial</vt:lpstr>
      <vt:lpstr>Calibri</vt:lpstr>
      <vt:lpstr>Calibri Light</vt:lpstr>
      <vt:lpstr>Lato</vt:lpstr>
      <vt:lpstr>UWTSD Title Page 1</vt:lpstr>
      <vt:lpstr>UWTSD Text 1</vt:lpstr>
      <vt:lpstr>UWTSD Text 2</vt:lpstr>
      <vt:lpstr>UWTSD Text 3</vt:lpstr>
      <vt:lpstr>UWTSD Text 4</vt:lpstr>
      <vt:lpstr>UWTSD Logo Variations place image in Background</vt:lpstr>
      <vt:lpstr>1_UWTSD Title Page 1</vt:lpstr>
      <vt:lpstr>Introduction to the Wellbeing Service </vt:lpstr>
      <vt:lpstr>Connect: Independent services &amp; self-help tools</vt:lpstr>
      <vt:lpstr>Wellbeing Support</vt:lpstr>
      <vt:lpstr>Keeping Safe –  Safeguarding  Information</vt:lpstr>
      <vt:lpstr>Useful Information</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Scott James</cp:lastModifiedBy>
  <cp:revision>29</cp:revision>
  <dcterms:created xsi:type="dcterms:W3CDTF">2021-03-09T15:35:42Z</dcterms:created>
  <dcterms:modified xsi:type="dcterms:W3CDTF">2025-12-16T10:11:13Z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0x010100473C085ADAAF0D4A8B7C9E01B899AB87</vt:lpwstr>
  </property>
</Properties>
</file>