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autoCompressPictures="0">
  <p:sldMasterIdLst>
    <p:sldMasterId id="2147483876" r:id="rId4"/>
  </p:sldMasterIdLst>
  <p:notesMasterIdLst>
    <p:notesMasterId r:id="rId51"/>
  </p:notesMasterIdLst>
  <p:handoutMasterIdLst>
    <p:handoutMasterId r:id="rId52"/>
  </p:handoutMasterIdLst>
  <p:sldIdLst>
    <p:sldId id="256" r:id="rId5"/>
    <p:sldId id="258" r:id="rId6"/>
    <p:sldId id="260" r:id="rId7"/>
    <p:sldId id="261" r:id="rId8"/>
    <p:sldId id="262" r:id="rId9"/>
    <p:sldId id="263" r:id="rId10"/>
    <p:sldId id="264" r:id="rId11"/>
    <p:sldId id="265" r:id="rId12"/>
    <p:sldId id="266" r:id="rId13"/>
    <p:sldId id="267" r:id="rId14"/>
    <p:sldId id="268" r:id="rId15"/>
    <p:sldId id="269" r:id="rId16"/>
    <p:sldId id="270" r:id="rId17"/>
    <p:sldId id="297" r:id="rId18"/>
    <p:sldId id="271" r:id="rId19"/>
    <p:sldId id="272" r:id="rId20"/>
    <p:sldId id="273" r:id="rId21"/>
    <p:sldId id="274" r:id="rId22"/>
    <p:sldId id="276" r:id="rId23"/>
    <p:sldId id="277" r:id="rId24"/>
    <p:sldId id="278" r:id="rId25"/>
    <p:sldId id="280" r:id="rId26"/>
    <p:sldId id="281" r:id="rId27"/>
    <p:sldId id="282" r:id="rId28"/>
    <p:sldId id="283" r:id="rId29"/>
    <p:sldId id="285" r:id="rId30"/>
    <p:sldId id="286" r:id="rId31"/>
    <p:sldId id="288" r:id="rId32"/>
    <p:sldId id="289" r:id="rId33"/>
    <p:sldId id="290" r:id="rId34"/>
    <p:sldId id="291" r:id="rId35"/>
    <p:sldId id="292" r:id="rId36"/>
    <p:sldId id="293" r:id="rId37"/>
    <p:sldId id="294" r:id="rId38"/>
    <p:sldId id="295" r:id="rId39"/>
    <p:sldId id="296" r:id="rId40"/>
    <p:sldId id="298" r:id="rId41"/>
    <p:sldId id="299" r:id="rId42"/>
    <p:sldId id="300" r:id="rId43"/>
    <p:sldId id="301" r:id="rId44"/>
    <p:sldId id="302" r:id="rId45"/>
    <p:sldId id="303" r:id="rId46"/>
    <p:sldId id="304" r:id="rId47"/>
    <p:sldId id="305" r:id="rId48"/>
    <p:sldId id="306" r:id="rId49"/>
    <p:sldId id="307"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26" autoAdjust="0"/>
    <p:restoredTop sz="93963" autoAdjust="0"/>
  </p:normalViewPr>
  <p:slideViewPr>
    <p:cSldViewPr snapToGrid="0">
      <p:cViewPr varScale="1">
        <p:scale>
          <a:sx n="64" d="100"/>
          <a:sy n="64" d="100"/>
        </p:scale>
        <p:origin x="740" y="52"/>
      </p:cViewPr>
      <p:guideLst/>
    </p:cSldViewPr>
  </p:slideViewPr>
  <p:notesTextViewPr>
    <p:cViewPr>
      <p:scale>
        <a:sx n="1" d="1"/>
        <a:sy n="1" d="1"/>
      </p:scale>
      <p:origin x="0" y="0"/>
    </p:cViewPr>
  </p:notesTextViewPr>
  <p:notesViewPr>
    <p:cSldViewPr snapToGrid="0">
      <p:cViewPr varScale="1">
        <p:scale>
          <a:sx n="68" d="100"/>
          <a:sy n="68" d="100"/>
        </p:scale>
        <p:origin x="3288" y="84"/>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slide" Target="slides/slide37.xml"/><Relationship Id="rId54"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tableStyles" Target="tableStyles.xml"/><Relationship Id="rId8" Type="http://schemas.openxmlformats.org/officeDocument/2006/relationships/slide" Target="slides/slide4.xml"/><Relationship Id="rId51" Type="http://schemas.openxmlformats.org/officeDocument/2006/relationships/notesMaster" Target="notesMasters/notesMaster1.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DC45E872-1A40-4FE7-986C-59F628C1EA5D}"/>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a:extLst>
              <a:ext uri="{FF2B5EF4-FFF2-40B4-BE49-F238E27FC236}">
                <a16:creationId xmlns:a16="http://schemas.microsoft.com/office/drawing/2014/main" id="{CB9F5374-08E9-4C85-B7A7-3F19604B5391}"/>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9AEA06F1-B57D-406B-8F09-B1FDC0D0B1F3}" type="datetimeFigureOut">
              <a:rPr lang="en-US" smtClean="0"/>
              <a:t>1/26/2020</a:t>
            </a:fld>
            <a:endParaRPr lang="en-US" dirty="0"/>
          </a:p>
        </p:txBody>
      </p:sp>
      <p:sp>
        <p:nvSpPr>
          <p:cNvPr id="4" name="Footer Placeholder 3">
            <a:extLst>
              <a:ext uri="{FF2B5EF4-FFF2-40B4-BE49-F238E27FC236}">
                <a16:creationId xmlns:a16="http://schemas.microsoft.com/office/drawing/2014/main" id="{937FACC5-BCFD-4649-8006-C71939BACE6F}"/>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5" name="Slide Number Placeholder 4">
            <a:extLst>
              <a:ext uri="{FF2B5EF4-FFF2-40B4-BE49-F238E27FC236}">
                <a16:creationId xmlns:a16="http://schemas.microsoft.com/office/drawing/2014/main" id="{DD146B17-7076-4944-A4A2-FD49936A3320}"/>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097EDE44-B1FC-494A-A972-62DC7CABB271}" type="slidenum">
              <a:rPr lang="en-US" smtClean="0"/>
              <a:t>‹#›</a:t>
            </a:fld>
            <a:endParaRPr lang="en-US" dirty="0"/>
          </a:p>
        </p:txBody>
      </p:sp>
    </p:spTree>
    <p:extLst>
      <p:ext uri="{BB962C8B-B14F-4D97-AF65-F5344CB8AC3E}">
        <p14:creationId xmlns:p14="http://schemas.microsoft.com/office/powerpoint/2010/main" val="70568954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237F2BD-238E-42D0-B670-F788A50DBDE8}" type="datetimeFigureOut">
              <a:rPr lang="en-US" smtClean="0"/>
              <a:t>1/26/2020</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8E8DF69-FFB1-4D3A-9D8C-5887E79674D9}" type="slidenum">
              <a:rPr lang="en-US" smtClean="0"/>
              <a:t>‹#›</a:t>
            </a:fld>
            <a:endParaRPr lang="en-US" dirty="0"/>
          </a:p>
        </p:txBody>
      </p:sp>
    </p:spTree>
    <p:extLst>
      <p:ext uri="{BB962C8B-B14F-4D97-AF65-F5344CB8AC3E}">
        <p14:creationId xmlns:p14="http://schemas.microsoft.com/office/powerpoint/2010/main" val="37664761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8E8DF69-FFB1-4D3A-9D8C-5887E79674D9}" type="slidenum">
              <a:rPr lang="en-US" smtClean="0"/>
              <a:t>1</a:t>
            </a:fld>
            <a:endParaRPr lang="en-US" dirty="0"/>
          </a:p>
        </p:txBody>
      </p:sp>
    </p:spTree>
    <p:extLst>
      <p:ext uri="{BB962C8B-B14F-4D97-AF65-F5344CB8AC3E}">
        <p14:creationId xmlns:p14="http://schemas.microsoft.com/office/powerpoint/2010/main" val="13045575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accent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sz="7200" b="1" cap="all" baseline="0">
                <a:solidFill>
                  <a:srgbClr val="FFFFFF"/>
                </a:solidFill>
              </a:defRPr>
            </a:lvl1pPr>
          </a:lstStyle>
          <a:p>
            <a:r>
              <a:rPr lang="en-US" noProof="0" smtClean="0"/>
              <a:t>Click to edit Master title style</a:t>
            </a:r>
            <a:endParaRPr lang="en-US" noProof="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rgbClr val="FFFFFF"/>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noProof="0" smtClean="0"/>
              <a:t>Click to edit Master subtitle style</a:t>
            </a:r>
            <a:endParaRPr lang="en-US" noProof="0"/>
          </a:p>
        </p:txBody>
      </p:sp>
      <p:sp>
        <p:nvSpPr>
          <p:cNvPr id="4" name="Date Placeholder 3"/>
          <p:cNvSpPr>
            <a:spLocks noGrp="1"/>
          </p:cNvSpPr>
          <p:nvPr>
            <p:ph type="dt" sz="half" idx="10"/>
          </p:nvPr>
        </p:nvSpPr>
        <p:spPr/>
        <p:txBody>
          <a:bodyPr/>
          <a:lstStyle>
            <a:lvl1pPr>
              <a:defRPr>
                <a:solidFill>
                  <a:srgbClr val="FFFFFF"/>
                </a:solidFill>
              </a:defRPr>
            </a:lvl1pPr>
          </a:lstStyle>
          <a:p>
            <a:fld id="{9AB3A824-1A51-4B26-AD58-A6D8E14F6C04}" type="datetimeFigureOut">
              <a:rPr lang="en-US" noProof="0" smtClean="0"/>
              <a:t>1/26/2020</a:t>
            </a:fld>
            <a:endParaRPr lang="en-US" noProof="0" dirty="0"/>
          </a:p>
        </p:txBody>
      </p:sp>
      <p:sp>
        <p:nvSpPr>
          <p:cNvPr id="5" name="Footer Placeholder 4"/>
          <p:cNvSpPr>
            <a:spLocks noGrp="1"/>
          </p:cNvSpPr>
          <p:nvPr>
            <p:ph type="ftr" sz="quarter" idx="11"/>
          </p:nvPr>
        </p:nvSpPr>
        <p:spPr/>
        <p:txBody>
          <a:bodyPr/>
          <a:lstStyle>
            <a:lvl1pPr>
              <a:defRPr>
                <a:solidFill>
                  <a:srgbClr val="FFFFFF"/>
                </a:solidFill>
              </a:defRPr>
            </a:lvl1pPr>
          </a:lstStyle>
          <a:p>
            <a:r>
              <a:rPr lang="en-US" noProof="0" dirty="0"/>
              <a:t>
              </a:t>
            </a:r>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6D22F896-40B5-4ADD-8801-0D06FADFA095}" type="slidenum">
              <a:rPr lang="en-US" noProof="0" smtClean="0"/>
              <a:t>‹#›</a:t>
            </a:fld>
            <a:endParaRPr lang="en-US" noProof="0" dirty="0"/>
          </a:p>
        </p:txBody>
      </p:sp>
      <p:cxnSp>
        <p:nvCxnSpPr>
          <p:cNvPr id="8" name="Straight Connector 7"/>
          <p:cNvCxnSpPr/>
          <p:nvPr/>
        </p:nvCxnSpPr>
        <p:spPr>
          <a:xfrm>
            <a:off x="1978660" y="3733800"/>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51787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Content Placeholder 2"/>
          <p:cNvSpPr>
            <a:spLocks noGrp="1"/>
          </p:cNvSpPr>
          <p:nvPr>
            <p:ph idx="1"/>
          </p:nvPr>
        </p:nvSpPr>
        <p:spPr/>
        <p:txBody>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10"/>
          </p:nvPr>
        </p:nvSpPr>
        <p:spPr/>
        <p:txBody>
          <a:bodyPr/>
          <a:lstStyle/>
          <a:p>
            <a:fld id="{97D162C4-EDD9-4389-A98B-B87ECEA2A816}" type="datetimeFigureOut">
              <a:rPr lang="en-US" noProof="0" smtClean="0"/>
              <a:t>1/26/2020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47203900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algn="ctr">
              <a:lnSpc>
                <a:spcPct val="85000"/>
              </a:lnSpc>
              <a:defRPr sz="7200" b="0" cap="all" baseline="0"/>
            </a:lvl1pPr>
          </a:lstStyle>
          <a:p>
            <a:r>
              <a:rPr lang="en-US" noProof="0" smtClean="0"/>
              <a:t>Click to edit Master title style</a:t>
            </a:r>
            <a:endParaRPr lang="en-US" noProof="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noProof="0" smtClean="0"/>
              <a:t>Edit Master text styles</a:t>
            </a:r>
          </a:p>
        </p:txBody>
      </p:sp>
      <p:sp>
        <p:nvSpPr>
          <p:cNvPr id="4" name="Date Placeholder 3"/>
          <p:cNvSpPr>
            <a:spLocks noGrp="1"/>
          </p:cNvSpPr>
          <p:nvPr>
            <p:ph type="dt" sz="half" idx="10"/>
          </p:nvPr>
        </p:nvSpPr>
        <p:spPr/>
        <p:txBody>
          <a:bodyPr/>
          <a:lstStyle/>
          <a:p>
            <a:fld id="{3E5059C3-6A89-4494-99FF-5A4D6FFD50EB}" type="datetimeFigureOut">
              <a:rPr lang="en-US" noProof="0" smtClean="0"/>
              <a:t>1/26/2020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393603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noProof="0" smtClean="0"/>
              <a:t>Click to edit Master title style</a:t>
            </a:r>
            <a:endParaRPr lang="en-US" noProof="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 name="Date Placeholder 4"/>
          <p:cNvSpPr>
            <a:spLocks noGrp="1"/>
          </p:cNvSpPr>
          <p:nvPr>
            <p:ph type="dt" sz="half" idx="10"/>
          </p:nvPr>
        </p:nvSpPr>
        <p:spPr/>
        <p:txBody>
          <a:bodyPr/>
          <a:lstStyle/>
          <a:p>
            <a:fld id="{CA954B2F-12DE-47F5-8894-472B206D2E1E}" type="datetimeFigureOut">
              <a:rPr lang="en-US" noProof="0" smtClean="0"/>
              <a:t>1/26/2020</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18167004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noProof="0" smtClean="0"/>
              <a:t>Click to edit Master title style</a:t>
            </a:r>
            <a:endParaRPr lang="en-US" noProof="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noProof="0" smtClean="0"/>
              <a:t>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7" name="Date Placeholder 6"/>
          <p:cNvSpPr>
            <a:spLocks noGrp="1"/>
          </p:cNvSpPr>
          <p:nvPr>
            <p:ph type="dt" sz="half" idx="10"/>
          </p:nvPr>
        </p:nvSpPr>
        <p:spPr/>
        <p:txBody>
          <a:bodyPr/>
          <a:lstStyle/>
          <a:p>
            <a:fld id="{3CBC1C18-307B-4F68-A007-B5B542270E8D}" type="datetimeFigureOut">
              <a:rPr lang="en-US" noProof="0" smtClean="0"/>
              <a:t>1/26/2020</a:t>
            </a:fld>
            <a:endParaRPr lang="en-US" noProof="0" dirty="0"/>
          </a:p>
        </p:txBody>
      </p:sp>
      <p:sp>
        <p:nvSpPr>
          <p:cNvPr id="8" name="Footer Placeholder 7"/>
          <p:cNvSpPr>
            <a:spLocks noGrp="1"/>
          </p:cNvSpPr>
          <p:nvPr>
            <p:ph type="ftr" sz="quarter" idx="11"/>
          </p:nvPr>
        </p:nvSpPr>
        <p:spPr/>
        <p:txBody>
          <a:bodyPr/>
          <a:lstStyle/>
          <a:p>
            <a:r>
              <a:rPr lang="en-US" noProof="0" dirty="0"/>
              <a:t>
              </a:t>
            </a:r>
          </a:p>
        </p:txBody>
      </p:sp>
      <p:sp>
        <p:nvSpPr>
          <p:cNvPr id="9" name="Slide Number Placeholder 8"/>
          <p:cNvSpPr>
            <a:spLocks noGrp="1"/>
          </p:cNvSpPr>
          <p:nvPr>
            <p:ph type="sldNum" sz="quarter" idx="12"/>
          </p:nvPr>
        </p:nvSpPr>
        <p:spPr/>
        <p:txBody>
          <a:body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1963352574"/>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Date Placeholder 2"/>
          <p:cNvSpPr>
            <a:spLocks noGrp="1"/>
          </p:cNvSpPr>
          <p:nvPr>
            <p:ph type="dt" sz="half" idx="10"/>
          </p:nvPr>
        </p:nvSpPr>
        <p:spPr/>
        <p:txBody>
          <a:bodyPr/>
          <a:lstStyle/>
          <a:p>
            <a:fld id="{1FAF3416-4057-4DAA-829D-4CA07428D088}" type="datetimeFigureOut">
              <a:rPr lang="en-US" noProof="0" smtClean="0"/>
              <a:t>1/26/2020</a:t>
            </a:fld>
            <a:endParaRPr lang="en-US" noProof="0" dirty="0"/>
          </a:p>
        </p:txBody>
      </p:sp>
      <p:sp>
        <p:nvSpPr>
          <p:cNvPr id="4" name="Footer Placeholder 3"/>
          <p:cNvSpPr>
            <a:spLocks noGrp="1"/>
          </p:cNvSpPr>
          <p:nvPr>
            <p:ph type="ftr" sz="quarter" idx="11"/>
          </p:nvPr>
        </p:nvSpPr>
        <p:spPr/>
        <p:txBody>
          <a:bodyPr/>
          <a:lstStyle/>
          <a:p>
            <a:r>
              <a:rPr lang="en-US" noProof="0" dirty="0"/>
              <a:t>
              </a:t>
            </a:r>
          </a:p>
        </p:txBody>
      </p:sp>
      <p:sp>
        <p:nvSpPr>
          <p:cNvPr id="5" name="Slide Number Placeholder 4"/>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30054287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21D9284-D300-4297-87F7-E791DCC15DB1}" type="datetimeFigureOut">
              <a:rPr lang="en-US" noProof="0" smtClean="0"/>
              <a:t>1/26/2020</a:t>
            </a:fld>
            <a:endParaRPr lang="en-US" noProof="0" dirty="0"/>
          </a:p>
        </p:txBody>
      </p:sp>
      <p:sp>
        <p:nvSpPr>
          <p:cNvPr id="3" name="Footer Placeholder 2"/>
          <p:cNvSpPr>
            <a:spLocks noGrp="1"/>
          </p:cNvSpPr>
          <p:nvPr>
            <p:ph type="ftr" sz="quarter" idx="11"/>
          </p:nvPr>
        </p:nvSpPr>
        <p:spPr/>
        <p:txBody>
          <a:bodyPr/>
          <a:lstStyle/>
          <a:p>
            <a:r>
              <a:rPr lang="en-US" noProof="0" dirty="0"/>
              <a:t>
              </a:t>
            </a:r>
          </a:p>
        </p:txBody>
      </p:sp>
      <p:sp>
        <p:nvSpPr>
          <p:cNvPr id="4" name="Slide Number Placeholder 3"/>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9882598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noProof="0" smtClean="0"/>
              <a:t>Click to edit Master title style</a:t>
            </a:r>
            <a:endParaRPr lang="en-US" noProof="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smtClean="0"/>
              <a:t>Edit Master text styles</a:t>
            </a:r>
          </a:p>
        </p:txBody>
      </p:sp>
      <p:sp>
        <p:nvSpPr>
          <p:cNvPr id="5" name="Date Placeholder 4"/>
          <p:cNvSpPr>
            <a:spLocks noGrp="1"/>
          </p:cNvSpPr>
          <p:nvPr>
            <p:ph type="dt" sz="half" idx="10"/>
          </p:nvPr>
        </p:nvSpPr>
        <p:spPr/>
        <p:txBody>
          <a:bodyPr/>
          <a:lstStyle/>
          <a:p>
            <a:fld id="{37D525BB-DA17-4BA0-B3C8-3AC3ABC827E6}" type="datetimeFigureOut">
              <a:rPr lang="en-US" noProof="0" smtClean="0"/>
              <a:t>1/26/2020</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215838360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US" noProof="0" smtClean="0"/>
              <a:t>Click to edit Master title style</a:t>
            </a:r>
            <a:endParaRPr lang="en-US" noProof="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noProof="0" smtClean="0"/>
              <a:t>Click icon to add picture</a:t>
            </a:r>
            <a:endParaRPr lang="en-US" noProof="0"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noProof="0" smtClean="0"/>
              <a:t>Edit Master text styles</a:t>
            </a:r>
          </a:p>
        </p:txBody>
      </p:sp>
      <p:sp>
        <p:nvSpPr>
          <p:cNvPr id="5" name="Date Placeholder 4"/>
          <p:cNvSpPr>
            <a:spLocks noGrp="1"/>
          </p:cNvSpPr>
          <p:nvPr>
            <p:ph type="dt" sz="half" idx="10"/>
          </p:nvPr>
        </p:nvSpPr>
        <p:spPr/>
        <p:txBody>
          <a:bodyPr/>
          <a:lstStyle/>
          <a:p>
            <a:fld id="{B16C4C9A-3960-41CF-A4E9-2A8FB932454B}" type="datetimeFigureOut">
              <a:rPr lang="en-US" noProof="0" smtClean="0"/>
              <a:t>1/26/2020</a:t>
            </a:fld>
            <a:endParaRPr lang="en-US" noProof="0" dirty="0"/>
          </a:p>
        </p:txBody>
      </p:sp>
      <p:sp>
        <p:nvSpPr>
          <p:cNvPr id="6" name="Footer Placeholder 5"/>
          <p:cNvSpPr>
            <a:spLocks noGrp="1"/>
          </p:cNvSpPr>
          <p:nvPr>
            <p:ph type="ftr" sz="quarter" idx="11"/>
          </p:nvPr>
        </p:nvSpPr>
        <p:spPr/>
        <p:txBody>
          <a:bodyPr/>
          <a:lstStyle/>
          <a:p>
            <a:r>
              <a:rPr lang="en-US" noProof="0" dirty="0"/>
              <a:t>
              </a:t>
            </a:r>
          </a:p>
        </p:txBody>
      </p:sp>
      <p:sp>
        <p:nvSpPr>
          <p:cNvPr id="7" name="Slide Number Placeholder 6"/>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740848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noProof="0" smtClean="0"/>
              <a:t>Click to edit Master title style</a:t>
            </a:r>
            <a:endParaRPr lang="en-US" noProof="0"/>
          </a:p>
        </p:txBody>
      </p:sp>
      <p:sp>
        <p:nvSpPr>
          <p:cNvPr id="3" name="Vertical Text Placeholder 2"/>
          <p:cNvSpPr>
            <a:spLocks noGrp="1"/>
          </p:cNvSpPr>
          <p:nvPr>
            <p:ph type="body" orient="vert" idx="1"/>
          </p:nvPr>
        </p:nvSpPr>
        <p:spPr/>
        <p:txBody>
          <a:bodyPr vert="eaVert"/>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10"/>
          </p:nvPr>
        </p:nvSpPr>
        <p:spPr/>
        <p:txBody>
          <a:bodyPr/>
          <a:lstStyle/>
          <a:p>
            <a:fld id="{D857E33E-8B18-4087-B112-809917729534}" type="datetimeFigureOut">
              <a:rPr lang="en-US" noProof="0" smtClean="0"/>
              <a:t>1/26/2020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435526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US" noProof="0" smtClean="0"/>
              <a:t>Click to edit Master title style</a:t>
            </a:r>
            <a:endParaRPr lang="en-US" noProof="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10"/>
          </p:nvPr>
        </p:nvSpPr>
        <p:spPr/>
        <p:txBody>
          <a:bodyPr/>
          <a:lstStyle/>
          <a:p>
            <a:fld id="{D3FFE419-2371-464F-8239-3959401C3561}" type="datetimeFigureOut">
              <a:rPr lang="en-US" noProof="0" smtClean="0"/>
              <a:t>1/26/2020</a:t>
            </a:fld>
            <a:endParaRPr lang="en-US" noProof="0" dirty="0"/>
          </a:p>
        </p:txBody>
      </p:sp>
      <p:sp>
        <p:nvSpPr>
          <p:cNvPr id="5" name="Footer Placeholder 4"/>
          <p:cNvSpPr>
            <a:spLocks noGrp="1"/>
          </p:cNvSpPr>
          <p:nvPr>
            <p:ph type="ftr" sz="quarter" idx="11"/>
          </p:nvPr>
        </p:nvSpPr>
        <p:spPr/>
        <p:txBody>
          <a:bodyPr/>
          <a:lstStyle/>
          <a:p>
            <a:r>
              <a:rPr lang="en-US" noProof="0" dirty="0"/>
              <a:t>
              </a:t>
            </a:r>
          </a:p>
        </p:txBody>
      </p:sp>
      <p:sp>
        <p:nvSpPr>
          <p:cNvPr id="6" name="Slide Number Placeholder 5"/>
          <p:cNvSpPr>
            <a:spLocks noGrp="1"/>
          </p:cNvSpPr>
          <p:nvPr>
            <p:ph type="sldNum" sz="quarter" idx="12"/>
          </p:nvPr>
        </p:nvSpPr>
        <p:spPr/>
        <p:txBody>
          <a:bodyPr/>
          <a:lstStyle/>
          <a:p>
            <a:fld id="{6D22F896-40B5-4ADD-8801-0D06FADFA095}" type="slidenum">
              <a:rPr lang="en-US" noProof="0" smtClean="0"/>
              <a:t>‹#›</a:t>
            </a:fld>
            <a:endParaRPr lang="en-US" noProof="0" dirty="0"/>
          </a:p>
        </p:txBody>
      </p:sp>
    </p:spTree>
    <p:extLst>
      <p:ext uri="{BB962C8B-B14F-4D97-AF65-F5344CB8AC3E}">
        <p14:creationId xmlns:p14="http://schemas.microsoft.com/office/powerpoint/2010/main" val="199476388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US" noProof="0" smtClean="0"/>
              <a:t>Click to edit Master title style</a:t>
            </a:r>
            <a:endParaRPr lang="en-US" noProof="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US" noProof="0" smtClean="0"/>
              <a:t>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US" noProof="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3CBC1C18-307B-4F68-A007-B5B542270E8D}" type="datetimeFigureOut">
              <a:rPr lang="en-US" noProof="0" smtClean="0"/>
              <a:t>1/26/2020</a:t>
            </a:fld>
            <a:endParaRPr lang="en-US" noProof="0"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r>
              <a:rPr lang="en-US" noProof="0" dirty="0"/>
              <a:t>
              </a:t>
            </a:r>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6D22F896-40B5-4ADD-8801-0D06FADFA095}" type="slidenum">
              <a:rPr lang="en-US" noProof="0" smtClean="0"/>
              <a:pPr/>
              <a:t>‹#›</a:t>
            </a:fld>
            <a:endParaRPr lang="en-US" noProof="0" dirty="0"/>
          </a:p>
        </p:txBody>
      </p:sp>
    </p:spTree>
    <p:extLst>
      <p:ext uri="{BB962C8B-B14F-4D97-AF65-F5344CB8AC3E}">
        <p14:creationId xmlns:p14="http://schemas.microsoft.com/office/powerpoint/2010/main" val="1702258854"/>
      </p:ext>
    </p:extLst>
  </p:cSld>
  <p:clrMap bg1="lt1" tx1="dk1" bg2="lt2" tx2="dk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hf sldNum="0" hdr="0" ftr="0" dt="0"/>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hyperlink" Target="https://www.youtube.com/watch?v=83IVP1LxesU"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image" Target="../media/image6.jpg"/><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8.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youtu.be/jNwnwwzdiY8"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jpg"/><Relationship Id="rId2" Type="http://schemas.openxmlformats.org/officeDocument/2006/relationships/hyperlink" Target="https://www.youtube.com/watch?v=1SGcu4gpV-Q"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2" Type="http://schemas.openxmlformats.org/officeDocument/2006/relationships/image" Target="../media/image13.jp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14.jp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RoGmscPR76w" TargetMode="External"/><Relationship Id="rId2" Type="http://schemas.openxmlformats.org/officeDocument/2006/relationships/hyperlink" Target="https://youtu.be/XzehIALYJQI" TargetMode="External"/><Relationship Id="rId1" Type="http://schemas.openxmlformats.org/officeDocument/2006/relationships/slideLayout" Target="../slideLayouts/slideLayout2.xml"/><Relationship Id="rId5" Type="http://schemas.openxmlformats.org/officeDocument/2006/relationships/image" Target="../media/image17.jpg"/><Relationship Id="rId4" Type="http://schemas.openxmlformats.org/officeDocument/2006/relationships/image" Target="../media/image16.jp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18.jp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image" Target="../media/image19.jp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20.jpg"/><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image" Target="../media/image21.jpg"/><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3.jpg"/><Relationship Id="rId2" Type="http://schemas.openxmlformats.org/officeDocument/2006/relationships/hyperlink" Target="https://youtu.be/btFoCAaS9Fk"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hyperlink" Target="https://www.youtube.com/watch?v=cBY1wVk1yt4" TargetMode="External"/><Relationship Id="rId1" Type="http://schemas.openxmlformats.org/officeDocument/2006/relationships/slideLayout" Target="../slideLayouts/slideLayout2.xml"/><Relationship Id="rId6" Type="http://schemas.openxmlformats.org/officeDocument/2006/relationships/image" Target="../media/image27.jpg"/><Relationship Id="rId5" Type="http://schemas.openxmlformats.org/officeDocument/2006/relationships/image" Target="../media/image26.jpg"/><Relationship Id="rId4" Type="http://schemas.openxmlformats.org/officeDocument/2006/relationships/image" Target="../media/image25.jpeg"/></Relationships>
</file>

<file path=ppt/slides/_rels/slide32.xml.rels><?xml version="1.0" encoding="UTF-8" standalone="yes"?>
<Relationships xmlns="http://schemas.openxmlformats.org/package/2006/relationships"><Relationship Id="rId2" Type="http://schemas.openxmlformats.org/officeDocument/2006/relationships/image" Target="../media/image28.jp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30.jpeg"/><Relationship Id="rId2" Type="http://schemas.openxmlformats.org/officeDocument/2006/relationships/image" Target="../media/image29.jpg"/><Relationship Id="rId1" Type="http://schemas.openxmlformats.org/officeDocument/2006/relationships/slideLayout" Target="../slideLayouts/slideLayout7.xml"/><Relationship Id="rId6" Type="http://schemas.openxmlformats.org/officeDocument/2006/relationships/image" Target="../media/image33.jpg"/><Relationship Id="rId5" Type="http://schemas.openxmlformats.org/officeDocument/2006/relationships/image" Target="../media/image32.jpeg"/><Relationship Id="rId4" Type="http://schemas.openxmlformats.org/officeDocument/2006/relationships/image" Target="../media/image31.jpg"/></Relationships>
</file>

<file path=ppt/slides/_rels/slide34.xml.rels><?xml version="1.0" encoding="UTF-8" standalone="yes"?>
<Relationships xmlns="http://schemas.openxmlformats.org/package/2006/relationships"><Relationship Id="rId3" Type="http://schemas.openxmlformats.org/officeDocument/2006/relationships/image" Target="../media/image34.jpg"/><Relationship Id="rId2" Type="http://schemas.openxmlformats.org/officeDocument/2006/relationships/hyperlink" Target="https://www.youtube.com/watch?v=fYWzDRTBEhE"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36.jpg"/><Relationship Id="rId2" Type="http://schemas.openxmlformats.org/officeDocument/2006/relationships/image" Target="../media/image35.jpg"/><Relationship Id="rId1" Type="http://schemas.openxmlformats.org/officeDocument/2006/relationships/slideLayout" Target="../slideLayouts/slideLayout2.xml"/><Relationship Id="rId4" Type="http://schemas.openxmlformats.org/officeDocument/2006/relationships/image" Target="../media/image37.jpg"/></Relationships>
</file>

<file path=ppt/slides/_rels/slide36.xml.rels><?xml version="1.0" encoding="UTF-8" standalone="yes"?>
<Relationships xmlns="http://schemas.openxmlformats.org/package/2006/relationships"><Relationship Id="rId2" Type="http://schemas.openxmlformats.org/officeDocument/2006/relationships/image" Target="../media/image38.jpg"/><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8.xml.rels><?xml version="1.0" encoding="UTF-8" standalone="yes"?>
<Relationships xmlns="http://schemas.openxmlformats.org/package/2006/relationships"><Relationship Id="rId3" Type="http://schemas.openxmlformats.org/officeDocument/2006/relationships/image" Target="../media/image39.jpg"/><Relationship Id="rId2" Type="http://schemas.openxmlformats.org/officeDocument/2006/relationships/hyperlink" Target="https://clickv.ie/w/2BMl" TargetMode="External"/><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2" Type="http://schemas.openxmlformats.org/officeDocument/2006/relationships/image" Target="../media/image40.jpeg"/><Relationship Id="rId1" Type="http://schemas.openxmlformats.org/officeDocument/2006/relationships/slideLayout" Target="../slideLayouts/slideLayout1.xml"/></Relationships>
</file>

<file path=ppt/slides/_rels/slide40.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42.jpe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43.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image" Target="../media/image44.jpeg"/><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45.jpe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6.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cxnSp>
        <p:nvCxnSpPr>
          <p:cNvPr id="50" name="Straight Connector 41">
            <a:extLst>
              <a:ext uri="{FF2B5EF4-FFF2-40B4-BE49-F238E27FC236}">
                <a16:creationId xmlns:a16="http://schemas.microsoft.com/office/drawing/2014/main" id="{63FED537-3AF1-4C36-9904-77B6A54D27B5}"/>
              </a:ext>
              <a:ext uri="{C183D7F6-B498-43B3-948B-1728B52AA6E4}">
                <adec:decorative xmlns:adec="http://schemas.microsoft.com/office/drawing/2017/decorative" xmlns=""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978660" y="5462458"/>
            <a:ext cx="8229601" cy="0"/>
          </a:xfrm>
          <a:prstGeom prst="line">
            <a:avLst/>
          </a:prstGeom>
          <a:ln>
            <a:solidFill>
              <a:srgbClr val="FFFFFF"/>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050E78D6-F072-48E7-8270-20EFBDD26F36}"/>
              </a:ext>
            </a:extLst>
          </p:cNvPr>
          <p:cNvSpPr>
            <a:spLocks noGrp="1"/>
          </p:cNvSpPr>
          <p:nvPr>
            <p:ph type="ctrTitle"/>
          </p:nvPr>
        </p:nvSpPr>
        <p:spPr>
          <a:xfrm>
            <a:off x="1109980" y="4206240"/>
            <a:ext cx="9966960" cy="1325880"/>
          </a:xfrm>
        </p:spPr>
        <p:txBody>
          <a:bodyPr>
            <a:normAutofit/>
          </a:bodyPr>
          <a:lstStyle/>
          <a:p>
            <a:r>
              <a:rPr lang="en-US" sz="6600" cap="none" dirty="0" smtClean="0"/>
              <a:t>Sustainable Tourism</a:t>
            </a:r>
            <a:endParaRPr lang="en-US" sz="6600" cap="none" dirty="0"/>
          </a:p>
        </p:txBody>
      </p:sp>
      <p:sp>
        <p:nvSpPr>
          <p:cNvPr id="3" name="Subtitle 2">
            <a:extLst>
              <a:ext uri="{FF2B5EF4-FFF2-40B4-BE49-F238E27FC236}">
                <a16:creationId xmlns:a16="http://schemas.microsoft.com/office/drawing/2014/main" id="{3FC7BD98-5486-489C-BAA0-A69CEFF691B3}"/>
              </a:ext>
            </a:extLst>
          </p:cNvPr>
          <p:cNvSpPr>
            <a:spLocks noGrp="1"/>
          </p:cNvSpPr>
          <p:nvPr>
            <p:ph type="subTitle" idx="1"/>
          </p:nvPr>
        </p:nvSpPr>
        <p:spPr>
          <a:xfrm>
            <a:off x="1709530" y="5598292"/>
            <a:ext cx="8767860" cy="996471"/>
          </a:xfrm>
        </p:spPr>
        <p:txBody>
          <a:bodyPr>
            <a:normAutofit fontScale="92500" lnSpcReduction="10000"/>
          </a:bodyPr>
          <a:lstStyle/>
          <a:p>
            <a:r>
              <a:rPr lang="en-US" sz="4000" b="1" dirty="0" smtClean="0"/>
              <a:t>Lecture 2 -</a:t>
            </a:r>
            <a:r>
              <a:rPr lang="en-GB" sz="4000" dirty="0" smtClean="0"/>
              <a:t> </a:t>
            </a:r>
            <a:r>
              <a:rPr lang="en-GB" sz="4000" b="1" dirty="0" smtClean="0"/>
              <a:t>Travel Trends Impacting Sustainable Tourism </a:t>
            </a:r>
            <a:endParaRPr lang="en-GB" sz="4000" b="1" dirty="0"/>
          </a:p>
          <a:p>
            <a:endParaRPr lang="en-US" sz="3200" b="1" dirty="0" smtClean="0"/>
          </a:p>
          <a:p>
            <a:endParaRPr lang="en-US" sz="3200" b="1" dirty="0"/>
          </a:p>
        </p:txBody>
      </p:sp>
      <p:pic>
        <p:nvPicPr>
          <p:cNvPr id="7" name="Picture 6" descr="Man looking at landscape">
            <a:extLst>
              <a:ext uri="{FF2B5EF4-FFF2-40B4-BE49-F238E27FC236}">
                <a16:creationId xmlns:a16="http://schemas.microsoft.com/office/drawing/2014/main" id="{CD9EF39B-AB41-49AB-8163-8B5FD7D28329}"/>
              </a:ext>
            </a:extLst>
          </p:cNvPr>
          <p:cNvPicPr>
            <a:picLocks noChangeAspect="1"/>
          </p:cNvPicPr>
          <p:nvPr/>
        </p:nvPicPr>
        <p:blipFill rotWithShape="1">
          <a:blip r:embed="rId3" cstate="print">
            <a:extLst>
              <a:ext uri="{28A0092B-C50C-407E-A947-70E740481C1C}">
                <a14:useLocalDpi xmlns:a14="http://schemas.microsoft.com/office/drawing/2010/main"/>
              </a:ext>
            </a:extLst>
          </a:blip>
          <a:srcRect/>
          <a:stretch/>
        </p:blipFill>
        <p:spPr>
          <a:xfrm>
            <a:off x="243840" y="256540"/>
            <a:ext cx="11704320" cy="3764276"/>
          </a:xfrm>
          <a:prstGeom prst="rect">
            <a:avLst/>
          </a:prstGeom>
        </p:spPr>
      </p:pic>
    </p:spTree>
    <p:extLst>
      <p:ext uri="{BB962C8B-B14F-4D97-AF65-F5344CB8AC3E}">
        <p14:creationId xmlns:p14="http://schemas.microsoft.com/office/powerpoint/2010/main" val="834050406"/>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9383" y="-147781"/>
            <a:ext cx="10769138" cy="2113742"/>
          </a:xfrm>
        </p:spPr>
        <p:txBody>
          <a:bodyPr>
            <a:normAutofit/>
          </a:bodyPr>
          <a:lstStyle/>
          <a:p>
            <a:r>
              <a:rPr lang="en-GB" sz="4400" b="1" dirty="0" smtClean="0">
                <a:latin typeface="Arial" panose="020B0604020202020204" pitchFamily="34" charset="0"/>
                <a:cs typeface="Arial" panose="020B0604020202020204" pitchFamily="34" charset="0"/>
              </a:rPr>
              <a:t>Historical Development of Tourism </a:t>
            </a:r>
            <a:endParaRPr lang="en-GB" sz="4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57018" y="1320801"/>
            <a:ext cx="10858853" cy="4775200"/>
          </a:xfrm>
        </p:spPr>
        <p:txBody>
          <a:bodyPr/>
          <a:lstStyle/>
          <a:p>
            <a:r>
              <a:rPr lang="en-GB" dirty="0" smtClean="0">
                <a:hlinkClick r:id="rId2"/>
              </a:rPr>
              <a:t>https</a:t>
            </a:r>
            <a:r>
              <a:rPr lang="en-GB" dirty="0">
                <a:hlinkClick r:id="rId2"/>
              </a:rPr>
              <a:t>://</a:t>
            </a:r>
            <a:r>
              <a:rPr lang="en-GB" dirty="0" smtClean="0">
                <a:hlinkClick r:id="rId2"/>
              </a:rPr>
              <a:t>www.youtube.com/watch?v=83IVP1LxesU</a:t>
            </a:r>
            <a:endParaRPr lang="en-GB" dirty="0" smtClean="0"/>
          </a:p>
          <a:p>
            <a:endParaRPr lang="en-GB" dirty="0"/>
          </a:p>
        </p:txBody>
      </p:sp>
      <p:pic>
        <p:nvPicPr>
          <p:cNvPr id="5" name="Picture 4">
            <a:extLst>
              <a:ext uri="{FF2B5EF4-FFF2-40B4-BE49-F238E27FC236}">
                <a16:creationId xmlns:a16="http://schemas.microsoft.com/office/drawing/2014/main" id="{D5403C80-485D-4452-8508-0C1EC3BDC364}"/>
              </a:ext>
            </a:extLst>
          </p:cNvPr>
          <p:cNvPicPr>
            <a:picLocks noChangeAspect="1"/>
          </p:cNvPicPr>
          <p:nvPr/>
        </p:nvPicPr>
        <p:blipFill>
          <a:blip r:embed="rId3"/>
          <a:stretch>
            <a:fillRect/>
          </a:stretch>
        </p:blipFill>
        <p:spPr>
          <a:xfrm>
            <a:off x="249382" y="2041237"/>
            <a:ext cx="11720945" cy="4590472"/>
          </a:xfrm>
          <a:prstGeom prst="rect">
            <a:avLst/>
          </a:prstGeom>
        </p:spPr>
      </p:pic>
    </p:spTree>
    <p:extLst>
      <p:ext uri="{BB962C8B-B14F-4D97-AF65-F5344CB8AC3E}">
        <p14:creationId xmlns:p14="http://schemas.microsoft.com/office/powerpoint/2010/main" val="42823718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4800" y="-267855"/>
            <a:ext cx="10713720" cy="2233815"/>
          </a:xfrm>
        </p:spPr>
        <p:txBody>
          <a:bodyPr>
            <a:normAutofit/>
          </a:bodyPr>
          <a:lstStyle/>
          <a:p>
            <a:r>
              <a:rPr lang="en-GB" sz="4400" b="1" dirty="0">
                <a:latin typeface="+mn-lt"/>
                <a:cs typeface="Arial" panose="020B0604020202020204" pitchFamily="34" charset="0"/>
              </a:rPr>
              <a:t>How </a:t>
            </a:r>
            <a:r>
              <a:rPr lang="en-GB" sz="4400" b="1" dirty="0" smtClean="0">
                <a:latin typeface="+mn-lt"/>
                <a:cs typeface="Arial" panose="020B0604020202020204" pitchFamily="34" charset="0"/>
              </a:rPr>
              <a:t>Did </a:t>
            </a:r>
            <a:r>
              <a:rPr lang="en-GB" sz="4400" b="1" dirty="0">
                <a:latin typeface="+mn-lt"/>
                <a:cs typeface="Arial" panose="020B0604020202020204" pitchFamily="34" charset="0"/>
              </a:rPr>
              <a:t>Tourism Begin… </a:t>
            </a:r>
            <a:r>
              <a:rPr lang="en-GB" sz="4400" b="1" dirty="0" smtClean="0">
                <a:latin typeface="+mn-lt"/>
                <a:cs typeface="Arial" panose="020B0604020202020204" pitchFamily="34" charset="0"/>
              </a:rPr>
              <a:t>?</a:t>
            </a:r>
            <a:endParaRPr lang="en-GB" sz="4400" b="1" dirty="0">
              <a:latin typeface="+mn-lt"/>
              <a:cs typeface="Arial" panose="020B0604020202020204" pitchFamily="34" charset="0"/>
            </a:endParaRPr>
          </a:p>
        </p:txBody>
      </p:sp>
      <p:sp>
        <p:nvSpPr>
          <p:cNvPr id="3" name="Content Placeholder 2"/>
          <p:cNvSpPr>
            <a:spLocks noGrp="1"/>
          </p:cNvSpPr>
          <p:nvPr>
            <p:ph idx="1"/>
          </p:nvPr>
        </p:nvSpPr>
        <p:spPr>
          <a:xfrm>
            <a:off x="101600" y="1496291"/>
            <a:ext cx="11328400" cy="5165766"/>
          </a:xfrm>
        </p:spPr>
        <p:txBody>
          <a:bodyPr>
            <a:normAutofit/>
          </a:bodyPr>
          <a:lstStyle/>
          <a:p>
            <a:r>
              <a:rPr lang="en-GB" sz="2400" b="1" i="1" dirty="0">
                <a:cs typeface="Arial" panose="020B0604020202020204" pitchFamily="34" charset="0"/>
              </a:rPr>
              <a:t>Most sources point to the Sumerians’ development of trade around 4000 </a:t>
            </a:r>
            <a:r>
              <a:rPr lang="en-GB" sz="2400" b="1" i="1" dirty="0" smtClean="0">
                <a:cs typeface="Arial" panose="020B0604020202020204" pitchFamily="34" charset="0"/>
              </a:rPr>
              <a:t>bc </a:t>
            </a:r>
            <a:r>
              <a:rPr lang="en-GB" sz="2400" b="1" i="1" dirty="0">
                <a:cs typeface="Arial" panose="020B0604020202020204" pitchFamily="34" charset="0"/>
              </a:rPr>
              <a:t>as the birth of travel (Goeldner and Ritchie, 2009). </a:t>
            </a:r>
          </a:p>
          <a:p>
            <a:r>
              <a:rPr lang="en-GB" sz="2400" dirty="0">
                <a:cs typeface="Arial" panose="020B0604020202020204" pitchFamily="34" charset="0"/>
              </a:rPr>
              <a:t>Vast trading networks during the fifteenth and sixteenth centuries.</a:t>
            </a:r>
          </a:p>
          <a:p>
            <a:r>
              <a:rPr lang="en-GB" sz="2400" dirty="0">
                <a:cs typeface="Arial" panose="020B0604020202020204" pitchFamily="34" charset="0"/>
              </a:rPr>
              <a:t>Travel was difficult and conducted only when necessary.</a:t>
            </a:r>
          </a:p>
          <a:p>
            <a:r>
              <a:rPr lang="en-GB" sz="2400" dirty="0">
                <a:cs typeface="Arial" panose="020B0604020202020204" pitchFamily="34" charset="0"/>
              </a:rPr>
              <a:t>Military… Religious festivals and pilgrimage also added to the travel concept</a:t>
            </a:r>
            <a:r>
              <a:rPr lang="en-GB" sz="2400" dirty="0" smtClean="0">
                <a:cs typeface="Arial" panose="020B0604020202020204" pitchFamily="34" charset="0"/>
              </a:rPr>
              <a:t>.</a:t>
            </a:r>
            <a:endParaRPr lang="en-GB" sz="2400" dirty="0">
              <a:cs typeface="Arial" panose="020B0604020202020204" pitchFamily="34" charset="0"/>
            </a:endParaRPr>
          </a:p>
          <a:p>
            <a:r>
              <a:rPr lang="en-GB" sz="2400" dirty="0">
                <a:cs typeface="Arial" panose="020B0604020202020204" pitchFamily="34" charset="0"/>
              </a:rPr>
              <a:t>Travel for pilgrimage is evident in many Asian countries from an early period when people journeyed to the mountains and rivers to visit ancestral gods and spirits (Sofield and Li, 1998</a:t>
            </a:r>
            <a:r>
              <a:rPr lang="en-GB" sz="2400" dirty="0" smtClean="0">
                <a:cs typeface="Arial" panose="020B0604020202020204" pitchFamily="34" charset="0"/>
              </a:rPr>
              <a:t>).</a:t>
            </a:r>
            <a:endParaRPr lang="en-GB" sz="2400" dirty="0">
              <a:cs typeface="Arial" panose="020B0604020202020204" pitchFamily="34" charset="0"/>
            </a:endParaRPr>
          </a:p>
          <a:p>
            <a:r>
              <a:rPr lang="en-GB" sz="2400" dirty="0">
                <a:cs typeface="Arial" panose="020B0604020202020204" pitchFamily="34" charset="0"/>
              </a:rPr>
              <a:t>From the time of the ancient Egyptians, pilgrimages and festivals have taken travellers across borders, but tourism, as travel for pleasure, is evident in Egypt from 1500 </a:t>
            </a:r>
            <a:r>
              <a:rPr lang="en-GB" sz="2400" dirty="0" err="1" smtClean="0">
                <a:cs typeface="Arial" panose="020B0604020202020204" pitchFamily="34" charset="0"/>
              </a:rPr>
              <a:t>bce</a:t>
            </a:r>
            <a:r>
              <a:rPr lang="en-GB" sz="2400" dirty="0" smtClean="0">
                <a:cs typeface="Arial" panose="020B0604020202020204" pitchFamily="34" charset="0"/>
              </a:rPr>
              <a:t> </a:t>
            </a:r>
            <a:r>
              <a:rPr lang="en-GB" sz="2400" dirty="0">
                <a:cs typeface="Arial" panose="020B0604020202020204" pitchFamily="34" charset="0"/>
              </a:rPr>
              <a:t>onward (Casson, 1994).</a:t>
            </a:r>
          </a:p>
        </p:txBody>
      </p:sp>
    </p:spTree>
    <p:extLst>
      <p:ext uri="{BB962C8B-B14F-4D97-AF65-F5344CB8AC3E}">
        <p14:creationId xmlns:p14="http://schemas.microsoft.com/office/powerpoint/2010/main" val="4412569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60218" y="-397164"/>
            <a:ext cx="10658302" cy="2004291"/>
          </a:xfrm>
        </p:spPr>
        <p:txBody>
          <a:bodyPr>
            <a:normAutofit/>
          </a:bodyPr>
          <a:lstStyle/>
          <a:p>
            <a:r>
              <a:rPr lang="en-GB" sz="4400" b="1" dirty="0">
                <a:latin typeface="+mn-lt"/>
                <a:cs typeface="Arial" panose="020B0604020202020204" pitchFamily="34" charset="0"/>
              </a:rPr>
              <a:t>Early </a:t>
            </a:r>
            <a:r>
              <a:rPr lang="en-GB" sz="4400" b="1" dirty="0" smtClean="0">
                <a:latin typeface="+mn-lt"/>
                <a:cs typeface="Arial" panose="020B0604020202020204" pitchFamily="34" charset="0"/>
              </a:rPr>
              <a:t>Tourism </a:t>
            </a:r>
            <a:endParaRPr lang="en-GB" sz="4400" b="1" dirty="0">
              <a:latin typeface="+mn-lt"/>
              <a:cs typeface="Arial" panose="020B0604020202020204" pitchFamily="34" charset="0"/>
            </a:endParaRPr>
          </a:p>
        </p:txBody>
      </p:sp>
      <p:sp>
        <p:nvSpPr>
          <p:cNvPr id="3" name="Content Placeholder 2"/>
          <p:cNvSpPr>
            <a:spLocks noGrp="1"/>
          </p:cNvSpPr>
          <p:nvPr>
            <p:ph idx="1"/>
          </p:nvPr>
        </p:nvSpPr>
        <p:spPr>
          <a:xfrm>
            <a:off x="166255" y="997527"/>
            <a:ext cx="11263745" cy="5776497"/>
          </a:xfrm>
        </p:spPr>
        <p:txBody>
          <a:bodyPr>
            <a:normAutofit/>
          </a:bodyPr>
          <a:lstStyle/>
          <a:p>
            <a:r>
              <a:rPr lang="en-GB" sz="2400" dirty="0">
                <a:cs typeface="Arial" panose="020B0604020202020204" pitchFamily="34" charset="0"/>
              </a:rPr>
              <a:t>Transport… The building of roads during the Roman Empire made travel faster</a:t>
            </a:r>
            <a:r>
              <a:rPr lang="en-GB" sz="2400" dirty="0" smtClean="0">
                <a:cs typeface="Arial" panose="020B0604020202020204" pitchFamily="34" charset="0"/>
              </a:rPr>
              <a:t>.</a:t>
            </a:r>
            <a:endParaRPr lang="en-GB" sz="2400" dirty="0">
              <a:cs typeface="Arial" panose="020B0604020202020204" pitchFamily="34" charset="0"/>
            </a:endParaRPr>
          </a:p>
          <a:p>
            <a:r>
              <a:rPr lang="en-GB" sz="2400" dirty="0">
                <a:cs typeface="Arial" panose="020B0604020202020204" pitchFamily="34" charset="0"/>
              </a:rPr>
              <a:t>Travel across Europe gained popularity in Roman </a:t>
            </a:r>
            <a:r>
              <a:rPr lang="en-GB" sz="2400" dirty="0" smtClean="0">
                <a:cs typeface="Arial" panose="020B0604020202020204" pitchFamily="34" charset="0"/>
              </a:rPr>
              <a:t>times.</a:t>
            </a:r>
            <a:endParaRPr lang="en-GB" sz="2400" dirty="0">
              <a:cs typeface="Arial" panose="020B0604020202020204" pitchFamily="34" charset="0"/>
            </a:endParaRPr>
          </a:p>
          <a:p>
            <a:r>
              <a:rPr lang="en-GB" sz="2400" dirty="0">
                <a:cs typeface="Arial" panose="020B0604020202020204" pitchFamily="34" charset="0"/>
              </a:rPr>
              <a:t>Churches and monasteries were early sources of hospitality</a:t>
            </a:r>
            <a:r>
              <a:rPr lang="en-GB" sz="2400" dirty="0" smtClean="0">
                <a:cs typeface="Arial" panose="020B0604020202020204" pitchFamily="34" charset="0"/>
              </a:rPr>
              <a:t>.</a:t>
            </a:r>
            <a:endParaRPr lang="en-GB" sz="2400" dirty="0">
              <a:cs typeface="Arial" panose="020B0604020202020204" pitchFamily="34" charset="0"/>
            </a:endParaRPr>
          </a:p>
          <a:p>
            <a:r>
              <a:rPr lang="en-GB" sz="2400" dirty="0">
                <a:cs typeface="Arial" panose="020B0604020202020204" pitchFamily="34" charset="0"/>
              </a:rPr>
              <a:t>Fifteenth century, Upper Class sons sent abroad for education</a:t>
            </a:r>
            <a:r>
              <a:rPr lang="en-GB" sz="2400" dirty="0" smtClean="0">
                <a:cs typeface="Arial" panose="020B0604020202020204" pitchFamily="34" charset="0"/>
              </a:rPr>
              <a:t>.</a:t>
            </a:r>
            <a:endParaRPr lang="en-GB" sz="2400" dirty="0">
              <a:cs typeface="Arial" panose="020B0604020202020204" pitchFamily="34" charset="0"/>
            </a:endParaRPr>
          </a:p>
          <a:p>
            <a:r>
              <a:rPr lang="en-GB" sz="2400" b="1" dirty="0">
                <a:cs typeface="Arial" panose="020B0604020202020204" pitchFamily="34" charset="0"/>
              </a:rPr>
              <a:t>The Grand Tour, </a:t>
            </a:r>
            <a:r>
              <a:rPr lang="en-GB" sz="2400" dirty="0">
                <a:cs typeface="Arial" panose="020B0604020202020204" pitchFamily="34" charset="0"/>
              </a:rPr>
              <a:t>as it became known, was seen as part of the process of </a:t>
            </a:r>
            <a:r>
              <a:rPr lang="en-GB" sz="2400" dirty="0" smtClean="0">
                <a:cs typeface="Arial" panose="020B0604020202020204" pitchFamily="34" charset="0"/>
              </a:rPr>
              <a:t>induction</a:t>
            </a:r>
          </a:p>
          <a:p>
            <a:pPr marL="45720" indent="0">
              <a:buNone/>
            </a:pPr>
            <a:r>
              <a:rPr lang="en-GB" sz="2400" dirty="0" smtClean="0">
                <a:cs typeface="Arial" panose="020B0604020202020204" pitchFamily="34" charset="0"/>
              </a:rPr>
              <a:t>into </a:t>
            </a:r>
            <a:r>
              <a:rPr lang="en-GB" sz="2400" dirty="0">
                <a:cs typeface="Arial" panose="020B0604020202020204" pitchFamily="34" charset="0"/>
              </a:rPr>
              <a:t>society, as the ‘tourists’ expanded their knowledge </a:t>
            </a:r>
            <a:endParaRPr lang="en-GB" sz="2400" dirty="0" smtClean="0">
              <a:cs typeface="Arial" panose="020B0604020202020204" pitchFamily="34" charset="0"/>
            </a:endParaRPr>
          </a:p>
          <a:p>
            <a:pPr marL="45720" indent="0">
              <a:buNone/>
            </a:pPr>
            <a:r>
              <a:rPr lang="en-GB" sz="2400" dirty="0" smtClean="0">
                <a:cs typeface="Arial" panose="020B0604020202020204" pitchFamily="34" charset="0"/>
              </a:rPr>
              <a:t>and </a:t>
            </a:r>
            <a:r>
              <a:rPr lang="en-GB" sz="2400" dirty="0">
                <a:cs typeface="Arial" panose="020B0604020202020204" pitchFamily="34" charset="0"/>
              </a:rPr>
              <a:t>experience</a:t>
            </a:r>
            <a:r>
              <a:rPr lang="en-GB" sz="2400" dirty="0" smtClean="0">
                <a:cs typeface="Arial" panose="020B0604020202020204" pitchFamily="34" charset="0"/>
              </a:rPr>
              <a:t>.</a:t>
            </a:r>
            <a:endParaRPr lang="en-GB" sz="2400" dirty="0">
              <a:cs typeface="Arial" panose="020B0604020202020204" pitchFamily="34" charset="0"/>
            </a:endParaRPr>
          </a:p>
          <a:p>
            <a:r>
              <a:rPr lang="en-GB" sz="2400" dirty="0">
                <a:cs typeface="Arial" panose="020B0604020202020204" pitchFamily="34" charset="0"/>
              </a:rPr>
              <a:t>Over the course of the </a:t>
            </a:r>
            <a:r>
              <a:rPr lang="en-GB" sz="2400" dirty="0" smtClean="0">
                <a:cs typeface="Arial" panose="020B0604020202020204" pitchFamily="34" charset="0"/>
              </a:rPr>
              <a:t>Seventeenth </a:t>
            </a:r>
            <a:r>
              <a:rPr lang="en-GB" sz="2400" dirty="0">
                <a:cs typeface="Arial" panose="020B0604020202020204" pitchFamily="34" charset="0"/>
              </a:rPr>
              <a:t>and </a:t>
            </a:r>
            <a:r>
              <a:rPr lang="en-GB" sz="2400" dirty="0" smtClean="0">
                <a:cs typeface="Arial" panose="020B0604020202020204" pitchFamily="34" charset="0"/>
              </a:rPr>
              <a:t>Eighteenth </a:t>
            </a:r>
            <a:r>
              <a:rPr lang="en-GB" sz="2400" dirty="0">
                <a:cs typeface="Arial" panose="020B0604020202020204" pitchFamily="34" charset="0"/>
              </a:rPr>
              <a:t>centuries</a:t>
            </a:r>
            <a:r>
              <a:rPr lang="en-GB" sz="2400" dirty="0" smtClean="0">
                <a:cs typeface="Arial" panose="020B0604020202020204" pitchFamily="34" charset="0"/>
              </a:rPr>
              <a:t>,</a:t>
            </a:r>
          </a:p>
          <a:p>
            <a:pPr marL="45720" indent="0">
              <a:buNone/>
            </a:pPr>
            <a:r>
              <a:rPr lang="en-GB" sz="2400" dirty="0" smtClean="0">
                <a:cs typeface="Arial" panose="020B0604020202020204" pitchFamily="34" charset="0"/>
              </a:rPr>
              <a:t>thousands </a:t>
            </a:r>
            <a:r>
              <a:rPr lang="en-GB" sz="2400" dirty="0">
                <a:cs typeface="Arial" panose="020B0604020202020204" pitchFamily="34" charset="0"/>
              </a:rPr>
              <a:t>of Britons, Germans, French and Russians </a:t>
            </a:r>
            <a:endParaRPr lang="en-GB" sz="2400" dirty="0" smtClean="0">
              <a:cs typeface="Arial" panose="020B0604020202020204" pitchFamily="34" charset="0"/>
            </a:endParaRPr>
          </a:p>
          <a:p>
            <a:pPr marL="45720" indent="0">
              <a:buNone/>
            </a:pPr>
            <a:r>
              <a:rPr lang="en-GB" sz="2400" dirty="0" smtClean="0">
                <a:cs typeface="Arial" panose="020B0604020202020204" pitchFamily="34" charset="0"/>
              </a:rPr>
              <a:t>travelled </a:t>
            </a:r>
            <a:r>
              <a:rPr lang="en-GB" sz="2400" dirty="0">
                <a:cs typeface="Arial" panose="020B0604020202020204" pitchFamily="34" charset="0"/>
              </a:rPr>
              <a:t>around the continent, </a:t>
            </a:r>
            <a:r>
              <a:rPr lang="en-GB" sz="2400" dirty="0" smtClean="0">
                <a:cs typeface="Arial" panose="020B0604020202020204" pitchFamily="34" charset="0"/>
              </a:rPr>
              <a:t>principally </a:t>
            </a:r>
            <a:r>
              <a:rPr lang="en-GB" sz="2400" dirty="0">
                <a:cs typeface="Arial" panose="020B0604020202020204" pitchFamily="34" charset="0"/>
              </a:rPr>
              <a:t>to France, Italy</a:t>
            </a:r>
            <a:r>
              <a:rPr lang="en-GB" sz="2400" dirty="0" smtClean="0">
                <a:cs typeface="Arial" panose="020B0604020202020204" pitchFamily="34" charset="0"/>
              </a:rPr>
              <a:t>,</a:t>
            </a:r>
          </a:p>
          <a:p>
            <a:pPr marL="45720" indent="0">
              <a:buNone/>
            </a:pPr>
            <a:r>
              <a:rPr lang="en-GB" sz="2400" dirty="0" smtClean="0">
                <a:cs typeface="Arial" panose="020B0604020202020204" pitchFamily="34" charset="0"/>
              </a:rPr>
              <a:t>Switzerland and </a:t>
            </a:r>
            <a:r>
              <a:rPr lang="en-GB" sz="2400" dirty="0">
                <a:cs typeface="Arial" panose="020B0604020202020204" pitchFamily="34" charset="0"/>
              </a:rPr>
              <a:t>Germany. </a:t>
            </a:r>
          </a:p>
          <a:p>
            <a:endParaRPr lang="en-GB"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316911" y="3732356"/>
            <a:ext cx="3653415" cy="2917825"/>
          </a:xfrm>
          <a:prstGeom prst="rect">
            <a:avLst/>
          </a:prstGeom>
        </p:spPr>
      </p:pic>
    </p:spTree>
    <p:extLst>
      <p:ext uri="{BB962C8B-B14F-4D97-AF65-F5344CB8AC3E}">
        <p14:creationId xmlns:p14="http://schemas.microsoft.com/office/powerpoint/2010/main" val="5003247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C86E956B-CD77-4F6A-9CAD-5F73ABBD7C84}"/>
              </a:ext>
            </a:extLst>
          </p:cNvPr>
          <p:cNvSpPr/>
          <p:nvPr/>
        </p:nvSpPr>
        <p:spPr>
          <a:xfrm>
            <a:off x="868219" y="147782"/>
            <a:ext cx="10309854" cy="2431435"/>
          </a:xfrm>
          <a:prstGeom prst="rect">
            <a:avLst/>
          </a:prstGeom>
        </p:spPr>
        <p:txBody>
          <a:bodyPr wrap="square">
            <a:spAutoFit/>
          </a:bodyPr>
          <a:lstStyle/>
          <a:p>
            <a:endParaRPr lang="en-GB" sz="3600" i="1" dirty="0">
              <a:latin typeface="Arial" panose="020B0604020202020204" pitchFamily="34" charset="0"/>
              <a:cs typeface="Arial" panose="020B0604020202020204" pitchFamily="34" charset="0"/>
            </a:endParaRPr>
          </a:p>
          <a:p>
            <a:r>
              <a:rPr lang="en-GB" sz="4000" b="1" i="1" dirty="0">
                <a:solidFill>
                  <a:schemeClr val="accent1">
                    <a:lumMod val="50000"/>
                  </a:schemeClr>
                </a:solidFill>
                <a:cs typeface="Arial" panose="020B0604020202020204" pitchFamily="34" charset="0"/>
              </a:rPr>
              <a:t>The term </a:t>
            </a:r>
            <a:r>
              <a:rPr lang="en-GB" sz="4000" b="1" i="1" dirty="0" smtClean="0">
                <a:solidFill>
                  <a:schemeClr val="accent1">
                    <a:lumMod val="50000"/>
                  </a:schemeClr>
                </a:solidFill>
                <a:cs typeface="Arial" panose="020B0604020202020204" pitchFamily="34" charset="0"/>
              </a:rPr>
              <a:t>‘Tourist</a:t>
            </a:r>
            <a:r>
              <a:rPr lang="en-GB" sz="4000" b="1" i="1" dirty="0">
                <a:solidFill>
                  <a:schemeClr val="accent1">
                    <a:lumMod val="50000"/>
                  </a:schemeClr>
                </a:solidFill>
                <a:cs typeface="Arial" panose="020B0604020202020204" pitchFamily="34" charset="0"/>
              </a:rPr>
              <a:t>’ was first coined in the late </a:t>
            </a:r>
            <a:r>
              <a:rPr lang="en-GB" sz="4000" b="1" i="1" dirty="0" smtClean="0">
                <a:solidFill>
                  <a:schemeClr val="accent1">
                    <a:lumMod val="50000"/>
                  </a:schemeClr>
                </a:solidFill>
                <a:cs typeface="Arial" panose="020B0604020202020204" pitchFamily="34" charset="0"/>
              </a:rPr>
              <a:t>Eighteenth </a:t>
            </a:r>
            <a:r>
              <a:rPr lang="en-GB" sz="4000" b="1" i="1" dirty="0">
                <a:solidFill>
                  <a:schemeClr val="accent1">
                    <a:lumMod val="50000"/>
                  </a:schemeClr>
                </a:solidFill>
                <a:cs typeface="Arial" panose="020B0604020202020204" pitchFamily="34" charset="0"/>
              </a:rPr>
              <a:t>C</a:t>
            </a:r>
            <a:r>
              <a:rPr lang="en-GB" sz="4000" b="1" i="1" dirty="0" smtClean="0">
                <a:solidFill>
                  <a:schemeClr val="accent1">
                    <a:lumMod val="50000"/>
                  </a:schemeClr>
                </a:solidFill>
                <a:cs typeface="Arial" panose="020B0604020202020204" pitchFamily="34" charset="0"/>
              </a:rPr>
              <a:t>entury </a:t>
            </a:r>
            <a:r>
              <a:rPr lang="en-GB" sz="4000" b="1" i="1" dirty="0">
                <a:solidFill>
                  <a:schemeClr val="accent1">
                    <a:lumMod val="50000"/>
                  </a:schemeClr>
                </a:solidFill>
                <a:cs typeface="Arial" panose="020B0604020202020204" pitchFamily="34" charset="0"/>
              </a:rPr>
              <a:t>to describe these </a:t>
            </a:r>
            <a:r>
              <a:rPr lang="en-GB" sz="4000" b="1" i="1" dirty="0" smtClean="0">
                <a:solidFill>
                  <a:schemeClr val="accent1">
                    <a:lumMod val="50000"/>
                  </a:schemeClr>
                </a:solidFill>
                <a:cs typeface="Arial" panose="020B0604020202020204" pitchFamily="34" charset="0"/>
              </a:rPr>
              <a:t>travellers </a:t>
            </a:r>
            <a:endParaRPr lang="en-GB" sz="4000" b="1" i="1" dirty="0">
              <a:solidFill>
                <a:schemeClr val="accent1">
                  <a:lumMod val="50000"/>
                </a:schemeClr>
              </a:solidFill>
              <a:cs typeface="Arial" panose="020B0604020202020204" pitchFamily="34" charset="0"/>
            </a:endParaRPr>
          </a:p>
          <a:p>
            <a:endParaRPr lang="en-GB" sz="3600" i="1" dirty="0">
              <a:latin typeface="Arial" panose="020B0604020202020204" pitchFamily="34" charset="0"/>
              <a:cs typeface="Arial" panose="020B0604020202020204" pitchFamily="34" charset="0"/>
            </a:endParaRPr>
          </a:p>
        </p:txBody>
      </p:sp>
      <p:pic>
        <p:nvPicPr>
          <p:cNvPr id="6" name="Picture 5" descr="A close up of a womans face&#10;&#10;Description automatically generated">
            <a:extLst>
              <a:ext uri="{FF2B5EF4-FFF2-40B4-BE49-F238E27FC236}">
                <a16:creationId xmlns:a16="http://schemas.microsoft.com/office/drawing/2014/main" id="{DC802392-C413-445E-9AE2-6F36979A95BF}"/>
              </a:ext>
            </a:extLst>
          </p:cNvPr>
          <p:cNvPicPr>
            <a:picLocks noChangeAspect="1"/>
          </p:cNvPicPr>
          <p:nvPr/>
        </p:nvPicPr>
        <p:blipFill>
          <a:blip r:embed="rId2"/>
          <a:stretch>
            <a:fillRect/>
          </a:stretch>
        </p:blipFill>
        <p:spPr>
          <a:xfrm>
            <a:off x="347869" y="2152073"/>
            <a:ext cx="11469757" cy="4367997"/>
          </a:xfrm>
          <a:prstGeom prst="rect">
            <a:avLst/>
          </a:prstGeom>
        </p:spPr>
      </p:pic>
    </p:spTree>
    <p:extLst>
      <p:ext uri="{BB962C8B-B14F-4D97-AF65-F5344CB8AC3E}">
        <p14:creationId xmlns:p14="http://schemas.microsoft.com/office/powerpoint/2010/main" val="3778515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870" y="-437322"/>
            <a:ext cx="10670650" cy="2403282"/>
          </a:xfrm>
        </p:spPr>
        <p:txBody>
          <a:bodyPr>
            <a:normAutofit/>
          </a:bodyPr>
          <a:lstStyle/>
          <a:p>
            <a:r>
              <a:rPr lang="en-GB" sz="4400" b="1" dirty="0">
                <a:latin typeface="+mn-lt"/>
                <a:cs typeface="Arial" panose="020B0604020202020204" pitchFamily="34" charset="0"/>
              </a:rPr>
              <a:t>The Nineteenth Century</a:t>
            </a:r>
          </a:p>
        </p:txBody>
      </p:sp>
      <p:sp>
        <p:nvSpPr>
          <p:cNvPr id="3" name="Content Placeholder 2"/>
          <p:cNvSpPr>
            <a:spLocks noGrp="1"/>
          </p:cNvSpPr>
          <p:nvPr>
            <p:ph idx="1"/>
          </p:nvPr>
        </p:nvSpPr>
        <p:spPr>
          <a:xfrm>
            <a:off x="208722" y="1123122"/>
            <a:ext cx="11221278" cy="5734879"/>
          </a:xfrm>
        </p:spPr>
        <p:txBody>
          <a:bodyPr>
            <a:normAutofit/>
          </a:bodyPr>
          <a:lstStyle/>
          <a:p>
            <a:r>
              <a:rPr lang="en-GB" dirty="0">
                <a:latin typeface="Arial" panose="020B0604020202020204" pitchFamily="34" charset="0"/>
                <a:cs typeface="Arial" panose="020B0604020202020204" pitchFamily="34" charset="0"/>
              </a:rPr>
              <a:t>Cooper (2011) states that the Industrial Revolution’s impact on </a:t>
            </a:r>
            <a:r>
              <a:rPr lang="en-GB" dirty="0" smtClean="0">
                <a:latin typeface="Arial" panose="020B0604020202020204" pitchFamily="34" charset="0"/>
                <a:cs typeface="Arial" panose="020B0604020202020204" pitchFamily="34" charset="0"/>
              </a:rPr>
              <a:t>Technology </a:t>
            </a:r>
            <a:r>
              <a:rPr lang="en-GB" dirty="0">
                <a:latin typeface="Arial" panose="020B0604020202020204" pitchFamily="34" charset="0"/>
                <a:cs typeface="Arial" panose="020B0604020202020204" pitchFamily="34" charset="0"/>
              </a:rPr>
              <a:t>and </a:t>
            </a:r>
            <a:r>
              <a:rPr lang="en-GB" dirty="0" smtClean="0">
                <a:latin typeface="Arial" panose="020B0604020202020204" pitchFamily="34" charset="0"/>
                <a:cs typeface="Arial" panose="020B0604020202020204" pitchFamily="34" charset="0"/>
              </a:rPr>
              <a:t>Work </a:t>
            </a:r>
            <a:r>
              <a:rPr lang="en-GB" i="1" dirty="0">
                <a:latin typeface="Arial" panose="020B0604020202020204" pitchFamily="34" charset="0"/>
                <a:cs typeface="Arial" panose="020B0604020202020204" pitchFamily="34" charset="0"/>
              </a:rPr>
              <a:t>T</a:t>
            </a:r>
            <a:r>
              <a:rPr lang="en-GB" i="1" dirty="0" smtClean="0">
                <a:latin typeface="Arial" panose="020B0604020202020204" pitchFamily="34" charset="0"/>
                <a:cs typeface="Arial" panose="020B0604020202020204" pitchFamily="34" charset="0"/>
              </a:rPr>
              <a:t>ransformed Tourism</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The revolution in </a:t>
            </a:r>
            <a:r>
              <a:rPr lang="en-GB" dirty="0" smtClean="0">
                <a:latin typeface="Arial" panose="020B0604020202020204" pitchFamily="34" charset="0"/>
                <a:cs typeface="Arial" panose="020B0604020202020204" pitchFamily="34" charset="0"/>
              </a:rPr>
              <a:t>Transportation </a:t>
            </a:r>
            <a:r>
              <a:rPr lang="en-GB" dirty="0">
                <a:latin typeface="Arial" panose="020B0604020202020204" pitchFamily="34" charset="0"/>
                <a:cs typeface="Arial" panose="020B0604020202020204" pitchFamily="34" charset="0"/>
              </a:rPr>
              <a:t>T</a:t>
            </a:r>
            <a:r>
              <a:rPr lang="en-GB" dirty="0" smtClean="0">
                <a:latin typeface="Arial" panose="020B0604020202020204" pitchFamily="34" charset="0"/>
                <a:cs typeface="Arial" panose="020B0604020202020204" pitchFamily="34" charset="0"/>
              </a:rPr>
              <a:t>echnology </a:t>
            </a:r>
            <a:r>
              <a:rPr lang="en-GB" dirty="0">
                <a:latin typeface="Arial" panose="020B0604020202020204" pitchFamily="34" charset="0"/>
                <a:cs typeface="Arial" panose="020B0604020202020204" pitchFamily="34" charset="0"/>
              </a:rPr>
              <a:t>opened up leisure travel to greater numbers.</a:t>
            </a:r>
          </a:p>
          <a:p>
            <a:r>
              <a:rPr lang="en-GB" dirty="0">
                <a:latin typeface="Arial" panose="020B0604020202020204" pitchFamily="34" charset="0"/>
                <a:cs typeface="Arial" panose="020B0604020202020204" pitchFamily="34" charset="0"/>
              </a:rPr>
              <a:t>The </a:t>
            </a:r>
            <a:r>
              <a:rPr lang="en-GB" i="1" dirty="0" smtClean="0">
                <a:latin typeface="Arial" panose="020B0604020202020204" pitchFamily="34" charset="0"/>
                <a:cs typeface="Arial" panose="020B0604020202020204" pitchFamily="34" charset="0"/>
              </a:rPr>
              <a:t>Railway </a:t>
            </a:r>
            <a:r>
              <a:rPr lang="en-GB" dirty="0">
                <a:latin typeface="Arial" panose="020B0604020202020204" pitchFamily="34" charset="0"/>
                <a:cs typeface="Arial" panose="020B0604020202020204" pitchFamily="34" charset="0"/>
              </a:rPr>
              <a:t>allowed greater access to a destination at greater speed.</a:t>
            </a:r>
          </a:p>
          <a:p>
            <a:r>
              <a:rPr lang="en-GB" i="1" dirty="0">
                <a:latin typeface="Arial" panose="020B0604020202020204" pitchFamily="34" charset="0"/>
                <a:cs typeface="Arial" panose="020B0604020202020204" pitchFamily="34" charset="0"/>
              </a:rPr>
              <a:t>Sailing ships </a:t>
            </a:r>
            <a:r>
              <a:rPr lang="en-GB" dirty="0">
                <a:latin typeface="Arial" panose="020B0604020202020204" pitchFamily="34" charset="0"/>
                <a:cs typeface="Arial" panose="020B0604020202020204" pitchFamily="34" charset="0"/>
              </a:rPr>
              <a:t>were replaced by </a:t>
            </a:r>
            <a:r>
              <a:rPr lang="en-GB" i="1" dirty="0">
                <a:latin typeface="Arial" panose="020B0604020202020204" pitchFamily="34" charset="0"/>
                <a:cs typeface="Arial" panose="020B0604020202020204" pitchFamily="34" charset="0"/>
              </a:rPr>
              <a:t>steamships</a:t>
            </a:r>
            <a:r>
              <a:rPr lang="en-GB" dirty="0">
                <a:latin typeface="Arial" panose="020B0604020202020204" pitchFamily="34" charset="0"/>
                <a:cs typeface="Arial" panose="020B0604020202020204" pitchFamily="34" charset="0"/>
              </a:rPr>
              <a:t>.</a:t>
            </a:r>
          </a:p>
          <a:p>
            <a:r>
              <a:rPr lang="en-GB" dirty="0">
                <a:latin typeface="Arial" panose="020B0604020202020204" pitchFamily="34" charset="0"/>
                <a:cs typeface="Arial" panose="020B0604020202020204" pitchFamily="34" charset="0"/>
              </a:rPr>
              <a:t>Thomas Cook’s organised trip from Leicester to Loughborough in 1841 saw the start of </a:t>
            </a:r>
            <a:r>
              <a:rPr lang="en-GB" dirty="0" smtClean="0">
                <a:latin typeface="Arial" panose="020B0604020202020204" pitchFamily="34" charset="0"/>
                <a:cs typeface="Arial" panose="020B0604020202020204" pitchFamily="34" charset="0"/>
              </a:rPr>
              <a:t>Mass </a:t>
            </a:r>
            <a:r>
              <a:rPr lang="en-GB" dirty="0">
                <a:latin typeface="Arial" panose="020B0604020202020204" pitchFamily="34" charset="0"/>
                <a:cs typeface="Arial" panose="020B0604020202020204" pitchFamily="34" charset="0"/>
              </a:rPr>
              <a:t>R</a:t>
            </a:r>
            <a:r>
              <a:rPr lang="en-GB" dirty="0" smtClean="0">
                <a:latin typeface="Arial" panose="020B0604020202020204" pitchFamily="34" charset="0"/>
                <a:cs typeface="Arial" panose="020B0604020202020204" pitchFamily="34" charset="0"/>
              </a:rPr>
              <a:t>ail </a:t>
            </a:r>
            <a:r>
              <a:rPr lang="en-GB" dirty="0">
                <a:latin typeface="Arial" panose="020B0604020202020204" pitchFamily="34" charset="0"/>
                <a:cs typeface="Arial" panose="020B0604020202020204" pitchFamily="34" charset="0"/>
              </a:rPr>
              <a:t>T</a:t>
            </a:r>
            <a:r>
              <a:rPr lang="en-GB" dirty="0" smtClean="0">
                <a:latin typeface="Arial" panose="020B0604020202020204" pitchFamily="34" charset="0"/>
                <a:cs typeface="Arial" panose="020B0604020202020204" pitchFamily="34" charset="0"/>
              </a:rPr>
              <a:t>ravel </a:t>
            </a:r>
            <a:r>
              <a:rPr lang="en-GB" dirty="0">
                <a:latin typeface="Arial" panose="020B0604020202020204" pitchFamily="34" charset="0"/>
                <a:cs typeface="Arial" panose="020B0604020202020204" pitchFamily="34" charset="0"/>
              </a:rPr>
              <a:t>for pleasure trips. </a:t>
            </a:r>
          </a:p>
          <a:p>
            <a:r>
              <a:rPr lang="en-GB" dirty="0">
                <a:latin typeface="Arial" panose="020B0604020202020204" pitchFamily="34" charset="0"/>
                <a:cs typeface="Arial" panose="020B0604020202020204" pitchFamily="34" charset="0"/>
              </a:rPr>
              <a:t>I</a:t>
            </a:r>
            <a:r>
              <a:rPr lang="en-GB" dirty="0" smtClean="0">
                <a:latin typeface="Arial" panose="020B0604020202020204" pitchFamily="34" charset="0"/>
                <a:cs typeface="Arial" panose="020B0604020202020204" pitchFamily="34" charset="0"/>
              </a:rPr>
              <a:t>n </a:t>
            </a:r>
            <a:r>
              <a:rPr lang="en-GB" dirty="0">
                <a:latin typeface="Arial" panose="020B0604020202020204" pitchFamily="34" charset="0"/>
                <a:cs typeface="Arial" panose="020B0604020202020204" pitchFamily="34" charset="0"/>
              </a:rPr>
              <a:t>North America, roads and then railways </a:t>
            </a:r>
            <a:endParaRPr lang="en-GB" dirty="0" smtClean="0">
              <a:latin typeface="Arial" panose="020B0604020202020204" pitchFamily="34" charset="0"/>
              <a:cs typeface="Arial" panose="020B0604020202020204" pitchFamily="34" charset="0"/>
            </a:endParaRPr>
          </a:p>
          <a:p>
            <a:pPr marL="45720" indent="0">
              <a:buNone/>
            </a:pPr>
            <a:r>
              <a:rPr lang="en-GB" dirty="0" smtClean="0">
                <a:latin typeface="Arial" panose="020B0604020202020204" pitchFamily="34" charset="0"/>
                <a:cs typeface="Arial" panose="020B0604020202020204" pitchFamily="34" charset="0"/>
              </a:rPr>
              <a:t>were </a:t>
            </a:r>
            <a:r>
              <a:rPr lang="en-GB" dirty="0">
                <a:latin typeface="Arial" panose="020B0604020202020204" pitchFamily="34" charset="0"/>
                <a:cs typeface="Arial" panose="020B0604020202020204" pitchFamily="34" charset="0"/>
              </a:rPr>
              <a:t>constructed to facilitate travel across the </a:t>
            </a:r>
            <a:endParaRPr lang="en-GB" dirty="0" smtClean="0">
              <a:latin typeface="Arial" panose="020B0604020202020204" pitchFamily="34" charset="0"/>
              <a:cs typeface="Arial" panose="020B0604020202020204" pitchFamily="34" charset="0"/>
            </a:endParaRPr>
          </a:p>
          <a:p>
            <a:pPr marL="45720" indent="0">
              <a:buNone/>
            </a:pPr>
            <a:r>
              <a:rPr lang="en-GB" dirty="0" smtClean="0">
                <a:latin typeface="Arial" panose="020B0604020202020204" pitchFamily="34" charset="0"/>
                <a:cs typeface="Arial" panose="020B0604020202020204" pitchFamily="34" charset="0"/>
              </a:rPr>
              <a:t>country </a:t>
            </a:r>
            <a:r>
              <a:rPr lang="en-GB" dirty="0">
                <a:latin typeface="Arial" panose="020B0604020202020204" pitchFamily="34" charset="0"/>
                <a:cs typeface="Arial" panose="020B0604020202020204" pitchFamily="34" charset="0"/>
              </a:rPr>
              <a:t>as the population spread west over the course </a:t>
            </a:r>
            <a:endParaRPr lang="en-GB" dirty="0" smtClean="0">
              <a:latin typeface="Arial" panose="020B0604020202020204" pitchFamily="34" charset="0"/>
              <a:cs typeface="Arial" panose="020B0604020202020204" pitchFamily="34" charset="0"/>
            </a:endParaRPr>
          </a:p>
          <a:p>
            <a:pPr marL="45720" indent="0">
              <a:buNone/>
            </a:pPr>
            <a:r>
              <a:rPr lang="en-GB" dirty="0" smtClean="0">
                <a:latin typeface="Arial" panose="020B0604020202020204" pitchFamily="34" charset="0"/>
                <a:cs typeface="Arial" panose="020B0604020202020204" pitchFamily="34" charset="0"/>
              </a:rPr>
              <a:t>of </a:t>
            </a:r>
            <a:r>
              <a:rPr lang="en-GB" dirty="0">
                <a:latin typeface="Arial" panose="020B0604020202020204" pitchFamily="34" charset="0"/>
                <a:cs typeface="Arial" panose="020B0604020202020204" pitchFamily="34" charset="0"/>
              </a:rPr>
              <a:t>the nineteenth century. </a:t>
            </a:r>
          </a:p>
          <a:p>
            <a:endParaRPr lang="en-GB" dirty="0">
              <a:latin typeface="Arial" panose="020B0604020202020204" pitchFamily="34" charset="0"/>
              <a:cs typeface="Arial" panose="020B0604020202020204" pitchFamily="34" charset="0"/>
            </a:endParaRP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95503" y="4199696"/>
            <a:ext cx="4861271" cy="2449581"/>
          </a:xfrm>
          <a:prstGeom prst="rect">
            <a:avLst/>
          </a:prstGeom>
        </p:spPr>
      </p:pic>
    </p:spTree>
    <p:extLst>
      <p:ext uri="{BB962C8B-B14F-4D97-AF65-F5344CB8AC3E}">
        <p14:creationId xmlns:p14="http://schemas.microsoft.com/office/powerpoint/2010/main" val="17127011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7991" y="-516835"/>
            <a:ext cx="10690529" cy="2482795"/>
          </a:xfrm>
        </p:spPr>
        <p:txBody>
          <a:bodyPr>
            <a:normAutofit/>
          </a:bodyPr>
          <a:lstStyle/>
          <a:p>
            <a:r>
              <a:rPr lang="en-GB" sz="4400" b="1" dirty="0">
                <a:latin typeface="+mn-lt"/>
                <a:cs typeface="Arial" panose="020B0604020202020204" pitchFamily="34" charset="0"/>
              </a:rPr>
              <a:t>The Twentieth Century</a:t>
            </a:r>
          </a:p>
        </p:txBody>
      </p:sp>
      <p:sp>
        <p:nvSpPr>
          <p:cNvPr id="3" name="Content Placeholder 2"/>
          <p:cNvSpPr>
            <a:spLocks noGrp="1"/>
          </p:cNvSpPr>
          <p:nvPr>
            <p:ph idx="1"/>
          </p:nvPr>
        </p:nvSpPr>
        <p:spPr>
          <a:xfrm>
            <a:off x="196712" y="646043"/>
            <a:ext cx="11233289" cy="5680113"/>
          </a:xfrm>
        </p:spPr>
        <p:txBody>
          <a:bodyPr>
            <a:normAutofit/>
          </a:bodyPr>
          <a:lstStyle/>
          <a:p>
            <a:pPr marL="0" indent="0">
              <a:buNone/>
            </a:pPr>
            <a:endParaRPr lang="en-GB" dirty="0">
              <a:latin typeface="Arial" panose="020B0604020202020204" pitchFamily="34" charset="0"/>
              <a:cs typeface="Arial" panose="020B0604020202020204" pitchFamily="34" charset="0"/>
            </a:endParaRPr>
          </a:p>
          <a:p>
            <a:r>
              <a:rPr lang="en-GB" sz="2800" dirty="0" smtClean="0">
                <a:cs typeface="Arial" panose="020B0604020202020204" pitchFamily="34" charset="0"/>
              </a:rPr>
              <a:t>The </a:t>
            </a:r>
            <a:r>
              <a:rPr lang="en-GB" sz="2800" dirty="0">
                <a:cs typeface="Arial" panose="020B0604020202020204" pitchFamily="34" charset="0"/>
              </a:rPr>
              <a:t>first half of the </a:t>
            </a:r>
            <a:r>
              <a:rPr lang="en-GB" sz="2800" dirty="0" smtClean="0">
                <a:cs typeface="Arial" panose="020B0604020202020204" pitchFamily="34" charset="0"/>
              </a:rPr>
              <a:t>Twentieth </a:t>
            </a:r>
            <a:r>
              <a:rPr lang="en-GB" sz="2800" dirty="0">
                <a:cs typeface="Arial" panose="020B0604020202020204" pitchFamily="34" charset="0"/>
              </a:rPr>
              <a:t>C</a:t>
            </a:r>
            <a:r>
              <a:rPr lang="en-GB" sz="2800" dirty="0" smtClean="0">
                <a:cs typeface="Arial" panose="020B0604020202020204" pitchFamily="34" charset="0"/>
              </a:rPr>
              <a:t>entury </a:t>
            </a:r>
            <a:r>
              <a:rPr lang="en-GB" sz="2800" dirty="0">
                <a:cs typeface="Arial" panose="020B0604020202020204" pitchFamily="34" charset="0"/>
              </a:rPr>
              <a:t>saw the </a:t>
            </a:r>
            <a:r>
              <a:rPr lang="en-GB" sz="2800" i="1" dirty="0" smtClean="0">
                <a:cs typeface="Arial" panose="020B0604020202020204" pitchFamily="34" charset="0"/>
              </a:rPr>
              <a:t>Car </a:t>
            </a:r>
            <a:r>
              <a:rPr lang="en-GB" sz="2800" dirty="0">
                <a:cs typeface="Arial" panose="020B0604020202020204" pitchFamily="34" charset="0"/>
              </a:rPr>
              <a:t>emerge as the main form of transport and the construction of highways and motels facilitated this desire for travel. </a:t>
            </a:r>
          </a:p>
          <a:p>
            <a:r>
              <a:rPr lang="en-GB" sz="2800" dirty="0">
                <a:cs typeface="Arial" panose="020B0604020202020204" pitchFamily="34" charset="0"/>
              </a:rPr>
              <a:t>The majority of car travel was domestic, challenging the dominance of the train, while the emergence of passenger air </a:t>
            </a:r>
            <a:r>
              <a:rPr lang="en-GB" sz="2800" dirty="0" smtClean="0">
                <a:cs typeface="Arial" panose="020B0604020202020204" pitchFamily="34" charset="0"/>
              </a:rPr>
              <a:t>travel and ships </a:t>
            </a:r>
            <a:r>
              <a:rPr lang="en-GB" sz="2800" dirty="0">
                <a:cs typeface="Arial" panose="020B0604020202020204" pitchFamily="34" charset="0"/>
              </a:rPr>
              <a:t>in the mid-twentieth century saw a dramatic shift away from surface transport for longer trips.</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6712" y="4055165"/>
            <a:ext cx="3409950" cy="2574236"/>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606662" y="4055165"/>
            <a:ext cx="4143375" cy="2574235"/>
          </a:xfrm>
          <a:prstGeom prst="rect">
            <a:avLst/>
          </a:prstGeom>
        </p:spPr>
      </p:pic>
      <p:sp>
        <p:nvSpPr>
          <p:cNvPr id="6" name="AutoShape 2" descr="Image result for 20th century planes"/>
          <p:cNvSpPr>
            <a:spLocks noChangeAspect="1" noChangeArrowheads="1"/>
          </p:cNvSpPr>
          <p:nvPr/>
        </p:nvSpPr>
        <p:spPr bwMode="auto">
          <a:xfrm>
            <a:off x="63500" y="-731838"/>
            <a:ext cx="2200275" cy="15240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7" name="Picture 6"/>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750037" y="4055165"/>
            <a:ext cx="4226614" cy="2574235"/>
          </a:xfrm>
          <a:prstGeom prst="rect">
            <a:avLst/>
          </a:prstGeom>
        </p:spPr>
      </p:pic>
    </p:spTree>
    <p:extLst>
      <p:ext uri="{BB962C8B-B14F-4D97-AF65-F5344CB8AC3E}">
        <p14:creationId xmlns:p14="http://schemas.microsoft.com/office/powerpoint/2010/main" val="377235832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7870" y="-665922"/>
            <a:ext cx="10670650" cy="2631882"/>
          </a:xfrm>
        </p:spPr>
        <p:txBody>
          <a:bodyPr>
            <a:normAutofit/>
          </a:bodyPr>
          <a:lstStyle/>
          <a:p>
            <a:r>
              <a:rPr lang="en-GB" sz="4400" b="1" dirty="0">
                <a:latin typeface="+mn-lt"/>
                <a:cs typeface="Arial" panose="020B0604020202020204" pitchFamily="34" charset="0"/>
              </a:rPr>
              <a:t>Air </a:t>
            </a:r>
            <a:r>
              <a:rPr lang="en-GB" sz="4400" b="1" dirty="0" smtClean="0">
                <a:latin typeface="+mn-lt"/>
                <a:cs typeface="Arial" panose="020B0604020202020204" pitchFamily="34" charset="0"/>
              </a:rPr>
              <a:t>Transport</a:t>
            </a:r>
            <a:endParaRPr lang="en-GB" sz="4400" b="1" dirty="0">
              <a:latin typeface="+mn-lt"/>
              <a:cs typeface="Arial" panose="020B0604020202020204" pitchFamily="34" charset="0"/>
            </a:endParaRPr>
          </a:p>
        </p:txBody>
      </p:sp>
      <p:sp>
        <p:nvSpPr>
          <p:cNvPr id="3" name="Content Placeholder 2"/>
          <p:cNvSpPr>
            <a:spLocks noGrp="1"/>
          </p:cNvSpPr>
          <p:nvPr>
            <p:ph idx="1"/>
          </p:nvPr>
        </p:nvSpPr>
        <p:spPr>
          <a:xfrm>
            <a:off x="159026" y="993914"/>
            <a:ext cx="11270974" cy="5864086"/>
          </a:xfrm>
        </p:spPr>
        <p:txBody>
          <a:bodyPr>
            <a:normAutofit/>
          </a:bodyPr>
          <a:lstStyle/>
          <a:p>
            <a:r>
              <a:rPr lang="en-GB" sz="2400" dirty="0">
                <a:cs typeface="Arial" panose="020B0604020202020204" pitchFamily="34" charset="0"/>
              </a:rPr>
              <a:t>The airplane transformed the way people travelled and opened up new regions, cultures and populations to tourism. </a:t>
            </a:r>
          </a:p>
          <a:p>
            <a:r>
              <a:rPr lang="en-GB" sz="2400" dirty="0">
                <a:cs typeface="Arial" panose="020B0604020202020204" pitchFamily="34" charset="0"/>
              </a:rPr>
              <a:t>Initially used for commercial purposes, airplanes began taking passengers in the 1920s. </a:t>
            </a:r>
          </a:p>
          <a:p>
            <a:r>
              <a:rPr lang="en-GB" sz="2400" dirty="0">
                <a:cs typeface="Arial" panose="020B0604020202020204" pitchFamily="34" charset="0"/>
              </a:rPr>
              <a:t>Air travel for tourism took off after the Second World War.  </a:t>
            </a:r>
          </a:p>
          <a:p>
            <a:r>
              <a:rPr lang="en-GB" sz="2400" dirty="0">
                <a:cs typeface="Arial" panose="020B0604020202020204" pitchFamily="34" charset="0"/>
              </a:rPr>
              <a:t>The development of the jet engine increased the speed and range of aircraft, </a:t>
            </a:r>
          </a:p>
          <a:p>
            <a:r>
              <a:rPr lang="en-GB" sz="2400" dirty="0">
                <a:cs typeface="Arial" panose="020B0604020202020204" pitchFamily="34" charset="0"/>
              </a:rPr>
              <a:t>This made international travel more accessible and, with greater affluence on both sides of the Atlantic from the 1950s onward, the tourism industry responded to demand for overseas travel by introducing cheap package holidays. </a:t>
            </a:r>
          </a:p>
          <a:p>
            <a:r>
              <a:rPr lang="en-GB" sz="2400" b="1" dirty="0">
                <a:cs typeface="Arial" panose="020B0604020202020204" pitchFamily="34" charset="0"/>
              </a:rPr>
              <a:t>This heralded the industrialisation of </a:t>
            </a:r>
            <a:endParaRPr lang="en-GB" sz="2400" b="1" dirty="0" smtClean="0">
              <a:cs typeface="Arial" panose="020B0604020202020204" pitchFamily="34" charset="0"/>
            </a:endParaRPr>
          </a:p>
          <a:p>
            <a:pPr marL="45720" indent="0">
              <a:buNone/>
            </a:pPr>
            <a:r>
              <a:rPr lang="en-GB" sz="2400" b="1" dirty="0" smtClean="0">
                <a:cs typeface="Arial" panose="020B0604020202020204" pitchFamily="34" charset="0"/>
              </a:rPr>
              <a:t>the industry and </a:t>
            </a:r>
            <a:r>
              <a:rPr lang="en-GB" sz="2400" b="1" dirty="0">
                <a:cs typeface="Arial" panose="020B0604020202020204" pitchFamily="34" charset="0"/>
              </a:rPr>
              <a:t>the onset of </a:t>
            </a:r>
            <a:r>
              <a:rPr lang="en-GB" sz="2400" b="1" dirty="0" smtClean="0">
                <a:cs typeface="Arial" panose="020B0604020202020204" pitchFamily="34" charset="0"/>
              </a:rPr>
              <a:t>Mass </a:t>
            </a:r>
            <a:r>
              <a:rPr lang="en-GB" sz="2400" b="1" dirty="0">
                <a:cs typeface="Arial" panose="020B0604020202020204" pitchFamily="34" charset="0"/>
              </a:rPr>
              <a:t>T</a:t>
            </a:r>
            <a:r>
              <a:rPr lang="en-GB" sz="2400" b="1" dirty="0" smtClean="0">
                <a:cs typeface="Arial" panose="020B0604020202020204" pitchFamily="34" charset="0"/>
              </a:rPr>
              <a:t>ourism </a:t>
            </a:r>
          </a:p>
          <a:p>
            <a:pPr marL="45720" indent="0">
              <a:buNone/>
            </a:pPr>
            <a:r>
              <a:rPr lang="en-GB" sz="2400" b="1" dirty="0" smtClean="0">
                <a:cs typeface="Arial" panose="020B0604020202020204" pitchFamily="34" charset="0"/>
              </a:rPr>
              <a:t>in </a:t>
            </a:r>
            <a:r>
              <a:rPr lang="en-GB" sz="2400" b="1" dirty="0">
                <a:cs typeface="Arial" panose="020B0604020202020204" pitchFamily="34" charset="0"/>
              </a:rPr>
              <a:t>the second half of the century and into </a:t>
            </a:r>
            <a:r>
              <a:rPr lang="en-GB" sz="2400" b="1" dirty="0" smtClean="0">
                <a:cs typeface="Arial" panose="020B0604020202020204" pitchFamily="34" charset="0"/>
              </a:rPr>
              <a:t>the</a:t>
            </a:r>
          </a:p>
          <a:p>
            <a:pPr marL="45720" indent="0">
              <a:buNone/>
            </a:pPr>
            <a:r>
              <a:rPr lang="en-GB" sz="2400" b="1" dirty="0" smtClean="0">
                <a:cs typeface="Arial" panose="020B0604020202020204" pitchFamily="34" charset="0"/>
              </a:rPr>
              <a:t>new </a:t>
            </a:r>
            <a:r>
              <a:rPr lang="en-GB" sz="2400" b="1" dirty="0">
                <a:cs typeface="Arial" panose="020B0604020202020204" pitchFamily="34" charset="0"/>
              </a:rPr>
              <a:t>Millennium.</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70374" y="4432851"/>
            <a:ext cx="5536096" cy="2218083"/>
          </a:xfrm>
          <a:prstGeom prst="rect">
            <a:avLst/>
          </a:prstGeom>
        </p:spPr>
      </p:pic>
    </p:spTree>
    <p:extLst>
      <p:ext uri="{BB962C8B-B14F-4D97-AF65-F5344CB8AC3E}">
        <p14:creationId xmlns:p14="http://schemas.microsoft.com/office/powerpoint/2010/main" val="2510434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98174" y="-715617"/>
            <a:ext cx="10720346" cy="2681577"/>
          </a:xfrm>
        </p:spPr>
        <p:txBody>
          <a:bodyPr>
            <a:normAutofit/>
          </a:bodyPr>
          <a:lstStyle/>
          <a:p>
            <a:r>
              <a:rPr lang="en-GB" sz="4400" b="1" dirty="0">
                <a:latin typeface="+mn-lt"/>
                <a:cs typeface="Arial" panose="020B0604020202020204" pitchFamily="34" charset="0"/>
              </a:rPr>
              <a:t>The </a:t>
            </a:r>
            <a:r>
              <a:rPr lang="en-GB" sz="4400" b="1" dirty="0" smtClean="0">
                <a:latin typeface="+mn-lt"/>
                <a:cs typeface="Arial" panose="020B0604020202020204" pitchFamily="34" charset="0"/>
              </a:rPr>
              <a:t>Subject </a:t>
            </a:r>
            <a:r>
              <a:rPr lang="en-GB" sz="4400" b="1" dirty="0">
                <a:latin typeface="+mn-lt"/>
                <a:cs typeface="Arial" panose="020B0604020202020204" pitchFamily="34" charset="0"/>
              </a:rPr>
              <a:t>of </a:t>
            </a:r>
            <a:r>
              <a:rPr lang="en-GB" sz="4400" b="1" dirty="0" smtClean="0">
                <a:latin typeface="+mn-lt"/>
                <a:cs typeface="Arial" panose="020B0604020202020204" pitchFamily="34" charset="0"/>
              </a:rPr>
              <a:t>Tourism </a:t>
            </a:r>
            <a:endParaRPr lang="en-GB" sz="4400" b="1" dirty="0">
              <a:latin typeface="+mn-lt"/>
              <a:cs typeface="Arial" panose="020B0604020202020204" pitchFamily="34" charset="0"/>
            </a:endParaRPr>
          </a:p>
        </p:txBody>
      </p:sp>
      <p:sp>
        <p:nvSpPr>
          <p:cNvPr id="3" name="Content Placeholder 2"/>
          <p:cNvSpPr>
            <a:spLocks noGrp="1"/>
          </p:cNvSpPr>
          <p:nvPr>
            <p:ph idx="1"/>
          </p:nvPr>
        </p:nvSpPr>
        <p:spPr>
          <a:xfrm>
            <a:off x="178904" y="1053548"/>
            <a:ext cx="11251096" cy="5421143"/>
          </a:xfrm>
        </p:spPr>
        <p:txBody>
          <a:bodyPr>
            <a:normAutofit/>
          </a:bodyPr>
          <a:lstStyle/>
          <a:p>
            <a:r>
              <a:rPr lang="en-GB" sz="3600" dirty="0">
                <a:hlinkClick r:id="rId2"/>
              </a:rPr>
              <a:t>https://</a:t>
            </a:r>
            <a:r>
              <a:rPr lang="en-GB" sz="3600" dirty="0" smtClean="0">
                <a:hlinkClick r:id="rId2"/>
              </a:rPr>
              <a:t>youtu.be/jNwnwwzdiY8</a:t>
            </a:r>
            <a:endParaRPr lang="en-GB" sz="3600" dirty="0">
              <a:cs typeface="Arial" panose="020B0604020202020204" pitchFamily="34" charset="0"/>
            </a:endParaRPr>
          </a:p>
          <a:p>
            <a:r>
              <a:rPr lang="en-GB" sz="3600" dirty="0" smtClean="0">
                <a:cs typeface="Arial" panose="020B0604020202020204" pitchFamily="34" charset="0"/>
              </a:rPr>
              <a:t>In </a:t>
            </a:r>
            <a:r>
              <a:rPr lang="en-GB" sz="3600" dirty="0">
                <a:cs typeface="Arial" panose="020B0604020202020204" pitchFamily="34" charset="0"/>
              </a:rPr>
              <a:t>a world of change, Tourism since the 1950’s has witnessed sustained growth and resilience both as an activity and an economic sector. </a:t>
            </a:r>
          </a:p>
          <a:p>
            <a:r>
              <a:rPr lang="en-GB" sz="3600" i="1" dirty="0">
                <a:cs typeface="Arial" panose="020B0604020202020204" pitchFamily="34" charset="0"/>
              </a:rPr>
              <a:t>What events do you recall that have impacted tourism growth and why ?</a:t>
            </a:r>
          </a:p>
        </p:txBody>
      </p:sp>
    </p:spTree>
    <p:extLst>
      <p:ext uri="{BB962C8B-B14F-4D97-AF65-F5344CB8AC3E}">
        <p14:creationId xmlns:p14="http://schemas.microsoft.com/office/powerpoint/2010/main" val="293261893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1B6832-FBB4-4FA4-B873-305D773686F6}"/>
              </a:ext>
            </a:extLst>
          </p:cNvPr>
          <p:cNvSpPr>
            <a:spLocks noGrp="1"/>
          </p:cNvSpPr>
          <p:nvPr>
            <p:ph type="title"/>
          </p:nvPr>
        </p:nvSpPr>
        <p:spPr>
          <a:xfrm>
            <a:off x="447261" y="-516835"/>
            <a:ext cx="10571259" cy="2482795"/>
          </a:xfrm>
        </p:spPr>
        <p:txBody>
          <a:bodyPr>
            <a:normAutofit/>
          </a:bodyPr>
          <a:lstStyle/>
          <a:p>
            <a:r>
              <a:rPr lang="en-GB" sz="4400" b="1" dirty="0">
                <a:latin typeface="+mn-lt"/>
                <a:cs typeface="Arial" panose="020B0604020202020204" pitchFamily="34" charset="0"/>
              </a:rPr>
              <a:t>Resilience</a:t>
            </a:r>
          </a:p>
        </p:txBody>
      </p:sp>
      <p:sp>
        <p:nvSpPr>
          <p:cNvPr id="3" name="Content Placeholder 2">
            <a:extLst>
              <a:ext uri="{FF2B5EF4-FFF2-40B4-BE49-F238E27FC236}">
                <a16:creationId xmlns:a16="http://schemas.microsoft.com/office/drawing/2014/main" id="{DB06BB85-763D-4D82-B0E8-63363E5C7034}"/>
              </a:ext>
            </a:extLst>
          </p:cNvPr>
          <p:cNvSpPr>
            <a:spLocks noGrp="1"/>
          </p:cNvSpPr>
          <p:nvPr>
            <p:ph idx="1"/>
          </p:nvPr>
        </p:nvSpPr>
        <p:spPr>
          <a:xfrm>
            <a:off x="218661" y="1282148"/>
            <a:ext cx="11211339" cy="5305265"/>
          </a:xfrm>
        </p:spPr>
        <p:txBody>
          <a:bodyPr>
            <a:normAutofit fontScale="92500" lnSpcReduction="10000"/>
          </a:bodyPr>
          <a:lstStyle/>
          <a:p>
            <a:r>
              <a:rPr lang="en-GB" sz="2600" dirty="0">
                <a:cs typeface="Arial" panose="020B0604020202020204" pitchFamily="34" charset="0"/>
              </a:rPr>
              <a:t>9/11</a:t>
            </a:r>
          </a:p>
          <a:p>
            <a:r>
              <a:rPr lang="en-GB" sz="2600" dirty="0">
                <a:cs typeface="Arial" panose="020B0604020202020204" pitchFamily="34" charset="0"/>
              </a:rPr>
              <a:t>War</a:t>
            </a:r>
          </a:p>
          <a:p>
            <a:r>
              <a:rPr lang="en-GB" sz="2600" dirty="0">
                <a:cs typeface="Arial" panose="020B0604020202020204" pitchFamily="34" charset="0"/>
              </a:rPr>
              <a:t>Terrorism</a:t>
            </a:r>
          </a:p>
          <a:p>
            <a:r>
              <a:rPr lang="en-GB" sz="2600" dirty="0">
                <a:cs typeface="Arial" panose="020B0604020202020204" pitchFamily="34" charset="0"/>
              </a:rPr>
              <a:t>Beach Shootings</a:t>
            </a:r>
          </a:p>
          <a:p>
            <a:r>
              <a:rPr lang="en-GB" sz="2600" dirty="0">
                <a:cs typeface="Arial" panose="020B0604020202020204" pitchFamily="34" charset="0"/>
              </a:rPr>
              <a:t>Tsunamis</a:t>
            </a:r>
          </a:p>
          <a:p>
            <a:r>
              <a:rPr lang="en-GB" sz="2600" dirty="0" smtClean="0">
                <a:cs typeface="Arial" panose="020B0604020202020204" pitchFamily="34" charset="0"/>
              </a:rPr>
              <a:t>Hurricane</a:t>
            </a:r>
            <a:endParaRPr lang="en-GB" sz="2600" dirty="0">
              <a:cs typeface="Arial" panose="020B0604020202020204" pitchFamily="34" charset="0"/>
            </a:endParaRPr>
          </a:p>
          <a:p>
            <a:r>
              <a:rPr lang="en-GB" sz="2600" dirty="0">
                <a:cs typeface="Arial" panose="020B0604020202020204" pitchFamily="34" charset="0"/>
              </a:rPr>
              <a:t>Tourism is resilient and an activity of global importance and significance.</a:t>
            </a:r>
          </a:p>
          <a:p>
            <a:r>
              <a:rPr lang="en-GB" sz="2600" dirty="0">
                <a:cs typeface="Arial" panose="020B0604020202020204" pitchFamily="34" charset="0"/>
              </a:rPr>
              <a:t>It is major force in the economy of the world. </a:t>
            </a:r>
          </a:p>
          <a:p>
            <a:r>
              <a:rPr lang="en-GB" sz="2600" dirty="0">
                <a:cs typeface="Arial" panose="020B0604020202020204" pitchFamily="34" charset="0"/>
              </a:rPr>
              <a:t>Ever Changing to meet the ever changing needs of today’s Global economy</a:t>
            </a:r>
            <a:r>
              <a:rPr lang="en-GB" sz="2600" dirty="0" smtClean="0">
                <a:cs typeface="Arial" panose="020B0604020202020204" pitchFamily="34" charset="0"/>
              </a:rPr>
              <a:t>.</a:t>
            </a:r>
            <a:endParaRPr lang="en-GB" sz="2600" dirty="0">
              <a:cs typeface="Arial" panose="020B0604020202020204" pitchFamily="34" charset="0"/>
            </a:endParaRPr>
          </a:p>
          <a:p>
            <a:pPr marL="0" indent="0">
              <a:buNone/>
            </a:pPr>
            <a:r>
              <a:rPr lang="en-GB" sz="2600" dirty="0" smtClean="0">
                <a:solidFill>
                  <a:schemeClr val="tx1"/>
                </a:solidFill>
                <a:hlinkClick r:id="rId2"/>
              </a:rPr>
              <a:t>19 hour flight</a:t>
            </a:r>
            <a:endParaRPr lang="en-GB" sz="2600" dirty="0">
              <a:solidFill>
                <a:schemeClr val="tx1"/>
              </a:solidFill>
              <a:hlinkClick r:id="rId2"/>
            </a:endParaRPr>
          </a:p>
          <a:p>
            <a:pPr marL="0" indent="0">
              <a:buNone/>
            </a:pPr>
            <a:r>
              <a:rPr lang="en-GB" sz="2600" dirty="0" smtClean="0">
                <a:hlinkClick r:id="rId2"/>
              </a:rPr>
              <a:t>https</a:t>
            </a:r>
            <a:r>
              <a:rPr lang="en-GB" sz="2600" dirty="0">
                <a:hlinkClick r:id="rId2"/>
              </a:rPr>
              <a:t>://www.youtube.com/watch?v=1SGcu4gpV-Q</a:t>
            </a:r>
            <a:endParaRPr lang="en-GB" sz="2600" dirty="0"/>
          </a:p>
          <a:p>
            <a:pPr marL="0" indent="0">
              <a:buNone/>
            </a:pP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432851" y="246822"/>
            <a:ext cx="7533861" cy="3410778"/>
          </a:xfrm>
          <a:prstGeom prst="rect">
            <a:avLst/>
          </a:prstGeom>
        </p:spPr>
      </p:pic>
    </p:spTree>
    <p:extLst>
      <p:ext uri="{BB962C8B-B14F-4D97-AF65-F5344CB8AC3E}">
        <p14:creationId xmlns:p14="http://schemas.microsoft.com/office/powerpoint/2010/main" val="138912563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930" y="-815009"/>
            <a:ext cx="10680590" cy="2780969"/>
          </a:xfrm>
        </p:spPr>
        <p:txBody>
          <a:bodyPr>
            <a:normAutofit/>
          </a:bodyPr>
          <a:lstStyle/>
          <a:p>
            <a:r>
              <a:rPr lang="en-GB" sz="4400" b="1" dirty="0">
                <a:latin typeface="+mn-lt"/>
                <a:cs typeface="Arial" panose="020B0604020202020204" pitchFamily="34" charset="0"/>
              </a:rPr>
              <a:t>In Summary….</a:t>
            </a:r>
          </a:p>
        </p:txBody>
      </p:sp>
      <p:sp>
        <p:nvSpPr>
          <p:cNvPr id="3" name="Content Placeholder 2"/>
          <p:cNvSpPr>
            <a:spLocks noGrp="1"/>
          </p:cNvSpPr>
          <p:nvPr>
            <p:ph idx="1"/>
          </p:nvPr>
        </p:nvSpPr>
        <p:spPr>
          <a:xfrm>
            <a:off x="168965" y="924340"/>
            <a:ext cx="11261035" cy="5384096"/>
          </a:xfrm>
        </p:spPr>
        <p:txBody>
          <a:bodyPr>
            <a:normAutofit/>
          </a:bodyPr>
          <a:lstStyle/>
          <a:p>
            <a:r>
              <a:rPr lang="en-GB" sz="2400" dirty="0">
                <a:latin typeface="Arial" panose="020B0604020202020204" pitchFamily="34" charset="0"/>
                <a:cs typeface="Arial" panose="020B0604020202020204" pitchFamily="34" charset="0"/>
              </a:rPr>
              <a:t>In historical terms, </a:t>
            </a:r>
            <a:r>
              <a:rPr lang="en-GB" sz="2400" dirty="0" smtClean="0">
                <a:latin typeface="Arial" panose="020B0604020202020204" pitchFamily="34" charset="0"/>
                <a:cs typeface="Arial" panose="020B0604020202020204" pitchFamily="34" charset="0"/>
              </a:rPr>
              <a:t>Tourism </a:t>
            </a:r>
            <a:r>
              <a:rPr lang="en-GB" sz="2400" dirty="0">
                <a:latin typeface="Arial" panose="020B0604020202020204" pitchFamily="34" charset="0"/>
                <a:cs typeface="Arial" panose="020B0604020202020204" pitchFamily="34" charset="0"/>
              </a:rPr>
              <a:t>A</a:t>
            </a:r>
            <a:r>
              <a:rPr lang="en-GB" sz="2400" dirty="0" smtClean="0">
                <a:latin typeface="Arial" panose="020B0604020202020204" pitchFamily="34" charset="0"/>
                <a:cs typeface="Arial" panose="020B0604020202020204" pitchFamily="34" charset="0"/>
              </a:rPr>
              <a:t>ctivity </a:t>
            </a:r>
            <a:r>
              <a:rPr lang="en-GB" sz="2400" dirty="0">
                <a:latin typeface="Arial" panose="020B0604020202020204" pitchFamily="34" charset="0"/>
                <a:cs typeface="Arial" panose="020B0604020202020204" pitchFamily="34" charset="0"/>
              </a:rPr>
              <a:t>is a relatively new development and one which has only recently been considered worthy of serious business endeavour or academic study. </a:t>
            </a:r>
          </a:p>
          <a:p>
            <a:r>
              <a:rPr lang="en-GB" sz="2400" dirty="0">
                <a:latin typeface="Arial" panose="020B0604020202020204" pitchFamily="34" charset="0"/>
                <a:cs typeface="Arial" panose="020B0604020202020204" pitchFamily="34" charset="0"/>
              </a:rPr>
              <a:t>The </a:t>
            </a:r>
            <a:r>
              <a:rPr lang="en-GB" sz="2400" dirty="0" smtClean="0">
                <a:latin typeface="Arial" panose="020B0604020202020204" pitchFamily="34" charset="0"/>
                <a:cs typeface="Arial" panose="020B0604020202020204" pitchFamily="34" charset="0"/>
              </a:rPr>
              <a:t>Tourism </a:t>
            </a:r>
            <a:r>
              <a:rPr lang="en-GB" sz="2400" dirty="0">
                <a:latin typeface="Arial" panose="020B0604020202020204" pitchFamily="34" charset="0"/>
                <a:cs typeface="Arial" panose="020B0604020202020204" pitchFamily="34" charset="0"/>
              </a:rPr>
              <a:t>S</a:t>
            </a:r>
            <a:r>
              <a:rPr lang="en-GB" sz="2400" dirty="0" smtClean="0">
                <a:latin typeface="Arial" panose="020B0604020202020204" pitchFamily="34" charset="0"/>
                <a:cs typeface="Arial" panose="020B0604020202020204" pitchFamily="34" charset="0"/>
              </a:rPr>
              <a:t>ector </a:t>
            </a:r>
            <a:r>
              <a:rPr lang="en-GB" sz="2400" dirty="0">
                <a:latin typeface="Arial" panose="020B0604020202020204" pitchFamily="34" charset="0"/>
                <a:cs typeface="Arial" panose="020B0604020202020204" pitchFamily="34" charset="0"/>
              </a:rPr>
              <a:t>is of sufficient economic importance and its impact upon </a:t>
            </a:r>
            <a:r>
              <a:rPr lang="en-GB" sz="2400" b="1" dirty="0" smtClean="0">
                <a:latin typeface="Arial" panose="020B0604020202020204" pitchFamily="34" charset="0"/>
                <a:cs typeface="Arial" panose="020B0604020202020204" pitchFamily="34" charset="0"/>
              </a:rPr>
              <a:t>Economies</a:t>
            </a:r>
            <a:r>
              <a:rPr lang="en-GB" sz="2400" dirty="0">
                <a:latin typeface="Arial" panose="020B0604020202020204" pitchFamily="34" charset="0"/>
                <a:cs typeface="Arial" panose="020B0604020202020204" pitchFamily="34" charset="0"/>
              </a:rPr>
              <a:t>,</a:t>
            </a:r>
            <a:r>
              <a:rPr lang="en-GB" sz="2400" b="1" dirty="0">
                <a:latin typeface="Arial" panose="020B0604020202020204" pitchFamily="34" charset="0"/>
                <a:cs typeface="Arial" panose="020B0604020202020204" pitchFamily="34" charset="0"/>
              </a:rPr>
              <a:t> </a:t>
            </a:r>
            <a:r>
              <a:rPr lang="en-GB" sz="2400" b="1" dirty="0" smtClean="0">
                <a:latin typeface="Arial" panose="020B0604020202020204" pitchFamily="34" charset="0"/>
                <a:cs typeface="Arial" panose="020B0604020202020204" pitchFamily="34" charset="0"/>
              </a:rPr>
              <a:t>Environments </a:t>
            </a:r>
            <a:r>
              <a:rPr lang="en-GB" sz="2400" dirty="0">
                <a:latin typeface="Arial" panose="020B0604020202020204" pitchFamily="34" charset="0"/>
                <a:cs typeface="Arial" panose="020B0604020202020204" pitchFamily="34" charset="0"/>
              </a:rPr>
              <a:t>and </a:t>
            </a:r>
            <a:r>
              <a:rPr lang="en-GB" sz="2400" b="1" dirty="0" smtClean="0">
                <a:latin typeface="Arial" panose="020B0604020202020204" pitchFamily="34" charset="0"/>
                <a:cs typeface="Arial" panose="020B0604020202020204" pitchFamily="34" charset="0"/>
              </a:rPr>
              <a:t>Societies</a:t>
            </a:r>
            <a:r>
              <a:rPr lang="en-GB" sz="2400" dirty="0" smtClean="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is significant enough for the subject of </a:t>
            </a:r>
            <a:r>
              <a:rPr lang="en-GB" sz="2400" dirty="0" smtClean="0">
                <a:latin typeface="Arial" panose="020B0604020202020204" pitchFamily="34" charset="0"/>
                <a:cs typeface="Arial" panose="020B0604020202020204" pitchFamily="34" charset="0"/>
              </a:rPr>
              <a:t>Tourism </a:t>
            </a:r>
            <a:r>
              <a:rPr lang="en-GB" sz="2400" dirty="0">
                <a:latin typeface="Arial" panose="020B0604020202020204" pitchFamily="34" charset="0"/>
                <a:cs typeface="Arial" panose="020B0604020202020204" pitchFamily="34" charset="0"/>
              </a:rPr>
              <a:t>to deserve serious academic consideration</a:t>
            </a:r>
            <a:r>
              <a:rPr lang="en-GB" sz="2400" dirty="0" smtClean="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The </a:t>
            </a:r>
            <a:r>
              <a:rPr lang="en-GB" sz="2400" dirty="0" smtClean="0">
                <a:latin typeface="Arial" panose="020B0604020202020204" pitchFamily="34" charset="0"/>
                <a:cs typeface="Arial" panose="020B0604020202020204" pitchFamily="34" charset="0"/>
              </a:rPr>
              <a:t>Popularity </a:t>
            </a:r>
            <a:r>
              <a:rPr lang="en-GB" sz="2400" dirty="0">
                <a:latin typeface="Arial" panose="020B0604020202020204" pitchFamily="34" charset="0"/>
                <a:cs typeface="Arial" panose="020B0604020202020204" pitchFamily="34" charset="0"/>
              </a:rPr>
              <a:t>of T</a:t>
            </a:r>
            <a:r>
              <a:rPr lang="en-GB" sz="2400" dirty="0" smtClean="0">
                <a:latin typeface="Arial" panose="020B0604020202020204" pitchFamily="34" charset="0"/>
                <a:cs typeface="Arial" panose="020B0604020202020204" pitchFamily="34" charset="0"/>
              </a:rPr>
              <a:t>ourism </a:t>
            </a:r>
            <a:r>
              <a:rPr lang="en-GB" sz="2400" dirty="0">
                <a:latin typeface="Arial" panose="020B0604020202020204" pitchFamily="34" charset="0"/>
                <a:cs typeface="Arial" panose="020B0604020202020204" pitchFamily="34" charset="0"/>
              </a:rPr>
              <a:t>as a subject, and the recognition of its importance by governments, has accelerated the study of </a:t>
            </a:r>
            <a:r>
              <a:rPr lang="en-GB" sz="2400" dirty="0" smtClean="0">
                <a:latin typeface="Arial" panose="020B0604020202020204" pitchFamily="34" charset="0"/>
                <a:cs typeface="Arial" panose="020B0604020202020204" pitchFamily="34" charset="0"/>
              </a:rPr>
              <a:t>Tourism</a:t>
            </a:r>
            <a:r>
              <a:rPr lang="en-GB" sz="2400" dirty="0">
                <a:latin typeface="Arial" panose="020B0604020202020204" pitchFamily="34" charset="0"/>
                <a:cs typeface="Arial" panose="020B0604020202020204" pitchFamily="34" charset="0"/>
              </a:rPr>
              <a:t>. </a:t>
            </a: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8965" y="4171121"/>
            <a:ext cx="11767931" cy="2448339"/>
          </a:xfrm>
          <a:prstGeom prst="rect">
            <a:avLst/>
          </a:prstGeom>
        </p:spPr>
      </p:pic>
    </p:spTree>
    <p:extLst>
      <p:ext uri="{BB962C8B-B14F-4D97-AF65-F5344CB8AC3E}">
        <p14:creationId xmlns:p14="http://schemas.microsoft.com/office/powerpoint/2010/main" val="44609670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78297" y="-288235"/>
            <a:ext cx="10740224" cy="2254195"/>
          </a:xfrm>
        </p:spPr>
        <p:txBody>
          <a:bodyPr>
            <a:normAutofit/>
          </a:bodyPr>
          <a:lstStyle/>
          <a:p>
            <a:r>
              <a:rPr lang="en-GB" sz="4400" b="1" dirty="0">
                <a:latin typeface="+mn-lt"/>
                <a:cs typeface="Arial" panose="020B0604020202020204" pitchFamily="34" charset="0"/>
              </a:rPr>
              <a:t>The </a:t>
            </a:r>
            <a:r>
              <a:rPr lang="en-GB" sz="4400" b="1" dirty="0" smtClean="0">
                <a:latin typeface="+mn-lt"/>
                <a:cs typeface="Arial" panose="020B0604020202020204" pitchFamily="34" charset="0"/>
              </a:rPr>
              <a:t>Tourism </a:t>
            </a:r>
            <a:r>
              <a:rPr lang="en-GB" b="1" dirty="0">
                <a:latin typeface="+mn-lt"/>
                <a:cs typeface="Arial" panose="020B0604020202020204" pitchFamily="34" charset="0"/>
              </a:rPr>
              <a:t>S</a:t>
            </a:r>
            <a:r>
              <a:rPr lang="en-GB" sz="4400" b="1" dirty="0" smtClean="0">
                <a:latin typeface="+mn-lt"/>
                <a:cs typeface="Arial" panose="020B0604020202020204" pitchFamily="34" charset="0"/>
              </a:rPr>
              <a:t>ector </a:t>
            </a:r>
            <a:r>
              <a:rPr lang="en-GB" sz="4400" b="1" dirty="0">
                <a:latin typeface="+mn-lt"/>
                <a:cs typeface="Arial" panose="020B0604020202020204" pitchFamily="34" charset="0"/>
              </a:rPr>
              <a:t>– </a:t>
            </a:r>
            <a:r>
              <a:rPr lang="en-GB" sz="4400" b="1" dirty="0" smtClean="0">
                <a:latin typeface="+mn-lt"/>
                <a:cs typeface="Arial" panose="020B0604020202020204" pitchFamily="34" charset="0"/>
              </a:rPr>
              <a:t>Leiper </a:t>
            </a:r>
            <a:r>
              <a:rPr lang="en-GB" sz="4400" b="1" dirty="0">
                <a:latin typeface="+mn-lt"/>
                <a:cs typeface="Arial" panose="020B0604020202020204" pitchFamily="34" charset="0"/>
              </a:rPr>
              <a:t>Model </a:t>
            </a:r>
            <a:endParaRPr lang="en-GB" sz="4400" b="1" dirty="0">
              <a:latin typeface="+mn-lt"/>
            </a:endParaRPr>
          </a:p>
        </p:txBody>
      </p:sp>
      <p:sp>
        <p:nvSpPr>
          <p:cNvPr id="3" name="Content Placeholder 2"/>
          <p:cNvSpPr>
            <a:spLocks noGrp="1"/>
          </p:cNvSpPr>
          <p:nvPr>
            <p:ph idx="1"/>
          </p:nvPr>
        </p:nvSpPr>
        <p:spPr>
          <a:xfrm>
            <a:off x="278297" y="1242391"/>
            <a:ext cx="11151703" cy="5233224"/>
          </a:xfrm>
        </p:spPr>
        <p:txBody>
          <a:bodyPr>
            <a:normAutofit/>
          </a:bodyPr>
          <a:lstStyle/>
          <a:p>
            <a:r>
              <a:rPr lang="en-GB" sz="2400" dirty="0">
                <a:latin typeface="Arial" panose="020B0604020202020204" pitchFamily="34" charset="0"/>
                <a:cs typeface="Arial" panose="020B0604020202020204" pitchFamily="34" charset="0"/>
              </a:rPr>
              <a:t>The model demonstrates a highly important principle of tourism studies: </a:t>
            </a:r>
            <a:r>
              <a:rPr lang="en-GB" sz="2400" dirty="0" smtClean="0">
                <a:latin typeface="Arial" panose="020B0604020202020204" pitchFamily="34" charset="0"/>
                <a:cs typeface="Arial" panose="020B0604020202020204" pitchFamily="34" charset="0"/>
              </a:rPr>
              <a:t>That </a:t>
            </a:r>
            <a:r>
              <a:rPr lang="en-GB" sz="2400" dirty="0">
                <a:latin typeface="Arial" panose="020B0604020202020204" pitchFamily="34" charset="0"/>
                <a:cs typeface="Arial" panose="020B0604020202020204" pitchFamily="34" charset="0"/>
              </a:rPr>
              <a:t>all the </a:t>
            </a:r>
            <a:r>
              <a:rPr lang="en-GB" sz="2400" dirty="0" smtClean="0">
                <a:latin typeface="Arial" panose="020B0604020202020204" pitchFamily="34" charset="0"/>
                <a:cs typeface="Arial" panose="020B0604020202020204" pitchFamily="34" charset="0"/>
              </a:rPr>
              <a:t>Elements </a:t>
            </a:r>
            <a:r>
              <a:rPr lang="en-GB" sz="2400" dirty="0">
                <a:latin typeface="Arial" panose="020B0604020202020204" pitchFamily="34" charset="0"/>
                <a:cs typeface="Arial" panose="020B0604020202020204" pitchFamily="34" charset="0"/>
              </a:rPr>
              <a:t>of </a:t>
            </a:r>
            <a:r>
              <a:rPr lang="en-GB" sz="2400" dirty="0" smtClean="0">
                <a:latin typeface="Arial" panose="020B0604020202020204" pitchFamily="34" charset="0"/>
                <a:cs typeface="Arial" panose="020B0604020202020204" pitchFamily="34" charset="0"/>
              </a:rPr>
              <a:t>Tourism </a:t>
            </a:r>
            <a:r>
              <a:rPr lang="en-GB" sz="2400" dirty="0">
                <a:latin typeface="Arial" panose="020B0604020202020204" pitchFamily="34" charset="0"/>
                <a:cs typeface="Arial" panose="020B0604020202020204" pitchFamily="34" charset="0"/>
              </a:rPr>
              <a:t>are </a:t>
            </a:r>
            <a:r>
              <a:rPr lang="en-GB" sz="2400" dirty="0" smtClean="0">
                <a:latin typeface="Arial" panose="020B0604020202020204" pitchFamily="34" charset="0"/>
                <a:cs typeface="Arial" panose="020B0604020202020204" pitchFamily="34" charset="0"/>
              </a:rPr>
              <a:t>Related </a:t>
            </a:r>
            <a:r>
              <a:rPr lang="en-GB" sz="2400" dirty="0">
                <a:latin typeface="Arial" panose="020B0604020202020204" pitchFamily="34" charset="0"/>
                <a:cs typeface="Arial" panose="020B0604020202020204" pitchFamily="34" charset="0"/>
              </a:rPr>
              <a:t>and </a:t>
            </a:r>
            <a:r>
              <a:rPr lang="en-GB" sz="2400" dirty="0" smtClean="0">
                <a:latin typeface="Arial" panose="020B0604020202020204" pitchFamily="34" charset="0"/>
                <a:cs typeface="Arial" panose="020B0604020202020204" pitchFamily="34" charset="0"/>
              </a:rPr>
              <a:t>Interact.</a:t>
            </a:r>
            <a:endParaRPr lang="en-GB" sz="2400" dirty="0">
              <a:latin typeface="Arial" panose="020B0604020202020204" pitchFamily="34" charset="0"/>
              <a:cs typeface="Arial" panose="020B0604020202020204" pitchFamily="34" charset="0"/>
            </a:endParaRPr>
          </a:p>
          <a:p>
            <a:r>
              <a:rPr lang="en-GB" sz="2400" b="1" dirty="0">
                <a:latin typeface="Arial" panose="020B0604020202020204" pitchFamily="34" charset="0"/>
                <a:cs typeface="Arial" panose="020B0604020202020204" pitchFamily="34" charset="0"/>
              </a:rPr>
              <a:t>Travel Agents and Tour Operators are mostly found in the traveller-generating region.</a:t>
            </a:r>
          </a:p>
          <a:p>
            <a:r>
              <a:rPr lang="en-GB" sz="2400" b="1" dirty="0">
                <a:latin typeface="Arial" panose="020B0604020202020204" pitchFamily="34" charset="0"/>
                <a:cs typeface="Arial" panose="020B0604020202020204" pitchFamily="34" charset="0"/>
              </a:rPr>
              <a:t>Attractions and the Hospitality Industry are found in the destination region.</a:t>
            </a:r>
          </a:p>
          <a:p>
            <a:r>
              <a:rPr lang="en-GB" sz="2400" b="1" dirty="0">
                <a:latin typeface="Arial" panose="020B0604020202020204" pitchFamily="34" charset="0"/>
                <a:cs typeface="Arial" panose="020B0604020202020204" pitchFamily="34" charset="0"/>
              </a:rPr>
              <a:t>The Transport Industry is largely represented in the transit route region</a:t>
            </a:r>
            <a:r>
              <a:rPr lang="en-GB" sz="2400" b="1" dirty="0" smtClean="0">
                <a:latin typeface="Arial" panose="020B0604020202020204" pitchFamily="34" charset="0"/>
                <a:cs typeface="Arial" panose="020B0604020202020204" pitchFamily="34" charset="0"/>
              </a:rPr>
              <a:t>.</a:t>
            </a:r>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We are studying a system of customers and suppliers who demand and supply tourism products and services. </a:t>
            </a:r>
          </a:p>
          <a:p>
            <a:r>
              <a:rPr lang="en-GB" sz="2400" dirty="0">
                <a:latin typeface="Arial" panose="020B0604020202020204" pitchFamily="34" charset="0"/>
                <a:cs typeface="Arial" panose="020B0604020202020204" pitchFamily="34" charset="0"/>
              </a:rPr>
              <a:t>The major advantages of Leiper’s model are its general applicability and simplicity which provide a useful ‘way of thinking’ about tourism.</a:t>
            </a:r>
          </a:p>
          <a:p>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0731308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Image result for leiper model"/>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57200" y="248478"/>
            <a:ext cx="11290852" cy="635110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3307488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98783" y="228600"/>
            <a:ext cx="11787807" cy="6361043"/>
          </a:xfrm>
          <a:prstGeom prst="rect">
            <a:avLst/>
          </a:prstGeom>
        </p:spPr>
      </p:pic>
    </p:spTree>
    <p:extLst>
      <p:ext uri="{BB962C8B-B14F-4D97-AF65-F5344CB8AC3E}">
        <p14:creationId xmlns:p14="http://schemas.microsoft.com/office/powerpoint/2010/main" val="16326724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7128" y="248479"/>
            <a:ext cx="10751392" cy="914400"/>
          </a:xfrm>
        </p:spPr>
        <p:txBody>
          <a:bodyPr>
            <a:normAutofit/>
          </a:bodyPr>
          <a:lstStyle/>
          <a:p>
            <a:r>
              <a:rPr lang="en-GB" sz="4400" dirty="0">
                <a:latin typeface="Arial" panose="020B0604020202020204" pitchFamily="34" charset="0"/>
                <a:cs typeface="Arial" panose="020B0604020202020204" pitchFamily="34" charset="0"/>
              </a:rPr>
              <a:t>Push and </a:t>
            </a:r>
            <a:r>
              <a:rPr lang="en-GB" sz="4400" dirty="0" smtClean="0">
                <a:latin typeface="Arial" panose="020B0604020202020204" pitchFamily="34" charset="0"/>
                <a:cs typeface="Arial" panose="020B0604020202020204" pitchFamily="34" charset="0"/>
              </a:rPr>
              <a:t>Pull </a:t>
            </a:r>
            <a:r>
              <a:rPr lang="en-GB" dirty="0">
                <a:latin typeface="Arial" panose="020B0604020202020204" pitchFamily="34" charset="0"/>
                <a:cs typeface="Arial" panose="020B0604020202020204" pitchFamily="34" charset="0"/>
              </a:rPr>
              <a:t>F</a:t>
            </a:r>
            <a:r>
              <a:rPr lang="en-GB" sz="4400" dirty="0" smtClean="0">
                <a:latin typeface="Arial" panose="020B0604020202020204" pitchFamily="34" charset="0"/>
                <a:cs typeface="Arial" panose="020B0604020202020204" pitchFamily="34" charset="0"/>
              </a:rPr>
              <a:t>actors</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67128" y="1162879"/>
            <a:ext cx="11241157" cy="3667739"/>
          </a:xfrm>
        </p:spPr>
        <p:txBody>
          <a:bodyPr>
            <a:noAutofit/>
          </a:bodyPr>
          <a:lstStyle/>
          <a:p>
            <a:r>
              <a:rPr lang="en-GB" sz="2400" b="1" dirty="0">
                <a:latin typeface="Arial" panose="020B0604020202020204" pitchFamily="34" charset="0"/>
                <a:cs typeface="Arial" panose="020B0604020202020204" pitchFamily="34" charset="0"/>
              </a:rPr>
              <a:t>Push Factors </a:t>
            </a:r>
            <a:r>
              <a:rPr lang="en-GB" sz="2400" dirty="0">
                <a:latin typeface="Arial" panose="020B0604020202020204" pitchFamily="34" charset="0"/>
                <a:cs typeface="Arial" panose="020B0604020202020204" pitchFamily="34" charset="0"/>
              </a:rPr>
              <a:t>are mainly concerned with the stage of economic development in the </a:t>
            </a:r>
            <a:r>
              <a:rPr lang="en-GB" sz="2400" b="1" i="1" dirty="0" smtClean="0">
                <a:latin typeface="Arial" panose="020B0604020202020204" pitchFamily="34" charset="0"/>
                <a:cs typeface="Arial" panose="020B0604020202020204" pitchFamily="34" charset="0"/>
              </a:rPr>
              <a:t>Generating </a:t>
            </a:r>
            <a:r>
              <a:rPr lang="en-GB" sz="2400" b="1" i="1" dirty="0">
                <a:latin typeface="Arial" panose="020B0604020202020204" pitchFamily="34" charset="0"/>
                <a:cs typeface="Arial" panose="020B0604020202020204" pitchFamily="34" charset="0"/>
              </a:rPr>
              <a:t>A</a:t>
            </a:r>
            <a:r>
              <a:rPr lang="en-GB" sz="2400" b="1" i="1" dirty="0" smtClean="0">
                <a:latin typeface="Arial" panose="020B0604020202020204" pitchFamily="34" charset="0"/>
                <a:cs typeface="Arial" panose="020B0604020202020204" pitchFamily="34" charset="0"/>
              </a:rPr>
              <a:t>rea </a:t>
            </a:r>
            <a:r>
              <a:rPr lang="en-GB" sz="2400" dirty="0">
                <a:latin typeface="Arial" panose="020B0604020202020204" pitchFamily="34" charset="0"/>
                <a:cs typeface="Arial" panose="020B0604020202020204" pitchFamily="34" charset="0"/>
              </a:rPr>
              <a:t>and will include such factors as levels of </a:t>
            </a:r>
            <a:r>
              <a:rPr lang="en-GB" sz="2400" i="1" dirty="0" smtClean="0">
                <a:latin typeface="Arial" panose="020B0604020202020204" pitchFamily="34" charset="0"/>
                <a:cs typeface="Arial" panose="020B0604020202020204" pitchFamily="34" charset="0"/>
              </a:rPr>
              <a:t>Affluence</a:t>
            </a:r>
            <a:r>
              <a:rPr lang="en-GB" sz="2400" dirty="0">
                <a:latin typeface="Arial" panose="020B0604020202020204" pitchFamily="34" charset="0"/>
                <a:cs typeface="Arial" panose="020B0604020202020204" pitchFamily="34" charset="0"/>
              </a:rPr>
              <a:t>, </a:t>
            </a:r>
            <a:r>
              <a:rPr lang="en-GB" sz="2400" i="1" dirty="0" smtClean="0">
                <a:latin typeface="Arial" panose="020B0604020202020204" pitchFamily="34" charset="0"/>
                <a:cs typeface="Arial" panose="020B0604020202020204" pitchFamily="34" charset="0"/>
              </a:rPr>
              <a:t>Mobility</a:t>
            </a:r>
            <a:r>
              <a:rPr lang="en-GB" sz="2400" dirty="0">
                <a:latin typeface="Arial" panose="020B0604020202020204" pitchFamily="34" charset="0"/>
                <a:cs typeface="Arial" panose="020B0604020202020204" pitchFamily="34" charset="0"/>
              </a:rPr>
              <a:t>, and </a:t>
            </a:r>
            <a:r>
              <a:rPr lang="en-GB" sz="2400" i="1" dirty="0" smtClean="0">
                <a:latin typeface="Arial" panose="020B0604020202020204" pitchFamily="34" charset="0"/>
                <a:cs typeface="Arial" panose="020B0604020202020204" pitchFamily="34" charset="0"/>
              </a:rPr>
              <a:t>Holiday </a:t>
            </a:r>
            <a:r>
              <a:rPr lang="en-GB" sz="2400" i="1" dirty="0">
                <a:latin typeface="Arial" panose="020B0604020202020204" pitchFamily="34" charset="0"/>
                <a:cs typeface="Arial" panose="020B0604020202020204" pitchFamily="34" charset="0"/>
              </a:rPr>
              <a:t>E</a:t>
            </a:r>
            <a:r>
              <a:rPr lang="en-GB" sz="2400" i="1" dirty="0" smtClean="0">
                <a:latin typeface="Arial" panose="020B0604020202020204" pitchFamily="34" charset="0"/>
                <a:cs typeface="Arial" panose="020B0604020202020204" pitchFamily="34" charset="0"/>
              </a:rPr>
              <a:t>ntitlement</a:t>
            </a:r>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An </a:t>
            </a:r>
            <a:r>
              <a:rPr lang="en-GB" sz="2400" dirty="0" smtClean="0">
                <a:latin typeface="Arial" panose="020B0604020202020204" pitchFamily="34" charset="0"/>
                <a:cs typeface="Arial" panose="020B0604020202020204" pitchFamily="34" charset="0"/>
              </a:rPr>
              <a:t>Advanced </a:t>
            </a:r>
            <a:r>
              <a:rPr lang="en-GB" sz="2400" dirty="0">
                <a:latin typeface="Arial" panose="020B0604020202020204" pitchFamily="34" charset="0"/>
                <a:cs typeface="Arial" panose="020B0604020202020204" pitchFamily="34" charset="0"/>
              </a:rPr>
              <a:t>stage of </a:t>
            </a:r>
            <a:r>
              <a:rPr lang="en-GB" sz="2400" dirty="0" smtClean="0">
                <a:latin typeface="Arial" panose="020B0604020202020204" pitchFamily="34" charset="0"/>
                <a:cs typeface="Arial" panose="020B0604020202020204" pitchFamily="34" charset="0"/>
              </a:rPr>
              <a:t>Economic </a:t>
            </a:r>
            <a:r>
              <a:rPr lang="en-GB" sz="2400" dirty="0">
                <a:latin typeface="Arial" panose="020B0604020202020204" pitchFamily="34" charset="0"/>
                <a:cs typeface="Arial" panose="020B0604020202020204" pitchFamily="34" charset="0"/>
              </a:rPr>
              <a:t>D</a:t>
            </a:r>
            <a:r>
              <a:rPr lang="en-GB" sz="2400" dirty="0" smtClean="0">
                <a:latin typeface="Arial" panose="020B0604020202020204" pitchFamily="34" charset="0"/>
                <a:cs typeface="Arial" panose="020B0604020202020204" pitchFamily="34" charset="0"/>
              </a:rPr>
              <a:t>evelopment </a:t>
            </a:r>
            <a:r>
              <a:rPr lang="en-GB" sz="2400" dirty="0">
                <a:latin typeface="Arial" panose="020B0604020202020204" pitchFamily="34" charset="0"/>
                <a:cs typeface="Arial" panose="020B0604020202020204" pitchFamily="34" charset="0"/>
              </a:rPr>
              <a:t>will give the population the means to engage in </a:t>
            </a:r>
            <a:r>
              <a:rPr lang="en-GB" sz="2400" dirty="0" smtClean="0">
                <a:latin typeface="Arial" panose="020B0604020202020204" pitchFamily="34" charset="0"/>
                <a:cs typeface="Arial" panose="020B0604020202020204" pitchFamily="34" charset="0"/>
              </a:rPr>
              <a:t>Tourism </a:t>
            </a:r>
            <a:r>
              <a:rPr lang="en-GB" sz="2400" dirty="0">
                <a:latin typeface="Arial" panose="020B0604020202020204" pitchFamily="34" charset="0"/>
                <a:cs typeface="Arial" panose="020B0604020202020204" pitchFamily="34" charset="0"/>
              </a:rPr>
              <a:t>whilst an unfavourable climate will also provide a strong impetus to travel. </a:t>
            </a:r>
          </a:p>
          <a:p>
            <a:r>
              <a:rPr lang="en-GB" sz="2400" b="1" dirty="0">
                <a:latin typeface="Arial" panose="020B0604020202020204" pitchFamily="34" charset="0"/>
                <a:cs typeface="Arial" panose="020B0604020202020204" pitchFamily="34" charset="0"/>
              </a:rPr>
              <a:t>Pull Factors </a:t>
            </a:r>
            <a:r>
              <a:rPr lang="en-GB" sz="2400" dirty="0">
                <a:latin typeface="Arial" panose="020B0604020202020204" pitchFamily="34" charset="0"/>
                <a:cs typeface="Arial" panose="020B0604020202020204" pitchFamily="34" charset="0"/>
              </a:rPr>
              <a:t>include </a:t>
            </a:r>
            <a:r>
              <a:rPr lang="en-GB" sz="2400" b="1" i="1" dirty="0" smtClean="0">
                <a:latin typeface="Arial" panose="020B0604020202020204" pitchFamily="34" charset="0"/>
                <a:cs typeface="Arial" panose="020B0604020202020204" pitchFamily="34" charset="0"/>
              </a:rPr>
              <a:t>Accessibility</a:t>
            </a:r>
            <a:r>
              <a:rPr lang="en-GB" sz="2400" dirty="0" smtClean="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and the </a:t>
            </a:r>
            <a:r>
              <a:rPr lang="en-GB" sz="2400" b="1" i="1" dirty="0" smtClean="0">
                <a:latin typeface="Arial" panose="020B0604020202020204" pitchFamily="34" charset="0"/>
                <a:cs typeface="Arial" panose="020B0604020202020204" pitchFamily="34" charset="0"/>
              </a:rPr>
              <a:t>Attractions</a:t>
            </a:r>
            <a:r>
              <a:rPr lang="en-GB" sz="2400" dirty="0" smtClean="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and </a:t>
            </a:r>
            <a:r>
              <a:rPr lang="en-GB" sz="2400" b="1" i="1" dirty="0" smtClean="0">
                <a:latin typeface="Arial" panose="020B0604020202020204" pitchFamily="34" charset="0"/>
                <a:cs typeface="Arial" panose="020B0604020202020204" pitchFamily="34" charset="0"/>
              </a:rPr>
              <a:t>Amenities</a:t>
            </a:r>
            <a:r>
              <a:rPr lang="en-GB" sz="2400" dirty="0" smtClean="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of the destination area. The relative cost of the </a:t>
            </a:r>
          </a:p>
          <a:p>
            <a:pPr marL="45720" indent="0">
              <a:buNone/>
            </a:pPr>
            <a:r>
              <a:rPr lang="en-GB" sz="2400" dirty="0" smtClean="0">
                <a:latin typeface="Arial" panose="020B0604020202020204" pitchFamily="34" charset="0"/>
                <a:cs typeface="Arial" panose="020B0604020202020204" pitchFamily="34" charset="0"/>
              </a:rPr>
              <a:t>visit </a:t>
            </a:r>
            <a:r>
              <a:rPr lang="en-GB" sz="2400" dirty="0">
                <a:latin typeface="Arial" panose="020B0604020202020204" pitchFamily="34" charset="0"/>
                <a:cs typeface="Arial" panose="020B0604020202020204" pitchFamily="34" charset="0"/>
              </a:rPr>
              <a:t>is also important, as is the </a:t>
            </a:r>
            <a:endParaRPr lang="en-GB" sz="2400" dirty="0" smtClean="0">
              <a:latin typeface="Arial" panose="020B0604020202020204" pitchFamily="34" charset="0"/>
              <a:cs typeface="Arial" panose="020B0604020202020204" pitchFamily="34" charset="0"/>
            </a:endParaRPr>
          </a:p>
          <a:p>
            <a:pPr marL="45720" indent="0">
              <a:buNone/>
            </a:pPr>
            <a:r>
              <a:rPr lang="en-GB" sz="2400" dirty="0" smtClean="0">
                <a:latin typeface="Arial" panose="020B0604020202020204" pitchFamily="34" charset="0"/>
                <a:cs typeface="Arial" panose="020B0604020202020204" pitchFamily="34" charset="0"/>
              </a:rPr>
              <a:t>effectiveness </a:t>
            </a:r>
            <a:r>
              <a:rPr lang="en-GB" sz="2400" dirty="0">
                <a:latin typeface="Arial" panose="020B0604020202020204" pitchFamily="34" charset="0"/>
                <a:cs typeface="Arial" panose="020B0604020202020204" pitchFamily="34" charset="0"/>
              </a:rPr>
              <a:t>of marketing </a:t>
            </a:r>
            <a:r>
              <a:rPr lang="en-GB" sz="2400" dirty="0" smtClean="0">
                <a:latin typeface="Arial" panose="020B0604020202020204" pitchFamily="34" charset="0"/>
                <a:cs typeface="Arial" panose="020B0604020202020204" pitchFamily="34" charset="0"/>
              </a:rPr>
              <a:t>and</a:t>
            </a:r>
          </a:p>
          <a:p>
            <a:pPr marL="45720" indent="0">
              <a:buNone/>
            </a:pPr>
            <a:r>
              <a:rPr lang="en-GB" sz="2400" dirty="0" smtClean="0">
                <a:latin typeface="Arial" panose="020B0604020202020204" pitchFamily="34" charset="0"/>
                <a:cs typeface="Arial" panose="020B0604020202020204" pitchFamily="34" charset="0"/>
              </a:rPr>
              <a:t>promotion </a:t>
            </a:r>
            <a:r>
              <a:rPr lang="en-GB" sz="2400" dirty="0">
                <a:latin typeface="Arial" panose="020B0604020202020204" pitchFamily="34" charset="0"/>
                <a:cs typeface="Arial" panose="020B0604020202020204" pitchFamily="34" charset="0"/>
              </a:rPr>
              <a:t>by the destination</a:t>
            </a:r>
            <a:r>
              <a:rPr lang="en-GB" sz="1900" dirty="0">
                <a:latin typeface="Arial" panose="020B0604020202020204" pitchFamily="34" charset="0"/>
                <a:cs typeface="Arial" panose="020B0604020202020204" pitchFamily="34" charset="0"/>
              </a:rPr>
              <a:t>.</a:t>
            </a:r>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132443" y="4029074"/>
            <a:ext cx="5814392" cy="2620203"/>
          </a:xfrm>
          <a:prstGeom prst="rect">
            <a:avLst/>
          </a:prstGeom>
        </p:spPr>
      </p:pic>
    </p:spTree>
    <p:extLst>
      <p:ext uri="{BB962C8B-B14F-4D97-AF65-F5344CB8AC3E}">
        <p14:creationId xmlns:p14="http://schemas.microsoft.com/office/powerpoint/2010/main" val="147585752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113" y="218661"/>
            <a:ext cx="11121887" cy="889703"/>
          </a:xfrm>
        </p:spPr>
        <p:txBody>
          <a:bodyPr>
            <a:normAutofit/>
          </a:bodyPr>
          <a:lstStyle/>
          <a:p>
            <a:r>
              <a:rPr lang="en-GB" sz="4400" b="1" dirty="0">
                <a:latin typeface="+mn-lt"/>
                <a:cs typeface="Arial" panose="020B0604020202020204" pitchFamily="34" charset="0"/>
              </a:rPr>
              <a:t>Tourist </a:t>
            </a:r>
            <a:r>
              <a:rPr lang="en-GB" sz="4400" b="1" dirty="0" smtClean="0">
                <a:latin typeface="+mn-lt"/>
                <a:cs typeface="Arial" panose="020B0604020202020204" pitchFamily="34" charset="0"/>
              </a:rPr>
              <a:t>Flows – Motivation </a:t>
            </a:r>
            <a:endParaRPr lang="en-GB" sz="4400" b="1" dirty="0">
              <a:latin typeface="+mn-lt"/>
              <a:cs typeface="Arial" panose="020B0604020202020204" pitchFamily="34" charset="0"/>
            </a:endParaRPr>
          </a:p>
        </p:txBody>
      </p:sp>
      <p:sp>
        <p:nvSpPr>
          <p:cNvPr id="3" name="Content Placeholder 2"/>
          <p:cNvSpPr>
            <a:spLocks noGrp="1"/>
          </p:cNvSpPr>
          <p:nvPr>
            <p:ph idx="1"/>
          </p:nvPr>
        </p:nvSpPr>
        <p:spPr>
          <a:xfrm>
            <a:off x="188843" y="1182757"/>
            <a:ext cx="11241157" cy="4696837"/>
          </a:xfrm>
        </p:spPr>
        <p:txBody>
          <a:bodyPr/>
          <a:lstStyle/>
          <a:p>
            <a:r>
              <a:rPr lang="en-GB" dirty="0">
                <a:latin typeface="Arial" panose="020B0604020202020204" pitchFamily="34" charset="0"/>
                <a:cs typeface="Arial" panose="020B0604020202020204" pitchFamily="34" charset="0"/>
              </a:rPr>
              <a:t>Tourist flows are complex and are influenced by a wide variety of interrelated variables. Williams and Zelinsky (1970) attempted to explain the tourist flow and selected 14 countries that had relatively stable tourist flows over several years and which accounted for the bulk of the world’s tourist traffic. </a:t>
            </a:r>
          </a:p>
          <a:p>
            <a:r>
              <a:rPr lang="en-GB" b="1" dirty="0">
                <a:latin typeface="Arial" panose="020B0604020202020204" pitchFamily="34" charset="0"/>
                <a:cs typeface="Arial" panose="020B0604020202020204" pitchFamily="34" charset="0"/>
              </a:rPr>
              <a:t>They identified the following factors: </a:t>
            </a:r>
          </a:p>
          <a:p>
            <a:r>
              <a:rPr lang="en-GB" i="1" dirty="0">
                <a:latin typeface="Arial" panose="020B0604020202020204" pitchFamily="34" charset="0"/>
                <a:cs typeface="Arial" panose="020B0604020202020204" pitchFamily="34" charset="0"/>
              </a:rPr>
              <a:t>Distances</a:t>
            </a:r>
            <a:r>
              <a:rPr lang="en-GB" dirty="0">
                <a:latin typeface="Arial" panose="020B0604020202020204" pitchFamily="34" charset="0"/>
                <a:cs typeface="Arial" panose="020B0604020202020204" pitchFamily="34" charset="0"/>
              </a:rPr>
              <a:t> between countries (the greater the distance, the smaller the volume of flow)</a:t>
            </a:r>
          </a:p>
          <a:p>
            <a:r>
              <a:rPr lang="en-GB" i="1" dirty="0">
                <a:latin typeface="Arial" panose="020B0604020202020204" pitchFamily="34" charset="0"/>
                <a:cs typeface="Arial" panose="020B0604020202020204" pitchFamily="34" charset="0"/>
              </a:rPr>
              <a:t>International </a:t>
            </a:r>
            <a:r>
              <a:rPr lang="en-GB" i="1" dirty="0" smtClean="0">
                <a:latin typeface="Arial" panose="020B0604020202020204" pitchFamily="34" charset="0"/>
                <a:cs typeface="Arial" panose="020B0604020202020204" pitchFamily="34" charset="0"/>
              </a:rPr>
              <a:t>Connectivity </a:t>
            </a:r>
            <a:r>
              <a:rPr lang="en-GB" dirty="0">
                <a:latin typeface="Arial" panose="020B0604020202020204" pitchFamily="34" charset="0"/>
                <a:cs typeface="Arial" panose="020B0604020202020204" pitchFamily="34" charset="0"/>
              </a:rPr>
              <a:t>(shared business or cultural ties between countries)</a:t>
            </a:r>
          </a:p>
          <a:p>
            <a:r>
              <a:rPr lang="en-GB" dirty="0">
                <a:latin typeface="Arial" panose="020B0604020202020204" pitchFamily="34" charset="0"/>
                <a:cs typeface="Arial" panose="020B0604020202020204" pitchFamily="34" charset="0"/>
              </a:rPr>
              <a:t>The </a:t>
            </a:r>
            <a:r>
              <a:rPr lang="en-GB" i="1" dirty="0" smtClean="0">
                <a:latin typeface="Arial" panose="020B0604020202020204" pitchFamily="34" charset="0"/>
                <a:cs typeface="Arial" panose="020B0604020202020204" pitchFamily="34" charset="0"/>
              </a:rPr>
              <a:t>General </a:t>
            </a:r>
            <a:r>
              <a:rPr lang="en-GB" i="1" dirty="0">
                <a:latin typeface="Arial" panose="020B0604020202020204" pitchFamily="34" charset="0"/>
                <a:cs typeface="Arial" panose="020B0604020202020204" pitchFamily="34" charset="0"/>
              </a:rPr>
              <a:t>A</a:t>
            </a:r>
            <a:r>
              <a:rPr lang="en-GB" i="1" dirty="0" smtClean="0">
                <a:latin typeface="Arial" panose="020B0604020202020204" pitchFamily="34" charset="0"/>
                <a:cs typeface="Arial" panose="020B0604020202020204" pitchFamily="34" charset="0"/>
              </a:rPr>
              <a:t>ttractiveness </a:t>
            </a:r>
            <a:r>
              <a:rPr lang="en-GB" dirty="0">
                <a:latin typeface="Arial" panose="020B0604020202020204" pitchFamily="34" charset="0"/>
                <a:cs typeface="Arial" panose="020B0604020202020204" pitchFamily="34" charset="0"/>
              </a:rPr>
              <a:t>of one country over another. </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88843" y="4482548"/>
            <a:ext cx="11777870" cy="2136913"/>
          </a:xfrm>
          <a:prstGeom prst="rect">
            <a:avLst/>
          </a:prstGeom>
        </p:spPr>
      </p:pic>
    </p:spTree>
    <p:extLst>
      <p:ext uri="{BB962C8B-B14F-4D97-AF65-F5344CB8AC3E}">
        <p14:creationId xmlns:p14="http://schemas.microsoft.com/office/powerpoint/2010/main" val="218946323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356" y="-407504"/>
            <a:ext cx="10750163" cy="2373464"/>
          </a:xfrm>
        </p:spPr>
        <p:txBody>
          <a:bodyPr>
            <a:normAutofit/>
          </a:bodyPr>
          <a:lstStyle/>
          <a:p>
            <a:r>
              <a:rPr lang="en-GB" sz="4400" dirty="0">
                <a:latin typeface="Arial" panose="020B0604020202020204" pitchFamily="34" charset="0"/>
                <a:cs typeface="Arial" panose="020B0604020202020204" pitchFamily="34" charset="0"/>
              </a:rPr>
              <a:t>Rise in British Tourists to </a:t>
            </a:r>
            <a:r>
              <a:rPr lang="en-GB" sz="4400" dirty="0" smtClean="0">
                <a:latin typeface="Arial" panose="020B0604020202020204" pitchFamily="34" charset="0"/>
                <a:cs typeface="Arial" panose="020B0604020202020204" pitchFamily="34" charset="0"/>
              </a:rPr>
              <a:t>Iran</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29209" y="775252"/>
            <a:ext cx="11300791" cy="2471802"/>
          </a:xfrm>
        </p:spPr>
        <p:txBody>
          <a:bodyPr>
            <a:normAutofit/>
          </a:bodyPr>
          <a:lstStyle/>
          <a:p>
            <a:endParaRPr lang="en-GB" dirty="0">
              <a:hlinkClick r:id="rId2"/>
            </a:endParaRPr>
          </a:p>
          <a:p>
            <a:r>
              <a:rPr lang="en-GB" dirty="0">
                <a:hlinkClick r:id="rId2"/>
              </a:rPr>
              <a:t>https://</a:t>
            </a:r>
            <a:r>
              <a:rPr lang="en-GB" dirty="0" smtClean="0">
                <a:hlinkClick r:id="rId2"/>
              </a:rPr>
              <a:t>youtu.be/XzehIALYJQI</a:t>
            </a:r>
            <a:endParaRPr lang="en-GB" dirty="0"/>
          </a:p>
          <a:p>
            <a:r>
              <a:rPr lang="en-GB" dirty="0">
                <a:hlinkClick r:id="rId3"/>
              </a:rPr>
              <a:t>https://www.youtube.com/watch?v=RoGmscPR76w</a:t>
            </a:r>
            <a:endParaRPr lang="en-GB" dirty="0"/>
          </a:p>
        </p:txBody>
      </p:sp>
      <p:pic>
        <p:nvPicPr>
          <p:cNvPr id="5" name="Picture 4" descr="A picture containing building, sign, sitting, large&#10;&#10;Description automatically generated">
            <a:extLst>
              <a:ext uri="{FF2B5EF4-FFF2-40B4-BE49-F238E27FC236}">
                <a16:creationId xmlns:a16="http://schemas.microsoft.com/office/drawing/2014/main" id="{9A0BB6FB-160E-4AE6-8E2F-F52BE2325191}"/>
              </a:ext>
            </a:extLst>
          </p:cNvPr>
          <p:cNvPicPr>
            <a:picLocks noChangeAspect="1"/>
          </p:cNvPicPr>
          <p:nvPr/>
        </p:nvPicPr>
        <p:blipFill>
          <a:blip r:embed="rId4"/>
          <a:stretch>
            <a:fillRect/>
          </a:stretch>
        </p:blipFill>
        <p:spPr>
          <a:xfrm>
            <a:off x="129209" y="2414093"/>
            <a:ext cx="4400025" cy="4245124"/>
          </a:xfrm>
          <a:prstGeom prst="rect">
            <a:avLst/>
          </a:prstGeom>
        </p:spPr>
      </p:pic>
      <p:pic>
        <p:nvPicPr>
          <p:cNvPr id="7" name="Picture 6" descr="A picture containing text, map&#10;&#10;Description automatically generated">
            <a:extLst>
              <a:ext uri="{FF2B5EF4-FFF2-40B4-BE49-F238E27FC236}">
                <a16:creationId xmlns:a16="http://schemas.microsoft.com/office/drawing/2014/main" id="{71183A3A-C63A-4CE9-A23C-CA264A85BD3E}"/>
              </a:ext>
            </a:extLst>
          </p:cNvPr>
          <p:cNvPicPr>
            <a:picLocks noChangeAspect="1"/>
          </p:cNvPicPr>
          <p:nvPr/>
        </p:nvPicPr>
        <p:blipFill>
          <a:blip r:embed="rId5"/>
          <a:stretch>
            <a:fillRect/>
          </a:stretch>
        </p:blipFill>
        <p:spPr>
          <a:xfrm>
            <a:off x="4529234" y="2445026"/>
            <a:ext cx="7258575" cy="4134678"/>
          </a:xfrm>
          <a:prstGeom prst="rect">
            <a:avLst/>
          </a:prstGeom>
        </p:spPr>
      </p:pic>
    </p:spTree>
    <p:extLst>
      <p:ext uri="{BB962C8B-B14F-4D97-AF65-F5344CB8AC3E}">
        <p14:creationId xmlns:p14="http://schemas.microsoft.com/office/powerpoint/2010/main" val="196807444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a:latin typeface="Arial" panose="020B0604020202020204" pitchFamily="34" charset="0"/>
                <a:cs typeface="Arial" panose="020B0604020202020204" pitchFamily="34" charset="0"/>
              </a:rPr>
              <a:t>Travel trends </a:t>
            </a:r>
          </a:p>
        </p:txBody>
      </p:sp>
      <p:sp>
        <p:nvSpPr>
          <p:cNvPr id="3" name="Subtitle 2"/>
          <p:cNvSpPr>
            <a:spLocks noGrp="1"/>
          </p:cNvSpPr>
          <p:nvPr>
            <p:ph type="subTitle" idx="1"/>
          </p:nvPr>
        </p:nvSpPr>
        <p:spPr>
          <a:xfrm>
            <a:off x="1709530" y="3869634"/>
            <a:ext cx="9367410" cy="2044149"/>
          </a:xfrm>
        </p:spPr>
        <p:txBody>
          <a:bodyPr>
            <a:noAutofit/>
          </a:bodyPr>
          <a:lstStyle/>
          <a:p>
            <a:r>
              <a:rPr lang="en-GB" sz="4000" dirty="0"/>
              <a:t>Published by </a:t>
            </a:r>
            <a:r>
              <a:rPr lang="en-GB" sz="4000" dirty="0" smtClean="0"/>
              <a:t>UNWTO </a:t>
            </a:r>
          </a:p>
          <a:p>
            <a:r>
              <a:rPr lang="en-GB" sz="4000" dirty="0" smtClean="0"/>
              <a:t>United Nations World  Travel Organisation  </a:t>
            </a:r>
            <a:endParaRPr lang="en-GB" sz="4000" dirty="0"/>
          </a:p>
        </p:txBody>
      </p:sp>
    </p:spTree>
    <p:extLst>
      <p:ext uri="{BB962C8B-B14F-4D97-AF65-F5344CB8AC3E}">
        <p14:creationId xmlns:p14="http://schemas.microsoft.com/office/powerpoint/2010/main" val="7406275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8357" y="-745435"/>
            <a:ext cx="10750163" cy="2711395"/>
          </a:xfrm>
        </p:spPr>
        <p:txBody>
          <a:bodyPr>
            <a:normAutofit/>
          </a:bodyPr>
          <a:lstStyle/>
          <a:p>
            <a:r>
              <a:rPr lang="en-GB" sz="4400" dirty="0">
                <a:latin typeface="Arial" panose="020B0604020202020204" pitchFamily="34" charset="0"/>
                <a:cs typeface="Arial" panose="020B0604020202020204" pitchFamily="34" charset="0"/>
              </a:rPr>
              <a:t>About UNWTO</a:t>
            </a:r>
          </a:p>
        </p:txBody>
      </p:sp>
      <p:sp>
        <p:nvSpPr>
          <p:cNvPr id="3" name="Content Placeholder 2"/>
          <p:cNvSpPr>
            <a:spLocks noGrp="1"/>
          </p:cNvSpPr>
          <p:nvPr>
            <p:ph idx="1"/>
          </p:nvPr>
        </p:nvSpPr>
        <p:spPr>
          <a:xfrm>
            <a:off x="139148" y="1073425"/>
            <a:ext cx="11290852" cy="5345847"/>
          </a:xfrm>
        </p:spPr>
        <p:txBody>
          <a:bodyPr>
            <a:noAutofit/>
          </a:bodyPr>
          <a:lstStyle/>
          <a:p>
            <a:r>
              <a:rPr lang="en-GB" sz="2400" dirty="0">
                <a:latin typeface="Arial" panose="020B0604020202020204" pitchFamily="34" charset="0"/>
                <a:cs typeface="Arial" panose="020B0604020202020204" pitchFamily="34" charset="0"/>
              </a:rPr>
              <a:t>The </a:t>
            </a:r>
            <a:r>
              <a:rPr lang="en-GB" sz="2400" b="1" dirty="0">
                <a:latin typeface="Arial" panose="020B0604020202020204" pitchFamily="34" charset="0"/>
                <a:cs typeface="Arial" panose="020B0604020202020204" pitchFamily="34" charset="0"/>
              </a:rPr>
              <a:t>United Nations World Tourism Organization</a:t>
            </a:r>
            <a:r>
              <a:rPr lang="en-GB" sz="2400" dirty="0">
                <a:latin typeface="Arial" panose="020B0604020202020204" pitchFamily="34" charset="0"/>
                <a:cs typeface="Arial" panose="020B0604020202020204" pitchFamily="34" charset="0"/>
              </a:rPr>
              <a:t> (</a:t>
            </a:r>
            <a:r>
              <a:rPr lang="en-GB" sz="2400" b="1" dirty="0">
                <a:latin typeface="Arial" panose="020B0604020202020204" pitchFamily="34" charset="0"/>
                <a:cs typeface="Arial" panose="020B0604020202020204" pitchFamily="34" charset="0"/>
              </a:rPr>
              <a:t>UNWTO</a:t>
            </a:r>
            <a:r>
              <a:rPr lang="en-GB" sz="2400" dirty="0">
                <a:latin typeface="Arial" panose="020B0604020202020204" pitchFamily="34" charset="0"/>
                <a:cs typeface="Arial" panose="020B0604020202020204" pitchFamily="34" charset="0"/>
              </a:rPr>
              <a:t>) is the United Nations agency responsible for the promotion of </a:t>
            </a:r>
            <a:r>
              <a:rPr lang="en-GB" sz="2400" dirty="0" smtClean="0">
                <a:latin typeface="Arial" panose="020B0604020202020204" pitchFamily="34" charset="0"/>
                <a:cs typeface="Arial" panose="020B0604020202020204" pitchFamily="34" charset="0"/>
              </a:rPr>
              <a:t>Responsible</a:t>
            </a:r>
            <a:r>
              <a:rPr lang="en-GB" sz="2400" dirty="0">
                <a:latin typeface="Arial" panose="020B0604020202020204" pitchFamily="34" charset="0"/>
                <a:cs typeface="Arial" panose="020B0604020202020204" pitchFamily="34" charset="0"/>
              </a:rPr>
              <a:t>, </a:t>
            </a:r>
            <a:r>
              <a:rPr lang="en-GB" sz="2400" dirty="0" smtClean="0">
                <a:latin typeface="Arial" panose="020B0604020202020204" pitchFamily="34" charset="0"/>
                <a:cs typeface="Arial" panose="020B0604020202020204" pitchFamily="34" charset="0"/>
              </a:rPr>
              <a:t>Sustainable </a:t>
            </a:r>
            <a:r>
              <a:rPr lang="en-GB" sz="2400" dirty="0">
                <a:latin typeface="Arial" panose="020B0604020202020204" pitchFamily="34" charset="0"/>
                <a:cs typeface="Arial" panose="020B0604020202020204" pitchFamily="34" charset="0"/>
              </a:rPr>
              <a:t>and universally </a:t>
            </a:r>
            <a:r>
              <a:rPr lang="en-GB" sz="2400" dirty="0" smtClean="0">
                <a:latin typeface="Arial" panose="020B0604020202020204" pitchFamily="34" charset="0"/>
                <a:cs typeface="Arial" panose="020B0604020202020204" pitchFamily="34" charset="0"/>
              </a:rPr>
              <a:t>Accessible</a:t>
            </a:r>
            <a:r>
              <a:rPr lang="en-GB" sz="2400" dirty="0">
                <a:latin typeface="Arial" panose="020B0604020202020204" pitchFamily="34" charset="0"/>
                <a:cs typeface="Arial" panose="020B0604020202020204" pitchFamily="34" charset="0"/>
              </a:rPr>
              <a:t> </a:t>
            </a:r>
            <a:r>
              <a:rPr lang="en-GB" sz="2400" dirty="0" smtClean="0">
                <a:latin typeface="Arial" panose="020B0604020202020204" pitchFamily="34" charset="0"/>
                <a:cs typeface="Arial" panose="020B0604020202020204" pitchFamily="34" charset="0"/>
              </a:rPr>
              <a:t>Tourism</a:t>
            </a:r>
            <a:r>
              <a:rPr lang="en-GB" sz="2400" dirty="0">
                <a:latin typeface="Arial" panose="020B0604020202020204" pitchFamily="34" charset="0"/>
                <a:cs typeface="Arial" panose="020B0604020202020204" pitchFamily="34" charset="0"/>
              </a:rPr>
              <a:t>. </a:t>
            </a:r>
          </a:p>
          <a:p>
            <a:r>
              <a:rPr lang="en-GB" sz="2400" dirty="0">
                <a:latin typeface="Arial" panose="020B0604020202020204" pitchFamily="34" charset="0"/>
                <a:cs typeface="Arial" panose="020B0604020202020204" pitchFamily="34" charset="0"/>
              </a:rPr>
              <a:t>It is the leading </a:t>
            </a:r>
            <a:r>
              <a:rPr lang="en-GB" sz="2400" b="1" dirty="0" smtClean="0">
                <a:latin typeface="Arial" panose="020B0604020202020204" pitchFamily="34" charset="0"/>
                <a:cs typeface="Arial" panose="020B0604020202020204" pitchFamily="34" charset="0"/>
              </a:rPr>
              <a:t>International </a:t>
            </a:r>
            <a:r>
              <a:rPr lang="en-GB" sz="2400" b="1" dirty="0">
                <a:latin typeface="Arial" panose="020B0604020202020204" pitchFamily="34" charset="0"/>
                <a:cs typeface="Arial" panose="020B0604020202020204" pitchFamily="34" charset="0"/>
              </a:rPr>
              <a:t>O</a:t>
            </a:r>
            <a:r>
              <a:rPr lang="en-GB" sz="2400" b="1" dirty="0" smtClean="0">
                <a:latin typeface="Arial" panose="020B0604020202020204" pitchFamily="34" charset="0"/>
                <a:cs typeface="Arial" panose="020B0604020202020204" pitchFamily="34" charset="0"/>
              </a:rPr>
              <a:t>rganisation </a:t>
            </a:r>
            <a:r>
              <a:rPr lang="en-GB" sz="2400" dirty="0">
                <a:latin typeface="Arial" panose="020B0604020202020204" pitchFamily="34" charset="0"/>
                <a:cs typeface="Arial" panose="020B0604020202020204" pitchFamily="34" charset="0"/>
              </a:rPr>
              <a:t>in the field of tourism, which promotes </a:t>
            </a:r>
            <a:r>
              <a:rPr lang="en-GB" sz="2400" dirty="0" smtClean="0">
                <a:latin typeface="Arial" panose="020B0604020202020204" pitchFamily="34" charset="0"/>
                <a:cs typeface="Arial" panose="020B0604020202020204" pitchFamily="34" charset="0"/>
              </a:rPr>
              <a:t>Tourism </a:t>
            </a:r>
            <a:r>
              <a:rPr lang="en-GB" sz="2400" dirty="0">
                <a:latin typeface="Arial" panose="020B0604020202020204" pitchFamily="34" charset="0"/>
                <a:cs typeface="Arial" panose="020B0604020202020204" pitchFamily="34" charset="0"/>
              </a:rPr>
              <a:t>as a driver of </a:t>
            </a:r>
            <a:r>
              <a:rPr lang="en-GB" sz="2400" b="1" i="1" dirty="0" smtClean="0">
                <a:latin typeface="Arial" panose="020B0604020202020204" pitchFamily="34" charset="0"/>
                <a:cs typeface="Arial" panose="020B0604020202020204" pitchFamily="34" charset="0"/>
              </a:rPr>
              <a:t>Economic </a:t>
            </a:r>
            <a:r>
              <a:rPr lang="en-GB" sz="2400" b="1" i="1" dirty="0">
                <a:latin typeface="Arial" panose="020B0604020202020204" pitchFamily="34" charset="0"/>
                <a:cs typeface="Arial" panose="020B0604020202020204" pitchFamily="34" charset="0"/>
              </a:rPr>
              <a:t>G</a:t>
            </a:r>
            <a:r>
              <a:rPr lang="en-GB" sz="2400" b="1" i="1" dirty="0" smtClean="0">
                <a:latin typeface="Arial" panose="020B0604020202020204" pitchFamily="34" charset="0"/>
                <a:cs typeface="Arial" panose="020B0604020202020204" pitchFamily="34" charset="0"/>
              </a:rPr>
              <a:t>rowth</a:t>
            </a:r>
            <a:r>
              <a:rPr lang="en-GB" sz="2400" b="1" i="1" dirty="0">
                <a:latin typeface="Arial" panose="020B0604020202020204" pitchFamily="34" charset="0"/>
                <a:cs typeface="Arial" panose="020B0604020202020204" pitchFamily="34" charset="0"/>
              </a:rPr>
              <a:t>, </a:t>
            </a:r>
            <a:r>
              <a:rPr lang="en-GB" sz="2400" b="1" i="1" dirty="0" smtClean="0">
                <a:latin typeface="Arial" panose="020B0604020202020204" pitchFamily="34" charset="0"/>
                <a:cs typeface="Arial" panose="020B0604020202020204" pitchFamily="34" charset="0"/>
              </a:rPr>
              <a:t>Inclusive </a:t>
            </a:r>
            <a:r>
              <a:rPr lang="en-GB" sz="2400" b="1" i="1" dirty="0">
                <a:latin typeface="Arial" panose="020B0604020202020204" pitchFamily="34" charset="0"/>
                <a:cs typeface="Arial" panose="020B0604020202020204" pitchFamily="34" charset="0"/>
              </a:rPr>
              <a:t>D</a:t>
            </a:r>
            <a:r>
              <a:rPr lang="en-GB" sz="2400" b="1" i="1" dirty="0" smtClean="0">
                <a:latin typeface="Arial" panose="020B0604020202020204" pitchFamily="34" charset="0"/>
                <a:cs typeface="Arial" panose="020B0604020202020204" pitchFamily="34" charset="0"/>
              </a:rPr>
              <a:t>evelopment </a:t>
            </a:r>
            <a:r>
              <a:rPr lang="en-GB" sz="2400" dirty="0">
                <a:latin typeface="Arial" panose="020B0604020202020204" pitchFamily="34" charset="0"/>
                <a:cs typeface="Arial" panose="020B0604020202020204" pitchFamily="34" charset="0"/>
              </a:rPr>
              <a:t>and </a:t>
            </a:r>
            <a:r>
              <a:rPr lang="en-GB" sz="2400" b="1" i="1" dirty="0" smtClean="0">
                <a:latin typeface="Arial" panose="020B0604020202020204" pitchFamily="34" charset="0"/>
                <a:cs typeface="Arial" panose="020B0604020202020204" pitchFamily="34" charset="0"/>
              </a:rPr>
              <a:t>Environmental </a:t>
            </a:r>
            <a:r>
              <a:rPr lang="en-GB" sz="2400" b="1" i="1" dirty="0">
                <a:latin typeface="Arial" panose="020B0604020202020204" pitchFamily="34" charset="0"/>
                <a:cs typeface="Arial" panose="020B0604020202020204" pitchFamily="34" charset="0"/>
              </a:rPr>
              <a:t>S</a:t>
            </a:r>
            <a:r>
              <a:rPr lang="en-GB" sz="2400" b="1" i="1" dirty="0" smtClean="0">
                <a:latin typeface="Arial" panose="020B0604020202020204" pitchFamily="34" charset="0"/>
                <a:cs typeface="Arial" panose="020B0604020202020204" pitchFamily="34" charset="0"/>
              </a:rPr>
              <a:t>ustainability</a:t>
            </a:r>
            <a:r>
              <a:rPr lang="en-GB" sz="2400" b="1" i="1" dirty="0">
                <a:latin typeface="Arial" panose="020B0604020202020204" pitchFamily="34" charset="0"/>
                <a:cs typeface="Arial" panose="020B0604020202020204" pitchFamily="34" charset="0"/>
              </a:rPr>
              <a:t>.</a:t>
            </a:r>
          </a:p>
          <a:p>
            <a:r>
              <a:rPr lang="en-GB" sz="2400" dirty="0">
                <a:latin typeface="Arial" panose="020B0604020202020204" pitchFamily="34" charset="0"/>
                <a:cs typeface="Arial" panose="020B0604020202020204" pitchFamily="34" charset="0"/>
              </a:rPr>
              <a:t>It encourages the implementation of the </a:t>
            </a:r>
            <a:r>
              <a:rPr lang="en-GB" sz="2400" b="1" dirty="0">
                <a:latin typeface="Arial" panose="020B0604020202020204" pitchFamily="34" charset="0"/>
                <a:cs typeface="Arial" panose="020B0604020202020204" pitchFamily="34" charset="0"/>
              </a:rPr>
              <a:t>Global Code of Ethics for Tourism</a:t>
            </a:r>
            <a:r>
              <a:rPr lang="en-GB" sz="2400" dirty="0">
                <a:latin typeface="Arial" panose="020B0604020202020204" pitchFamily="34" charset="0"/>
                <a:cs typeface="Arial" panose="020B0604020202020204" pitchFamily="34" charset="0"/>
              </a:rPr>
              <a:t> to maximise the contribution of </a:t>
            </a:r>
            <a:r>
              <a:rPr lang="en-GB" sz="2400" dirty="0" smtClean="0">
                <a:latin typeface="Arial" panose="020B0604020202020204" pitchFamily="34" charset="0"/>
                <a:cs typeface="Arial" panose="020B0604020202020204" pitchFamily="34" charset="0"/>
              </a:rPr>
              <a:t>Tourism </a:t>
            </a:r>
            <a:r>
              <a:rPr lang="en-GB" sz="2400" dirty="0">
                <a:latin typeface="Arial" panose="020B0604020202020204" pitchFamily="34" charset="0"/>
                <a:cs typeface="Arial" panose="020B0604020202020204" pitchFamily="34" charset="0"/>
              </a:rPr>
              <a:t>to </a:t>
            </a:r>
            <a:r>
              <a:rPr lang="en-GB" sz="2400" dirty="0" smtClean="0">
                <a:latin typeface="Arial" panose="020B0604020202020204" pitchFamily="34" charset="0"/>
                <a:cs typeface="Arial" panose="020B0604020202020204" pitchFamily="34" charset="0"/>
              </a:rPr>
              <a:t>Socio-Economic </a:t>
            </a:r>
            <a:r>
              <a:rPr lang="en-GB" sz="2400" dirty="0">
                <a:latin typeface="Arial" panose="020B0604020202020204" pitchFamily="34" charset="0"/>
                <a:cs typeface="Arial" panose="020B0604020202020204" pitchFamily="34" charset="0"/>
              </a:rPr>
              <a:t>D</a:t>
            </a:r>
            <a:r>
              <a:rPr lang="en-GB" sz="2400" dirty="0" smtClean="0">
                <a:latin typeface="Arial" panose="020B0604020202020204" pitchFamily="34" charset="0"/>
                <a:cs typeface="Arial" panose="020B0604020202020204" pitchFamily="34" charset="0"/>
              </a:rPr>
              <a:t>evelopment</a:t>
            </a:r>
            <a:r>
              <a:rPr lang="en-GB" sz="2400" dirty="0">
                <a:latin typeface="Arial" panose="020B0604020202020204" pitchFamily="34" charset="0"/>
                <a:cs typeface="Arial" panose="020B0604020202020204" pitchFamily="34" charset="0"/>
              </a:rPr>
              <a:t>, while minimizing its possible </a:t>
            </a:r>
            <a:r>
              <a:rPr lang="en-GB" sz="2400" b="1" dirty="0" smtClean="0">
                <a:latin typeface="Arial" panose="020B0604020202020204" pitchFamily="34" charset="0"/>
                <a:cs typeface="Arial" panose="020B0604020202020204" pitchFamily="34" charset="0"/>
              </a:rPr>
              <a:t>Negative</a:t>
            </a:r>
            <a:r>
              <a:rPr lang="en-GB" sz="2400" b="1" dirty="0">
                <a:latin typeface="Arial" panose="020B0604020202020204" pitchFamily="34" charset="0"/>
                <a:cs typeface="Arial" panose="020B0604020202020204" pitchFamily="34" charset="0"/>
              </a:rPr>
              <a:t> I</a:t>
            </a:r>
            <a:r>
              <a:rPr lang="en-GB" sz="2400" b="1" dirty="0" smtClean="0">
                <a:latin typeface="Arial" panose="020B0604020202020204" pitchFamily="34" charset="0"/>
                <a:cs typeface="Arial" panose="020B0604020202020204" pitchFamily="34" charset="0"/>
              </a:rPr>
              <a:t>mpacts</a:t>
            </a:r>
            <a:r>
              <a:rPr lang="en-GB" sz="2400" dirty="0" smtClean="0">
                <a:latin typeface="Arial" panose="020B0604020202020204" pitchFamily="34" charset="0"/>
                <a:cs typeface="Arial" panose="020B0604020202020204" pitchFamily="34" charset="0"/>
              </a:rPr>
              <a:t>.</a:t>
            </a:r>
          </a:p>
          <a:p>
            <a:r>
              <a:rPr lang="en-GB" sz="2400" dirty="0" smtClean="0">
                <a:latin typeface="Arial" panose="020B0604020202020204" pitchFamily="34" charset="0"/>
                <a:cs typeface="Arial" panose="020B0604020202020204" pitchFamily="34" charset="0"/>
              </a:rPr>
              <a:t>They are </a:t>
            </a:r>
            <a:r>
              <a:rPr lang="en-GB" sz="2400" dirty="0">
                <a:latin typeface="Arial" panose="020B0604020202020204" pitchFamily="34" charset="0"/>
                <a:cs typeface="Arial" panose="020B0604020202020204" pitchFamily="34" charset="0"/>
              </a:rPr>
              <a:t>committed to promoting </a:t>
            </a:r>
            <a:r>
              <a:rPr lang="en-GB" sz="2400" dirty="0" smtClean="0">
                <a:latin typeface="Arial" panose="020B0604020202020204" pitchFamily="34" charset="0"/>
                <a:cs typeface="Arial" panose="020B0604020202020204" pitchFamily="34" charset="0"/>
              </a:rPr>
              <a:t>Tourism </a:t>
            </a:r>
            <a:r>
              <a:rPr lang="en-GB" sz="2400" dirty="0">
                <a:latin typeface="Arial" panose="020B0604020202020204" pitchFamily="34" charset="0"/>
                <a:cs typeface="Arial" panose="020B0604020202020204" pitchFamily="34" charset="0"/>
              </a:rPr>
              <a:t>as an instrument in achieving the United Nations Millennium Development Goals (MDGs), geared towards </a:t>
            </a:r>
            <a:r>
              <a:rPr lang="en-GB" sz="2400" dirty="0" smtClean="0">
                <a:latin typeface="Arial" panose="020B0604020202020204" pitchFamily="34" charset="0"/>
                <a:cs typeface="Arial" panose="020B0604020202020204" pitchFamily="34" charset="0"/>
              </a:rPr>
              <a:t>Reducing </a:t>
            </a:r>
            <a:r>
              <a:rPr lang="en-GB" sz="2400" dirty="0">
                <a:latin typeface="Arial" panose="020B0604020202020204" pitchFamily="34" charset="0"/>
                <a:cs typeface="Arial" panose="020B0604020202020204" pitchFamily="34" charset="0"/>
              </a:rPr>
              <a:t>P</a:t>
            </a:r>
            <a:r>
              <a:rPr lang="en-GB" sz="2400" dirty="0" smtClean="0">
                <a:latin typeface="Arial" panose="020B0604020202020204" pitchFamily="34" charset="0"/>
                <a:cs typeface="Arial" panose="020B0604020202020204" pitchFamily="34" charset="0"/>
              </a:rPr>
              <a:t>overty </a:t>
            </a:r>
            <a:r>
              <a:rPr lang="en-GB" sz="2400" dirty="0">
                <a:latin typeface="Arial" panose="020B0604020202020204" pitchFamily="34" charset="0"/>
                <a:cs typeface="Arial" panose="020B0604020202020204" pitchFamily="34" charset="0"/>
              </a:rPr>
              <a:t>and </a:t>
            </a:r>
            <a:r>
              <a:rPr lang="en-GB" sz="2400" dirty="0" smtClean="0">
                <a:latin typeface="Arial" panose="020B0604020202020204" pitchFamily="34" charset="0"/>
                <a:cs typeface="Arial" panose="020B0604020202020204" pitchFamily="34" charset="0"/>
              </a:rPr>
              <a:t>Fostering </a:t>
            </a:r>
            <a:r>
              <a:rPr lang="en-GB" sz="2400" dirty="0">
                <a:latin typeface="Arial" panose="020B0604020202020204" pitchFamily="34" charset="0"/>
                <a:cs typeface="Arial" panose="020B0604020202020204" pitchFamily="34" charset="0"/>
              </a:rPr>
              <a:t>S</a:t>
            </a:r>
            <a:r>
              <a:rPr lang="en-GB" sz="2400" dirty="0" smtClean="0">
                <a:latin typeface="Arial" panose="020B0604020202020204" pitchFamily="34" charset="0"/>
                <a:cs typeface="Arial" panose="020B0604020202020204" pitchFamily="34" charset="0"/>
              </a:rPr>
              <a:t>ustainable </a:t>
            </a:r>
            <a:r>
              <a:rPr lang="en-GB" sz="2400" dirty="0">
                <a:latin typeface="Arial" panose="020B0604020202020204" pitchFamily="34" charset="0"/>
                <a:cs typeface="Arial" panose="020B0604020202020204" pitchFamily="34" charset="0"/>
              </a:rPr>
              <a:t>D</a:t>
            </a:r>
            <a:r>
              <a:rPr lang="en-GB" sz="2400" dirty="0" smtClean="0">
                <a:latin typeface="Arial" panose="020B0604020202020204" pitchFamily="34" charset="0"/>
                <a:cs typeface="Arial" panose="020B0604020202020204" pitchFamily="34" charset="0"/>
              </a:rPr>
              <a:t>evelopment</a:t>
            </a:r>
            <a:r>
              <a:rPr lang="en-GB" sz="28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0489520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8640D782-C98C-46E9-B3F3-522493103C28}"/>
              </a:ext>
            </a:extLst>
          </p:cNvPr>
          <p:cNvSpPr/>
          <p:nvPr/>
        </p:nvSpPr>
        <p:spPr>
          <a:xfrm>
            <a:off x="357809" y="745435"/>
            <a:ext cx="10559007" cy="5078313"/>
          </a:xfrm>
          <a:prstGeom prst="rect">
            <a:avLst/>
          </a:prstGeom>
        </p:spPr>
        <p:txBody>
          <a:bodyPr wrap="square">
            <a:spAutoFit/>
          </a:bodyPr>
          <a:lstStyle/>
          <a:p>
            <a:r>
              <a:rPr lang="en-GB" sz="3600" i="1" dirty="0">
                <a:solidFill>
                  <a:schemeClr val="accent1"/>
                </a:solidFill>
                <a:cs typeface="Arial" panose="020B0604020202020204" pitchFamily="34" charset="0"/>
              </a:rPr>
              <a:t>It encourages the implementation of the Global Code of Ethics for Tourism to maximise the contribution of tourism to socio-economic development, while minimizing its possible negative impacts, and is committed to promoting tourism as an instrument in achieving the United Nations Millennium Development Goals (MDGs), geared towards </a:t>
            </a:r>
            <a:endParaRPr lang="en-GB" sz="3600" i="1" dirty="0" smtClean="0">
              <a:solidFill>
                <a:schemeClr val="accent1"/>
              </a:solidFill>
              <a:cs typeface="Arial" panose="020B0604020202020204" pitchFamily="34" charset="0"/>
            </a:endParaRPr>
          </a:p>
          <a:p>
            <a:r>
              <a:rPr lang="en-GB" sz="3600" i="1" dirty="0" smtClean="0">
                <a:solidFill>
                  <a:schemeClr val="accent1"/>
                </a:solidFill>
                <a:cs typeface="Arial" panose="020B0604020202020204" pitchFamily="34" charset="0"/>
              </a:rPr>
              <a:t>reducing </a:t>
            </a:r>
            <a:r>
              <a:rPr lang="en-GB" sz="3600" i="1" dirty="0">
                <a:solidFill>
                  <a:schemeClr val="accent1"/>
                </a:solidFill>
                <a:cs typeface="Arial" panose="020B0604020202020204" pitchFamily="34" charset="0"/>
              </a:rPr>
              <a:t>poverty and </a:t>
            </a:r>
            <a:r>
              <a:rPr lang="en-GB" sz="3600" i="1" dirty="0" smtClean="0">
                <a:solidFill>
                  <a:schemeClr val="accent1"/>
                </a:solidFill>
                <a:cs typeface="Arial" panose="020B0604020202020204" pitchFamily="34" charset="0"/>
              </a:rPr>
              <a:t>fostering </a:t>
            </a:r>
          </a:p>
          <a:p>
            <a:r>
              <a:rPr lang="en-GB" sz="3600" i="1" dirty="0" smtClean="0">
                <a:solidFill>
                  <a:schemeClr val="accent1"/>
                </a:solidFill>
                <a:cs typeface="Arial" panose="020B0604020202020204" pitchFamily="34" charset="0"/>
              </a:rPr>
              <a:t>sustainable development</a:t>
            </a:r>
            <a:r>
              <a:rPr lang="en-GB" sz="3600" i="1" dirty="0">
                <a:solidFill>
                  <a:schemeClr val="accent1"/>
                </a:solidFill>
                <a:cs typeface="Arial" panose="020B0604020202020204" pitchFamily="34" charset="0"/>
              </a:rPr>
              <a:t>.</a:t>
            </a:r>
          </a:p>
        </p:txBody>
      </p:sp>
      <p:pic>
        <p:nvPicPr>
          <p:cNvPr id="4" name="Picture 3" descr="A screenshot of a cell phone&#10;&#10;Description automatically generated">
            <a:extLst>
              <a:ext uri="{FF2B5EF4-FFF2-40B4-BE49-F238E27FC236}">
                <a16:creationId xmlns:a16="http://schemas.microsoft.com/office/drawing/2014/main" id="{56F0B075-4633-406A-B6D3-933B8D587DC2}"/>
              </a:ext>
            </a:extLst>
          </p:cNvPr>
          <p:cNvPicPr>
            <a:picLocks noChangeAspect="1"/>
          </p:cNvPicPr>
          <p:nvPr/>
        </p:nvPicPr>
        <p:blipFill>
          <a:blip r:embed="rId2"/>
          <a:stretch>
            <a:fillRect/>
          </a:stretch>
        </p:blipFill>
        <p:spPr>
          <a:xfrm>
            <a:off x="6231836" y="4214191"/>
            <a:ext cx="5715000" cy="2355573"/>
          </a:xfrm>
          <a:prstGeom prst="rect">
            <a:avLst/>
          </a:prstGeom>
        </p:spPr>
      </p:pic>
    </p:spTree>
    <p:extLst>
      <p:ext uri="{BB962C8B-B14F-4D97-AF65-F5344CB8AC3E}">
        <p14:creationId xmlns:p14="http://schemas.microsoft.com/office/powerpoint/2010/main" val="213516468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08113" y="-815009"/>
            <a:ext cx="10710407" cy="2780969"/>
          </a:xfrm>
        </p:spPr>
        <p:txBody>
          <a:bodyPr>
            <a:normAutofit/>
          </a:bodyPr>
          <a:lstStyle/>
          <a:p>
            <a:r>
              <a:rPr lang="en-GB" dirty="0" smtClean="0">
                <a:latin typeface="Arial" panose="020B0604020202020204" pitchFamily="34" charset="0"/>
                <a:cs typeface="Arial" panose="020B0604020202020204" pitchFamily="34" charset="0"/>
              </a:rPr>
              <a:t>UNWTO</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99391" y="884584"/>
            <a:ext cx="11330609" cy="5883964"/>
          </a:xfrm>
        </p:spPr>
        <p:txBody>
          <a:bodyPr>
            <a:noAutofit/>
          </a:bodyPr>
          <a:lstStyle/>
          <a:p>
            <a:r>
              <a:rPr lang="en-GB" sz="2800" dirty="0">
                <a:cs typeface="Arial" panose="020B0604020202020204" pitchFamily="34" charset="0"/>
              </a:rPr>
              <a:t>UNWTO generates </a:t>
            </a:r>
            <a:r>
              <a:rPr lang="en-GB" sz="2800" dirty="0" smtClean="0">
                <a:cs typeface="Arial" panose="020B0604020202020204" pitchFamily="34" charset="0"/>
              </a:rPr>
              <a:t>Market </a:t>
            </a:r>
            <a:r>
              <a:rPr lang="en-GB" sz="2800" dirty="0">
                <a:cs typeface="Arial" panose="020B0604020202020204" pitchFamily="34" charset="0"/>
              </a:rPr>
              <a:t>K</a:t>
            </a:r>
            <a:r>
              <a:rPr lang="en-GB" sz="2800" dirty="0" smtClean="0">
                <a:cs typeface="Arial" panose="020B0604020202020204" pitchFamily="34" charset="0"/>
              </a:rPr>
              <a:t>nowledge</a:t>
            </a:r>
            <a:r>
              <a:rPr lang="en-GB" sz="2800" dirty="0">
                <a:cs typeface="Arial" panose="020B0604020202020204" pitchFamily="34" charset="0"/>
              </a:rPr>
              <a:t>, </a:t>
            </a:r>
            <a:r>
              <a:rPr lang="en-GB" sz="2800" dirty="0" smtClean="0">
                <a:cs typeface="Arial" panose="020B0604020202020204" pitchFamily="34" charset="0"/>
              </a:rPr>
              <a:t>Promotes </a:t>
            </a:r>
            <a:r>
              <a:rPr lang="en-GB" sz="2800" dirty="0">
                <a:cs typeface="Arial" panose="020B0604020202020204" pitchFamily="34" charset="0"/>
              </a:rPr>
              <a:t>C</a:t>
            </a:r>
            <a:r>
              <a:rPr lang="en-GB" sz="2800" dirty="0" smtClean="0">
                <a:cs typeface="Arial" panose="020B0604020202020204" pitchFamily="34" charset="0"/>
              </a:rPr>
              <a:t>ompetitive </a:t>
            </a:r>
            <a:r>
              <a:rPr lang="en-GB" sz="2800" dirty="0">
                <a:cs typeface="Arial" panose="020B0604020202020204" pitchFamily="34" charset="0"/>
              </a:rPr>
              <a:t>and </a:t>
            </a:r>
            <a:r>
              <a:rPr lang="en-GB" sz="2800" dirty="0" smtClean="0">
                <a:cs typeface="Arial" panose="020B0604020202020204" pitchFamily="34" charset="0"/>
              </a:rPr>
              <a:t>Sustainable </a:t>
            </a:r>
            <a:r>
              <a:rPr lang="en-GB" sz="2800" dirty="0">
                <a:cs typeface="Arial" panose="020B0604020202020204" pitchFamily="34" charset="0"/>
              </a:rPr>
              <a:t>T</a:t>
            </a:r>
            <a:r>
              <a:rPr lang="en-GB" sz="2800" dirty="0" smtClean="0">
                <a:cs typeface="Arial" panose="020B0604020202020204" pitchFamily="34" charset="0"/>
              </a:rPr>
              <a:t>ourism </a:t>
            </a:r>
            <a:r>
              <a:rPr lang="en-GB" sz="2800" dirty="0">
                <a:cs typeface="Arial" panose="020B0604020202020204" pitchFamily="34" charset="0"/>
              </a:rPr>
              <a:t>P</a:t>
            </a:r>
            <a:r>
              <a:rPr lang="en-GB" sz="2800" dirty="0" smtClean="0">
                <a:cs typeface="Arial" panose="020B0604020202020204" pitchFamily="34" charset="0"/>
              </a:rPr>
              <a:t>olicies </a:t>
            </a:r>
            <a:r>
              <a:rPr lang="en-GB" sz="2800" dirty="0">
                <a:cs typeface="Arial" panose="020B0604020202020204" pitchFamily="34" charset="0"/>
              </a:rPr>
              <a:t>and </a:t>
            </a:r>
            <a:r>
              <a:rPr lang="en-GB" sz="2800" dirty="0" smtClean="0">
                <a:cs typeface="Arial" panose="020B0604020202020204" pitchFamily="34" charset="0"/>
              </a:rPr>
              <a:t>Instruments.</a:t>
            </a:r>
            <a:endParaRPr lang="en-GB" sz="2800" dirty="0">
              <a:cs typeface="Arial" panose="020B0604020202020204" pitchFamily="34" charset="0"/>
            </a:endParaRPr>
          </a:p>
          <a:p>
            <a:r>
              <a:rPr lang="en-GB" sz="2800" dirty="0">
                <a:cs typeface="Arial" panose="020B0604020202020204" pitchFamily="34" charset="0"/>
              </a:rPr>
              <a:t>Fosters Tourism Education and </a:t>
            </a:r>
            <a:r>
              <a:rPr lang="en-GB" sz="2800" dirty="0" smtClean="0">
                <a:cs typeface="Arial" panose="020B0604020202020204" pitchFamily="34" charset="0"/>
              </a:rPr>
              <a:t>Training</a:t>
            </a:r>
            <a:r>
              <a:rPr lang="en-GB" sz="2800" dirty="0">
                <a:cs typeface="Arial" panose="020B0604020202020204" pitchFamily="34" charset="0"/>
              </a:rPr>
              <a:t>, and works to make </a:t>
            </a:r>
            <a:r>
              <a:rPr lang="en-GB" sz="2800" dirty="0" smtClean="0">
                <a:cs typeface="Arial" panose="020B0604020202020204" pitchFamily="34" charset="0"/>
              </a:rPr>
              <a:t>Tourism </a:t>
            </a:r>
            <a:r>
              <a:rPr lang="en-GB" sz="2800" dirty="0">
                <a:cs typeface="Arial" panose="020B0604020202020204" pitchFamily="34" charset="0"/>
              </a:rPr>
              <a:t>an </a:t>
            </a:r>
            <a:r>
              <a:rPr lang="en-GB" sz="2800" dirty="0" smtClean="0">
                <a:cs typeface="Arial" panose="020B0604020202020204" pitchFamily="34" charset="0"/>
              </a:rPr>
              <a:t>Effective </a:t>
            </a:r>
            <a:r>
              <a:rPr lang="en-GB" sz="2800" dirty="0">
                <a:cs typeface="Arial" panose="020B0604020202020204" pitchFamily="34" charset="0"/>
              </a:rPr>
              <a:t>T</a:t>
            </a:r>
            <a:r>
              <a:rPr lang="en-GB" sz="2800" dirty="0" smtClean="0">
                <a:cs typeface="Arial" panose="020B0604020202020204" pitchFamily="34" charset="0"/>
              </a:rPr>
              <a:t>ool </a:t>
            </a:r>
            <a:r>
              <a:rPr lang="en-GB" sz="2800" dirty="0">
                <a:cs typeface="Arial" panose="020B0604020202020204" pitchFamily="34" charset="0"/>
              </a:rPr>
              <a:t>for </a:t>
            </a:r>
            <a:r>
              <a:rPr lang="en-GB" sz="2800" dirty="0" smtClean="0">
                <a:cs typeface="Arial" panose="020B0604020202020204" pitchFamily="34" charset="0"/>
              </a:rPr>
              <a:t>Development </a:t>
            </a:r>
            <a:r>
              <a:rPr lang="en-GB" sz="2800" dirty="0">
                <a:cs typeface="Arial" panose="020B0604020202020204" pitchFamily="34" charset="0"/>
              </a:rPr>
              <a:t>through </a:t>
            </a:r>
            <a:r>
              <a:rPr lang="en-GB" sz="2800" dirty="0" smtClean="0">
                <a:cs typeface="Arial" panose="020B0604020202020204" pitchFamily="34" charset="0"/>
              </a:rPr>
              <a:t>Technical </a:t>
            </a:r>
            <a:r>
              <a:rPr lang="en-GB" sz="2800" dirty="0">
                <a:cs typeface="Arial" panose="020B0604020202020204" pitchFamily="34" charset="0"/>
              </a:rPr>
              <a:t>A</a:t>
            </a:r>
            <a:r>
              <a:rPr lang="en-GB" sz="2800" dirty="0" smtClean="0">
                <a:cs typeface="Arial" panose="020B0604020202020204" pitchFamily="34" charset="0"/>
              </a:rPr>
              <a:t>ssistance </a:t>
            </a:r>
            <a:r>
              <a:rPr lang="en-GB" sz="2800" dirty="0">
                <a:cs typeface="Arial" panose="020B0604020202020204" pitchFamily="34" charset="0"/>
              </a:rPr>
              <a:t>projects in over 100 countries around the world</a:t>
            </a:r>
            <a:r>
              <a:rPr lang="en-GB" sz="2800" dirty="0" smtClean="0">
                <a:cs typeface="Arial" panose="020B0604020202020204" pitchFamily="34" charset="0"/>
              </a:rPr>
              <a:t>.</a:t>
            </a:r>
            <a:endParaRPr lang="en-GB" sz="2800" dirty="0">
              <a:cs typeface="Arial" panose="020B0604020202020204" pitchFamily="34" charset="0"/>
            </a:endParaRPr>
          </a:p>
          <a:p>
            <a:r>
              <a:rPr lang="en-GB" sz="2800" dirty="0">
                <a:cs typeface="Arial" panose="020B0604020202020204" pitchFamily="34" charset="0"/>
              </a:rPr>
              <a:t>UNWTO’s membership includes 157 countries, 6 territories and over 500 affiliate members representing the </a:t>
            </a:r>
            <a:endParaRPr lang="en-GB" sz="2800" dirty="0" smtClean="0">
              <a:cs typeface="Arial" panose="020B0604020202020204" pitchFamily="34" charset="0"/>
            </a:endParaRPr>
          </a:p>
          <a:p>
            <a:pPr marL="45720" indent="0">
              <a:buNone/>
            </a:pPr>
            <a:r>
              <a:rPr lang="en-GB" sz="2800" dirty="0" smtClean="0">
                <a:cs typeface="Arial" panose="020B0604020202020204" pitchFamily="34" charset="0"/>
              </a:rPr>
              <a:t>Private </a:t>
            </a:r>
            <a:r>
              <a:rPr lang="en-GB" sz="2800" dirty="0">
                <a:cs typeface="Arial" panose="020B0604020202020204" pitchFamily="34" charset="0"/>
              </a:rPr>
              <a:t>S</a:t>
            </a:r>
            <a:r>
              <a:rPr lang="en-GB" sz="2800" dirty="0" smtClean="0">
                <a:cs typeface="Arial" panose="020B0604020202020204" pitchFamily="34" charset="0"/>
              </a:rPr>
              <a:t>ector</a:t>
            </a:r>
            <a:r>
              <a:rPr lang="en-GB" sz="2800" dirty="0">
                <a:cs typeface="Arial" panose="020B0604020202020204" pitchFamily="34" charset="0"/>
              </a:rPr>
              <a:t>, </a:t>
            </a:r>
            <a:r>
              <a:rPr lang="en-GB" sz="2800" dirty="0" smtClean="0">
                <a:cs typeface="Arial" panose="020B0604020202020204" pitchFamily="34" charset="0"/>
              </a:rPr>
              <a:t>Educational institutions</a:t>
            </a:r>
            <a:r>
              <a:rPr lang="en-GB" sz="2800" dirty="0">
                <a:cs typeface="Arial" panose="020B0604020202020204" pitchFamily="34" charset="0"/>
              </a:rPr>
              <a:t>, </a:t>
            </a:r>
            <a:endParaRPr lang="en-GB" sz="2800" dirty="0" smtClean="0">
              <a:cs typeface="Arial" panose="020B0604020202020204" pitchFamily="34" charset="0"/>
            </a:endParaRPr>
          </a:p>
          <a:p>
            <a:pPr marL="45720" indent="0">
              <a:buNone/>
            </a:pPr>
            <a:r>
              <a:rPr lang="en-GB" sz="2800" dirty="0" smtClean="0">
                <a:cs typeface="Arial" panose="020B0604020202020204" pitchFamily="34" charset="0"/>
              </a:rPr>
              <a:t>Tourism </a:t>
            </a:r>
            <a:r>
              <a:rPr lang="en-GB" sz="2800" dirty="0">
                <a:cs typeface="Arial" panose="020B0604020202020204" pitchFamily="34" charset="0"/>
              </a:rPr>
              <a:t>A</a:t>
            </a:r>
            <a:r>
              <a:rPr lang="en-GB" sz="2800" dirty="0" smtClean="0">
                <a:cs typeface="Arial" panose="020B0604020202020204" pitchFamily="34" charset="0"/>
              </a:rPr>
              <a:t>ssociations </a:t>
            </a:r>
            <a:r>
              <a:rPr lang="en-GB" sz="2800" dirty="0">
                <a:cs typeface="Arial" panose="020B0604020202020204" pitchFamily="34" charset="0"/>
              </a:rPr>
              <a:t>and </a:t>
            </a:r>
            <a:r>
              <a:rPr lang="en-GB" sz="2800" dirty="0" smtClean="0">
                <a:cs typeface="Arial" panose="020B0604020202020204" pitchFamily="34" charset="0"/>
              </a:rPr>
              <a:t>Local Tourism</a:t>
            </a:r>
          </a:p>
          <a:p>
            <a:pPr marL="45720" indent="0">
              <a:buNone/>
            </a:pPr>
            <a:r>
              <a:rPr lang="en-GB" sz="2800" dirty="0" smtClean="0">
                <a:cs typeface="Arial" panose="020B0604020202020204" pitchFamily="34" charset="0"/>
              </a:rPr>
              <a:t>Authorities</a:t>
            </a:r>
            <a:r>
              <a:rPr lang="en-GB" sz="2800" dirty="0">
                <a:cs typeface="Arial" panose="020B0604020202020204" pitchFamily="34" charset="0"/>
              </a:rPr>
              <a:t>. </a:t>
            </a:r>
            <a:endParaRPr lang="en-GB" sz="2800" dirty="0" smtClean="0">
              <a:cs typeface="Arial" panose="020B0604020202020204" pitchFamily="34" charset="0"/>
            </a:endParaRPr>
          </a:p>
          <a:p>
            <a:r>
              <a:rPr lang="en-GB" sz="2800" dirty="0" smtClean="0">
                <a:cs typeface="Arial" panose="020B0604020202020204" pitchFamily="34" charset="0"/>
              </a:rPr>
              <a:t>The </a:t>
            </a:r>
            <a:r>
              <a:rPr lang="en-GB" sz="2800" dirty="0">
                <a:cs typeface="Arial" panose="020B0604020202020204" pitchFamily="34" charset="0"/>
              </a:rPr>
              <a:t>headquarters are located in </a:t>
            </a:r>
            <a:r>
              <a:rPr lang="en-GB" sz="2800" dirty="0" smtClean="0">
                <a:cs typeface="Arial" panose="020B0604020202020204" pitchFamily="34" charset="0"/>
              </a:rPr>
              <a:t>Madrid</a:t>
            </a:r>
            <a:r>
              <a:rPr lang="en-GB" sz="2800" dirty="0">
                <a:cs typeface="Arial" panose="020B0604020202020204" pitchFamily="34" charset="0"/>
              </a:rPr>
              <a:t>.</a:t>
            </a:r>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20070" y="3737113"/>
            <a:ext cx="5456583" cy="2932044"/>
          </a:xfrm>
          <a:prstGeom prst="rect">
            <a:avLst/>
          </a:prstGeom>
        </p:spPr>
      </p:pic>
    </p:spTree>
    <p:extLst>
      <p:ext uri="{BB962C8B-B14F-4D97-AF65-F5344CB8AC3E}">
        <p14:creationId xmlns:p14="http://schemas.microsoft.com/office/powerpoint/2010/main" val="363218025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75252" y="-119270"/>
            <a:ext cx="10243268" cy="2085230"/>
          </a:xfrm>
        </p:spPr>
        <p:txBody>
          <a:bodyPr>
            <a:normAutofit/>
          </a:bodyPr>
          <a:lstStyle/>
          <a:p>
            <a:pPr algn="ctr"/>
            <a:r>
              <a:rPr lang="en-GB" sz="4400" dirty="0">
                <a:latin typeface="Arial" panose="020B0604020202020204" pitchFamily="34" charset="0"/>
                <a:cs typeface="Arial" panose="020B0604020202020204" pitchFamily="34" charset="0"/>
              </a:rPr>
              <a:t>2017 </a:t>
            </a:r>
            <a:r>
              <a:rPr lang="en-GB" sz="4400" dirty="0" smtClean="0">
                <a:latin typeface="Arial" panose="020B0604020202020204" pitchFamily="34" charset="0"/>
                <a:cs typeface="Arial" panose="020B0604020202020204" pitchFamily="34" charset="0"/>
              </a:rPr>
              <a:t>International Year </a:t>
            </a:r>
            <a:r>
              <a:rPr lang="en-GB" sz="4400" dirty="0">
                <a:latin typeface="Arial" panose="020B0604020202020204" pitchFamily="34" charset="0"/>
                <a:cs typeface="Arial" panose="020B0604020202020204" pitchFamily="34" charset="0"/>
              </a:rPr>
              <a:t>of </a:t>
            </a:r>
            <a:r>
              <a:rPr lang="en-GB" sz="4400" dirty="0" smtClean="0">
                <a:latin typeface="Arial" panose="020B0604020202020204" pitchFamily="34" charset="0"/>
                <a:cs typeface="Arial" panose="020B0604020202020204" pitchFamily="34" charset="0"/>
              </a:rPr>
              <a:t/>
            </a:r>
            <a:br>
              <a:rPr lang="en-GB" sz="4400"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S</a:t>
            </a:r>
            <a:r>
              <a:rPr lang="en-GB" sz="4400" dirty="0" smtClean="0">
                <a:latin typeface="Arial" panose="020B0604020202020204" pitchFamily="34" charset="0"/>
                <a:cs typeface="Arial" panose="020B0604020202020204" pitchFamily="34" charset="0"/>
              </a:rPr>
              <a:t>ustainable Tourism for </a:t>
            </a:r>
            <a:r>
              <a:rPr lang="en-GB" dirty="0">
                <a:latin typeface="Arial" panose="020B0604020202020204" pitchFamily="34" charset="0"/>
                <a:cs typeface="Arial" panose="020B0604020202020204" pitchFamily="34" charset="0"/>
              </a:rPr>
              <a:t>D</a:t>
            </a:r>
            <a:r>
              <a:rPr lang="en-GB" sz="4400" dirty="0" smtClean="0">
                <a:latin typeface="Arial" panose="020B0604020202020204" pitchFamily="34" charset="0"/>
                <a:cs typeface="Arial" panose="020B0604020202020204" pitchFamily="34" charset="0"/>
              </a:rPr>
              <a:t>evelopment</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39147" y="1965960"/>
            <a:ext cx="11946835" cy="4804295"/>
          </a:xfrm>
        </p:spPr>
        <p:txBody>
          <a:bodyPr>
            <a:noAutofit/>
          </a:bodyPr>
          <a:lstStyle/>
          <a:p>
            <a:r>
              <a:rPr lang="en-GB" sz="2600" dirty="0">
                <a:cs typeface="Arial" panose="020B0604020202020204" pitchFamily="34" charset="0"/>
              </a:rPr>
              <a:t>The International Year aims to support a change in policies, business practices and consumer behaviour towards a more sustainable tourism sector than can contribute effectively to the Sustainable Development Goals</a:t>
            </a:r>
            <a:r>
              <a:rPr lang="en-GB" sz="2600" dirty="0" smtClean="0">
                <a:cs typeface="Arial" panose="020B0604020202020204" pitchFamily="34" charset="0"/>
              </a:rPr>
              <a:t>.</a:t>
            </a:r>
            <a:endParaRPr lang="en-GB" sz="2600" dirty="0">
              <a:cs typeface="Arial" panose="020B0604020202020204" pitchFamily="34" charset="0"/>
            </a:endParaRPr>
          </a:p>
          <a:p>
            <a:r>
              <a:rPr lang="en-GB" sz="2600" dirty="0">
                <a:cs typeface="Arial" panose="020B0604020202020204" pitchFamily="34" charset="0"/>
              </a:rPr>
              <a:t>"This is a unique opportunity to build a more responsible and committed tourism sector that can capitalize its immense potential in terms of economic prosperity, social inclusion, peace and understanding, cultural and environmental preservation” said UNWTO Secretary-General, Taleb </a:t>
            </a:r>
            <a:r>
              <a:rPr lang="en-GB" sz="2600" dirty="0" err="1">
                <a:cs typeface="Arial" panose="020B0604020202020204" pitchFamily="34" charset="0"/>
              </a:rPr>
              <a:t>Rifai</a:t>
            </a:r>
            <a:r>
              <a:rPr lang="en-GB" sz="2600" dirty="0" smtClean="0">
                <a:cs typeface="Arial" panose="020B0604020202020204" pitchFamily="34" charset="0"/>
              </a:rPr>
              <a:t>.</a:t>
            </a:r>
            <a:endParaRPr lang="en-GB" sz="2600" dirty="0">
              <a:cs typeface="Arial" panose="020B0604020202020204" pitchFamily="34" charset="0"/>
            </a:endParaRPr>
          </a:p>
          <a:p>
            <a:r>
              <a:rPr lang="en-GB" sz="2600" dirty="0">
                <a:cs typeface="Arial" panose="020B0604020202020204" pitchFamily="34" charset="0"/>
              </a:rPr>
              <a:t>Accounting for 7% of worldwide exports, one in eleven jobs and 10% of the world’s GDP, the tourism sector if well managed can foster inclusive economic growth, social inclusiveness and the protection of cultural and natural assets.</a:t>
            </a:r>
          </a:p>
        </p:txBody>
      </p:sp>
    </p:spTree>
    <p:extLst>
      <p:ext uri="{BB962C8B-B14F-4D97-AF65-F5344CB8AC3E}">
        <p14:creationId xmlns:p14="http://schemas.microsoft.com/office/powerpoint/2010/main" val="333512490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54372F7E-AAD7-4CF4-BDE8-CBD226300DE7}"/>
              </a:ext>
            </a:extLst>
          </p:cNvPr>
          <p:cNvSpPr/>
          <p:nvPr/>
        </p:nvSpPr>
        <p:spPr>
          <a:xfrm>
            <a:off x="89452" y="159026"/>
            <a:ext cx="11857383" cy="2246769"/>
          </a:xfrm>
          <a:prstGeom prst="rect">
            <a:avLst/>
          </a:prstGeom>
        </p:spPr>
        <p:txBody>
          <a:bodyPr wrap="square">
            <a:spAutoFit/>
          </a:bodyPr>
          <a:lstStyle/>
          <a:p>
            <a:pPr algn="ctr"/>
            <a:endParaRPr lang="en-GB" sz="2800" b="1" dirty="0">
              <a:solidFill>
                <a:schemeClr val="accent1"/>
              </a:solidFill>
              <a:latin typeface="Arial" panose="020B0604020202020204" pitchFamily="34" charset="0"/>
              <a:cs typeface="Arial" panose="020B0604020202020204" pitchFamily="34" charset="0"/>
            </a:endParaRPr>
          </a:p>
          <a:p>
            <a:pPr algn="ctr"/>
            <a:r>
              <a:rPr lang="en-GB" sz="2800" b="1" dirty="0">
                <a:solidFill>
                  <a:schemeClr val="accent1"/>
                </a:solidFill>
                <a:cs typeface="Arial" panose="020B0604020202020204" pitchFamily="34" charset="0"/>
              </a:rPr>
              <a:t>Accounting for 7% of worldwide exports, one in eleven jobs and 10% of the world’s GDP, the </a:t>
            </a:r>
            <a:r>
              <a:rPr lang="en-GB" sz="2800" b="1" dirty="0" smtClean="0">
                <a:solidFill>
                  <a:schemeClr val="accent1"/>
                </a:solidFill>
                <a:cs typeface="Arial" panose="020B0604020202020204" pitchFamily="34" charset="0"/>
              </a:rPr>
              <a:t>Tourism </a:t>
            </a:r>
            <a:r>
              <a:rPr lang="en-GB" sz="2800" b="1" dirty="0">
                <a:solidFill>
                  <a:schemeClr val="accent1"/>
                </a:solidFill>
                <a:cs typeface="Arial" panose="020B0604020202020204" pitchFamily="34" charset="0"/>
              </a:rPr>
              <a:t>S</a:t>
            </a:r>
            <a:r>
              <a:rPr lang="en-GB" sz="2800" b="1" dirty="0" smtClean="0">
                <a:solidFill>
                  <a:schemeClr val="accent1"/>
                </a:solidFill>
                <a:cs typeface="Arial" panose="020B0604020202020204" pitchFamily="34" charset="0"/>
              </a:rPr>
              <a:t>ector </a:t>
            </a:r>
            <a:r>
              <a:rPr lang="en-GB" sz="2800" b="1" dirty="0">
                <a:solidFill>
                  <a:schemeClr val="accent1"/>
                </a:solidFill>
                <a:cs typeface="Arial" panose="020B0604020202020204" pitchFamily="34" charset="0"/>
              </a:rPr>
              <a:t>if well managed can foster inclusive </a:t>
            </a:r>
            <a:r>
              <a:rPr lang="en-GB" sz="2800" b="1" dirty="0" smtClean="0">
                <a:solidFill>
                  <a:schemeClr val="accent1"/>
                </a:solidFill>
                <a:cs typeface="Arial" panose="020B0604020202020204" pitchFamily="34" charset="0"/>
              </a:rPr>
              <a:t>Economic </a:t>
            </a:r>
            <a:r>
              <a:rPr lang="en-GB" sz="2800" b="1" dirty="0">
                <a:solidFill>
                  <a:schemeClr val="accent1"/>
                </a:solidFill>
                <a:cs typeface="Arial" panose="020B0604020202020204" pitchFamily="34" charset="0"/>
              </a:rPr>
              <a:t>G</a:t>
            </a:r>
            <a:r>
              <a:rPr lang="en-GB" sz="2800" b="1" dirty="0" smtClean="0">
                <a:solidFill>
                  <a:schemeClr val="accent1"/>
                </a:solidFill>
                <a:cs typeface="Arial" panose="020B0604020202020204" pitchFamily="34" charset="0"/>
              </a:rPr>
              <a:t>rowth</a:t>
            </a:r>
            <a:r>
              <a:rPr lang="en-GB" sz="2800" b="1" dirty="0">
                <a:solidFill>
                  <a:schemeClr val="accent1"/>
                </a:solidFill>
                <a:cs typeface="Arial" panose="020B0604020202020204" pitchFamily="34" charset="0"/>
              </a:rPr>
              <a:t>, </a:t>
            </a:r>
            <a:r>
              <a:rPr lang="en-GB" sz="2800" b="1" dirty="0" smtClean="0">
                <a:solidFill>
                  <a:schemeClr val="accent1"/>
                </a:solidFill>
                <a:cs typeface="Arial" panose="020B0604020202020204" pitchFamily="34" charset="0"/>
              </a:rPr>
              <a:t>Social </a:t>
            </a:r>
            <a:r>
              <a:rPr lang="en-GB" sz="2800" b="1" dirty="0">
                <a:solidFill>
                  <a:schemeClr val="accent1"/>
                </a:solidFill>
                <a:cs typeface="Arial" panose="020B0604020202020204" pitchFamily="34" charset="0"/>
              </a:rPr>
              <a:t>I</a:t>
            </a:r>
            <a:r>
              <a:rPr lang="en-GB" sz="2800" b="1" dirty="0" smtClean="0">
                <a:solidFill>
                  <a:schemeClr val="accent1"/>
                </a:solidFill>
                <a:cs typeface="Arial" panose="020B0604020202020204" pitchFamily="34" charset="0"/>
              </a:rPr>
              <a:t>nclusiveness </a:t>
            </a:r>
            <a:r>
              <a:rPr lang="en-GB" sz="2800" b="1" dirty="0">
                <a:solidFill>
                  <a:schemeClr val="accent1"/>
                </a:solidFill>
                <a:cs typeface="Arial" panose="020B0604020202020204" pitchFamily="34" charset="0"/>
              </a:rPr>
              <a:t>and the protection of </a:t>
            </a:r>
            <a:r>
              <a:rPr lang="en-GB" sz="2800" b="1" dirty="0" smtClean="0">
                <a:solidFill>
                  <a:schemeClr val="accent1"/>
                </a:solidFill>
                <a:cs typeface="Arial" panose="020B0604020202020204" pitchFamily="34" charset="0"/>
              </a:rPr>
              <a:t>Cultural </a:t>
            </a:r>
            <a:r>
              <a:rPr lang="en-GB" sz="2800" b="1" dirty="0">
                <a:solidFill>
                  <a:schemeClr val="accent1"/>
                </a:solidFill>
                <a:cs typeface="Arial" panose="020B0604020202020204" pitchFamily="34" charset="0"/>
              </a:rPr>
              <a:t>and </a:t>
            </a:r>
            <a:r>
              <a:rPr lang="en-GB" sz="2800" b="1" dirty="0" smtClean="0">
                <a:solidFill>
                  <a:schemeClr val="accent1"/>
                </a:solidFill>
                <a:cs typeface="Arial" panose="020B0604020202020204" pitchFamily="34" charset="0"/>
              </a:rPr>
              <a:t>Natural </a:t>
            </a:r>
            <a:r>
              <a:rPr lang="en-GB" sz="2800" b="1" dirty="0">
                <a:solidFill>
                  <a:schemeClr val="accent1"/>
                </a:solidFill>
                <a:cs typeface="Arial" panose="020B0604020202020204" pitchFamily="34" charset="0"/>
              </a:rPr>
              <a:t>assets.</a:t>
            </a:r>
          </a:p>
        </p:txBody>
      </p:sp>
      <p:pic>
        <p:nvPicPr>
          <p:cNvPr id="4" name="Picture 3" descr="A picture containing cake, table, decorated, food&#10;&#10;Description automatically generated">
            <a:extLst>
              <a:ext uri="{FF2B5EF4-FFF2-40B4-BE49-F238E27FC236}">
                <a16:creationId xmlns:a16="http://schemas.microsoft.com/office/drawing/2014/main" id="{D9361C3D-6093-41B9-B750-6929283D675D}"/>
              </a:ext>
            </a:extLst>
          </p:cNvPr>
          <p:cNvPicPr>
            <a:picLocks noChangeAspect="1"/>
          </p:cNvPicPr>
          <p:nvPr/>
        </p:nvPicPr>
        <p:blipFill>
          <a:blip r:embed="rId2"/>
          <a:stretch>
            <a:fillRect/>
          </a:stretch>
        </p:blipFill>
        <p:spPr>
          <a:xfrm>
            <a:off x="278296" y="3255217"/>
            <a:ext cx="11748051" cy="3354305"/>
          </a:xfrm>
          <a:prstGeom prst="rect">
            <a:avLst/>
          </a:prstGeom>
        </p:spPr>
      </p:pic>
    </p:spTree>
    <p:extLst>
      <p:ext uri="{BB962C8B-B14F-4D97-AF65-F5344CB8AC3E}">
        <p14:creationId xmlns:p14="http://schemas.microsoft.com/office/powerpoint/2010/main" val="343115715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026" y="178904"/>
            <a:ext cx="11270974" cy="2107097"/>
          </a:xfrm>
        </p:spPr>
        <p:txBody>
          <a:bodyPr>
            <a:noAutofit/>
          </a:bodyPr>
          <a:lstStyle/>
          <a:p>
            <a:pPr algn="ctr"/>
            <a:r>
              <a:rPr lang="en-GB" sz="4000" dirty="0">
                <a:latin typeface="Arial" panose="020B0604020202020204" pitchFamily="34" charset="0"/>
                <a:cs typeface="Arial" panose="020B0604020202020204" pitchFamily="34" charset="0"/>
              </a:rPr>
              <a:t>The International Year will promote </a:t>
            </a:r>
            <a:r>
              <a:rPr lang="en-GB" sz="4000" dirty="0" smtClean="0">
                <a:latin typeface="Arial" panose="020B0604020202020204" pitchFamily="34" charset="0"/>
                <a:cs typeface="Arial" panose="020B0604020202020204" pitchFamily="34" charset="0"/>
              </a:rPr>
              <a:t>Tourism’s </a:t>
            </a:r>
            <a:r>
              <a:rPr lang="en-GB" sz="4000" dirty="0">
                <a:latin typeface="Arial" panose="020B0604020202020204" pitchFamily="34" charset="0"/>
                <a:cs typeface="Arial" panose="020B0604020202020204" pitchFamily="34" charset="0"/>
              </a:rPr>
              <a:t>R</a:t>
            </a:r>
            <a:r>
              <a:rPr lang="en-GB" sz="4000" dirty="0" smtClean="0">
                <a:latin typeface="Arial" panose="020B0604020202020204" pitchFamily="34" charset="0"/>
                <a:cs typeface="Arial" panose="020B0604020202020204" pitchFamily="34" charset="0"/>
              </a:rPr>
              <a:t>ole </a:t>
            </a:r>
            <a:r>
              <a:rPr lang="en-GB" sz="4000" dirty="0">
                <a:latin typeface="Arial" panose="020B0604020202020204" pitchFamily="34" charset="0"/>
                <a:cs typeface="Arial" panose="020B0604020202020204" pitchFamily="34" charset="0"/>
              </a:rPr>
              <a:t>in the following </a:t>
            </a:r>
            <a:r>
              <a:rPr lang="en-GB" sz="4000" dirty="0" smtClean="0">
                <a:latin typeface="Arial" panose="020B0604020202020204" pitchFamily="34" charset="0"/>
                <a:cs typeface="Arial" panose="020B0604020202020204" pitchFamily="34" charset="0"/>
              </a:rPr>
              <a:t>Five </a:t>
            </a:r>
            <a:r>
              <a:rPr lang="en-GB" sz="4000" dirty="0">
                <a:latin typeface="Arial" panose="020B0604020202020204" pitchFamily="34" charset="0"/>
                <a:cs typeface="Arial" panose="020B0604020202020204" pitchFamily="34" charset="0"/>
              </a:rPr>
              <a:t>K</a:t>
            </a:r>
            <a:r>
              <a:rPr lang="en-GB" sz="4000" dirty="0" smtClean="0">
                <a:latin typeface="Arial" panose="020B0604020202020204" pitchFamily="34" charset="0"/>
                <a:cs typeface="Arial" panose="020B0604020202020204" pitchFamily="34" charset="0"/>
              </a:rPr>
              <a:t>ey </a:t>
            </a:r>
            <a:r>
              <a:rPr lang="en-GB" sz="4000" dirty="0">
                <a:latin typeface="Arial" panose="020B0604020202020204" pitchFamily="34" charset="0"/>
                <a:cs typeface="Arial" panose="020B0604020202020204" pitchFamily="34" charset="0"/>
              </a:rPr>
              <a:t>A</a:t>
            </a:r>
            <a:r>
              <a:rPr lang="en-GB" sz="4000" dirty="0" smtClean="0">
                <a:latin typeface="Arial" panose="020B0604020202020204" pitchFamily="34" charset="0"/>
                <a:cs typeface="Arial" panose="020B0604020202020204" pitchFamily="34" charset="0"/>
              </a:rPr>
              <a:t>reas</a:t>
            </a:r>
            <a:r>
              <a:rPr lang="en-GB" sz="4000" dirty="0">
                <a:latin typeface="Arial" panose="020B0604020202020204" pitchFamily="34" charset="0"/>
                <a:cs typeface="Arial" panose="020B0604020202020204" pitchFamily="34" charset="0"/>
              </a:rPr>
              <a:t>:</a:t>
            </a:r>
          </a:p>
        </p:txBody>
      </p:sp>
      <p:sp>
        <p:nvSpPr>
          <p:cNvPr id="3" name="Content Placeholder 2"/>
          <p:cNvSpPr>
            <a:spLocks noGrp="1"/>
          </p:cNvSpPr>
          <p:nvPr>
            <p:ph idx="1"/>
          </p:nvPr>
        </p:nvSpPr>
        <p:spPr>
          <a:xfrm>
            <a:off x="288235" y="2087217"/>
            <a:ext cx="11141765" cy="3792375"/>
          </a:xfrm>
        </p:spPr>
        <p:txBody>
          <a:bodyPr/>
          <a:lstStyle/>
          <a:p>
            <a:r>
              <a:rPr lang="en-GB" sz="3200" dirty="0">
                <a:cs typeface="Arial" panose="020B0604020202020204" pitchFamily="34" charset="0"/>
              </a:rPr>
              <a:t>1) Inclusive and </a:t>
            </a:r>
            <a:r>
              <a:rPr lang="en-GB" sz="3200" dirty="0" smtClean="0">
                <a:cs typeface="Arial" panose="020B0604020202020204" pitchFamily="34" charset="0"/>
              </a:rPr>
              <a:t>Sustainable </a:t>
            </a:r>
            <a:r>
              <a:rPr lang="en-GB" sz="3200" dirty="0">
                <a:cs typeface="Arial" panose="020B0604020202020204" pitchFamily="34" charset="0"/>
              </a:rPr>
              <a:t>E</a:t>
            </a:r>
            <a:r>
              <a:rPr lang="en-GB" sz="3200" dirty="0" smtClean="0">
                <a:cs typeface="Arial" panose="020B0604020202020204" pitchFamily="34" charset="0"/>
              </a:rPr>
              <a:t>conomic </a:t>
            </a:r>
            <a:r>
              <a:rPr lang="en-GB" sz="3200" dirty="0">
                <a:cs typeface="Arial" panose="020B0604020202020204" pitchFamily="34" charset="0"/>
              </a:rPr>
              <a:t>G</a:t>
            </a:r>
            <a:r>
              <a:rPr lang="en-GB" sz="3200" dirty="0" smtClean="0">
                <a:cs typeface="Arial" panose="020B0604020202020204" pitchFamily="34" charset="0"/>
              </a:rPr>
              <a:t>rowth</a:t>
            </a:r>
            <a:r>
              <a:rPr lang="en-GB" sz="3200" dirty="0">
                <a:cs typeface="Arial" panose="020B0604020202020204" pitchFamily="34" charset="0"/>
              </a:rPr>
              <a:t>.</a:t>
            </a:r>
          </a:p>
          <a:p>
            <a:r>
              <a:rPr lang="en-GB" sz="3200" dirty="0">
                <a:cs typeface="Arial" panose="020B0604020202020204" pitchFamily="34" charset="0"/>
              </a:rPr>
              <a:t>(2) Social </a:t>
            </a:r>
            <a:r>
              <a:rPr lang="en-GB" sz="3200" dirty="0" smtClean="0">
                <a:cs typeface="Arial" panose="020B0604020202020204" pitchFamily="34" charset="0"/>
              </a:rPr>
              <a:t>Inclusiveness</a:t>
            </a:r>
            <a:r>
              <a:rPr lang="en-GB" sz="3200" dirty="0">
                <a:cs typeface="Arial" panose="020B0604020202020204" pitchFamily="34" charset="0"/>
              </a:rPr>
              <a:t>, </a:t>
            </a:r>
            <a:r>
              <a:rPr lang="en-GB" sz="3200" dirty="0" smtClean="0">
                <a:cs typeface="Arial" panose="020B0604020202020204" pitchFamily="34" charset="0"/>
              </a:rPr>
              <a:t>Employment </a:t>
            </a:r>
            <a:r>
              <a:rPr lang="en-GB" sz="3200" dirty="0">
                <a:cs typeface="Arial" panose="020B0604020202020204" pitchFamily="34" charset="0"/>
              </a:rPr>
              <a:t>and </a:t>
            </a:r>
            <a:r>
              <a:rPr lang="en-GB" sz="3200" dirty="0" smtClean="0">
                <a:cs typeface="Arial" panose="020B0604020202020204" pitchFamily="34" charset="0"/>
              </a:rPr>
              <a:t>Poverty </a:t>
            </a:r>
            <a:r>
              <a:rPr lang="en-GB" sz="3200" dirty="0">
                <a:cs typeface="Arial" panose="020B0604020202020204" pitchFamily="34" charset="0"/>
              </a:rPr>
              <a:t>R</a:t>
            </a:r>
            <a:r>
              <a:rPr lang="en-GB" sz="3200" dirty="0" smtClean="0">
                <a:cs typeface="Arial" panose="020B0604020202020204" pitchFamily="34" charset="0"/>
              </a:rPr>
              <a:t>eduction</a:t>
            </a:r>
            <a:r>
              <a:rPr lang="en-GB" sz="3200" dirty="0">
                <a:cs typeface="Arial" panose="020B0604020202020204" pitchFamily="34" charset="0"/>
              </a:rPr>
              <a:t>.</a:t>
            </a:r>
          </a:p>
          <a:p>
            <a:r>
              <a:rPr lang="en-GB" sz="3200" dirty="0">
                <a:cs typeface="Arial" panose="020B0604020202020204" pitchFamily="34" charset="0"/>
              </a:rPr>
              <a:t>(3) Resource </a:t>
            </a:r>
            <a:r>
              <a:rPr lang="en-GB" sz="3200" dirty="0" smtClean="0">
                <a:cs typeface="Arial" panose="020B0604020202020204" pitchFamily="34" charset="0"/>
              </a:rPr>
              <a:t>Efficiency</a:t>
            </a:r>
            <a:r>
              <a:rPr lang="en-GB" sz="3200" dirty="0">
                <a:cs typeface="Arial" panose="020B0604020202020204" pitchFamily="34" charset="0"/>
              </a:rPr>
              <a:t>, </a:t>
            </a:r>
            <a:r>
              <a:rPr lang="en-GB" sz="3200" dirty="0" smtClean="0">
                <a:cs typeface="Arial" panose="020B0604020202020204" pitchFamily="34" charset="0"/>
              </a:rPr>
              <a:t>Environmental Protection </a:t>
            </a:r>
            <a:r>
              <a:rPr lang="en-GB" sz="3200" dirty="0">
                <a:cs typeface="Arial" panose="020B0604020202020204" pitchFamily="34" charset="0"/>
              </a:rPr>
              <a:t>and </a:t>
            </a:r>
            <a:r>
              <a:rPr lang="en-GB" sz="3200" dirty="0" smtClean="0">
                <a:cs typeface="Arial" panose="020B0604020202020204" pitchFamily="34" charset="0"/>
              </a:rPr>
              <a:t>Climate </a:t>
            </a:r>
            <a:r>
              <a:rPr lang="en-GB" sz="3200" dirty="0">
                <a:cs typeface="Arial" panose="020B0604020202020204" pitchFamily="34" charset="0"/>
              </a:rPr>
              <a:t>C</a:t>
            </a:r>
            <a:r>
              <a:rPr lang="en-GB" sz="3200" dirty="0" smtClean="0">
                <a:cs typeface="Arial" panose="020B0604020202020204" pitchFamily="34" charset="0"/>
              </a:rPr>
              <a:t>hange</a:t>
            </a:r>
            <a:r>
              <a:rPr lang="en-GB" sz="3200" dirty="0">
                <a:cs typeface="Arial" panose="020B0604020202020204" pitchFamily="34" charset="0"/>
              </a:rPr>
              <a:t>.</a:t>
            </a:r>
          </a:p>
          <a:p>
            <a:r>
              <a:rPr lang="en-GB" sz="3200" dirty="0">
                <a:cs typeface="Arial" panose="020B0604020202020204" pitchFamily="34" charset="0"/>
              </a:rPr>
              <a:t>(4) Cultural </a:t>
            </a:r>
            <a:r>
              <a:rPr lang="en-GB" sz="3200" dirty="0" smtClean="0">
                <a:cs typeface="Arial" panose="020B0604020202020204" pitchFamily="34" charset="0"/>
              </a:rPr>
              <a:t>Values</a:t>
            </a:r>
            <a:r>
              <a:rPr lang="en-GB" sz="3200" dirty="0">
                <a:cs typeface="Arial" panose="020B0604020202020204" pitchFamily="34" charset="0"/>
              </a:rPr>
              <a:t>, </a:t>
            </a:r>
            <a:r>
              <a:rPr lang="en-GB" sz="3200" dirty="0" smtClean="0">
                <a:cs typeface="Arial" panose="020B0604020202020204" pitchFamily="34" charset="0"/>
              </a:rPr>
              <a:t>Diversity </a:t>
            </a:r>
            <a:r>
              <a:rPr lang="en-GB" sz="3200" dirty="0">
                <a:cs typeface="Arial" panose="020B0604020202020204" pitchFamily="34" charset="0"/>
              </a:rPr>
              <a:t>and </a:t>
            </a:r>
            <a:r>
              <a:rPr lang="en-GB" sz="3200" dirty="0" smtClean="0">
                <a:cs typeface="Arial" panose="020B0604020202020204" pitchFamily="34" charset="0"/>
              </a:rPr>
              <a:t>Heritage</a:t>
            </a:r>
            <a:r>
              <a:rPr lang="en-GB" sz="3200" dirty="0">
                <a:cs typeface="Arial" panose="020B0604020202020204" pitchFamily="34" charset="0"/>
              </a:rPr>
              <a:t>.</a:t>
            </a:r>
          </a:p>
          <a:p>
            <a:r>
              <a:rPr lang="en-GB" sz="3200" dirty="0">
                <a:cs typeface="Arial" panose="020B0604020202020204" pitchFamily="34" charset="0"/>
              </a:rPr>
              <a:t>(5) Mutual </a:t>
            </a:r>
            <a:r>
              <a:rPr lang="en-GB" sz="3200" dirty="0" smtClean="0">
                <a:cs typeface="Arial" panose="020B0604020202020204" pitchFamily="34" charset="0"/>
              </a:rPr>
              <a:t>Understanding</a:t>
            </a:r>
            <a:r>
              <a:rPr lang="en-GB" sz="3200" dirty="0">
                <a:cs typeface="Arial" panose="020B0604020202020204" pitchFamily="34" charset="0"/>
              </a:rPr>
              <a:t>, </a:t>
            </a:r>
            <a:r>
              <a:rPr lang="en-GB" sz="3200" dirty="0" smtClean="0">
                <a:cs typeface="Arial" panose="020B0604020202020204" pitchFamily="34" charset="0"/>
              </a:rPr>
              <a:t>Peace </a:t>
            </a:r>
            <a:r>
              <a:rPr lang="en-GB" sz="3200" dirty="0">
                <a:cs typeface="Arial" panose="020B0604020202020204" pitchFamily="34" charset="0"/>
              </a:rPr>
              <a:t>and </a:t>
            </a:r>
            <a:r>
              <a:rPr lang="en-GB" sz="3200" dirty="0" smtClean="0">
                <a:cs typeface="Arial" panose="020B0604020202020204" pitchFamily="34" charset="0"/>
              </a:rPr>
              <a:t>Security</a:t>
            </a:r>
            <a:r>
              <a:rPr lang="en-GB" sz="3200" dirty="0">
                <a:cs typeface="Arial" panose="020B0604020202020204" pitchFamily="34" charset="0"/>
              </a:rPr>
              <a:t>.</a:t>
            </a:r>
          </a:p>
          <a:p>
            <a:endParaRPr lang="en-GB" dirty="0"/>
          </a:p>
        </p:txBody>
      </p:sp>
    </p:spTree>
    <p:extLst>
      <p:ext uri="{BB962C8B-B14F-4D97-AF65-F5344CB8AC3E}">
        <p14:creationId xmlns:p14="http://schemas.microsoft.com/office/powerpoint/2010/main" val="330480676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843" y="-447261"/>
            <a:ext cx="11917018" cy="2413221"/>
          </a:xfrm>
        </p:spPr>
        <p:txBody>
          <a:bodyPr>
            <a:normAutofit/>
          </a:bodyPr>
          <a:lstStyle/>
          <a:p>
            <a:r>
              <a:rPr lang="en-GB" sz="4000" b="1" dirty="0">
                <a:latin typeface="Arial" panose="020B0604020202020204" pitchFamily="34" charset="0"/>
                <a:cs typeface="Arial" panose="020B0604020202020204" pitchFamily="34" charset="0"/>
              </a:rPr>
              <a:t>Tourism- </a:t>
            </a:r>
            <a:r>
              <a:rPr lang="en-GB" sz="4000" b="1" dirty="0" smtClean="0">
                <a:latin typeface="Arial" panose="020B0604020202020204" pitchFamily="34" charset="0"/>
                <a:cs typeface="Arial" panose="020B0604020202020204" pitchFamily="34" charset="0"/>
              </a:rPr>
              <a:t/>
            </a:r>
            <a:br>
              <a:rPr lang="en-GB" sz="4000" b="1" dirty="0" smtClean="0">
                <a:latin typeface="Arial" panose="020B0604020202020204" pitchFamily="34" charset="0"/>
                <a:cs typeface="Arial" panose="020B0604020202020204" pitchFamily="34" charset="0"/>
              </a:rPr>
            </a:br>
            <a:r>
              <a:rPr lang="en-GB" sz="4000" b="1" dirty="0" smtClean="0">
                <a:latin typeface="Arial" panose="020B0604020202020204" pitchFamily="34" charset="0"/>
                <a:cs typeface="Arial" panose="020B0604020202020204" pitchFamily="34" charset="0"/>
              </a:rPr>
              <a:t>Key </a:t>
            </a:r>
            <a:r>
              <a:rPr lang="en-GB" sz="4000" b="1" dirty="0">
                <a:latin typeface="Arial" panose="020B0604020202020204" pitchFamily="34" charset="0"/>
                <a:cs typeface="Arial" panose="020B0604020202020204" pitchFamily="34" charset="0"/>
              </a:rPr>
              <a:t>to development, </a:t>
            </a:r>
            <a:r>
              <a:rPr lang="en-GB" sz="4000" b="1" dirty="0" smtClean="0">
                <a:latin typeface="Arial" panose="020B0604020202020204" pitchFamily="34" charset="0"/>
                <a:cs typeface="Arial" panose="020B0604020202020204" pitchFamily="34" charset="0"/>
              </a:rPr>
              <a:t>prosperity </a:t>
            </a:r>
            <a:r>
              <a:rPr lang="en-GB" sz="4000" b="1" dirty="0">
                <a:latin typeface="Arial" panose="020B0604020202020204" pitchFamily="34" charset="0"/>
                <a:cs typeface="Arial" panose="020B0604020202020204" pitchFamily="34" charset="0"/>
              </a:rPr>
              <a:t>and well-being</a:t>
            </a:r>
          </a:p>
        </p:txBody>
      </p:sp>
      <p:sp>
        <p:nvSpPr>
          <p:cNvPr id="3" name="Content Placeholder 2"/>
          <p:cNvSpPr>
            <a:spLocks noGrp="1"/>
          </p:cNvSpPr>
          <p:nvPr>
            <p:ph idx="1"/>
          </p:nvPr>
        </p:nvSpPr>
        <p:spPr>
          <a:xfrm>
            <a:off x="188843" y="1351722"/>
            <a:ext cx="11241157" cy="5233805"/>
          </a:xfrm>
        </p:spPr>
        <p:txBody>
          <a:bodyPr>
            <a:noAutofit/>
          </a:bodyPr>
          <a:lstStyle/>
          <a:p>
            <a:r>
              <a:rPr lang="en-GB" sz="2400" b="1" dirty="0">
                <a:cs typeface="Arial" panose="020B0604020202020204" pitchFamily="34" charset="0"/>
              </a:rPr>
              <a:t>According to UNWTO</a:t>
            </a:r>
            <a:r>
              <a:rPr lang="en-GB" sz="2400" dirty="0">
                <a:cs typeface="Arial" panose="020B0604020202020204" pitchFamily="34" charset="0"/>
              </a:rPr>
              <a:t>:</a:t>
            </a:r>
          </a:p>
          <a:p>
            <a:r>
              <a:rPr lang="en-GB" sz="2400" dirty="0">
                <a:cs typeface="Arial" panose="020B0604020202020204" pitchFamily="34" charset="0"/>
              </a:rPr>
              <a:t>An ever-increasing number of destinations worldwide have opened up to, and invested in tourism, turning it into a key driver of socio-economic progress through the creation of jobs and enterprises, export revenues, and infrastructure development.</a:t>
            </a:r>
          </a:p>
          <a:p>
            <a:r>
              <a:rPr lang="en-GB" sz="2400" dirty="0">
                <a:cs typeface="Arial" panose="020B0604020202020204" pitchFamily="34" charset="0"/>
              </a:rPr>
              <a:t>Over the past six decades, </a:t>
            </a:r>
            <a:r>
              <a:rPr lang="en-GB" sz="2400" dirty="0" smtClean="0">
                <a:cs typeface="Arial" panose="020B0604020202020204" pitchFamily="34" charset="0"/>
              </a:rPr>
              <a:t>Tourism </a:t>
            </a:r>
            <a:r>
              <a:rPr lang="en-GB" sz="2400" dirty="0">
                <a:cs typeface="Arial" panose="020B0604020202020204" pitchFamily="34" charset="0"/>
              </a:rPr>
              <a:t>has experienced continued expansion and diversification to become one of the largest and fastest-growing economic sectors in the world. </a:t>
            </a:r>
            <a:endParaRPr lang="en-GB" sz="2400" dirty="0" smtClean="0">
              <a:cs typeface="Arial" panose="020B0604020202020204" pitchFamily="34" charset="0"/>
            </a:endParaRPr>
          </a:p>
          <a:p>
            <a:r>
              <a:rPr lang="en-GB" sz="2400" dirty="0" smtClean="0">
                <a:cs typeface="Arial" panose="020B0604020202020204" pitchFamily="34" charset="0"/>
              </a:rPr>
              <a:t>Many </a:t>
            </a:r>
            <a:r>
              <a:rPr lang="en-GB" sz="2400" dirty="0">
                <a:cs typeface="Arial" panose="020B0604020202020204" pitchFamily="34" charset="0"/>
              </a:rPr>
              <a:t>new destinations have emerged in addition to the traditional favourites of Europe and North America.</a:t>
            </a:r>
          </a:p>
          <a:p>
            <a:r>
              <a:rPr lang="en-GB" sz="2400" dirty="0">
                <a:cs typeface="Arial" panose="020B0604020202020204" pitchFamily="34" charset="0"/>
              </a:rPr>
              <a:t>Tourism has boasted virtually uninterrupted growth over time, despite occasional shocks, demonstrating the sector’s strength and resilience. </a:t>
            </a:r>
          </a:p>
          <a:p>
            <a:r>
              <a:rPr lang="en-GB" sz="2400" dirty="0">
                <a:cs typeface="Arial" panose="020B0604020202020204" pitchFamily="34" charset="0"/>
              </a:rPr>
              <a:t>International tourist arrivals have increased from 25 million globally in 1950 to 278 million in 1980, 674 million in 2000, and 1186 million in 2015</a:t>
            </a:r>
            <a:r>
              <a:rPr lang="en-GB" sz="2400" dirty="0"/>
              <a:t>. </a:t>
            </a:r>
            <a:endParaRPr lang="en-GB" sz="2400" dirty="0">
              <a:cs typeface="Arial" panose="020B0604020202020204" pitchFamily="34" charset="0"/>
            </a:endParaRPr>
          </a:p>
        </p:txBody>
      </p:sp>
    </p:spTree>
    <p:extLst>
      <p:ext uri="{BB962C8B-B14F-4D97-AF65-F5344CB8AC3E}">
        <p14:creationId xmlns:p14="http://schemas.microsoft.com/office/powerpoint/2010/main" val="13642499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390" y="-526774"/>
            <a:ext cx="10919129" cy="2492734"/>
          </a:xfrm>
        </p:spPr>
        <p:txBody>
          <a:bodyPr>
            <a:normAutofit/>
          </a:bodyPr>
          <a:lstStyle/>
          <a:p>
            <a:pPr algn="ctr"/>
            <a:r>
              <a:rPr lang="en-GB" sz="4400" b="1" dirty="0">
                <a:latin typeface="+mn-lt"/>
                <a:cs typeface="Arial" panose="020B0604020202020204" pitchFamily="34" charset="0"/>
              </a:rPr>
              <a:t>World’s </a:t>
            </a:r>
            <a:r>
              <a:rPr lang="en-GB" sz="4400" b="1" dirty="0" smtClean="0">
                <a:latin typeface="+mn-lt"/>
                <a:cs typeface="Arial" panose="020B0604020202020204" pitchFamily="34" charset="0"/>
              </a:rPr>
              <a:t>Top </a:t>
            </a:r>
            <a:r>
              <a:rPr lang="en-GB" b="1" dirty="0">
                <a:latin typeface="+mn-lt"/>
                <a:cs typeface="Arial" panose="020B0604020202020204" pitchFamily="34" charset="0"/>
              </a:rPr>
              <a:t>T</a:t>
            </a:r>
            <a:r>
              <a:rPr lang="en-GB" sz="4400" b="1" dirty="0" smtClean="0">
                <a:latin typeface="+mn-lt"/>
                <a:cs typeface="Arial" panose="020B0604020202020204" pitchFamily="34" charset="0"/>
              </a:rPr>
              <a:t>ourism </a:t>
            </a:r>
            <a:r>
              <a:rPr lang="en-GB" b="1" dirty="0">
                <a:latin typeface="+mn-lt"/>
                <a:cs typeface="Arial" panose="020B0604020202020204" pitchFamily="34" charset="0"/>
              </a:rPr>
              <a:t>D</a:t>
            </a:r>
            <a:r>
              <a:rPr lang="en-GB" sz="4400" b="1" dirty="0" smtClean="0">
                <a:latin typeface="+mn-lt"/>
                <a:cs typeface="Arial" panose="020B0604020202020204" pitchFamily="34" charset="0"/>
              </a:rPr>
              <a:t>estinations </a:t>
            </a:r>
            <a:r>
              <a:rPr lang="en-GB" sz="4400" b="1" dirty="0">
                <a:latin typeface="+mn-lt"/>
                <a:cs typeface="Arial" panose="020B0604020202020204" pitchFamily="34" charset="0"/>
              </a:rPr>
              <a:t>2015</a:t>
            </a:r>
          </a:p>
        </p:txBody>
      </p:sp>
      <p:sp>
        <p:nvSpPr>
          <p:cNvPr id="3" name="Content Placeholder 2"/>
          <p:cNvSpPr>
            <a:spLocks noGrp="1"/>
          </p:cNvSpPr>
          <p:nvPr>
            <p:ph idx="1"/>
          </p:nvPr>
        </p:nvSpPr>
        <p:spPr>
          <a:xfrm>
            <a:off x="99390" y="1103243"/>
            <a:ext cx="11330610" cy="5565411"/>
          </a:xfrm>
        </p:spPr>
        <p:txBody>
          <a:bodyPr>
            <a:normAutofit/>
          </a:bodyPr>
          <a:lstStyle/>
          <a:p>
            <a:r>
              <a:rPr lang="en-GB" sz="2400" dirty="0">
                <a:cs typeface="Arial" panose="020B0604020202020204" pitchFamily="34" charset="0"/>
              </a:rPr>
              <a:t>The United States is the world’s top tourism earner with US$ 205 billion recorded in 2015, and the number two destination in international arrivals with 78 million</a:t>
            </a:r>
            <a:r>
              <a:rPr lang="en-GB" sz="2400" dirty="0" smtClean="0">
                <a:cs typeface="Arial" panose="020B0604020202020204" pitchFamily="34" charset="0"/>
              </a:rPr>
              <a:t>.</a:t>
            </a:r>
            <a:endParaRPr lang="en-GB" sz="2400" dirty="0">
              <a:cs typeface="Arial" panose="020B0604020202020204" pitchFamily="34" charset="0"/>
            </a:endParaRPr>
          </a:p>
          <a:p>
            <a:r>
              <a:rPr lang="en-GB" sz="2400" dirty="0">
                <a:cs typeface="Arial" panose="020B0604020202020204" pitchFamily="34" charset="0"/>
              </a:rPr>
              <a:t>China is the second largest earner with US$ 114 billion, and fourth in arrivals with 57 million. </a:t>
            </a:r>
          </a:p>
          <a:p>
            <a:r>
              <a:rPr lang="en-GB" sz="2400" dirty="0">
                <a:cs typeface="Arial" panose="020B0604020202020204" pitchFamily="34" charset="0"/>
              </a:rPr>
              <a:t>Spain comes third, both in receipts (US$ 57 billion) and in arrivals (68 million). </a:t>
            </a:r>
          </a:p>
          <a:p>
            <a:r>
              <a:rPr lang="en-GB" sz="2400" dirty="0">
                <a:cs typeface="Arial" panose="020B0604020202020204" pitchFamily="34" charset="0"/>
              </a:rPr>
              <a:t>France is the fourth largest tourism earner with US$ 46 billion reported in 2015, but the world’s top destination in terms of arrivals with 84 million tourists in 2015</a:t>
            </a:r>
            <a:r>
              <a:rPr lang="en-GB" sz="2400" dirty="0">
                <a:latin typeface="Arial" panose="020B0604020202020204" pitchFamily="34" charset="0"/>
                <a:cs typeface="Arial" panose="020B0604020202020204" pitchFamily="34" charset="0"/>
              </a:rPr>
              <a:t>.</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734878" y="4005471"/>
            <a:ext cx="6281531" cy="2663184"/>
          </a:xfrm>
          <a:prstGeom prst="rect">
            <a:avLst/>
          </a:prstGeom>
        </p:spPr>
      </p:pic>
      <p:pic>
        <p:nvPicPr>
          <p:cNvPr id="5" name="Picture 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28601" y="4005471"/>
            <a:ext cx="5506278" cy="2663183"/>
          </a:xfrm>
          <a:prstGeom prst="rect">
            <a:avLst/>
          </a:prstGeom>
        </p:spPr>
      </p:pic>
    </p:spTree>
    <p:extLst>
      <p:ext uri="{BB962C8B-B14F-4D97-AF65-F5344CB8AC3E}">
        <p14:creationId xmlns:p14="http://schemas.microsoft.com/office/powerpoint/2010/main" val="624586995"/>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7929" y="168965"/>
            <a:ext cx="11549271" cy="1456636"/>
          </a:xfrm>
        </p:spPr>
        <p:txBody>
          <a:bodyPr>
            <a:normAutofit/>
          </a:bodyPr>
          <a:lstStyle/>
          <a:p>
            <a:r>
              <a:rPr lang="en-GB" sz="4400" dirty="0" smtClean="0">
                <a:latin typeface="Arial" panose="020B0604020202020204" pitchFamily="34" charset="0"/>
                <a:cs typeface="Arial" panose="020B0604020202020204" pitchFamily="34" charset="0"/>
              </a:rPr>
              <a:t>UNWTO – </a:t>
            </a:r>
            <a:r>
              <a:rPr lang="en-GB" sz="4400" dirty="0">
                <a:latin typeface="Arial" panose="020B0604020202020204" pitchFamily="34" charset="0"/>
                <a:cs typeface="Arial" panose="020B0604020202020204" pitchFamily="34" charset="0"/>
              </a:rPr>
              <a:t/>
            </a:r>
            <a:br>
              <a:rPr lang="en-GB" sz="4400" dirty="0">
                <a:latin typeface="Arial" panose="020B0604020202020204" pitchFamily="34" charset="0"/>
                <a:cs typeface="Arial" panose="020B0604020202020204" pitchFamily="34" charset="0"/>
              </a:rPr>
            </a:br>
            <a:r>
              <a:rPr lang="en-GB" sz="4400" dirty="0" smtClean="0">
                <a:latin typeface="Arial" panose="020B0604020202020204" pitchFamily="34" charset="0"/>
                <a:cs typeface="Arial" panose="020B0604020202020204" pitchFamily="34" charset="0"/>
              </a:rPr>
              <a:t>Tourism </a:t>
            </a:r>
            <a:r>
              <a:rPr lang="en-GB" dirty="0">
                <a:latin typeface="Arial" panose="020B0604020202020204" pitchFamily="34" charset="0"/>
                <a:cs typeface="Arial" panose="020B0604020202020204" pitchFamily="34" charset="0"/>
              </a:rPr>
              <a:t>T</a:t>
            </a:r>
            <a:r>
              <a:rPr lang="en-GB" sz="4400" dirty="0" smtClean="0">
                <a:latin typeface="Arial" panose="020B0604020202020204" pitchFamily="34" charset="0"/>
                <a:cs typeface="Arial" panose="020B0604020202020204" pitchFamily="34" charset="0"/>
              </a:rPr>
              <a:t>owards </a:t>
            </a:r>
            <a:r>
              <a:rPr lang="en-GB" sz="4400" dirty="0">
                <a:latin typeface="Arial" panose="020B0604020202020204" pitchFamily="34" charset="0"/>
                <a:cs typeface="Arial" panose="020B0604020202020204" pitchFamily="34" charset="0"/>
              </a:rPr>
              <a:t>2030</a:t>
            </a:r>
          </a:p>
        </p:txBody>
      </p:sp>
      <p:sp>
        <p:nvSpPr>
          <p:cNvPr id="3" name="Content Placeholder 2"/>
          <p:cNvSpPr>
            <a:spLocks noGrp="1"/>
          </p:cNvSpPr>
          <p:nvPr>
            <p:ph idx="1"/>
          </p:nvPr>
        </p:nvSpPr>
        <p:spPr>
          <a:xfrm>
            <a:off x="198783" y="1789043"/>
            <a:ext cx="11231217" cy="5138230"/>
          </a:xfrm>
        </p:spPr>
        <p:txBody>
          <a:bodyPr>
            <a:normAutofit/>
          </a:bodyPr>
          <a:lstStyle/>
          <a:p>
            <a:r>
              <a:rPr lang="en-GB" sz="2800" dirty="0">
                <a:cs typeface="Arial" panose="020B0604020202020204" pitchFamily="34" charset="0"/>
              </a:rPr>
              <a:t>According to Tourism Towards 2030, the number of international tourist arrivals worldwide is expected to increase by an average of 3.3% a year over the period 2010 to 2030. </a:t>
            </a:r>
          </a:p>
          <a:p>
            <a:r>
              <a:rPr lang="en-GB" sz="2800" b="1" dirty="0" smtClean="0">
                <a:cs typeface="Arial" panose="020B0604020202020204" pitchFamily="34" charset="0"/>
              </a:rPr>
              <a:t>International </a:t>
            </a:r>
            <a:r>
              <a:rPr lang="en-GB" sz="2800" b="1" dirty="0">
                <a:cs typeface="Arial" panose="020B0604020202020204" pitchFamily="34" charset="0"/>
              </a:rPr>
              <a:t>T</a:t>
            </a:r>
            <a:r>
              <a:rPr lang="en-GB" sz="2800" b="1" dirty="0" smtClean="0">
                <a:cs typeface="Arial" panose="020B0604020202020204" pitchFamily="34" charset="0"/>
              </a:rPr>
              <a:t>ourist </a:t>
            </a:r>
            <a:r>
              <a:rPr lang="en-GB" sz="2800" b="1" dirty="0">
                <a:cs typeface="Arial" panose="020B0604020202020204" pitchFamily="34" charset="0"/>
              </a:rPr>
              <a:t>A</a:t>
            </a:r>
            <a:r>
              <a:rPr lang="en-GB" sz="2800" b="1" dirty="0" smtClean="0">
                <a:cs typeface="Arial" panose="020B0604020202020204" pitchFamily="34" charset="0"/>
              </a:rPr>
              <a:t>rrivals </a:t>
            </a:r>
            <a:r>
              <a:rPr lang="en-GB" sz="2800" dirty="0">
                <a:cs typeface="Arial" panose="020B0604020202020204" pitchFamily="34" charset="0"/>
              </a:rPr>
              <a:t>will increase by some 43 million a year, compared with an average increase of 28 million a year during the period 1995 to 2010. </a:t>
            </a:r>
          </a:p>
          <a:p>
            <a:r>
              <a:rPr lang="en-GB" sz="2800" dirty="0">
                <a:cs typeface="Arial" panose="020B0604020202020204" pitchFamily="34" charset="0"/>
              </a:rPr>
              <a:t>At the projected rate of growth, </a:t>
            </a:r>
            <a:r>
              <a:rPr lang="en-GB" sz="2800" dirty="0" smtClean="0">
                <a:cs typeface="Arial" panose="020B0604020202020204" pitchFamily="34" charset="0"/>
              </a:rPr>
              <a:t>International </a:t>
            </a:r>
            <a:r>
              <a:rPr lang="en-GB" sz="2800" dirty="0">
                <a:cs typeface="Arial" panose="020B0604020202020204" pitchFamily="34" charset="0"/>
              </a:rPr>
              <a:t>T</a:t>
            </a:r>
            <a:r>
              <a:rPr lang="en-GB" sz="2800" dirty="0" smtClean="0">
                <a:cs typeface="Arial" panose="020B0604020202020204" pitchFamily="34" charset="0"/>
              </a:rPr>
              <a:t>ourist </a:t>
            </a:r>
            <a:r>
              <a:rPr lang="en-GB" sz="2800" dirty="0">
                <a:cs typeface="Arial" panose="020B0604020202020204" pitchFamily="34" charset="0"/>
              </a:rPr>
              <a:t>A</a:t>
            </a:r>
            <a:r>
              <a:rPr lang="en-GB" sz="2800" dirty="0" smtClean="0">
                <a:cs typeface="Arial" panose="020B0604020202020204" pitchFamily="34" charset="0"/>
              </a:rPr>
              <a:t>rrivals </a:t>
            </a:r>
            <a:r>
              <a:rPr lang="en-GB" sz="2800" dirty="0">
                <a:cs typeface="Arial" panose="020B0604020202020204" pitchFamily="34" charset="0"/>
              </a:rPr>
              <a:t>worldwide are expected to reach 1.4 billion by 2020 and 1.8 billion by the year 2030. </a:t>
            </a:r>
          </a:p>
        </p:txBody>
      </p:sp>
    </p:spTree>
    <p:extLst>
      <p:ext uri="{BB962C8B-B14F-4D97-AF65-F5344CB8AC3E}">
        <p14:creationId xmlns:p14="http://schemas.microsoft.com/office/powerpoint/2010/main" val="323642583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400" dirty="0">
                <a:latin typeface="Arial" panose="020B0604020202020204" pitchFamily="34" charset="0"/>
                <a:cs typeface="Arial" panose="020B0604020202020204" pitchFamily="34" charset="0"/>
              </a:rPr>
              <a:t>Butler model- </a:t>
            </a:r>
            <a:br>
              <a:rPr lang="en-GB" sz="4400" dirty="0">
                <a:latin typeface="Arial" panose="020B0604020202020204" pitchFamily="34" charset="0"/>
                <a:cs typeface="Arial" panose="020B0604020202020204" pitchFamily="34" charset="0"/>
              </a:rPr>
            </a:br>
            <a:r>
              <a:rPr lang="en-GB" sz="4400" dirty="0">
                <a:latin typeface="Arial" panose="020B0604020202020204" pitchFamily="34" charset="0"/>
                <a:cs typeface="Arial" panose="020B0604020202020204" pitchFamily="34" charset="0"/>
              </a:rPr>
              <a:t>British tourist destinations </a:t>
            </a:r>
          </a:p>
        </p:txBody>
      </p:sp>
      <p:sp>
        <p:nvSpPr>
          <p:cNvPr id="3" name="Subtitle 2"/>
          <p:cNvSpPr>
            <a:spLocks noGrp="1"/>
          </p:cNvSpPr>
          <p:nvPr>
            <p:ph type="subTitle" idx="1"/>
          </p:nvPr>
        </p:nvSpPr>
        <p:spPr>
          <a:xfrm>
            <a:off x="1709530" y="3869634"/>
            <a:ext cx="8767860" cy="1974575"/>
          </a:xfrm>
        </p:spPr>
        <p:txBody>
          <a:bodyPr>
            <a:normAutofit/>
          </a:bodyPr>
          <a:lstStyle/>
          <a:p>
            <a:r>
              <a:rPr lang="en-GB" sz="4000" dirty="0" smtClean="0">
                <a:latin typeface="Arial" panose="020B0604020202020204" pitchFamily="34" charset="0"/>
                <a:cs typeface="Arial" panose="020B0604020202020204" pitchFamily="34" charset="0"/>
              </a:rPr>
              <a:t>Changing </a:t>
            </a:r>
            <a:r>
              <a:rPr lang="en-GB" sz="4000" dirty="0">
                <a:latin typeface="Arial" panose="020B0604020202020204" pitchFamily="34" charset="0"/>
                <a:cs typeface="Arial" panose="020B0604020202020204" pitchFamily="34" charset="0"/>
              </a:rPr>
              <a:t>patterns of </a:t>
            </a:r>
            <a:r>
              <a:rPr lang="en-GB" sz="4000" dirty="0" smtClean="0">
                <a:latin typeface="Arial" panose="020B0604020202020204" pitchFamily="34" charset="0"/>
                <a:cs typeface="Arial" panose="020B0604020202020204" pitchFamily="34" charset="0"/>
              </a:rPr>
              <a:t>Economic </a:t>
            </a:r>
            <a:r>
              <a:rPr lang="en-GB" sz="4000" dirty="0">
                <a:latin typeface="Arial" panose="020B0604020202020204" pitchFamily="34" charset="0"/>
                <a:cs typeface="Arial" panose="020B0604020202020204" pitchFamily="34" charset="0"/>
              </a:rPr>
              <a:t>D</a:t>
            </a:r>
            <a:r>
              <a:rPr lang="en-GB" sz="4000" dirty="0" smtClean="0">
                <a:latin typeface="Arial" panose="020B0604020202020204" pitchFamily="34" charset="0"/>
                <a:cs typeface="Arial" panose="020B0604020202020204" pitchFamily="34" charset="0"/>
              </a:rPr>
              <a:t>evelopment </a:t>
            </a:r>
            <a:r>
              <a:rPr lang="en-GB" sz="4000" dirty="0">
                <a:latin typeface="Arial" panose="020B0604020202020204" pitchFamily="34" charset="0"/>
                <a:cs typeface="Arial" panose="020B0604020202020204" pitchFamily="34" charset="0"/>
              </a:rPr>
              <a:t>and </a:t>
            </a:r>
            <a:r>
              <a:rPr lang="en-GB" sz="4000" dirty="0" smtClean="0">
                <a:latin typeface="Arial" panose="020B0604020202020204" pitchFamily="34" charset="0"/>
                <a:cs typeface="Arial" panose="020B0604020202020204" pitchFamily="34" charset="0"/>
              </a:rPr>
              <a:t>Consumer </a:t>
            </a:r>
            <a:r>
              <a:rPr lang="en-GB" sz="4000" dirty="0">
                <a:latin typeface="Arial" panose="020B0604020202020204" pitchFamily="34" charset="0"/>
                <a:cs typeface="Arial" panose="020B0604020202020204" pitchFamily="34" charset="0"/>
              </a:rPr>
              <a:t>L</a:t>
            </a:r>
            <a:r>
              <a:rPr lang="en-GB" sz="4000" dirty="0" smtClean="0">
                <a:latin typeface="Arial" panose="020B0604020202020204" pitchFamily="34" charset="0"/>
                <a:cs typeface="Arial" panose="020B0604020202020204" pitchFamily="34" charset="0"/>
              </a:rPr>
              <a:t>ifestyle</a:t>
            </a:r>
            <a:endParaRPr lang="en-GB" sz="40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2292772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37322" y="609600"/>
            <a:ext cx="10581198" cy="1356360"/>
          </a:xfrm>
        </p:spPr>
        <p:txBody>
          <a:bodyPr/>
          <a:lstStyle/>
          <a:p>
            <a:r>
              <a:rPr lang="en-GB" b="1" dirty="0"/>
              <a:t>British </a:t>
            </a:r>
            <a:r>
              <a:rPr lang="en-GB" b="1" dirty="0" smtClean="0"/>
              <a:t>Tourism </a:t>
            </a:r>
            <a:r>
              <a:rPr lang="en-GB" b="1" dirty="0"/>
              <a:t>D</a:t>
            </a:r>
            <a:r>
              <a:rPr lang="en-GB" b="1" dirty="0" smtClean="0"/>
              <a:t>evelopment </a:t>
            </a:r>
            <a:endParaRPr lang="en-GB" b="1" dirty="0"/>
          </a:p>
        </p:txBody>
      </p:sp>
      <p:sp>
        <p:nvSpPr>
          <p:cNvPr id="3" name="Content Placeholder 2"/>
          <p:cNvSpPr>
            <a:spLocks noGrp="1"/>
          </p:cNvSpPr>
          <p:nvPr>
            <p:ph idx="1"/>
          </p:nvPr>
        </p:nvSpPr>
        <p:spPr/>
        <p:txBody>
          <a:bodyPr/>
          <a:lstStyle/>
          <a:p>
            <a:pPr marL="0" indent="0" algn="ctr">
              <a:buNone/>
            </a:pPr>
            <a:r>
              <a:rPr lang="en-GB" sz="4200" dirty="0">
                <a:cs typeface="Arial" panose="020B0604020202020204" pitchFamily="34" charset="0"/>
              </a:rPr>
              <a:t>"Tourism starts with the wealthy, with images of prestigious visits to seaside resorts and spas, Grand Tours and the activities of business enterprisers such as Thomas Cook“</a:t>
            </a:r>
          </a:p>
          <a:p>
            <a:pPr marL="0" indent="0" algn="ctr">
              <a:buNone/>
            </a:pPr>
            <a:r>
              <a:rPr lang="en-GB" sz="4200" dirty="0">
                <a:cs typeface="Arial" panose="020B0604020202020204" pitchFamily="34" charset="0"/>
              </a:rPr>
              <a:t>(Towner, 1995</a:t>
            </a:r>
            <a:r>
              <a:rPr lang="en-GB" sz="4200" dirty="0" smtClean="0">
                <a:cs typeface="Arial" panose="020B0604020202020204" pitchFamily="34" charset="0"/>
              </a:rPr>
              <a:t>)</a:t>
            </a:r>
            <a:endParaRPr lang="en-GB" sz="4200" dirty="0">
              <a:cs typeface="Arial" panose="020B0604020202020204" pitchFamily="34" charset="0"/>
            </a:endParaRPr>
          </a:p>
          <a:p>
            <a:endParaRPr lang="en-GB" dirty="0"/>
          </a:p>
        </p:txBody>
      </p:sp>
    </p:spTree>
    <p:extLst>
      <p:ext uri="{BB962C8B-B14F-4D97-AF65-F5344CB8AC3E}">
        <p14:creationId xmlns:p14="http://schemas.microsoft.com/office/powerpoint/2010/main" val="82423557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18052" y="0"/>
            <a:ext cx="11873948" cy="1965960"/>
          </a:xfrm>
        </p:spPr>
        <p:txBody>
          <a:bodyPr>
            <a:normAutofit/>
          </a:bodyPr>
          <a:lstStyle/>
          <a:p>
            <a:r>
              <a:rPr lang="en-GB" sz="4400" dirty="0">
                <a:latin typeface="Arial" panose="020B0604020202020204" pitchFamily="34" charset="0"/>
                <a:cs typeface="Arial" panose="020B0604020202020204" pitchFamily="34" charset="0"/>
              </a:rPr>
              <a:t>British </a:t>
            </a:r>
            <a:r>
              <a:rPr lang="en-GB" sz="4400" dirty="0" smtClean="0">
                <a:latin typeface="Arial" panose="020B0604020202020204" pitchFamily="34" charset="0"/>
                <a:cs typeface="Arial" panose="020B0604020202020204" pitchFamily="34" charset="0"/>
              </a:rPr>
              <a:t>Tourists </a:t>
            </a:r>
            <a:r>
              <a:rPr lang="en-GB" sz="4400" dirty="0">
                <a:latin typeface="Arial" panose="020B0604020202020204" pitchFamily="34" charset="0"/>
                <a:cs typeface="Arial" panose="020B0604020202020204" pitchFamily="34" charset="0"/>
              </a:rPr>
              <a:t>struggle with </a:t>
            </a:r>
            <a:r>
              <a:rPr lang="en-GB" sz="4400" dirty="0" smtClean="0">
                <a:latin typeface="Arial" panose="020B0604020202020204" pitchFamily="34" charset="0"/>
                <a:cs typeface="Arial" panose="020B0604020202020204" pitchFamily="34" charset="0"/>
              </a:rPr>
              <a:t>Weaker </a:t>
            </a:r>
            <a:r>
              <a:rPr lang="en-GB" dirty="0">
                <a:latin typeface="Arial" panose="020B0604020202020204" pitchFamily="34" charset="0"/>
                <a:cs typeface="Arial" panose="020B0604020202020204" pitchFamily="34" charset="0"/>
              </a:rPr>
              <a:t>P</a:t>
            </a:r>
            <a:r>
              <a:rPr lang="en-GB" sz="4400" dirty="0" smtClean="0">
                <a:latin typeface="Arial" panose="020B0604020202020204" pitchFamily="34" charset="0"/>
                <a:cs typeface="Arial" panose="020B0604020202020204" pitchFamily="34" charset="0"/>
              </a:rPr>
              <a:t>ound</a:t>
            </a:r>
            <a:endParaRPr lang="en-GB" sz="4400"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208722" y="1480930"/>
            <a:ext cx="10807149" cy="4615070"/>
          </a:xfrm>
        </p:spPr>
        <p:txBody>
          <a:bodyPr/>
          <a:lstStyle/>
          <a:p>
            <a:r>
              <a:rPr lang="en-GB" dirty="0">
                <a:hlinkClick r:id="rId2"/>
              </a:rPr>
              <a:t>https://youtu.be/btFoCAaS9Fk</a:t>
            </a:r>
            <a:endParaRPr lang="en-GB" dirty="0"/>
          </a:p>
        </p:txBody>
      </p:sp>
      <p:pic>
        <p:nvPicPr>
          <p:cNvPr id="5" name="Picture 4" descr="A picture containing person, man, holding, kite&#10;&#10;Description automatically generated">
            <a:extLst>
              <a:ext uri="{FF2B5EF4-FFF2-40B4-BE49-F238E27FC236}">
                <a16:creationId xmlns:a16="http://schemas.microsoft.com/office/drawing/2014/main" id="{8943FCC5-4D46-4E1A-9D92-55E8EB946EAB}"/>
              </a:ext>
            </a:extLst>
          </p:cNvPr>
          <p:cNvPicPr>
            <a:picLocks noChangeAspect="1"/>
          </p:cNvPicPr>
          <p:nvPr/>
        </p:nvPicPr>
        <p:blipFill>
          <a:blip r:embed="rId3"/>
          <a:stretch>
            <a:fillRect/>
          </a:stretch>
        </p:blipFill>
        <p:spPr>
          <a:xfrm>
            <a:off x="208723" y="2305878"/>
            <a:ext cx="11738112" cy="4313583"/>
          </a:xfrm>
          <a:prstGeom prst="rect">
            <a:avLst/>
          </a:prstGeom>
        </p:spPr>
      </p:pic>
    </p:spTree>
    <p:extLst>
      <p:ext uri="{BB962C8B-B14F-4D97-AF65-F5344CB8AC3E}">
        <p14:creationId xmlns:p14="http://schemas.microsoft.com/office/powerpoint/2010/main" val="3563298203"/>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026" y="139148"/>
            <a:ext cx="11270974" cy="2062875"/>
          </a:xfrm>
        </p:spPr>
        <p:txBody>
          <a:bodyPr>
            <a:normAutofit/>
          </a:bodyPr>
          <a:lstStyle/>
          <a:p>
            <a:pPr algn="ctr"/>
            <a:r>
              <a:rPr lang="en-GB" sz="4400" b="1" dirty="0">
                <a:latin typeface="Arial" panose="020B0604020202020204" pitchFamily="34" charset="0"/>
                <a:cs typeface="Arial" panose="020B0604020202020204" pitchFamily="34" charset="0"/>
              </a:rPr>
              <a:t>Blackpool </a:t>
            </a:r>
            <a:br>
              <a:rPr lang="en-GB" sz="4400" b="1" dirty="0">
                <a:latin typeface="Arial" panose="020B0604020202020204" pitchFamily="34" charset="0"/>
                <a:cs typeface="Arial" panose="020B0604020202020204" pitchFamily="34" charset="0"/>
              </a:rPr>
            </a:br>
            <a:r>
              <a:rPr lang="en-GB" sz="4400" b="1" dirty="0" smtClean="0">
                <a:latin typeface="Arial" panose="020B0604020202020204" pitchFamily="34" charset="0"/>
                <a:cs typeface="Arial" panose="020B0604020202020204" pitchFamily="34" charset="0"/>
              </a:rPr>
              <a:t>Stages </a:t>
            </a:r>
            <a:r>
              <a:rPr lang="en-GB" sz="4400" b="1" dirty="0">
                <a:latin typeface="Arial" panose="020B0604020202020204" pitchFamily="34" charset="0"/>
                <a:cs typeface="Arial" panose="020B0604020202020204" pitchFamily="34" charset="0"/>
              </a:rPr>
              <a:t>of </a:t>
            </a:r>
            <a:r>
              <a:rPr lang="en-GB" sz="4400" b="1" dirty="0" smtClean="0">
                <a:latin typeface="Arial" panose="020B0604020202020204" pitchFamily="34" charset="0"/>
                <a:cs typeface="Arial" panose="020B0604020202020204" pitchFamily="34" charset="0"/>
              </a:rPr>
              <a:t>Destination </a:t>
            </a:r>
            <a:r>
              <a:rPr lang="en-GB" b="1" dirty="0">
                <a:latin typeface="Arial" panose="020B0604020202020204" pitchFamily="34" charset="0"/>
                <a:cs typeface="Arial" panose="020B0604020202020204" pitchFamily="34" charset="0"/>
              </a:rPr>
              <a:t>D</a:t>
            </a:r>
            <a:r>
              <a:rPr lang="en-GB" sz="4400" b="1" dirty="0" smtClean="0">
                <a:latin typeface="Arial" panose="020B0604020202020204" pitchFamily="34" charset="0"/>
                <a:cs typeface="Arial" panose="020B0604020202020204" pitchFamily="34" charset="0"/>
              </a:rPr>
              <a:t>evelopment</a:t>
            </a:r>
            <a:endParaRPr lang="en-GB" sz="4400" b="1" dirty="0">
              <a:latin typeface="Arial" panose="020B0604020202020204" pitchFamily="34" charset="0"/>
              <a:cs typeface="Arial" panose="020B0604020202020204" pitchFamily="34" charset="0"/>
            </a:endParaRPr>
          </a:p>
        </p:txBody>
      </p:sp>
      <p:sp>
        <p:nvSpPr>
          <p:cNvPr id="3" name="Content Placeholder 2"/>
          <p:cNvSpPr>
            <a:spLocks noGrp="1"/>
          </p:cNvSpPr>
          <p:nvPr>
            <p:ph idx="1"/>
          </p:nvPr>
        </p:nvSpPr>
        <p:spPr>
          <a:xfrm>
            <a:off x="159026" y="2057400"/>
            <a:ext cx="11270974" cy="816430"/>
          </a:xfrm>
        </p:spPr>
        <p:txBody>
          <a:bodyPr/>
          <a:lstStyle/>
          <a:p>
            <a:r>
              <a:rPr lang="en-GB" dirty="0">
                <a:hlinkClick r:id="rId2"/>
              </a:rPr>
              <a:t>https://www.youtube.com/watch?v=cBY1wVk1yt4</a:t>
            </a:r>
            <a:endParaRPr lang="en-GB" dirty="0"/>
          </a:p>
          <a:p>
            <a:endParaRPr lang="en-GB" dirty="0"/>
          </a:p>
        </p:txBody>
      </p:sp>
      <p:pic>
        <p:nvPicPr>
          <p:cNvPr id="2050" name="Picture 2" descr="Image result for blackpool images">
            <a:extLst>
              <a:ext uri="{FF2B5EF4-FFF2-40B4-BE49-F238E27FC236}">
                <a16:creationId xmlns:a16="http://schemas.microsoft.com/office/drawing/2014/main" id="{0BD8E77D-3F9F-4D77-85AE-9AE7864CC2D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58417" y="2653749"/>
            <a:ext cx="4154962" cy="3965712"/>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Image result for blackpool images">
            <a:extLst>
              <a:ext uri="{FF2B5EF4-FFF2-40B4-BE49-F238E27FC236}">
                <a16:creationId xmlns:a16="http://schemas.microsoft.com/office/drawing/2014/main" id="{3B59B827-4124-4285-AAD9-C6F656C82D8B}"/>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543800" y="2286002"/>
            <a:ext cx="4452730" cy="2444618"/>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city at night&#10;&#10;Description automatically generated">
            <a:extLst>
              <a:ext uri="{FF2B5EF4-FFF2-40B4-BE49-F238E27FC236}">
                <a16:creationId xmlns:a16="http://schemas.microsoft.com/office/drawing/2014/main" id="{AE5DC16B-6993-4694-94BB-C562AAF94736}"/>
              </a:ext>
            </a:extLst>
          </p:cNvPr>
          <p:cNvPicPr>
            <a:picLocks noChangeAspect="1"/>
          </p:cNvPicPr>
          <p:nvPr/>
        </p:nvPicPr>
        <p:blipFill>
          <a:blip r:embed="rId5"/>
          <a:stretch>
            <a:fillRect/>
          </a:stretch>
        </p:blipFill>
        <p:spPr>
          <a:xfrm>
            <a:off x="7623304" y="4730620"/>
            <a:ext cx="4373226" cy="1958415"/>
          </a:xfrm>
          <a:prstGeom prst="rect">
            <a:avLst/>
          </a:prstGeom>
        </p:spPr>
      </p:pic>
      <p:pic>
        <p:nvPicPr>
          <p:cNvPr id="13" name="Picture 12" descr="A picture containing outdoor, clock, water, beach&#10;&#10;Description automatically generated">
            <a:extLst>
              <a:ext uri="{FF2B5EF4-FFF2-40B4-BE49-F238E27FC236}">
                <a16:creationId xmlns:a16="http://schemas.microsoft.com/office/drawing/2014/main" id="{87DBFDC6-93E0-4E55-9000-014612E7B5A4}"/>
              </a:ext>
            </a:extLst>
          </p:cNvPr>
          <p:cNvPicPr>
            <a:picLocks noChangeAspect="1"/>
          </p:cNvPicPr>
          <p:nvPr/>
        </p:nvPicPr>
        <p:blipFill>
          <a:blip r:embed="rId6"/>
          <a:stretch>
            <a:fillRect/>
          </a:stretch>
        </p:blipFill>
        <p:spPr>
          <a:xfrm>
            <a:off x="4413379" y="2651825"/>
            <a:ext cx="3209925" cy="4037210"/>
          </a:xfrm>
          <a:prstGeom prst="rect">
            <a:avLst/>
          </a:prstGeom>
        </p:spPr>
      </p:pic>
    </p:spTree>
    <p:extLst>
      <p:ext uri="{BB962C8B-B14F-4D97-AF65-F5344CB8AC3E}">
        <p14:creationId xmlns:p14="http://schemas.microsoft.com/office/powerpoint/2010/main" val="275303324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28600" y="178905"/>
            <a:ext cx="11201400" cy="1197314"/>
          </a:xfrm>
        </p:spPr>
        <p:txBody>
          <a:bodyPr>
            <a:normAutofit/>
          </a:bodyPr>
          <a:lstStyle/>
          <a:p>
            <a:r>
              <a:rPr lang="en-GB" sz="4400" b="1" dirty="0">
                <a:latin typeface="+mn-lt"/>
                <a:cs typeface="Arial" panose="020B0604020202020204" pitchFamily="34" charset="0"/>
              </a:rPr>
              <a:t>Blackpool</a:t>
            </a:r>
          </a:p>
        </p:txBody>
      </p:sp>
      <p:sp>
        <p:nvSpPr>
          <p:cNvPr id="3" name="Content Placeholder 2"/>
          <p:cNvSpPr>
            <a:spLocks noGrp="1"/>
          </p:cNvSpPr>
          <p:nvPr>
            <p:ph idx="1"/>
          </p:nvPr>
        </p:nvSpPr>
        <p:spPr>
          <a:xfrm>
            <a:off x="228600" y="1152939"/>
            <a:ext cx="11201400" cy="5435500"/>
          </a:xfrm>
        </p:spPr>
        <p:txBody>
          <a:bodyPr>
            <a:normAutofit/>
          </a:bodyPr>
          <a:lstStyle/>
          <a:p>
            <a:r>
              <a:rPr lang="en-GB" sz="2800" dirty="0">
                <a:cs typeface="Arial" panose="020B0604020202020204" pitchFamily="34" charset="0"/>
              </a:rPr>
              <a:t>In the 1950s, Blackpool had its heyday: the </a:t>
            </a:r>
            <a:r>
              <a:rPr lang="en-GB" sz="2800" dirty="0" smtClean="0">
                <a:cs typeface="Arial" panose="020B0604020202020204" pitchFamily="34" charset="0"/>
              </a:rPr>
              <a:t>Beach</a:t>
            </a:r>
            <a:r>
              <a:rPr lang="en-GB" sz="2800" dirty="0">
                <a:cs typeface="Arial" panose="020B0604020202020204" pitchFamily="34" charset="0"/>
              </a:rPr>
              <a:t>, the </a:t>
            </a:r>
            <a:r>
              <a:rPr lang="en-GB" sz="2800" dirty="0" smtClean="0">
                <a:cs typeface="Arial" panose="020B0604020202020204" pitchFamily="34" charset="0"/>
              </a:rPr>
              <a:t>Pier</a:t>
            </a:r>
            <a:r>
              <a:rPr lang="en-GB" sz="2800" dirty="0">
                <a:cs typeface="Arial" panose="020B0604020202020204" pitchFamily="34" charset="0"/>
              </a:rPr>
              <a:t>, </a:t>
            </a:r>
            <a:r>
              <a:rPr lang="en-GB" sz="2800" dirty="0" smtClean="0">
                <a:cs typeface="Arial" panose="020B0604020202020204" pitchFamily="34" charset="0"/>
              </a:rPr>
              <a:t>Amusements </a:t>
            </a:r>
            <a:r>
              <a:rPr lang="en-GB" sz="2800" dirty="0">
                <a:cs typeface="Arial" panose="020B0604020202020204" pitchFamily="34" charset="0"/>
              </a:rPr>
              <a:t>at the Pleasure Beach, Blackpool Tower, the Tower Ballroom . . .</a:t>
            </a:r>
          </a:p>
          <a:p>
            <a:r>
              <a:rPr lang="en-GB" sz="2800" dirty="0">
                <a:cs typeface="Arial" panose="020B0604020202020204" pitchFamily="34" charset="0"/>
              </a:rPr>
              <a:t>Over the past 30 years British seaside resorts have become tired.</a:t>
            </a:r>
          </a:p>
          <a:p>
            <a:r>
              <a:rPr lang="en-GB" sz="2800" dirty="0">
                <a:cs typeface="Arial" panose="020B0604020202020204" pitchFamily="34" charset="0"/>
              </a:rPr>
              <a:t>Blackpool and other traditional seaside towns are dealing with unemployment, poverty and neglect. </a:t>
            </a:r>
            <a:endParaRPr lang="en-GB" sz="2800" dirty="0" smtClean="0">
              <a:cs typeface="Arial" panose="020B0604020202020204" pitchFamily="34" charset="0"/>
            </a:endParaRPr>
          </a:p>
          <a:p>
            <a:pPr marL="45720" indent="0">
              <a:buNone/>
            </a:pPr>
            <a:r>
              <a:rPr lang="en-GB" sz="2800" dirty="0" smtClean="0">
                <a:cs typeface="Arial" panose="020B0604020202020204" pitchFamily="34" charset="0"/>
              </a:rPr>
              <a:t>Estimated </a:t>
            </a:r>
            <a:r>
              <a:rPr lang="en-GB" sz="2800" dirty="0">
                <a:cs typeface="Arial" panose="020B0604020202020204" pitchFamily="34" charset="0"/>
              </a:rPr>
              <a:t>4000 people left Blackpool in </a:t>
            </a:r>
            <a:endParaRPr lang="en-GB" sz="2800" dirty="0" smtClean="0">
              <a:cs typeface="Arial" panose="020B0604020202020204" pitchFamily="34" charset="0"/>
            </a:endParaRPr>
          </a:p>
          <a:p>
            <a:pPr marL="45720" indent="0">
              <a:buNone/>
            </a:pPr>
            <a:r>
              <a:rPr lang="en-GB" sz="2800" dirty="0" smtClean="0">
                <a:cs typeface="Arial" panose="020B0604020202020204" pitchFamily="34" charset="0"/>
              </a:rPr>
              <a:t>search of </a:t>
            </a:r>
            <a:r>
              <a:rPr lang="en-GB" sz="2800" dirty="0">
                <a:cs typeface="Arial" panose="020B0604020202020204" pitchFamily="34" charset="0"/>
              </a:rPr>
              <a:t>new jobs.</a:t>
            </a:r>
          </a:p>
          <a:p>
            <a:r>
              <a:rPr lang="en-GB" sz="2800" dirty="0">
                <a:cs typeface="Arial" panose="020B0604020202020204" pitchFamily="34" charset="0"/>
              </a:rPr>
              <a:t>Once a resort has reached stagnation, </a:t>
            </a:r>
            <a:endParaRPr lang="en-GB" sz="2800" dirty="0" smtClean="0">
              <a:cs typeface="Arial" panose="020B0604020202020204" pitchFamily="34" charset="0"/>
            </a:endParaRPr>
          </a:p>
          <a:p>
            <a:pPr marL="45720" indent="0">
              <a:buNone/>
            </a:pPr>
            <a:r>
              <a:rPr lang="en-GB" sz="2800" dirty="0" smtClean="0">
                <a:cs typeface="Arial" panose="020B0604020202020204" pitchFamily="34" charset="0"/>
              </a:rPr>
              <a:t>it </a:t>
            </a:r>
            <a:r>
              <a:rPr lang="en-GB" sz="2800" dirty="0">
                <a:cs typeface="Arial" panose="020B0604020202020204" pitchFamily="34" charset="0"/>
              </a:rPr>
              <a:t>either declines or needs to be </a:t>
            </a:r>
            <a:endParaRPr lang="en-GB" sz="2800" dirty="0" smtClean="0">
              <a:cs typeface="Arial" panose="020B0604020202020204" pitchFamily="34" charset="0"/>
            </a:endParaRPr>
          </a:p>
          <a:p>
            <a:pPr marL="45720" indent="0">
              <a:buNone/>
            </a:pPr>
            <a:r>
              <a:rPr lang="en-GB" sz="2800" dirty="0" smtClean="0">
                <a:cs typeface="Arial" panose="020B0604020202020204" pitchFamily="34" charset="0"/>
              </a:rPr>
              <a:t>rejuvenated</a:t>
            </a:r>
            <a:r>
              <a:rPr lang="en-GB" sz="2800" dirty="0">
                <a:cs typeface="Arial" panose="020B0604020202020204" pitchFamily="34" charset="0"/>
              </a:rPr>
              <a:t>. </a:t>
            </a:r>
          </a:p>
        </p:txBody>
      </p:sp>
      <p:sp>
        <p:nvSpPr>
          <p:cNvPr id="4" name="AutoShape 2" descr="Image result for blackpool"/>
          <p:cNvSpPr>
            <a:spLocks noChangeAspect="1" noChangeArrowheads="1"/>
          </p:cNvSpPr>
          <p:nvPr/>
        </p:nvSpPr>
        <p:spPr bwMode="auto">
          <a:xfrm>
            <a:off x="63500" y="-814388"/>
            <a:ext cx="2847975" cy="17049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5" name="Picture 4"/>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60435" y="3210340"/>
            <a:ext cx="5540641" cy="3467552"/>
          </a:xfrm>
          <a:prstGeom prst="rect">
            <a:avLst/>
          </a:prstGeom>
        </p:spPr>
      </p:pic>
    </p:spTree>
    <p:extLst>
      <p:ext uri="{BB962C8B-B14F-4D97-AF65-F5344CB8AC3E}">
        <p14:creationId xmlns:p14="http://schemas.microsoft.com/office/powerpoint/2010/main" val="83803356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people walking down a street&#10;&#10;Description automatically generated">
            <a:extLst>
              <a:ext uri="{FF2B5EF4-FFF2-40B4-BE49-F238E27FC236}">
                <a16:creationId xmlns:a16="http://schemas.microsoft.com/office/drawing/2014/main" id="{CAC001EA-C3E4-443B-BF80-599969866736}"/>
              </a:ext>
            </a:extLst>
          </p:cNvPr>
          <p:cNvPicPr>
            <a:picLocks noChangeAspect="1"/>
          </p:cNvPicPr>
          <p:nvPr/>
        </p:nvPicPr>
        <p:blipFill>
          <a:blip r:embed="rId2"/>
          <a:stretch>
            <a:fillRect/>
          </a:stretch>
        </p:blipFill>
        <p:spPr>
          <a:xfrm>
            <a:off x="208722" y="2612572"/>
            <a:ext cx="7613927" cy="4046644"/>
          </a:xfrm>
          <a:prstGeom prst="rect">
            <a:avLst/>
          </a:prstGeom>
        </p:spPr>
      </p:pic>
      <p:pic>
        <p:nvPicPr>
          <p:cNvPr id="3074" name="Picture 2" descr="Image result for icecream ">
            <a:extLst>
              <a:ext uri="{FF2B5EF4-FFF2-40B4-BE49-F238E27FC236}">
                <a16:creationId xmlns:a16="http://schemas.microsoft.com/office/drawing/2014/main" id="{9DF92AC9-6B6A-4925-A48A-BFCD9E62288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999383" y="279918"/>
            <a:ext cx="2552679" cy="2009775"/>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descr="A sandwich sitting on top of a paper plate&#10;&#10;Description automatically generated">
            <a:extLst>
              <a:ext uri="{FF2B5EF4-FFF2-40B4-BE49-F238E27FC236}">
                <a16:creationId xmlns:a16="http://schemas.microsoft.com/office/drawing/2014/main" id="{506169F8-B087-43E7-AF3F-11CEB3F360C7}"/>
              </a:ext>
            </a:extLst>
          </p:cNvPr>
          <p:cNvPicPr>
            <a:picLocks noChangeAspect="1"/>
          </p:cNvPicPr>
          <p:nvPr/>
        </p:nvPicPr>
        <p:blipFill>
          <a:blip r:embed="rId4"/>
          <a:stretch>
            <a:fillRect/>
          </a:stretch>
        </p:blipFill>
        <p:spPr>
          <a:xfrm>
            <a:off x="208722" y="279918"/>
            <a:ext cx="5227982" cy="2332653"/>
          </a:xfrm>
          <a:prstGeom prst="rect">
            <a:avLst/>
          </a:prstGeom>
        </p:spPr>
      </p:pic>
      <p:pic>
        <p:nvPicPr>
          <p:cNvPr id="3076" name="Picture 4" descr="Image result for pint of beer">
            <a:extLst>
              <a:ext uri="{FF2B5EF4-FFF2-40B4-BE49-F238E27FC236}">
                <a16:creationId xmlns:a16="http://schemas.microsoft.com/office/drawing/2014/main" id="{3EB44FC1-8531-49A3-98A4-65F7E35D7C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822649" y="3428999"/>
            <a:ext cx="4193759" cy="3230217"/>
          </a:xfrm>
          <a:prstGeom prst="rect">
            <a:avLst/>
          </a:prstGeom>
          <a:noFill/>
          <a:extLst>
            <a:ext uri="{909E8E84-426E-40DD-AFC4-6F175D3DCCD1}">
              <a14:hiddenFill xmlns:a14="http://schemas.microsoft.com/office/drawing/2010/main">
                <a:solidFill>
                  <a:srgbClr val="FFFFFF"/>
                </a:solidFill>
              </a14:hiddenFill>
            </a:ext>
          </a:extLst>
        </p:spPr>
      </p:pic>
      <p:pic>
        <p:nvPicPr>
          <p:cNvPr id="9" name="Picture 8" descr="A group of people standing in front of a crowd&#10;&#10;Description automatically generated">
            <a:extLst>
              <a:ext uri="{FF2B5EF4-FFF2-40B4-BE49-F238E27FC236}">
                <a16:creationId xmlns:a16="http://schemas.microsoft.com/office/drawing/2014/main" id="{345658E9-3B54-42A7-A839-683D5D6327F7}"/>
              </a:ext>
            </a:extLst>
          </p:cNvPr>
          <p:cNvPicPr>
            <a:picLocks noChangeAspect="1"/>
          </p:cNvPicPr>
          <p:nvPr/>
        </p:nvPicPr>
        <p:blipFill>
          <a:blip r:embed="rId6"/>
          <a:stretch>
            <a:fillRect/>
          </a:stretch>
        </p:blipFill>
        <p:spPr>
          <a:xfrm>
            <a:off x="7136295" y="246286"/>
            <a:ext cx="4880113" cy="3182714"/>
          </a:xfrm>
          <a:prstGeom prst="rect">
            <a:avLst/>
          </a:prstGeom>
        </p:spPr>
      </p:pic>
    </p:spTree>
    <p:extLst>
      <p:ext uri="{BB962C8B-B14F-4D97-AF65-F5344CB8AC3E}">
        <p14:creationId xmlns:p14="http://schemas.microsoft.com/office/powerpoint/2010/main" val="462143053"/>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8904" y="-437322"/>
            <a:ext cx="10839616" cy="2403282"/>
          </a:xfrm>
        </p:spPr>
        <p:txBody>
          <a:bodyPr>
            <a:normAutofit/>
          </a:bodyPr>
          <a:lstStyle/>
          <a:p>
            <a:r>
              <a:rPr lang="en-GB" sz="4400" b="1" dirty="0">
                <a:latin typeface="+mn-lt"/>
                <a:cs typeface="Arial" panose="020B0604020202020204" pitchFamily="34" charset="0"/>
              </a:rPr>
              <a:t>Blackpool Regenerated</a:t>
            </a:r>
          </a:p>
        </p:txBody>
      </p:sp>
      <p:sp>
        <p:nvSpPr>
          <p:cNvPr id="3" name="Content Placeholder 2"/>
          <p:cNvSpPr>
            <a:spLocks noGrp="1"/>
          </p:cNvSpPr>
          <p:nvPr>
            <p:ph idx="1"/>
          </p:nvPr>
        </p:nvSpPr>
        <p:spPr>
          <a:xfrm>
            <a:off x="-119270" y="1073426"/>
            <a:ext cx="11549270" cy="4806167"/>
          </a:xfrm>
        </p:spPr>
        <p:txBody>
          <a:bodyPr/>
          <a:lstStyle/>
          <a:p>
            <a:r>
              <a:rPr lang="en-GB" dirty="0">
                <a:hlinkClick r:id="rId2"/>
              </a:rPr>
              <a:t>https://www.youtube.com/watch?v=fYWzDRTBEhE</a:t>
            </a:r>
            <a:endParaRPr lang="en-GB" dirty="0"/>
          </a:p>
          <a:p>
            <a:endParaRPr lang="en-GB" dirty="0"/>
          </a:p>
        </p:txBody>
      </p:sp>
      <p:sp>
        <p:nvSpPr>
          <p:cNvPr id="4" name="AutoShape 2" descr="Image result for blackpool"/>
          <p:cNvSpPr>
            <a:spLocks noChangeAspect="1" noChangeArrowheads="1"/>
          </p:cNvSpPr>
          <p:nvPr/>
        </p:nvSpPr>
        <p:spPr bwMode="auto">
          <a:xfrm>
            <a:off x="63500" y="-830263"/>
            <a:ext cx="2390775" cy="1743076"/>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pic>
        <p:nvPicPr>
          <p:cNvPr id="6" name="Picture 5"/>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8904" y="1590261"/>
            <a:ext cx="11787808" cy="5059018"/>
          </a:xfrm>
          <a:prstGeom prst="rect">
            <a:avLst/>
          </a:prstGeom>
        </p:spPr>
      </p:pic>
    </p:spTree>
    <p:extLst>
      <p:ext uri="{BB962C8B-B14F-4D97-AF65-F5344CB8AC3E}">
        <p14:creationId xmlns:p14="http://schemas.microsoft.com/office/powerpoint/2010/main" val="911961077"/>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685800"/>
            <a:ext cx="11018520" cy="2651760"/>
          </a:xfrm>
        </p:spPr>
        <p:txBody>
          <a:bodyPr>
            <a:normAutofit/>
          </a:bodyPr>
          <a:lstStyle/>
          <a:p>
            <a:pPr algn="ctr"/>
            <a:r>
              <a:rPr lang="en-GB" sz="4400" b="1" dirty="0">
                <a:latin typeface="+mn-lt"/>
                <a:cs typeface="Arial" panose="020B0604020202020204" pitchFamily="34" charset="0"/>
              </a:rPr>
              <a:t>Decline of the Bucket and </a:t>
            </a:r>
            <a:r>
              <a:rPr lang="en-GB" sz="4400" b="1" dirty="0" smtClean="0">
                <a:latin typeface="+mn-lt"/>
                <a:cs typeface="Arial" panose="020B0604020202020204" pitchFamily="34" charset="0"/>
              </a:rPr>
              <a:t>Spade </a:t>
            </a:r>
            <a:r>
              <a:rPr lang="en-GB" b="1" dirty="0">
                <a:latin typeface="+mn-lt"/>
                <a:cs typeface="Arial" panose="020B0604020202020204" pitchFamily="34" charset="0"/>
              </a:rPr>
              <a:t>C</a:t>
            </a:r>
            <a:r>
              <a:rPr lang="en-GB" sz="4400" b="1" dirty="0" smtClean="0">
                <a:latin typeface="+mn-lt"/>
                <a:cs typeface="Arial" panose="020B0604020202020204" pitchFamily="34" charset="0"/>
              </a:rPr>
              <a:t>ulture</a:t>
            </a:r>
            <a:r>
              <a:rPr lang="en-GB" sz="4400" b="1" dirty="0">
                <a:latin typeface="+mn-lt"/>
                <a:cs typeface="Arial" panose="020B0604020202020204" pitchFamily="34" charset="0"/>
              </a:rPr>
              <a:t>?</a:t>
            </a:r>
          </a:p>
        </p:txBody>
      </p:sp>
      <p:sp>
        <p:nvSpPr>
          <p:cNvPr id="3" name="Content Placeholder 2"/>
          <p:cNvSpPr>
            <a:spLocks noGrp="1"/>
          </p:cNvSpPr>
          <p:nvPr>
            <p:ph idx="1"/>
          </p:nvPr>
        </p:nvSpPr>
        <p:spPr>
          <a:xfrm>
            <a:off x="178904" y="1023730"/>
            <a:ext cx="11251096" cy="5654161"/>
          </a:xfrm>
        </p:spPr>
        <p:txBody>
          <a:bodyPr>
            <a:normAutofit/>
          </a:bodyPr>
          <a:lstStyle/>
          <a:p>
            <a:r>
              <a:rPr lang="en-GB" sz="2800" dirty="0">
                <a:cs typeface="Arial" panose="020B0604020202020204" pitchFamily="34" charset="0"/>
              </a:rPr>
              <a:t>The rise of the package holiday and 'bucket and spade' culture during the past half century led us to believe that travel was about jetting off for two weeks of sun, sand and souvenirs. </a:t>
            </a:r>
          </a:p>
          <a:p>
            <a:r>
              <a:rPr lang="en-GB" sz="2800" dirty="0">
                <a:cs typeface="Arial" panose="020B0604020202020204" pitchFamily="34" charset="0"/>
              </a:rPr>
              <a:t>Low-cost airlines.. Package Holidays.. Airbnb… has seen tourism become a race to tick off trophy experiences and destinations. </a:t>
            </a:r>
          </a:p>
          <a:p>
            <a:r>
              <a:rPr lang="en-GB" sz="2800" dirty="0">
                <a:cs typeface="Arial" panose="020B0604020202020204" pitchFamily="34" charset="0"/>
              </a:rPr>
              <a:t>We collect the passport stamps.. the </a:t>
            </a:r>
            <a:r>
              <a:rPr lang="en-GB" sz="2800" dirty="0" smtClean="0">
                <a:cs typeface="Arial" panose="020B0604020202020204" pitchFamily="34" charset="0"/>
              </a:rPr>
              <a:t>photos</a:t>
            </a:r>
            <a:r>
              <a:rPr lang="en-GB" sz="2800" dirty="0">
                <a:cs typeface="Arial" panose="020B0604020202020204" pitchFamily="34" charset="0"/>
              </a:rPr>
              <a:t>, and then move on to the next 'unmissable' sight.</a:t>
            </a:r>
          </a:p>
          <a:p>
            <a:pPr marL="0" indent="0">
              <a:buNone/>
            </a:pPr>
            <a:endParaRPr lang="en-GB" dirty="0">
              <a:latin typeface="Arial" panose="020B0604020202020204" pitchFamily="34" charset="0"/>
              <a:cs typeface="Arial" panose="020B0604020202020204" pitchFamily="34" charset="0"/>
            </a:endParaRPr>
          </a:p>
        </p:txBody>
      </p:sp>
      <p:pic>
        <p:nvPicPr>
          <p:cNvPr id="5" name="Picture 4" descr="A picture containing person, sitting, holding, young&#10;&#10;Description automatically generated">
            <a:extLst>
              <a:ext uri="{FF2B5EF4-FFF2-40B4-BE49-F238E27FC236}">
                <a16:creationId xmlns:a16="http://schemas.microsoft.com/office/drawing/2014/main" id="{8A97A183-A834-4CB3-8AAE-393894D9437E}"/>
              </a:ext>
            </a:extLst>
          </p:cNvPr>
          <p:cNvPicPr>
            <a:picLocks noChangeAspect="1"/>
          </p:cNvPicPr>
          <p:nvPr/>
        </p:nvPicPr>
        <p:blipFill>
          <a:blip r:embed="rId2"/>
          <a:stretch>
            <a:fillRect/>
          </a:stretch>
        </p:blipFill>
        <p:spPr>
          <a:xfrm>
            <a:off x="4707625" y="4276204"/>
            <a:ext cx="3390900" cy="2355202"/>
          </a:xfrm>
          <a:prstGeom prst="rect">
            <a:avLst/>
          </a:prstGeom>
        </p:spPr>
      </p:pic>
      <p:pic>
        <p:nvPicPr>
          <p:cNvPr id="9" name="Picture 8" descr="A close up of text on a white surface&#10;&#10;Description automatically generated">
            <a:extLst>
              <a:ext uri="{FF2B5EF4-FFF2-40B4-BE49-F238E27FC236}">
                <a16:creationId xmlns:a16="http://schemas.microsoft.com/office/drawing/2014/main" id="{00B1A55B-CCD1-4046-B8A3-0FA490A487ED}"/>
              </a:ext>
            </a:extLst>
          </p:cNvPr>
          <p:cNvPicPr>
            <a:picLocks noChangeAspect="1"/>
          </p:cNvPicPr>
          <p:nvPr/>
        </p:nvPicPr>
        <p:blipFill>
          <a:blip r:embed="rId3"/>
          <a:stretch>
            <a:fillRect/>
          </a:stretch>
        </p:blipFill>
        <p:spPr>
          <a:xfrm>
            <a:off x="229846" y="4203503"/>
            <a:ext cx="4537205" cy="2427903"/>
          </a:xfrm>
          <a:prstGeom prst="rect">
            <a:avLst/>
          </a:prstGeom>
        </p:spPr>
      </p:pic>
      <p:pic>
        <p:nvPicPr>
          <p:cNvPr id="11" name="Picture 10" descr="A close up of a logo&#10;&#10;Description automatically generated">
            <a:extLst>
              <a:ext uri="{FF2B5EF4-FFF2-40B4-BE49-F238E27FC236}">
                <a16:creationId xmlns:a16="http://schemas.microsoft.com/office/drawing/2014/main" id="{CE37AEAF-13EB-419D-9A0F-F046BFC82825}"/>
              </a:ext>
            </a:extLst>
          </p:cNvPr>
          <p:cNvPicPr>
            <a:picLocks noChangeAspect="1"/>
          </p:cNvPicPr>
          <p:nvPr/>
        </p:nvPicPr>
        <p:blipFill>
          <a:blip r:embed="rId4"/>
          <a:stretch>
            <a:fillRect/>
          </a:stretch>
        </p:blipFill>
        <p:spPr>
          <a:xfrm>
            <a:off x="8098526" y="4276204"/>
            <a:ext cx="3808552" cy="2355202"/>
          </a:xfrm>
          <a:prstGeom prst="rect">
            <a:avLst/>
          </a:prstGeom>
        </p:spPr>
      </p:pic>
    </p:spTree>
    <p:extLst>
      <p:ext uri="{BB962C8B-B14F-4D97-AF65-F5344CB8AC3E}">
        <p14:creationId xmlns:p14="http://schemas.microsoft.com/office/powerpoint/2010/main" val="426883429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DF600F-85D8-4A8C-8F31-F36BB8A1AA34}"/>
              </a:ext>
            </a:extLst>
          </p:cNvPr>
          <p:cNvSpPr>
            <a:spLocks noGrp="1"/>
          </p:cNvSpPr>
          <p:nvPr>
            <p:ph type="title"/>
          </p:nvPr>
        </p:nvSpPr>
        <p:spPr>
          <a:xfrm>
            <a:off x="278296" y="188843"/>
            <a:ext cx="11151704" cy="1098781"/>
          </a:xfrm>
        </p:spPr>
        <p:txBody>
          <a:bodyPr>
            <a:normAutofit/>
          </a:bodyPr>
          <a:lstStyle/>
          <a:p>
            <a:r>
              <a:rPr lang="en-GB" sz="4000" b="1" dirty="0">
                <a:latin typeface="+mn-lt"/>
                <a:cs typeface="Arial" panose="020B0604020202020204" pitchFamily="34" charset="0"/>
              </a:rPr>
              <a:t>The WHY </a:t>
            </a:r>
            <a:r>
              <a:rPr lang="en-GB" sz="4000" b="1" dirty="0" smtClean="0">
                <a:latin typeface="+mn-lt"/>
                <a:cs typeface="Arial" panose="020B0604020202020204" pitchFamily="34" charset="0"/>
              </a:rPr>
              <a:t>and the </a:t>
            </a:r>
            <a:r>
              <a:rPr lang="en-GB" sz="4000" b="1" dirty="0" smtClean="0">
                <a:latin typeface="+mn-lt"/>
                <a:cs typeface="Arial" panose="020B0604020202020204" pitchFamily="34" charset="0"/>
              </a:rPr>
              <a:t>HOW…</a:t>
            </a:r>
            <a:endParaRPr lang="en-GB" sz="4000" b="1" dirty="0">
              <a:latin typeface="+mn-lt"/>
              <a:cs typeface="Arial" panose="020B0604020202020204" pitchFamily="34" charset="0"/>
            </a:endParaRPr>
          </a:p>
        </p:txBody>
      </p:sp>
      <p:sp>
        <p:nvSpPr>
          <p:cNvPr id="3" name="Content Placeholder 2">
            <a:extLst>
              <a:ext uri="{FF2B5EF4-FFF2-40B4-BE49-F238E27FC236}">
                <a16:creationId xmlns:a16="http://schemas.microsoft.com/office/drawing/2014/main" id="{2F84EC1F-AA04-49DA-986F-CDCD0030E823}"/>
              </a:ext>
            </a:extLst>
          </p:cNvPr>
          <p:cNvSpPr>
            <a:spLocks noGrp="1"/>
          </p:cNvSpPr>
          <p:nvPr>
            <p:ph idx="1"/>
          </p:nvPr>
        </p:nvSpPr>
        <p:spPr>
          <a:xfrm>
            <a:off x="278296" y="1073426"/>
            <a:ext cx="11913704" cy="3806484"/>
          </a:xfrm>
        </p:spPr>
        <p:txBody>
          <a:bodyPr>
            <a:normAutofit/>
          </a:bodyPr>
          <a:lstStyle/>
          <a:p>
            <a:r>
              <a:rPr lang="en-GB" sz="3200" dirty="0">
                <a:cs typeface="Arial" panose="020B0604020202020204" pitchFamily="34" charset="0"/>
              </a:rPr>
              <a:t>Where do you want to go?’ </a:t>
            </a:r>
          </a:p>
          <a:p>
            <a:r>
              <a:rPr lang="en-GB" sz="3200" dirty="0">
                <a:cs typeface="Arial" panose="020B0604020202020204" pitchFamily="34" charset="0"/>
              </a:rPr>
              <a:t>How about 'why' and the 'how‘ do you want to go? </a:t>
            </a:r>
          </a:p>
          <a:p>
            <a:r>
              <a:rPr lang="en-GB" sz="3200" dirty="0">
                <a:cs typeface="Arial" panose="020B0604020202020204" pitchFamily="34" charset="0"/>
              </a:rPr>
              <a:t>‘</a:t>
            </a:r>
            <a:r>
              <a:rPr lang="en-GB" sz="3200" b="1" i="1" dirty="0">
                <a:cs typeface="Arial" panose="020B0604020202020204" pitchFamily="34" charset="0"/>
              </a:rPr>
              <a:t>Want’ to </a:t>
            </a:r>
            <a:r>
              <a:rPr lang="en-GB" sz="3200" dirty="0">
                <a:cs typeface="Arial" panose="020B0604020202020204" pitchFamily="34" charset="0"/>
              </a:rPr>
              <a:t>re-charge my batteries or to reconnect with myself.  ‘</a:t>
            </a:r>
            <a:r>
              <a:rPr lang="en-GB" sz="3200" b="1" i="1" dirty="0">
                <a:cs typeface="Arial" panose="020B0604020202020204" pitchFamily="34" charset="0"/>
              </a:rPr>
              <a:t>Want’ </a:t>
            </a:r>
            <a:r>
              <a:rPr lang="en-GB" sz="3200" dirty="0">
                <a:cs typeface="Arial" panose="020B0604020202020204" pitchFamily="34" charset="0"/>
              </a:rPr>
              <a:t>to meet new people or to discover and learn about another place and another culture. </a:t>
            </a:r>
          </a:p>
          <a:p>
            <a:r>
              <a:rPr lang="en-GB" sz="3200" dirty="0">
                <a:cs typeface="Arial" panose="020B0604020202020204" pitchFamily="34" charset="0"/>
              </a:rPr>
              <a:t> </a:t>
            </a:r>
            <a:r>
              <a:rPr lang="en-GB" sz="3200" b="1" i="1" dirty="0">
                <a:cs typeface="Arial" panose="020B0604020202020204" pitchFamily="34" charset="0"/>
              </a:rPr>
              <a:t>’How’ </a:t>
            </a:r>
            <a:r>
              <a:rPr lang="en-GB" sz="3200" dirty="0">
                <a:cs typeface="Arial" panose="020B0604020202020204" pitchFamily="34" charset="0"/>
              </a:rPr>
              <a:t>to Travel to the destination and ‘</a:t>
            </a:r>
            <a:r>
              <a:rPr lang="en-GB" sz="3200" b="1" dirty="0">
                <a:cs typeface="Arial" panose="020B0604020202020204" pitchFamily="34" charset="0"/>
              </a:rPr>
              <a:t>Carbon Guilt' </a:t>
            </a:r>
            <a:r>
              <a:rPr lang="en-GB" sz="3200" dirty="0">
                <a:cs typeface="Arial" panose="020B0604020202020204" pitchFamily="34" charset="0"/>
              </a:rPr>
              <a:t>– not feeling entirely comfortable boasting about our overseas holidays.</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78297" y="4760843"/>
            <a:ext cx="11678478" cy="1850334"/>
          </a:xfrm>
          <a:prstGeom prst="rect">
            <a:avLst/>
          </a:prstGeom>
        </p:spPr>
      </p:pic>
    </p:spTree>
    <p:extLst>
      <p:ext uri="{BB962C8B-B14F-4D97-AF65-F5344CB8AC3E}">
        <p14:creationId xmlns:p14="http://schemas.microsoft.com/office/powerpoint/2010/main" val="182531686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Tutorial </a:t>
            </a:r>
            <a:endParaRPr lang="en-GB" dirty="0"/>
          </a:p>
        </p:txBody>
      </p:sp>
      <p:sp>
        <p:nvSpPr>
          <p:cNvPr id="3" name="Subtitle 2"/>
          <p:cNvSpPr>
            <a:spLocks noGrp="1"/>
          </p:cNvSpPr>
          <p:nvPr>
            <p:ph type="subTitle" idx="1"/>
          </p:nvPr>
        </p:nvSpPr>
        <p:spPr/>
        <p:txBody>
          <a:bodyPr>
            <a:normAutofit lnSpcReduction="10000"/>
          </a:bodyPr>
          <a:lstStyle/>
          <a:p>
            <a:r>
              <a:rPr lang="en-GB" sz="4400" b="1" dirty="0" smtClean="0"/>
              <a:t>The UK as a </a:t>
            </a:r>
          </a:p>
          <a:p>
            <a:r>
              <a:rPr lang="en-GB" sz="4400" b="1" dirty="0" smtClean="0"/>
              <a:t>Tourist Destination</a:t>
            </a:r>
            <a:endParaRPr lang="en-GB" sz="4400" b="1" dirty="0"/>
          </a:p>
        </p:txBody>
      </p:sp>
    </p:spTree>
    <p:extLst>
      <p:ext uri="{BB962C8B-B14F-4D97-AF65-F5344CB8AC3E}">
        <p14:creationId xmlns:p14="http://schemas.microsoft.com/office/powerpoint/2010/main" val="2145112387"/>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27383" y="278296"/>
            <a:ext cx="10591137" cy="1687664"/>
          </a:xfrm>
        </p:spPr>
        <p:txBody>
          <a:bodyPr>
            <a:normAutofit fontScale="90000"/>
          </a:bodyPr>
          <a:lstStyle/>
          <a:p>
            <a:r>
              <a:rPr lang="en-GB" dirty="0" smtClean="0"/>
              <a:t>The UK as a Destination – Click </a:t>
            </a:r>
            <a:r>
              <a:rPr lang="en-GB" dirty="0"/>
              <a:t>View Video</a:t>
            </a:r>
            <a:br>
              <a:rPr lang="en-GB" dirty="0"/>
            </a:br>
            <a:r>
              <a:rPr lang="en-GB" dirty="0">
                <a:hlinkClick r:id="rId2"/>
              </a:rPr>
              <a:t>https://</a:t>
            </a:r>
            <a:r>
              <a:rPr lang="en-GB" dirty="0" smtClean="0">
                <a:hlinkClick r:id="rId2"/>
              </a:rPr>
              <a:t>clickv.ie/w/2BMl</a:t>
            </a:r>
            <a:r>
              <a:rPr lang="en-GB" dirty="0" smtClean="0"/>
              <a:t/>
            </a:r>
            <a:br>
              <a:rPr lang="en-GB" dirty="0" smtClean="0"/>
            </a:br>
            <a:endParaRPr lang="en-GB" dirty="0"/>
          </a:p>
        </p:txBody>
      </p:sp>
      <p:sp>
        <p:nvSpPr>
          <p:cNvPr id="3" name="Content Placeholder 2"/>
          <p:cNvSpPr>
            <a:spLocks noGrp="1"/>
          </p:cNvSpPr>
          <p:nvPr>
            <p:ph idx="1"/>
          </p:nvPr>
        </p:nvSpPr>
        <p:spPr>
          <a:xfrm>
            <a:off x="318052" y="1441174"/>
            <a:ext cx="10697819" cy="5277678"/>
          </a:xfrm>
        </p:spPr>
        <p:txBody>
          <a:bodyPr>
            <a:normAutofit/>
          </a:bodyPr>
          <a:lstStyle/>
          <a:p>
            <a:r>
              <a:rPr lang="en-GB" dirty="0"/>
              <a:t>Travel and </a:t>
            </a:r>
            <a:r>
              <a:rPr lang="en-GB" dirty="0" smtClean="0"/>
              <a:t>Tourism </a:t>
            </a:r>
            <a:r>
              <a:rPr lang="en-GB" dirty="0"/>
              <a:t>is a vital industry to the UK. </a:t>
            </a:r>
            <a:endParaRPr lang="en-GB" dirty="0" smtClean="0"/>
          </a:p>
          <a:p>
            <a:r>
              <a:rPr lang="en-GB" dirty="0" smtClean="0"/>
              <a:t>Each </a:t>
            </a:r>
            <a:r>
              <a:rPr lang="en-GB" dirty="0"/>
              <a:t>year millions of </a:t>
            </a:r>
            <a:r>
              <a:rPr lang="en-GB" dirty="0" smtClean="0"/>
              <a:t>Domestic </a:t>
            </a:r>
            <a:r>
              <a:rPr lang="en-GB" dirty="0"/>
              <a:t>and </a:t>
            </a:r>
            <a:r>
              <a:rPr lang="en-GB" dirty="0" smtClean="0"/>
              <a:t>International </a:t>
            </a:r>
            <a:r>
              <a:rPr lang="en-GB" dirty="0"/>
              <a:t>visitors visit a wide range of destinations within the country. </a:t>
            </a:r>
            <a:endParaRPr lang="en-GB" dirty="0" smtClean="0"/>
          </a:p>
          <a:p>
            <a:r>
              <a:rPr lang="en-GB" dirty="0" smtClean="0"/>
              <a:t>Visit </a:t>
            </a:r>
            <a:r>
              <a:rPr lang="en-GB" dirty="0"/>
              <a:t>Britain is the </a:t>
            </a:r>
            <a:r>
              <a:rPr lang="en-GB" dirty="0" smtClean="0"/>
              <a:t>National </a:t>
            </a:r>
            <a:r>
              <a:rPr lang="en-GB" dirty="0"/>
              <a:t>T</a:t>
            </a:r>
            <a:r>
              <a:rPr lang="en-GB" dirty="0" smtClean="0"/>
              <a:t>ourism </a:t>
            </a:r>
            <a:r>
              <a:rPr lang="en-GB" dirty="0"/>
              <a:t>A</a:t>
            </a:r>
            <a:r>
              <a:rPr lang="en-GB" dirty="0" smtClean="0"/>
              <a:t>gency</a:t>
            </a:r>
            <a:r>
              <a:rPr lang="en-GB" dirty="0"/>
              <a:t>, which is responsible for promoting the country to both </a:t>
            </a:r>
            <a:r>
              <a:rPr lang="en-GB" dirty="0" smtClean="0"/>
              <a:t>International </a:t>
            </a:r>
            <a:r>
              <a:rPr lang="en-GB" dirty="0"/>
              <a:t>and </a:t>
            </a:r>
            <a:r>
              <a:rPr lang="en-GB" dirty="0" smtClean="0"/>
              <a:t>Domestic </a:t>
            </a:r>
            <a:r>
              <a:rPr lang="en-GB" dirty="0"/>
              <a:t>visitors - be it for leisure or business. According to the organisation, the UK is the </a:t>
            </a:r>
            <a:r>
              <a:rPr lang="en-GB" b="1" i="1" dirty="0" smtClean="0"/>
              <a:t>Sixth </a:t>
            </a:r>
            <a:r>
              <a:rPr lang="en-GB" dirty="0"/>
              <a:t>most visited place in the world</a:t>
            </a:r>
            <a:r>
              <a:rPr lang="en-GB" dirty="0" smtClean="0"/>
              <a:t>.</a:t>
            </a:r>
          </a:p>
          <a:p>
            <a:r>
              <a:rPr lang="en-GB" dirty="0"/>
              <a:t>Areas covered </a:t>
            </a:r>
            <a:r>
              <a:rPr lang="en-GB" dirty="0" smtClean="0"/>
              <a:t>in the video include </a:t>
            </a:r>
            <a:r>
              <a:rPr lang="en-GB" dirty="0"/>
              <a:t>the various </a:t>
            </a:r>
            <a:endParaRPr lang="en-GB" dirty="0" smtClean="0"/>
          </a:p>
          <a:p>
            <a:pPr marL="45720" indent="0">
              <a:buNone/>
            </a:pPr>
            <a:r>
              <a:rPr lang="en-GB" dirty="0" smtClean="0"/>
              <a:t>sources </a:t>
            </a:r>
            <a:r>
              <a:rPr lang="en-GB" dirty="0"/>
              <a:t>of information </a:t>
            </a:r>
            <a:r>
              <a:rPr lang="en-GB" dirty="0" smtClean="0"/>
              <a:t>available </a:t>
            </a:r>
            <a:r>
              <a:rPr lang="en-GB" dirty="0"/>
              <a:t>to people </a:t>
            </a:r>
            <a:r>
              <a:rPr lang="en-GB" dirty="0" smtClean="0"/>
              <a:t>when</a:t>
            </a:r>
          </a:p>
          <a:p>
            <a:pPr marL="45720" indent="0">
              <a:buNone/>
            </a:pPr>
            <a:r>
              <a:rPr lang="en-GB" dirty="0" smtClean="0"/>
              <a:t> </a:t>
            </a:r>
            <a:r>
              <a:rPr lang="en-GB" dirty="0"/>
              <a:t>planning </a:t>
            </a:r>
            <a:r>
              <a:rPr lang="en-GB" b="1" i="1" dirty="0" smtClean="0"/>
              <a:t>Domestic</a:t>
            </a:r>
            <a:r>
              <a:rPr lang="en-GB" dirty="0" smtClean="0"/>
              <a:t> or </a:t>
            </a:r>
            <a:r>
              <a:rPr lang="en-GB" b="1" i="1" dirty="0"/>
              <a:t>I</a:t>
            </a:r>
            <a:r>
              <a:rPr lang="en-GB" b="1" i="1" dirty="0" smtClean="0"/>
              <a:t>nternational</a:t>
            </a:r>
            <a:r>
              <a:rPr lang="en-GB" dirty="0" smtClean="0"/>
              <a:t> </a:t>
            </a:r>
            <a:r>
              <a:rPr lang="en-GB" dirty="0"/>
              <a:t>visits, </a:t>
            </a:r>
            <a:r>
              <a:rPr lang="en-GB" dirty="0" smtClean="0"/>
              <a:t>gateways </a:t>
            </a:r>
          </a:p>
          <a:p>
            <a:pPr marL="45720" indent="0">
              <a:buNone/>
            </a:pPr>
            <a:r>
              <a:rPr lang="en-GB" dirty="0" smtClean="0"/>
              <a:t> to </a:t>
            </a:r>
            <a:r>
              <a:rPr lang="en-GB" dirty="0"/>
              <a:t>the </a:t>
            </a:r>
            <a:r>
              <a:rPr lang="en-GB" dirty="0" smtClean="0"/>
              <a:t>UK</a:t>
            </a:r>
            <a:r>
              <a:rPr lang="en-GB" dirty="0"/>
              <a:t>, </a:t>
            </a:r>
            <a:r>
              <a:rPr lang="en-GB" dirty="0" smtClean="0"/>
              <a:t>key </a:t>
            </a:r>
            <a:r>
              <a:rPr lang="en-GB" dirty="0"/>
              <a:t>destinations within </a:t>
            </a:r>
            <a:r>
              <a:rPr lang="en-GB" dirty="0" smtClean="0"/>
              <a:t>Britain </a:t>
            </a:r>
            <a:r>
              <a:rPr lang="en-GB" dirty="0"/>
              <a:t>that </a:t>
            </a:r>
            <a:r>
              <a:rPr lang="en-GB" dirty="0"/>
              <a:t> </a:t>
            </a:r>
            <a:endParaRPr lang="en-GB" dirty="0" smtClean="0"/>
          </a:p>
          <a:p>
            <a:pPr marL="45720" indent="0">
              <a:buNone/>
            </a:pPr>
            <a:r>
              <a:rPr lang="en-GB" dirty="0" smtClean="0"/>
              <a:t>attract visitors</a:t>
            </a:r>
            <a:r>
              <a:rPr lang="en-GB" dirty="0"/>
              <a:t>, domestic </a:t>
            </a:r>
            <a:r>
              <a:rPr lang="en-GB" dirty="0"/>
              <a:t> </a:t>
            </a:r>
            <a:r>
              <a:rPr lang="en-GB" dirty="0" smtClean="0"/>
              <a:t>and </a:t>
            </a:r>
            <a:r>
              <a:rPr lang="en-GB" dirty="0"/>
              <a:t>inbound </a:t>
            </a:r>
            <a:r>
              <a:rPr lang="en-GB" dirty="0" smtClean="0"/>
              <a:t>tourism.</a:t>
            </a:r>
            <a:endParaRPr lang="en-GB" dirty="0"/>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748670" y="4219161"/>
            <a:ext cx="5247861" cy="2420178"/>
          </a:xfrm>
          <a:prstGeom prst="rect">
            <a:avLst/>
          </a:prstGeom>
        </p:spPr>
      </p:pic>
    </p:spTree>
    <p:extLst>
      <p:ext uri="{BB962C8B-B14F-4D97-AF65-F5344CB8AC3E}">
        <p14:creationId xmlns:p14="http://schemas.microsoft.com/office/powerpoint/2010/main" val="4165701806"/>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7" descr="ex2"/>
          <p:cNvPicPr>
            <a:picLocks noChangeAspect="1" noChangeArrowheads="1"/>
          </p:cNvPicPr>
          <p:nvPr/>
        </p:nvPicPr>
        <p:blipFill>
          <a:blip r:embed="rId2">
            <a:extLst>
              <a:ext uri="{28A0092B-C50C-407E-A947-70E740481C1C}">
                <a14:useLocalDpi xmlns:a14="http://schemas.microsoft.com/office/drawing/2010/main" val="0"/>
              </a:ext>
            </a:extLst>
          </a:blip>
          <a:srcRect l="4913" r="12090"/>
          <a:stretch>
            <a:fillRect/>
          </a:stretch>
        </p:blipFill>
        <p:spPr bwMode="auto">
          <a:xfrm>
            <a:off x="357809" y="268355"/>
            <a:ext cx="11579087" cy="64107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51" name="Text Box 19"/>
          <p:cNvSpPr txBox="1">
            <a:spLocks noChangeArrowheads="1"/>
          </p:cNvSpPr>
          <p:nvPr/>
        </p:nvSpPr>
        <p:spPr bwMode="auto">
          <a:xfrm>
            <a:off x="3205441" y="5367269"/>
            <a:ext cx="5113337" cy="579438"/>
          </a:xfrm>
          <a:prstGeom prst="rect">
            <a:avLst/>
          </a:prstGeom>
          <a:solidFill>
            <a:schemeClr val="bg1"/>
          </a:solidFill>
          <a:ln>
            <a:noFill/>
          </a:ln>
          <a:extLs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Gill Sans MT" panose="020B0502020104020203" pitchFamily="34" charset="0"/>
              </a:defRPr>
            </a:lvl1pPr>
            <a:lvl2pPr marL="742950" indent="-285750">
              <a:spcBef>
                <a:spcPct val="20000"/>
              </a:spcBef>
              <a:buFont typeface="Arial" panose="020B0604020202020204" pitchFamily="34" charset="0"/>
              <a:buChar char="–"/>
              <a:defRPr sz="2800">
                <a:solidFill>
                  <a:schemeClr val="tx1"/>
                </a:solidFill>
                <a:latin typeface="Gill Sans MT" panose="020B0502020104020203" pitchFamily="34" charset="0"/>
              </a:defRPr>
            </a:lvl2pPr>
            <a:lvl3pPr marL="1143000" indent="-228600">
              <a:spcBef>
                <a:spcPct val="20000"/>
              </a:spcBef>
              <a:buFont typeface="Arial" panose="020B0604020202020204" pitchFamily="34" charset="0"/>
              <a:buChar char="•"/>
              <a:defRPr sz="2400">
                <a:solidFill>
                  <a:schemeClr val="tx1"/>
                </a:solidFill>
                <a:latin typeface="Gill Sans MT" panose="020B0502020104020203" pitchFamily="34" charset="0"/>
              </a:defRPr>
            </a:lvl3pPr>
            <a:lvl4pPr marL="1600200" indent="-228600">
              <a:spcBef>
                <a:spcPct val="20000"/>
              </a:spcBef>
              <a:buFont typeface="Arial" panose="020B0604020202020204" pitchFamily="34" charset="0"/>
              <a:buChar char="–"/>
              <a:defRPr sz="2000">
                <a:solidFill>
                  <a:schemeClr val="tx1"/>
                </a:solidFill>
                <a:latin typeface="Gill Sans MT" panose="020B0502020104020203" pitchFamily="34" charset="0"/>
              </a:defRPr>
            </a:lvl4pPr>
            <a:lvl5pPr marL="2057400" indent="-228600">
              <a:spcBef>
                <a:spcPct val="20000"/>
              </a:spcBef>
              <a:buFont typeface="Arial" panose="020B0604020202020204" pitchFamily="34" charset="0"/>
              <a:buChar char="»"/>
              <a:defRPr sz="2000">
                <a:solidFill>
                  <a:schemeClr val="tx1"/>
                </a:solidFill>
                <a:latin typeface="Gill Sans MT" panose="020B0502020104020203"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Gill Sans MT" panose="020B0502020104020203"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Gill Sans MT" panose="020B0502020104020203"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Gill Sans MT" panose="020B0502020104020203"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Gill Sans MT" panose="020B0502020104020203" pitchFamily="34" charset="0"/>
              </a:defRPr>
            </a:lvl9pPr>
          </a:lstStyle>
          <a:p>
            <a:pPr algn="ctr" eaLnBrk="1" hangingPunct="1">
              <a:spcBef>
                <a:spcPct val="50000"/>
              </a:spcBef>
              <a:buFontTx/>
              <a:buNone/>
            </a:pPr>
            <a:r>
              <a:rPr lang="en-GB" altLang="en-US" b="1" dirty="0">
                <a:solidFill>
                  <a:schemeClr val="accent3">
                    <a:lumMod val="50000"/>
                  </a:schemeClr>
                </a:solidFill>
                <a:latin typeface="Arial" panose="020B0604020202020204" pitchFamily="34" charset="0"/>
              </a:rPr>
              <a:t>The UK as a Destination</a:t>
            </a:r>
          </a:p>
        </p:txBody>
      </p:sp>
    </p:spTree>
    <p:extLst>
      <p:ext uri="{BB962C8B-B14F-4D97-AF65-F5344CB8AC3E}">
        <p14:creationId xmlns:p14="http://schemas.microsoft.com/office/powerpoint/2010/main" val="2716087857"/>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7"/>
          <p:cNvSpPr>
            <a:spLocks noGrp="1" noChangeArrowheads="1"/>
          </p:cNvSpPr>
          <p:nvPr>
            <p:ph type="title"/>
          </p:nvPr>
        </p:nvSpPr>
        <p:spPr>
          <a:xfrm>
            <a:off x="347870" y="-516835"/>
            <a:ext cx="10670650" cy="2482795"/>
          </a:xfrm>
        </p:spPr>
        <p:txBody>
          <a:bodyPr/>
          <a:lstStyle/>
          <a:p>
            <a:pPr eaLnBrk="1" hangingPunct="1"/>
            <a:r>
              <a:rPr lang="en-GB" altLang="en-US" b="1" dirty="0" smtClean="0"/>
              <a:t>Tourism in the UK</a:t>
            </a:r>
          </a:p>
        </p:txBody>
      </p:sp>
      <p:sp>
        <p:nvSpPr>
          <p:cNvPr id="3075" name="Rectangle 3"/>
          <p:cNvSpPr>
            <a:spLocks noGrp="1" noChangeArrowheads="1"/>
          </p:cNvSpPr>
          <p:nvPr>
            <p:ph idx="1"/>
          </p:nvPr>
        </p:nvSpPr>
        <p:spPr>
          <a:xfrm>
            <a:off x="477078" y="1412876"/>
            <a:ext cx="6266623" cy="4752975"/>
          </a:xfrm>
        </p:spPr>
        <p:txBody>
          <a:bodyPr>
            <a:normAutofit/>
          </a:bodyPr>
          <a:lstStyle/>
          <a:p>
            <a:pPr marL="0" indent="0">
              <a:buNone/>
              <a:defRPr/>
            </a:pPr>
            <a:r>
              <a:rPr lang="en-GB" sz="3600" dirty="0"/>
              <a:t>Suggest a list of 5 places to visit for a first time tourist to the UK, briefly stating a reason for each suggestion.</a:t>
            </a:r>
          </a:p>
          <a:p>
            <a:pPr eaLnBrk="1" hangingPunct="1">
              <a:buFontTx/>
              <a:buNone/>
              <a:defRPr/>
            </a:pPr>
            <a:endParaRPr lang="en-GB" sz="1800" dirty="0"/>
          </a:p>
        </p:txBody>
      </p:sp>
      <p:pic>
        <p:nvPicPr>
          <p:cNvPr id="3076" name="Picture 9" descr="TT_basics2"/>
          <p:cNvPicPr>
            <a:picLocks noChangeAspect="1" noChangeArrowheads="1"/>
          </p:cNvPicPr>
          <p:nvPr/>
        </p:nvPicPr>
        <p:blipFill>
          <a:blip r:embed="rId2">
            <a:extLst>
              <a:ext uri="{28A0092B-C50C-407E-A947-70E740481C1C}">
                <a14:useLocalDpi xmlns:a14="http://schemas.microsoft.com/office/drawing/2010/main" val="0"/>
              </a:ext>
            </a:extLst>
          </a:blip>
          <a:srcRect l="1376"/>
          <a:stretch>
            <a:fillRect/>
          </a:stretch>
        </p:blipFill>
        <p:spPr bwMode="auto">
          <a:xfrm>
            <a:off x="6888164" y="1412876"/>
            <a:ext cx="3527425" cy="4752975"/>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754317"/>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
          <p:cNvSpPr>
            <a:spLocks noGrp="1" noChangeArrowheads="1"/>
          </p:cNvSpPr>
          <p:nvPr>
            <p:ph type="title"/>
          </p:nvPr>
        </p:nvSpPr>
        <p:spPr>
          <a:xfrm>
            <a:off x="407504" y="-496957"/>
            <a:ext cx="10611016" cy="2462917"/>
          </a:xfrm>
        </p:spPr>
        <p:txBody>
          <a:bodyPr/>
          <a:lstStyle/>
          <a:p>
            <a:pPr eaLnBrk="1" hangingPunct="1"/>
            <a:r>
              <a:rPr lang="en-GB" altLang="en-US" b="1" dirty="0" smtClean="0"/>
              <a:t>Types of Tourism in the UK</a:t>
            </a:r>
          </a:p>
        </p:txBody>
      </p:sp>
      <p:sp>
        <p:nvSpPr>
          <p:cNvPr id="4099" name="Rectangle 2"/>
          <p:cNvSpPr>
            <a:spLocks noGrp="1" noChangeArrowheads="1"/>
          </p:cNvSpPr>
          <p:nvPr>
            <p:ph idx="1"/>
          </p:nvPr>
        </p:nvSpPr>
        <p:spPr>
          <a:xfrm>
            <a:off x="487017" y="1412876"/>
            <a:ext cx="6500191" cy="5146950"/>
          </a:xfrm>
        </p:spPr>
        <p:txBody>
          <a:bodyPr>
            <a:noAutofit/>
          </a:bodyPr>
          <a:lstStyle/>
          <a:p>
            <a:pPr eaLnBrk="1" hangingPunct="1">
              <a:lnSpc>
                <a:spcPct val="90000"/>
              </a:lnSpc>
              <a:buFontTx/>
              <a:buNone/>
            </a:pPr>
            <a:r>
              <a:rPr lang="en-GB" altLang="en-US" sz="3600" dirty="0"/>
              <a:t>Explain the term domestic tourism</a:t>
            </a:r>
            <a:r>
              <a:rPr lang="en-GB" altLang="en-US" sz="3600" dirty="0" smtClean="0"/>
              <a:t>.</a:t>
            </a:r>
            <a:endParaRPr lang="en-GB" altLang="en-US" sz="3600" dirty="0"/>
          </a:p>
          <a:p>
            <a:pPr eaLnBrk="1" hangingPunct="1">
              <a:lnSpc>
                <a:spcPct val="90000"/>
              </a:lnSpc>
              <a:buFontTx/>
              <a:buNone/>
            </a:pPr>
            <a:r>
              <a:rPr lang="en-GB" altLang="en-US" sz="3600" dirty="0"/>
              <a:t>Give 3 examples of domestic tourists.</a:t>
            </a:r>
          </a:p>
          <a:p>
            <a:pPr eaLnBrk="1" hangingPunct="1">
              <a:lnSpc>
                <a:spcPct val="90000"/>
              </a:lnSpc>
              <a:buFontTx/>
              <a:buNone/>
            </a:pPr>
            <a:r>
              <a:rPr lang="en-GB" altLang="en-US" sz="3600" dirty="0" smtClean="0"/>
              <a:t>Explain </a:t>
            </a:r>
            <a:r>
              <a:rPr lang="en-GB" altLang="en-US" sz="3600" dirty="0"/>
              <a:t>the term inbound tourism. </a:t>
            </a:r>
          </a:p>
          <a:p>
            <a:pPr eaLnBrk="1" hangingPunct="1">
              <a:lnSpc>
                <a:spcPct val="90000"/>
              </a:lnSpc>
              <a:buFontTx/>
              <a:buNone/>
            </a:pPr>
            <a:r>
              <a:rPr lang="en-GB" altLang="en-US" sz="3600" dirty="0"/>
              <a:t>Give 3 examples of inbound tourists</a:t>
            </a:r>
            <a:r>
              <a:rPr lang="en-GB" altLang="en-US" sz="3600" dirty="0" smtClean="0"/>
              <a:t>.</a:t>
            </a:r>
            <a:endParaRPr lang="en-GB" altLang="en-US" sz="3600" dirty="0"/>
          </a:p>
        </p:txBody>
      </p:sp>
      <p:pic>
        <p:nvPicPr>
          <p:cNvPr id="4100" name="Picture 5" descr="retirement"/>
          <p:cNvPicPr>
            <a:picLocks noChangeAspect="1" noChangeArrowheads="1"/>
          </p:cNvPicPr>
          <p:nvPr/>
        </p:nvPicPr>
        <p:blipFill>
          <a:blip r:embed="rId2">
            <a:extLst>
              <a:ext uri="{28A0092B-C50C-407E-A947-70E740481C1C}">
                <a14:useLocalDpi xmlns:a14="http://schemas.microsoft.com/office/drawing/2010/main" val="0"/>
              </a:ext>
            </a:extLst>
          </a:blip>
          <a:srcRect r="58394" b="15703"/>
          <a:stretch>
            <a:fillRect/>
          </a:stretch>
        </p:blipFill>
        <p:spPr bwMode="auto">
          <a:xfrm>
            <a:off x="6888162" y="1412876"/>
            <a:ext cx="5068611" cy="5256281"/>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15165692"/>
      </p:ext>
    </p:extLst>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a:spLocks noGrp="1" noChangeArrowheads="1"/>
          </p:cNvSpPr>
          <p:nvPr>
            <p:ph type="title"/>
          </p:nvPr>
        </p:nvSpPr>
        <p:spPr>
          <a:xfrm>
            <a:off x="327991" y="-447261"/>
            <a:ext cx="10690529" cy="2413221"/>
          </a:xfrm>
        </p:spPr>
        <p:txBody>
          <a:bodyPr/>
          <a:lstStyle/>
          <a:p>
            <a:pPr eaLnBrk="1" hangingPunct="1"/>
            <a:r>
              <a:rPr lang="en-GB" altLang="en-US" b="1" dirty="0" smtClean="0"/>
              <a:t>UK Geographical Features</a:t>
            </a:r>
          </a:p>
        </p:txBody>
      </p:sp>
      <p:sp>
        <p:nvSpPr>
          <p:cNvPr id="5123" name="Rectangle 3"/>
          <p:cNvSpPr>
            <a:spLocks noGrp="1" noChangeArrowheads="1"/>
          </p:cNvSpPr>
          <p:nvPr>
            <p:ph idx="1"/>
          </p:nvPr>
        </p:nvSpPr>
        <p:spPr>
          <a:xfrm>
            <a:off x="327992" y="1232452"/>
            <a:ext cx="6415710" cy="5416826"/>
          </a:xfrm>
        </p:spPr>
        <p:txBody>
          <a:bodyPr>
            <a:normAutofit/>
          </a:bodyPr>
          <a:lstStyle/>
          <a:p>
            <a:pPr eaLnBrk="1" hangingPunct="1">
              <a:buFontTx/>
              <a:buNone/>
            </a:pPr>
            <a:r>
              <a:rPr lang="en-GB" altLang="en-US" sz="3200" dirty="0"/>
              <a:t>Identify a UK area noted for the following </a:t>
            </a:r>
          </a:p>
          <a:p>
            <a:pPr eaLnBrk="1" hangingPunct="1">
              <a:buFontTx/>
              <a:buNone/>
            </a:pPr>
            <a:r>
              <a:rPr lang="en-GB" altLang="en-US" sz="3200" dirty="0"/>
              <a:t>geographical feature</a:t>
            </a:r>
            <a:r>
              <a:rPr lang="en-GB" altLang="en-US" sz="3200" dirty="0" smtClean="0"/>
              <a:t>.</a:t>
            </a:r>
            <a:endParaRPr lang="en-GB" altLang="en-US" sz="3200" dirty="0"/>
          </a:p>
          <a:p>
            <a:pPr eaLnBrk="1" hangingPunct="1">
              <a:buFontTx/>
              <a:buNone/>
            </a:pPr>
            <a:r>
              <a:rPr lang="en-GB" altLang="en-US" sz="3200" dirty="0"/>
              <a:t>Mountain range – </a:t>
            </a:r>
          </a:p>
          <a:p>
            <a:pPr eaLnBrk="1" hangingPunct="1">
              <a:buFontTx/>
              <a:buNone/>
            </a:pPr>
            <a:r>
              <a:rPr lang="en-GB" altLang="en-US" sz="3200" dirty="0"/>
              <a:t>Upland area – </a:t>
            </a:r>
          </a:p>
          <a:p>
            <a:pPr eaLnBrk="1" hangingPunct="1">
              <a:buFontTx/>
              <a:buNone/>
            </a:pPr>
            <a:r>
              <a:rPr lang="en-GB" altLang="en-US" sz="3200" dirty="0"/>
              <a:t>National parkland – </a:t>
            </a:r>
          </a:p>
          <a:p>
            <a:pPr eaLnBrk="1" hangingPunct="1">
              <a:buFontTx/>
              <a:buNone/>
            </a:pPr>
            <a:r>
              <a:rPr lang="en-GB" altLang="en-US" sz="3200" dirty="0"/>
              <a:t>Woodland area – </a:t>
            </a:r>
          </a:p>
          <a:p>
            <a:pPr eaLnBrk="1" hangingPunct="1">
              <a:buFontTx/>
              <a:buNone/>
            </a:pPr>
            <a:r>
              <a:rPr lang="en-GB" altLang="en-US" sz="3200" dirty="0"/>
              <a:t>Body of water </a:t>
            </a:r>
            <a:r>
              <a:rPr lang="en-GB" altLang="en-US" sz="3200" dirty="0" smtClean="0"/>
              <a:t>–</a:t>
            </a:r>
            <a:endParaRPr lang="en-GB" altLang="en-US" sz="3200" dirty="0"/>
          </a:p>
          <a:p>
            <a:pPr eaLnBrk="1" hangingPunct="1">
              <a:buFontTx/>
              <a:buNone/>
            </a:pPr>
            <a:r>
              <a:rPr lang="en-GB" altLang="en-US" sz="3200" dirty="0"/>
              <a:t>Island - </a:t>
            </a:r>
          </a:p>
          <a:p>
            <a:pPr eaLnBrk="1" hangingPunct="1">
              <a:buFontTx/>
              <a:buNone/>
            </a:pPr>
            <a:endParaRPr lang="en-GB" altLang="en-US" sz="1600" dirty="0"/>
          </a:p>
        </p:txBody>
      </p:sp>
      <p:pic>
        <p:nvPicPr>
          <p:cNvPr id="5124" name="Picture 12" descr="54471-Giants_Causeway"/>
          <p:cNvPicPr>
            <a:picLocks noChangeAspect="1" noChangeArrowheads="1"/>
          </p:cNvPicPr>
          <p:nvPr/>
        </p:nvPicPr>
        <p:blipFill>
          <a:blip r:embed="rId2">
            <a:extLst>
              <a:ext uri="{28A0092B-C50C-407E-A947-70E740481C1C}">
                <a14:useLocalDpi xmlns:a14="http://schemas.microsoft.com/office/drawing/2010/main" val="0"/>
              </a:ext>
            </a:extLst>
          </a:blip>
          <a:srcRect l="19698" b="27473"/>
          <a:stretch>
            <a:fillRect/>
          </a:stretch>
        </p:blipFill>
        <p:spPr bwMode="auto">
          <a:xfrm>
            <a:off x="6888164" y="1412876"/>
            <a:ext cx="5078549" cy="5236402"/>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3069770"/>
      </p:ext>
    </p:extLst>
  </p:cSld>
  <p:clrMapOvr>
    <a:masterClrMapping/>
  </p:clrMapOvr>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146" name="Picture 5" descr="exam prep"/>
          <p:cNvPicPr>
            <a:picLocks noChangeAspect="1" noChangeArrowheads="1"/>
          </p:cNvPicPr>
          <p:nvPr/>
        </p:nvPicPr>
        <p:blipFill>
          <a:blip r:embed="rId2">
            <a:extLst>
              <a:ext uri="{28A0092B-C50C-407E-A947-70E740481C1C}">
                <a14:useLocalDpi xmlns:a14="http://schemas.microsoft.com/office/drawing/2010/main" val="0"/>
              </a:ext>
            </a:extLst>
          </a:blip>
          <a:srcRect t="23164" r="18729" b="4381"/>
          <a:stretch>
            <a:fillRect/>
          </a:stretch>
        </p:blipFill>
        <p:spPr bwMode="auto">
          <a:xfrm>
            <a:off x="6888163" y="1412876"/>
            <a:ext cx="5038794" cy="5246341"/>
          </a:xfrm>
          <a:prstGeom prst="rect">
            <a:avLst/>
          </a:prstGeom>
          <a:noFill/>
          <a:ln w="12700">
            <a:solidFill>
              <a:srgbClr val="000000"/>
            </a:solidFill>
            <a:miter lim="800000"/>
            <a:headEnd/>
            <a:tailEnd/>
          </a:ln>
          <a:extLst>
            <a:ext uri="{909E8E84-426E-40DD-AFC4-6F175D3DCCD1}">
              <a14:hiddenFill xmlns:a14="http://schemas.microsoft.com/office/drawing/2010/main">
                <a:solidFill>
                  <a:srgbClr val="FFFFFF"/>
                </a:solidFill>
              </a14:hiddenFill>
            </a:ext>
          </a:extLst>
        </p:spPr>
      </p:pic>
      <p:sp>
        <p:nvSpPr>
          <p:cNvPr id="6147" name="Rectangle 3"/>
          <p:cNvSpPr>
            <a:spLocks noGrp="1" noChangeArrowheads="1"/>
          </p:cNvSpPr>
          <p:nvPr>
            <p:ph type="title"/>
          </p:nvPr>
        </p:nvSpPr>
        <p:spPr>
          <a:xfrm>
            <a:off x="327991" y="-487017"/>
            <a:ext cx="10690529" cy="2452977"/>
          </a:xfrm>
        </p:spPr>
        <p:txBody>
          <a:bodyPr/>
          <a:lstStyle/>
          <a:p>
            <a:pPr eaLnBrk="1" hangingPunct="1"/>
            <a:r>
              <a:rPr lang="en-GB" altLang="en-US" b="1" dirty="0" smtClean="0"/>
              <a:t>Sources of Information</a:t>
            </a:r>
          </a:p>
        </p:txBody>
      </p:sp>
      <p:sp>
        <p:nvSpPr>
          <p:cNvPr id="6148" name="Rectangle 2"/>
          <p:cNvSpPr>
            <a:spLocks noGrp="1" noChangeArrowheads="1"/>
          </p:cNvSpPr>
          <p:nvPr>
            <p:ph idx="1"/>
          </p:nvPr>
        </p:nvSpPr>
        <p:spPr>
          <a:xfrm>
            <a:off x="327992" y="1152940"/>
            <a:ext cx="6415710" cy="5012912"/>
          </a:xfrm>
        </p:spPr>
        <p:txBody>
          <a:bodyPr>
            <a:normAutofit/>
          </a:bodyPr>
          <a:lstStyle/>
          <a:p>
            <a:pPr eaLnBrk="1" hangingPunct="1">
              <a:buFontTx/>
              <a:buNone/>
            </a:pPr>
            <a:r>
              <a:rPr lang="en-GB" altLang="en-US" sz="3200" dirty="0"/>
              <a:t>Identify an example for each of </a:t>
            </a:r>
            <a:r>
              <a:rPr lang="en-GB" altLang="en-US" sz="3200" dirty="0" smtClean="0"/>
              <a:t>the following </a:t>
            </a:r>
            <a:endParaRPr lang="en-GB" altLang="en-US" sz="3200" dirty="0"/>
          </a:p>
          <a:p>
            <a:pPr eaLnBrk="1" hangingPunct="1">
              <a:buFontTx/>
              <a:buNone/>
            </a:pPr>
            <a:r>
              <a:rPr lang="en-GB" altLang="en-US" sz="3200" dirty="0"/>
              <a:t>sources of information for tourists</a:t>
            </a:r>
            <a:r>
              <a:rPr lang="en-GB" altLang="en-US" sz="3200" dirty="0" smtClean="0"/>
              <a:t>.</a:t>
            </a:r>
            <a:endParaRPr lang="en-GB" altLang="en-US" sz="3200" dirty="0"/>
          </a:p>
          <a:p>
            <a:pPr eaLnBrk="1" hangingPunct="1">
              <a:buFontTx/>
              <a:buNone/>
            </a:pPr>
            <a:r>
              <a:rPr lang="en-GB" altLang="en-US" sz="3200" dirty="0"/>
              <a:t>Dedicated internet site - </a:t>
            </a:r>
          </a:p>
          <a:p>
            <a:pPr eaLnBrk="1" hangingPunct="1">
              <a:buFontTx/>
              <a:buNone/>
            </a:pPr>
            <a:r>
              <a:rPr lang="en-GB" altLang="en-US" sz="3200" dirty="0"/>
              <a:t>Travel guide - </a:t>
            </a:r>
          </a:p>
          <a:p>
            <a:pPr eaLnBrk="1" hangingPunct="1">
              <a:buFontTx/>
              <a:buNone/>
            </a:pPr>
            <a:r>
              <a:rPr lang="en-GB" altLang="en-US" sz="3200" dirty="0"/>
              <a:t>Maps - </a:t>
            </a:r>
          </a:p>
          <a:p>
            <a:pPr eaLnBrk="1" hangingPunct="1">
              <a:buFontTx/>
              <a:buNone/>
            </a:pPr>
            <a:r>
              <a:rPr lang="en-GB" altLang="en-US" sz="3200" dirty="0"/>
              <a:t>TV travel programme - </a:t>
            </a:r>
          </a:p>
          <a:p>
            <a:pPr eaLnBrk="1" hangingPunct="1">
              <a:buFontTx/>
              <a:buNone/>
            </a:pPr>
            <a:r>
              <a:rPr lang="en-GB" altLang="en-US" sz="3200" dirty="0"/>
              <a:t>Tourist information point - </a:t>
            </a:r>
          </a:p>
          <a:p>
            <a:pPr eaLnBrk="1" hangingPunct="1">
              <a:buFontTx/>
              <a:buNone/>
            </a:pPr>
            <a:endParaRPr lang="en-GB" altLang="en-US" sz="1800" dirty="0"/>
          </a:p>
          <a:p>
            <a:pPr eaLnBrk="1" hangingPunct="1">
              <a:buFontTx/>
              <a:buNone/>
            </a:pPr>
            <a:endParaRPr lang="en-GB" altLang="en-US" sz="1800" dirty="0"/>
          </a:p>
        </p:txBody>
      </p:sp>
    </p:spTree>
    <p:extLst>
      <p:ext uri="{BB962C8B-B14F-4D97-AF65-F5344CB8AC3E}">
        <p14:creationId xmlns:p14="http://schemas.microsoft.com/office/powerpoint/2010/main" val="1677443725"/>
      </p:ext>
    </p:extLst>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16"/>
          <p:cNvSpPr>
            <a:spLocks noGrp="1" noChangeArrowheads="1"/>
          </p:cNvSpPr>
          <p:nvPr>
            <p:ph type="title"/>
          </p:nvPr>
        </p:nvSpPr>
        <p:spPr>
          <a:xfrm>
            <a:off x="198783" y="274638"/>
            <a:ext cx="9065867" cy="1143000"/>
          </a:xfrm>
        </p:spPr>
        <p:txBody>
          <a:bodyPr/>
          <a:lstStyle/>
          <a:p>
            <a:pPr eaLnBrk="1" hangingPunct="1"/>
            <a:r>
              <a:rPr lang="en-GB" altLang="en-US" dirty="0" smtClean="0"/>
              <a:t>The Climate</a:t>
            </a:r>
          </a:p>
        </p:txBody>
      </p:sp>
      <p:sp>
        <p:nvSpPr>
          <p:cNvPr id="7171" name="Rectangle 20"/>
          <p:cNvSpPr>
            <a:spLocks noChangeArrowheads="1"/>
          </p:cNvSpPr>
          <p:nvPr/>
        </p:nvSpPr>
        <p:spPr bwMode="auto">
          <a:xfrm>
            <a:off x="0" y="1272209"/>
            <a:ext cx="6750051" cy="50365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indent="-342900">
              <a:spcBef>
                <a:spcPct val="20000"/>
              </a:spcBef>
              <a:buFont typeface="Arial" panose="020B0604020202020204" pitchFamily="34" charset="0"/>
              <a:buChar char="•"/>
              <a:defRPr sz="3200">
                <a:solidFill>
                  <a:schemeClr val="tx1"/>
                </a:solidFill>
                <a:latin typeface="Gill Sans MT" panose="020B0502020104020203" pitchFamily="34" charset="0"/>
              </a:defRPr>
            </a:lvl1pPr>
            <a:lvl2pPr marL="742950" indent="-285750">
              <a:spcBef>
                <a:spcPct val="20000"/>
              </a:spcBef>
              <a:buFont typeface="Arial" panose="020B0604020202020204" pitchFamily="34" charset="0"/>
              <a:buChar char="–"/>
              <a:defRPr sz="2800">
                <a:solidFill>
                  <a:schemeClr val="tx1"/>
                </a:solidFill>
                <a:latin typeface="Gill Sans MT" panose="020B0502020104020203" pitchFamily="34" charset="0"/>
              </a:defRPr>
            </a:lvl2pPr>
            <a:lvl3pPr marL="1143000" indent="-228600">
              <a:spcBef>
                <a:spcPct val="20000"/>
              </a:spcBef>
              <a:buFont typeface="Arial" panose="020B0604020202020204" pitchFamily="34" charset="0"/>
              <a:buChar char="•"/>
              <a:defRPr sz="2400">
                <a:solidFill>
                  <a:schemeClr val="tx1"/>
                </a:solidFill>
                <a:latin typeface="Gill Sans MT" panose="020B0502020104020203" pitchFamily="34" charset="0"/>
              </a:defRPr>
            </a:lvl3pPr>
            <a:lvl4pPr marL="1600200" indent="-228600">
              <a:spcBef>
                <a:spcPct val="20000"/>
              </a:spcBef>
              <a:buFont typeface="Arial" panose="020B0604020202020204" pitchFamily="34" charset="0"/>
              <a:buChar char="–"/>
              <a:defRPr sz="2000">
                <a:solidFill>
                  <a:schemeClr val="tx1"/>
                </a:solidFill>
                <a:latin typeface="Gill Sans MT" panose="020B0502020104020203" pitchFamily="34" charset="0"/>
              </a:defRPr>
            </a:lvl4pPr>
            <a:lvl5pPr marL="2057400" indent="-228600">
              <a:spcBef>
                <a:spcPct val="20000"/>
              </a:spcBef>
              <a:buFont typeface="Arial" panose="020B0604020202020204" pitchFamily="34" charset="0"/>
              <a:buChar char="»"/>
              <a:defRPr sz="2000">
                <a:solidFill>
                  <a:schemeClr val="tx1"/>
                </a:solidFill>
                <a:latin typeface="Gill Sans MT" panose="020B0502020104020203"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Gill Sans MT" panose="020B0502020104020203"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Gill Sans MT" panose="020B0502020104020203"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Gill Sans MT" panose="020B0502020104020203"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Gill Sans MT" panose="020B0502020104020203" pitchFamily="34" charset="0"/>
              </a:defRPr>
            </a:lvl9pPr>
          </a:lstStyle>
          <a:p>
            <a:pPr eaLnBrk="1" hangingPunct="1">
              <a:spcBef>
                <a:spcPct val="0"/>
              </a:spcBef>
              <a:buFontTx/>
              <a:buNone/>
            </a:pPr>
            <a:r>
              <a:rPr lang="en-GB" altLang="en-US" dirty="0" smtClean="0">
                <a:solidFill>
                  <a:schemeClr val="accent3">
                    <a:lumMod val="50000"/>
                  </a:schemeClr>
                </a:solidFill>
                <a:latin typeface="Arial" panose="020B0604020202020204" pitchFamily="34" charset="0"/>
              </a:rPr>
              <a:t>   Describe </a:t>
            </a:r>
            <a:r>
              <a:rPr lang="en-GB" altLang="en-US" dirty="0">
                <a:solidFill>
                  <a:schemeClr val="accent3">
                    <a:lumMod val="50000"/>
                  </a:schemeClr>
                </a:solidFill>
                <a:latin typeface="Arial" panose="020B0604020202020204" pitchFamily="34" charset="0"/>
              </a:rPr>
              <a:t>the English climate </a:t>
            </a:r>
            <a:r>
              <a:rPr lang="en-GB" altLang="en-US" dirty="0" smtClean="0">
                <a:solidFill>
                  <a:schemeClr val="accent3">
                    <a:lumMod val="50000"/>
                  </a:schemeClr>
                </a:solidFill>
                <a:latin typeface="Arial" panose="020B0604020202020204" pitchFamily="34" charset="0"/>
              </a:rPr>
              <a:t>and identify any differences </a:t>
            </a:r>
            <a:r>
              <a:rPr lang="en-GB" altLang="en-US" dirty="0">
                <a:solidFill>
                  <a:schemeClr val="accent3">
                    <a:lumMod val="50000"/>
                  </a:schemeClr>
                </a:solidFill>
                <a:latin typeface="Arial" panose="020B0604020202020204" pitchFamily="34" charset="0"/>
              </a:rPr>
              <a:t>between regions.  </a:t>
            </a:r>
          </a:p>
        </p:txBody>
      </p:sp>
      <p:pic>
        <p:nvPicPr>
          <p:cNvPr id="7172" name="Picture 27" descr="Snow_29_jan_2004"/>
          <p:cNvPicPr>
            <a:picLocks noChangeAspect="1" noChangeArrowheads="1"/>
          </p:cNvPicPr>
          <p:nvPr/>
        </p:nvPicPr>
        <p:blipFill>
          <a:blip r:embed="rId2">
            <a:extLst>
              <a:ext uri="{28A0092B-C50C-407E-A947-70E740481C1C}">
                <a14:useLocalDpi xmlns:a14="http://schemas.microsoft.com/office/drawing/2010/main" val="0"/>
              </a:ext>
            </a:extLst>
          </a:blip>
          <a:srcRect b="5978"/>
          <a:stretch>
            <a:fillRect/>
          </a:stretch>
        </p:blipFill>
        <p:spPr bwMode="auto">
          <a:xfrm>
            <a:off x="6888163" y="1412875"/>
            <a:ext cx="5038794" cy="522646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27155962"/>
      </p:ext>
    </p:extLst>
  </p:cSld>
  <p:clrMapOvr>
    <a:masterClrMapping/>
  </p:clrMapOvr>
  <p:timing>
    <p:tnLst>
      <p:par>
        <p:cTn id="1" dur="indefinite" restart="never" nodeType="tmRoot"/>
      </p:par>
    </p:tn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a:xfrm>
            <a:off x="308113" y="0"/>
            <a:ext cx="8956537" cy="1417638"/>
          </a:xfrm>
        </p:spPr>
        <p:txBody>
          <a:bodyPr/>
          <a:lstStyle/>
          <a:p>
            <a:pPr eaLnBrk="1" hangingPunct="1"/>
            <a:r>
              <a:rPr lang="en-GB" altLang="en-US" b="1" dirty="0" smtClean="0"/>
              <a:t>UK Gateways for Travel</a:t>
            </a:r>
          </a:p>
        </p:txBody>
      </p:sp>
      <p:sp>
        <p:nvSpPr>
          <p:cNvPr id="8195" name="Rectangle 4"/>
          <p:cNvSpPr>
            <a:spLocks noGrp="1" noChangeArrowheads="1"/>
          </p:cNvSpPr>
          <p:nvPr>
            <p:ph idx="1"/>
          </p:nvPr>
        </p:nvSpPr>
        <p:spPr>
          <a:xfrm>
            <a:off x="188843" y="1133061"/>
            <a:ext cx="6554859" cy="5175664"/>
          </a:xfrm>
        </p:spPr>
        <p:txBody>
          <a:bodyPr>
            <a:normAutofit/>
          </a:bodyPr>
          <a:lstStyle/>
          <a:p>
            <a:pPr eaLnBrk="1" hangingPunct="1">
              <a:buFontTx/>
              <a:buNone/>
            </a:pPr>
            <a:endParaRPr lang="en-GB" altLang="en-US" sz="2800" b="1" dirty="0" smtClean="0"/>
          </a:p>
          <a:p>
            <a:pPr eaLnBrk="1" hangingPunct="1">
              <a:buFontTx/>
              <a:buNone/>
            </a:pPr>
            <a:r>
              <a:rPr lang="en-GB" altLang="en-US" sz="2800" b="1" dirty="0" smtClean="0"/>
              <a:t>List </a:t>
            </a:r>
            <a:r>
              <a:rPr lang="en-GB" altLang="en-US" sz="2800" b="1" dirty="0"/>
              <a:t>6 UK </a:t>
            </a:r>
            <a:r>
              <a:rPr lang="en-GB" altLang="en-US" sz="2800" b="1" dirty="0" smtClean="0"/>
              <a:t>Sea Ports</a:t>
            </a:r>
            <a:r>
              <a:rPr lang="en-GB" altLang="en-US" sz="2800" b="1" dirty="0"/>
              <a:t>.</a:t>
            </a:r>
          </a:p>
          <a:p>
            <a:pPr eaLnBrk="1" hangingPunct="1">
              <a:buFontTx/>
              <a:buNone/>
            </a:pPr>
            <a:endParaRPr lang="en-GB" altLang="en-US" sz="1200" dirty="0"/>
          </a:p>
          <a:p>
            <a:pPr eaLnBrk="1" hangingPunct="1">
              <a:buFontTx/>
              <a:buNone/>
            </a:pPr>
            <a:r>
              <a:rPr lang="en-GB" altLang="en-US" sz="2800" b="1" dirty="0"/>
              <a:t>List 6 UK airports that fly to USA</a:t>
            </a:r>
            <a:r>
              <a:rPr lang="en-GB" altLang="en-US" sz="2800" b="1" dirty="0" smtClean="0"/>
              <a:t>.</a:t>
            </a:r>
            <a:endParaRPr lang="en-GB" altLang="en-US" sz="2800" b="1" dirty="0"/>
          </a:p>
        </p:txBody>
      </p:sp>
      <p:pic>
        <p:nvPicPr>
          <p:cNvPr id="8196" name="Picture 6" descr="TT_repsonsible"/>
          <p:cNvPicPr>
            <a:picLocks noChangeAspect="1" noChangeArrowheads="1"/>
          </p:cNvPicPr>
          <p:nvPr/>
        </p:nvPicPr>
        <p:blipFill>
          <a:blip r:embed="rId2">
            <a:extLst>
              <a:ext uri="{28A0092B-C50C-407E-A947-70E740481C1C}">
                <a14:useLocalDpi xmlns:a14="http://schemas.microsoft.com/office/drawing/2010/main" val="0"/>
              </a:ext>
            </a:extLst>
          </a:blip>
          <a:srcRect l="18898" r="8467" b="1227"/>
          <a:stretch>
            <a:fillRect/>
          </a:stretch>
        </p:blipFill>
        <p:spPr bwMode="auto">
          <a:xfrm>
            <a:off x="6888162" y="1412875"/>
            <a:ext cx="5108367" cy="5226464"/>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1518338"/>
      </p:ext>
    </p:extLst>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58417" y="274638"/>
            <a:ext cx="9006233" cy="1143000"/>
          </a:xfrm>
        </p:spPr>
        <p:txBody>
          <a:bodyPr/>
          <a:lstStyle/>
          <a:p>
            <a:pPr eaLnBrk="1" hangingPunct="1"/>
            <a:r>
              <a:rPr lang="en-GB" altLang="en-US" b="1" dirty="0" smtClean="0"/>
              <a:t>Currency Exchange Rates</a:t>
            </a:r>
          </a:p>
        </p:txBody>
      </p:sp>
      <p:sp>
        <p:nvSpPr>
          <p:cNvPr id="9219" name="Rectangle 4"/>
          <p:cNvSpPr>
            <a:spLocks noGrp="1" noChangeArrowheads="1"/>
          </p:cNvSpPr>
          <p:nvPr>
            <p:ph idx="1"/>
          </p:nvPr>
        </p:nvSpPr>
        <p:spPr>
          <a:xfrm>
            <a:off x="387626" y="1550504"/>
            <a:ext cx="6356076" cy="4758221"/>
          </a:xfrm>
        </p:spPr>
        <p:txBody>
          <a:bodyPr/>
          <a:lstStyle/>
          <a:p>
            <a:pPr marL="0" indent="0">
              <a:buNone/>
              <a:defRPr/>
            </a:pPr>
            <a:r>
              <a:rPr lang="en-GB" sz="3200" dirty="0"/>
              <a:t>Explain how changes in currency exchange rates can affect the level of tourism in the UK.</a:t>
            </a:r>
          </a:p>
          <a:p>
            <a:pPr eaLnBrk="1" hangingPunct="1">
              <a:buFontTx/>
              <a:buNone/>
              <a:defRPr/>
            </a:pPr>
            <a:endParaRPr lang="en-GB" sz="1800" dirty="0"/>
          </a:p>
          <a:p>
            <a:pPr eaLnBrk="1" hangingPunct="1">
              <a:buFontTx/>
              <a:buNone/>
              <a:defRPr/>
            </a:pPr>
            <a:endParaRPr lang="en-GB" sz="1800" dirty="0"/>
          </a:p>
          <a:p>
            <a:pPr eaLnBrk="1" hangingPunct="1">
              <a:buFontTx/>
              <a:buNone/>
              <a:defRPr/>
            </a:pPr>
            <a:endParaRPr lang="en-GB" sz="1800" dirty="0"/>
          </a:p>
          <a:p>
            <a:pPr eaLnBrk="1" hangingPunct="1">
              <a:buFontTx/>
              <a:buNone/>
              <a:defRPr/>
            </a:pPr>
            <a:endParaRPr lang="en-GB" sz="1800" dirty="0"/>
          </a:p>
          <a:p>
            <a:pPr eaLnBrk="1" hangingPunct="1">
              <a:buFontTx/>
              <a:buNone/>
              <a:defRPr/>
            </a:pPr>
            <a:endParaRPr lang="en-GB" sz="1800" dirty="0"/>
          </a:p>
          <a:p>
            <a:pPr eaLnBrk="1" hangingPunct="1">
              <a:buFontTx/>
              <a:buNone/>
              <a:defRPr/>
            </a:pPr>
            <a:endParaRPr lang="en-GB" sz="1800" dirty="0"/>
          </a:p>
        </p:txBody>
      </p:sp>
      <p:pic>
        <p:nvPicPr>
          <p:cNvPr id="9220" name="Picture 6" descr="shop1"/>
          <p:cNvPicPr>
            <a:picLocks noChangeAspect="1" noChangeArrowheads="1"/>
          </p:cNvPicPr>
          <p:nvPr/>
        </p:nvPicPr>
        <p:blipFill>
          <a:blip r:embed="rId2">
            <a:extLst>
              <a:ext uri="{28A0092B-C50C-407E-A947-70E740481C1C}">
                <a14:useLocalDpi xmlns:a14="http://schemas.microsoft.com/office/drawing/2010/main" val="0"/>
              </a:ext>
            </a:extLst>
          </a:blip>
          <a:srcRect l="19257" r="28082" b="4224"/>
          <a:stretch>
            <a:fillRect/>
          </a:stretch>
        </p:blipFill>
        <p:spPr bwMode="auto">
          <a:xfrm>
            <a:off x="6888164" y="1412874"/>
            <a:ext cx="5048732" cy="5236403"/>
          </a:xfrm>
          <a:prstGeom prst="rect">
            <a:avLst/>
          </a:prstGeom>
          <a:noFill/>
          <a:ln w="9525">
            <a:solidFill>
              <a:schemeClr val="tx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3559341"/>
      </p:ext>
    </p:extLst>
  </p:cSld>
  <p:clrMapOvr>
    <a:masterClrMapping/>
  </p:clrMapOvr>
  <p:timing>
    <p:tnLst>
      <p:par>
        <p:cTn id="1" dur="indefinite" restart="never" nodeType="tmRoot"/>
      </p:par>
    </p:tnLst>
  </p:timing>
</p:sld>
</file>

<file path=ppt/theme/theme1.xml><?xml version="1.0" encoding="utf-8"?>
<a:theme xmlns:a="http://schemas.openxmlformats.org/drawingml/2006/main" name="Basis">
  <a:themeElements>
    <a:clrScheme name="Basis">
      <a:dk1>
        <a:srgbClr val="000000"/>
      </a:dk1>
      <a:lt1>
        <a:srgbClr val="FFFFFF"/>
      </a:lt1>
      <a:dk2>
        <a:srgbClr val="565349"/>
      </a:dk2>
      <a:lt2>
        <a:srgbClr val="DDDDDD"/>
      </a:lt2>
      <a:accent1>
        <a:srgbClr val="A6B727"/>
      </a:accent1>
      <a:accent2>
        <a:srgbClr val="DF5327"/>
      </a:accent2>
      <a:accent3>
        <a:srgbClr val="FE9E00"/>
      </a:accent3>
      <a:accent4>
        <a:srgbClr val="418AB3"/>
      </a:accent4>
      <a:accent5>
        <a:srgbClr val="D7D447"/>
      </a:accent5>
      <a:accent6>
        <a:srgbClr val="818183"/>
      </a:accent6>
      <a:hlink>
        <a:srgbClr val="F59E00"/>
      </a:hlink>
      <a:folHlink>
        <a:srgbClr val="B2B2B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55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MediaServiceKeyPoints xmlns="71af3243-3dd4-4a8d-8c0d-dd76da1f02a5" xsi:nil="true"/>
    <Status xmlns="71af3243-3dd4-4a8d-8c0d-dd76da1f02a5">Not started</Statu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12" ma:contentTypeDescription="Create a new document." ma:contentTypeScope="" ma:versionID="b385d60f68dd989dca1fdc827799d853">
  <xsd:schema xmlns:xsd="http://www.w3.org/2001/XMLSchema" xmlns:xs="http://www.w3.org/2001/XMLSchema" xmlns:p="http://schemas.microsoft.com/office/2006/metadata/properties" xmlns:ns2="71af3243-3dd4-4a8d-8c0d-dd76da1f02a5" xmlns:ns3="16c05727-aa75-4e4a-9b5f-8a80a1165891" targetNamespace="http://schemas.microsoft.com/office/2006/metadata/properties" ma:root="true" ma:fieldsID="1911b479caf7b199da365455750e4572" ns2:_="" ns3:_="">
    <xsd:import namespace="71af3243-3dd4-4a8d-8c0d-dd76da1f02a5"/>
    <xsd:import namespace="16c05727-aa75-4e4a-9b5f-8a80a1165891"/>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9557C456-CC1D-4991-B397-26B0CCF834E5}">
  <ds:schemaRefs>
    <ds:schemaRef ds:uri="http://purl.org/dc/terms/"/>
    <ds:schemaRef ds:uri="http://schemas.openxmlformats.org/package/2006/metadata/core-properties"/>
    <ds:schemaRef ds:uri="16c05727-aa75-4e4a-9b5f-8a80a1165891"/>
    <ds:schemaRef ds:uri="http://purl.org/dc/dcmitype/"/>
    <ds:schemaRef ds:uri="http://schemas.microsoft.com/office/infopath/2007/PartnerControls"/>
    <ds:schemaRef ds:uri="http://purl.org/dc/elements/1.1/"/>
    <ds:schemaRef ds:uri="http://schemas.microsoft.com/office/2006/documentManagement/types"/>
    <ds:schemaRef ds:uri="71af3243-3dd4-4a8d-8c0d-dd76da1f02a5"/>
    <ds:schemaRef ds:uri="http://schemas.microsoft.com/office/2006/metadata/properties"/>
    <ds:schemaRef ds:uri="http://www.w3.org/XML/1998/namespace"/>
  </ds:schemaRefs>
</ds:datastoreItem>
</file>

<file path=customXml/itemProps2.xml><?xml version="1.0" encoding="utf-8"?>
<ds:datastoreItem xmlns:ds="http://schemas.openxmlformats.org/officeDocument/2006/customXml" ds:itemID="{05AD055F-6A08-4727-8DB8-D3FD1D1AA779}">
  <ds:schemaRefs>
    <ds:schemaRef ds:uri="http://schemas.microsoft.com/sharepoint/v3/contenttype/forms"/>
  </ds:schemaRefs>
</ds:datastoreItem>
</file>

<file path=customXml/itemProps3.xml><?xml version="1.0" encoding="utf-8"?>
<ds:datastoreItem xmlns:ds="http://schemas.openxmlformats.org/officeDocument/2006/customXml" ds:itemID="{130FAE8E-18A7-4D4B-B1D5-F068BB36F49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71af3243-3dd4-4a8d-8c0d-dd76da1f02a5"/>
    <ds:schemaRef ds:uri="16c05727-aa75-4e4a-9b5f-8a80a116589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Tourism design</Template>
  <TotalTime>0</TotalTime>
  <Words>2361</Words>
  <Application>Microsoft Office PowerPoint</Application>
  <PresentationFormat>Widescreen</PresentationFormat>
  <Paragraphs>221</Paragraphs>
  <Slides>46</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46</vt:i4>
      </vt:variant>
    </vt:vector>
  </HeadingPairs>
  <TitlesOfParts>
    <vt:vector size="50" baseType="lpstr">
      <vt:lpstr>Arial</vt:lpstr>
      <vt:lpstr>Calibri</vt:lpstr>
      <vt:lpstr>Corbel</vt:lpstr>
      <vt:lpstr>Basis</vt:lpstr>
      <vt:lpstr>Sustainable Tourism</vt:lpstr>
      <vt:lpstr>Historical Development of Tourism </vt:lpstr>
      <vt:lpstr>How Did Tourism Begin… ?</vt:lpstr>
      <vt:lpstr>Early Tourism </vt:lpstr>
      <vt:lpstr>PowerPoint Presentation</vt:lpstr>
      <vt:lpstr>The Nineteenth Century</vt:lpstr>
      <vt:lpstr>The Twentieth Century</vt:lpstr>
      <vt:lpstr>Air Transport</vt:lpstr>
      <vt:lpstr>The Subject of Tourism </vt:lpstr>
      <vt:lpstr>Resilience</vt:lpstr>
      <vt:lpstr>In Summary….</vt:lpstr>
      <vt:lpstr>The Tourism Sector – Leiper Model </vt:lpstr>
      <vt:lpstr>PowerPoint Presentation</vt:lpstr>
      <vt:lpstr>PowerPoint Presentation</vt:lpstr>
      <vt:lpstr>Push and Pull Factors</vt:lpstr>
      <vt:lpstr>Tourist Flows – Motivation </vt:lpstr>
      <vt:lpstr>Rise in British Tourists to Iran</vt:lpstr>
      <vt:lpstr>Travel trends </vt:lpstr>
      <vt:lpstr>About UNWTO</vt:lpstr>
      <vt:lpstr>PowerPoint Presentation</vt:lpstr>
      <vt:lpstr>UNWTO</vt:lpstr>
      <vt:lpstr>2017 International Year of  Sustainable Tourism for Development</vt:lpstr>
      <vt:lpstr>PowerPoint Presentation</vt:lpstr>
      <vt:lpstr>The International Year will promote Tourism’s Role in the following Five Key Areas:</vt:lpstr>
      <vt:lpstr>Tourism-  Key to development, prosperity and well-being</vt:lpstr>
      <vt:lpstr>World’s Top Tourism Destinations 2015</vt:lpstr>
      <vt:lpstr>UNWTO –  Tourism Towards 2030</vt:lpstr>
      <vt:lpstr>Butler model-  British tourist destinations </vt:lpstr>
      <vt:lpstr>British Tourism Development </vt:lpstr>
      <vt:lpstr>British Tourists struggle with Weaker Pound</vt:lpstr>
      <vt:lpstr>Blackpool  Stages of Destination Development</vt:lpstr>
      <vt:lpstr>Blackpool</vt:lpstr>
      <vt:lpstr>PowerPoint Presentation</vt:lpstr>
      <vt:lpstr>Blackpool Regenerated</vt:lpstr>
      <vt:lpstr>Decline of the Bucket and Spade Culture?</vt:lpstr>
      <vt:lpstr>The WHY and the HOW…</vt:lpstr>
      <vt:lpstr>Tutorial </vt:lpstr>
      <vt:lpstr>The UK as a Destination – Click View Video https://clickv.ie/w/2BMl </vt:lpstr>
      <vt:lpstr>PowerPoint Presentation</vt:lpstr>
      <vt:lpstr>Tourism in the UK</vt:lpstr>
      <vt:lpstr>Types of Tourism in the UK</vt:lpstr>
      <vt:lpstr>UK Geographical Features</vt:lpstr>
      <vt:lpstr>Sources of Information</vt:lpstr>
      <vt:lpstr>The Climate</vt:lpstr>
      <vt:lpstr>UK Gateways for Travel</vt:lpstr>
      <vt:lpstr>Currency Exchange Rates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2020-01-25T16:36:26Z</dcterms:created>
  <dcterms:modified xsi:type="dcterms:W3CDTF">2020-01-26T22:52:27Z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