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0876AA-F7F3-4C0C-8A39-06C67C2F9F9F}" v="16" dt="2021-02-20T15:59:08.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llie Flynn (1801584)" userId="206b40cb-df83-43eb-914b-f679efbac861" providerId="ADAL" clId="{160876AA-F7F3-4C0C-8A39-06C67C2F9F9F}"/>
    <pc:docChg chg="undo custSel modSld">
      <pc:chgData name="Millie Flynn (1801584)" userId="206b40cb-df83-43eb-914b-f679efbac861" providerId="ADAL" clId="{160876AA-F7F3-4C0C-8A39-06C67C2F9F9F}" dt="2021-02-20T17:49:18.040" v="2955" actId="207"/>
      <pc:docMkLst>
        <pc:docMk/>
      </pc:docMkLst>
      <pc:sldChg chg="addSp delSp modSp mod setBg">
        <pc:chgData name="Millie Flynn (1801584)" userId="206b40cb-df83-43eb-914b-f679efbac861" providerId="ADAL" clId="{160876AA-F7F3-4C0C-8A39-06C67C2F9F9F}" dt="2021-02-20T17:49:18.040" v="2955" actId="207"/>
        <pc:sldMkLst>
          <pc:docMk/>
          <pc:sldMk cId="2489497691" sldId="256"/>
        </pc:sldMkLst>
        <pc:spChg chg="mod ord">
          <ac:chgData name="Millie Flynn (1801584)" userId="206b40cb-df83-43eb-914b-f679efbac861" providerId="ADAL" clId="{160876AA-F7F3-4C0C-8A39-06C67C2F9F9F}" dt="2021-02-18T20:12:12.441" v="1804" actId="14100"/>
          <ac:spMkLst>
            <pc:docMk/>
            <pc:sldMk cId="2489497691" sldId="256"/>
            <ac:spMk id="2" creationId="{62D3A0B3-D87F-441C-A338-33BA7F3B1988}"/>
          </ac:spMkLst>
        </pc:spChg>
        <pc:spChg chg="mod ord">
          <ac:chgData name="Millie Flynn (1801584)" userId="206b40cb-df83-43eb-914b-f679efbac861" providerId="ADAL" clId="{160876AA-F7F3-4C0C-8A39-06C67C2F9F9F}" dt="2021-02-20T17:49:18.040" v="2955" actId="207"/>
          <ac:spMkLst>
            <pc:docMk/>
            <pc:sldMk cId="2489497691" sldId="256"/>
            <ac:spMk id="4" creationId="{F6C69BFE-4498-43BC-BA72-49107C1B1308}"/>
          </ac:spMkLst>
        </pc:spChg>
        <pc:spChg chg="add mod">
          <ac:chgData name="Millie Flynn (1801584)" userId="206b40cb-df83-43eb-914b-f679efbac861" providerId="ADAL" clId="{160876AA-F7F3-4C0C-8A39-06C67C2F9F9F}" dt="2021-02-20T17:32:27.399" v="2829" actId="207"/>
          <ac:spMkLst>
            <pc:docMk/>
            <pc:sldMk cId="2489497691" sldId="256"/>
            <ac:spMk id="5" creationId="{951D3C28-015C-44A7-84B7-75BCF6F4DC18}"/>
          </ac:spMkLst>
        </pc:spChg>
        <pc:spChg chg="add del mod">
          <ac:chgData name="Millie Flynn (1801584)" userId="206b40cb-df83-43eb-914b-f679efbac861" providerId="ADAL" clId="{160876AA-F7F3-4C0C-8A39-06C67C2F9F9F}" dt="2021-02-18T20:10:00.122" v="1785" actId="478"/>
          <ac:spMkLst>
            <pc:docMk/>
            <pc:sldMk cId="2489497691" sldId="256"/>
            <ac:spMk id="6" creationId="{41EEF8A2-A013-425C-8E7D-C65911743C09}"/>
          </ac:spMkLst>
        </pc:spChg>
        <pc:spChg chg="add del">
          <ac:chgData name="Millie Flynn (1801584)" userId="206b40cb-df83-43eb-914b-f679efbac861" providerId="ADAL" clId="{160876AA-F7F3-4C0C-8A39-06C67C2F9F9F}" dt="2021-02-18T19:59:00.024" v="1718" actId="478"/>
          <ac:spMkLst>
            <pc:docMk/>
            <pc:sldMk cId="2489497691" sldId="256"/>
            <ac:spMk id="8" creationId="{37A79527-4726-4B0E-8667-EBB75256031F}"/>
          </ac:spMkLst>
        </pc:spChg>
        <pc:spChg chg="add mod">
          <ac:chgData name="Millie Flynn (1801584)" userId="206b40cb-df83-43eb-914b-f679efbac861" providerId="ADAL" clId="{160876AA-F7F3-4C0C-8A39-06C67C2F9F9F}" dt="2021-02-18T20:07:42.619" v="1768" actId="26606"/>
          <ac:spMkLst>
            <pc:docMk/>
            <pc:sldMk cId="2489497691" sldId="256"/>
            <ac:spMk id="9" creationId="{DBC6C07B-D300-4766-B1BA-6D14D726B847}"/>
          </ac:spMkLst>
        </pc:spChg>
        <pc:spChg chg="add mod ord">
          <ac:chgData name="Millie Flynn (1801584)" userId="206b40cb-df83-43eb-914b-f679efbac861" providerId="ADAL" clId="{160876AA-F7F3-4C0C-8A39-06C67C2F9F9F}" dt="2021-02-18T20:37:15.136" v="2154" actId="14100"/>
          <ac:spMkLst>
            <pc:docMk/>
            <pc:sldMk cId="2489497691" sldId="256"/>
            <ac:spMk id="10" creationId="{A1AC121E-AFFF-4C19-8F51-B78D06A31350}"/>
          </ac:spMkLst>
        </pc:spChg>
        <pc:spChg chg="add mod ord">
          <ac:chgData name="Millie Flynn (1801584)" userId="206b40cb-df83-43eb-914b-f679efbac861" providerId="ADAL" clId="{160876AA-F7F3-4C0C-8A39-06C67C2F9F9F}" dt="2021-02-20T17:32:37.284" v="2854" actId="20577"/>
          <ac:spMkLst>
            <pc:docMk/>
            <pc:sldMk cId="2489497691" sldId="256"/>
            <ac:spMk id="11" creationId="{6166DAB0-84E2-487B-AC81-59C0470C3723}"/>
          </ac:spMkLst>
        </pc:spChg>
        <pc:spChg chg="add mod ord">
          <ac:chgData name="Millie Flynn (1801584)" userId="206b40cb-df83-43eb-914b-f679efbac861" providerId="ADAL" clId="{160876AA-F7F3-4C0C-8A39-06C67C2F9F9F}" dt="2021-02-18T20:12:01.425" v="1803" actId="14100"/>
          <ac:spMkLst>
            <pc:docMk/>
            <pc:sldMk cId="2489497691" sldId="256"/>
            <ac:spMk id="12" creationId="{6608AE8F-AABF-4972-8AA6-2288DEE6826B}"/>
          </ac:spMkLst>
        </pc:spChg>
        <pc:spChg chg="add mod">
          <ac:chgData name="Millie Flynn (1801584)" userId="206b40cb-df83-43eb-914b-f679efbac861" providerId="ADAL" clId="{160876AA-F7F3-4C0C-8A39-06C67C2F9F9F}" dt="2021-02-18T20:14:14.199" v="1805" actId="767"/>
          <ac:spMkLst>
            <pc:docMk/>
            <pc:sldMk cId="2489497691" sldId="256"/>
            <ac:spMk id="13" creationId="{64E67BC1-2CCC-4508-9F86-78BDE977EE66}"/>
          </ac:spMkLst>
        </pc:spChg>
        <pc:spChg chg="add mod">
          <ac:chgData name="Millie Flynn (1801584)" userId="206b40cb-df83-43eb-914b-f679efbac861" providerId="ADAL" clId="{160876AA-F7F3-4C0C-8A39-06C67C2F9F9F}" dt="2021-02-20T17:33:30.409" v="2923" actId="207"/>
          <ac:spMkLst>
            <pc:docMk/>
            <pc:sldMk cId="2489497691" sldId="256"/>
            <ac:spMk id="14" creationId="{A1BF7704-2749-4AB4-B3CB-E62754A0E1FD}"/>
          </ac:spMkLst>
        </pc:spChg>
        <pc:spChg chg="add mod ord">
          <ac:chgData name="Millie Flynn (1801584)" userId="206b40cb-df83-43eb-914b-f679efbac861" providerId="ADAL" clId="{160876AA-F7F3-4C0C-8A39-06C67C2F9F9F}" dt="2021-02-18T20:39:13.048" v="2174" actId="1076"/>
          <ac:spMkLst>
            <pc:docMk/>
            <pc:sldMk cId="2489497691" sldId="256"/>
            <ac:spMk id="15" creationId="{20710454-C917-4049-853F-F852FBAD0E58}"/>
          </ac:spMkLst>
        </pc:spChg>
        <pc:spChg chg="add mod">
          <ac:chgData name="Millie Flynn (1801584)" userId="206b40cb-df83-43eb-914b-f679efbac861" providerId="ADAL" clId="{160876AA-F7F3-4C0C-8A39-06C67C2F9F9F}" dt="2021-02-18T20:42:59.068" v="2175" actId="767"/>
          <ac:spMkLst>
            <pc:docMk/>
            <pc:sldMk cId="2489497691" sldId="256"/>
            <ac:spMk id="16" creationId="{E184DCEE-6658-40AF-8070-699AF0789A6F}"/>
          </ac:spMkLst>
        </pc:spChg>
        <pc:spChg chg="add mod">
          <ac:chgData name="Millie Flynn (1801584)" userId="206b40cb-df83-43eb-914b-f679efbac861" providerId="ADAL" clId="{160876AA-F7F3-4C0C-8A39-06C67C2F9F9F}" dt="2021-02-20T15:59:04.151" v="2770" actId="1076"/>
          <ac:spMkLst>
            <pc:docMk/>
            <pc:sldMk cId="2489497691" sldId="256"/>
            <ac:spMk id="17" creationId="{C5B99756-A6ED-4DE3-A94A-59E68C5BCD8D}"/>
          </ac:spMkLst>
        </pc:spChg>
        <pc:spChg chg="add mod ord">
          <ac:chgData name="Millie Flynn (1801584)" userId="206b40cb-df83-43eb-914b-f679efbac861" providerId="ADAL" clId="{160876AA-F7F3-4C0C-8A39-06C67C2F9F9F}" dt="2021-02-20T15:59:33.093" v="2773" actId="167"/>
          <ac:spMkLst>
            <pc:docMk/>
            <pc:sldMk cId="2489497691" sldId="256"/>
            <ac:spMk id="18" creationId="{D2F10C95-5819-42CD-B1C7-8BE67D2C128D}"/>
          </ac:spMkLst>
        </pc:spChg>
        <pc:spChg chg="add del">
          <ac:chgData name="Millie Flynn (1801584)" userId="206b40cb-df83-43eb-914b-f679efbac861" providerId="ADAL" clId="{160876AA-F7F3-4C0C-8A39-06C67C2F9F9F}" dt="2021-02-18T20:07:42.619" v="1768" actId="26606"/>
          <ac:spMkLst>
            <pc:docMk/>
            <pc:sldMk cId="2489497691" sldId="256"/>
            <ac:spMk id="83" creationId="{9F4444CE-BC8D-4D61-B303-4C05614E62AB}"/>
          </ac:spMkLst>
        </pc:spChg>
        <pc:spChg chg="add del">
          <ac:chgData name="Millie Flynn (1801584)" userId="206b40cb-df83-43eb-914b-f679efbac861" providerId="ADAL" clId="{160876AA-F7F3-4C0C-8A39-06C67C2F9F9F}" dt="2021-02-18T20:07:42.619" v="1768" actId="26606"/>
          <ac:spMkLst>
            <pc:docMk/>
            <pc:sldMk cId="2489497691" sldId="256"/>
            <ac:spMk id="85" creationId="{62423CA5-E2E1-4789-B759-9906C1C94063}"/>
          </ac:spMkLst>
        </pc:spChg>
        <pc:spChg chg="add del">
          <ac:chgData name="Millie Flynn (1801584)" userId="206b40cb-df83-43eb-914b-f679efbac861" providerId="ADAL" clId="{160876AA-F7F3-4C0C-8A39-06C67C2F9F9F}" dt="2021-02-18T20:07:42.619" v="1768" actId="26606"/>
          <ac:spMkLst>
            <pc:docMk/>
            <pc:sldMk cId="2489497691" sldId="256"/>
            <ac:spMk id="87" creationId="{73772B81-181F-48B7-8826-4D9686D15DF5}"/>
          </ac:spMkLst>
        </pc:spChg>
        <pc:spChg chg="add del">
          <ac:chgData name="Millie Flynn (1801584)" userId="206b40cb-df83-43eb-914b-f679efbac861" providerId="ADAL" clId="{160876AA-F7F3-4C0C-8A39-06C67C2F9F9F}" dt="2021-02-18T20:07:42.619" v="1768" actId="26606"/>
          <ac:spMkLst>
            <pc:docMk/>
            <pc:sldMk cId="2489497691" sldId="256"/>
            <ac:spMk id="89" creationId="{B2205F6E-03C6-4E92-877C-E2482F6599AA}"/>
          </ac:spMkLst>
        </pc:spChg>
        <pc:grpChg chg="add del">
          <ac:chgData name="Millie Flynn (1801584)" userId="206b40cb-df83-43eb-914b-f679efbac861" providerId="ADAL" clId="{160876AA-F7F3-4C0C-8A39-06C67C2F9F9F}" dt="2021-02-18T20:07:42.619" v="1768" actId="26606"/>
          <ac:grpSpMkLst>
            <pc:docMk/>
            <pc:sldMk cId="2489497691" sldId="256"/>
            <ac:grpSpMk id="71" creationId="{1F2B4773-3207-44CC-B7AC-892B70498211}"/>
          </ac:grpSpMkLst>
        </pc:grpChg>
        <pc:picChg chg="add mod ord">
          <ac:chgData name="Millie Flynn (1801584)" userId="206b40cb-df83-43eb-914b-f679efbac861" providerId="ADAL" clId="{160876AA-F7F3-4C0C-8A39-06C67C2F9F9F}" dt="2021-02-18T20:38:04.424" v="2162" actId="1076"/>
          <ac:picMkLst>
            <pc:docMk/>
            <pc:sldMk cId="2489497691" sldId="256"/>
            <ac:picMk id="1026" creationId="{793BD48F-A701-4ABD-865A-9B5B7AFAFB5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1054707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76593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722345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A03316-70C7-49B8-9841-1DC9EB2C9187}"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331745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A03316-70C7-49B8-9841-1DC9EB2C9187}" type="datetimeFigureOut">
              <a:rPr lang="en-GB" smtClean="0"/>
              <a:t>16/02/2021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312183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A03316-70C7-49B8-9841-1DC9EB2C9187}" type="datetimeFigureOut">
              <a:rPr lang="en-GB" smtClean="0"/>
              <a:t>16/02/2021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2353432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A03316-70C7-49B8-9841-1DC9EB2C9187}" type="datetimeFigureOut">
              <a:rPr lang="en-GB" smtClean="0"/>
              <a:t>16/02/2021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3932396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A03316-70C7-49B8-9841-1DC9EB2C9187}"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547970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03316-70C7-49B8-9841-1DC9EB2C9187}"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846824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954328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5866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2050709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70182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3188112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911046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03316-70C7-49B8-9841-1DC9EB2C9187}"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E6340-6313-4FFC-A768-F59BEA25D414}" type="slidenum">
              <a:rPr lang="en-GB" smtClean="0"/>
              <a:t>‹#›</a:t>
            </a:fld>
            <a:endParaRPr lang="en-GB"/>
          </a:p>
        </p:txBody>
      </p:sp>
    </p:spTree>
    <p:extLst>
      <p:ext uri="{BB962C8B-B14F-4D97-AF65-F5344CB8AC3E}">
        <p14:creationId xmlns:p14="http://schemas.microsoft.com/office/powerpoint/2010/main" val="1149920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A03316-70C7-49B8-9841-1DC9EB2C9187}" type="datetimeFigureOut">
              <a:rPr lang="en-GB" smtClean="0"/>
              <a:t>16/02/2021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4CE6340-6313-4FFC-A768-F59BEA25D414}" type="slidenum">
              <a:rPr lang="en-GB" smtClean="0"/>
              <a:t>‹#›</a:t>
            </a:fld>
            <a:endParaRPr lang="en-GB"/>
          </a:p>
        </p:txBody>
      </p:sp>
    </p:spTree>
    <p:extLst>
      <p:ext uri="{BB962C8B-B14F-4D97-AF65-F5344CB8AC3E}">
        <p14:creationId xmlns:p14="http://schemas.microsoft.com/office/powerpoint/2010/main" val="29109400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2F10C95-5819-42CD-B1C7-8BE67D2C128D}"/>
              </a:ext>
            </a:extLst>
          </p:cNvPr>
          <p:cNvSpPr/>
          <p:nvPr/>
        </p:nvSpPr>
        <p:spPr>
          <a:xfrm>
            <a:off x="6276967" y="4871628"/>
            <a:ext cx="2849217" cy="181261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0710454-C917-4049-853F-F852FBAD0E58}"/>
              </a:ext>
            </a:extLst>
          </p:cNvPr>
          <p:cNvSpPr/>
          <p:nvPr/>
        </p:nvSpPr>
        <p:spPr>
          <a:xfrm>
            <a:off x="6320246" y="2440464"/>
            <a:ext cx="5516630" cy="22595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6608AE8F-AABF-4972-8AA6-2288DEE6826B}"/>
              </a:ext>
            </a:extLst>
          </p:cNvPr>
          <p:cNvSpPr/>
          <p:nvPr/>
        </p:nvSpPr>
        <p:spPr>
          <a:xfrm>
            <a:off x="0" y="642260"/>
            <a:ext cx="11966713" cy="169770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6166DAB0-84E2-487B-AC81-59C0470C3723}"/>
              </a:ext>
            </a:extLst>
          </p:cNvPr>
          <p:cNvSpPr/>
          <p:nvPr/>
        </p:nvSpPr>
        <p:spPr>
          <a:xfrm>
            <a:off x="3300416" y="2460156"/>
            <a:ext cx="2849217" cy="357745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u="sng" dirty="0">
                <a:solidFill>
                  <a:schemeClr val="tx1"/>
                </a:solidFill>
              </a:rPr>
              <a:t>Individual development plan (IDP)</a:t>
            </a:r>
          </a:p>
          <a:p>
            <a:r>
              <a:rPr lang="en-GB" sz="1200" dirty="0">
                <a:solidFill>
                  <a:schemeClr val="tx1"/>
                </a:solidFill>
              </a:rPr>
              <a:t>The new ALN legislation use of</a:t>
            </a:r>
            <a:r>
              <a:rPr lang="en-GB" sz="1200" b="0" i="0" dirty="0">
                <a:solidFill>
                  <a:schemeClr val="tx1"/>
                </a:solidFill>
                <a:effectLst/>
              </a:rPr>
              <a:t> IDPs are developed and reviewed appropriately in line with the Person Centred Practice ethos. When a child is diagnosed with an ALN</a:t>
            </a:r>
            <a:r>
              <a:rPr lang="en-GB" sz="1200" dirty="0">
                <a:solidFill>
                  <a:schemeClr val="tx1"/>
                </a:solidFill>
              </a:rPr>
              <a:t>, an IDP must be prepared for the child. During the putting into practice period, the preparation of the majority of IDPs will involve the conversion of existing plans into IDPs. Existing plans will not be in use for a child who is not involved with the SEN system who have ALN. Therefore the IDP will be prepared to suit individual ALN needs. </a:t>
            </a:r>
          </a:p>
          <a:p>
            <a:r>
              <a:rPr lang="en-GB" sz="1200" dirty="0">
                <a:solidFill>
                  <a:schemeClr val="tx1"/>
                </a:solidFill>
              </a:rPr>
              <a:t>It is intended that from September 2020, IDPs will begin to replace plans that currently support learners with SEN. Welsh government(2018)</a:t>
            </a:r>
          </a:p>
        </p:txBody>
      </p:sp>
      <p:sp>
        <p:nvSpPr>
          <p:cNvPr id="10" name="Rectangle 9">
            <a:extLst>
              <a:ext uri="{FF2B5EF4-FFF2-40B4-BE49-F238E27FC236}">
                <a16:creationId xmlns:a16="http://schemas.microsoft.com/office/drawing/2014/main" id="{A1AC121E-AFFF-4C19-8F51-B78D06A31350}"/>
              </a:ext>
            </a:extLst>
          </p:cNvPr>
          <p:cNvSpPr/>
          <p:nvPr/>
        </p:nvSpPr>
        <p:spPr>
          <a:xfrm>
            <a:off x="135424" y="2440464"/>
            <a:ext cx="3121713" cy="41180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600"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62D3A0B3-D87F-441C-A338-33BA7F3B1988}"/>
              </a:ext>
            </a:extLst>
          </p:cNvPr>
          <p:cNvSpPr>
            <a:spLocks noGrp="1"/>
          </p:cNvSpPr>
          <p:nvPr>
            <p:ph type="ctrTitle"/>
          </p:nvPr>
        </p:nvSpPr>
        <p:spPr>
          <a:xfrm>
            <a:off x="1086678" y="-77429"/>
            <a:ext cx="7606748" cy="719689"/>
          </a:xfrm>
        </p:spPr>
        <p:txBody>
          <a:bodyPr>
            <a:noAutofit/>
          </a:bodyPr>
          <a:lstStyle/>
          <a:p>
            <a:r>
              <a:rPr lang="en-GB" sz="2400" b="1" dirty="0"/>
              <a:t>Development of SEN/ALN legislation in Wales</a:t>
            </a:r>
          </a:p>
        </p:txBody>
      </p:sp>
      <p:sp>
        <p:nvSpPr>
          <p:cNvPr id="4" name="TextBox 3">
            <a:extLst>
              <a:ext uri="{FF2B5EF4-FFF2-40B4-BE49-F238E27FC236}">
                <a16:creationId xmlns:a16="http://schemas.microsoft.com/office/drawing/2014/main" id="{F6C69BFE-4498-43BC-BA72-49107C1B1308}"/>
              </a:ext>
            </a:extLst>
          </p:cNvPr>
          <p:cNvSpPr txBox="1"/>
          <p:nvPr/>
        </p:nvSpPr>
        <p:spPr>
          <a:xfrm>
            <a:off x="-92765" y="642260"/>
            <a:ext cx="11966713" cy="1815882"/>
          </a:xfrm>
          <a:prstGeom prst="rect">
            <a:avLst/>
          </a:prstGeom>
          <a:noFill/>
        </p:spPr>
        <p:txBody>
          <a:bodyPr wrap="square" rtlCol="0">
            <a:spAutoFit/>
          </a:bodyPr>
          <a:lstStyle/>
          <a:p>
            <a:r>
              <a:rPr lang="en-GB" sz="1400" b="1" u="sng" dirty="0"/>
              <a:t>Introducing the new legislation and why it is changing?</a:t>
            </a:r>
          </a:p>
          <a:p>
            <a:r>
              <a:rPr lang="en-GB" sz="1400" dirty="0"/>
              <a:t>This poster is to inform what the new ALN act and the effect it will have on practitioners. The new </a:t>
            </a:r>
            <a:r>
              <a:rPr lang="en-GB" sz="1400" dirty="0" err="1"/>
              <a:t>legislastion</a:t>
            </a:r>
            <a:r>
              <a:rPr lang="en-GB" sz="1400" dirty="0"/>
              <a:t> transforms the separate systems for special educational needs (SEN) in schools and in further education it will also be supporting learners from 0-25 with ALN. University of Wales (2020) The new system will identify the needs early and addressed quickly and where learners can reach their potential. 22 percent of schools in Wales have SEN from this the academic attainment of learners with SEN is poor compared to the rest of the learner population. Therefore the new system will be flexible and responsive and practitioners will be confident and skilled in identifying needs and deploying strategies to help learners overcome their barriers to learning and focuses on skills development for the education workforce, to deliver effective support to learners with ALN in the classroom, as well as easier access to specialist support, information and advice. Welsh Government(2020)</a:t>
            </a:r>
          </a:p>
        </p:txBody>
      </p:sp>
      <p:sp>
        <p:nvSpPr>
          <p:cNvPr id="5" name="TextBox 4">
            <a:extLst>
              <a:ext uri="{FF2B5EF4-FFF2-40B4-BE49-F238E27FC236}">
                <a16:creationId xmlns:a16="http://schemas.microsoft.com/office/drawing/2014/main" id="{951D3C28-015C-44A7-84B7-75BCF6F4DC18}"/>
              </a:ext>
            </a:extLst>
          </p:cNvPr>
          <p:cNvSpPr txBox="1"/>
          <p:nvPr/>
        </p:nvSpPr>
        <p:spPr>
          <a:xfrm>
            <a:off x="145776" y="2498484"/>
            <a:ext cx="2968487" cy="4185761"/>
          </a:xfrm>
          <a:prstGeom prst="rect">
            <a:avLst/>
          </a:prstGeom>
          <a:noFill/>
        </p:spPr>
        <p:txBody>
          <a:bodyPr wrap="square" rtlCol="0">
            <a:spAutoFit/>
          </a:bodyPr>
          <a:lstStyle/>
          <a:p>
            <a:r>
              <a:rPr lang="en-GB" sz="1400" b="1" u="sng" dirty="0" err="1"/>
              <a:t>Senco</a:t>
            </a:r>
            <a:r>
              <a:rPr lang="en-GB" sz="1400" b="1" u="sng" dirty="0"/>
              <a:t> to </a:t>
            </a:r>
            <a:r>
              <a:rPr lang="en-GB" sz="1400" b="1" u="sng" dirty="0" err="1"/>
              <a:t>Alenco</a:t>
            </a:r>
            <a:r>
              <a:rPr lang="en-GB" sz="1400" b="1" u="sng" dirty="0"/>
              <a:t> </a:t>
            </a:r>
          </a:p>
          <a:p>
            <a:r>
              <a:rPr lang="en-GB" sz="1200" dirty="0"/>
              <a:t>SEN is all about supporting their staff and all education settings. For those that receive SEN, therefore the SENco will work with other teachers and parents to make sure learners with SEN receive support during their education. Although the SENCo is a non-statutory role, the vast majority of education settings will have access to a SENCo. However a new strategy has been put in to practice by the  National Assembly for Wales approving new legislation on additional learning needs (ALN), the Welsh Government intends to introduce Additional Learning Needs Co-ordinators (ALNCOs) schools </a:t>
            </a:r>
            <a:r>
              <a:rPr lang="en-GB" sz="1200" b="0" i="0" dirty="0">
                <a:effectLst/>
              </a:rPr>
              <a:t>must designate a person to be the </a:t>
            </a:r>
            <a:r>
              <a:rPr lang="en-GB" sz="1200" b="0" i="0" dirty="0" err="1">
                <a:effectLst/>
              </a:rPr>
              <a:t>ALNCo</a:t>
            </a:r>
            <a:r>
              <a:rPr lang="en-GB" sz="1200" b="0" i="0" dirty="0">
                <a:effectLst/>
              </a:rPr>
              <a:t>. This person should be a senior member of staff and have equal status to the likes of the Headteacher and Deputy Headteacher. </a:t>
            </a:r>
            <a:r>
              <a:rPr lang="en-GB" sz="1200" dirty="0"/>
              <a:t>Education Business(2019)</a:t>
            </a:r>
          </a:p>
        </p:txBody>
      </p:sp>
      <p:pic>
        <p:nvPicPr>
          <p:cNvPr id="1026" name="Picture 2" descr="See the source image">
            <a:extLst>
              <a:ext uri="{FF2B5EF4-FFF2-40B4-BE49-F238E27FC236}">
                <a16:creationId xmlns:a16="http://schemas.microsoft.com/office/drawing/2014/main" id="{793BD48F-A701-4ABD-865A-9B5B7AFAFB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70505" y="4968814"/>
            <a:ext cx="3021495" cy="151074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BC6C07B-D300-4766-B1BA-6D14D726B847}"/>
              </a:ext>
            </a:extLst>
          </p:cNvPr>
          <p:cNvSpPr txBox="1"/>
          <p:nvPr/>
        </p:nvSpPr>
        <p:spPr>
          <a:xfrm>
            <a:off x="10210799" y="6479562"/>
            <a:ext cx="2385391" cy="369332"/>
          </a:xfrm>
          <a:prstGeom prst="rect">
            <a:avLst/>
          </a:prstGeom>
          <a:noFill/>
        </p:spPr>
        <p:txBody>
          <a:bodyPr wrap="square" rtlCol="0">
            <a:spAutoFit/>
          </a:bodyPr>
          <a:lstStyle/>
          <a:p>
            <a:r>
              <a:rPr lang="en-GB"/>
              <a:t>(Source, WG (2020)</a:t>
            </a:r>
            <a:endParaRPr lang="en-GB" dirty="0"/>
          </a:p>
        </p:txBody>
      </p:sp>
      <p:sp>
        <p:nvSpPr>
          <p:cNvPr id="13" name="TextBox 12">
            <a:extLst>
              <a:ext uri="{FF2B5EF4-FFF2-40B4-BE49-F238E27FC236}">
                <a16:creationId xmlns:a16="http://schemas.microsoft.com/office/drawing/2014/main" id="{64E67BC1-2CCC-4508-9F86-78BDE977EE66}"/>
              </a:ext>
            </a:extLst>
          </p:cNvPr>
          <p:cNvSpPr txBox="1"/>
          <p:nvPr/>
        </p:nvSpPr>
        <p:spPr>
          <a:xfrm>
            <a:off x="5777947" y="2975113"/>
            <a:ext cx="914400" cy="914400"/>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A1BF7704-2749-4AB4-B3CB-E62754A0E1FD}"/>
              </a:ext>
            </a:extLst>
          </p:cNvPr>
          <p:cNvSpPr txBox="1"/>
          <p:nvPr/>
        </p:nvSpPr>
        <p:spPr>
          <a:xfrm>
            <a:off x="6320246" y="2427364"/>
            <a:ext cx="5221357" cy="2308324"/>
          </a:xfrm>
          <a:prstGeom prst="rect">
            <a:avLst/>
          </a:prstGeom>
          <a:noFill/>
        </p:spPr>
        <p:txBody>
          <a:bodyPr wrap="square" rtlCol="0">
            <a:spAutoFit/>
          </a:bodyPr>
          <a:lstStyle/>
          <a:p>
            <a:r>
              <a:rPr lang="en-GB" sz="1200" b="1" u="sng" dirty="0"/>
              <a:t>Costing and funding of transitioning to new ALN system:</a:t>
            </a:r>
          </a:p>
          <a:p>
            <a:r>
              <a:rPr lang="en-GB" sz="1200" dirty="0"/>
              <a:t>A £20m package of funding is being used to support implementation of the Act and delivery of the wider ALN Transformation </a:t>
            </a:r>
            <a:r>
              <a:rPr lang="en-GB" sz="1200" dirty="0" err="1"/>
              <a:t>Programme.REF</a:t>
            </a:r>
            <a:endParaRPr lang="en-GB" sz="1200" dirty="0"/>
          </a:p>
          <a:p>
            <a:r>
              <a:rPr lang="en-GB" sz="1200" dirty="0"/>
              <a:t>The majority of this funding will be put towards the work force so all practioners are prepared for the changes being introduced. The aim is to develop the work force at three levels for example: </a:t>
            </a:r>
          </a:p>
          <a:p>
            <a:pPr marL="285750" indent="-285750">
              <a:buFont typeface="Arial" panose="020B0604020202020204" pitchFamily="34" charset="0"/>
              <a:buChar char="•"/>
            </a:pPr>
            <a:r>
              <a:rPr lang="en-GB" sz="1200" dirty="0"/>
              <a:t>core skills development for all practitioners</a:t>
            </a:r>
          </a:p>
          <a:p>
            <a:pPr marL="285750" indent="-285750">
              <a:buFont typeface="Arial" panose="020B0604020202020204" pitchFamily="34" charset="0"/>
              <a:buChar char="•"/>
            </a:pPr>
            <a:r>
              <a:rPr lang="en-GB" sz="1200" dirty="0"/>
              <a:t> advanced skills development through the establishment of the role of Additional Learning Needs Coordinators (</a:t>
            </a:r>
            <a:r>
              <a:rPr lang="en-GB" sz="1200" dirty="0" err="1"/>
              <a:t>ALNCos</a:t>
            </a:r>
            <a:r>
              <a:rPr lang="en-GB" sz="1200" dirty="0"/>
              <a:t>), which will replace the current SENCo role; </a:t>
            </a:r>
          </a:p>
          <a:p>
            <a:pPr marL="285750" indent="-285750">
              <a:buFont typeface="Arial" panose="020B0604020202020204" pitchFamily="34" charset="0"/>
              <a:buChar char="•"/>
            </a:pPr>
            <a:r>
              <a:rPr lang="en-GB" sz="1200" dirty="0"/>
              <a:t>specialist skills development for local authority provided specialist support services available to education settings. GOV Wales (2019)</a:t>
            </a:r>
          </a:p>
        </p:txBody>
      </p:sp>
      <p:sp>
        <p:nvSpPr>
          <p:cNvPr id="16" name="TextBox 15">
            <a:extLst>
              <a:ext uri="{FF2B5EF4-FFF2-40B4-BE49-F238E27FC236}">
                <a16:creationId xmlns:a16="http://schemas.microsoft.com/office/drawing/2014/main" id="{E184DCEE-6658-40AF-8070-699AF0789A6F}"/>
              </a:ext>
            </a:extLst>
          </p:cNvPr>
          <p:cNvSpPr txBox="1"/>
          <p:nvPr/>
        </p:nvSpPr>
        <p:spPr>
          <a:xfrm>
            <a:off x="5777947" y="2975113"/>
            <a:ext cx="914400" cy="914400"/>
          </a:xfrm>
          <a:prstGeom prst="rect">
            <a:avLst/>
          </a:prstGeom>
          <a:noFill/>
        </p:spPr>
        <p:txBody>
          <a:bodyPr wrap="square" rtlCol="0">
            <a:spAutoFit/>
          </a:bodyPr>
          <a:lstStyle/>
          <a:p>
            <a:endParaRPr lang="en-GB" dirty="0"/>
          </a:p>
        </p:txBody>
      </p:sp>
      <p:sp>
        <p:nvSpPr>
          <p:cNvPr id="17" name="TextBox 16">
            <a:extLst>
              <a:ext uri="{FF2B5EF4-FFF2-40B4-BE49-F238E27FC236}">
                <a16:creationId xmlns:a16="http://schemas.microsoft.com/office/drawing/2014/main" id="{C5B99756-A6ED-4DE3-A94A-59E68C5BCD8D}"/>
              </a:ext>
            </a:extLst>
          </p:cNvPr>
          <p:cNvSpPr txBox="1"/>
          <p:nvPr/>
        </p:nvSpPr>
        <p:spPr>
          <a:xfrm>
            <a:off x="6320246" y="4914514"/>
            <a:ext cx="2802432" cy="1785104"/>
          </a:xfrm>
          <a:prstGeom prst="rect">
            <a:avLst/>
          </a:prstGeom>
          <a:noFill/>
        </p:spPr>
        <p:txBody>
          <a:bodyPr wrap="square" rtlCol="0">
            <a:spAutoFit/>
          </a:bodyPr>
          <a:lstStyle/>
          <a:p>
            <a:r>
              <a:rPr lang="en-GB" sz="1100" dirty="0"/>
              <a:t>Conclusion</a:t>
            </a:r>
          </a:p>
          <a:p>
            <a:r>
              <a:rPr lang="en-GB" sz="1100" dirty="0"/>
              <a:t>Overall the new legislation will benefit children and practitioners however, there is a lot more work for practioners. The welsh government has put training into practice to support practioners in understanding ALN. Following this this poster is a good way of understanding the legislation in a simplified and informative way. </a:t>
            </a:r>
          </a:p>
        </p:txBody>
      </p:sp>
    </p:spTree>
    <p:extLst>
      <p:ext uri="{BB962C8B-B14F-4D97-AF65-F5344CB8AC3E}">
        <p14:creationId xmlns:p14="http://schemas.microsoft.com/office/powerpoint/2010/main" val="24894976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6800</TotalTime>
  <Words>647</Words>
  <Application>Microsoft Office PowerPoint</Application>
  <PresentationFormat>Widescreen</PresentationFormat>
  <Paragraphs>17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Trebuchet MS</vt:lpstr>
      <vt:lpstr>Wingdings 3</vt:lpstr>
      <vt:lpstr>Facet</vt:lpstr>
      <vt:lpstr>Development of SEN/ALN legislation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SEN/ALN legislation in Wales</dc:title>
  <dc:creator>Millie Flynn (1801584)</dc:creator>
  <cp:lastModifiedBy>Millie Flynn (1801584)</cp:lastModifiedBy>
  <cp:revision>3</cp:revision>
  <dcterms:created xsi:type="dcterms:W3CDTF">2021-02-16T00:29:12Z</dcterms:created>
  <dcterms:modified xsi:type="dcterms:W3CDTF">2021-02-20T17:49:19Z</dcterms:modified>
</cp:coreProperties>
</file>