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3"/>
  </p:handoutMasterIdLst>
  <p:sldIdLst>
    <p:sldId id="256" r:id="rId5"/>
    <p:sldId id="275" r:id="rId6"/>
    <p:sldId id="278" r:id="rId7"/>
    <p:sldId id="279" r:id="rId8"/>
    <p:sldId id="280" r:id="rId9"/>
    <p:sldId id="281" r:id="rId10"/>
    <p:sldId id="282" r:id="rId11"/>
    <p:sldId id="274"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918"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fontScale="90000"/>
          </a:bodyPr>
          <a:lstStyle/>
          <a:p>
            <a:pPr algn="r"/>
            <a:r>
              <a:rPr lang="en-GB" sz="4000" b="1" dirty="0" smtClean="0">
                <a:solidFill>
                  <a:schemeClr val="accent2"/>
                </a:solidFill>
              </a:rPr>
              <a:t>Network and Cybersecurity Essentials</a:t>
            </a:r>
            <a:r>
              <a:rPr lang="en-GB" sz="5300" dirty="0">
                <a:solidFill>
                  <a:schemeClr val="bg1"/>
                </a:solidFill>
              </a:rPr>
              <a:t/>
            </a:r>
            <a:br>
              <a:rPr lang="en-GB" sz="5300" dirty="0">
                <a:solidFill>
                  <a:schemeClr val="bg1"/>
                </a:solidFill>
              </a:rPr>
            </a:br>
            <a:r>
              <a:rPr lang="en-GB" sz="2200" i="1" dirty="0" smtClean="0">
                <a:solidFill>
                  <a:schemeClr val="bg1"/>
                </a:solidFill>
              </a:rPr>
              <a:t>(ACCA4024)</a:t>
            </a:r>
            <a:r>
              <a:rPr lang="en-GB" sz="2200" i="1" dirty="0">
                <a:solidFill>
                  <a:schemeClr val="bg1"/>
                </a:solidFill>
              </a:rPr>
              <a:t/>
            </a:r>
            <a:br>
              <a:rPr lang="en-GB" sz="2200" i="1" dirty="0">
                <a:solidFill>
                  <a:schemeClr val="bg1"/>
                </a:solidFill>
              </a:rPr>
            </a:br>
            <a:r>
              <a:rPr lang="en-GB" sz="2200" i="1" dirty="0" smtClean="0">
                <a:solidFill>
                  <a:schemeClr val="bg1"/>
                </a:solidFill>
              </a:rPr>
              <a:t>Module Induction</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What is our Plan?</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lstStyle/>
          <a:p>
            <a:r>
              <a:rPr lang="en-GB" dirty="0" smtClean="0"/>
              <a:t>Welcome to the module.</a:t>
            </a:r>
          </a:p>
          <a:p>
            <a:r>
              <a:rPr lang="en-GB" dirty="0"/>
              <a:t>About your Lecturer.</a:t>
            </a:r>
            <a:endParaRPr lang="en-GB" dirty="0" smtClean="0"/>
          </a:p>
          <a:p>
            <a:r>
              <a:rPr lang="en-GB" dirty="0" smtClean="0"/>
              <a:t>Our Milestone and important dates.</a:t>
            </a:r>
          </a:p>
          <a:p>
            <a:r>
              <a:rPr lang="en-GB" dirty="0" smtClean="0"/>
              <a:t>Our Class Activities.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62113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a:xfrm>
            <a:off x="457200" y="274638"/>
            <a:ext cx="4042792" cy="1143000"/>
          </a:xfrm>
        </p:spPr>
        <p:txBody>
          <a:bodyPr>
            <a:normAutofit fontScale="90000"/>
          </a:bodyPr>
          <a:lstStyle/>
          <a:p>
            <a:r>
              <a:rPr lang="en-GB" dirty="0" smtClean="0">
                <a:solidFill>
                  <a:schemeClr val="accent1">
                    <a:lumMod val="50000"/>
                  </a:schemeClr>
                </a:solidFill>
              </a:rPr>
              <a:t>About your Lecturer</a:t>
            </a:r>
            <a:endParaRPr lang="en-GB" dirty="0">
              <a:solidFill>
                <a:schemeClr val="accent1">
                  <a:lumMod val="50000"/>
                </a:schemeClr>
              </a:solidFill>
            </a:endParaRP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a:xfrm>
            <a:off x="457200" y="1600201"/>
            <a:ext cx="4042792" cy="3917032"/>
          </a:xfrm>
        </p:spPr>
        <p:txBody>
          <a:bodyPr>
            <a:normAutofit/>
          </a:bodyPr>
          <a:lstStyle/>
          <a:p>
            <a:r>
              <a:rPr lang="en-GB" dirty="0" smtClean="0"/>
              <a:t>Hiya!!! </a:t>
            </a:r>
          </a:p>
          <a:p>
            <a:r>
              <a:rPr lang="en-GB" sz="2800" dirty="0" smtClean="0"/>
              <a:t>I am Nitheesh Murugan Kaliyamurthy. </a:t>
            </a:r>
          </a:p>
          <a:p>
            <a:r>
              <a:rPr lang="en-GB" sz="2800" dirty="0" smtClean="0"/>
              <a:t>(just call me Nitheesh.)</a:t>
            </a:r>
          </a:p>
          <a:p>
            <a:endParaRPr lang="en-GB" sz="2000" dirty="0" smtClean="0"/>
          </a:p>
          <a:p>
            <a:r>
              <a:rPr lang="en-GB" sz="2000" dirty="0" smtClean="0"/>
              <a:t>n.kaliyamurthy@uwtsd.ac.uk</a:t>
            </a: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9401" r="19551" b="5201"/>
          <a:stretch/>
        </p:blipFill>
        <p:spPr>
          <a:xfrm rot="16200000">
            <a:off x="4081636" y="679004"/>
            <a:ext cx="5517232" cy="4392488"/>
          </a:xfrm>
          <a:prstGeom prst="rect">
            <a:avLst/>
          </a:prstGeom>
        </p:spPr>
      </p:pic>
    </p:spTree>
    <p:extLst>
      <p:ext uri="{BB962C8B-B14F-4D97-AF65-F5344CB8AC3E}">
        <p14:creationId xmlns:p14="http://schemas.microsoft.com/office/powerpoint/2010/main" val="775143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p:txBody>
          <a:bodyPr/>
          <a:lstStyle/>
          <a:p>
            <a:r>
              <a:rPr lang="en-GB" dirty="0" smtClean="0">
                <a:solidFill>
                  <a:schemeClr val="accent1">
                    <a:lumMod val="50000"/>
                  </a:schemeClr>
                </a:solidFill>
              </a:rPr>
              <a:t>About your Lecturer</a:t>
            </a:r>
            <a:endParaRPr lang="en-GB" dirty="0">
              <a:solidFill>
                <a:schemeClr val="accent1">
                  <a:lumMod val="50000"/>
                </a:schemeClr>
              </a:solidFill>
            </a:endParaRP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p:txBody>
          <a:bodyPr>
            <a:normAutofit/>
          </a:bodyPr>
          <a:lstStyle/>
          <a:p>
            <a:r>
              <a:rPr lang="en-GB" sz="1800" dirty="0"/>
              <a:t>M.Sc., M.Phil. in Computer Science.</a:t>
            </a:r>
          </a:p>
          <a:p>
            <a:r>
              <a:rPr lang="en-GB" sz="1800" dirty="0"/>
              <a:t>M.Tech. in Computer Science Engineering.</a:t>
            </a:r>
          </a:p>
          <a:p>
            <a:r>
              <a:rPr lang="en-GB" sz="1800" dirty="0"/>
              <a:t>Over 14 years of diversified experience in Teaching </a:t>
            </a:r>
            <a:r>
              <a:rPr lang="en-GB" sz="1800" dirty="0" smtClean="0"/>
              <a:t>Higher </a:t>
            </a:r>
            <a:r>
              <a:rPr lang="en-GB" sz="1800" dirty="0"/>
              <a:t>Education </a:t>
            </a:r>
            <a:r>
              <a:rPr lang="en-GB" sz="1800" dirty="0" smtClean="0"/>
              <a:t>Students </a:t>
            </a:r>
            <a:r>
              <a:rPr lang="en-GB" sz="1800" dirty="0"/>
              <a:t>and </a:t>
            </a:r>
            <a:r>
              <a:rPr lang="en-GB" sz="1800" dirty="0" smtClean="0"/>
              <a:t>participating in Industry Operations.</a:t>
            </a:r>
            <a:endParaRPr lang="en-GB" sz="1800" dirty="0"/>
          </a:p>
          <a:p>
            <a:r>
              <a:rPr lang="en-GB" sz="1800" dirty="0"/>
              <a:t>Certified Ethical Hacker, Cisco Certified Network Associate (Cyber Operations) and (Routing and Switching).</a:t>
            </a:r>
          </a:p>
          <a:p>
            <a:r>
              <a:rPr lang="en-GB" sz="1800" dirty="0"/>
              <a:t>IBM Certified – Big Data Engineer (V2</a:t>
            </a:r>
            <a:r>
              <a:rPr lang="en-GB" sz="1800" dirty="0" smtClean="0"/>
              <a:t>)</a:t>
            </a:r>
          </a:p>
          <a:p>
            <a:r>
              <a:rPr lang="en-GB" sz="1800" dirty="0" smtClean="0"/>
              <a:t>Research Area:</a:t>
            </a:r>
          </a:p>
          <a:p>
            <a:pPr lvl="1"/>
            <a:r>
              <a:rPr lang="en-GB" sz="1400" dirty="0"/>
              <a:t>Main Stream: Software Defined Networking (SDN) – Security Measures </a:t>
            </a:r>
          </a:p>
          <a:p>
            <a:pPr lvl="1"/>
            <a:r>
              <a:rPr lang="en-GB" sz="1400" dirty="0"/>
              <a:t>Allied: Social Engineering, End users digital profile security enhancement</a:t>
            </a:r>
          </a:p>
          <a:p>
            <a:r>
              <a:rPr lang="en-GB" sz="1800" dirty="0" smtClean="0"/>
              <a:t>Community Service:</a:t>
            </a:r>
          </a:p>
          <a:p>
            <a:pPr lvl="1"/>
            <a:r>
              <a:rPr lang="en-GB" sz="1400" dirty="0" smtClean="0"/>
              <a:t>Awareness Programs on Cyber Safe Environment. </a:t>
            </a:r>
            <a:endParaRPr lang="en-GB" sz="1400" dirty="0"/>
          </a:p>
        </p:txBody>
      </p:sp>
    </p:spTree>
    <p:extLst>
      <p:ext uri="{BB962C8B-B14F-4D97-AF65-F5344CB8AC3E}">
        <p14:creationId xmlns:p14="http://schemas.microsoft.com/office/powerpoint/2010/main" val="3990073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Milestone and important dates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dirty="0" smtClean="0"/>
              <a:t>Milestone is available in Moodle, Teams Group (Files).</a:t>
            </a:r>
          </a:p>
          <a:p>
            <a:r>
              <a:rPr lang="en-GB" dirty="0" smtClean="0"/>
              <a:t>Important Dates (to remember)</a:t>
            </a:r>
          </a:p>
          <a:p>
            <a:pPr lvl="1"/>
            <a:r>
              <a:rPr lang="en-GB" dirty="0" smtClean="0"/>
              <a:t>23/10/2020 : Submit HW 1 to 3.</a:t>
            </a:r>
          </a:p>
          <a:p>
            <a:pPr lvl="1"/>
            <a:r>
              <a:rPr lang="en-GB" dirty="0" smtClean="0"/>
              <a:t>02/11/2020: Component 1 (MCQ Test)</a:t>
            </a:r>
          </a:p>
          <a:p>
            <a:pPr lvl="1"/>
            <a:r>
              <a:rPr lang="en-GB" dirty="0" smtClean="0"/>
              <a:t>20/11/2020</a:t>
            </a:r>
            <a:r>
              <a:rPr lang="en-GB" dirty="0"/>
              <a:t>:  Submit HW </a:t>
            </a:r>
            <a:r>
              <a:rPr lang="en-GB" dirty="0" smtClean="0"/>
              <a:t>4 </a:t>
            </a:r>
            <a:r>
              <a:rPr lang="en-GB" dirty="0"/>
              <a:t>to </a:t>
            </a:r>
            <a:r>
              <a:rPr lang="en-GB" dirty="0" smtClean="0"/>
              <a:t>6.</a:t>
            </a:r>
          </a:p>
          <a:p>
            <a:pPr lvl="1"/>
            <a:r>
              <a:rPr lang="en-GB" dirty="0" smtClean="0"/>
              <a:t>11/12/2020</a:t>
            </a:r>
            <a:r>
              <a:rPr lang="en-GB" dirty="0"/>
              <a:t>:  Submit HW </a:t>
            </a:r>
            <a:r>
              <a:rPr lang="en-GB" dirty="0" smtClean="0"/>
              <a:t>7 &amp; 8.</a:t>
            </a:r>
            <a:endParaRPr lang="en-GB" dirty="0"/>
          </a:p>
          <a:p>
            <a:pPr lvl="1"/>
            <a:endParaRPr lang="en-GB" dirty="0"/>
          </a:p>
        </p:txBody>
      </p:sp>
    </p:spTree>
    <p:extLst>
      <p:ext uri="{BB962C8B-B14F-4D97-AF65-F5344CB8AC3E}">
        <p14:creationId xmlns:p14="http://schemas.microsoft.com/office/powerpoint/2010/main" val="250065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Our Class Activities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dirty="0" smtClean="0"/>
              <a:t>We will follow the Milestone (as much as we could      )</a:t>
            </a:r>
          </a:p>
          <a:p>
            <a:r>
              <a:rPr lang="en-GB" dirty="0" smtClean="0"/>
              <a:t>15 Minutes Grace Time.</a:t>
            </a:r>
          </a:p>
          <a:p>
            <a:r>
              <a:rPr lang="en-GB" dirty="0" smtClean="0"/>
              <a:t>Previous Class Quiz, </a:t>
            </a:r>
            <a:r>
              <a:rPr lang="en-GB" dirty="0" smtClean="0"/>
              <a:t>Polls</a:t>
            </a:r>
            <a:r>
              <a:rPr lang="en-GB" dirty="0" smtClean="0"/>
              <a:t>, Query Sessions etc.</a:t>
            </a:r>
          </a:p>
          <a:p>
            <a:r>
              <a:rPr lang="en-GB" dirty="0" smtClean="0"/>
              <a:t>5 Minutes Break after every 25 Minutes.</a:t>
            </a:r>
            <a:endParaRPr lang="en-GB" dirty="0"/>
          </a:p>
        </p:txBody>
      </p:sp>
      <p:sp>
        <p:nvSpPr>
          <p:cNvPr id="4" name="Smiley Face 3"/>
          <p:cNvSpPr/>
          <p:nvPr/>
        </p:nvSpPr>
        <p:spPr>
          <a:xfrm>
            <a:off x="1979712" y="2204864"/>
            <a:ext cx="360040" cy="36004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2492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Our Class Activities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92500" lnSpcReduction="20000"/>
          </a:bodyPr>
          <a:lstStyle/>
          <a:p>
            <a:pPr algn="just"/>
            <a:r>
              <a:rPr lang="en-GB" dirty="0" smtClean="0"/>
              <a:t>Anything else? If I missed…. Share your expectations with me….</a:t>
            </a:r>
          </a:p>
          <a:p>
            <a:pPr algn="just"/>
            <a:r>
              <a:rPr lang="en-GB" dirty="0" smtClean="0"/>
              <a:t>Complete the Form Please…</a:t>
            </a:r>
          </a:p>
          <a:p>
            <a:pPr algn="just"/>
            <a:r>
              <a:rPr lang="en-GB" b="1" i="1" dirty="0" smtClean="0"/>
              <a:t>Additionally, willing students shall be enrolled to do Network Essentials and Cybersecurity Essentials Course via Cisco Networking Academy. Completion Certificate will be issued by Cisco Networking Academy on successful completion of the course.</a:t>
            </a:r>
            <a:endParaRPr lang="en-GB" b="1" i="1" dirty="0"/>
          </a:p>
        </p:txBody>
      </p:sp>
    </p:spTree>
    <p:extLst>
      <p:ext uri="{BB962C8B-B14F-4D97-AF65-F5344CB8AC3E}">
        <p14:creationId xmlns:p14="http://schemas.microsoft.com/office/powerpoint/2010/main" val="3778894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35496" y="116632"/>
            <a:ext cx="9087982" cy="5135387"/>
          </a:xfrm>
          <a:prstGeom prst="rect">
            <a:avLst/>
          </a:prstGeom>
        </p:spPr>
      </p:pic>
    </p:spTree>
    <p:extLst>
      <p:ext uri="{BB962C8B-B14F-4D97-AF65-F5344CB8AC3E}">
        <p14:creationId xmlns:p14="http://schemas.microsoft.com/office/powerpoint/2010/main" val="24798320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9" ma:contentTypeDescription="Create a new document." ma:contentTypeScope="" ma:versionID="4b9e238a563590f251ff0021db983130">
  <xsd:schema xmlns:xsd="http://www.w3.org/2001/XMLSchema" xmlns:xs="http://www.w3.org/2001/XMLSchema" xmlns:p="http://schemas.microsoft.com/office/2006/metadata/properties" xmlns:ns3="9902240c-f584-4322-946e-7b0be23bca91" targetNamespace="http://schemas.microsoft.com/office/2006/metadata/properties" ma:root="true" ma:fieldsID="6f1fc916ecf7f5ce5eb277198af0e11c" ns3:_="">
    <xsd:import namespace="9902240c-f584-4322-946e-7b0be23bca9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www.w3.org/XML/1998/namespace"/>
    <ds:schemaRef ds:uri="http://schemas.microsoft.com/office/infopath/2007/PartnerControls"/>
    <ds:schemaRef ds:uri="http://purl.org/dc/elements/1.1/"/>
    <ds:schemaRef ds:uri="http://schemas.microsoft.com/office/2006/metadata/properties"/>
    <ds:schemaRef ds:uri="http://purl.org/dc/terms/"/>
    <ds:schemaRef ds:uri="9902240c-f584-4322-946e-7b0be23bca91"/>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32036063-A034-49C3-B8E1-5F29D66B8B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243</TotalTime>
  <Words>299</Words>
  <Application>Microsoft Office PowerPoint</Application>
  <PresentationFormat>On-screen Show (4:3)</PresentationFormat>
  <Paragraphs>40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Myriad Pro</vt:lpstr>
      <vt:lpstr>20140311PresentationUWTSDTemplate</vt:lpstr>
      <vt:lpstr>Network and Cybersecurity Essentials (ACCA4024) Module Induction</vt:lpstr>
      <vt:lpstr>What is our Plan?</vt:lpstr>
      <vt:lpstr>About your Lecturer</vt:lpstr>
      <vt:lpstr>About your Lecturer</vt:lpstr>
      <vt:lpstr>Milestone and important dates</vt:lpstr>
      <vt:lpstr>Our Class Activities</vt:lpstr>
      <vt:lpstr>Our Class Activities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14</cp:revision>
  <dcterms:created xsi:type="dcterms:W3CDTF">2020-09-20T20:16:38Z</dcterms:created>
  <dcterms:modified xsi:type="dcterms:W3CDTF">2020-09-28T10:24:53Z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