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handoutMasterIdLst>
    <p:handoutMasterId r:id="rId22"/>
  </p:handoutMasterIdLst>
  <p:sldIdLst>
    <p:sldId id="264" r:id="rId2"/>
    <p:sldId id="269" r:id="rId3"/>
    <p:sldId id="270" r:id="rId4"/>
    <p:sldId id="271" r:id="rId5"/>
    <p:sldId id="272" r:id="rId6"/>
    <p:sldId id="273" r:id="rId7"/>
    <p:sldId id="274" r:id="rId8"/>
    <p:sldId id="275" r:id="rId9"/>
    <p:sldId id="276" r:id="rId10"/>
    <p:sldId id="277" r:id="rId11"/>
    <p:sldId id="278" r:id="rId12"/>
    <p:sldId id="281" r:id="rId13"/>
    <p:sldId id="279" r:id="rId14"/>
    <p:sldId id="280" r:id="rId15"/>
    <p:sldId id="282" r:id="rId16"/>
    <p:sldId id="283" r:id="rId17"/>
    <p:sldId id="284" r:id="rId18"/>
    <p:sldId id="285" r:id="rId19"/>
    <p:sldId id="28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9" autoAdjust="0"/>
    <p:restoredTop sz="94660"/>
  </p:normalViewPr>
  <p:slideViewPr>
    <p:cSldViewPr snapToGrid="0">
      <p:cViewPr varScale="1">
        <p:scale>
          <a:sx n="86" d="100"/>
          <a:sy n="86" d="100"/>
        </p:scale>
        <p:origin x="45" y="150"/>
      </p:cViewPr>
      <p:guideLst/>
    </p:cSldViewPr>
  </p:slideViewPr>
  <p:notesTextViewPr>
    <p:cViewPr>
      <p:scale>
        <a:sx n="1" d="1"/>
        <a:sy n="1" d="1"/>
      </p:scale>
      <p:origin x="0" y="0"/>
    </p:cViewPr>
  </p:notesTextViewPr>
  <p:notesViewPr>
    <p:cSldViewPr snapToGrid="0">
      <p:cViewPr varScale="1">
        <p:scale>
          <a:sx n="79" d="100"/>
          <a:sy n="79" d="100"/>
        </p:scale>
        <p:origin x="234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6E8870F-1A48-43A2-A007-2348C2B9745E}" type="datetimeFigureOut">
              <a:rPr lang="en-US" smtClean="0"/>
              <a:t>2/11/2021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1AC5B93-CA34-49DE-A280-558E83BB834C}" type="slidenum">
              <a:rPr lang="en-US" smtClean="0"/>
              <a:t>‹#›</a:t>
            </a:fld>
            <a:endParaRPr lang="en-US"/>
          </a:p>
        </p:txBody>
      </p:sp>
    </p:spTree>
    <p:extLst>
      <p:ext uri="{BB962C8B-B14F-4D97-AF65-F5344CB8AC3E}">
        <p14:creationId xmlns:p14="http://schemas.microsoft.com/office/powerpoint/2010/main" val="15443941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DBB9B0-4661-411B-B556-887633A3B128}" type="datetimeFigureOut">
              <a:rPr lang="en-US" smtClean="0"/>
              <a:t>2/11/2021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F3E57-140F-42E5-ACA7-3B197A5F54F0}" type="slidenum">
              <a:rPr lang="en-US" smtClean="0"/>
              <a:t>‹#›</a:t>
            </a:fld>
            <a:endParaRPr lang="en-US"/>
          </a:p>
        </p:txBody>
      </p:sp>
    </p:spTree>
    <p:extLst>
      <p:ext uri="{BB962C8B-B14F-4D97-AF65-F5344CB8AC3E}">
        <p14:creationId xmlns:p14="http://schemas.microsoft.com/office/powerpoint/2010/main" val="1194886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24F3E57-140F-42E5-ACA7-3B197A5F54F0}" type="slidenum">
              <a:rPr lang="en-US" smtClean="0"/>
              <a:t>1</a:t>
            </a:fld>
            <a:endParaRPr lang="en-US"/>
          </a:p>
        </p:txBody>
      </p:sp>
    </p:spTree>
    <p:extLst>
      <p:ext uri="{BB962C8B-B14F-4D97-AF65-F5344CB8AC3E}">
        <p14:creationId xmlns:p14="http://schemas.microsoft.com/office/powerpoint/2010/main" val="19898805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3248464"/>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4800" b="1">
                <a:ln>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dirty="0"/>
          </a:p>
        </p:txBody>
      </p:sp>
      <p:sp>
        <p:nvSpPr>
          <p:cNvPr id="17" name="Subtitle 16"/>
          <p:cNvSpPr>
            <a:spLocks noGrp="1"/>
          </p:cNvSpPr>
          <p:nvPr>
            <p:ph type="subTitle" idx="1"/>
          </p:nvPr>
        </p:nvSpPr>
        <p:spPr>
          <a:xfrm>
            <a:off x="711200" y="5105400"/>
            <a:ext cx="10472928" cy="1752600"/>
          </a:xfrm>
        </p:spPr>
        <p:txBody>
          <a:bodyPr lIns="0" rIns="18288"/>
          <a:lstStyle>
            <a:lvl1pPr marL="0" marR="45720" indent="0" algn="r">
              <a:buNone/>
              <a:defRPr>
                <a:solidFill>
                  <a:schemeClr val="accent3"/>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dirty="0"/>
          </a:p>
        </p:txBody>
      </p:sp>
      <p:sp>
        <p:nvSpPr>
          <p:cNvPr id="30" name="Date Placeholder 29"/>
          <p:cNvSpPr>
            <a:spLocks noGrp="1"/>
          </p:cNvSpPr>
          <p:nvPr>
            <p:ph type="dt" sz="half" idx="10"/>
          </p:nvPr>
        </p:nvSpPr>
        <p:spPr/>
        <p:txBody>
          <a:bodyPr/>
          <a:lstStyle/>
          <a:p>
            <a:fld id="{265B2A9E-FA78-4A40-988A-1CE830CDEED2}" type="datetime1">
              <a:rPr lang="en-US" smtClean="0"/>
              <a:t>2/11/2021</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18184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hasCustomPrompt="1"/>
          </p:nvPr>
        </p:nvSpPr>
        <p:spPr/>
        <p:txBody>
          <a:bodyPr/>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marL="2011680" indent="0">
              <a:buNone/>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3C1596B4-361F-43A8-B168-DA893180BFB8}" type="datetime1">
              <a:rPr lang="en-US" smtClean="0"/>
              <a:t>2/11/2021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259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4900" y="1316736"/>
            <a:ext cx="90678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4800" b="1" cap="none" baseline="0" dirty="0">
                <a:ln w="635">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1104900" y="2704664"/>
            <a:ext cx="9067800" cy="1509712"/>
          </a:xfrm>
        </p:spPr>
        <p:txBody>
          <a:bodyPr lIns="45720" rIns="45720" anchor="t"/>
          <a:lstStyle>
            <a:lvl1pPr marL="0" indent="0">
              <a:buNone/>
              <a:defRPr sz="22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Edit Master text styles</a:t>
            </a:r>
          </a:p>
        </p:txBody>
      </p:sp>
      <p:sp>
        <p:nvSpPr>
          <p:cNvPr id="4" name="Date Placeholder 3"/>
          <p:cNvSpPr>
            <a:spLocks noGrp="1"/>
          </p:cNvSpPr>
          <p:nvPr>
            <p:ph type="dt" sz="half" idx="10"/>
          </p:nvPr>
        </p:nvSpPr>
        <p:spPr/>
        <p:txBody>
          <a:bodyPr/>
          <a:lstStyle/>
          <a:p>
            <a:fld id="{41B625F6-6FC2-4B0A-BA54-6199C805DC6A}" type="datetime1">
              <a:rPr lang="en-US" smtClean="0"/>
              <a:t>2/11/2021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5614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a:lstStyle/>
          <a:p>
            <a:r>
              <a:rPr kumimoji="0" lang="en-US" smtClean="0"/>
              <a:t>Click to edit Master title style</a:t>
            </a:r>
            <a:endParaRPr kumimoji="0" lang="en-US" dirty="0"/>
          </a:p>
        </p:txBody>
      </p:sp>
      <p:sp>
        <p:nvSpPr>
          <p:cNvPr id="3" name="Content Placeholder 2"/>
          <p:cNvSpPr>
            <a:spLocks noGrp="1"/>
          </p:cNvSpPr>
          <p:nvPr>
            <p:ph sz="half" idx="1" hasCustomPrompt="1"/>
          </p:nvPr>
        </p:nvSpPr>
        <p:spPr>
          <a:xfrm>
            <a:off x="1122546"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buClr>
                <a:schemeClr val="tx2"/>
              </a:buClr>
              <a:defRPr/>
            </a:lvl8pPr>
            <a:lvl9pPr>
              <a:buClr>
                <a:schemeClr val="tx2"/>
              </a:buCl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Content Placeholder 3"/>
          <p:cNvSpPr>
            <a:spLocks noGrp="1"/>
          </p:cNvSpPr>
          <p:nvPr>
            <p:ph sz="half" idx="2" hasCustomPrompt="1"/>
          </p:nvPr>
        </p:nvSpPr>
        <p:spPr>
          <a:xfrm>
            <a:off x="5783580"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5" name="Date Placeholder 4"/>
          <p:cNvSpPr>
            <a:spLocks noGrp="1"/>
          </p:cNvSpPr>
          <p:nvPr>
            <p:ph type="dt" sz="half" idx="10"/>
          </p:nvPr>
        </p:nvSpPr>
        <p:spPr/>
        <p:txBody>
          <a:bodyPr/>
          <a:lstStyle/>
          <a:p>
            <a:fld id="{290691E0-6248-44D5-A750-839F2D339198}" type="datetime1">
              <a:rPr lang="en-US" smtClean="0"/>
              <a:t>2/11/2021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05495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4848" y="704088"/>
            <a:ext cx="9027852" cy="1143000"/>
          </a:xfrm>
        </p:spPr>
        <p:txBody>
          <a:bodyPr tIns="45720" anchor="b"/>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1144848" y="1855248"/>
            <a:ext cx="4389120"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Edit Master text styles</a:t>
            </a:r>
          </a:p>
        </p:txBody>
      </p:sp>
      <p:sp>
        <p:nvSpPr>
          <p:cNvPr id="5" name="Content Placeholder 4"/>
          <p:cNvSpPr>
            <a:spLocks noGrp="1"/>
          </p:cNvSpPr>
          <p:nvPr>
            <p:ph sz="quarter" idx="2" hasCustomPrompt="1"/>
          </p:nvPr>
        </p:nvSpPr>
        <p:spPr>
          <a:xfrm>
            <a:off x="1144848"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Text Placeholder 3"/>
          <p:cNvSpPr>
            <a:spLocks noGrp="1"/>
          </p:cNvSpPr>
          <p:nvPr>
            <p:ph type="body" sz="half" idx="3"/>
          </p:nvPr>
        </p:nvSpPr>
        <p:spPr>
          <a:xfrm>
            <a:off x="5769260" y="1859758"/>
            <a:ext cx="4389120"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Edit Master text styles</a:t>
            </a:r>
          </a:p>
        </p:txBody>
      </p:sp>
      <p:sp>
        <p:nvSpPr>
          <p:cNvPr id="6" name="Content Placeholder 5"/>
          <p:cNvSpPr>
            <a:spLocks noGrp="1"/>
          </p:cNvSpPr>
          <p:nvPr>
            <p:ph sz="quarter" idx="4" hasCustomPrompt="1"/>
          </p:nvPr>
        </p:nvSpPr>
        <p:spPr>
          <a:xfrm>
            <a:off x="5769260"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7" name="Date Placeholder 6"/>
          <p:cNvSpPr>
            <a:spLocks noGrp="1"/>
          </p:cNvSpPr>
          <p:nvPr>
            <p:ph type="dt" sz="half" idx="10"/>
          </p:nvPr>
        </p:nvSpPr>
        <p:spPr/>
        <p:txBody>
          <a:bodyPr/>
          <a:lstStyle/>
          <a:p>
            <a:fld id="{E1F8FECA-DDCC-464F-B9A8-47361C66BB75}" type="datetime1">
              <a:rPr lang="en-US" smtClean="0"/>
              <a:t>2/11/2021</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8043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4800" b="0">
                <a:ln>
                  <a:noFill/>
                </a:ln>
                <a:solidFill>
                  <a:schemeClr val="tx2"/>
                </a:solidFill>
                <a:effectLst/>
                <a:latin typeface="+mj-lt"/>
                <a:ea typeface="+mj-ea"/>
                <a:cs typeface="+mj-cs"/>
              </a:defRPr>
            </a:lvl1pPr>
          </a:lstStyle>
          <a:p>
            <a:r>
              <a:rPr kumimoji="0" lang="en-US" smtClean="0"/>
              <a:t>Click to edit Master title style</a:t>
            </a:r>
            <a:endParaRPr kumimoji="0" lang="en-US" dirty="0"/>
          </a:p>
        </p:txBody>
      </p:sp>
      <p:sp>
        <p:nvSpPr>
          <p:cNvPr id="3" name="Date Placeholder 2"/>
          <p:cNvSpPr>
            <a:spLocks noGrp="1"/>
          </p:cNvSpPr>
          <p:nvPr>
            <p:ph type="dt" sz="half" idx="10"/>
          </p:nvPr>
        </p:nvSpPr>
        <p:spPr/>
        <p:txBody>
          <a:bodyPr/>
          <a:lstStyle/>
          <a:p>
            <a:fld id="{DDD018D0-BDA9-4E9F-8870-250C3889579F}" type="datetime1">
              <a:rPr lang="en-US" smtClean="0"/>
              <a:t>2/11/2021</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72292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503B1-0D5A-42BC-A128-61B2437864A1}" type="datetime1">
              <a:rPr lang="en-US" smtClean="0"/>
              <a:t>2/11/2021</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314361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7420" y="514352"/>
            <a:ext cx="3657600" cy="1162050"/>
          </a:xfrm>
        </p:spPr>
        <p:txBody>
          <a:bodyPr lIns="0" anchor="b">
            <a:noAutofit/>
          </a:bodyPr>
          <a:lstStyle>
            <a:lvl1pPr algn="l" rtl="0">
              <a:spcBef>
                <a:spcPct val="0"/>
              </a:spcBef>
              <a:buNone/>
              <a:defRPr sz="2400" b="0">
                <a:ln>
                  <a:noFill/>
                </a:ln>
                <a:solidFill>
                  <a:schemeClr val="tx2"/>
                </a:solidFill>
                <a:effectLst/>
                <a:latin typeface="+mj-lt"/>
                <a:ea typeface="+mj-ea"/>
                <a:cs typeface="+mj-cs"/>
              </a:defRPr>
            </a:lvl1pPr>
          </a:lstStyle>
          <a:p>
            <a:r>
              <a:rPr kumimoji="0" lang="en-US" smtClean="0"/>
              <a:t>Click to edit Master title style</a:t>
            </a:r>
            <a:endParaRPr kumimoji="0" lang="en-US" dirty="0"/>
          </a:p>
        </p:txBody>
      </p:sp>
      <p:sp>
        <p:nvSpPr>
          <p:cNvPr id="4" name="Content Placeholder 3"/>
          <p:cNvSpPr>
            <a:spLocks noGrp="1"/>
          </p:cNvSpPr>
          <p:nvPr>
            <p:ph sz="half" idx="1" hasCustomPrompt="1"/>
          </p:nvPr>
        </p:nvSpPr>
        <p:spPr>
          <a:xfrm>
            <a:off x="5084956" y="1676400"/>
            <a:ext cx="5087744" cy="4572000"/>
          </a:xfrm>
        </p:spPr>
        <p:txBody>
          <a:bodyPr tIns="0">
            <a:normAutofit/>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3" name="Text Placeholder 2"/>
          <p:cNvSpPr>
            <a:spLocks noGrp="1"/>
          </p:cNvSpPr>
          <p:nvPr>
            <p:ph type="body" idx="2"/>
          </p:nvPr>
        </p:nvSpPr>
        <p:spPr>
          <a:xfrm>
            <a:off x="1137420" y="1676400"/>
            <a:ext cx="3657600" cy="4572000"/>
          </a:xfrm>
        </p:spPr>
        <p:txBody>
          <a:bodyPr lIns="18288" rIns="18288">
            <a:normAutofit/>
          </a:bodyPr>
          <a:lstStyle>
            <a:lvl1pPr marL="0" indent="0" algn="l">
              <a:buNone/>
              <a:defRPr sz="18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Edit Master text styles</a:t>
            </a:r>
          </a:p>
        </p:txBody>
      </p:sp>
      <p:sp>
        <p:nvSpPr>
          <p:cNvPr id="5" name="Date Placeholder 4"/>
          <p:cNvSpPr>
            <a:spLocks noGrp="1"/>
          </p:cNvSpPr>
          <p:nvPr>
            <p:ph type="dt" sz="half" idx="10"/>
          </p:nvPr>
        </p:nvSpPr>
        <p:spPr/>
        <p:txBody>
          <a:bodyPr/>
          <a:lstStyle/>
          <a:p>
            <a:fld id="{D9FAE372-5FD4-4FFB-A5DD-C7C4DBD88187}" type="datetime1">
              <a:rPr lang="en-US" smtClean="0"/>
              <a:t>2/11/2021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25088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5028" y="1176997"/>
            <a:ext cx="2950464" cy="1582621"/>
          </a:xfrm>
        </p:spPr>
        <p:txBody>
          <a:bodyPr vert="horz" lIns="45720" tIns="45720" rIns="45720" bIns="45720" anchor="b">
            <a:normAutofit/>
          </a:bodyPr>
          <a:lstStyle>
            <a:lvl1pPr algn="l">
              <a:buNone/>
              <a:defRPr sz="2400" b="1">
                <a:solidFill>
                  <a:schemeClr val="tx2"/>
                </a:solidFill>
              </a:defRPr>
            </a:lvl1pPr>
          </a:lstStyle>
          <a:p>
            <a:r>
              <a:rPr kumimoji="0" lang="en-US" smtClean="0"/>
              <a:t>Click to edit Master title style</a:t>
            </a:r>
            <a:endParaRPr kumimoji="0" lang="en-US" dirty="0"/>
          </a:p>
        </p:txBody>
      </p:sp>
      <p:sp>
        <p:nvSpPr>
          <p:cNvPr id="9" name="Snip and Round Single Corner Rectangle 8"/>
          <p:cNvSpPr/>
          <p:nvPr/>
        </p:nvSpPr>
        <p:spPr>
          <a:xfrm rot="420000" flipV="1">
            <a:off x="4636119" y="1133467"/>
            <a:ext cx="6608172" cy="3878710"/>
          </a:xfrm>
          <a:prstGeom prst="snipRoundRect">
            <a:avLst>
              <a:gd name="adj1" fmla="val 0"/>
              <a:gd name="adj2" fmla="val 3646"/>
            </a:avLst>
          </a:prstGeom>
          <a:solidFill>
            <a:schemeClr val="tx2">
              <a:lumMod val="20000"/>
              <a:lumOff val="80000"/>
            </a:schemeClr>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3" name="Picture Placeholder 2" descr="An empty placeholder to add an image. Click on the placeholder and select the image that you wish to add"/>
          <p:cNvSpPr>
            <a:spLocks noGrp="1"/>
          </p:cNvSpPr>
          <p:nvPr>
            <p:ph type="pic" idx="1"/>
          </p:nvPr>
        </p:nvSpPr>
        <p:spPr>
          <a:xfrm rot="420000">
            <a:off x="5013414" y="1221883"/>
            <a:ext cx="5803699" cy="3706323"/>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2" name="Right Triangle 11"/>
          <p:cNvSpPr/>
          <p:nvPr/>
        </p:nvSpPr>
        <p:spPr>
          <a:xfrm rot="420000" flipV="1">
            <a:off x="10672179" y="5359769"/>
            <a:ext cx="207264" cy="155448"/>
          </a:xfrm>
          <a:prstGeom prst="rtTriangle">
            <a:avLst/>
          </a:prstGeom>
          <a:solidFill>
            <a:schemeClr val="tx2">
              <a:lumMod val="20000"/>
              <a:lumOff val="80000"/>
            </a:schemeClr>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4" name="Text Placeholder 3"/>
          <p:cNvSpPr>
            <a:spLocks noGrp="1"/>
          </p:cNvSpPr>
          <p:nvPr>
            <p:ph type="body" sz="half" idx="2"/>
          </p:nvPr>
        </p:nvSpPr>
        <p:spPr>
          <a:xfrm>
            <a:off x="1125028" y="2828785"/>
            <a:ext cx="2946400" cy="2179320"/>
          </a:xfrm>
        </p:spPr>
        <p:txBody>
          <a:bodyPr lIns="64008" rIns="45720" bIns="45720" anchor="t">
            <a:normAutofit/>
          </a:bodyPr>
          <a:lstStyle>
            <a:lvl1pPr marL="0" indent="0" algn="l">
              <a:spcBef>
                <a:spcPts val="250"/>
              </a:spcBef>
              <a:buFontTx/>
              <a:buNone/>
              <a:defRPr sz="1800"/>
            </a:lvl1pPr>
            <a:lvl2pPr>
              <a:defRPr sz="1200"/>
            </a:lvl2pPr>
            <a:lvl3pPr>
              <a:defRPr sz="1000"/>
            </a:lvl3pPr>
            <a:lvl4pPr>
              <a:defRPr sz="900"/>
            </a:lvl4pPr>
            <a:lvl5pPr>
              <a:defRPr sz="900"/>
            </a:lvl5pPr>
          </a:lstStyle>
          <a:p>
            <a:pPr lvl="0" eaLnBrk="1" latinLnBrk="0" hangingPunct="1"/>
            <a:r>
              <a:rPr kumimoji="0" lang="en-US" smtClean="0"/>
              <a:t>Edit Master text styles</a:t>
            </a:r>
          </a:p>
        </p:txBody>
      </p:sp>
      <p:sp>
        <p:nvSpPr>
          <p:cNvPr id="5" name="Date Placeholder 4"/>
          <p:cNvSpPr>
            <a:spLocks noGrp="1"/>
          </p:cNvSpPr>
          <p:nvPr>
            <p:ph type="dt" sz="half" idx="10"/>
          </p:nvPr>
        </p:nvSpPr>
        <p:spPr/>
        <p:txBody>
          <a:bodyPr/>
          <a:lstStyle/>
          <a:p>
            <a:fld id="{CC4F1B37-C5DC-405E-883E-319F886D767C}" type="datetime1">
              <a:rPr lang="en-US" smtClean="0"/>
              <a:t>2/11/2021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3627075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Vertical Text Placeholder 2"/>
          <p:cNvSpPr>
            <a:spLocks noGrp="1"/>
          </p:cNvSpPr>
          <p:nvPr>
            <p:ph type="body" orient="vert" idx="1" hasCustomPrompt="1"/>
          </p:nvPr>
        </p:nvSpPr>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192A044C-D33A-4646-9F43-140BF7C29466}" type="datetime1">
              <a:rPr lang="en-US" smtClean="0"/>
              <a:t>2/11/2021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091261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29500" y="914402"/>
            <a:ext cx="2743200" cy="5211763"/>
          </a:xfrm>
        </p:spPr>
        <p:txBody>
          <a:bodyPr vert="eaVert"/>
          <a:lstStyle/>
          <a:p>
            <a:r>
              <a:rPr kumimoji="0" lang="en-US" smtClean="0"/>
              <a:t>Click to edit Master title style</a:t>
            </a:r>
            <a:endParaRPr kumimoji="0" lang="en-US" dirty="0"/>
          </a:p>
        </p:txBody>
      </p:sp>
      <p:sp>
        <p:nvSpPr>
          <p:cNvPr id="3" name="Vertical Text Placeholder 2"/>
          <p:cNvSpPr>
            <a:spLocks noGrp="1"/>
          </p:cNvSpPr>
          <p:nvPr>
            <p:ph type="body" orient="vert" idx="1" hasCustomPrompt="1"/>
          </p:nvPr>
        </p:nvSpPr>
        <p:spPr>
          <a:xfrm>
            <a:off x="1104900" y="914402"/>
            <a:ext cx="6121400" cy="5211763"/>
          </a:xfrm>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68F8761A-AF70-4876-A6F0-1286775C4F08}" type="datetime1">
              <a:rPr lang="en-US" smtClean="0"/>
              <a:t>2/11/2021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0635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Title Placeholder 8"/>
          <p:cNvSpPr>
            <a:spLocks noGrp="1"/>
          </p:cNvSpPr>
          <p:nvPr>
            <p:ph type="title"/>
          </p:nvPr>
        </p:nvSpPr>
        <p:spPr>
          <a:xfrm>
            <a:off x="1104900" y="704088"/>
            <a:ext cx="9067800" cy="1143000"/>
          </a:xfrm>
          <a:prstGeom prst="rect">
            <a:avLst/>
          </a:prstGeom>
        </p:spPr>
        <p:txBody>
          <a:bodyPr vert="horz" lIns="0" rIns="0" bIns="0" anchor="b">
            <a:normAutofit/>
          </a:bodyPr>
          <a:lstStyle/>
          <a:p>
            <a:r>
              <a:rPr kumimoji="0" lang="en-US" smtClean="0"/>
              <a:t>Click to edit Master title style</a:t>
            </a:r>
            <a:endParaRPr kumimoji="0" lang="en-US" dirty="0"/>
          </a:p>
        </p:txBody>
      </p:sp>
      <p:sp>
        <p:nvSpPr>
          <p:cNvPr id="30" name="Text Placeholder 29"/>
          <p:cNvSpPr>
            <a:spLocks noGrp="1"/>
          </p:cNvSpPr>
          <p:nvPr>
            <p:ph type="body" idx="1"/>
          </p:nvPr>
        </p:nvSpPr>
        <p:spPr>
          <a:xfrm>
            <a:off x="1104900" y="1935480"/>
            <a:ext cx="9067800" cy="4389120"/>
          </a:xfrm>
          <a:prstGeom prst="rect">
            <a:avLst/>
          </a:prstGeom>
        </p:spPr>
        <p:txBody>
          <a:bodyPr vert="horz">
            <a:normAutofit/>
          </a:bodyPr>
          <a:lstStyle/>
          <a:p>
            <a:pPr lvl="0" eaLnBrk="1" latinLnBrk="0" hangingPunct="1"/>
            <a:r>
              <a:rPr kumimoji="0" lang="en-US" smtClean="0"/>
              <a:t>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0" name="Date Placeholder 9"/>
          <p:cNvSpPr>
            <a:spLocks noGrp="1"/>
          </p:cNvSpPr>
          <p:nvPr>
            <p:ph type="dt" sz="half" idx="2"/>
          </p:nvPr>
        </p:nvSpPr>
        <p:spPr>
          <a:xfrm>
            <a:off x="1104900" y="6356351"/>
            <a:ext cx="23495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fld id="{D48ACC58-83F3-4B99-B532-0249FFBF33C7}" type="datetime1">
              <a:rPr lang="en-US" smtClean="0"/>
              <a:pPr/>
              <a:t>2/11/2021</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r>
              <a:rPr lang="en-US"/>
              <a:t>Add a footer</a:t>
            </a:r>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2">
                    <a:shade val="90000"/>
                  </a:schemeClr>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4676193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rtl="0" eaLnBrk="1" latinLnBrk="0" hangingPunct="1">
        <a:spcBef>
          <a:spcPct val="0"/>
        </a:spcBef>
        <a:buNone/>
        <a:defRPr kumimoji="0" sz="44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4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0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0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1800" kern="1200">
          <a:solidFill>
            <a:schemeClr val="tx1"/>
          </a:solidFill>
          <a:latin typeface="+mn-lt"/>
          <a:ea typeface="+mn-ea"/>
          <a:cs typeface="+mn-cs"/>
        </a:defRPr>
      </a:lvl4pPr>
      <a:lvl5pPr marL="1463040" indent="-210312" algn="l" rtl="0" eaLnBrk="1" latinLnBrk="0" hangingPunct="1">
        <a:spcBef>
          <a:spcPct val="20000"/>
        </a:spcBef>
        <a:buClr>
          <a:schemeClr val="accent4">
            <a:lumMod val="50000"/>
          </a:schemeClr>
        </a:buClr>
        <a:buSzPct val="65000"/>
        <a:buFont typeface="Wingdings 2"/>
        <a:buChar char=""/>
        <a:defRPr kumimoji="0" sz="18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50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3912" userDrawn="1">
          <p15:clr>
            <a:srgbClr val="F26B43"/>
          </p15:clr>
        </p15:guide>
        <p15:guide id="1" pos="6408" userDrawn="1">
          <p15:clr>
            <a:srgbClr val="F26B43"/>
          </p15:clr>
        </p15:guide>
        <p15:guide id="2" pos="696" userDrawn="1">
          <p15:clr>
            <a:srgbClr val="F26B43"/>
          </p15:clr>
        </p15:guide>
        <p15:guide id="3" orient="horz" pos="4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Media influences on eating </a:t>
            </a:r>
            <a:r>
              <a:rPr lang="en-US" dirty="0" err="1" smtClean="0"/>
              <a:t>behaviours</a:t>
            </a:r>
            <a:endParaRPr lang="en-US" dirty="0"/>
          </a:p>
        </p:txBody>
      </p:sp>
      <p:sp>
        <p:nvSpPr>
          <p:cNvPr id="4" name="Title 3"/>
          <p:cNvSpPr>
            <a:spLocks noGrp="1"/>
          </p:cNvSpPr>
          <p:nvPr>
            <p:ph type="ctrTitle"/>
          </p:nvPr>
        </p:nvSpPr>
        <p:spPr/>
        <p:txBody>
          <a:bodyPr/>
          <a:lstStyle/>
          <a:p>
            <a:r>
              <a:rPr lang="en-GB" dirty="0" smtClean="0"/>
              <a:t>Media Seminar week 3:</a:t>
            </a:r>
            <a:endParaRPr lang="en-GB" dirty="0"/>
          </a:p>
        </p:txBody>
      </p:sp>
      <p:pic>
        <p:nvPicPr>
          <p:cNvPr id="5" name="Picture 4"/>
          <p:cNvPicPr>
            <a:picLocks noChangeAspect="1"/>
          </p:cNvPicPr>
          <p:nvPr/>
        </p:nvPicPr>
        <p:blipFill>
          <a:blip r:embed="rId3"/>
          <a:stretch>
            <a:fillRect/>
          </a:stretch>
        </p:blipFill>
        <p:spPr>
          <a:xfrm>
            <a:off x="877479" y="4189615"/>
            <a:ext cx="2948195" cy="1961890"/>
          </a:xfrm>
          <a:prstGeom prst="rect">
            <a:avLst/>
          </a:prstGeom>
        </p:spPr>
      </p:pic>
    </p:spTree>
    <p:extLst>
      <p:ext uri="{BB962C8B-B14F-4D97-AF65-F5344CB8AC3E}">
        <p14:creationId xmlns:p14="http://schemas.microsoft.com/office/powerpoint/2010/main" val="1471071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Food for thought…</a:t>
            </a:r>
            <a:endParaRPr lang="en-GB" dirty="0">
              <a:solidFill>
                <a:schemeClr val="accent1">
                  <a:lumMod val="50000"/>
                </a:schemeClr>
              </a:solidFill>
            </a:endParaRPr>
          </a:p>
        </p:txBody>
      </p:sp>
      <p:sp>
        <p:nvSpPr>
          <p:cNvPr id="3" name="Content Placeholder 2"/>
          <p:cNvSpPr>
            <a:spLocks noGrp="1"/>
          </p:cNvSpPr>
          <p:nvPr>
            <p:ph idx="1"/>
          </p:nvPr>
        </p:nvSpPr>
        <p:spPr>
          <a:solidFill>
            <a:schemeClr val="accent1">
              <a:lumMod val="20000"/>
              <a:lumOff val="80000"/>
            </a:schemeClr>
          </a:solidFill>
          <a:ln w="28575">
            <a:solidFill>
              <a:schemeClr val="accent2">
                <a:lumMod val="75000"/>
              </a:schemeClr>
            </a:solidFill>
          </a:ln>
        </p:spPr>
        <p:txBody>
          <a:bodyPr/>
          <a:lstStyle/>
          <a:p>
            <a:r>
              <a:rPr lang="en-GB" dirty="0" smtClean="0">
                <a:solidFill>
                  <a:schemeClr val="accent1">
                    <a:lumMod val="50000"/>
                  </a:schemeClr>
                </a:solidFill>
              </a:rPr>
              <a:t>What are your opinions regarding the culture of `</a:t>
            </a:r>
            <a:r>
              <a:rPr lang="en-GB" dirty="0" err="1" smtClean="0">
                <a:solidFill>
                  <a:schemeClr val="accent1">
                    <a:lumMod val="50000"/>
                  </a:schemeClr>
                </a:solidFill>
              </a:rPr>
              <a:t>thinspiration</a:t>
            </a:r>
            <a:r>
              <a:rPr lang="en-GB" dirty="0" smtClean="0">
                <a:solidFill>
                  <a:schemeClr val="accent1">
                    <a:lumMod val="50000"/>
                  </a:schemeClr>
                </a:solidFill>
              </a:rPr>
              <a:t>?`</a:t>
            </a:r>
          </a:p>
          <a:p>
            <a:pPr marL="0" indent="0">
              <a:buNone/>
            </a:pPr>
            <a:endParaRPr lang="en-GB" dirty="0" smtClean="0">
              <a:solidFill>
                <a:schemeClr val="accent1">
                  <a:lumMod val="50000"/>
                </a:schemeClr>
              </a:solidFill>
            </a:endParaRPr>
          </a:p>
          <a:p>
            <a:r>
              <a:rPr lang="en-GB" dirty="0" smtClean="0">
                <a:solidFill>
                  <a:schemeClr val="accent1">
                    <a:lumMod val="50000"/>
                  </a:schemeClr>
                </a:solidFill>
              </a:rPr>
              <a:t>To what extent are you aware of pro-anorexia or similar websites?</a:t>
            </a:r>
          </a:p>
          <a:p>
            <a:endParaRPr lang="en-GB" dirty="0">
              <a:solidFill>
                <a:schemeClr val="accent1">
                  <a:lumMod val="50000"/>
                </a:schemeClr>
              </a:solidFill>
            </a:endParaRPr>
          </a:p>
          <a:p>
            <a:r>
              <a:rPr lang="en-GB" dirty="0" smtClean="0">
                <a:solidFill>
                  <a:schemeClr val="accent1">
                    <a:lumMod val="50000"/>
                  </a:schemeClr>
                </a:solidFill>
              </a:rPr>
              <a:t>How do you think that society has changed in attitudes towards appearance and weight since the second world war?</a:t>
            </a:r>
          </a:p>
          <a:p>
            <a:endParaRPr lang="en-GB" dirty="0">
              <a:solidFill>
                <a:schemeClr val="accent1">
                  <a:lumMod val="50000"/>
                </a:schemeClr>
              </a:solidFill>
            </a:endParaRPr>
          </a:p>
          <a:p>
            <a:r>
              <a:rPr lang="en-GB" dirty="0" smtClean="0">
                <a:solidFill>
                  <a:schemeClr val="accent1">
                    <a:lumMod val="50000"/>
                  </a:schemeClr>
                </a:solidFill>
              </a:rPr>
              <a:t>To what extent do you think that males experience similar problems to females in the 21</a:t>
            </a:r>
            <a:r>
              <a:rPr lang="en-GB" baseline="30000" dirty="0" smtClean="0">
                <a:solidFill>
                  <a:schemeClr val="accent1">
                    <a:lumMod val="50000"/>
                  </a:schemeClr>
                </a:solidFill>
              </a:rPr>
              <a:t>st</a:t>
            </a:r>
            <a:r>
              <a:rPr lang="en-GB" dirty="0" smtClean="0">
                <a:solidFill>
                  <a:schemeClr val="accent1">
                    <a:lumMod val="50000"/>
                  </a:schemeClr>
                </a:solidFill>
              </a:rPr>
              <a:t> century?</a:t>
            </a:r>
            <a:endParaRPr lang="en-GB" dirty="0">
              <a:solidFill>
                <a:schemeClr val="accent1">
                  <a:lumMod val="50000"/>
                </a:schemeClr>
              </a:solidFill>
            </a:endParaRPr>
          </a:p>
        </p:txBody>
      </p:sp>
    </p:spTree>
    <p:extLst>
      <p:ext uri="{BB962C8B-B14F-4D97-AF65-F5344CB8AC3E}">
        <p14:creationId xmlns:p14="http://schemas.microsoft.com/office/powerpoint/2010/main" val="2505452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More to think about…</a:t>
            </a:r>
            <a:endParaRPr lang="en-GB" dirty="0">
              <a:solidFill>
                <a:schemeClr val="accent1">
                  <a:lumMod val="50000"/>
                </a:schemeClr>
              </a:solidFill>
            </a:endParaRPr>
          </a:p>
        </p:txBody>
      </p:sp>
      <p:sp>
        <p:nvSpPr>
          <p:cNvPr id="3" name="Content Placeholder 2"/>
          <p:cNvSpPr>
            <a:spLocks noGrp="1"/>
          </p:cNvSpPr>
          <p:nvPr>
            <p:ph idx="1"/>
          </p:nvPr>
        </p:nvSpPr>
        <p:spPr>
          <a:solidFill>
            <a:schemeClr val="accent1">
              <a:lumMod val="20000"/>
              <a:lumOff val="80000"/>
            </a:schemeClr>
          </a:solidFill>
          <a:ln w="28575">
            <a:solidFill>
              <a:schemeClr val="accent2">
                <a:lumMod val="75000"/>
              </a:schemeClr>
            </a:solidFill>
          </a:ln>
        </p:spPr>
        <p:txBody>
          <a:bodyPr>
            <a:normAutofit lnSpcReduction="10000"/>
          </a:bodyPr>
          <a:lstStyle/>
          <a:p>
            <a:r>
              <a:rPr lang="en-GB" dirty="0" smtClean="0">
                <a:solidFill>
                  <a:schemeClr val="accent1">
                    <a:lumMod val="50000"/>
                  </a:schemeClr>
                </a:solidFill>
              </a:rPr>
              <a:t>What examples can you think of in terms of body modification (not just diet and exercise) that are common place in today`s society?</a:t>
            </a:r>
          </a:p>
          <a:p>
            <a:endParaRPr lang="en-GB" dirty="0">
              <a:solidFill>
                <a:schemeClr val="accent1">
                  <a:lumMod val="50000"/>
                </a:schemeClr>
              </a:solidFill>
            </a:endParaRPr>
          </a:p>
          <a:p>
            <a:r>
              <a:rPr lang="en-GB" dirty="0" smtClean="0">
                <a:solidFill>
                  <a:schemeClr val="accent1">
                    <a:lumMod val="50000"/>
                  </a:schemeClr>
                </a:solidFill>
              </a:rPr>
              <a:t>What have you observed in terms of advertising, eating and health behaviours?</a:t>
            </a:r>
          </a:p>
          <a:p>
            <a:endParaRPr lang="en-GB" dirty="0">
              <a:solidFill>
                <a:schemeClr val="accent1">
                  <a:lumMod val="50000"/>
                </a:schemeClr>
              </a:solidFill>
            </a:endParaRPr>
          </a:p>
          <a:p>
            <a:r>
              <a:rPr lang="en-GB" dirty="0" smtClean="0">
                <a:solidFill>
                  <a:schemeClr val="accent1">
                    <a:lumMod val="50000"/>
                  </a:schemeClr>
                </a:solidFill>
              </a:rPr>
              <a:t>What role do you think celebrities have in influencing young people today?</a:t>
            </a:r>
          </a:p>
          <a:p>
            <a:endParaRPr lang="en-GB" dirty="0">
              <a:solidFill>
                <a:schemeClr val="accent1">
                  <a:lumMod val="50000"/>
                </a:schemeClr>
              </a:solidFill>
            </a:endParaRPr>
          </a:p>
          <a:p>
            <a:r>
              <a:rPr lang="en-GB" dirty="0" smtClean="0">
                <a:solidFill>
                  <a:schemeClr val="accent1">
                    <a:lumMod val="50000"/>
                  </a:schemeClr>
                </a:solidFill>
              </a:rPr>
              <a:t>To what extent do you think you are influenced by the media and the way in which men/women are portrayed or present themselves?</a:t>
            </a:r>
          </a:p>
          <a:p>
            <a:endParaRPr lang="en-GB" dirty="0">
              <a:solidFill>
                <a:schemeClr val="accent1">
                  <a:lumMod val="50000"/>
                </a:schemeClr>
              </a:solidFill>
            </a:endParaRPr>
          </a:p>
        </p:txBody>
      </p:sp>
    </p:spTree>
    <p:extLst>
      <p:ext uri="{BB962C8B-B14F-4D97-AF65-F5344CB8AC3E}">
        <p14:creationId xmlns:p14="http://schemas.microsoft.com/office/powerpoint/2010/main" val="696913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Where did it all come from?</a:t>
            </a:r>
            <a:endParaRPr lang="en-GB" dirty="0">
              <a:solidFill>
                <a:schemeClr val="accent1">
                  <a:lumMod val="50000"/>
                </a:schemeClr>
              </a:solidFill>
            </a:endParaRPr>
          </a:p>
        </p:txBody>
      </p:sp>
      <p:sp>
        <p:nvSpPr>
          <p:cNvPr id="3" name="Content Placeholder 2"/>
          <p:cNvSpPr>
            <a:spLocks noGrp="1"/>
          </p:cNvSpPr>
          <p:nvPr>
            <p:ph idx="1"/>
          </p:nvPr>
        </p:nvSpPr>
        <p:spPr>
          <a:solidFill>
            <a:schemeClr val="accent1">
              <a:lumMod val="20000"/>
              <a:lumOff val="80000"/>
            </a:schemeClr>
          </a:solidFill>
          <a:ln w="28575">
            <a:solidFill>
              <a:schemeClr val="accent2">
                <a:lumMod val="75000"/>
              </a:schemeClr>
            </a:solidFill>
          </a:ln>
        </p:spPr>
        <p:txBody>
          <a:bodyPr/>
          <a:lstStyle/>
          <a:p>
            <a:r>
              <a:rPr lang="en-GB" dirty="0" smtClean="0">
                <a:solidFill>
                  <a:schemeClr val="accent1">
                    <a:lumMod val="50000"/>
                  </a:schemeClr>
                </a:solidFill>
              </a:rPr>
              <a:t>Where do you think obesity stems from?</a:t>
            </a:r>
          </a:p>
          <a:p>
            <a:endParaRPr lang="en-GB" dirty="0">
              <a:solidFill>
                <a:schemeClr val="accent1">
                  <a:lumMod val="50000"/>
                </a:schemeClr>
              </a:solidFill>
            </a:endParaRPr>
          </a:p>
          <a:p>
            <a:r>
              <a:rPr lang="en-GB" dirty="0" smtClean="0">
                <a:solidFill>
                  <a:schemeClr val="accent1">
                    <a:lumMod val="50000"/>
                  </a:schemeClr>
                </a:solidFill>
              </a:rPr>
              <a:t>Overeating whilst viewing? Lack of exercise? Mindless consumption?</a:t>
            </a:r>
          </a:p>
          <a:p>
            <a:endParaRPr lang="en-GB" dirty="0">
              <a:solidFill>
                <a:schemeClr val="accent1">
                  <a:lumMod val="50000"/>
                </a:schemeClr>
              </a:solidFill>
            </a:endParaRPr>
          </a:p>
          <a:p>
            <a:r>
              <a:rPr lang="en-GB" dirty="0" smtClean="0">
                <a:solidFill>
                  <a:schemeClr val="accent1">
                    <a:lumMod val="50000"/>
                  </a:schemeClr>
                </a:solidFill>
              </a:rPr>
              <a:t>Why do we like what is bad for our health?</a:t>
            </a:r>
          </a:p>
          <a:p>
            <a:endParaRPr lang="en-GB" dirty="0">
              <a:solidFill>
                <a:schemeClr val="accent1">
                  <a:lumMod val="50000"/>
                </a:schemeClr>
              </a:solidFill>
            </a:endParaRPr>
          </a:p>
          <a:p>
            <a:r>
              <a:rPr lang="en-GB" dirty="0" smtClean="0">
                <a:solidFill>
                  <a:schemeClr val="accent1">
                    <a:lumMod val="50000"/>
                  </a:schemeClr>
                </a:solidFill>
              </a:rPr>
              <a:t>Are media really responsible?</a:t>
            </a:r>
          </a:p>
          <a:p>
            <a:endParaRPr lang="en-GB" dirty="0">
              <a:solidFill>
                <a:schemeClr val="accent1">
                  <a:lumMod val="50000"/>
                </a:schemeClr>
              </a:solidFill>
            </a:endParaRPr>
          </a:p>
          <a:p>
            <a:r>
              <a:rPr lang="en-GB" dirty="0" smtClean="0">
                <a:solidFill>
                  <a:schemeClr val="accent1">
                    <a:lumMod val="50000"/>
                  </a:schemeClr>
                </a:solidFill>
              </a:rPr>
              <a:t>What can/should they do?</a:t>
            </a:r>
            <a:endParaRPr lang="en-GB" dirty="0">
              <a:solidFill>
                <a:schemeClr val="accent1">
                  <a:lumMod val="50000"/>
                </a:schemeClr>
              </a:solidFill>
            </a:endParaRPr>
          </a:p>
        </p:txBody>
      </p:sp>
    </p:spTree>
    <p:extLst>
      <p:ext uri="{BB962C8B-B14F-4D97-AF65-F5344CB8AC3E}">
        <p14:creationId xmlns:p14="http://schemas.microsoft.com/office/powerpoint/2010/main" val="2986382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Loyalty at a price?</a:t>
            </a:r>
            <a:endParaRPr lang="en-GB" dirty="0">
              <a:solidFill>
                <a:schemeClr val="accent1">
                  <a:lumMod val="50000"/>
                </a:schemeClr>
              </a:solidFill>
            </a:endParaRPr>
          </a:p>
        </p:txBody>
      </p:sp>
      <p:sp>
        <p:nvSpPr>
          <p:cNvPr id="3" name="Content Placeholder 2"/>
          <p:cNvSpPr>
            <a:spLocks noGrp="1"/>
          </p:cNvSpPr>
          <p:nvPr>
            <p:ph idx="1"/>
          </p:nvPr>
        </p:nvSpPr>
        <p:spPr>
          <a:solidFill>
            <a:schemeClr val="accent1">
              <a:lumMod val="20000"/>
              <a:lumOff val="80000"/>
            </a:schemeClr>
          </a:solidFill>
          <a:ln w="28575">
            <a:solidFill>
              <a:schemeClr val="accent2">
                <a:lumMod val="75000"/>
              </a:schemeClr>
            </a:solidFill>
          </a:ln>
        </p:spPr>
        <p:txBody>
          <a:bodyPr/>
          <a:lstStyle/>
          <a:p>
            <a:r>
              <a:rPr lang="en-GB" dirty="0" smtClean="0">
                <a:solidFill>
                  <a:schemeClr val="accent1">
                    <a:lumMod val="50000"/>
                  </a:schemeClr>
                </a:solidFill>
              </a:rPr>
              <a:t>How important really is `brand loyalty` when it comes to eating behaviour?</a:t>
            </a:r>
          </a:p>
          <a:p>
            <a:endParaRPr lang="en-GB" dirty="0">
              <a:solidFill>
                <a:schemeClr val="accent1">
                  <a:lumMod val="50000"/>
                </a:schemeClr>
              </a:solidFill>
            </a:endParaRPr>
          </a:p>
          <a:p>
            <a:r>
              <a:rPr lang="en-GB" dirty="0" smtClean="0">
                <a:solidFill>
                  <a:schemeClr val="accent1">
                    <a:lumMod val="50000"/>
                  </a:schemeClr>
                </a:solidFill>
              </a:rPr>
              <a:t>Are children really `fooled` by advertisements?</a:t>
            </a:r>
          </a:p>
          <a:p>
            <a:pPr marL="0" indent="0">
              <a:buNone/>
            </a:pPr>
            <a:endParaRPr lang="en-GB" dirty="0">
              <a:solidFill>
                <a:schemeClr val="accent1">
                  <a:lumMod val="50000"/>
                </a:schemeClr>
              </a:solidFill>
            </a:endParaRPr>
          </a:p>
          <a:p>
            <a:r>
              <a:rPr lang="en-GB" dirty="0" smtClean="0">
                <a:solidFill>
                  <a:schemeClr val="accent1">
                    <a:lumMod val="50000"/>
                  </a:schemeClr>
                </a:solidFill>
              </a:rPr>
              <a:t>Why are body image disorders on the rise?</a:t>
            </a:r>
          </a:p>
          <a:p>
            <a:endParaRPr lang="en-GB" dirty="0" smtClean="0">
              <a:solidFill>
                <a:schemeClr val="accent1">
                  <a:lumMod val="50000"/>
                </a:schemeClr>
              </a:solidFill>
            </a:endParaRPr>
          </a:p>
          <a:p>
            <a:r>
              <a:rPr lang="en-GB" dirty="0" smtClean="0">
                <a:solidFill>
                  <a:schemeClr val="accent1">
                    <a:lumMod val="50000"/>
                  </a:schemeClr>
                </a:solidFill>
              </a:rPr>
              <a:t>To what extent do psychological theories contribute to our understanding of the issues raised in this weeks lecture?</a:t>
            </a:r>
            <a:endParaRPr lang="en-GB" dirty="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2436229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Task: </a:t>
            </a:r>
            <a:endParaRPr lang="en-GB" dirty="0">
              <a:solidFill>
                <a:schemeClr val="accent1">
                  <a:lumMod val="50000"/>
                </a:schemeClr>
              </a:solidFill>
            </a:endParaRPr>
          </a:p>
        </p:txBody>
      </p:sp>
      <p:sp>
        <p:nvSpPr>
          <p:cNvPr id="3" name="Content Placeholder 2"/>
          <p:cNvSpPr>
            <a:spLocks noGrp="1"/>
          </p:cNvSpPr>
          <p:nvPr>
            <p:ph idx="1"/>
          </p:nvPr>
        </p:nvSpPr>
        <p:spPr>
          <a:xfrm>
            <a:off x="1104900" y="2267989"/>
            <a:ext cx="9067800" cy="4389120"/>
          </a:xfrm>
          <a:solidFill>
            <a:schemeClr val="accent5">
              <a:lumMod val="20000"/>
              <a:lumOff val="80000"/>
            </a:schemeClr>
          </a:solidFill>
          <a:ln w="28575">
            <a:solidFill>
              <a:srgbClr val="0070C0"/>
            </a:solidFill>
          </a:ln>
        </p:spPr>
        <p:txBody>
          <a:bodyPr/>
          <a:lstStyle/>
          <a:p>
            <a:endParaRPr lang="en-GB" dirty="0"/>
          </a:p>
          <a:p>
            <a:pPr marL="457200" indent="-457200">
              <a:buAutoNum type="arabicPeriod"/>
            </a:pPr>
            <a:r>
              <a:rPr lang="en-GB" dirty="0" smtClean="0">
                <a:solidFill>
                  <a:schemeClr val="accent1">
                    <a:lumMod val="50000"/>
                  </a:schemeClr>
                </a:solidFill>
              </a:rPr>
              <a:t>I </a:t>
            </a:r>
            <a:r>
              <a:rPr lang="en-GB" dirty="0">
                <a:solidFill>
                  <a:schemeClr val="accent1">
                    <a:lumMod val="50000"/>
                  </a:schemeClr>
                </a:solidFill>
              </a:rPr>
              <a:t>often compare myself with others with respect to what I have accomplished in life </a:t>
            </a:r>
            <a:endParaRPr lang="en-GB" dirty="0" smtClean="0">
              <a:solidFill>
                <a:schemeClr val="accent1">
                  <a:lumMod val="50000"/>
                </a:schemeClr>
              </a:solidFill>
            </a:endParaRPr>
          </a:p>
          <a:p>
            <a:pPr marL="457200" indent="-457200">
              <a:buAutoNum type="arabicPeriod"/>
            </a:pPr>
            <a:r>
              <a:rPr lang="en-GB" dirty="0" smtClean="0">
                <a:solidFill>
                  <a:schemeClr val="accent1">
                    <a:lumMod val="50000"/>
                  </a:schemeClr>
                </a:solidFill>
              </a:rPr>
              <a:t>If </a:t>
            </a:r>
            <a:r>
              <a:rPr lang="en-GB" dirty="0">
                <a:solidFill>
                  <a:schemeClr val="accent1">
                    <a:lumMod val="50000"/>
                  </a:schemeClr>
                </a:solidFill>
              </a:rPr>
              <a:t>I want to learn more about something, I try to find out what others think about it </a:t>
            </a:r>
            <a:endParaRPr lang="en-GB" dirty="0" smtClean="0">
              <a:solidFill>
                <a:schemeClr val="accent1">
                  <a:lumMod val="50000"/>
                </a:schemeClr>
              </a:solidFill>
            </a:endParaRPr>
          </a:p>
          <a:p>
            <a:pPr marL="457200" indent="-457200">
              <a:buAutoNum type="arabicPeriod"/>
            </a:pPr>
            <a:r>
              <a:rPr lang="en-GB" dirty="0" smtClean="0">
                <a:solidFill>
                  <a:schemeClr val="accent1">
                    <a:lumMod val="50000"/>
                  </a:schemeClr>
                </a:solidFill>
              </a:rPr>
              <a:t>I </a:t>
            </a:r>
            <a:r>
              <a:rPr lang="en-GB" dirty="0">
                <a:solidFill>
                  <a:schemeClr val="accent1">
                    <a:lumMod val="50000"/>
                  </a:schemeClr>
                </a:solidFill>
              </a:rPr>
              <a:t>always pay a lot of attention to how I do things compared with how others do things </a:t>
            </a:r>
            <a:endParaRPr lang="en-GB" dirty="0" smtClean="0">
              <a:solidFill>
                <a:schemeClr val="accent1">
                  <a:lumMod val="50000"/>
                </a:schemeClr>
              </a:solidFill>
            </a:endParaRPr>
          </a:p>
          <a:p>
            <a:pPr marL="457200" indent="-457200">
              <a:buAutoNum type="arabicPeriod"/>
            </a:pPr>
            <a:r>
              <a:rPr lang="en-GB" dirty="0" smtClean="0">
                <a:solidFill>
                  <a:schemeClr val="accent1">
                    <a:lumMod val="50000"/>
                  </a:schemeClr>
                </a:solidFill>
              </a:rPr>
              <a:t>I </a:t>
            </a:r>
            <a:r>
              <a:rPr lang="en-GB" dirty="0">
                <a:solidFill>
                  <a:schemeClr val="accent1">
                    <a:lumMod val="50000"/>
                  </a:schemeClr>
                </a:solidFill>
              </a:rPr>
              <a:t>often compare how my loved ones (boy or girlfriend, family members, etc.) are doing with how others are doing 5. I always like to know what others in a similar situation would do</a:t>
            </a:r>
          </a:p>
        </p:txBody>
      </p:sp>
      <p:sp>
        <p:nvSpPr>
          <p:cNvPr id="4" name="TextBox 3"/>
          <p:cNvSpPr txBox="1"/>
          <p:nvPr/>
        </p:nvSpPr>
        <p:spPr>
          <a:xfrm>
            <a:off x="5772496" y="365728"/>
            <a:ext cx="4400204" cy="1754326"/>
          </a:xfrm>
          <a:prstGeom prst="rect">
            <a:avLst/>
          </a:prstGeom>
          <a:solidFill>
            <a:schemeClr val="accent5">
              <a:lumMod val="20000"/>
              <a:lumOff val="80000"/>
            </a:schemeClr>
          </a:solidFill>
          <a:ln>
            <a:solidFill>
              <a:srgbClr val="0070C0"/>
            </a:solidFill>
          </a:ln>
        </p:spPr>
        <p:txBody>
          <a:bodyPr wrap="square" rtlCol="0" anchor="ctr" anchorCtr="1">
            <a:spAutoFit/>
          </a:bodyPr>
          <a:lstStyle/>
          <a:p>
            <a:r>
              <a:rPr lang="en-GB" dirty="0">
                <a:solidFill>
                  <a:schemeClr val="accent1">
                    <a:lumMod val="50000"/>
                  </a:schemeClr>
                </a:solidFill>
              </a:rPr>
              <a:t>Response scale for all items: </a:t>
            </a:r>
          </a:p>
          <a:p>
            <a:r>
              <a:rPr lang="en-GB" dirty="0">
                <a:solidFill>
                  <a:schemeClr val="accent1">
                    <a:lumMod val="50000"/>
                  </a:schemeClr>
                </a:solidFill>
              </a:rPr>
              <a:t>1. I disagree strongly </a:t>
            </a:r>
          </a:p>
          <a:p>
            <a:r>
              <a:rPr lang="en-GB" dirty="0">
                <a:solidFill>
                  <a:schemeClr val="accent1">
                    <a:lumMod val="50000"/>
                  </a:schemeClr>
                </a:solidFill>
              </a:rPr>
              <a:t>2. I disagree </a:t>
            </a:r>
          </a:p>
          <a:p>
            <a:r>
              <a:rPr lang="en-GB" dirty="0">
                <a:solidFill>
                  <a:schemeClr val="accent1">
                    <a:lumMod val="50000"/>
                  </a:schemeClr>
                </a:solidFill>
              </a:rPr>
              <a:t>3. I neither agree nor disagree </a:t>
            </a:r>
          </a:p>
          <a:p>
            <a:r>
              <a:rPr lang="en-GB" dirty="0">
                <a:solidFill>
                  <a:schemeClr val="accent1">
                    <a:lumMod val="50000"/>
                  </a:schemeClr>
                </a:solidFill>
              </a:rPr>
              <a:t>4. I agree </a:t>
            </a:r>
          </a:p>
          <a:p>
            <a:r>
              <a:rPr lang="en-GB" dirty="0">
                <a:solidFill>
                  <a:schemeClr val="accent1">
                    <a:lumMod val="50000"/>
                  </a:schemeClr>
                </a:solidFill>
              </a:rPr>
              <a:t>5. I agree strongly </a:t>
            </a:r>
          </a:p>
        </p:txBody>
      </p:sp>
    </p:spTree>
    <p:extLst>
      <p:ext uri="{BB962C8B-B14F-4D97-AF65-F5344CB8AC3E}">
        <p14:creationId xmlns:p14="http://schemas.microsoft.com/office/powerpoint/2010/main" val="1496670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4900" y="2179320"/>
            <a:ext cx="9067800" cy="4389120"/>
          </a:xfrm>
          <a:solidFill>
            <a:schemeClr val="accent5">
              <a:lumMod val="20000"/>
              <a:lumOff val="80000"/>
            </a:schemeClr>
          </a:solidFill>
          <a:ln>
            <a:solidFill>
              <a:srgbClr val="0070C0"/>
            </a:solidFill>
          </a:ln>
        </p:spPr>
        <p:txBody>
          <a:bodyPr/>
          <a:lstStyle/>
          <a:p>
            <a:pPr marL="365760" lvl="1" indent="0">
              <a:buNone/>
            </a:pPr>
            <a:r>
              <a:rPr lang="en-GB" dirty="0">
                <a:solidFill>
                  <a:schemeClr val="accent1">
                    <a:lumMod val="50000"/>
                  </a:schemeClr>
                </a:solidFill>
              </a:rPr>
              <a:t>5. I always like to know what others in a similar situation would do </a:t>
            </a:r>
            <a:endParaRPr lang="en-GB" dirty="0" smtClean="0">
              <a:solidFill>
                <a:schemeClr val="accent1">
                  <a:lumMod val="50000"/>
                </a:schemeClr>
              </a:solidFill>
            </a:endParaRPr>
          </a:p>
          <a:p>
            <a:pPr lvl="1"/>
            <a:endParaRPr lang="en-GB" dirty="0">
              <a:solidFill>
                <a:schemeClr val="accent1">
                  <a:lumMod val="50000"/>
                </a:schemeClr>
              </a:solidFill>
            </a:endParaRPr>
          </a:p>
          <a:p>
            <a:pPr marL="365760" lvl="1" indent="0">
              <a:buNone/>
            </a:pPr>
            <a:r>
              <a:rPr lang="en-GB" dirty="0" smtClean="0">
                <a:solidFill>
                  <a:schemeClr val="accent1">
                    <a:lumMod val="50000"/>
                  </a:schemeClr>
                </a:solidFill>
              </a:rPr>
              <a:t>6</a:t>
            </a:r>
            <a:r>
              <a:rPr lang="en-GB" dirty="0">
                <a:solidFill>
                  <a:schemeClr val="accent1">
                    <a:lumMod val="50000"/>
                  </a:schemeClr>
                </a:solidFill>
              </a:rPr>
              <a:t>. I am not the type of person who compares often with others </a:t>
            </a:r>
            <a:endParaRPr lang="en-GB" dirty="0" smtClean="0">
              <a:solidFill>
                <a:schemeClr val="accent1">
                  <a:lumMod val="50000"/>
                </a:schemeClr>
              </a:solidFill>
            </a:endParaRPr>
          </a:p>
          <a:p>
            <a:pPr marL="365760" lvl="1" indent="0">
              <a:buNone/>
            </a:pPr>
            <a:endParaRPr lang="en-GB" dirty="0">
              <a:solidFill>
                <a:schemeClr val="accent1">
                  <a:lumMod val="50000"/>
                </a:schemeClr>
              </a:solidFill>
            </a:endParaRPr>
          </a:p>
          <a:p>
            <a:pPr marL="365760" lvl="1" indent="0">
              <a:buNone/>
            </a:pPr>
            <a:r>
              <a:rPr lang="en-GB" dirty="0" smtClean="0">
                <a:solidFill>
                  <a:schemeClr val="accent1">
                    <a:lumMod val="50000"/>
                  </a:schemeClr>
                </a:solidFill>
              </a:rPr>
              <a:t>7</a:t>
            </a:r>
            <a:r>
              <a:rPr lang="en-GB" dirty="0">
                <a:solidFill>
                  <a:schemeClr val="accent1">
                    <a:lumMod val="50000"/>
                  </a:schemeClr>
                </a:solidFill>
              </a:rPr>
              <a:t>. If I want to find out how well I have done something, I compare what I have done with how others have done </a:t>
            </a:r>
            <a:endParaRPr lang="en-GB" dirty="0" smtClean="0">
              <a:solidFill>
                <a:schemeClr val="accent1">
                  <a:lumMod val="50000"/>
                </a:schemeClr>
              </a:solidFill>
            </a:endParaRPr>
          </a:p>
          <a:p>
            <a:pPr marL="365760" lvl="1" indent="0">
              <a:buNone/>
            </a:pPr>
            <a:endParaRPr lang="en-GB" dirty="0">
              <a:solidFill>
                <a:schemeClr val="accent1">
                  <a:lumMod val="50000"/>
                </a:schemeClr>
              </a:solidFill>
            </a:endParaRPr>
          </a:p>
          <a:p>
            <a:pPr marL="365760" lvl="1" indent="0">
              <a:buNone/>
            </a:pPr>
            <a:r>
              <a:rPr lang="en-GB" dirty="0" smtClean="0">
                <a:solidFill>
                  <a:schemeClr val="accent1">
                    <a:lumMod val="50000"/>
                  </a:schemeClr>
                </a:solidFill>
              </a:rPr>
              <a:t>8</a:t>
            </a:r>
            <a:r>
              <a:rPr lang="en-GB" dirty="0">
                <a:solidFill>
                  <a:schemeClr val="accent1">
                    <a:lumMod val="50000"/>
                  </a:schemeClr>
                </a:solidFill>
              </a:rPr>
              <a:t>. I often try to find out what others think who face similar problems as I </a:t>
            </a:r>
            <a:r>
              <a:rPr lang="en-GB" dirty="0" smtClean="0">
                <a:solidFill>
                  <a:schemeClr val="accent1">
                    <a:lumMod val="50000"/>
                  </a:schemeClr>
                </a:solidFill>
              </a:rPr>
              <a:t>face</a:t>
            </a:r>
            <a:endParaRPr lang="en-GB" dirty="0">
              <a:solidFill>
                <a:schemeClr val="accent1">
                  <a:lumMod val="50000"/>
                </a:schemeClr>
              </a:solidFill>
            </a:endParaRPr>
          </a:p>
          <a:p>
            <a:pPr marL="365760" lvl="1" indent="0">
              <a:buNone/>
            </a:pPr>
            <a:endParaRPr lang="en-GB" dirty="0" smtClean="0">
              <a:solidFill>
                <a:schemeClr val="accent1">
                  <a:lumMod val="50000"/>
                </a:schemeClr>
              </a:solidFill>
            </a:endParaRPr>
          </a:p>
          <a:p>
            <a:pPr marL="365760" lvl="1" indent="0">
              <a:buNone/>
            </a:pPr>
            <a:r>
              <a:rPr lang="en-GB" dirty="0">
                <a:solidFill>
                  <a:schemeClr val="accent1">
                    <a:lumMod val="50000"/>
                  </a:schemeClr>
                </a:solidFill>
              </a:rPr>
              <a:t>9. I often like to talk with others about mutual opinions and experiences </a:t>
            </a:r>
          </a:p>
          <a:p>
            <a:pPr marL="365760" lvl="1" indent="0">
              <a:buNone/>
            </a:pP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5758813" y="113250"/>
            <a:ext cx="4413887" cy="1865538"/>
          </a:xfrm>
          <a:prstGeom prst="rect">
            <a:avLst/>
          </a:prstGeom>
        </p:spPr>
      </p:pic>
    </p:spTree>
    <p:extLst>
      <p:ext uri="{BB962C8B-B14F-4D97-AF65-F5344CB8AC3E}">
        <p14:creationId xmlns:p14="http://schemas.microsoft.com/office/powerpoint/2010/main" val="871161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9482" y="2218112"/>
            <a:ext cx="9067800" cy="4389120"/>
          </a:xfrm>
          <a:solidFill>
            <a:schemeClr val="accent5">
              <a:lumMod val="20000"/>
              <a:lumOff val="80000"/>
            </a:schemeClr>
          </a:solidFill>
          <a:ln>
            <a:solidFill>
              <a:srgbClr val="0070C0"/>
            </a:solidFill>
          </a:ln>
        </p:spPr>
        <p:txBody>
          <a:bodyPr>
            <a:normAutofit lnSpcReduction="10000"/>
          </a:bodyPr>
          <a:lstStyle/>
          <a:p>
            <a:pPr marL="0" indent="0">
              <a:lnSpc>
                <a:spcPct val="150000"/>
              </a:lnSpc>
              <a:buNone/>
            </a:pPr>
            <a:r>
              <a:rPr lang="en-GB" dirty="0" smtClean="0">
                <a:solidFill>
                  <a:schemeClr val="accent1">
                    <a:lumMod val="50000"/>
                  </a:schemeClr>
                </a:solidFill>
              </a:rPr>
              <a:t>10</a:t>
            </a:r>
            <a:r>
              <a:rPr lang="en-GB" dirty="0">
                <a:solidFill>
                  <a:schemeClr val="accent1">
                    <a:lumMod val="50000"/>
                  </a:schemeClr>
                </a:solidFill>
              </a:rPr>
              <a:t>. I never consider my situation in life relative to that of other people </a:t>
            </a:r>
          </a:p>
          <a:p>
            <a:pPr marL="0" indent="0">
              <a:lnSpc>
                <a:spcPct val="150000"/>
              </a:lnSpc>
              <a:buNone/>
            </a:pPr>
            <a:r>
              <a:rPr lang="en-GB" dirty="0" smtClean="0">
                <a:solidFill>
                  <a:schemeClr val="accent1">
                    <a:lumMod val="50000"/>
                  </a:schemeClr>
                </a:solidFill>
              </a:rPr>
              <a:t>11</a:t>
            </a:r>
            <a:r>
              <a:rPr lang="en-GB" dirty="0">
                <a:solidFill>
                  <a:schemeClr val="accent1">
                    <a:lumMod val="50000"/>
                  </a:schemeClr>
                </a:solidFill>
              </a:rPr>
              <a:t>. I often compare how I am doing socially (e.g., social </a:t>
            </a:r>
            <a:r>
              <a:rPr lang="en-GB" dirty="0" smtClean="0">
                <a:solidFill>
                  <a:schemeClr val="accent1">
                    <a:lumMod val="50000"/>
                  </a:schemeClr>
                </a:solidFill>
              </a:rPr>
              <a:t>skills popularity</a:t>
            </a:r>
            <a:r>
              <a:rPr lang="en-GB" dirty="0">
                <a:solidFill>
                  <a:schemeClr val="accent1">
                    <a:lumMod val="50000"/>
                  </a:schemeClr>
                </a:solidFill>
              </a:rPr>
              <a:t>) with other </a:t>
            </a:r>
            <a:r>
              <a:rPr lang="en-GB" dirty="0" smtClean="0">
                <a:solidFill>
                  <a:schemeClr val="accent1">
                    <a:lumMod val="50000"/>
                  </a:schemeClr>
                </a:solidFill>
              </a:rPr>
              <a:t>people</a:t>
            </a:r>
          </a:p>
          <a:p>
            <a:pPr marL="0" indent="0">
              <a:buNone/>
            </a:pPr>
            <a:endParaRPr lang="en-GB" dirty="0">
              <a:solidFill>
                <a:schemeClr val="accent1">
                  <a:lumMod val="50000"/>
                </a:schemeClr>
              </a:solidFill>
            </a:endParaRPr>
          </a:p>
          <a:p>
            <a:pPr marL="0" indent="0">
              <a:buNone/>
            </a:pPr>
            <a:r>
              <a:rPr lang="en-GB" dirty="0" smtClean="0">
                <a:solidFill>
                  <a:schemeClr val="accent1">
                    <a:lumMod val="50000"/>
                  </a:schemeClr>
                </a:solidFill>
              </a:rPr>
              <a:t>*reverse score 6 &amp; 10</a:t>
            </a:r>
          </a:p>
          <a:p>
            <a:pPr marL="0" indent="0">
              <a:buNone/>
            </a:pPr>
            <a:endParaRPr lang="fr-FR" dirty="0" smtClean="0"/>
          </a:p>
          <a:p>
            <a:pPr marL="0" indent="0">
              <a:buNone/>
            </a:pPr>
            <a:r>
              <a:rPr lang="en-GB" dirty="0">
                <a:solidFill>
                  <a:schemeClr val="accent1">
                    <a:lumMod val="50000"/>
                  </a:schemeClr>
                </a:solidFill>
              </a:rPr>
              <a:t>Gibbons, F.X. &amp; </a:t>
            </a:r>
            <a:r>
              <a:rPr lang="en-GB" dirty="0" err="1">
                <a:solidFill>
                  <a:schemeClr val="accent1">
                    <a:lumMod val="50000"/>
                  </a:schemeClr>
                </a:solidFill>
              </a:rPr>
              <a:t>Buunk</a:t>
            </a:r>
            <a:r>
              <a:rPr lang="en-GB" dirty="0">
                <a:solidFill>
                  <a:schemeClr val="accent1">
                    <a:lumMod val="50000"/>
                  </a:schemeClr>
                </a:solidFill>
              </a:rPr>
              <a:t>, B.P. (1999). Individual differences in social comparison: The development of a scale of social comparison orientation. </a:t>
            </a:r>
            <a:r>
              <a:rPr lang="en-GB" i="1" dirty="0">
                <a:solidFill>
                  <a:schemeClr val="accent1">
                    <a:lumMod val="50000"/>
                  </a:schemeClr>
                </a:solidFill>
              </a:rPr>
              <a:t>Journal of Personality and Social </a:t>
            </a:r>
            <a:r>
              <a:rPr lang="en-GB" i="1" dirty="0" smtClean="0">
                <a:solidFill>
                  <a:schemeClr val="accent1">
                    <a:lumMod val="50000"/>
                  </a:schemeClr>
                </a:solidFill>
              </a:rPr>
              <a:t>Psychology, </a:t>
            </a:r>
            <a:r>
              <a:rPr lang="en-GB" dirty="0" smtClean="0">
                <a:solidFill>
                  <a:schemeClr val="accent1">
                    <a:lumMod val="50000"/>
                  </a:schemeClr>
                </a:solidFill>
              </a:rPr>
              <a:t>76</a:t>
            </a:r>
            <a:r>
              <a:rPr lang="en-GB" dirty="0">
                <a:solidFill>
                  <a:schemeClr val="accent1">
                    <a:lumMod val="50000"/>
                  </a:schemeClr>
                </a:solidFill>
              </a:rPr>
              <a:t>, 129-142.</a:t>
            </a:r>
            <a:endParaRPr lang="fr-FR" dirty="0">
              <a:solidFill>
                <a:schemeClr val="accent1">
                  <a:lumMod val="50000"/>
                </a:schemeClr>
              </a:solidFill>
            </a:endParaRPr>
          </a:p>
          <a:p>
            <a:pPr marL="0" indent="0">
              <a:buNone/>
            </a:pPr>
            <a:r>
              <a:rPr lang="fr-FR" dirty="0" smtClean="0">
                <a:solidFill>
                  <a:schemeClr val="accent1">
                    <a:lumMod val="50000"/>
                  </a:schemeClr>
                </a:solidFill>
              </a:rPr>
              <a:t>INCOM</a:t>
            </a:r>
            <a:r>
              <a:rPr lang="fr-FR" dirty="0">
                <a:solidFill>
                  <a:schemeClr val="accent1">
                    <a:lumMod val="50000"/>
                  </a:schemeClr>
                </a:solidFill>
              </a:rPr>
              <a:t>, Iowa-</a:t>
            </a:r>
            <a:r>
              <a:rPr lang="fr-FR" dirty="0" err="1">
                <a:solidFill>
                  <a:schemeClr val="accent1">
                    <a:lumMod val="50000"/>
                  </a:schemeClr>
                </a:solidFill>
              </a:rPr>
              <a:t>Netherlands</a:t>
            </a:r>
            <a:r>
              <a:rPr lang="fr-FR" dirty="0">
                <a:solidFill>
                  <a:schemeClr val="accent1">
                    <a:lumMod val="50000"/>
                  </a:schemeClr>
                </a:solidFill>
              </a:rPr>
              <a:t> </a:t>
            </a:r>
            <a:r>
              <a:rPr lang="fr-FR" dirty="0" err="1">
                <a:solidFill>
                  <a:schemeClr val="accent1">
                    <a:lumMod val="50000"/>
                  </a:schemeClr>
                </a:solidFill>
              </a:rPr>
              <a:t>Comparison</a:t>
            </a:r>
            <a:r>
              <a:rPr lang="fr-FR" dirty="0">
                <a:solidFill>
                  <a:schemeClr val="accent1">
                    <a:lumMod val="50000"/>
                  </a:schemeClr>
                </a:solidFill>
              </a:rPr>
              <a:t> Orientation </a:t>
            </a:r>
            <a:r>
              <a:rPr lang="fr-FR" dirty="0" err="1" smtClean="0">
                <a:solidFill>
                  <a:schemeClr val="accent1">
                    <a:lumMod val="50000"/>
                  </a:schemeClr>
                </a:solidFill>
              </a:rPr>
              <a:t>Scale</a:t>
            </a:r>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5703395" y="229628"/>
            <a:ext cx="4413887" cy="1865538"/>
          </a:xfrm>
          <a:prstGeom prst="rect">
            <a:avLst/>
          </a:prstGeom>
        </p:spPr>
      </p:pic>
    </p:spTree>
    <p:extLst>
      <p:ext uri="{BB962C8B-B14F-4D97-AF65-F5344CB8AC3E}">
        <p14:creationId xmlns:p14="http://schemas.microsoft.com/office/powerpoint/2010/main" val="2126559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Now try this…</a:t>
            </a:r>
            <a:endParaRPr lang="en-GB" dirty="0">
              <a:solidFill>
                <a:schemeClr val="accent1">
                  <a:lumMod val="50000"/>
                </a:schemeClr>
              </a:solidFill>
            </a:endParaRPr>
          </a:p>
        </p:txBody>
      </p:sp>
      <p:sp>
        <p:nvSpPr>
          <p:cNvPr id="3" name="Content Placeholder 2"/>
          <p:cNvSpPr>
            <a:spLocks noGrp="1"/>
          </p:cNvSpPr>
          <p:nvPr>
            <p:ph idx="1"/>
          </p:nvPr>
        </p:nvSpPr>
        <p:spPr>
          <a:solidFill>
            <a:srgbClr val="CCFFFF"/>
          </a:solidFill>
          <a:ln w="28575">
            <a:solidFill>
              <a:srgbClr val="00FFFF"/>
            </a:solidFill>
          </a:ln>
        </p:spPr>
        <p:txBody>
          <a:bodyPr/>
          <a:lstStyle/>
          <a:p>
            <a:r>
              <a:rPr lang="en-GB" dirty="0">
                <a:solidFill>
                  <a:schemeClr val="accent1">
                    <a:lumMod val="50000"/>
                  </a:schemeClr>
                </a:solidFill>
              </a:rPr>
              <a:t>Please circle a number at a point which best describes the way in which you see yourself in comparison to others. </a:t>
            </a:r>
            <a:endParaRPr lang="en-GB" dirty="0" smtClean="0">
              <a:solidFill>
                <a:schemeClr val="accent1">
                  <a:lumMod val="50000"/>
                </a:schemeClr>
              </a:solidFill>
            </a:endParaRPr>
          </a:p>
          <a:p>
            <a:r>
              <a:rPr lang="en-GB" dirty="0" smtClean="0">
                <a:solidFill>
                  <a:schemeClr val="accent1">
                    <a:lumMod val="50000"/>
                  </a:schemeClr>
                </a:solidFill>
              </a:rPr>
              <a:t>For </a:t>
            </a:r>
            <a:r>
              <a:rPr lang="en-GB" dirty="0">
                <a:solidFill>
                  <a:schemeClr val="accent1">
                    <a:lumMod val="50000"/>
                  </a:schemeClr>
                </a:solidFill>
              </a:rPr>
              <a:t>example: </a:t>
            </a:r>
            <a:endParaRPr lang="en-GB" dirty="0" smtClean="0">
              <a:solidFill>
                <a:schemeClr val="accent1">
                  <a:lumMod val="50000"/>
                </a:schemeClr>
              </a:solidFill>
            </a:endParaRPr>
          </a:p>
          <a:p>
            <a:pPr marL="0" indent="0">
              <a:buNone/>
            </a:pPr>
            <a:r>
              <a:rPr lang="en-GB" dirty="0">
                <a:solidFill>
                  <a:schemeClr val="accent1">
                    <a:lumMod val="50000"/>
                  </a:schemeClr>
                </a:solidFill>
              </a:rPr>
              <a:t> </a:t>
            </a:r>
            <a:r>
              <a:rPr lang="en-GB" dirty="0" smtClean="0">
                <a:solidFill>
                  <a:schemeClr val="accent1">
                    <a:lumMod val="50000"/>
                  </a:schemeClr>
                </a:solidFill>
              </a:rPr>
              <a:t>                 Short    1    2    3    4    5    6    7    8    9    </a:t>
            </a:r>
            <a:r>
              <a:rPr lang="en-GB" dirty="0">
                <a:solidFill>
                  <a:schemeClr val="accent1">
                    <a:lumMod val="50000"/>
                  </a:schemeClr>
                </a:solidFill>
              </a:rPr>
              <a:t>10 </a:t>
            </a:r>
            <a:r>
              <a:rPr lang="en-GB" dirty="0" smtClean="0">
                <a:solidFill>
                  <a:schemeClr val="accent1">
                    <a:lumMod val="50000"/>
                  </a:schemeClr>
                </a:solidFill>
              </a:rPr>
              <a:t>   Tall </a:t>
            </a:r>
          </a:p>
          <a:p>
            <a:endParaRPr lang="en-GB" dirty="0">
              <a:solidFill>
                <a:schemeClr val="accent1">
                  <a:lumMod val="50000"/>
                </a:schemeClr>
              </a:solidFill>
            </a:endParaRPr>
          </a:p>
          <a:p>
            <a:r>
              <a:rPr lang="en-GB" dirty="0" smtClean="0">
                <a:solidFill>
                  <a:schemeClr val="accent1">
                    <a:lumMod val="50000"/>
                  </a:schemeClr>
                </a:solidFill>
              </a:rPr>
              <a:t>If </a:t>
            </a:r>
            <a:r>
              <a:rPr lang="en-GB" dirty="0">
                <a:solidFill>
                  <a:schemeClr val="accent1">
                    <a:lumMod val="50000"/>
                  </a:schemeClr>
                </a:solidFill>
              </a:rPr>
              <a:t>you put a mark at 3 this means you see yourself as shorter than others; if you put a mark at 5 (middle) about average; and a mark at 7 somewhat taller. If you understand the above instructions, please proceed. Circle one number on each line according to how you see yourself in relationship to others.</a:t>
            </a:r>
          </a:p>
        </p:txBody>
      </p:sp>
    </p:spTree>
    <p:extLst>
      <p:ext uri="{BB962C8B-B14F-4D97-AF65-F5344CB8AC3E}">
        <p14:creationId xmlns:p14="http://schemas.microsoft.com/office/powerpoint/2010/main" val="360980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4900" y="332509"/>
            <a:ext cx="9067800" cy="6295506"/>
          </a:xfrm>
          <a:solidFill>
            <a:srgbClr val="CCFFFF"/>
          </a:solidFill>
          <a:ln w="28575">
            <a:solidFill>
              <a:srgbClr val="00FFFF"/>
            </a:solidFill>
          </a:ln>
        </p:spPr>
        <p:txBody>
          <a:bodyPr>
            <a:normAutofit/>
          </a:bodyPr>
          <a:lstStyle/>
          <a:p>
            <a:pPr marL="0" indent="0">
              <a:buNone/>
            </a:pPr>
            <a:r>
              <a:rPr lang="en-GB" dirty="0" smtClean="0">
                <a:solidFill>
                  <a:schemeClr val="accent1">
                    <a:lumMod val="50000"/>
                  </a:schemeClr>
                </a:solidFill>
              </a:rPr>
              <a:t>In relation to others on social media, I feel:</a:t>
            </a:r>
          </a:p>
          <a:p>
            <a:endParaRPr lang="en-GB" dirty="0">
              <a:solidFill>
                <a:schemeClr val="accent1">
                  <a:lumMod val="50000"/>
                </a:schemeClr>
              </a:solidFill>
            </a:endParaRPr>
          </a:p>
          <a:p>
            <a:pPr marL="0" indent="0">
              <a:buNone/>
            </a:pPr>
            <a:r>
              <a:rPr lang="en-GB" dirty="0">
                <a:solidFill>
                  <a:schemeClr val="accent1">
                    <a:lumMod val="50000"/>
                  </a:schemeClr>
                </a:solidFill>
              </a:rPr>
              <a:t>Inferior </a:t>
            </a:r>
            <a:r>
              <a:rPr lang="en-GB" dirty="0" smtClean="0">
                <a:solidFill>
                  <a:schemeClr val="accent1">
                    <a:lumMod val="50000"/>
                  </a:schemeClr>
                </a:solidFill>
              </a:rPr>
              <a:t>               1    2    3    4    5    6    7    8    9    10    </a:t>
            </a:r>
            <a:r>
              <a:rPr lang="en-GB" dirty="0">
                <a:solidFill>
                  <a:schemeClr val="accent1">
                    <a:lumMod val="50000"/>
                  </a:schemeClr>
                </a:solidFill>
              </a:rPr>
              <a:t>Superior</a:t>
            </a:r>
          </a:p>
          <a:p>
            <a:pPr marL="0" indent="0">
              <a:buNone/>
            </a:pPr>
            <a:r>
              <a:rPr lang="en-GB" dirty="0">
                <a:solidFill>
                  <a:schemeClr val="accent1">
                    <a:lumMod val="50000"/>
                  </a:schemeClr>
                </a:solidFill>
              </a:rPr>
              <a:t>Incompetent </a:t>
            </a:r>
            <a:r>
              <a:rPr lang="en-GB" dirty="0" smtClean="0">
                <a:solidFill>
                  <a:schemeClr val="accent1">
                    <a:lumMod val="50000"/>
                  </a:schemeClr>
                </a:solidFill>
              </a:rPr>
              <a:t>     1    2    3    4    5    6    7    8    9    10    More </a:t>
            </a:r>
            <a:r>
              <a:rPr lang="en-GB" dirty="0">
                <a:solidFill>
                  <a:schemeClr val="accent1">
                    <a:lumMod val="50000"/>
                  </a:schemeClr>
                </a:solidFill>
              </a:rPr>
              <a:t>competent</a:t>
            </a:r>
          </a:p>
          <a:p>
            <a:pPr marL="0" indent="0">
              <a:buNone/>
            </a:pPr>
            <a:r>
              <a:rPr lang="en-GB" dirty="0">
                <a:solidFill>
                  <a:schemeClr val="accent1">
                    <a:lumMod val="50000"/>
                  </a:schemeClr>
                </a:solidFill>
              </a:rPr>
              <a:t>Unlikeable </a:t>
            </a:r>
            <a:r>
              <a:rPr lang="en-GB" dirty="0" smtClean="0">
                <a:solidFill>
                  <a:schemeClr val="accent1">
                    <a:lumMod val="50000"/>
                  </a:schemeClr>
                </a:solidFill>
              </a:rPr>
              <a:t>         1    2    3    </a:t>
            </a:r>
            <a:r>
              <a:rPr lang="en-GB" dirty="0">
                <a:solidFill>
                  <a:schemeClr val="accent1">
                    <a:lumMod val="50000"/>
                  </a:schemeClr>
                </a:solidFill>
              </a:rPr>
              <a:t>4 </a:t>
            </a:r>
            <a:r>
              <a:rPr lang="en-GB" dirty="0" smtClean="0">
                <a:solidFill>
                  <a:schemeClr val="accent1">
                    <a:lumMod val="50000"/>
                  </a:schemeClr>
                </a:solidFill>
              </a:rPr>
              <a:t>   5    6    7    8    9    10    More </a:t>
            </a:r>
            <a:r>
              <a:rPr lang="en-GB" dirty="0">
                <a:solidFill>
                  <a:schemeClr val="accent1">
                    <a:lumMod val="50000"/>
                  </a:schemeClr>
                </a:solidFill>
              </a:rPr>
              <a:t>likeable</a:t>
            </a:r>
          </a:p>
          <a:p>
            <a:pPr marL="0" indent="0">
              <a:buNone/>
            </a:pPr>
            <a:r>
              <a:rPr lang="en-GB" dirty="0">
                <a:solidFill>
                  <a:schemeClr val="accent1">
                    <a:lumMod val="50000"/>
                  </a:schemeClr>
                </a:solidFill>
              </a:rPr>
              <a:t>Left out </a:t>
            </a:r>
            <a:r>
              <a:rPr lang="en-GB" dirty="0" smtClean="0">
                <a:solidFill>
                  <a:schemeClr val="accent1">
                    <a:lumMod val="50000"/>
                  </a:schemeClr>
                </a:solidFill>
              </a:rPr>
              <a:t>              1    2    3    4    5    6    7    8    9    10    Accepted</a:t>
            </a:r>
            <a:endParaRPr lang="en-GB" dirty="0">
              <a:solidFill>
                <a:schemeClr val="accent1">
                  <a:lumMod val="50000"/>
                </a:schemeClr>
              </a:solidFill>
            </a:endParaRPr>
          </a:p>
          <a:p>
            <a:pPr marL="0" indent="0">
              <a:buNone/>
            </a:pPr>
            <a:r>
              <a:rPr lang="en-GB" dirty="0">
                <a:solidFill>
                  <a:schemeClr val="accent1">
                    <a:lumMod val="50000"/>
                  </a:schemeClr>
                </a:solidFill>
              </a:rPr>
              <a:t>Different </a:t>
            </a:r>
            <a:r>
              <a:rPr lang="en-GB" dirty="0" smtClean="0">
                <a:solidFill>
                  <a:schemeClr val="accent1">
                    <a:lumMod val="50000"/>
                  </a:schemeClr>
                </a:solidFill>
              </a:rPr>
              <a:t>            1    2    3    4    5    6    7    8    9    10    Same</a:t>
            </a:r>
          </a:p>
          <a:p>
            <a:pPr marL="0" indent="0">
              <a:buNone/>
            </a:pPr>
            <a:r>
              <a:rPr lang="en-GB" dirty="0">
                <a:solidFill>
                  <a:schemeClr val="accent1">
                    <a:lumMod val="50000"/>
                  </a:schemeClr>
                </a:solidFill>
              </a:rPr>
              <a:t>Untalented </a:t>
            </a:r>
            <a:r>
              <a:rPr lang="en-GB" dirty="0" smtClean="0">
                <a:solidFill>
                  <a:schemeClr val="accent1">
                    <a:lumMod val="50000"/>
                  </a:schemeClr>
                </a:solidFill>
              </a:rPr>
              <a:t>        1    2    3    4    5    6   7    8     9   10    More </a:t>
            </a:r>
            <a:r>
              <a:rPr lang="en-GB" dirty="0">
                <a:solidFill>
                  <a:schemeClr val="accent1">
                    <a:lumMod val="50000"/>
                  </a:schemeClr>
                </a:solidFill>
              </a:rPr>
              <a:t>talented</a:t>
            </a:r>
          </a:p>
          <a:p>
            <a:pPr marL="0" indent="0">
              <a:buNone/>
            </a:pPr>
            <a:r>
              <a:rPr lang="en-GB" dirty="0">
                <a:solidFill>
                  <a:schemeClr val="accent1">
                    <a:lumMod val="50000"/>
                  </a:schemeClr>
                </a:solidFill>
              </a:rPr>
              <a:t>Weaker </a:t>
            </a:r>
            <a:r>
              <a:rPr lang="en-GB" dirty="0" smtClean="0">
                <a:solidFill>
                  <a:schemeClr val="accent1">
                    <a:lumMod val="50000"/>
                  </a:schemeClr>
                </a:solidFill>
              </a:rPr>
              <a:t>              1    2    3    4    5    6    7    8    9   10     Stronger</a:t>
            </a:r>
            <a:endParaRPr lang="en-GB" dirty="0">
              <a:solidFill>
                <a:schemeClr val="accent1">
                  <a:lumMod val="50000"/>
                </a:schemeClr>
              </a:solidFill>
            </a:endParaRPr>
          </a:p>
          <a:p>
            <a:pPr marL="0" indent="0">
              <a:buNone/>
            </a:pPr>
            <a:r>
              <a:rPr lang="en-GB" dirty="0">
                <a:solidFill>
                  <a:schemeClr val="accent1">
                    <a:lumMod val="50000"/>
                  </a:schemeClr>
                </a:solidFill>
              </a:rPr>
              <a:t>Unconfident </a:t>
            </a:r>
            <a:r>
              <a:rPr lang="en-GB" dirty="0" smtClean="0">
                <a:solidFill>
                  <a:schemeClr val="accent1">
                    <a:lumMod val="50000"/>
                  </a:schemeClr>
                </a:solidFill>
              </a:rPr>
              <a:t>     1    2    3    4    5    6    7    8    9   10     More </a:t>
            </a:r>
            <a:r>
              <a:rPr lang="en-GB" dirty="0">
                <a:solidFill>
                  <a:schemeClr val="accent1">
                    <a:lumMod val="50000"/>
                  </a:schemeClr>
                </a:solidFill>
              </a:rPr>
              <a:t>confident</a:t>
            </a:r>
          </a:p>
          <a:p>
            <a:pPr marL="0" indent="0">
              <a:buNone/>
            </a:pPr>
            <a:r>
              <a:rPr lang="en-GB" dirty="0">
                <a:solidFill>
                  <a:schemeClr val="accent1">
                    <a:lumMod val="50000"/>
                  </a:schemeClr>
                </a:solidFill>
              </a:rPr>
              <a:t>Undesirable </a:t>
            </a:r>
            <a:r>
              <a:rPr lang="en-GB" dirty="0" smtClean="0">
                <a:solidFill>
                  <a:schemeClr val="accent1">
                    <a:lumMod val="50000"/>
                  </a:schemeClr>
                </a:solidFill>
              </a:rPr>
              <a:t>      1    2    3    4    5    6    7    8    9   10     More </a:t>
            </a:r>
            <a:r>
              <a:rPr lang="en-GB" dirty="0">
                <a:solidFill>
                  <a:schemeClr val="accent1">
                    <a:lumMod val="50000"/>
                  </a:schemeClr>
                </a:solidFill>
              </a:rPr>
              <a:t>desirable</a:t>
            </a:r>
          </a:p>
          <a:p>
            <a:pPr marL="0" indent="0">
              <a:buNone/>
            </a:pPr>
            <a:r>
              <a:rPr lang="en-GB" dirty="0">
                <a:solidFill>
                  <a:schemeClr val="accent1">
                    <a:lumMod val="50000"/>
                  </a:schemeClr>
                </a:solidFill>
              </a:rPr>
              <a:t>Unattractive </a:t>
            </a:r>
            <a:r>
              <a:rPr lang="en-GB" dirty="0" smtClean="0">
                <a:solidFill>
                  <a:schemeClr val="accent1">
                    <a:lumMod val="50000"/>
                  </a:schemeClr>
                </a:solidFill>
              </a:rPr>
              <a:t>     1    2    3    4    5    6    7    8    9   10     More </a:t>
            </a:r>
            <a:r>
              <a:rPr lang="en-GB" dirty="0">
                <a:solidFill>
                  <a:schemeClr val="accent1">
                    <a:lumMod val="50000"/>
                  </a:schemeClr>
                </a:solidFill>
              </a:rPr>
              <a:t>attractive</a:t>
            </a:r>
          </a:p>
          <a:p>
            <a:pPr marL="0" indent="0">
              <a:buNone/>
            </a:pPr>
            <a:r>
              <a:rPr lang="en-GB" dirty="0">
                <a:solidFill>
                  <a:schemeClr val="accent1">
                    <a:lumMod val="50000"/>
                  </a:schemeClr>
                </a:solidFill>
              </a:rPr>
              <a:t>An outsider </a:t>
            </a:r>
            <a:r>
              <a:rPr lang="en-GB" dirty="0" smtClean="0">
                <a:solidFill>
                  <a:schemeClr val="accent1">
                    <a:lumMod val="50000"/>
                  </a:schemeClr>
                </a:solidFill>
              </a:rPr>
              <a:t>      1    2    3    4    5    6    7    8    9    10    An </a:t>
            </a:r>
            <a:r>
              <a:rPr lang="en-GB" dirty="0">
                <a:solidFill>
                  <a:schemeClr val="accent1">
                    <a:lumMod val="50000"/>
                  </a:schemeClr>
                </a:solidFill>
              </a:rPr>
              <a:t>insider</a:t>
            </a:r>
          </a:p>
        </p:txBody>
      </p:sp>
    </p:spTree>
    <p:extLst>
      <p:ext uri="{BB962C8B-B14F-4D97-AF65-F5344CB8AC3E}">
        <p14:creationId xmlns:p14="http://schemas.microsoft.com/office/powerpoint/2010/main" val="188059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104900" y="410095"/>
            <a:ext cx="9067800" cy="6251170"/>
          </a:xfrm>
          <a:solidFill>
            <a:srgbClr val="CCFFFF"/>
          </a:solidFill>
          <a:ln w="28575">
            <a:solidFill>
              <a:srgbClr val="00FFFF"/>
            </a:solidFill>
          </a:ln>
        </p:spPr>
        <p:txBody>
          <a:bodyPr>
            <a:normAutofit lnSpcReduction="10000"/>
          </a:bodyPr>
          <a:lstStyle/>
          <a:p>
            <a:r>
              <a:rPr lang="en-GB" dirty="0">
                <a:solidFill>
                  <a:schemeClr val="accent1">
                    <a:lumMod val="50000"/>
                  </a:schemeClr>
                </a:solidFill>
              </a:rPr>
              <a:t>SCORING </a:t>
            </a:r>
            <a:r>
              <a:rPr lang="en-GB" dirty="0" smtClean="0">
                <a:solidFill>
                  <a:schemeClr val="accent1">
                    <a:lumMod val="50000"/>
                  </a:schemeClr>
                </a:solidFill>
              </a:rPr>
              <a:t>- Scoring</a:t>
            </a:r>
            <a:r>
              <a:rPr lang="en-GB" dirty="0">
                <a:solidFill>
                  <a:schemeClr val="accent1">
                    <a:lumMod val="50000"/>
                  </a:schemeClr>
                </a:solidFill>
              </a:rPr>
              <a:t>, add up all items. </a:t>
            </a:r>
            <a:endParaRPr lang="en-GB" dirty="0" smtClean="0">
              <a:solidFill>
                <a:schemeClr val="accent1">
                  <a:lumMod val="50000"/>
                </a:schemeClr>
              </a:solidFill>
            </a:endParaRPr>
          </a:p>
          <a:p>
            <a:pPr marL="0" indent="0">
              <a:buNone/>
            </a:pPr>
            <a:r>
              <a:rPr lang="en-GB" dirty="0" smtClean="0">
                <a:solidFill>
                  <a:schemeClr val="accent1">
                    <a:lumMod val="50000"/>
                  </a:schemeClr>
                </a:solidFill>
              </a:rPr>
              <a:t>Sometimes </a:t>
            </a:r>
            <a:r>
              <a:rPr lang="en-GB" dirty="0">
                <a:solidFill>
                  <a:schemeClr val="accent1">
                    <a:lumMod val="50000"/>
                  </a:schemeClr>
                </a:solidFill>
              </a:rPr>
              <a:t>it is useful to look at the 3 items of feeling left out, different and an outsider as a measure of group fit or </a:t>
            </a:r>
            <a:r>
              <a:rPr lang="en-GB" dirty="0" smtClean="0">
                <a:solidFill>
                  <a:schemeClr val="accent1">
                    <a:lumMod val="50000"/>
                  </a:schemeClr>
                </a:solidFill>
              </a:rPr>
              <a:t>belongingness.</a:t>
            </a:r>
          </a:p>
          <a:p>
            <a:r>
              <a:rPr lang="en-GB" dirty="0" smtClean="0">
                <a:solidFill>
                  <a:schemeClr val="accent1">
                    <a:lumMod val="50000"/>
                  </a:schemeClr>
                </a:solidFill>
              </a:rPr>
              <a:t>DESCRIPTION </a:t>
            </a:r>
            <a:r>
              <a:rPr lang="en-GB" dirty="0">
                <a:solidFill>
                  <a:schemeClr val="accent1">
                    <a:lumMod val="50000"/>
                  </a:schemeClr>
                </a:solidFill>
              </a:rPr>
              <a:t>Social Comparison Scale </a:t>
            </a:r>
            <a:endParaRPr lang="en-GB" dirty="0" smtClean="0">
              <a:solidFill>
                <a:schemeClr val="accent1">
                  <a:lumMod val="50000"/>
                </a:schemeClr>
              </a:solidFill>
            </a:endParaRPr>
          </a:p>
          <a:p>
            <a:pPr marL="0" indent="0">
              <a:buNone/>
            </a:pPr>
            <a:r>
              <a:rPr lang="en-GB" dirty="0" smtClean="0">
                <a:solidFill>
                  <a:schemeClr val="accent1">
                    <a:lumMod val="50000"/>
                  </a:schemeClr>
                </a:solidFill>
              </a:rPr>
              <a:t>This </a:t>
            </a:r>
            <a:r>
              <a:rPr lang="en-GB" dirty="0">
                <a:solidFill>
                  <a:schemeClr val="accent1">
                    <a:lumMod val="50000"/>
                  </a:schemeClr>
                </a:solidFill>
              </a:rPr>
              <a:t>scale was developed by Allan and Gilbert (1995) to measure self-perceptions of social rank and relative social standing. This scale uses a semantic differential methodology and consists of 11 bipolar constructs. Participants are required to make a global comparison of themselves in relation to other people and to rate themselves along a ten-point scale</a:t>
            </a:r>
            <a:r>
              <a:rPr lang="en-GB" dirty="0" smtClean="0">
                <a:solidFill>
                  <a:schemeClr val="accent1">
                    <a:lumMod val="50000"/>
                  </a:schemeClr>
                </a:solidFill>
              </a:rPr>
              <a:t>. A semantic </a:t>
            </a:r>
            <a:r>
              <a:rPr lang="en-GB" smtClean="0">
                <a:solidFill>
                  <a:schemeClr val="accent1">
                    <a:lumMod val="50000"/>
                  </a:schemeClr>
                </a:solidFill>
              </a:rPr>
              <a:t>differential scale.</a:t>
            </a:r>
            <a:endParaRPr lang="en-GB" dirty="0">
              <a:solidFill>
                <a:schemeClr val="accent1">
                  <a:lumMod val="50000"/>
                </a:schemeClr>
              </a:solidFill>
            </a:endParaRPr>
          </a:p>
          <a:p>
            <a:pPr marL="0" indent="0">
              <a:buNone/>
            </a:pPr>
            <a:r>
              <a:rPr lang="en-GB" dirty="0">
                <a:solidFill>
                  <a:schemeClr val="accent1">
                    <a:lumMod val="50000"/>
                  </a:schemeClr>
                </a:solidFill>
              </a:rPr>
              <a:t>The 11-items cover judgements concerned with rank, attractiveness and how well the person thinks they ‘fit in’ with others in society. </a:t>
            </a:r>
            <a:endParaRPr lang="en-GB" dirty="0" smtClean="0">
              <a:solidFill>
                <a:schemeClr val="accent1">
                  <a:lumMod val="50000"/>
                </a:schemeClr>
              </a:solidFill>
            </a:endParaRPr>
          </a:p>
          <a:p>
            <a:pPr marL="0" indent="0">
              <a:buNone/>
            </a:pPr>
            <a:r>
              <a:rPr lang="en-GB" dirty="0" smtClean="0">
                <a:solidFill>
                  <a:schemeClr val="accent1">
                    <a:lumMod val="50000"/>
                  </a:schemeClr>
                </a:solidFill>
              </a:rPr>
              <a:t>Low </a:t>
            </a:r>
            <a:r>
              <a:rPr lang="en-GB" dirty="0">
                <a:solidFill>
                  <a:schemeClr val="accent1">
                    <a:lumMod val="50000"/>
                  </a:schemeClr>
                </a:solidFill>
              </a:rPr>
              <a:t>scores point to feelings of inferiority and general low rank self-perceptions. </a:t>
            </a:r>
            <a:endParaRPr lang="en-GB" dirty="0" smtClean="0">
              <a:solidFill>
                <a:schemeClr val="accent1">
                  <a:lumMod val="50000"/>
                </a:schemeClr>
              </a:solidFill>
            </a:endParaRPr>
          </a:p>
          <a:p>
            <a:pPr marL="0" indent="0">
              <a:buNone/>
            </a:pPr>
            <a:r>
              <a:rPr lang="en-GB" dirty="0" smtClean="0">
                <a:solidFill>
                  <a:schemeClr val="accent1">
                    <a:lumMod val="50000"/>
                  </a:schemeClr>
                </a:solidFill>
              </a:rPr>
              <a:t>The </a:t>
            </a:r>
            <a:r>
              <a:rPr lang="en-GB" dirty="0">
                <a:solidFill>
                  <a:schemeClr val="accent1">
                    <a:lumMod val="50000"/>
                  </a:schemeClr>
                </a:solidFill>
              </a:rPr>
              <a:t>scale has been found to have good reliability, with Cronbach alphas of .88 and .96 with clinical populations and .91 and .90 with student populations (Allan and Gilbert, 1995, 1997). </a:t>
            </a:r>
          </a:p>
        </p:txBody>
      </p:sp>
    </p:spTree>
    <p:extLst>
      <p:ext uri="{BB962C8B-B14F-4D97-AF65-F5344CB8AC3E}">
        <p14:creationId xmlns:p14="http://schemas.microsoft.com/office/powerpoint/2010/main" val="2066733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50000"/>
                  </a:schemeClr>
                </a:solidFill>
              </a:rPr>
              <a:t>Social </a:t>
            </a:r>
            <a:r>
              <a:rPr lang="en-GB" dirty="0" smtClean="0">
                <a:solidFill>
                  <a:schemeClr val="accent1">
                    <a:lumMod val="50000"/>
                  </a:schemeClr>
                </a:solidFill>
              </a:rPr>
              <a:t>Comparison </a:t>
            </a:r>
            <a:r>
              <a:rPr lang="en-GB" dirty="0"/>
              <a:t/>
            </a:r>
            <a:br>
              <a:rPr lang="en-GB" dirty="0"/>
            </a:br>
            <a:endParaRPr lang="en-GB" dirty="0"/>
          </a:p>
        </p:txBody>
      </p:sp>
      <p:pic>
        <p:nvPicPr>
          <p:cNvPr id="4" name="Picture 3"/>
          <p:cNvPicPr>
            <a:picLocks noChangeAspect="1"/>
          </p:cNvPicPr>
          <p:nvPr/>
        </p:nvPicPr>
        <p:blipFill>
          <a:blip r:embed="rId2"/>
          <a:stretch>
            <a:fillRect/>
          </a:stretch>
        </p:blipFill>
        <p:spPr>
          <a:xfrm>
            <a:off x="6062749" y="4315303"/>
            <a:ext cx="3949238" cy="2211573"/>
          </a:xfrm>
          <a:prstGeom prst="rect">
            <a:avLst/>
          </a:prstGeom>
          <a:ln>
            <a:solidFill>
              <a:schemeClr val="accent1">
                <a:lumMod val="50000"/>
              </a:schemeClr>
            </a:solidFill>
          </a:ln>
        </p:spPr>
      </p:pic>
      <p:pic>
        <p:nvPicPr>
          <p:cNvPr id="5" name="Picture 4"/>
          <p:cNvPicPr>
            <a:picLocks noChangeAspect="1"/>
          </p:cNvPicPr>
          <p:nvPr/>
        </p:nvPicPr>
        <p:blipFill>
          <a:blip r:embed="rId3"/>
          <a:stretch>
            <a:fillRect/>
          </a:stretch>
        </p:blipFill>
        <p:spPr>
          <a:xfrm>
            <a:off x="1230284" y="2804160"/>
            <a:ext cx="4248150" cy="2124075"/>
          </a:xfrm>
          <a:prstGeom prst="rect">
            <a:avLst/>
          </a:prstGeom>
          <a:ln>
            <a:solidFill>
              <a:schemeClr val="accent1">
                <a:lumMod val="50000"/>
              </a:schemeClr>
            </a:solidFill>
          </a:ln>
        </p:spPr>
      </p:pic>
    </p:spTree>
    <p:extLst>
      <p:ext uri="{BB962C8B-B14F-4D97-AF65-F5344CB8AC3E}">
        <p14:creationId xmlns:p14="http://schemas.microsoft.com/office/powerpoint/2010/main" val="950242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753410"/>
          </a:xfrm>
        </p:spPr>
        <p:txBody>
          <a:bodyPr/>
          <a:lstStyle/>
          <a:p>
            <a:r>
              <a:rPr lang="en-GB" dirty="0">
                <a:solidFill>
                  <a:schemeClr val="accent1">
                    <a:lumMod val="50000"/>
                  </a:schemeClr>
                </a:solidFill>
              </a:rPr>
              <a:t>Social Comparison Theory</a:t>
            </a:r>
          </a:p>
        </p:txBody>
      </p:sp>
      <p:sp>
        <p:nvSpPr>
          <p:cNvPr id="3" name="Content Placeholder 2"/>
          <p:cNvSpPr>
            <a:spLocks noGrp="1"/>
          </p:cNvSpPr>
          <p:nvPr>
            <p:ph idx="1"/>
          </p:nvPr>
        </p:nvSpPr>
        <p:spPr>
          <a:xfrm>
            <a:off x="1104900" y="1612669"/>
            <a:ext cx="9067800" cy="5004261"/>
          </a:xfrm>
          <a:solidFill>
            <a:schemeClr val="accent1">
              <a:lumMod val="20000"/>
              <a:lumOff val="80000"/>
            </a:schemeClr>
          </a:solidFill>
          <a:ln w="28575">
            <a:solidFill>
              <a:schemeClr val="accent1">
                <a:lumMod val="50000"/>
              </a:schemeClr>
            </a:solidFill>
          </a:ln>
        </p:spPr>
        <p:txBody>
          <a:bodyPr>
            <a:normAutofit/>
          </a:bodyPr>
          <a:lstStyle/>
          <a:p>
            <a:r>
              <a:rPr lang="en-GB" dirty="0">
                <a:solidFill>
                  <a:schemeClr val="accent1">
                    <a:lumMod val="50000"/>
                  </a:schemeClr>
                </a:solidFill>
              </a:rPr>
              <a:t>People constantly evaluate themselves, and others, in domains like attractiveness, wealth, intelligence, and success. </a:t>
            </a:r>
            <a:endParaRPr lang="en-GB" dirty="0" smtClean="0">
              <a:solidFill>
                <a:schemeClr val="accent1">
                  <a:lumMod val="50000"/>
                </a:schemeClr>
              </a:solidFill>
            </a:endParaRPr>
          </a:p>
          <a:p>
            <a:r>
              <a:rPr lang="en-GB" dirty="0" smtClean="0">
                <a:solidFill>
                  <a:schemeClr val="accent1">
                    <a:lumMod val="50000"/>
                  </a:schemeClr>
                </a:solidFill>
              </a:rPr>
              <a:t>According </a:t>
            </a:r>
            <a:r>
              <a:rPr lang="en-GB" dirty="0">
                <a:solidFill>
                  <a:schemeClr val="accent1">
                    <a:lumMod val="50000"/>
                  </a:schemeClr>
                </a:solidFill>
              </a:rPr>
              <a:t>to some studies, as much as 10 percent of our thoughts involve comparisons of some kind. </a:t>
            </a:r>
            <a:endParaRPr lang="en-GB" dirty="0" smtClean="0">
              <a:solidFill>
                <a:schemeClr val="accent1">
                  <a:lumMod val="50000"/>
                </a:schemeClr>
              </a:solidFill>
            </a:endParaRPr>
          </a:p>
          <a:p>
            <a:r>
              <a:rPr lang="en-GB" dirty="0" smtClean="0">
                <a:solidFill>
                  <a:schemeClr val="accent1">
                    <a:lumMod val="50000"/>
                  </a:schemeClr>
                </a:solidFill>
              </a:rPr>
              <a:t>Social </a:t>
            </a:r>
            <a:r>
              <a:rPr lang="en-GB" dirty="0">
                <a:solidFill>
                  <a:schemeClr val="accent1">
                    <a:lumMod val="50000"/>
                  </a:schemeClr>
                </a:solidFill>
              </a:rPr>
              <a:t>comparison theory is the idea that individuals determine their own social and personal worth based on how they stack up against others. </a:t>
            </a:r>
            <a:endParaRPr lang="en-GB" dirty="0" smtClean="0">
              <a:solidFill>
                <a:schemeClr val="accent1">
                  <a:lumMod val="50000"/>
                </a:schemeClr>
              </a:solidFill>
            </a:endParaRPr>
          </a:p>
          <a:p>
            <a:r>
              <a:rPr lang="en-GB" dirty="0" smtClean="0">
                <a:solidFill>
                  <a:schemeClr val="accent1">
                    <a:lumMod val="50000"/>
                  </a:schemeClr>
                </a:solidFill>
              </a:rPr>
              <a:t>The </a:t>
            </a:r>
            <a:r>
              <a:rPr lang="en-GB" dirty="0">
                <a:solidFill>
                  <a:schemeClr val="accent1">
                    <a:lumMod val="50000"/>
                  </a:schemeClr>
                </a:solidFill>
              </a:rPr>
              <a:t>theory was developed in 1954 by psychologist Leon </a:t>
            </a:r>
            <a:r>
              <a:rPr lang="en-GB" dirty="0" err="1">
                <a:solidFill>
                  <a:schemeClr val="accent1">
                    <a:lumMod val="50000"/>
                  </a:schemeClr>
                </a:solidFill>
              </a:rPr>
              <a:t>Festinger</a:t>
            </a:r>
            <a:r>
              <a:rPr lang="en-GB" dirty="0">
                <a:solidFill>
                  <a:schemeClr val="accent1">
                    <a:lumMod val="50000"/>
                  </a:schemeClr>
                </a:solidFill>
              </a:rPr>
              <a:t>. Later research has shown that people who regularly compare themselves to others may find motivation to improve, but may also experience feelings of deep dissatisfaction, guilt, or remorse, and engage in destructive </a:t>
            </a:r>
            <a:r>
              <a:rPr lang="en-GB" dirty="0" smtClean="0">
                <a:solidFill>
                  <a:schemeClr val="accent1">
                    <a:lumMod val="50000"/>
                  </a:schemeClr>
                </a:solidFill>
              </a:rPr>
              <a:t>behaviours </a:t>
            </a:r>
            <a:r>
              <a:rPr lang="en-GB" dirty="0">
                <a:solidFill>
                  <a:schemeClr val="accent1">
                    <a:lumMod val="50000"/>
                  </a:schemeClr>
                </a:solidFill>
              </a:rPr>
              <a:t>like lying or disordered eating.</a:t>
            </a:r>
          </a:p>
        </p:txBody>
      </p:sp>
    </p:spTree>
    <p:extLst>
      <p:ext uri="{BB962C8B-B14F-4D97-AF65-F5344CB8AC3E}">
        <p14:creationId xmlns:p14="http://schemas.microsoft.com/office/powerpoint/2010/main" val="3120644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Benefits to Social </a:t>
            </a:r>
            <a:r>
              <a:rPr lang="en-GB" dirty="0">
                <a:solidFill>
                  <a:schemeClr val="accent1">
                    <a:lumMod val="50000"/>
                  </a:schemeClr>
                </a:solidFill>
              </a:rPr>
              <a:t>C</a:t>
            </a:r>
            <a:r>
              <a:rPr lang="en-GB" dirty="0" smtClean="0">
                <a:solidFill>
                  <a:schemeClr val="accent1">
                    <a:lumMod val="50000"/>
                  </a:schemeClr>
                </a:solidFill>
              </a:rPr>
              <a:t>omparison</a:t>
            </a:r>
            <a:endParaRPr lang="en-GB" dirty="0">
              <a:solidFill>
                <a:schemeClr val="accent1">
                  <a:lumMod val="50000"/>
                </a:schemeClr>
              </a:solidFill>
            </a:endParaRPr>
          </a:p>
        </p:txBody>
      </p:sp>
      <p:sp>
        <p:nvSpPr>
          <p:cNvPr id="3" name="Content Placeholder 2"/>
          <p:cNvSpPr>
            <a:spLocks noGrp="1"/>
          </p:cNvSpPr>
          <p:nvPr>
            <p:ph idx="1"/>
          </p:nvPr>
        </p:nvSpPr>
        <p:spPr>
          <a:xfrm>
            <a:off x="1104900" y="1935479"/>
            <a:ext cx="9067800" cy="4681451"/>
          </a:xfrm>
          <a:solidFill>
            <a:schemeClr val="accent1">
              <a:lumMod val="20000"/>
              <a:lumOff val="80000"/>
            </a:schemeClr>
          </a:solidFill>
          <a:ln w="28575">
            <a:solidFill>
              <a:schemeClr val="accent1">
                <a:lumMod val="50000"/>
              </a:schemeClr>
            </a:solidFill>
          </a:ln>
        </p:spPr>
        <p:txBody>
          <a:bodyPr>
            <a:normAutofit lnSpcReduction="10000"/>
          </a:bodyPr>
          <a:lstStyle/>
          <a:p>
            <a:r>
              <a:rPr lang="en-GB" dirty="0">
                <a:solidFill>
                  <a:schemeClr val="accent1">
                    <a:lumMod val="50000"/>
                  </a:schemeClr>
                </a:solidFill>
              </a:rPr>
              <a:t>When individuals compare themselves to others as a way of measuring their personal </a:t>
            </a:r>
            <a:r>
              <a:rPr lang="en-GB" dirty="0" smtClean="0">
                <a:solidFill>
                  <a:schemeClr val="accent1">
                    <a:lumMod val="50000"/>
                  </a:schemeClr>
                </a:solidFill>
              </a:rPr>
              <a:t>development, or </a:t>
            </a:r>
            <a:r>
              <a:rPr lang="en-GB" dirty="0">
                <a:solidFill>
                  <a:schemeClr val="accent1">
                    <a:lumMod val="50000"/>
                  </a:schemeClr>
                </a:solidFill>
              </a:rPr>
              <a:t>to motivate themselves to improve </a:t>
            </a:r>
            <a:r>
              <a:rPr lang="en-GB" dirty="0" smtClean="0">
                <a:solidFill>
                  <a:schemeClr val="accent1">
                    <a:lumMod val="50000"/>
                  </a:schemeClr>
                </a:solidFill>
              </a:rPr>
              <a:t>and </a:t>
            </a:r>
            <a:r>
              <a:rPr lang="en-GB" dirty="0">
                <a:solidFill>
                  <a:schemeClr val="accent1">
                    <a:lumMod val="50000"/>
                  </a:schemeClr>
                </a:solidFill>
              </a:rPr>
              <a:t>develop a more positive self-image, comparisons can be beneficial. </a:t>
            </a:r>
            <a:endParaRPr lang="en-GB" dirty="0" smtClean="0">
              <a:solidFill>
                <a:schemeClr val="accent1">
                  <a:lumMod val="50000"/>
                </a:schemeClr>
              </a:solidFill>
            </a:endParaRPr>
          </a:p>
          <a:p>
            <a:r>
              <a:rPr lang="en-GB" dirty="0" smtClean="0">
                <a:solidFill>
                  <a:schemeClr val="accent1">
                    <a:lumMod val="50000"/>
                  </a:schemeClr>
                </a:solidFill>
              </a:rPr>
              <a:t>It </a:t>
            </a:r>
            <a:r>
              <a:rPr lang="en-GB" dirty="0">
                <a:solidFill>
                  <a:schemeClr val="accent1">
                    <a:lumMod val="50000"/>
                  </a:schemeClr>
                </a:solidFill>
              </a:rPr>
              <a:t>takes discipline, however, to avoid the pitfalls of negative comparison. </a:t>
            </a:r>
            <a:endParaRPr lang="en-GB" dirty="0" smtClean="0">
              <a:solidFill>
                <a:schemeClr val="accent1">
                  <a:lumMod val="50000"/>
                </a:schemeClr>
              </a:solidFill>
            </a:endParaRPr>
          </a:p>
          <a:p>
            <a:r>
              <a:rPr lang="en-GB" dirty="0" smtClean="0">
                <a:solidFill>
                  <a:schemeClr val="accent1">
                    <a:lumMod val="50000"/>
                  </a:schemeClr>
                </a:solidFill>
              </a:rPr>
              <a:t>In </a:t>
            </a:r>
            <a:r>
              <a:rPr lang="en-GB" dirty="0">
                <a:solidFill>
                  <a:schemeClr val="accent1">
                    <a:lumMod val="50000"/>
                  </a:schemeClr>
                </a:solidFill>
              </a:rPr>
              <a:t>large part, how we react to comparisons depends on </a:t>
            </a:r>
            <a:r>
              <a:rPr lang="en-GB" u="sng" dirty="0">
                <a:solidFill>
                  <a:schemeClr val="accent1">
                    <a:lumMod val="50000"/>
                  </a:schemeClr>
                </a:solidFill>
              </a:rPr>
              <a:t>who</a:t>
            </a:r>
            <a:r>
              <a:rPr lang="en-GB" dirty="0">
                <a:solidFill>
                  <a:schemeClr val="accent1">
                    <a:lumMod val="50000"/>
                  </a:schemeClr>
                </a:solidFill>
              </a:rPr>
              <a:t> we compare ourselves to: When we just want to feel better about ourselves, we tend to engage in comparisons to people worse off than we are, although this can become an unhealthy habit. </a:t>
            </a:r>
            <a:endParaRPr lang="en-GB" dirty="0" smtClean="0">
              <a:solidFill>
                <a:schemeClr val="accent1">
                  <a:lumMod val="50000"/>
                </a:schemeClr>
              </a:solidFill>
            </a:endParaRPr>
          </a:p>
          <a:p>
            <a:r>
              <a:rPr lang="en-GB" dirty="0" smtClean="0">
                <a:solidFill>
                  <a:schemeClr val="accent1">
                    <a:lumMod val="50000"/>
                  </a:schemeClr>
                </a:solidFill>
              </a:rPr>
              <a:t>When </a:t>
            </a:r>
            <a:r>
              <a:rPr lang="en-GB" dirty="0">
                <a:solidFill>
                  <a:schemeClr val="accent1">
                    <a:lumMod val="50000"/>
                  </a:schemeClr>
                </a:solidFill>
              </a:rPr>
              <a:t>we want to improve, though, we may compare ourselves to people roughly similar to us but higher achieving in one trait or another.</a:t>
            </a:r>
          </a:p>
        </p:txBody>
      </p:sp>
    </p:spTree>
    <p:extLst>
      <p:ext uri="{BB962C8B-B14F-4D97-AF65-F5344CB8AC3E}">
        <p14:creationId xmlns:p14="http://schemas.microsoft.com/office/powerpoint/2010/main" val="3066608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How can Social Comparison help you?</a:t>
            </a:r>
            <a:endParaRPr lang="en-GB" dirty="0">
              <a:solidFill>
                <a:schemeClr val="accent1">
                  <a:lumMod val="50000"/>
                </a:schemeClr>
              </a:solidFill>
            </a:endParaRPr>
          </a:p>
        </p:txBody>
      </p:sp>
      <p:sp>
        <p:nvSpPr>
          <p:cNvPr id="3" name="Content Placeholder 2"/>
          <p:cNvSpPr>
            <a:spLocks noGrp="1"/>
          </p:cNvSpPr>
          <p:nvPr>
            <p:ph idx="1"/>
          </p:nvPr>
        </p:nvSpPr>
        <p:spPr>
          <a:xfrm>
            <a:off x="1104900" y="1935479"/>
            <a:ext cx="9067800" cy="4609407"/>
          </a:xfrm>
          <a:solidFill>
            <a:schemeClr val="accent1">
              <a:lumMod val="20000"/>
              <a:lumOff val="80000"/>
            </a:schemeClr>
          </a:solidFill>
          <a:ln>
            <a:solidFill>
              <a:schemeClr val="accent1">
                <a:lumMod val="50000"/>
              </a:schemeClr>
            </a:solidFill>
          </a:ln>
        </p:spPr>
        <p:txBody>
          <a:bodyPr/>
          <a:lstStyle/>
          <a:p>
            <a:r>
              <a:rPr lang="en-GB" dirty="0">
                <a:solidFill>
                  <a:schemeClr val="accent1">
                    <a:lumMod val="50000"/>
                  </a:schemeClr>
                </a:solidFill>
              </a:rPr>
              <a:t>Social comparison can be highly beneficial when people use social networks to push themselves. </a:t>
            </a:r>
            <a:endParaRPr lang="en-GB" dirty="0" smtClean="0">
              <a:solidFill>
                <a:schemeClr val="accent1">
                  <a:lumMod val="50000"/>
                </a:schemeClr>
              </a:solidFill>
            </a:endParaRPr>
          </a:p>
          <a:p>
            <a:r>
              <a:rPr lang="en-GB" dirty="0" smtClean="0">
                <a:solidFill>
                  <a:schemeClr val="accent1">
                    <a:lumMod val="50000"/>
                  </a:schemeClr>
                </a:solidFill>
              </a:rPr>
              <a:t>In one </a:t>
            </a:r>
            <a:r>
              <a:rPr lang="en-GB" dirty="0">
                <a:solidFill>
                  <a:schemeClr val="accent1">
                    <a:lumMod val="50000"/>
                  </a:schemeClr>
                </a:solidFill>
              </a:rPr>
              <a:t>study, friendly competition was highly effective in pushing people to exercise more, as peers pushed each other to keep up and do more. In such a "social ratchet effect," each person’s activity generates more activity among others. </a:t>
            </a:r>
            <a:endParaRPr lang="en-GB" dirty="0" smtClean="0">
              <a:solidFill>
                <a:schemeClr val="accent1">
                  <a:lumMod val="50000"/>
                </a:schemeClr>
              </a:solidFill>
            </a:endParaRPr>
          </a:p>
          <a:p>
            <a:r>
              <a:rPr lang="en-GB" dirty="0" smtClean="0">
                <a:solidFill>
                  <a:schemeClr val="accent1">
                    <a:lumMod val="50000"/>
                  </a:schemeClr>
                </a:solidFill>
              </a:rPr>
              <a:t>Social </a:t>
            </a:r>
            <a:r>
              <a:rPr lang="en-GB" dirty="0">
                <a:solidFill>
                  <a:schemeClr val="accent1">
                    <a:lumMod val="50000"/>
                  </a:schemeClr>
                </a:solidFill>
              </a:rPr>
              <a:t>networks in which people simply offered each other positive encouragement were far less helpful</a:t>
            </a:r>
            <a:r>
              <a:rPr lang="en-GB" dirty="0" smtClean="0">
                <a:solidFill>
                  <a:schemeClr val="accent1">
                    <a:lumMod val="50000"/>
                  </a:schemeClr>
                </a:solidFill>
              </a:rPr>
              <a:t>.</a:t>
            </a:r>
          </a:p>
          <a:p>
            <a:r>
              <a:rPr lang="en-GB" dirty="0">
                <a:solidFill>
                  <a:schemeClr val="accent1">
                    <a:lumMod val="50000"/>
                  </a:schemeClr>
                </a:solidFill>
              </a:rPr>
              <a:t>Zhang, </a:t>
            </a:r>
            <a:r>
              <a:rPr lang="en-GB" dirty="0" err="1" smtClean="0">
                <a:solidFill>
                  <a:schemeClr val="accent1">
                    <a:lumMod val="50000"/>
                  </a:schemeClr>
                </a:solidFill>
              </a:rPr>
              <a:t>Jingwen</a:t>
            </a:r>
            <a:r>
              <a:rPr lang="en-GB" dirty="0" smtClean="0">
                <a:solidFill>
                  <a:schemeClr val="accent1">
                    <a:lumMod val="50000"/>
                  </a:schemeClr>
                </a:solidFill>
              </a:rPr>
              <a:t>., </a:t>
            </a:r>
            <a:r>
              <a:rPr lang="en-GB" dirty="0">
                <a:solidFill>
                  <a:schemeClr val="accent1">
                    <a:lumMod val="50000"/>
                  </a:schemeClr>
                </a:solidFill>
              </a:rPr>
              <a:t>et al. </a:t>
            </a:r>
            <a:r>
              <a:rPr lang="en-GB" dirty="0" smtClean="0">
                <a:solidFill>
                  <a:schemeClr val="accent1">
                    <a:lumMod val="50000"/>
                  </a:schemeClr>
                </a:solidFill>
              </a:rPr>
              <a:t>(2016). Support </a:t>
            </a:r>
            <a:r>
              <a:rPr lang="en-GB" dirty="0">
                <a:solidFill>
                  <a:schemeClr val="accent1">
                    <a:lumMod val="50000"/>
                  </a:schemeClr>
                </a:solidFill>
              </a:rPr>
              <a:t>or Competition? How Online Social Networks Increase Physical Activity: A Randomized Controlled Trial. </a:t>
            </a:r>
            <a:r>
              <a:rPr lang="en-GB" i="1" dirty="0">
                <a:solidFill>
                  <a:schemeClr val="accent1">
                    <a:lumMod val="50000"/>
                  </a:schemeClr>
                </a:solidFill>
              </a:rPr>
              <a:t>Preventive Medicine </a:t>
            </a:r>
            <a:r>
              <a:rPr lang="en-GB" i="1" dirty="0" smtClean="0">
                <a:solidFill>
                  <a:schemeClr val="accent1">
                    <a:lumMod val="50000"/>
                  </a:schemeClr>
                </a:solidFill>
              </a:rPr>
              <a:t>Reports</a:t>
            </a:r>
            <a:r>
              <a:rPr lang="en-GB" i="1" dirty="0">
                <a:solidFill>
                  <a:schemeClr val="accent1">
                    <a:lumMod val="50000"/>
                  </a:schemeClr>
                </a:solidFill>
              </a:rPr>
              <a:t> </a:t>
            </a:r>
            <a:r>
              <a:rPr lang="en-GB" i="1" dirty="0" smtClean="0">
                <a:solidFill>
                  <a:schemeClr val="accent1">
                    <a:lumMod val="50000"/>
                  </a:schemeClr>
                </a:solidFill>
              </a:rPr>
              <a:t>(4)</a:t>
            </a:r>
            <a:r>
              <a:rPr lang="en-GB" dirty="0" smtClean="0">
                <a:solidFill>
                  <a:schemeClr val="accent1">
                    <a:lumMod val="50000"/>
                  </a:schemeClr>
                </a:solidFill>
              </a:rPr>
              <a:t>453-458</a:t>
            </a:r>
            <a:r>
              <a:rPr lang="en-GB" dirty="0">
                <a:solidFill>
                  <a:schemeClr val="accent1">
                    <a:lumMod val="50000"/>
                  </a:schemeClr>
                </a:solidFill>
              </a:rPr>
              <a:t>.</a:t>
            </a:r>
          </a:p>
        </p:txBody>
      </p:sp>
    </p:spTree>
    <p:extLst>
      <p:ext uri="{BB962C8B-B14F-4D97-AF65-F5344CB8AC3E}">
        <p14:creationId xmlns:p14="http://schemas.microsoft.com/office/powerpoint/2010/main" val="1733372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570" y="271826"/>
            <a:ext cx="9067800" cy="1143000"/>
          </a:xfrm>
        </p:spPr>
        <p:txBody>
          <a:bodyPr/>
          <a:lstStyle/>
          <a:p>
            <a:r>
              <a:rPr lang="en-GB" dirty="0" smtClean="0">
                <a:solidFill>
                  <a:schemeClr val="accent1">
                    <a:lumMod val="50000"/>
                  </a:schemeClr>
                </a:solidFill>
              </a:rPr>
              <a:t>The dangers of Comparison</a:t>
            </a:r>
            <a:endParaRPr lang="en-GB" dirty="0">
              <a:solidFill>
                <a:schemeClr val="accent1">
                  <a:lumMod val="50000"/>
                </a:schemeClr>
              </a:solidFill>
            </a:endParaRPr>
          </a:p>
        </p:txBody>
      </p:sp>
      <p:sp>
        <p:nvSpPr>
          <p:cNvPr id="3" name="Content Placeholder 2"/>
          <p:cNvSpPr>
            <a:spLocks noGrp="1"/>
          </p:cNvSpPr>
          <p:nvPr>
            <p:ph idx="1"/>
          </p:nvPr>
        </p:nvSpPr>
        <p:spPr>
          <a:xfrm>
            <a:off x="1104900" y="1540625"/>
            <a:ext cx="9067800" cy="5059680"/>
          </a:xfrm>
          <a:solidFill>
            <a:schemeClr val="accent1">
              <a:lumMod val="20000"/>
              <a:lumOff val="80000"/>
            </a:schemeClr>
          </a:solidFill>
          <a:ln>
            <a:solidFill>
              <a:schemeClr val="accent1">
                <a:lumMod val="50000"/>
              </a:schemeClr>
            </a:solidFill>
          </a:ln>
        </p:spPr>
        <p:txBody>
          <a:bodyPr>
            <a:normAutofit fontScale="92500"/>
          </a:bodyPr>
          <a:lstStyle/>
          <a:p>
            <a:r>
              <a:rPr lang="en-GB" dirty="0">
                <a:solidFill>
                  <a:schemeClr val="accent1">
                    <a:lumMod val="50000"/>
                  </a:schemeClr>
                </a:solidFill>
              </a:rPr>
              <a:t>Theodore Roosevelt called comparison “the thief of joy,” and he may have been right. </a:t>
            </a:r>
            <a:endParaRPr lang="en-GB" dirty="0" smtClean="0">
              <a:solidFill>
                <a:schemeClr val="accent1">
                  <a:lumMod val="50000"/>
                </a:schemeClr>
              </a:solidFill>
            </a:endParaRPr>
          </a:p>
          <a:p>
            <a:r>
              <a:rPr lang="en-GB" dirty="0" smtClean="0">
                <a:solidFill>
                  <a:schemeClr val="accent1">
                    <a:lumMod val="50000"/>
                  </a:schemeClr>
                </a:solidFill>
              </a:rPr>
              <a:t>Social </a:t>
            </a:r>
            <a:r>
              <a:rPr lang="en-GB" dirty="0">
                <a:solidFill>
                  <a:schemeClr val="accent1">
                    <a:lumMod val="50000"/>
                  </a:schemeClr>
                </a:solidFill>
              </a:rPr>
              <a:t>comparison can motivate people to improve, but it can also promote judgmental, biased, and overly competitive or superior attitudes. </a:t>
            </a:r>
            <a:endParaRPr lang="en-GB" dirty="0" smtClean="0">
              <a:solidFill>
                <a:schemeClr val="accent1">
                  <a:lumMod val="50000"/>
                </a:schemeClr>
              </a:solidFill>
            </a:endParaRPr>
          </a:p>
          <a:p>
            <a:r>
              <a:rPr lang="en-GB" dirty="0" smtClean="0">
                <a:solidFill>
                  <a:schemeClr val="accent1">
                    <a:lumMod val="50000"/>
                  </a:schemeClr>
                </a:solidFill>
              </a:rPr>
              <a:t>Most </a:t>
            </a:r>
            <a:r>
              <a:rPr lang="en-GB" dirty="0">
                <a:solidFill>
                  <a:schemeClr val="accent1">
                    <a:lumMod val="50000"/>
                  </a:schemeClr>
                </a:solidFill>
              </a:rPr>
              <a:t>people have the social skills and impulse control to keep their standards for social comparison to themselves, and not to act on any envy or resentment spurred by comparison-making. But their true feelings may manifest in other ways</a:t>
            </a:r>
            <a:r>
              <a:rPr lang="en-GB" dirty="0" smtClean="0">
                <a:solidFill>
                  <a:schemeClr val="accent1">
                    <a:lumMod val="50000"/>
                  </a:schemeClr>
                </a:solidFill>
              </a:rPr>
              <a:t>.</a:t>
            </a:r>
          </a:p>
          <a:p>
            <a:r>
              <a:rPr lang="en-GB" dirty="0">
                <a:solidFill>
                  <a:schemeClr val="accent1">
                    <a:lumMod val="50000"/>
                  </a:schemeClr>
                </a:solidFill>
              </a:rPr>
              <a:t>Research has found that more than 10% of daily thoughts involved making a comparison of some kind. </a:t>
            </a:r>
            <a:endParaRPr lang="en-GB" dirty="0" smtClean="0">
              <a:solidFill>
                <a:schemeClr val="accent1">
                  <a:lumMod val="50000"/>
                </a:schemeClr>
              </a:solidFill>
            </a:endParaRPr>
          </a:p>
          <a:p>
            <a:r>
              <a:rPr lang="en-GB" dirty="0" smtClean="0">
                <a:solidFill>
                  <a:schemeClr val="accent1">
                    <a:lumMod val="50000"/>
                  </a:schemeClr>
                </a:solidFill>
              </a:rPr>
              <a:t>Despite </a:t>
            </a:r>
            <a:r>
              <a:rPr lang="en-GB" dirty="0">
                <a:solidFill>
                  <a:schemeClr val="accent1">
                    <a:lumMod val="50000"/>
                  </a:schemeClr>
                </a:solidFill>
              </a:rPr>
              <a:t>their prevalence, sayings such as “hike your own hike” and Teddy Roosevelt’s famous assertion that “comparison is the thief of joy” suggest that making comparisons can be harmful and detract from our happiness.</a:t>
            </a:r>
          </a:p>
        </p:txBody>
      </p:sp>
    </p:spTree>
    <p:extLst>
      <p:ext uri="{BB962C8B-B14F-4D97-AF65-F5344CB8AC3E}">
        <p14:creationId xmlns:p14="http://schemas.microsoft.com/office/powerpoint/2010/main" val="1067055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lumMod val="50000"/>
                  </a:schemeClr>
                </a:solidFill>
              </a:rPr>
              <a:t>The role of social media in social comparison</a:t>
            </a:r>
            <a:endParaRPr lang="en-GB" dirty="0">
              <a:solidFill>
                <a:schemeClr val="accent1">
                  <a:lumMod val="50000"/>
                </a:schemeClr>
              </a:solidFill>
            </a:endParaRPr>
          </a:p>
        </p:txBody>
      </p:sp>
      <p:sp>
        <p:nvSpPr>
          <p:cNvPr id="3" name="Content Placeholder 2"/>
          <p:cNvSpPr>
            <a:spLocks noGrp="1"/>
          </p:cNvSpPr>
          <p:nvPr>
            <p:ph idx="1"/>
          </p:nvPr>
        </p:nvSpPr>
        <p:spPr>
          <a:xfrm>
            <a:off x="1104900" y="1935479"/>
            <a:ext cx="9067800" cy="4670367"/>
          </a:xfrm>
          <a:solidFill>
            <a:schemeClr val="accent1">
              <a:lumMod val="20000"/>
              <a:lumOff val="80000"/>
            </a:schemeClr>
          </a:solidFill>
          <a:ln>
            <a:solidFill>
              <a:schemeClr val="accent1">
                <a:lumMod val="50000"/>
              </a:schemeClr>
            </a:solidFill>
          </a:ln>
        </p:spPr>
        <p:txBody>
          <a:bodyPr/>
          <a:lstStyle/>
          <a:p>
            <a:r>
              <a:rPr lang="en-GB" dirty="0">
                <a:solidFill>
                  <a:schemeClr val="accent1">
                    <a:lumMod val="50000"/>
                  </a:schemeClr>
                </a:solidFill>
              </a:rPr>
              <a:t>Constantly checking social-media feeds full of images from parties, concerts, or other aspirational events can diminish self-esteem and contribute to depression. </a:t>
            </a:r>
            <a:endParaRPr lang="en-GB" dirty="0" smtClean="0">
              <a:solidFill>
                <a:schemeClr val="accent1">
                  <a:lumMod val="50000"/>
                </a:schemeClr>
              </a:solidFill>
            </a:endParaRPr>
          </a:p>
          <a:p>
            <a:r>
              <a:rPr lang="en-GB" dirty="0" smtClean="0">
                <a:solidFill>
                  <a:schemeClr val="accent1">
                    <a:lumMod val="50000"/>
                  </a:schemeClr>
                </a:solidFill>
              </a:rPr>
              <a:t>But </a:t>
            </a:r>
            <a:r>
              <a:rPr lang="en-GB" dirty="0">
                <a:solidFill>
                  <a:schemeClr val="accent1">
                    <a:lumMod val="50000"/>
                  </a:schemeClr>
                </a:solidFill>
              </a:rPr>
              <a:t>some studies have found that such risks primarily affect those high in the trait of neuroticism, and others suggest that social-media use can reinforce self-esteem; for example, when people review their own images of good times with friends</a:t>
            </a:r>
            <a:r>
              <a:rPr lang="en-GB" dirty="0" smtClean="0">
                <a:solidFill>
                  <a:schemeClr val="accent1">
                    <a:lumMod val="50000"/>
                  </a:schemeClr>
                </a:solidFill>
              </a:rPr>
              <a:t>.</a:t>
            </a:r>
          </a:p>
          <a:p>
            <a:r>
              <a:rPr lang="en-GB" dirty="0">
                <a:solidFill>
                  <a:schemeClr val="accent1">
                    <a:lumMod val="50000"/>
                  </a:schemeClr>
                </a:solidFill>
              </a:rPr>
              <a:t>Chow, T. S., &amp; Wan, H. Y. (2017). Is there any ‘Facebook Depression’? Exploring the moderating roles of neuroticism, Facebook social comparison and envy. </a:t>
            </a:r>
            <a:r>
              <a:rPr lang="en-GB" i="1" dirty="0">
                <a:solidFill>
                  <a:schemeClr val="accent1">
                    <a:lumMod val="50000"/>
                  </a:schemeClr>
                </a:solidFill>
              </a:rPr>
              <a:t>Personality and Individual Differences</a:t>
            </a:r>
            <a:r>
              <a:rPr lang="en-GB" dirty="0">
                <a:solidFill>
                  <a:schemeClr val="accent1">
                    <a:lumMod val="50000"/>
                  </a:schemeClr>
                </a:solidFill>
              </a:rPr>
              <a:t>, 119277-282. doi:10.1016/j.paid.2017.07.032</a:t>
            </a:r>
            <a:endParaRPr lang="en-GB" dirty="0" smtClean="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3770957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FOMO and social media</a:t>
            </a:r>
            <a:endParaRPr lang="en-GB" dirty="0">
              <a:solidFill>
                <a:schemeClr val="accent1">
                  <a:lumMod val="50000"/>
                </a:schemeClr>
              </a:solidFill>
            </a:endParaRPr>
          </a:p>
        </p:txBody>
      </p:sp>
      <p:sp>
        <p:nvSpPr>
          <p:cNvPr id="3" name="Content Placeholder 2"/>
          <p:cNvSpPr>
            <a:spLocks noGrp="1"/>
          </p:cNvSpPr>
          <p:nvPr>
            <p:ph idx="1"/>
          </p:nvPr>
        </p:nvSpPr>
        <p:spPr>
          <a:solidFill>
            <a:schemeClr val="accent1">
              <a:lumMod val="20000"/>
              <a:lumOff val="80000"/>
            </a:schemeClr>
          </a:solidFill>
          <a:ln>
            <a:solidFill>
              <a:schemeClr val="accent1">
                <a:lumMod val="50000"/>
              </a:schemeClr>
            </a:solidFill>
          </a:ln>
        </p:spPr>
        <p:txBody>
          <a:bodyPr/>
          <a:lstStyle/>
          <a:p>
            <a:r>
              <a:rPr lang="en-GB" dirty="0">
                <a:solidFill>
                  <a:schemeClr val="accent1">
                    <a:lumMod val="50000"/>
                  </a:schemeClr>
                </a:solidFill>
              </a:rPr>
              <a:t>That experience of “FOMO,” or Fear of Missing Out, is one that psychologists identified several years ago as a potent risk of Facebook use. </a:t>
            </a:r>
            <a:endParaRPr lang="en-GB" dirty="0" smtClean="0">
              <a:solidFill>
                <a:schemeClr val="accent1">
                  <a:lumMod val="50000"/>
                </a:schemeClr>
              </a:solidFill>
            </a:endParaRPr>
          </a:p>
          <a:p>
            <a:r>
              <a:rPr lang="en-GB" dirty="0" smtClean="0">
                <a:solidFill>
                  <a:schemeClr val="accent1">
                    <a:lumMod val="50000"/>
                  </a:schemeClr>
                </a:solidFill>
              </a:rPr>
              <a:t>You’re </a:t>
            </a:r>
            <a:r>
              <a:rPr lang="en-GB" dirty="0">
                <a:solidFill>
                  <a:schemeClr val="accent1">
                    <a:lumMod val="50000"/>
                  </a:schemeClr>
                </a:solidFill>
              </a:rPr>
              <a:t>alone on a Saturday night, decide to check in to see what your Facebook friends are doing, and see that they’re at a party and you’re not. Longing to be out and about, you start to wonder why no one invited you, even though you thought you were popular with that segment of your crowd. </a:t>
            </a:r>
            <a:endParaRPr lang="en-GB" dirty="0" smtClean="0">
              <a:solidFill>
                <a:schemeClr val="accent1">
                  <a:lumMod val="50000"/>
                </a:schemeClr>
              </a:solidFill>
            </a:endParaRPr>
          </a:p>
          <a:p>
            <a:r>
              <a:rPr lang="en-GB" dirty="0" smtClean="0">
                <a:solidFill>
                  <a:schemeClr val="accent1">
                    <a:lumMod val="50000"/>
                  </a:schemeClr>
                </a:solidFill>
              </a:rPr>
              <a:t>Is </a:t>
            </a:r>
            <a:r>
              <a:rPr lang="en-GB" dirty="0">
                <a:solidFill>
                  <a:schemeClr val="accent1">
                    <a:lumMod val="50000"/>
                  </a:schemeClr>
                </a:solidFill>
              </a:rPr>
              <a:t>there something these people actually don’t like about you? How many other social occasions have you missed out on because your supposed friends didn’t want you around?</a:t>
            </a:r>
          </a:p>
        </p:txBody>
      </p:sp>
    </p:spTree>
    <p:extLst>
      <p:ext uri="{BB962C8B-B14F-4D97-AF65-F5344CB8AC3E}">
        <p14:creationId xmlns:p14="http://schemas.microsoft.com/office/powerpoint/2010/main" val="2910538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lumMod val="50000"/>
                  </a:schemeClr>
                </a:solidFill>
              </a:rPr>
              <a:t>What does this mean for </a:t>
            </a:r>
            <a:br>
              <a:rPr lang="en-GB" dirty="0" smtClean="0">
                <a:solidFill>
                  <a:schemeClr val="accent1">
                    <a:lumMod val="50000"/>
                  </a:schemeClr>
                </a:solidFill>
              </a:rPr>
            </a:br>
            <a:r>
              <a:rPr lang="en-GB" dirty="0" smtClean="0">
                <a:solidFill>
                  <a:schemeClr val="accent1">
                    <a:lumMod val="50000"/>
                  </a:schemeClr>
                </a:solidFill>
              </a:rPr>
              <a:t>21</a:t>
            </a:r>
            <a:r>
              <a:rPr lang="en-GB" baseline="30000" dirty="0" smtClean="0">
                <a:solidFill>
                  <a:schemeClr val="accent1">
                    <a:lumMod val="50000"/>
                  </a:schemeClr>
                </a:solidFill>
              </a:rPr>
              <a:t>st</a:t>
            </a:r>
            <a:r>
              <a:rPr lang="en-GB" dirty="0" smtClean="0">
                <a:solidFill>
                  <a:schemeClr val="accent1">
                    <a:lumMod val="50000"/>
                  </a:schemeClr>
                </a:solidFill>
              </a:rPr>
              <a:t> Century Society?</a:t>
            </a:r>
            <a:endParaRPr lang="en-GB" dirty="0">
              <a:solidFill>
                <a:schemeClr val="accent1">
                  <a:lumMod val="50000"/>
                </a:schemeClr>
              </a:solidFill>
            </a:endParaRPr>
          </a:p>
        </p:txBody>
      </p:sp>
      <p:sp>
        <p:nvSpPr>
          <p:cNvPr id="3" name="Content Placeholder 2"/>
          <p:cNvSpPr>
            <a:spLocks noGrp="1"/>
          </p:cNvSpPr>
          <p:nvPr>
            <p:ph idx="1"/>
          </p:nvPr>
        </p:nvSpPr>
        <p:spPr>
          <a:xfrm>
            <a:off x="1104900" y="1935479"/>
            <a:ext cx="9067800" cy="4736869"/>
          </a:xfrm>
          <a:solidFill>
            <a:srgbClr val="CCFFFF"/>
          </a:solidFill>
          <a:ln>
            <a:solidFill>
              <a:srgbClr val="00FFFF"/>
            </a:solidFill>
          </a:ln>
        </p:spPr>
        <p:txBody>
          <a:bodyPr>
            <a:normAutofit/>
          </a:bodyPr>
          <a:lstStyle/>
          <a:p>
            <a:r>
              <a:rPr lang="en-GB" dirty="0">
                <a:solidFill>
                  <a:schemeClr val="accent1">
                    <a:lumMod val="50000"/>
                  </a:schemeClr>
                </a:solidFill>
              </a:rPr>
              <a:t>Chow, T. S., &amp; Wan, H. Y. (2017). Is there any ‘Facebook Depression’? Exploring the moderating roles of neuroticism, Facebook social comparison and envy. </a:t>
            </a:r>
            <a:r>
              <a:rPr lang="en-GB" i="1" dirty="0">
                <a:solidFill>
                  <a:schemeClr val="accent1">
                    <a:lumMod val="50000"/>
                  </a:schemeClr>
                </a:solidFill>
              </a:rPr>
              <a:t>Personality and Individual Differences</a:t>
            </a:r>
            <a:r>
              <a:rPr lang="en-GB" dirty="0">
                <a:solidFill>
                  <a:schemeClr val="accent1">
                    <a:lumMod val="50000"/>
                  </a:schemeClr>
                </a:solidFill>
              </a:rPr>
              <a:t>, 119277-282. </a:t>
            </a:r>
            <a:r>
              <a:rPr lang="en-GB" dirty="0" smtClean="0">
                <a:solidFill>
                  <a:schemeClr val="accent1">
                    <a:lumMod val="50000"/>
                  </a:schemeClr>
                </a:solidFill>
              </a:rPr>
              <a:t>doi:10.1016/j.paid.2017.07.032</a:t>
            </a:r>
          </a:p>
          <a:p>
            <a:r>
              <a:rPr lang="en-GB" dirty="0" err="1" smtClean="0">
                <a:solidFill>
                  <a:schemeClr val="accent1">
                    <a:lumMod val="50000"/>
                  </a:schemeClr>
                </a:solidFill>
              </a:rPr>
              <a:t>Lewallen</a:t>
            </a:r>
            <a:r>
              <a:rPr lang="en-GB" dirty="0">
                <a:solidFill>
                  <a:schemeClr val="accent1">
                    <a:lumMod val="50000"/>
                  </a:schemeClr>
                </a:solidFill>
              </a:rPr>
              <a:t>, J., &amp; </a:t>
            </a:r>
            <a:r>
              <a:rPr lang="en-GB" dirty="0" err="1">
                <a:solidFill>
                  <a:schemeClr val="accent1">
                    <a:lumMod val="50000"/>
                  </a:schemeClr>
                </a:solidFill>
              </a:rPr>
              <a:t>Behm-Morawitz</a:t>
            </a:r>
            <a:r>
              <a:rPr lang="en-GB" dirty="0">
                <a:solidFill>
                  <a:schemeClr val="accent1">
                    <a:lumMod val="50000"/>
                  </a:schemeClr>
                </a:solidFill>
              </a:rPr>
              <a:t>, E. (2016). Pinterest or </a:t>
            </a:r>
            <a:r>
              <a:rPr lang="en-GB" dirty="0" err="1">
                <a:solidFill>
                  <a:schemeClr val="accent1">
                    <a:lumMod val="50000"/>
                  </a:schemeClr>
                </a:solidFill>
              </a:rPr>
              <a:t>thinterest</a:t>
            </a:r>
            <a:r>
              <a:rPr lang="en-GB" dirty="0">
                <a:solidFill>
                  <a:schemeClr val="accent1">
                    <a:lumMod val="50000"/>
                  </a:schemeClr>
                </a:solidFill>
              </a:rPr>
              <a:t>?: Social comparison and body image on social media. </a:t>
            </a:r>
            <a:r>
              <a:rPr lang="en-GB" i="1" dirty="0">
                <a:solidFill>
                  <a:schemeClr val="accent1">
                    <a:lumMod val="50000"/>
                  </a:schemeClr>
                </a:solidFill>
              </a:rPr>
              <a:t>Social </a:t>
            </a:r>
            <a:r>
              <a:rPr lang="en-GB" i="1" dirty="0" smtClean="0">
                <a:solidFill>
                  <a:schemeClr val="accent1">
                    <a:lumMod val="50000"/>
                  </a:schemeClr>
                </a:solidFill>
              </a:rPr>
              <a:t>Media &amp; </a:t>
            </a:r>
            <a:r>
              <a:rPr lang="en-GB" i="1" dirty="0">
                <a:solidFill>
                  <a:schemeClr val="accent1">
                    <a:lumMod val="50000"/>
                  </a:schemeClr>
                </a:solidFill>
              </a:rPr>
              <a:t>Society, </a:t>
            </a:r>
            <a:r>
              <a:rPr lang="en-GB" dirty="0">
                <a:solidFill>
                  <a:schemeClr val="accent1">
                    <a:lumMod val="50000"/>
                  </a:schemeClr>
                </a:solidFill>
              </a:rPr>
              <a:t>2(1), 2056305116640559</a:t>
            </a:r>
            <a:r>
              <a:rPr lang="en-GB" dirty="0" smtClean="0">
                <a:solidFill>
                  <a:schemeClr val="accent1">
                    <a:lumMod val="50000"/>
                  </a:schemeClr>
                </a:solidFill>
              </a:rPr>
              <a:t>.</a:t>
            </a:r>
            <a:endParaRPr lang="en-GB" dirty="0">
              <a:solidFill>
                <a:schemeClr val="accent1">
                  <a:lumMod val="50000"/>
                </a:schemeClr>
              </a:solidFill>
            </a:endParaRPr>
          </a:p>
          <a:p>
            <a:r>
              <a:rPr lang="en-GB" dirty="0">
                <a:solidFill>
                  <a:schemeClr val="accent1">
                    <a:lumMod val="50000"/>
                  </a:schemeClr>
                </a:solidFill>
              </a:rPr>
              <a:t>Robinson, L., Prichard, I., </a:t>
            </a:r>
            <a:r>
              <a:rPr lang="en-GB" dirty="0" err="1">
                <a:solidFill>
                  <a:schemeClr val="accent1">
                    <a:lumMod val="50000"/>
                  </a:schemeClr>
                </a:solidFill>
              </a:rPr>
              <a:t>Nikolaidis</a:t>
            </a:r>
            <a:r>
              <a:rPr lang="en-GB" dirty="0">
                <a:solidFill>
                  <a:schemeClr val="accent1">
                    <a:lumMod val="50000"/>
                  </a:schemeClr>
                </a:solidFill>
              </a:rPr>
              <a:t>, A., Drummond, C., Drummond, M., &amp; </a:t>
            </a:r>
            <a:r>
              <a:rPr lang="en-GB" dirty="0" err="1">
                <a:solidFill>
                  <a:schemeClr val="accent1">
                    <a:lumMod val="50000"/>
                  </a:schemeClr>
                </a:solidFill>
              </a:rPr>
              <a:t>Tiggemann</a:t>
            </a:r>
            <a:r>
              <a:rPr lang="en-GB" dirty="0">
                <a:solidFill>
                  <a:schemeClr val="accent1">
                    <a:lumMod val="50000"/>
                  </a:schemeClr>
                </a:solidFill>
              </a:rPr>
              <a:t>, M. (2017). Idealised media images: The effect of fitspiration imagery on body satisfaction and exercise behaviour. </a:t>
            </a:r>
            <a:r>
              <a:rPr lang="en-GB" i="1" dirty="0">
                <a:solidFill>
                  <a:schemeClr val="accent1">
                    <a:lumMod val="50000"/>
                  </a:schemeClr>
                </a:solidFill>
              </a:rPr>
              <a:t>Body image, </a:t>
            </a:r>
            <a:r>
              <a:rPr lang="en-GB" dirty="0">
                <a:solidFill>
                  <a:schemeClr val="accent1">
                    <a:lumMod val="50000"/>
                  </a:schemeClr>
                </a:solidFill>
              </a:rPr>
              <a:t>22, 65-71.</a:t>
            </a:r>
          </a:p>
          <a:p>
            <a:pPr marL="0" indent="0">
              <a:buNone/>
            </a:pPr>
            <a:endParaRPr lang="en-GB" dirty="0" smtClean="0">
              <a:solidFill>
                <a:schemeClr val="accent1">
                  <a:lumMod val="50000"/>
                </a:schemeClr>
              </a:solidFill>
            </a:endParaRPr>
          </a:p>
        </p:txBody>
      </p:sp>
    </p:spTree>
    <p:extLst>
      <p:ext uri="{BB962C8B-B14F-4D97-AF65-F5344CB8AC3E}">
        <p14:creationId xmlns:p14="http://schemas.microsoft.com/office/powerpoint/2010/main" val="1048976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errylishiou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ln>
          <a:noFill/>
        </a:ln>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Berrylishious design slides.potx" id="{0E18C7A8-D4E8-4416-AB11-BB65E6CF705D}" vid="{B5C54EE5-67AB-483E-8F1E-404BA024656D}"/>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Berrylishious design slides</Template>
  <TotalTime>188</TotalTime>
  <Words>1896</Words>
  <Application>Microsoft Office PowerPoint</Application>
  <PresentationFormat>Widescreen</PresentationFormat>
  <Paragraphs>125</Paragraphs>
  <Slides>19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Wingdings 2</vt:lpstr>
      <vt:lpstr>Berrylishious design template</vt:lpstr>
      <vt:lpstr>Media Seminar week 3:</vt:lpstr>
      <vt:lpstr>Food for thought…</vt:lpstr>
      <vt:lpstr>More to think about…</vt:lpstr>
      <vt:lpstr>Where did it all come from?</vt:lpstr>
      <vt:lpstr>Loyalty at a price?</vt:lpstr>
      <vt:lpstr>Task: </vt:lpstr>
      <vt:lpstr>PowerPoint Presentation</vt:lpstr>
      <vt:lpstr>PowerPoint Presentation</vt:lpstr>
      <vt:lpstr>Now try this…</vt:lpstr>
      <vt:lpstr>PowerPoint Presentation</vt:lpstr>
      <vt:lpstr>PowerPoint Presentation</vt:lpstr>
      <vt:lpstr>Social Comparison  </vt:lpstr>
      <vt:lpstr>Social Comparison Theory</vt:lpstr>
      <vt:lpstr>Benefits to Social Comparison</vt:lpstr>
      <vt:lpstr>How can Social Comparison help you?</vt:lpstr>
      <vt:lpstr>The dangers of Comparison</vt:lpstr>
      <vt:lpstr>The role of social media in social comparison</vt:lpstr>
      <vt:lpstr>FOMO and social media</vt:lpstr>
      <vt:lpstr>What does this mean for  21st Century Society?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Seminar week 3:</dc:title>
  <dc:creator>Karen EatonThomas</dc:creator>
  <cp:lastModifiedBy>Karen EatonThomas</cp:lastModifiedBy>
  <cp:revision>11</cp:revision>
  <dcterms:created xsi:type="dcterms:W3CDTF">2021-02-08T14:41:36Z</dcterms:created>
  <dcterms:modified xsi:type="dcterms:W3CDTF">2021-02-11T13:04:13Z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