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7"/>
  </p:notesMasterIdLst>
  <p:sldIdLst>
    <p:sldId id="719" r:id="rId6"/>
    <p:sldId id="825" r:id="rId7"/>
    <p:sldId id="844" r:id="rId8"/>
    <p:sldId id="848" r:id="rId9"/>
    <p:sldId id="849" r:id="rId10"/>
    <p:sldId id="847" r:id="rId11"/>
    <p:sldId id="846" r:id="rId12"/>
    <p:sldId id="838" r:id="rId13"/>
    <p:sldId id="845" r:id="rId14"/>
    <p:sldId id="850" r:id="rId15"/>
    <p:sldId id="72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6A06B7-C1EA-4521-9E1D-C4FED5007969}" v="30" dt="2025-09-23T22:15:03.4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D44BE36-8681-45BC-8CDA-849FAE28D78A}"/>
    <pc:docChg chg="addSld delSld modSld">
      <pc:chgData name="Jenifer Prince Devaraj" userId="c3fb109c-09d1-42a6-93f4-69472d709861" providerId="ADAL" clId="{DD44BE36-8681-45BC-8CDA-849FAE28D78A}" dt="2025-09-23T22:21:05.810" v="18" actId="20577"/>
      <pc:docMkLst>
        <pc:docMk/>
      </pc:docMkLst>
      <pc:sldChg chg="modSp mod">
        <pc:chgData name="Jenifer Prince Devaraj" userId="c3fb109c-09d1-42a6-93f4-69472d709861" providerId="ADAL" clId="{DD44BE36-8681-45BC-8CDA-849FAE28D78A}" dt="2025-09-23T22:21:05.810" v="1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D44BE36-8681-45BC-8CDA-849FAE28D78A}" dt="2025-09-23T22:21:05.810" v="18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DD44BE36-8681-45BC-8CDA-849FAE28D78A}" dt="2025-09-23T22:20:22.521" v="0" actId="47"/>
        <pc:sldMkLst>
          <pc:docMk/>
          <pc:sldMk cId="1874724622" sldId="850"/>
        </pc:sldMkLst>
      </pc:sldChg>
      <pc:sldChg chg="modSp add mod">
        <pc:chgData name="Jenifer Prince Devaraj" userId="c3fb109c-09d1-42a6-93f4-69472d709861" providerId="ADAL" clId="{DD44BE36-8681-45BC-8CDA-849FAE28D78A}" dt="2025-09-23T22:20:56.227" v="16" actId="5793"/>
        <pc:sldMkLst>
          <pc:docMk/>
          <pc:sldMk cId="3186932460" sldId="850"/>
        </pc:sldMkLst>
        <pc:spChg chg="mod">
          <ac:chgData name="Jenifer Prince Devaraj" userId="c3fb109c-09d1-42a6-93f4-69472d709861" providerId="ADAL" clId="{DD44BE36-8681-45BC-8CDA-849FAE28D78A}" dt="2025-09-23T22:20:35.952" v="14" actId="20577"/>
          <ac:spMkLst>
            <pc:docMk/>
            <pc:sldMk cId="3186932460" sldId="850"/>
            <ac:spMk id="10" creationId="{90ED6D52-288C-9A11-277F-69EE7B841221}"/>
          </ac:spMkLst>
        </pc:spChg>
        <pc:spChg chg="mod">
          <ac:chgData name="Jenifer Prince Devaraj" userId="c3fb109c-09d1-42a6-93f4-69472d709861" providerId="ADAL" clId="{DD44BE36-8681-45BC-8CDA-849FAE28D78A}" dt="2025-09-23T22:20:56.227" v="16" actId="5793"/>
          <ac:spMkLst>
            <pc:docMk/>
            <pc:sldMk cId="3186932460" sldId="850"/>
            <ac:spMk id="12" creationId="{8786E64B-9A45-5EBF-EAF5-D3229C852B50}"/>
          </ac:spMkLst>
        </pc:spChg>
      </pc:sldChg>
      <pc:sldChg chg="del">
        <pc:chgData name="Jenifer Prince Devaraj" userId="c3fb109c-09d1-42a6-93f4-69472d709861" providerId="ADAL" clId="{DD44BE36-8681-45BC-8CDA-849FAE28D78A}" dt="2025-09-23T22:20:23.818" v="1" actId="47"/>
        <pc:sldMkLst>
          <pc:docMk/>
          <pc:sldMk cId="4062340273" sldId="851"/>
        </pc:sldMkLst>
      </pc:sldChg>
      <pc:sldChg chg="del">
        <pc:chgData name="Jenifer Prince Devaraj" userId="c3fb109c-09d1-42a6-93f4-69472d709861" providerId="ADAL" clId="{DD44BE36-8681-45BC-8CDA-849FAE28D78A}" dt="2025-09-23T22:20:24.463" v="2" actId="47"/>
        <pc:sldMkLst>
          <pc:docMk/>
          <pc:sldMk cId="748765532" sldId="852"/>
        </pc:sldMkLst>
      </pc:sldChg>
      <pc:sldChg chg="del">
        <pc:chgData name="Jenifer Prince Devaraj" userId="c3fb109c-09d1-42a6-93f4-69472d709861" providerId="ADAL" clId="{DD44BE36-8681-45BC-8CDA-849FAE28D78A}" dt="2025-09-23T22:20:25.175" v="3" actId="47"/>
        <pc:sldMkLst>
          <pc:docMk/>
          <pc:sldMk cId="2426399414" sldId="85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441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9784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62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581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1469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7965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5632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9923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677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AM - Demodulation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3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753" y="894306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Demodulation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267" y="1953985"/>
            <a:ext cx="9570720" cy="369717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Detection, also called demodulation, is the process of retrieving the original message signal from a modulated wave.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8CCA7E-5AC3-B562-F8C6-BF170D5B7BD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saturation sat="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1142" y="2913468"/>
            <a:ext cx="9867697" cy="3697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008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36" y="864525"/>
            <a:ext cx="11594969" cy="875961"/>
          </a:xfrm>
        </p:spPr>
        <p:txBody>
          <a:bodyPr>
            <a:normAutofit/>
          </a:bodyPr>
          <a:lstStyle/>
          <a:p>
            <a:r>
              <a:rPr lang="en-GB" sz="3200" b="1" dirty="0"/>
              <a:t>Signal from the Antenna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A0724047-499E-6876-F049-F66836C17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906" y="4830555"/>
            <a:ext cx="9289471" cy="3088290"/>
          </a:xfrm>
        </p:spPr>
        <p:txBody>
          <a:bodyPr>
            <a:normAutofit/>
          </a:bodyPr>
          <a:lstStyle/>
          <a:p>
            <a:r>
              <a:rPr lang="en-GB" sz="2200" dirty="0"/>
              <a:t>Signal distortion in transmission is mainly caused by three factors:</a:t>
            </a:r>
          </a:p>
          <a:p>
            <a:pPr marL="0" indent="0">
              <a:buNone/>
            </a:pPr>
            <a:r>
              <a:rPr lang="en-GB" sz="2200" dirty="0"/>
              <a:t>   	-Environmental parameters.</a:t>
            </a:r>
          </a:p>
          <a:p>
            <a:pPr marL="0" indent="0">
              <a:buNone/>
            </a:pPr>
            <a:r>
              <a:rPr lang="en-GB" sz="2200" dirty="0"/>
              <a:t>  	-Properties of the transmission medium.</a:t>
            </a:r>
          </a:p>
          <a:p>
            <a:pPr marL="0" indent="0">
              <a:buNone/>
            </a:pPr>
            <a:r>
              <a:rPr lang="en-GB" sz="2200" dirty="0"/>
              <a:t>              -The distance between the transmission end and receiving end.</a:t>
            </a:r>
          </a:p>
          <a:p>
            <a:endParaRPr lang="en-GB" sz="2200" dirty="0"/>
          </a:p>
        </p:txBody>
      </p:sp>
      <p:pic>
        <p:nvPicPr>
          <p:cNvPr id="18" name="Picture 17" descr="Background pattern&#10;&#10;Description automatically generated">
            <a:extLst>
              <a:ext uri="{FF2B5EF4-FFF2-40B4-BE49-F238E27FC236}">
                <a16:creationId xmlns:a16="http://schemas.microsoft.com/office/drawing/2014/main" id="{AD729E57-2C71-7106-51A7-E6CBB6769A6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541906" y="1451930"/>
            <a:ext cx="11019725" cy="3302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560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 descr="Background pattern&#10;&#10;Description automatically generated with medium confidence">
            <a:extLst>
              <a:ext uri="{FF2B5EF4-FFF2-40B4-BE49-F238E27FC236}">
                <a16:creationId xmlns:a16="http://schemas.microsoft.com/office/drawing/2014/main" id="{B59C7206-1A1A-9FB3-9E71-2DEE77510012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CFCFF"/>
              </a:clrFrom>
              <a:clrTo>
                <a:srgbClr val="FCFC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7240" y="2548540"/>
            <a:ext cx="9433249" cy="45329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24F749-FA5F-A281-9110-8B3CFD665AF0}"/>
              </a:ext>
            </a:extLst>
          </p:cNvPr>
          <p:cNvSpPr txBox="1"/>
          <p:nvPr/>
        </p:nvSpPr>
        <p:spPr>
          <a:xfrm>
            <a:off x="546806" y="1132841"/>
            <a:ext cx="9513853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RF Amplifier</a:t>
            </a:r>
          </a:p>
          <a:p>
            <a:endParaRPr lang="en-US" sz="2000" b="1" dirty="0"/>
          </a:p>
          <a:p>
            <a:r>
              <a:rPr lang="en-US" sz="2400" dirty="0"/>
              <a:t>The  Amplifier not only amplifies the desired signal but also amplifies the noise during transmission and noise from the amplifier.</a:t>
            </a:r>
          </a:p>
        </p:txBody>
      </p:sp>
    </p:spTree>
    <p:extLst>
      <p:ext uri="{BB962C8B-B14F-4D97-AF65-F5344CB8AC3E}">
        <p14:creationId xmlns:p14="http://schemas.microsoft.com/office/powerpoint/2010/main" val="2170303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14C924C-1D36-3176-7BEA-37D19FF69ADE}"/>
              </a:ext>
            </a:extLst>
          </p:cNvPr>
          <p:cNvSpPr txBox="1"/>
          <p:nvPr/>
        </p:nvSpPr>
        <p:spPr>
          <a:xfrm>
            <a:off x="150017" y="1180079"/>
            <a:ext cx="93445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Filter(High Pass Filter)</a:t>
            </a:r>
          </a:p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       </a:t>
            </a:r>
          </a:p>
          <a:p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Filters the noise signals from the amplifier and passes only the desired frequency.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B378FD18-B5EB-D804-6C82-5D6F098F745D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1142789" y="2858335"/>
            <a:ext cx="8687218" cy="3461000"/>
          </a:xfrm>
          <a:prstGeom prst="rect">
            <a:avLst/>
          </a:prstGeom>
        </p:spPr>
      </p:pic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C73DE742-1F53-6640-D8A8-6CAD6CF4B176}"/>
              </a:ext>
            </a:extLst>
          </p:cNvPr>
          <p:cNvSpPr txBox="1">
            <a:spLocks/>
          </p:cNvSpPr>
          <p:nvPr/>
        </p:nvSpPr>
        <p:spPr>
          <a:xfrm>
            <a:off x="5486398" y="7006153"/>
            <a:ext cx="5768529" cy="14458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>
                <a:solidFill>
                  <a:schemeClr val="tx1">
                    <a:alpha val="15000"/>
                  </a:schemeClr>
                </a:solidFill>
                <a:latin typeface="+mj-lt"/>
              </a:rPr>
              <a:t>15</a:t>
            </a:r>
            <a:endParaRPr lang="en-US" sz="2800" dirty="0">
              <a:solidFill>
                <a:schemeClr val="tx1">
                  <a:alpha val="1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849247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Envelope Detector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9211" y="4580164"/>
            <a:ext cx="9358825" cy="369717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An envelope detector is an electronic circuit that receives a high-frequency signal and outputs its envelope, representing the original message.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It is a non-coherent method of demodulation.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6D82930-AEF7-2D51-4E0B-918C9B1BF7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5149" y="1963835"/>
            <a:ext cx="3699674" cy="20119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75E7C32-1A54-110F-704A-C3884215EEC8}"/>
              </a:ext>
            </a:extLst>
          </p:cNvPr>
          <p:cNvPicPr>
            <a:picLocks noChangeAspect="1"/>
          </p:cNvPicPr>
          <p:nvPr/>
        </p:nvPicPr>
        <p:blipFill>
          <a:blip r:embed="rId4">
            <a:biLevel thresh="25000"/>
          </a:blip>
          <a:stretch>
            <a:fillRect/>
          </a:stretch>
        </p:blipFill>
        <p:spPr>
          <a:xfrm>
            <a:off x="360334" y="2290742"/>
            <a:ext cx="3464062" cy="179604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AEB7B28-836B-F0B5-CFC7-F442493346D0}"/>
              </a:ext>
            </a:extLst>
          </p:cNvPr>
          <p:cNvPicPr>
            <a:picLocks noChangeAspect="1"/>
          </p:cNvPicPr>
          <p:nvPr/>
        </p:nvPicPr>
        <p:blipFill>
          <a:blip r:embed="rId5">
            <a:biLevel thresh="25000"/>
          </a:blip>
          <a:stretch>
            <a:fillRect/>
          </a:stretch>
        </p:blipFill>
        <p:spPr>
          <a:xfrm>
            <a:off x="8297194" y="2180158"/>
            <a:ext cx="3464062" cy="1871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325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595" y="1335213"/>
            <a:ext cx="11594969" cy="569840"/>
          </a:xfrm>
        </p:spPr>
        <p:txBody>
          <a:bodyPr>
            <a:noAutofit/>
          </a:bodyPr>
          <a:lstStyle/>
          <a:p>
            <a:r>
              <a:rPr lang="en-GB" sz="2800" b="1" dirty="0"/>
              <a:t>Working Principle: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9234" y="2060187"/>
            <a:ext cx="9989689" cy="3735653"/>
          </a:xfrm>
        </p:spPr>
        <p:txBody>
          <a:bodyPr>
            <a:noAutofit/>
          </a:bodyPr>
          <a:lstStyle/>
          <a:p>
            <a:pPr marL="447675" indent="-447675" algn="just">
              <a:lnSpc>
                <a:spcPct val="150000"/>
              </a:lnSpc>
            </a:pPr>
            <a:r>
              <a:rPr lang="en-GB" sz="2400" dirty="0"/>
              <a:t>The AM signal, containing a high-frequency carrier, is applied to the circuit. </a:t>
            </a:r>
          </a:p>
          <a:p>
            <a:pPr marL="447675" indent="-447675" algn="just">
              <a:lnSpc>
                <a:spcPct val="150000"/>
              </a:lnSpc>
            </a:pPr>
            <a:r>
              <a:rPr lang="en-GB" sz="2400" dirty="0"/>
              <a:t>The diode rectifies the signal, passing only the positive half-cycles. </a:t>
            </a:r>
          </a:p>
          <a:p>
            <a:pPr marL="447675" indent="-447675" algn="just">
              <a:lnSpc>
                <a:spcPct val="150000"/>
              </a:lnSpc>
            </a:pPr>
            <a:r>
              <a:rPr lang="en-GB" sz="2400" dirty="0"/>
              <a:t>The capacitor charges to the peak of this rectified signal and discharges through the resistor, thereby tracing the envelope of the AM wave. </a:t>
            </a:r>
          </a:p>
          <a:p>
            <a:pPr marL="447675" indent="-447675" algn="just">
              <a:lnSpc>
                <a:spcPct val="150000"/>
              </a:lnSpc>
            </a:pPr>
            <a:r>
              <a:rPr lang="en-GB" sz="2400" dirty="0"/>
              <a:t>At the output, a smooth waveform appears that represents the original modulating signal, with the high-frequency carrier removed.</a:t>
            </a:r>
          </a:p>
        </p:txBody>
      </p:sp>
    </p:spTree>
    <p:extLst>
      <p:ext uri="{BB962C8B-B14F-4D97-AF65-F5344CB8AC3E}">
        <p14:creationId xmlns:p14="http://schemas.microsoft.com/office/powerpoint/2010/main" val="681689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6" name="Picture 6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D913C9F2-40CB-E0DC-31DB-6E64DCD568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7004" y="3793604"/>
            <a:ext cx="4135728" cy="2531235"/>
          </a:xfrm>
        </p:spPr>
      </p:pic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91D4BD1D-F570-AE04-A3BB-385A050E18F3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0" cy="0"/>
          </a:xfr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2685A-BD3A-4230-8D85-804689F67293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2F4468-50ED-97CB-04EF-485860FE6289}"/>
              </a:ext>
            </a:extLst>
          </p:cNvPr>
          <p:cNvSpPr txBox="1"/>
          <p:nvPr/>
        </p:nvSpPr>
        <p:spPr>
          <a:xfrm>
            <a:off x="211072" y="1242598"/>
            <a:ext cx="11930128" cy="2532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000" b="1" dirty="0">
                <a:latin typeface="+mj-lt"/>
                <a:ea typeface="Lato"/>
                <a:cs typeface="Lato"/>
              </a:rPr>
              <a:t>Low Pass Filter </a:t>
            </a:r>
          </a:p>
          <a:p>
            <a:pPr marL="625475" indent="-26511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+mj-lt"/>
                <a:ea typeface="Lato"/>
                <a:cs typeface="Calibri" panose="020F0502020204030204"/>
              </a:rPr>
              <a:t>The output of the detector contains ripples. So, it is need to connect the output to the Low Pass Filter.</a:t>
            </a:r>
          </a:p>
          <a:p>
            <a:pPr marL="625475" indent="-265113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200" dirty="0">
                <a:latin typeface="Calibri "/>
                <a:ea typeface="Lato"/>
                <a:cs typeface="Lato"/>
              </a:rPr>
              <a:t>The low pass filter only allows low-frequency signals from 0Hz to its cut-off frequency, </a:t>
            </a:r>
            <a:r>
              <a:rPr lang="en-US" sz="2200" dirty="0" err="1">
                <a:latin typeface="Calibri "/>
                <a:ea typeface="Lato"/>
                <a:cs typeface="Lato"/>
              </a:rPr>
              <a:t>ƒc</a:t>
            </a:r>
            <a:r>
              <a:rPr lang="en-US" sz="2200" dirty="0">
                <a:latin typeface="Calibri "/>
                <a:ea typeface="Lato"/>
                <a:cs typeface="Lato"/>
              </a:rPr>
              <a:t> point to pass while blocking those any higher frequency.</a:t>
            </a:r>
            <a:endParaRPr lang="en-US" sz="2200" dirty="0">
              <a:latin typeface="Calibri "/>
              <a:ea typeface="Cambria"/>
              <a:cs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BE7CA6B-A99B-9B31-20B2-4EE08A5EE7E2}"/>
                  </a:ext>
                </a:extLst>
              </p:cNvPr>
              <p:cNvSpPr txBox="1"/>
              <p:nvPr/>
            </p:nvSpPr>
            <p:spPr>
              <a:xfrm>
                <a:off x="5821678" y="3509102"/>
                <a:ext cx="3019425" cy="10704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𝑉</m:t>
                      </m:r>
                      <m:r>
                        <a:rPr lang="en-US" sz="2200" i="1" baseline="-25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𝑜𝑢𝑡</m:t>
                      </m:r>
                      <m:r>
                        <a:rPr lang="en-US" sz="2200" i="1" baseline="-25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= </m:t>
                      </m:r>
                      <m:f>
                        <m:fPr>
                          <m:ctrlP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𝑋𝑐</m:t>
                          </m:r>
                        </m:num>
                        <m:den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𝑋𝑐</m:t>
                          </m:r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∗</m:t>
                      </m:r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𝑉𝑖𝑛</m:t>
                      </m:r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US" sz="2200" dirty="0"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endParaRPr lang="en-US" sz="22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BE7CA6B-A99B-9B31-20B2-4EE08A5EE7E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1678" y="3509102"/>
                <a:ext cx="3019425" cy="107042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84456F9-9F48-493E-2415-42CD195508EB}"/>
                  </a:ext>
                </a:extLst>
              </p:cNvPr>
              <p:cNvSpPr txBox="1"/>
              <p:nvPr/>
            </p:nvSpPr>
            <p:spPr>
              <a:xfrm>
                <a:off x="5912804" y="4876140"/>
                <a:ext cx="6167436" cy="57227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We Know that </a:t>
                </a:r>
                <a14:m>
                  <m:oMath xmlns:m="http://schemas.openxmlformats.org/officeDocument/2006/math">
                    <m:r>
                      <a:rPr lang="en-US" sz="2200" i="1" smtClean="0">
                        <a:latin typeface="Cambria Math" panose="02040503050406030204" pitchFamily="18" charset="0"/>
                      </a:rPr>
                      <m:t>𝑋𝑐</m:t>
                    </m:r>
                    <m:r>
                      <a:rPr lang="en-US" sz="2200" i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sz="22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200" i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200" i="1">
                            <a:latin typeface="Cambria Math" panose="02040503050406030204" pitchFamily="18" charset="0"/>
                          </a:rPr>
                          <m:t>𝜔</m:t>
                        </m:r>
                        <m:r>
                          <a:rPr lang="en-US" sz="2200" i="1">
                            <a:latin typeface="Cambria Math" panose="02040503050406030204" pitchFamily="18" charset="0"/>
                          </a:rPr>
                          <m:t>𝑐</m:t>
                        </m:r>
                      </m:den>
                    </m:f>
                  </m:oMath>
                </a14:m>
                <a:endParaRPr lang="en-US" sz="22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A84456F9-9F48-493E-2415-42CD195508E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2804" y="4876140"/>
                <a:ext cx="6167436" cy="572273"/>
              </a:xfrm>
              <a:prstGeom prst="rect">
                <a:avLst/>
              </a:prstGeom>
              <a:blipFill>
                <a:blip r:embed="rId5"/>
                <a:stretch>
                  <a:fillRect l="-1285" b="-63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F51217B-C7E9-0931-AC99-4F883F1D5CCE}"/>
                  </a:ext>
                </a:extLst>
              </p:cNvPr>
              <p:cNvSpPr txBox="1"/>
              <p:nvPr/>
            </p:nvSpPr>
            <p:spPr>
              <a:xfrm>
                <a:off x="5516542" y="4362990"/>
                <a:ext cx="6167436" cy="4308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i="1" smtClean="0">
                          <a:latin typeface="Cambria Math" panose="02040503050406030204" pitchFamily="18" charset="0"/>
                        </a:rPr>
                        <m:t>𝑋𝑐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𝑖𝑠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𝑅𝑒𝑎𝑐𝑡𝑎𝑛𝑐𝑒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𝑂𝑓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𝐶𝑎𝑝𝑎𝑐𝑖𝑡𝑜𝑟</m:t>
                      </m:r>
                    </m:oMath>
                  </m:oMathPara>
                </a14:m>
                <a:endParaRPr lang="en-US" sz="22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F51217B-C7E9-0931-AC99-4F883F1D5CC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16542" y="4362990"/>
                <a:ext cx="6167436" cy="430887"/>
              </a:xfrm>
              <a:prstGeom prst="rect">
                <a:avLst/>
              </a:prstGeom>
              <a:blipFill>
                <a:blip r:embed="rId6"/>
                <a:stretch>
                  <a:fillRect b="-171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9FEC80CD-C1F9-DD11-515A-6DC506D39FE6}"/>
              </a:ext>
            </a:extLst>
          </p:cNvPr>
          <p:cNvSpPr txBox="1"/>
          <p:nvPr/>
        </p:nvSpPr>
        <p:spPr>
          <a:xfrm>
            <a:off x="4856480" y="5492014"/>
            <a:ext cx="7487561" cy="8008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1021080" algn="l"/>
              </a:tabLst>
            </a:pPr>
            <a:r>
              <a:rPr lang="en-US" sz="2200" dirty="0">
                <a:effectLst/>
                <a:latin typeface="Calibri "/>
                <a:ea typeface="Cambria" panose="02040503050406030204" pitchFamily="18" charset="0"/>
                <a:cs typeface="Times New Roman" panose="02020603050405020304" pitchFamily="18" charset="0"/>
              </a:rPr>
              <a:t>When f</a:t>
            </a:r>
            <a:r>
              <a:rPr lang="en-US" sz="2200" baseline="-25000" dirty="0">
                <a:effectLst/>
                <a:latin typeface="Calibri "/>
                <a:ea typeface="Cambria" panose="02040503050406030204" pitchFamily="18" charset="0"/>
                <a:cs typeface="Times New Roman" panose="02020603050405020304" pitchFamily="18" charset="0"/>
              </a:rPr>
              <a:t>c </a:t>
            </a:r>
            <a:r>
              <a:rPr lang="en-US" sz="2200" dirty="0">
                <a:effectLst/>
                <a:latin typeface="Calibri "/>
                <a:ea typeface="Cambria" panose="02040503050406030204" pitchFamily="18" charset="0"/>
                <a:cs typeface="Times New Roman" panose="02020603050405020304" pitchFamily="18" charset="0"/>
              </a:rPr>
              <a:t>increases, the value of the reactance reduces, hence output will also reduce.</a:t>
            </a:r>
          </a:p>
        </p:txBody>
      </p:sp>
    </p:spTree>
    <p:extLst>
      <p:ext uri="{BB962C8B-B14F-4D97-AF65-F5344CB8AC3E}">
        <p14:creationId xmlns:p14="http://schemas.microsoft.com/office/powerpoint/2010/main" val="4390336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0ED6D52-288C-9A11-277F-69EE7B841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DC Blocker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786E64B-9A45-5EBF-EAF5-D3229C852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215" y="2554187"/>
            <a:ext cx="8940066" cy="365134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DC blocks are devices that block direct current (0 Hz) signals while allowing higher-frequency RF signals to pass. 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They are inserted into a system to prevent the flow of DC components.</a:t>
            </a:r>
          </a:p>
        </p:txBody>
      </p:sp>
    </p:spTree>
    <p:extLst>
      <p:ext uri="{BB962C8B-B14F-4D97-AF65-F5344CB8AC3E}">
        <p14:creationId xmlns:p14="http://schemas.microsoft.com/office/powerpoint/2010/main" val="1603020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2 - Amplitude Modulation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90ED6D52-288C-9A11-277F-69EE7B841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786E64B-9A45-5EBF-EAF5-D3229C852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215" y="2554187"/>
            <a:ext cx="8940066" cy="36513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</a:p>
        </p:txBody>
      </p:sp>
    </p:spTree>
    <p:extLst>
      <p:ext uri="{BB962C8B-B14F-4D97-AF65-F5344CB8AC3E}">
        <p14:creationId xmlns:p14="http://schemas.microsoft.com/office/powerpoint/2010/main" val="3186932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538</Words>
  <Application>Microsoft Office PowerPoint</Application>
  <PresentationFormat>Widescreen</PresentationFormat>
  <Paragraphs>91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Amplitude Demodulation</vt:lpstr>
      <vt:lpstr>Signal from the Antenna</vt:lpstr>
      <vt:lpstr>PowerPoint Presentation</vt:lpstr>
      <vt:lpstr>PowerPoint Presentation</vt:lpstr>
      <vt:lpstr>Envelope Detector</vt:lpstr>
      <vt:lpstr>Working Principle:</vt:lpstr>
      <vt:lpstr>PowerPoint Presentation</vt:lpstr>
      <vt:lpstr>DC Blocker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40</cp:revision>
  <dcterms:created xsi:type="dcterms:W3CDTF">2021-03-09T15:35:42Z</dcterms:created>
  <dcterms:modified xsi:type="dcterms:W3CDTF">2025-09-23T22:21:06Z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