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5"/>
  </p:notesMasterIdLst>
  <p:sldIdLst>
    <p:sldId id="256" r:id="rId2"/>
    <p:sldId id="257" r:id="rId3"/>
    <p:sldId id="260" r:id="rId4"/>
    <p:sldId id="277" r:id="rId5"/>
    <p:sldId id="278" r:id="rId6"/>
    <p:sldId id="259" r:id="rId7"/>
    <p:sldId id="258" r:id="rId8"/>
    <p:sldId id="279" r:id="rId9"/>
    <p:sldId id="265" r:id="rId10"/>
    <p:sldId id="294" r:id="rId11"/>
    <p:sldId id="287" r:id="rId12"/>
    <p:sldId id="293" r:id="rId13"/>
    <p:sldId id="289" r:id="rId14"/>
    <p:sldId id="292" r:id="rId15"/>
    <p:sldId id="288" r:id="rId16"/>
    <p:sldId id="263" r:id="rId17"/>
    <p:sldId id="266" r:id="rId18"/>
    <p:sldId id="272" r:id="rId19"/>
    <p:sldId id="295" r:id="rId20"/>
    <p:sldId id="281" r:id="rId21"/>
    <p:sldId id="284" r:id="rId22"/>
    <p:sldId id="270" r:id="rId23"/>
    <p:sldId id="26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86" d="100"/>
          <a:sy n="86" d="100"/>
        </p:scale>
        <p:origin x="48" y="1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90AF3-C371-4317-A5DC-F5C09FBB9843}" type="datetimeFigureOut">
              <a:rPr lang="en-GB" smtClean="0"/>
              <a:t>13/05/2019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A33E30-464C-4A50-8F8E-4E4878BC91BD}" type="slidenum">
              <a:rPr lang="en-GB" smtClean="0"/>
              <a:t>‹#›</a:t>
            </a:fld>
            <a:endParaRPr lang="en-GB"/>
          </a:p>
        </p:txBody>
      </p:sp>
    </p:spTree>
    <p:extLst>
      <p:ext uri="{BB962C8B-B14F-4D97-AF65-F5344CB8AC3E}">
        <p14:creationId xmlns:p14="http://schemas.microsoft.com/office/powerpoint/2010/main" val="2687736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1B805F-FF0F-4BAA-A3A3-E4F945D687F8}" type="datetimeFigureOut">
              <a:rPr lang="en-US" dirty="0"/>
              <a:t>5/13/2019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1F3A6-CC5D-4649-8527-DB0C21FDDFD9}" type="datetimeFigureOut">
              <a:rPr lang="en-US" dirty="0"/>
              <a:t>5/13/2019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5B6F927C-B73E-4F9D-ADFE-F6E23BD7CEE8}" type="datetimeFigureOut">
              <a:rPr lang="en-US" dirty="0"/>
              <a:t>5/13/2019</a:t>
            </a:fld>
            <a:endParaRPr lang="en-US" dirty="0"/>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B1FFFF-984A-4EE5-9BF2-EC9310C878F1}" type="datetimeFigureOut">
              <a:rPr lang="en-US" dirty="0"/>
              <a:t>5/13/2019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3271C1-B42E-4A60-A25F-0185B888604B}" type="datetimeFigureOut">
              <a:rPr lang="en-US" dirty="0"/>
              <a:t>5/13/2019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416292-3725-4763-8973-4C59F0403D99}" type="datetimeFigureOut">
              <a:rPr lang="en-US" dirty="0"/>
              <a:t>5/13/2019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96D1-8909-469F-911A-4C12C68BF5D9}" type="datetimeFigureOut">
              <a:rPr lang="en-US" dirty="0"/>
              <a:t>5/13/2019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6A73BC-5D11-4675-B334-102E1E8C9B50}" type="datetimeFigureOut">
              <a:rPr lang="en-US" dirty="0"/>
              <a:t>5/13/2019</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27B8E45F-652B-4E89-8925-000B0AB8FD98}" type="datetimeFigureOut">
              <a:rPr lang="en-US" dirty="0"/>
              <a:t>5/13/2019</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0B5C51-60B3-48EF-AA78-DB950F30DBA2}" type="datetimeFigureOut">
              <a:rPr lang="en-US" dirty="0"/>
              <a:t>5/13/2019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D676B-6E73-4E3B-A9B3-4966DB9B52A5}" type="datetimeFigureOut">
              <a:rPr lang="en-US" dirty="0"/>
              <a:t>5/13/2019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C4A3462A-2D5B-48AF-A3D4-EF8A90A50A80}" type="datetimeFigureOut">
              <a:rPr lang="en-US" dirty="0"/>
              <a:t>5/13/2019</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E434D-3560-49C0-B2F4-A33E5C9DF0FB}"/>
              </a:ext>
            </a:extLst>
          </p:cNvPr>
          <p:cNvSpPr>
            <a:spLocks noGrp="1"/>
          </p:cNvSpPr>
          <p:nvPr>
            <p:ph type="ctrTitle"/>
          </p:nvPr>
        </p:nvSpPr>
        <p:spPr/>
        <p:txBody>
          <a:bodyPr/>
          <a:lstStyle/>
          <a:p>
            <a:r>
              <a:rPr lang="en-GB" dirty="0"/>
              <a:t>Thematic analysis Presentation </a:t>
            </a:r>
          </a:p>
        </p:txBody>
      </p:sp>
      <p:sp>
        <p:nvSpPr>
          <p:cNvPr id="3" name="Subtitle 2">
            <a:extLst>
              <a:ext uri="{FF2B5EF4-FFF2-40B4-BE49-F238E27FC236}">
                <a16:creationId xmlns:a16="http://schemas.microsoft.com/office/drawing/2014/main" id="{FC102643-0C10-455B-A910-F697CF80787B}"/>
              </a:ext>
            </a:extLst>
          </p:cNvPr>
          <p:cNvSpPr>
            <a:spLocks noGrp="1"/>
          </p:cNvSpPr>
          <p:nvPr>
            <p:ph type="subTitle" idx="1"/>
          </p:nvPr>
        </p:nvSpPr>
        <p:spPr>
          <a:xfrm>
            <a:off x="892233" y="5120640"/>
            <a:ext cx="10346574" cy="1629294"/>
          </a:xfrm>
        </p:spPr>
        <p:txBody>
          <a:bodyPr>
            <a:normAutofit/>
          </a:bodyPr>
          <a:lstStyle/>
          <a:p>
            <a:pPr algn="r"/>
            <a:r>
              <a:rPr lang="en-GB" dirty="0"/>
              <a:t>“Thematic analysis is the process for capturing patterns across qualitative data analysis. </a:t>
            </a:r>
            <a:br>
              <a:rPr lang="en-GB" dirty="0"/>
            </a:br>
            <a:br>
              <a:rPr lang="en-GB" dirty="0"/>
            </a:br>
            <a:endParaRPr lang="en-GB" dirty="0"/>
          </a:p>
          <a:p>
            <a:pPr algn="r"/>
            <a:r>
              <a:rPr lang="en-GB" sz="1400" b="0" i="1" dirty="0"/>
              <a:t>(Braun, et al., 2019).</a:t>
            </a:r>
          </a:p>
          <a:p>
            <a:pPr algn="r"/>
            <a:endParaRPr lang="en-GB" dirty="0"/>
          </a:p>
          <a:p>
            <a:endParaRPr lang="en-GB" dirty="0"/>
          </a:p>
        </p:txBody>
      </p:sp>
      <p:sp>
        <p:nvSpPr>
          <p:cNvPr id="4" name="Footer Placeholder 3">
            <a:extLst>
              <a:ext uri="{FF2B5EF4-FFF2-40B4-BE49-F238E27FC236}">
                <a16:creationId xmlns:a16="http://schemas.microsoft.com/office/drawing/2014/main" id="{452A756F-2567-4C4D-B18E-BDCB483DD7D6}"/>
              </a:ext>
            </a:extLst>
          </p:cNvPr>
          <p:cNvSpPr>
            <a:spLocks noGrp="1"/>
          </p:cNvSpPr>
          <p:nvPr>
            <p:ph type="ftr" sz="quarter" idx="11"/>
          </p:nvPr>
        </p:nvSpPr>
        <p:spPr/>
        <p:txBody>
          <a:bodyPr/>
          <a:lstStyle/>
          <a:p>
            <a:r>
              <a:rPr lang="en-US" dirty="0"/>
              <a:t>Mali Burgess </a:t>
            </a:r>
          </a:p>
          <a:p>
            <a:r>
              <a:rPr lang="en-US" dirty="0"/>
              <a:t>P151027</a:t>
            </a:r>
          </a:p>
        </p:txBody>
      </p:sp>
      <p:sp>
        <p:nvSpPr>
          <p:cNvPr id="5" name="Slide Number Placeholder 4">
            <a:extLst>
              <a:ext uri="{FF2B5EF4-FFF2-40B4-BE49-F238E27FC236}">
                <a16:creationId xmlns:a16="http://schemas.microsoft.com/office/drawing/2014/main" id="{A20BF218-A022-4EF3-B57E-17E49C052CB0}"/>
              </a:ext>
            </a:extLst>
          </p:cNvPr>
          <p:cNvSpPr>
            <a:spLocks noGrp="1"/>
          </p:cNvSpPr>
          <p:nvPr>
            <p:ph type="sldNum" sz="quarter" idx="12"/>
          </p:nvPr>
        </p:nvSpPr>
        <p:spPr/>
        <p:txBody>
          <a:bodyPr/>
          <a:lstStyle/>
          <a:p>
            <a:fld id="{4FAB73BC-B049-4115-A692-8D63A059BFB8}" type="slidenum">
              <a:rPr lang="en-US" smtClean="0"/>
              <a:pPr/>
              <a:t>1</a:t>
            </a:fld>
            <a:endParaRPr lang="en-US" dirty="0"/>
          </a:p>
        </p:txBody>
      </p:sp>
    </p:spTree>
    <p:extLst>
      <p:ext uri="{BB962C8B-B14F-4D97-AF65-F5344CB8AC3E}">
        <p14:creationId xmlns:p14="http://schemas.microsoft.com/office/powerpoint/2010/main" val="234653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A18E3-9EBB-4F93-9174-C860DCF3CDD3}"/>
              </a:ext>
            </a:extLst>
          </p:cNvPr>
          <p:cNvSpPr>
            <a:spLocks noGrp="1"/>
          </p:cNvSpPr>
          <p:nvPr>
            <p:ph type="title"/>
          </p:nvPr>
        </p:nvSpPr>
        <p:spPr>
          <a:xfrm>
            <a:off x="1069848" y="-144087"/>
            <a:ext cx="10058400" cy="2238063"/>
          </a:xfrm>
        </p:spPr>
        <p:txBody>
          <a:bodyPr>
            <a:normAutofit/>
          </a:bodyPr>
          <a:lstStyle/>
          <a:p>
            <a:pPr algn="ctr"/>
            <a:r>
              <a:rPr lang="en-GB" sz="3200" u="sng" dirty="0"/>
              <a:t>Overarching question: </a:t>
            </a:r>
            <a:br>
              <a:rPr lang="en-GB" sz="3200" dirty="0"/>
            </a:br>
            <a:br>
              <a:rPr lang="en-GB" sz="3200" dirty="0"/>
            </a:br>
            <a:r>
              <a:rPr lang="en-GB" sz="3200" dirty="0"/>
              <a:t>what impact does cyberbullying have on a young person’s mental health and well-being?</a:t>
            </a:r>
          </a:p>
        </p:txBody>
      </p:sp>
      <p:sp>
        <p:nvSpPr>
          <p:cNvPr id="3" name="Content Placeholder 2">
            <a:extLst>
              <a:ext uri="{FF2B5EF4-FFF2-40B4-BE49-F238E27FC236}">
                <a16:creationId xmlns:a16="http://schemas.microsoft.com/office/drawing/2014/main" id="{CAE21AA4-D21E-4BF2-9193-0A211AD3434C}"/>
              </a:ext>
            </a:extLst>
          </p:cNvPr>
          <p:cNvSpPr>
            <a:spLocks noGrp="1"/>
          </p:cNvSpPr>
          <p:nvPr>
            <p:ph idx="1"/>
          </p:nvPr>
        </p:nvSpPr>
        <p:spPr/>
        <p:txBody>
          <a:bodyPr>
            <a:normAutofit lnSpcReduction="10000"/>
          </a:bodyPr>
          <a:lstStyle/>
          <a:p>
            <a:endParaRPr lang="en-GB" i="1" dirty="0"/>
          </a:p>
          <a:p>
            <a:r>
              <a:rPr lang="en-GB" i="1" dirty="0"/>
              <a:t>In order to answer the overarching question, three questions all relating to the topic of cyberbullying were discussed within the focus group:</a:t>
            </a:r>
          </a:p>
          <a:p>
            <a:endParaRPr lang="en-GB" dirty="0"/>
          </a:p>
          <a:p>
            <a:endParaRPr lang="en-GB" dirty="0"/>
          </a:p>
          <a:p>
            <a:r>
              <a:rPr lang="en-GB" dirty="0"/>
              <a:t>Which age group are most likely to commit an act of cyberbullying?</a:t>
            </a:r>
          </a:p>
          <a:p>
            <a:endParaRPr lang="en-GB" dirty="0"/>
          </a:p>
          <a:p>
            <a:r>
              <a:rPr lang="en-GB" dirty="0"/>
              <a:t>What are the reasons young people get involved in online bullying?</a:t>
            </a:r>
          </a:p>
          <a:p>
            <a:endParaRPr lang="en-GB" dirty="0"/>
          </a:p>
          <a:p>
            <a:r>
              <a:rPr lang="en-GB" dirty="0"/>
              <a:t>What influence can social media have on a young person’s behaviour?</a:t>
            </a:r>
          </a:p>
          <a:p>
            <a:endParaRPr lang="en-GB" dirty="0"/>
          </a:p>
        </p:txBody>
      </p:sp>
    </p:spTree>
    <p:extLst>
      <p:ext uri="{BB962C8B-B14F-4D97-AF65-F5344CB8AC3E}">
        <p14:creationId xmlns:p14="http://schemas.microsoft.com/office/powerpoint/2010/main" val="3388581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20B3A-98C6-4192-A774-BCB88CF284B1}"/>
              </a:ext>
            </a:extLst>
          </p:cNvPr>
          <p:cNvSpPr>
            <a:spLocks noGrp="1"/>
          </p:cNvSpPr>
          <p:nvPr>
            <p:ph type="title"/>
          </p:nvPr>
        </p:nvSpPr>
        <p:spPr/>
        <p:txBody>
          <a:bodyPr>
            <a:normAutofit/>
          </a:bodyPr>
          <a:lstStyle/>
          <a:p>
            <a:pPr algn="ctr"/>
            <a:r>
              <a:rPr lang="en-GB" dirty="0"/>
              <a:t>Cyberbullying; </a:t>
            </a:r>
            <a:br>
              <a:rPr lang="en-GB" dirty="0"/>
            </a:br>
            <a:r>
              <a:rPr lang="en-GB" sz="2000" dirty="0"/>
              <a:t>The new form of bullying and harassment? </a:t>
            </a:r>
          </a:p>
        </p:txBody>
      </p:sp>
      <p:sp>
        <p:nvSpPr>
          <p:cNvPr id="3" name="Content Placeholder 2">
            <a:extLst>
              <a:ext uri="{FF2B5EF4-FFF2-40B4-BE49-F238E27FC236}">
                <a16:creationId xmlns:a16="http://schemas.microsoft.com/office/drawing/2014/main" id="{1DAB600A-2905-4C33-9A99-480F88802530}"/>
              </a:ext>
            </a:extLst>
          </p:cNvPr>
          <p:cNvSpPr>
            <a:spLocks noGrp="1"/>
          </p:cNvSpPr>
          <p:nvPr>
            <p:ph idx="1"/>
          </p:nvPr>
        </p:nvSpPr>
        <p:spPr>
          <a:xfrm>
            <a:off x="1014430" y="2276302"/>
            <a:ext cx="10058400" cy="4050792"/>
          </a:xfrm>
        </p:spPr>
        <p:txBody>
          <a:bodyPr>
            <a:normAutofit fontScale="92500" lnSpcReduction="20000"/>
          </a:bodyPr>
          <a:lstStyle/>
          <a:p>
            <a:r>
              <a:rPr lang="en-GB" dirty="0"/>
              <a:t>The use of technology to cause deliberate harm and upset to an individual </a:t>
            </a:r>
          </a:p>
          <a:p>
            <a:r>
              <a:rPr lang="en-GB" dirty="0"/>
              <a:t>Anybody can practice it </a:t>
            </a:r>
          </a:p>
          <a:p>
            <a:r>
              <a:rPr lang="en-GB" dirty="0"/>
              <a:t>Don’t have to be physically strong </a:t>
            </a:r>
          </a:p>
          <a:p>
            <a:r>
              <a:rPr lang="en-GB" dirty="0"/>
              <a:t>Anonymity </a:t>
            </a:r>
          </a:p>
          <a:p>
            <a:r>
              <a:rPr lang="en-GB" dirty="0"/>
              <a:t>In the public domain </a:t>
            </a:r>
          </a:p>
          <a:p>
            <a:r>
              <a:rPr lang="en-GB" dirty="0"/>
              <a:t>247 access</a:t>
            </a:r>
          </a:p>
          <a:p>
            <a:r>
              <a:rPr lang="en-GB" dirty="0"/>
              <a:t>Bullying can expand from school life into home life </a:t>
            </a:r>
          </a:p>
          <a:p>
            <a:endParaRPr lang="en-GB" dirty="0"/>
          </a:p>
          <a:p>
            <a:endParaRPr lang="en-GB" dirty="0"/>
          </a:p>
          <a:p>
            <a:r>
              <a:rPr lang="en-GB" sz="1600" b="1" i="1" dirty="0">
                <a:solidFill>
                  <a:srgbClr val="FF0000"/>
                </a:solidFill>
              </a:rPr>
              <a:t>“Cyberbullying occurs when three main components intersect; young people, technology and trouble.”</a:t>
            </a:r>
          </a:p>
          <a:p>
            <a:pPr marL="0" indent="0" algn="r">
              <a:buNone/>
            </a:pPr>
            <a:r>
              <a:rPr lang="en-GB" sz="1300" i="1" dirty="0"/>
              <a:t> (Hinduja &amp; </a:t>
            </a:r>
            <a:r>
              <a:rPr lang="en-GB" sz="1300" i="1" dirty="0" err="1"/>
              <a:t>Patchin</a:t>
            </a:r>
            <a:r>
              <a:rPr lang="en-GB" sz="1300" i="1" dirty="0"/>
              <a:t>, 2014)</a:t>
            </a:r>
          </a:p>
        </p:txBody>
      </p:sp>
      <p:pic>
        <p:nvPicPr>
          <p:cNvPr id="4" name="Picture 3">
            <a:extLst>
              <a:ext uri="{FF2B5EF4-FFF2-40B4-BE49-F238E27FC236}">
                <a16:creationId xmlns:a16="http://schemas.microsoft.com/office/drawing/2014/main" id="{E7907F77-5B0E-41B5-948E-4B25AFB15C02}"/>
              </a:ext>
            </a:extLst>
          </p:cNvPr>
          <p:cNvPicPr>
            <a:picLocks noChangeAspect="1"/>
          </p:cNvPicPr>
          <p:nvPr/>
        </p:nvPicPr>
        <p:blipFill>
          <a:blip r:embed="rId2"/>
          <a:stretch>
            <a:fillRect/>
          </a:stretch>
        </p:blipFill>
        <p:spPr>
          <a:xfrm>
            <a:off x="9914313" y="70936"/>
            <a:ext cx="2205366" cy="2205366"/>
          </a:xfrm>
          <a:prstGeom prst="rect">
            <a:avLst/>
          </a:prstGeom>
        </p:spPr>
      </p:pic>
    </p:spTree>
    <p:extLst>
      <p:ext uri="{BB962C8B-B14F-4D97-AF65-F5344CB8AC3E}">
        <p14:creationId xmlns:p14="http://schemas.microsoft.com/office/powerpoint/2010/main" val="441570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B6428-0810-4387-963C-1D1D4D059DE1}"/>
              </a:ext>
            </a:extLst>
          </p:cNvPr>
          <p:cNvSpPr>
            <a:spLocks noGrp="1"/>
          </p:cNvSpPr>
          <p:nvPr>
            <p:ph type="title"/>
          </p:nvPr>
        </p:nvSpPr>
        <p:spPr/>
        <p:txBody>
          <a:bodyPr/>
          <a:lstStyle/>
          <a:p>
            <a:r>
              <a:rPr lang="en-GB" dirty="0"/>
              <a:t>Method &amp; Methodology </a:t>
            </a:r>
          </a:p>
        </p:txBody>
      </p:sp>
      <p:sp>
        <p:nvSpPr>
          <p:cNvPr id="3" name="Content Placeholder 2">
            <a:extLst>
              <a:ext uri="{FF2B5EF4-FFF2-40B4-BE49-F238E27FC236}">
                <a16:creationId xmlns:a16="http://schemas.microsoft.com/office/drawing/2014/main" id="{A5B1DFB3-71A9-44E9-A9FD-A2589E35395B}"/>
              </a:ext>
            </a:extLst>
          </p:cNvPr>
          <p:cNvSpPr>
            <a:spLocks noGrp="1"/>
          </p:cNvSpPr>
          <p:nvPr>
            <p:ph idx="1"/>
          </p:nvPr>
        </p:nvSpPr>
        <p:spPr/>
        <p:txBody>
          <a:bodyPr>
            <a:normAutofit fontScale="92500" lnSpcReduction="20000"/>
          </a:bodyPr>
          <a:lstStyle/>
          <a:p>
            <a:r>
              <a:rPr lang="en-GB" dirty="0"/>
              <a:t>The philosophical lens/approach used within the data analysis was;</a:t>
            </a:r>
          </a:p>
          <a:p>
            <a:endParaRPr lang="en-GB" dirty="0"/>
          </a:p>
          <a:p>
            <a:r>
              <a:rPr lang="en-GB" b="1" dirty="0"/>
              <a:t>Social constructivist lens</a:t>
            </a:r>
          </a:p>
          <a:p>
            <a:endParaRPr lang="en-GB" b="1" dirty="0"/>
          </a:p>
          <a:p>
            <a:r>
              <a:rPr lang="en-GB" dirty="0"/>
              <a:t>Documentation was sent out to each individual prior to the focus group</a:t>
            </a:r>
          </a:p>
          <a:p>
            <a:r>
              <a:rPr lang="en-GB" dirty="0"/>
              <a:t>Informed consent </a:t>
            </a:r>
          </a:p>
          <a:p>
            <a:r>
              <a:rPr lang="en-GB" dirty="0"/>
              <a:t>Included ethical issues that may arise </a:t>
            </a:r>
          </a:p>
          <a:p>
            <a:r>
              <a:rPr lang="en-GB" dirty="0"/>
              <a:t>Familiarisation of the questions being asked </a:t>
            </a:r>
          </a:p>
          <a:p>
            <a:endParaRPr lang="en-GB" dirty="0"/>
          </a:p>
          <a:p>
            <a:endParaRPr lang="en-GB" dirty="0"/>
          </a:p>
          <a:p>
            <a:pPr marL="0" indent="0" algn="r">
              <a:buNone/>
            </a:pPr>
            <a:r>
              <a:rPr lang="en-GB" sz="1300" dirty="0"/>
              <a:t>(Amineh &amp; </a:t>
            </a:r>
            <a:r>
              <a:rPr lang="en-GB" sz="1300" dirty="0" err="1"/>
              <a:t>Davatgari</a:t>
            </a:r>
            <a:r>
              <a:rPr lang="en-GB" sz="1300" dirty="0"/>
              <a:t>, 2015)</a:t>
            </a:r>
          </a:p>
          <a:p>
            <a:endParaRPr lang="en-GB" sz="1300" b="1" dirty="0"/>
          </a:p>
          <a:p>
            <a:endParaRPr lang="en-GB" b="1" dirty="0"/>
          </a:p>
        </p:txBody>
      </p:sp>
      <p:pic>
        <p:nvPicPr>
          <p:cNvPr id="4" name="Picture 3">
            <a:extLst>
              <a:ext uri="{FF2B5EF4-FFF2-40B4-BE49-F238E27FC236}">
                <a16:creationId xmlns:a16="http://schemas.microsoft.com/office/drawing/2014/main" id="{BBE9EF98-CC7A-4887-8F8F-1E6DC56E3175}"/>
              </a:ext>
            </a:extLst>
          </p:cNvPr>
          <p:cNvPicPr>
            <a:picLocks noChangeAspect="1"/>
          </p:cNvPicPr>
          <p:nvPr/>
        </p:nvPicPr>
        <p:blipFill>
          <a:blip r:embed="rId2"/>
          <a:stretch>
            <a:fillRect/>
          </a:stretch>
        </p:blipFill>
        <p:spPr>
          <a:xfrm>
            <a:off x="8661862" y="209773"/>
            <a:ext cx="2907722" cy="1884203"/>
          </a:xfrm>
          <a:prstGeom prst="rect">
            <a:avLst/>
          </a:prstGeom>
        </p:spPr>
      </p:pic>
    </p:spTree>
    <p:extLst>
      <p:ext uri="{BB962C8B-B14F-4D97-AF65-F5344CB8AC3E}">
        <p14:creationId xmlns:p14="http://schemas.microsoft.com/office/powerpoint/2010/main" val="577269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13F1B-C735-475E-9562-93D47BB7ABD9}"/>
              </a:ext>
            </a:extLst>
          </p:cNvPr>
          <p:cNvSpPr>
            <a:spLocks noGrp="1"/>
          </p:cNvSpPr>
          <p:nvPr>
            <p:ph type="title"/>
          </p:nvPr>
        </p:nvSpPr>
        <p:spPr/>
        <p:txBody>
          <a:bodyPr/>
          <a:lstStyle/>
          <a:p>
            <a:r>
              <a:rPr lang="en-GB" dirty="0"/>
              <a:t>Ethical issues </a:t>
            </a:r>
          </a:p>
        </p:txBody>
      </p:sp>
      <p:sp>
        <p:nvSpPr>
          <p:cNvPr id="3" name="Content Placeholder 2">
            <a:extLst>
              <a:ext uri="{FF2B5EF4-FFF2-40B4-BE49-F238E27FC236}">
                <a16:creationId xmlns:a16="http://schemas.microsoft.com/office/drawing/2014/main" id="{88B36000-F733-41E7-BE2D-B2C04A7806AA}"/>
              </a:ext>
            </a:extLst>
          </p:cNvPr>
          <p:cNvSpPr>
            <a:spLocks noGrp="1"/>
          </p:cNvSpPr>
          <p:nvPr>
            <p:ph idx="1"/>
          </p:nvPr>
        </p:nvSpPr>
        <p:spPr/>
        <p:txBody>
          <a:bodyPr>
            <a:normAutofit/>
          </a:bodyPr>
          <a:lstStyle/>
          <a:p>
            <a:r>
              <a:rPr lang="en-GB" i="1" dirty="0"/>
              <a:t>Awareness of the ethical issues that may arise when facilitating the focus group included:</a:t>
            </a:r>
          </a:p>
          <a:p>
            <a:endParaRPr lang="en-GB" i="1" dirty="0"/>
          </a:p>
          <a:p>
            <a:r>
              <a:rPr lang="en-GB" dirty="0"/>
              <a:t>Confidentially </a:t>
            </a:r>
          </a:p>
          <a:p>
            <a:r>
              <a:rPr lang="en-GB" dirty="0"/>
              <a:t>Informed consent </a:t>
            </a:r>
          </a:p>
          <a:p>
            <a:r>
              <a:rPr lang="en-GB" dirty="0"/>
              <a:t>Mindful of the topic of cyberbullying (may be a sensitive subject)</a:t>
            </a:r>
          </a:p>
          <a:p>
            <a:r>
              <a:rPr lang="en-GB" dirty="0"/>
              <a:t>Mixed culture and ethnicity </a:t>
            </a:r>
          </a:p>
          <a:p>
            <a:r>
              <a:rPr lang="en-GB" dirty="0"/>
              <a:t>Awareness (culturally competent) </a:t>
            </a:r>
          </a:p>
        </p:txBody>
      </p:sp>
    </p:spTree>
    <p:extLst>
      <p:ext uri="{BB962C8B-B14F-4D97-AF65-F5344CB8AC3E}">
        <p14:creationId xmlns:p14="http://schemas.microsoft.com/office/powerpoint/2010/main" val="1490031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FE714-EA05-4E7A-BF46-C1780E2FF1BB}"/>
              </a:ext>
            </a:extLst>
          </p:cNvPr>
          <p:cNvSpPr>
            <a:spLocks noGrp="1"/>
          </p:cNvSpPr>
          <p:nvPr>
            <p:ph type="title"/>
          </p:nvPr>
        </p:nvSpPr>
        <p:spPr/>
        <p:txBody>
          <a:bodyPr/>
          <a:lstStyle/>
          <a:p>
            <a:r>
              <a:rPr lang="en-GB" dirty="0"/>
              <a:t>Focus group</a:t>
            </a:r>
          </a:p>
        </p:txBody>
      </p:sp>
      <p:sp>
        <p:nvSpPr>
          <p:cNvPr id="3" name="Content Placeholder 2">
            <a:extLst>
              <a:ext uri="{FF2B5EF4-FFF2-40B4-BE49-F238E27FC236}">
                <a16:creationId xmlns:a16="http://schemas.microsoft.com/office/drawing/2014/main" id="{87453D44-8D2D-4DCB-921E-B9EC068676FE}"/>
              </a:ext>
            </a:extLst>
          </p:cNvPr>
          <p:cNvSpPr>
            <a:spLocks noGrp="1"/>
          </p:cNvSpPr>
          <p:nvPr>
            <p:ph idx="1"/>
          </p:nvPr>
        </p:nvSpPr>
        <p:spPr/>
        <p:txBody>
          <a:bodyPr>
            <a:normAutofit fontScale="92500" lnSpcReduction="20000"/>
          </a:bodyPr>
          <a:lstStyle/>
          <a:p>
            <a:r>
              <a:rPr lang="en-GB" dirty="0"/>
              <a:t>Five people </a:t>
            </a:r>
          </a:p>
          <a:p>
            <a:r>
              <a:rPr lang="en-GB" dirty="0"/>
              <a:t>Easily managed </a:t>
            </a:r>
          </a:p>
          <a:p>
            <a:r>
              <a:rPr lang="en-GB" dirty="0"/>
              <a:t>Age diversity </a:t>
            </a:r>
          </a:p>
          <a:p>
            <a:r>
              <a:rPr lang="en-GB" dirty="0"/>
              <a:t>Provide a broad range of information </a:t>
            </a:r>
          </a:p>
          <a:p>
            <a:r>
              <a:rPr lang="en-GB" dirty="0"/>
              <a:t>Useful to obtain detailed information </a:t>
            </a:r>
          </a:p>
          <a:p>
            <a:r>
              <a:rPr lang="en-GB" dirty="0"/>
              <a:t>Feelings, perceptions and opinions on the topic of cyberbullying </a:t>
            </a:r>
          </a:p>
          <a:p>
            <a:r>
              <a:rPr lang="en-GB" dirty="0"/>
              <a:t>Group discussion; agreement/disagreement </a:t>
            </a:r>
          </a:p>
          <a:p>
            <a:endParaRPr lang="en-GB" dirty="0"/>
          </a:p>
          <a:p>
            <a:endParaRPr lang="en-GB" dirty="0"/>
          </a:p>
          <a:p>
            <a:endParaRPr lang="en-GB" dirty="0"/>
          </a:p>
          <a:p>
            <a:pPr marL="0" indent="0" algn="r">
              <a:buNone/>
            </a:pPr>
            <a:r>
              <a:rPr lang="en-GB" sz="1300" i="1" dirty="0"/>
              <a:t>(Barbour , 2018). </a:t>
            </a:r>
          </a:p>
        </p:txBody>
      </p:sp>
    </p:spTree>
    <p:extLst>
      <p:ext uri="{BB962C8B-B14F-4D97-AF65-F5344CB8AC3E}">
        <p14:creationId xmlns:p14="http://schemas.microsoft.com/office/powerpoint/2010/main" val="1823263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01577-B98A-4BC1-B6E5-A3A68D6CBAD3}"/>
              </a:ext>
            </a:extLst>
          </p:cNvPr>
          <p:cNvSpPr>
            <a:spLocks noGrp="1"/>
          </p:cNvSpPr>
          <p:nvPr>
            <p:ph type="title"/>
          </p:nvPr>
        </p:nvSpPr>
        <p:spPr/>
        <p:txBody>
          <a:bodyPr>
            <a:normAutofit fontScale="90000"/>
          </a:bodyPr>
          <a:lstStyle/>
          <a:p>
            <a:br>
              <a:rPr lang="en-GB" dirty="0"/>
            </a:br>
            <a:r>
              <a:rPr lang="en-GB" dirty="0"/>
              <a:t>Why thematic analysis?</a:t>
            </a:r>
            <a:br>
              <a:rPr lang="en-GB" dirty="0"/>
            </a:br>
            <a:br>
              <a:rPr lang="en-GB" dirty="0"/>
            </a:br>
            <a:r>
              <a:rPr lang="en-GB" sz="2200" dirty="0">
                <a:solidFill>
                  <a:srgbClr val="FF0000"/>
                </a:solidFill>
              </a:rPr>
              <a:t>What is the hidden meaning behind the words?</a:t>
            </a:r>
            <a:br>
              <a:rPr lang="en-GB" dirty="0"/>
            </a:br>
            <a:endParaRPr lang="en-GB" dirty="0"/>
          </a:p>
        </p:txBody>
      </p:sp>
      <p:sp>
        <p:nvSpPr>
          <p:cNvPr id="3" name="Content Placeholder 2">
            <a:extLst>
              <a:ext uri="{FF2B5EF4-FFF2-40B4-BE49-F238E27FC236}">
                <a16:creationId xmlns:a16="http://schemas.microsoft.com/office/drawing/2014/main" id="{C4B788DD-198D-4E24-AEA4-8114A2148199}"/>
              </a:ext>
            </a:extLst>
          </p:cNvPr>
          <p:cNvSpPr>
            <a:spLocks noGrp="1"/>
          </p:cNvSpPr>
          <p:nvPr>
            <p:ph idx="1"/>
          </p:nvPr>
        </p:nvSpPr>
        <p:spPr/>
        <p:txBody>
          <a:bodyPr>
            <a:normAutofit fontScale="70000" lnSpcReduction="20000"/>
          </a:bodyPr>
          <a:lstStyle/>
          <a:p>
            <a:pPr marL="0" indent="0">
              <a:buNone/>
            </a:pPr>
            <a:r>
              <a:rPr lang="en-GB" i="1" dirty="0"/>
              <a:t>Thematic analysis is commonly used in qualitative research and helps to;</a:t>
            </a:r>
          </a:p>
          <a:p>
            <a:pPr marL="0" indent="0">
              <a:buNone/>
            </a:pPr>
            <a:endParaRPr lang="en-GB" dirty="0"/>
          </a:p>
          <a:p>
            <a:r>
              <a:rPr lang="en-GB" sz="2300" dirty="0"/>
              <a:t>Identify patterns and themes across data </a:t>
            </a:r>
          </a:p>
          <a:p>
            <a:endParaRPr lang="en-GB" sz="2300" dirty="0"/>
          </a:p>
          <a:p>
            <a:r>
              <a:rPr lang="en-GB" sz="2300" dirty="0"/>
              <a:t>Gives the data meaning </a:t>
            </a:r>
          </a:p>
          <a:p>
            <a:endParaRPr lang="en-GB" sz="2300" dirty="0"/>
          </a:p>
          <a:p>
            <a:r>
              <a:rPr lang="en-GB" sz="2300" dirty="0"/>
              <a:t>Identify explicit ideas</a:t>
            </a:r>
          </a:p>
          <a:p>
            <a:endParaRPr lang="en-GB" sz="2300" dirty="0"/>
          </a:p>
          <a:p>
            <a:r>
              <a:rPr lang="en-GB" sz="2300" dirty="0"/>
              <a:t>(semantic or latent approaches)</a:t>
            </a:r>
          </a:p>
          <a:p>
            <a:pPr marL="0" indent="0">
              <a:buNone/>
            </a:pPr>
            <a:endParaRPr lang="en-GB" dirty="0"/>
          </a:p>
          <a:p>
            <a:pPr marL="0" indent="0">
              <a:buNone/>
            </a:pPr>
            <a:endParaRPr lang="en-GB" dirty="0"/>
          </a:p>
          <a:p>
            <a:endParaRPr lang="en-GB" dirty="0"/>
          </a:p>
          <a:p>
            <a:pPr marL="0" indent="0" algn="r">
              <a:buNone/>
            </a:pPr>
            <a:r>
              <a:rPr lang="en-GB" sz="1700" i="1" dirty="0"/>
              <a:t>(Braun, et al., 2019).</a:t>
            </a:r>
          </a:p>
          <a:p>
            <a:endParaRPr lang="en-GB" dirty="0"/>
          </a:p>
          <a:p>
            <a:pPr algn="r"/>
            <a:endParaRPr lang="en-GB" dirty="0"/>
          </a:p>
          <a:p>
            <a:endParaRPr lang="en-GB" dirty="0"/>
          </a:p>
          <a:p>
            <a:endParaRPr lang="en-GB" dirty="0"/>
          </a:p>
        </p:txBody>
      </p:sp>
      <p:pic>
        <p:nvPicPr>
          <p:cNvPr id="4" name="Picture 3">
            <a:extLst>
              <a:ext uri="{FF2B5EF4-FFF2-40B4-BE49-F238E27FC236}">
                <a16:creationId xmlns:a16="http://schemas.microsoft.com/office/drawing/2014/main" id="{2EBE6752-71E1-4678-9D9A-F0E664DCAF21}"/>
              </a:ext>
            </a:extLst>
          </p:cNvPr>
          <p:cNvPicPr>
            <a:picLocks noChangeAspect="1"/>
          </p:cNvPicPr>
          <p:nvPr/>
        </p:nvPicPr>
        <p:blipFill>
          <a:blip r:embed="rId2"/>
          <a:stretch>
            <a:fillRect/>
          </a:stretch>
        </p:blipFill>
        <p:spPr>
          <a:xfrm>
            <a:off x="8686800" y="288387"/>
            <a:ext cx="3247291" cy="1603350"/>
          </a:xfrm>
          <a:prstGeom prst="rect">
            <a:avLst/>
          </a:prstGeom>
        </p:spPr>
      </p:pic>
    </p:spTree>
    <p:extLst>
      <p:ext uri="{BB962C8B-B14F-4D97-AF65-F5344CB8AC3E}">
        <p14:creationId xmlns:p14="http://schemas.microsoft.com/office/powerpoint/2010/main" val="1752960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11FE-7DC2-4F5C-B6C9-2C7FAC01E003}"/>
              </a:ext>
            </a:extLst>
          </p:cNvPr>
          <p:cNvSpPr>
            <a:spLocks noGrp="1"/>
          </p:cNvSpPr>
          <p:nvPr>
            <p:ph type="title"/>
          </p:nvPr>
        </p:nvSpPr>
        <p:spPr/>
        <p:txBody>
          <a:bodyPr/>
          <a:lstStyle/>
          <a:p>
            <a:r>
              <a:rPr lang="en-GB" dirty="0"/>
              <a:t>How was the focus group was organised</a:t>
            </a:r>
          </a:p>
        </p:txBody>
      </p:sp>
      <p:sp>
        <p:nvSpPr>
          <p:cNvPr id="3" name="Content Placeholder 2">
            <a:extLst>
              <a:ext uri="{FF2B5EF4-FFF2-40B4-BE49-F238E27FC236}">
                <a16:creationId xmlns:a16="http://schemas.microsoft.com/office/drawing/2014/main" id="{FBDBA93F-C78A-4B5D-B881-EA6AA90C8478}"/>
              </a:ext>
            </a:extLst>
          </p:cNvPr>
          <p:cNvSpPr>
            <a:spLocks noGrp="1"/>
          </p:cNvSpPr>
          <p:nvPr>
            <p:ph idx="1"/>
          </p:nvPr>
        </p:nvSpPr>
        <p:spPr/>
        <p:txBody>
          <a:bodyPr>
            <a:normAutofit/>
          </a:bodyPr>
          <a:lstStyle/>
          <a:p>
            <a:endParaRPr lang="en-GB" dirty="0"/>
          </a:p>
          <a:p>
            <a:r>
              <a:rPr lang="en-GB" dirty="0"/>
              <a:t>Cohort of third year five counselling students studying in UWTSD</a:t>
            </a:r>
          </a:p>
          <a:p>
            <a:r>
              <a:rPr lang="en-GB" dirty="0"/>
              <a:t>Wanted to explore the topic of cyberbullying further</a:t>
            </a:r>
          </a:p>
          <a:p>
            <a:r>
              <a:rPr lang="en-GB" dirty="0"/>
              <a:t>Three questions were asked in order to answer the overarching question</a:t>
            </a:r>
          </a:p>
          <a:p>
            <a:r>
              <a:rPr lang="en-GB" dirty="0"/>
              <a:t>Documentation was sent out to each participant </a:t>
            </a:r>
          </a:p>
          <a:p>
            <a:r>
              <a:rPr lang="en-GB" dirty="0"/>
              <a:t>Familiarisation with the questions being asked </a:t>
            </a:r>
          </a:p>
          <a:p>
            <a:r>
              <a:rPr lang="en-GB" dirty="0"/>
              <a:t>Informed consent </a:t>
            </a:r>
          </a:p>
          <a:p>
            <a:r>
              <a:rPr lang="en-GB" dirty="0"/>
              <a:t>Time to prepare </a:t>
            </a:r>
          </a:p>
        </p:txBody>
      </p:sp>
    </p:spTree>
    <p:extLst>
      <p:ext uri="{BB962C8B-B14F-4D97-AF65-F5344CB8AC3E}">
        <p14:creationId xmlns:p14="http://schemas.microsoft.com/office/powerpoint/2010/main" val="1747455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2092-4E1A-4355-9F12-DA29AB9E0824}"/>
              </a:ext>
            </a:extLst>
          </p:cNvPr>
          <p:cNvSpPr>
            <a:spLocks noGrp="1"/>
          </p:cNvSpPr>
          <p:nvPr>
            <p:ph type="title"/>
          </p:nvPr>
        </p:nvSpPr>
        <p:spPr/>
        <p:txBody>
          <a:bodyPr/>
          <a:lstStyle/>
          <a:p>
            <a:r>
              <a:rPr lang="en-GB" dirty="0"/>
              <a:t>How the data was collected </a:t>
            </a:r>
          </a:p>
        </p:txBody>
      </p:sp>
      <p:sp>
        <p:nvSpPr>
          <p:cNvPr id="3" name="Content Placeholder 2">
            <a:extLst>
              <a:ext uri="{FF2B5EF4-FFF2-40B4-BE49-F238E27FC236}">
                <a16:creationId xmlns:a16="http://schemas.microsoft.com/office/drawing/2014/main" id="{D1895470-7462-44E2-8424-E052E8A1083E}"/>
              </a:ext>
            </a:extLst>
          </p:cNvPr>
          <p:cNvSpPr>
            <a:spLocks noGrp="1"/>
          </p:cNvSpPr>
          <p:nvPr>
            <p:ph idx="1"/>
          </p:nvPr>
        </p:nvSpPr>
        <p:spPr>
          <a:xfrm>
            <a:off x="1069848" y="1862051"/>
            <a:ext cx="10058400" cy="4310149"/>
          </a:xfrm>
        </p:spPr>
        <p:txBody>
          <a:bodyPr>
            <a:normAutofit fontScale="85000" lnSpcReduction="20000"/>
          </a:bodyPr>
          <a:lstStyle/>
          <a:p>
            <a:r>
              <a:rPr lang="en-GB" dirty="0"/>
              <a:t>Audio recorded through a focus group of five third year counselling students </a:t>
            </a:r>
          </a:p>
          <a:p>
            <a:pPr marL="0" indent="0">
              <a:buNone/>
            </a:pPr>
            <a:endParaRPr lang="en-GB" dirty="0"/>
          </a:p>
          <a:p>
            <a:r>
              <a:rPr lang="en-GB" dirty="0"/>
              <a:t>Recording was transcribed on paper </a:t>
            </a:r>
          </a:p>
          <a:p>
            <a:endParaRPr lang="en-GB" dirty="0"/>
          </a:p>
          <a:p>
            <a:r>
              <a:rPr lang="en-GB" dirty="0"/>
              <a:t>Explored through thematic analysis </a:t>
            </a:r>
          </a:p>
          <a:p>
            <a:endParaRPr lang="en-GB" dirty="0"/>
          </a:p>
          <a:p>
            <a:r>
              <a:rPr lang="en-GB" dirty="0"/>
              <a:t>Picked out codes which were interesting within the data </a:t>
            </a:r>
          </a:p>
          <a:p>
            <a:endParaRPr lang="en-GB" dirty="0"/>
          </a:p>
          <a:p>
            <a:r>
              <a:rPr lang="en-GB" dirty="0"/>
              <a:t>Codes were put in to themes </a:t>
            </a:r>
          </a:p>
          <a:p>
            <a:pPr marL="0" indent="0">
              <a:buNone/>
            </a:pPr>
            <a:endParaRPr lang="en-GB" dirty="0"/>
          </a:p>
          <a:p>
            <a:r>
              <a:rPr lang="en-GB" dirty="0"/>
              <a:t>Codes and themes were recorded on paper</a:t>
            </a:r>
          </a:p>
          <a:p>
            <a:endParaRPr lang="en-GB" dirty="0"/>
          </a:p>
          <a:p>
            <a:r>
              <a:rPr lang="en-GB" dirty="0"/>
              <a:t>What was the music behind the words?</a:t>
            </a:r>
          </a:p>
          <a:p>
            <a:endParaRPr lang="en-GB" dirty="0"/>
          </a:p>
          <a:p>
            <a:endParaRPr lang="en-GB" dirty="0"/>
          </a:p>
          <a:p>
            <a:endParaRPr lang="en-GB" dirty="0"/>
          </a:p>
        </p:txBody>
      </p:sp>
    </p:spTree>
    <p:extLst>
      <p:ext uri="{BB962C8B-B14F-4D97-AF65-F5344CB8AC3E}">
        <p14:creationId xmlns:p14="http://schemas.microsoft.com/office/powerpoint/2010/main" val="2905821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3F7AB-38E0-4036-8C24-542CCF0F72EA}"/>
              </a:ext>
            </a:extLst>
          </p:cNvPr>
          <p:cNvSpPr>
            <a:spLocks noGrp="1"/>
          </p:cNvSpPr>
          <p:nvPr>
            <p:ph type="title"/>
          </p:nvPr>
        </p:nvSpPr>
        <p:spPr>
          <a:xfrm>
            <a:off x="1066800" y="102247"/>
            <a:ext cx="10058400" cy="767818"/>
          </a:xfrm>
        </p:spPr>
        <p:txBody>
          <a:bodyPr>
            <a:normAutofit fontScale="90000"/>
          </a:bodyPr>
          <a:lstStyle/>
          <a:p>
            <a:pPr algn="ctr"/>
            <a:r>
              <a:rPr lang="en-GB" dirty="0"/>
              <a:t>THEME 1: </a:t>
            </a:r>
            <a:br>
              <a:rPr lang="en-GB" dirty="0"/>
            </a:br>
            <a:r>
              <a:rPr lang="en-GB" sz="2200" dirty="0">
                <a:solidFill>
                  <a:srgbClr val="FF0000"/>
                </a:solidFill>
              </a:rPr>
              <a:t>Sticks and stones may break my bones but loneliness will hurt me </a:t>
            </a:r>
          </a:p>
        </p:txBody>
      </p:sp>
      <p:graphicFrame>
        <p:nvGraphicFramePr>
          <p:cNvPr id="4" name="Table 3">
            <a:extLst>
              <a:ext uri="{FF2B5EF4-FFF2-40B4-BE49-F238E27FC236}">
                <a16:creationId xmlns:a16="http://schemas.microsoft.com/office/drawing/2014/main" id="{ADEA7A82-5E62-42FC-8877-71BE76EDA63E}"/>
              </a:ext>
            </a:extLst>
          </p:cNvPr>
          <p:cNvGraphicFramePr>
            <a:graphicFrameLocks noGrp="1"/>
          </p:cNvGraphicFramePr>
          <p:nvPr>
            <p:extLst>
              <p:ext uri="{D42A27DB-BD31-4B8C-83A1-F6EECF244321}">
                <p14:modId xmlns:p14="http://schemas.microsoft.com/office/powerpoint/2010/main" val="2357251429"/>
              </p:ext>
            </p:extLst>
          </p:nvPr>
        </p:nvGraphicFramePr>
        <p:xfrm>
          <a:off x="144087" y="1024466"/>
          <a:ext cx="11903826" cy="5149237"/>
        </p:xfrm>
        <a:graphic>
          <a:graphicData uri="http://schemas.openxmlformats.org/drawingml/2006/table">
            <a:tbl>
              <a:tblPr firstRow="1" bandRow="1">
                <a:tableStyleId>{5C22544A-7EE6-4342-B048-85BDC9FD1C3A}</a:tableStyleId>
              </a:tblPr>
              <a:tblGrid>
                <a:gridCol w="3873731">
                  <a:extLst>
                    <a:ext uri="{9D8B030D-6E8A-4147-A177-3AD203B41FA5}">
                      <a16:colId xmlns:a16="http://schemas.microsoft.com/office/drawing/2014/main" val="3487254943"/>
                    </a:ext>
                  </a:extLst>
                </a:gridCol>
                <a:gridCol w="8030095">
                  <a:extLst>
                    <a:ext uri="{9D8B030D-6E8A-4147-A177-3AD203B41FA5}">
                      <a16:colId xmlns:a16="http://schemas.microsoft.com/office/drawing/2014/main" val="3849781864"/>
                    </a:ext>
                  </a:extLst>
                </a:gridCol>
              </a:tblGrid>
              <a:tr h="707029">
                <a:tc>
                  <a:txBody>
                    <a:bodyPr/>
                    <a:lstStyle/>
                    <a:p>
                      <a:r>
                        <a:rPr lang="en-GB" dirty="0"/>
                        <a:t>NAME OF THEME:</a:t>
                      </a:r>
                    </a:p>
                  </a:txBody>
                  <a:tcPr/>
                </a:tc>
                <a:tc>
                  <a:txBody>
                    <a:bodyPr/>
                    <a:lstStyle/>
                    <a:p>
                      <a:r>
                        <a:rPr lang="en-GB" dirty="0"/>
                        <a:t>THE RECOURSE OF SOCIAL EXCLUSION  (latent observation)</a:t>
                      </a:r>
                    </a:p>
                  </a:txBody>
                  <a:tcPr/>
                </a:tc>
                <a:extLst>
                  <a:ext uri="{0D108BD9-81ED-4DB2-BD59-A6C34878D82A}">
                    <a16:rowId xmlns:a16="http://schemas.microsoft.com/office/drawing/2014/main" val="1352206939"/>
                  </a:ext>
                </a:extLst>
              </a:tr>
              <a:tr h="1401962">
                <a:tc>
                  <a:txBody>
                    <a:bodyPr/>
                    <a:lstStyle/>
                    <a:p>
                      <a:r>
                        <a:rPr lang="en-GB" b="1" dirty="0"/>
                        <a:t>C.O.C:</a:t>
                      </a:r>
                    </a:p>
                  </a:txBody>
                  <a:tcPr/>
                </a:tc>
                <a:tc>
                  <a:txBody>
                    <a:bodyPr/>
                    <a:lstStyle/>
                    <a:p>
                      <a:r>
                        <a:rPr lang="en-GB" dirty="0"/>
                        <a:t>The significance of needing to belong to something and feeling part of a group. Participants express the importance of being liked at a young age, and the fear of being isolated and rejected by friendship groups which can then often, lead to bullying.</a:t>
                      </a:r>
                    </a:p>
                    <a:p>
                      <a:endParaRPr lang="en-GB" dirty="0"/>
                    </a:p>
                  </a:txBody>
                  <a:tcPr/>
                </a:tc>
                <a:extLst>
                  <a:ext uri="{0D108BD9-81ED-4DB2-BD59-A6C34878D82A}">
                    <a16:rowId xmlns:a16="http://schemas.microsoft.com/office/drawing/2014/main" val="800255888"/>
                  </a:ext>
                </a:extLst>
              </a:tr>
              <a:tr h="2979168">
                <a:tc>
                  <a:txBody>
                    <a:bodyPr/>
                    <a:lstStyle/>
                    <a:p>
                      <a:r>
                        <a:rPr lang="en-GB" b="1" dirty="0"/>
                        <a:t>DESCRIPTION:</a:t>
                      </a:r>
                    </a:p>
                  </a:txBody>
                  <a:tcPr/>
                </a:tc>
                <a:tc>
                  <a:txBody>
                    <a:bodyPr/>
                    <a:lstStyle/>
                    <a:p>
                      <a:r>
                        <a:rPr lang="en-GB" dirty="0"/>
                        <a:t>“pressure that they really want to fit in and sometimes they just do or say whatever it is just to belong to a group.” </a:t>
                      </a:r>
                      <a:r>
                        <a:rPr lang="en-GB" sz="1200" dirty="0"/>
                        <a:t>(line 46)</a:t>
                      </a:r>
                    </a:p>
                    <a:p>
                      <a:endParaRPr lang="en-GB" dirty="0"/>
                    </a:p>
                    <a:p>
                      <a:r>
                        <a:rPr lang="en-GB" dirty="0"/>
                        <a:t>“they kind of fall in to the wrong group I feel that they might get involved to be part of that group and have a sense of belonging.” </a:t>
                      </a:r>
                      <a:r>
                        <a:rPr lang="en-GB" sz="1200" dirty="0"/>
                        <a:t>(line 5)</a:t>
                      </a:r>
                    </a:p>
                    <a:p>
                      <a:endParaRPr lang="en-GB" dirty="0"/>
                    </a:p>
                    <a:p>
                      <a:r>
                        <a:rPr lang="en-GB" dirty="0"/>
                        <a:t>“its more important for young people to be liked.” </a:t>
                      </a:r>
                      <a:r>
                        <a:rPr lang="en-GB" sz="1200" dirty="0"/>
                        <a:t>(line 233)</a:t>
                      </a:r>
                    </a:p>
                    <a:p>
                      <a:endParaRPr lang="en-GB" sz="1200" dirty="0"/>
                    </a:p>
                    <a:p>
                      <a:r>
                        <a:rPr lang="en-GB" sz="1800" dirty="0"/>
                        <a:t>“be part of that group and have a sense of belonging.” </a:t>
                      </a:r>
                      <a:r>
                        <a:rPr lang="en-GB" sz="1200" dirty="0"/>
                        <a:t>(line 6)</a:t>
                      </a:r>
                    </a:p>
                  </a:txBody>
                  <a:tcPr/>
                </a:tc>
                <a:extLst>
                  <a:ext uri="{0D108BD9-81ED-4DB2-BD59-A6C34878D82A}">
                    <a16:rowId xmlns:a16="http://schemas.microsoft.com/office/drawing/2014/main" val="4001045906"/>
                  </a:ext>
                </a:extLst>
              </a:tr>
            </a:tbl>
          </a:graphicData>
        </a:graphic>
      </p:graphicFrame>
    </p:spTree>
    <p:extLst>
      <p:ext uri="{BB962C8B-B14F-4D97-AF65-F5344CB8AC3E}">
        <p14:creationId xmlns:p14="http://schemas.microsoft.com/office/powerpoint/2010/main" val="260285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7245-FDA3-4475-A421-CFD267FE2655}"/>
              </a:ext>
            </a:extLst>
          </p:cNvPr>
          <p:cNvSpPr>
            <a:spLocks noGrp="1"/>
          </p:cNvSpPr>
          <p:nvPr>
            <p:ph type="title"/>
          </p:nvPr>
        </p:nvSpPr>
        <p:spPr/>
        <p:txBody>
          <a:bodyPr/>
          <a:lstStyle/>
          <a:p>
            <a:r>
              <a:rPr lang="en-GB" dirty="0"/>
              <a:t>Literature confirms;</a:t>
            </a:r>
          </a:p>
        </p:txBody>
      </p:sp>
      <p:sp>
        <p:nvSpPr>
          <p:cNvPr id="3" name="Content Placeholder 2">
            <a:extLst>
              <a:ext uri="{FF2B5EF4-FFF2-40B4-BE49-F238E27FC236}">
                <a16:creationId xmlns:a16="http://schemas.microsoft.com/office/drawing/2014/main" id="{1E6B522D-2A21-49AC-BF7A-840F7D197373}"/>
              </a:ext>
            </a:extLst>
          </p:cNvPr>
          <p:cNvSpPr>
            <a:spLocks noGrp="1"/>
          </p:cNvSpPr>
          <p:nvPr>
            <p:ph idx="1"/>
          </p:nvPr>
        </p:nvSpPr>
        <p:spPr/>
        <p:txBody>
          <a:bodyPr/>
          <a:lstStyle/>
          <a:p>
            <a:endParaRPr lang="en-GB" dirty="0"/>
          </a:p>
          <a:p>
            <a:r>
              <a:rPr lang="en-GB" dirty="0"/>
              <a:t>Acquah, et al., (2015) confirm that experiencing peer rejection in school can lead to increased loneliness and disruptive behaviours about the relationships that they have with others.</a:t>
            </a:r>
          </a:p>
          <a:p>
            <a:pPr marL="0" indent="0">
              <a:buNone/>
            </a:pPr>
            <a:endParaRPr lang="en-GB" dirty="0"/>
          </a:p>
          <a:p>
            <a:r>
              <a:rPr lang="en-GB" dirty="0"/>
              <a:t>Young people with a sense of belonging to peer groups and being part of something, show significantly lower levels of emotional distress and higher levels of emotional well-being, (Arslan, 2018).</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99658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873B8-4C47-40EA-9A18-A4E349AB71E0}"/>
              </a:ext>
            </a:extLst>
          </p:cNvPr>
          <p:cNvSpPr>
            <a:spLocks noGrp="1"/>
          </p:cNvSpPr>
          <p:nvPr>
            <p:ph type="title"/>
          </p:nvPr>
        </p:nvSpPr>
        <p:spPr>
          <a:xfrm>
            <a:off x="1066800" y="213082"/>
            <a:ext cx="10058400" cy="413143"/>
          </a:xfrm>
        </p:spPr>
        <p:txBody>
          <a:bodyPr>
            <a:normAutofit fontScale="90000"/>
          </a:bodyPr>
          <a:lstStyle/>
          <a:p>
            <a:pPr algn="ctr"/>
            <a:r>
              <a:rPr lang="en-GB" dirty="0"/>
              <a:t>THEME 2: </a:t>
            </a:r>
            <a:br>
              <a:rPr lang="en-GB" dirty="0"/>
            </a:br>
            <a:r>
              <a:rPr lang="en-GB" sz="2200" dirty="0">
                <a:solidFill>
                  <a:srgbClr val="FF0000"/>
                </a:solidFill>
              </a:rPr>
              <a:t>The faceless friend or the faceless foe? </a:t>
            </a:r>
          </a:p>
        </p:txBody>
      </p:sp>
      <p:graphicFrame>
        <p:nvGraphicFramePr>
          <p:cNvPr id="4" name="Table 3">
            <a:extLst>
              <a:ext uri="{FF2B5EF4-FFF2-40B4-BE49-F238E27FC236}">
                <a16:creationId xmlns:a16="http://schemas.microsoft.com/office/drawing/2014/main" id="{FA559E5D-FB1E-4FBA-9616-05059D73C850}"/>
              </a:ext>
            </a:extLst>
          </p:cNvPr>
          <p:cNvGraphicFramePr>
            <a:graphicFrameLocks noGrp="1"/>
          </p:cNvGraphicFramePr>
          <p:nvPr>
            <p:extLst>
              <p:ext uri="{D42A27DB-BD31-4B8C-83A1-F6EECF244321}">
                <p14:modId xmlns:p14="http://schemas.microsoft.com/office/powerpoint/2010/main" val="667013774"/>
              </p:ext>
            </p:extLst>
          </p:nvPr>
        </p:nvGraphicFramePr>
        <p:xfrm>
          <a:off x="124691" y="917958"/>
          <a:ext cx="11942618" cy="5356885"/>
        </p:xfrm>
        <a:graphic>
          <a:graphicData uri="http://schemas.openxmlformats.org/drawingml/2006/table">
            <a:tbl>
              <a:tblPr firstRow="1" bandRow="1">
                <a:tableStyleId>{5C22544A-7EE6-4342-B048-85BDC9FD1C3A}</a:tableStyleId>
              </a:tblPr>
              <a:tblGrid>
                <a:gridCol w="5846618">
                  <a:extLst>
                    <a:ext uri="{9D8B030D-6E8A-4147-A177-3AD203B41FA5}">
                      <a16:colId xmlns:a16="http://schemas.microsoft.com/office/drawing/2014/main" val="3137528822"/>
                    </a:ext>
                  </a:extLst>
                </a:gridCol>
                <a:gridCol w="6096000">
                  <a:extLst>
                    <a:ext uri="{9D8B030D-6E8A-4147-A177-3AD203B41FA5}">
                      <a16:colId xmlns:a16="http://schemas.microsoft.com/office/drawing/2014/main" val="2586749658"/>
                    </a:ext>
                  </a:extLst>
                </a:gridCol>
              </a:tblGrid>
              <a:tr h="561238">
                <a:tc>
                  <a:txBody>
                    <a:bodyPr/>
                    <a:lstStyle/>
                    <a:p>
                      <a:r>
                        <a:rPr lang="en-GB" dirty="0"/>
                        <a:t>NAME OF THEME:</a:t>
                      </a:r>
                    </a:p>
                  </a:txBody>
                  <a:tcPr/>
                </a:tc>
                <a:tc>
                  <a:txBody>
                    <a:bodyPr/>
                    <a:lstStyle/>
                    <a:p>
                      <a:r>
                        <a:rPr lang="en-GB" dirty="0"/>
                        <a:t>ATTACK FROM CYBERSPACE (semantic observation)</a:t>
                      </a:r>
                    </a:p>
                  </a:txBody>
                  <a:tcPr/>
                </a:tc>
                <a:extLst>
                  <a:ext uri="{0D108BD9-81ED-4DB2-BD59-A6C34878D82A}">
                    <a16:rowId xmlns:a16="http://schemas.microsoft.com/office/drawing/2014/main" val="727406800"/>
                  </a:ext>
                </a:extLst>
              </a:tr>
              <a:tr h="1440624">
                <a:tc>
                  <a:txBody>
                    <a:bodyPr/>
                    <a:lstStyle/>
                    <a:p>
                      <a:r>
                        <a:rPr lang="en-GB" b="1" dirty="0"/>
                        <a:t>C.O.C:</a:t>
                      </a:r>
                    </a:p>
                  </a:txBody>
                  <a:tcPr/>
                </a:tc>
                <a:tc>
                  <a:txBody>
                    <a:bodyPr/>
                    <a:lstStyle/>
                    <a:p>
                      <a:r>
                        <a:rPr lang="en-GB" dirty="0"/>
                        <a:t>Social media has become a dangerous tool and with the increased use in social media platforms, comes an increased risk for cyberbullying; easily accessible wherever you go providing you have access to the internet. </a:t>
                      </a:r>
                    </a:p>
                  </a:txBody>
                  <a:tcPr/>
                </a:tc>
                <a:extLst>
                  <a:ext uri="{0D108BD9-81ED-4DB2-BD59-A6C34878D82A}">
                    <a16:rowId xmlns:a16="http://schemas.microsoft.com/office/drawing/2014/main" val="4023844620"/>
                  </a:ext>
                </a:extLst>
              </a:tr>
              <a:tr h="3253765">
                <a:tc>
                  <a:txBody>
                    <a:bodyPr/>
                    <a:lstStyle/>
                    <a:p>
                      <a:r>
                        <a:rPr lang="en-GB" b="1" dirty="0"/>
                        <a:t>DESCRIPTION:</a:t>
                      </a:r>
                    </a:p>
                  </a:txBody>
                  <a:tcPr/>
                </a:tc>
                <a:tc>
                  <a:txBody>
                    <a:bodyPr/>
                    <a:lstStyle/>
                    <a:p>
                      <a:r>
                        <a:rPr lang="en-GB" dirty="0"/>
                        <a:t>“cant escape it these days whereas before you could leave school and then deal with it the next day but now it’s just always on, anytime of the day.” </a:t>
                      </a:r>
                      <a:r>
                        <a:rPr lang="en-GB" sz="1200" dirty="0"/>
                        <a:t>(255)</a:t>
                      </a:r>
                    </a:p>
                    <a:p>
                      <a:endParaRPr lang="en-GB" dirty="0"/>
                    </a:p>
                    <a:p>
                      <a:r>
                        <a:rPr lang="en-GB" dirty="0"/>
                        <a:t>“put it straight on your social media account.” </a:t>
                      </a:r>
                      <a:r>
                        <a:rPr lang="en-GB" sz="1200" dirty="0"/>
                        <a:t>(line 58)</a:t>
                      </a:r>
                    </a:p>
                    <a:p>
                      <a:endParaRPr lang="en-GB" dirty="0"/>
                    </a:p>
                    <a:p>
                      <a:r>
                        <a:rPr lang="en-GB" dirty="0"/>
                        <a:t>“you got instant access now” </a:t>
                      </a:r>
                      <a:r>
                        <a:rPr lang="en-GB" sz="1200" dirty="0"/>
                        <a:t>(line 84)</a:t>
                      </a:r>
                    </a:p>
                    <a:p>
                      <a:endParaRPr lang="en-GB" dirty="0"/>
                    </a:p>
                    <a:p>
                      <a:r>
                        <a:rPr lang="en-GB" dirty="0"/>
                        <a:t>“Twenty four seven.” </a:t>
                      </a:r>
                      <a:r>
                        <a:rPr lang="en-GB" sz="1200" dirty="0"/>
                        <a:t>(line 85)</a:t>
                      </a:r>
                    </a:p>
                    <a:p>
                      <a:endParaRPr lang="en-GB" dirty="0"/>
                    </a:p>
                    <a:p>
                      <a:r>
                        <a:rPr lang="en-GB" dirty="0"/>
                        <a:t>“accessibility.” </a:t>
                      </a:r>
                      <a:r>
                        <a:rPr lang="en-GB" sz="1200" dirty="0"/>
                        <a:t>(line 120)</a:t>
                      </a:r>
                    </a:p>
                  </a:txBody>
                  <a:tcPr/>
                </a:tc>
                <a:extLst>
                  <a:ext uri="{0D108BD9-81ED-4DB2-BD59-A6C34878D82A}">
                    <a16:rowId xmlns:a16="http://schemas.microsoft.com/office/drawing/2014/main" val="2533239130"/>
                  </a:ext>
                </a:extLst>
              </a:tr>
            </a:tbl>
          </a:graphicData>
        </a:graphic>
      </p:graphicFrame>
    </p:spTree>
    <p:extLst>
      <p:ext uri="{BB962C8B-B14F-4D97-AF65-F5344CB8AC3E}">
        <p14:creationId xmlns:p14="http://schemas.microsoft.com/office/powerpoint/2010/main" val="1857305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6BB51-9D70-4804-B9C4-F9797CDEB1C2}"/>
              </a:ext>
            </a:extLst>
          </p:cNvPr>
          <p:cNvSpPr>
            <a:spLocks noGrp="1"/>
          </p:cNvSpPr>
          <p:nvPr>
            <p:ph type="title"/>
          </p:nvPr>
        </p:nvSpPr>
        <p:spPr/>
        <p:txBody>
          <a:bodyPr/>
          <a:lstStyle/>
          <a:p>
            <a:r>
              <a:rPr lang="en-GB" dirty="0"/>
              <a:t>Literature confirms;</a:t>
            </a:r>
          </a:p>
        </p:txBody>
      </p:sp>
      <p:sp>
        <p:nvSpPr>
          <p:cNvPr id="3" name="Content Placeholder 2">
            <a:extLst>
              <a:ext uri="{FF2B5EF4-FFF2-40B4-BE49-F238E27FC236}">
                <a16:creationId xmlns:a16="http://schemas.microsoft.com/office/drawing/2014/main" id="{3433989B-9A4F-47D7-A619-B0E3FEAD561C}"/>
              </a:ext>
            </a:extLst>
          </p:cNvPr>
          <p:cNvSpPr>
            <a:spLocks noGrp="1"/>
          </p:cNvSpPr>
          <p:nvPr>
            <p:ph idx="1"/>
          </p:nvPr>
        </p:nvSpPr>
        <p:spPr/>
        <p:txBody>
          <a:bodyPr>
            <a:normAutofit/>
          </a:bodyPr>
          <a:lstStyle/>
          <a:p>
            <a:endParaRPr lang="en-GB" dirty="0"/>
          </a:p>
          <a:p>
            <a:r>
              <a:rPr lang="en-GB" dirty="0"/>
              <a:t>Because of the rise in social media, comes a rise to cyberbullying world wide. Because all bullying is done via electronic devices the act of bullying grabs the attention of a much larger public audience. The accessibility of the internet has made it easy for anybody to become involved in online bullying and attack individuals as there is no physical strength required, </a:t>
            </a:r>
          </a:p>
          <a:p>
            <a:endParaRPr lang="en-GB" dirty="0"/>
          </a:p>
          <a:p>
            <a:pPr marL="0" indent="0">
              <a:buNone/>
            </a:pPr>
            <a:endParaRPr lang="en-GB" dirty="0"/>
          </a:p>
          <a:p>
            <a:pPr marL="0" indent="0" algn="r">
              <a:buNone/>
            </a:pPr>
            <a:r>
              <a:rPr lang="en-GB" sz="1800" i="1" dirty="0"/>
              <a:t>Sticca and Perren, (2013). </a:t>
            </a:r>
          </a:p>
        </p:txBody>
      </p:sp>
    </p:spTree>
    <p:extLst>
      <p:ext uri="{BB962C8B-B14F-4D97-AF65-F5344CB8AC3E}">
        <p14:creationId xmlns:p14="http://schemas.microsoft.com/office/powerpoint/2010/main" val="3485616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C5F61-F524-47B7-984E-3CF34E90C3EE}"/>
              </a:ext>
            </a:extLst>
          </p:cNvPr>
          <p:cNvSpPr>
            <a:spLocks noGrp="1"/>
          </p:cNvSpPr>
          <p:nvPr>
            <p:ph type="title"/>
          </p:nvPr>
        </p:nvSpPr>
        <p:spPr>
          <a:xfrm>
            <a:off x="1066800" y="134112"/>
            <a:ext cx="10058400" cy="518437"/>
          </a:xfrm>
        </p:spPr>
        <p:txBody>
          <a:bodyPr>
            <a:normAutofit fontScale="90000"/>
          </a:bodyPr>
          <a:lstStyle/>
          <a:p>
            <a:pPr algn="ctr"/>
            <a:r>
              <a:rPr lang="en-GB" dirty="0"/>
              <a:t>THEME 3: </a:t>
            </a:r>
            <a:r>
              <a:rPr lang="en-GB" sz="2200" dirty="0">
                <a:solidFill>
                  <a:srgbClr val="FF0000"/>
                </a:solidFill>
              </a:rPr>
              <a:t>I wish I could [ctrl] [alt] &amp; [del] you</a:t>
            </a:r>
          </a:p>
        </p:txBody>
      </p:sp>
      <p:graphicFrame>
        <p:nvGraphicFramePr>
          <p:cNvPr id="4" name="Table 3">
            <a:extLst>
              <a:ext uri="{FF2B5EF4-FFF2-40B4-BE49-F238E27FC236}">
                <a16:creationId xmlns:a16="http://schemas.microsoft.com/office/drawing/2014/main" id="{ACB9E763-4595-42EF-ABCE-4FB8120E5B2D}"/>
              </a:ext>
            </a:extLst>
          </p:cNvPr>
          <p:cNvGraphicFramePr>
            <a:graphicFrameLocks noGrp="1"/>
          </p:cNvGraphicFramePr>
          <p:nvPr>
            <p:extLst>
              <p:ext uri="{D42A27DB-BD31-4B8C-83A1-F6EECF244321}">
                <p14:modId xmlns:p14="http://schemas.microsoft.com/office/powerpoint/2010/main" val="1830115300"/>
              </p:ext>
            </p:extLst>
          </p:nvPr>
        </p:nvGraphicFramePr>
        <p:xfrm>
          <a:off x="277090" y="719669"/>
          <a:ext cx="11615652" cy="6169015"/>
        </p:xfrm>
        <a:graphic>
          <a:graphicData uri="http://schemas.openxmlformats.org/drawingml/2006/table">
            <a:tbl>
              <a:tblPr firstRow="1" bandRow="1">
                <a:tableStyleId>{5C22544A-7EE6-4342-B048-85BDC9FD1C3A}</a:tableStyleId>
              </a:tblPr>
              <a:tblGrid>
                <a:gridCol w="2576946">
                  <a:extLst>
                    <a:ext uri="{9D8B030D-6E8A-4147-A177-3AD203B41FA5}">
                      <a16:colId xmlns:a16="http://schemas.microsoft.com/office/drawing/2014/main" val="858735046"/>
                    </a:ext>
                  </a:extLst>
                </a:gridCol>
                <a:gridCol w="9038706">
                  <a:extLst>
                    <a:ext uri="{9D8B030D-6E8A-4147-A177-3AD203B41FA5}">
                      <a16:colId xmlns:a16="http://schemas.microsoft.com/office/drawing/2014/main" val="3403707566"/>
                    </a:ext>
                  </a:extLst>
                </a:gridCol>
              </a:tblGrid>
              <a:tr h="747652">
                <a:tc>
                  <a:txBody>
                    <a:bodyPr/>
                    <a:lstStyle/>
                    <a:p>
                      <a:r>
                        <a:rPr lang="en-GB" dirty="0"/>
                        <a:t>NAME OF THEME:</a:t>
                      </a:r>
                    </a:p>
                  </a:txBody>
                  <a:tcPr/>
                </a:tc>
                <a:tc>
                  <a:txBody>
                    <a:bodyPr/>
                    <a:lstStyle/>
                    <a:p>
                      <a:r>
                        <a:rPr lang="en-GB" dirty="0"/>
                        <a:t>THE DIGITAL FOOTPRINT (semantic observation)</a:t>
                      </a:r>
                    </a:p>
                  </a:txBody>
                  <a:tcPr/>
                </a:tc>
                <a:extLst>
                  <a:ext uri="{0D108BD9-81ED-4DB2-BD59-A6C34878D82A}">
                    <a16:rowId xmlns:a16="http://schemas.microsoft.com/office/drawing/2014/main" val="3914580555"/>
                  </a:ext>
                </a:extLst>
              </a:tr>
              <a:tr h="1946643">
                <a:tc>
                  <a:txBody>
                    <a:bodyPr/>
                    <a:lstStyle/>
                    <a:p>
                      <a:r>
                        <a:rPr lang="en-GB" b="1" dirty="0"/>
                        <a:t>C.O.C:</a:t>
                      </a:r>
                    </a:p>
                  </a:txBody>
                  <a:tcPr/>
                </a:tc>
                <a:tc>
                  <a:txBody>
                    <a:bodyPr/>
                    <a:lstStyle/>
                    <a:p>
                      <a:r>
                        <a:rPr lang="en-GB" dirty="0"/>
                        <a:t>Participants expressed dangers of social media platforms and finding it difficult to escape it because once you share information on there, it will never get deleted and you will constantly get reminded of what you shared or what somebody shared about you.</a:t>
                      </a:r>
                    </a:p>
                    <a:p>
                      <a:endParaRPr lang="en-GB" dirty="0"/>
                    </a:p>
                  </a:txBody>
                  <a:tcPr/>
                </a:tc>
                <a:extLst>
                  <a:ext uri="{0D108BD9-81ED-4DB2-BD59-A6C34878D82A}">
                    <a16:rowId xmlns:a16="http://schemas.microsoft.com/office/drawing/2014/main" val="1449404897"/>
                  </a:ext>
                </a:extLst>
              </a:tr>
              <a:tr h="2742997">
                <a:tc>
                  <a:txBody>
                    <a:bodyPr/>
                    <a:lstStyle/>
                    <a:p>
                      <a:r>
                        <a:rPr lang="en-GB" b="1" dirty="0"/>
                        <a:t>DESCRIPTION:</a:t>
                      </a:r>
                    </a:p>
                  </a:txBody>
                  <a:tcPr/>
                </a:tc>
                <a:tc>
                  <a:txBody>
                    <a:bodyPr/>
                    <a:lstStyle/>
                    <a:p>
                      <a:r>
                        <a:rPr lang="en-GB" i="1" dirty="0"/>
                        <a:t>“she’d look back on hers and was mortified of some of the things she posted.” </a:t>
                      </a:r>
                      <a:r>
                        <a:rPr lang="en-GB" sz="1200" i="0" dirty="0"/>
                        <a:t>(line 165)</a:t>
                      </a:r>
                    </a:p>
                    <a:p>
                      <a:endParaRPr lang="en-GB" i="1" dirty="0"/>
                    </a:p>
                    <a:p>
                      <a:r>
                        <a:rPr lang="en-GB" i="1" dirty="0"/>
                        <a:t>“whatever you say is always going to be there.” </a:t>
                      </a:r>
                      <a:r>
                        <a:rPr lang="en-GB" sz="1200" i="0" dirty="0"/>
                        <a:t>(line 28)</a:t>
                      </a:r>
                    </a:p>
                    <a:p>
                      <a:endParaRPr lang="en-GB" i="1" dirty="0"/>
                    </a:p>
                    <a:p>
                      <a:pPr algn="l"/>
                      <a:r>
                        <a:rPr lang="en-GB" i="1" dirty="0"/>
                        <a:t>“who has said a tweet four years ago and it’s come back on them and potentially ruined their careers.” </a:t>
                      </a:r>
                      <a:r>
                        <a:rPr lang="en-GB" sz="1200" i="0" dirty="0"/>
                        <a:t>(line 17)</a:t>
                      </a:r>
                    </a:p>
                    <a:p>
                      <a:endParaRPr lang="en-GB" i="1" dirty="0"/>
                    </a:p>
                    <a:p>
                      <a:r>
                        <a:rPr lang="en-GB" i="1" dirty="0"/>
                        <a:t>“Constantly there and will not be deleted once you put something up and somebody screenshots it etc, it can cause some sort of hold on you.” </a:t>
                      </a:r>
                      <a:r>
                        <a:rPr lang="en-GB" sz="1200" i="0" dirty="0"/>
                        <a:t>(line 34)</a:t>
                      </a:r>
                    </a:p>
                    <a:p>
                      <a:endParaRPr lang="en-GB" sz="1200" i="1" dirty="0"/>
                    </a:p>
                    <a:p>
                      <a:r>
                        <a:rPr lang="en-GB" sz="1800" i="1" dirty="0"/>
                        <a:t>“permanent.” </a:t>
                      </a:r>
                      <a:r>
                        <a:rPr lang="en-GB" sz="1200" i="0" dirty="0"/>
                        <a:t>(line 25)</a:t>
                      </a:r>
                    </a:p>
                    <a:p>
                      <a:endParaRPr lang="en-GB" dirty="0"/>
                    </a:p>
                  </a:txBody>
                  <a:tcPr/>
                </a:tc>
                <a:extLst>
                  <a:ext uri="{0D108BD9-81ED-4DB2-BD59-A6C34878D82A}">
                    <a16:rowId xmlns:a16="http://schemas.microsoft.com/office/drawing/2014/main" val="2818322193"/>
                  </a:ext>
                </a:extLst>
              </a:tr>
            </a:tbl>
          </a:graphicData>
        </a:graphic>
      </p:graphicFrame>
    </p:spTree>
    <p:extLst>
      <p:ext uri="{BB962C8B-B14F-4D97-AF65-F5344CB8AC3E}">
        <p14:creationId xmlns:p14="http://schemas.microsoft.com/office/powerpoint/2010/main" val="769255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2DB08-CD83-4C18-8C72-2DAAC0B5D105}"/>
              </a:ext>
            </a:extLst>
          </p:cNvPr>
          <p:cNvSpPr>
            <a:spLocks noGrp="1"/>
          </p:cNvSpPr>
          <p:nvPr>
            <p:ph type="title"/>
          </p:nvPr>
        </p:nvSpPr>
        <p:spPr/>
        <p:txBody>
          <a:bodyPr/>
          <a:lstStyle/>
          <a:p>
            <a:r>
              <a:rPr lang="en-GB" dirty="0"/>
              <a:t>Literature confirms;</a:t>
            </a:r>
          </a:p>
        </p:txBody>
      </p:sp>
      <p:sp>
        <p:nvSpPr>
          <p:cNvPr id="3" name="Content Placeholder 2">
            <a:extLst>
              <a:ext uri="{FF2B5EF4-FFF2-40B4-BE49-F238E27FC236}">
                <a16:creationId xmlns:a16="http://schemas.microsoft.com/office/drawing/2014/main" id="{4995B1B3-DB4B-4DC5-A46F-6EC1EA66F568}"/>
              </a:ext>
            </a:extLst>
          </p:cNvPr>
          <p:cNvSpPr>
            <a:spLocks noGrp="1"/>
          </p:cNvSpPr>
          <p:nvPr>
            <p:ph idx="1"/>
          </p:nvPr>
        </p:nvSpPr>
        <p:spPr/>
        <p:txBody>
          <a:bodyPr/>
          <a:lstStyle/>
          <a:p>
            <a:endParaRPr lang="en-GB" dirty="0"/>
          </a:p>
          <a:p>
            <a:r>
              <a:rPr lang="en-GB" dirty="0"/>
              <a:t>The dangers of sharing personal information or photos online can result in an individual using them against you and may not ever be deleted, </a:t>
            </a:r>
          </a:p>
          <a:p>
            <a:endParaRPr lang="en-GB" dirty="0"/>
          </a:p>
          <a:p>
            <a:pPr marL="0" indent="0" algn="r">
              <a:buNone/>
            </a:pPr>
            <a:r>
              <a:rPr lang="en-GB" sz="1800" i="1" dirty="0"/>
              <a:t>(National Society for the Prevention of Cruelty to Children., 2019)</a:t>
            </a:r>
          </a:p>
          <a:p>
            <a:endParaRPr lang="en-GB" dirty="0"/>
          </a:p>
          <a:p>
            <a:endParaRPr lang="en-GB" dirty="0"/>
          </a:p>
        </p:txBody>
      </p:sp>
    </p:spTree>
    <p:extLst>
      <p:ext uri="{BB962C8B-B14F-4D97-AF65-F5344CB8AC3E}">
        <p14:creationId xmlns:p14="http://schemas.microsoft.com/office/powerpoint/2010/main" val="2789419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619A7-BFBB-4602-AC2E-CFA1CFCC0160}"/>
              </a:ext>
            </a:extLst>
          </p:cNvPr>
          <p:cNvSpPr>
            <a:spLocks noGrp="1"/>
          </p:cNvSpPr>
          <p:nvPr>
            <p:ph type="title"/>
          </p:nvPr>
        </p:nvSpPr>
        <p:spPr/>
        <p:txBody>
          <a:bodyPr/>
          <a:lstStyle/>
          <a:p>
            <a:r>
              <a:rPr lang="en-GB" dirty="0"/>
              <a:t>Strengths and Challenges </a:t>
            </a:r>
          </a:p>
        </p:txBody>
      </p:sp>
      <p:sp>
        <p:nvSpPr>
          <p:cNvPr id="3" name="Content Placeholder 2">
            <a:extLst>
              <a:ext uri="{FF2B5EF4-FFF2-40B4-BE49-F238E27FC236}">
                <a16:creationId xmlns:a16="http://schemas.microsoft.com/office/drawing/2014/main" id="{6D7899E6-F0C4-4957-9FA7-382AA4E0595B}"/>
              </a:ext>
            </a:extLst>
          </p:cNvPr>
          <p:cNvSpPr>
            <a:spLocks noGrp="1"/>
          </p:cNvSpPr>
          <p:nvPr>
            <p:ph idx="1"/>
          </p:nvPr>
        </p:nvSpPr>
        <p:spPr/>
        <p:txBody>
          <a:bodyPr>
            <a:normAutofit lnSpcReduction="10000"/>
          </a:bodyPr>
          <a:lstStyle/>
          <a:p>
            <a:r>
              <a:rPr lang="en-GB" b="1" dirty="0"/>
              <a:t>Challenges:</a:t>
            </a:r>
          </a:p>
          <a:p>
            <a:r>
              <a:rPr lang="en-GB" dirty="0"/>
              <a:t>May be hesitant to express their real thoughts and opinions on a topic</a:t>
            </a:r>
          </a:p>
          <a:p>
            <a:r>
              <a:rPr lang="en-GB" dirty="0"/>
              <a:t>Not as efficient if wanting to cover a topic in maximum depth</a:t>
            </a:r>
          </a:p>
          <a:p>
            <a:r>
              <a:rPr lang="en-GB" dirty="0"/>
              <a:t>Participants may not have their say </a:t>
            </a:r>
          </a:p>
          <a:p>
            <a:r>
              <a:rPr lang="en-GB" dirty="0"/>
              <a:t>Limited participants and limited time </a:t>
            </a:r>
          </a:p>
          <a:p>
            <a:endParaRPr lang="en-GB" dirty="0"/>
          </a:p>
          <a:p>
            <a:r>
              <a:rPr lang="en-GB" b="1" dirty="0"/>
              <a:t>Strengths:</a:t>
            </a:r>
          </a:p>
          <a:p>
            <a:r>
              <a:rPr lang="en-GB" dirty="0"/>
              <a:t>Varied ages </a:t>
            </a:r>
          </a:p>
          <a:p>
            <a:r>
              <a:rPr lang="en-GB" dirty="0"/>
              <a:t>Everybody participated </a:t>
            </a:r>
          </a:p>
          <a:p>
            <a:r>
              <a:rPr lang="en-GB" dirty="0"/>
              <a:t>Quick way to gather data </a:t>
            </a:r>
          </a:p>
          <a:p>
            <a:endParaRPr lang="en-GB" dirty="0"/>
          </a:p>
        </p:txBody>
      </p:sp>
    </p:spTree>
    <p:extLst>
      <p:ext uri="{BB962C8B-B14F-4D97-AF65-F5344CB8AC3E}">
        <p14:creationId xmlns:p14="http://schemas.microsoft.com/office/powerpoint/2010/main" val="4215769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0819-9F8F-4282-9D74-D02DC92F48D1}"/>
              </a:ext>
            </a:extLst>
          </p:cNvPr>
          <p:cNvSpPr>
            <a:spLocks noGrp="1"/>
          </p:cNvSpPr>
          <p:nvPr>
            <p:ph type="title"/>
          </p:nvPr>
        </p:nvSpPr>
        <p:spPr/>
        <p:txBody>
          <a:bodyPr/>
          <a:lstStyle/>
          <a:p>
            <a:r>
              <a:rPr lang="en-GB" dirty="0"/>
              <a:t>Limitations  </a:t>
            </a:r>
          </a:p>
        </p:txBody>
      </p:sp>
      <p:sp>
        <p:nvSpPr>
          <p:cNvPr id="3" name="Content Placeholder 2">
            <a:extLst>
              <a:ext uri="{FF2B5EF4-FFF2-40B4-BE49-F238E27FC236}">
                <a16:creationId xmlns:a16="http://schemas.microsoft.com/office/drawing/2014/main" id="{076526FF-D757-43C2-802C-51B80D40F739}"/>
              </a:ext>
            </a:extLst>
          </p:cNvPr>
          <p:cNvSpPr>
            <a:spLocks noGrp="1"/>
          </p:cNvSpPr>
          <p:nvPr>
            <p:ph idx="1"/>
          </p:nvPr>
        </p:nvSpPr>
        <p:spPr/>
        <p:txBody>
          <a:bodyPr/>
          <a:lstStyle/>
          <a:p>
            <a:r>
              <a:rPr lang="en-GB" dirty="0"/>
              <a:t>All counselling students – views may be biased </a:t>
            </a:r>
          </a:p>
          <a:p>
            <a:r>
              <a:rPr lang="en-GB" dirty="0"/>
              <a:t>All female </a:t>
            </a:r>
          </a:p>
          <a:p>
            <a:r>
              <a:rPr lang="en-GB" dirty="0"/>
              <a:t>Participants may feel under pressure to agree with the dominant view</a:t>
            </a:r>
          </a:p>
          <a:p>
            <a:r>
              <a:rPr lang="en-GB" dirty="0"/>
              <a:t>Not enough time to cover a topic in maximum depth </a:t>
            </a:r>
          </a:p>
          <a:p>
            <a:endParaRPr lang="en-GB" dirty="0"/>
          </a:p>
          <a:p>
            <a:endParaRPr lang="en-GB" dirty="0"/>
          </a:p>
          <a:p>
            <a:endParaRPr lang="en-GB" dirty="0"/>
          </a:p>
        </p:txBody>
      </p:sp>
    </p:spTree>
    <p:extLst>
      <p:ext uri="{BB962C8B-B14F-4D97-AF65-F5344CB8AC3E}">
        <p14:creationId xmlns:p14="http://schemas.microsoft.com/office/powerpoint/2010/main" val="24836535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9DE3F-D038-4378-9F2A-5384E38043F3}"/>
              </a:ext>
            </a:extLst>
          </p:cNvPr>
          <p:cNvSpPr>
            <a:spLocks noGrp="1"/>
          </p:cNvSpPr>
          <p:nvPr>
            <p:ph type="title"/>
          </p:nvPr>
        </p:nvSpPr>
        <p:spPr/>
        <p:txBody>
          <a:bodyPr>
            <a:normAutofit/>
          </a:bodyPr>
          <a:lstStyle/>
          <a:p>
            <a:r>
              <a:rPr lang="en-GB" dirty="0"/>
              <a:t>Findings of the data; </a:t>
            </a:r>
            <a:br>
              <a:rPr lang="en-GB" dirty="0"/>
            </a:br>
            <a:endParaRPr lang="en-GB" dirty="0"/>
          </a:p>
        </p:txBody>
      </p:sp>
      <p:sp>
        <p:nvSpPr>
          <p:cNvPr id="3" name="Content Placeholder 2">
            <a:extLst>
              <a:ext uri="{FF2B5EF4-FFF2-40B4-BE49-F238E27FC236}">
                <a16:creationId xmlns:a16="http://schemas.microsoft.com/office/drawing/2014/main" id="{F10B7797-62B2-4696-BFA9-1D7097D6AF66}"/>
              </a:ext>
            </a:extLst>
          </p:cNvPr>
          <p:cNvSpPr>
            <a:spLocks noGrp="1"/>
          </p:cNvSpPr>
          <p:nvPr>
            <p:ph idx="1"/>
          </p:nvPr>
        </p:nvSpPr>
        <p:spPr/>
        <p:txBody>
          <a:bodyPr>
            <a:normAutofit fontScale="92500" lnSpcReduction="10000"/>
          </a:bodyPr>
          <a:lstStyle/>
          <a:p>
            <a:pPr marL="457200" indent="-457200">
              <a:buFont typeface="+mj-lt"/>
              <a:buAutoNum type="arabicPeriod"/>
            </a:pPr>
            <a:r>
              <a:rPr lang="en-GB" dirty="0"/>
              <a:t>Young people are most likely to be the cyber bully </a:t>
            </a:r>
          </a:p>
          <a:p>
            <a:pPr marL="457200" indent="-457200">
              <a:buFont typeface="+mj-lt"/>
              <a:buAutoNum type="arabicPeriod"/>
            </a:pPr>
            <a:r>
              <a:rPr lang="en-GB" dirty="0"/>
              <a:t>Divert the attention away from themselves</a:t>
            </a:r>
          </a:p>
          <a:p>
            <a:pPr marL="457200" indent="-457200">
              <a:buFont typeface="+mj-lt"/>
              <a:buAutoNum type="arabicPeriod"/>
            </a:pPr>
            <a:r>
              <a:rPr lang="en-GB" dirty="0"/>
              <a:t>Pressure to fit in </a:t>
            </a:r>
          </a:p>
          <a:p>
            <a:pPr marL="457200" indent="-457200">
              <a:buFont typeface="+mj-lt"/>
              <a:buAutoNum type="arabicPeriod"/>
            </a:pPr>
            <a:r>
              <a:rPr lang="en-GB" dirty="0"/>
              <a:t>More important to be liked </a:t>
            </a:r>
          </a:p>
          <a:p>
            <a:pPr marL="457200" indent="-457200">
              <a:buFont typeface="+mj-lt"/>
              <a:buAutoNum type="arabicPeriod"/>
            </a:pPr>
            <a:r>
              <a:rPr lang="en-GB" dirty="0"/>
              <a:t>Victims will experience exclusion and isolation </a:t>
            </a:r>
          </a:p>
          <a:p>
            <a:pPr marL="457200" indent="-457200">
              <a:buFont typeface="+mj-lt"/>
              <a:buAutoNum type="arabicPeriod"/>
            </a:pPr>
            <a:r>
              <a:rPr lang="en-GB" dirty="0"/>
              <a:t>Anxiety, depression, suicidal ideations</a:t>
            </a:r>
          </a:p>
          <a:p>
            <a:pPr marL="457200" indent="-457200">
              <a:buFont typeface="+mj-lt"/>
              <a:buAutoNum type="arabicPeriod"/>
            </a:pPr>
            <a:r>
              <a:rPr lang="en-GB" dirty="0"/>
              <a:t>Turn to social media and online groups for an escape / connection </a:t>
            </a:r>
          </a:p>
          <a:p>
            <a:pPr marL="457200" indent="-457200">
              <a:buFont typeface="+mj-lt"/>
              <a:buAutoNum type="arabicPeriod"/>
            </a:pPr>
            <a:r>
              <a:rPr lang="en-GB" dirty="0"/>
              <a:t>Online groups aren’t real (tell vulnerable people how to self harm, be anorexic, how to kill themselves)</a:t>
            </a:r>
          </a:p>
          <a:p>
            <a:pPr marL="457200" indent="-457200">
              <a:buFont typeface="+mj-lt"/>
              <a:buAutoNum type="arabicPeriod"/>
            </a:pPr>
            <a:r>
              <a:rPr lang="en-GB" dirty="0"/>
              <a:t>In severe cases, suicide</a:t>
            </a:r>
          </a:p>
          <a:p>
            <a:pPr marL="457200" indent="-457200">
              <a:buFont typeface="+mj-lt"/>
              <a:buAutoNum type="arabicPeriod"/>
            </a:pPr>
            <a:r>
              <a:rPr lang="en-GB" dirty="0"/>
              <a:t>“it can happen at whatever age, whenever and wherever.” </a:t>
            </a:r>
          </a:p>
          <a:p>
            <a:pPr marL="457200" indent="-457200">
              <a:buFont typeface="+mj-lt"/>
              <a:buAutoNum type="arabicPeriod"/>
            </a:pPr>
            <a:endParaRPr lang="en-GB" dirty="0"/>
          </a:p>
        </p:txBody>
      </p:sp>
    </p:spTree>
    <p:extLst>
      <p:ext uri="{BB962C8B-B14F-4D97-AF65-F5344CB8AC3E}">
        <p14:creationId xmlns:p14="http://schemas.microsoft.com/office/powerpoint/2010/main" val="1874464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FDAFA-53D8-4FAB-850B-34FD0825B4D9}"/>
              </a:ext>
            </a:extLst>
          </p:cNvPr>
          <p:cNvSpPr>
            <a:spLocks noGrp="1"/>
          </p:cNvSpPr>
          <p:nvPr>
            <p:ph type="title"/>
          </p:nvPr>
        </p:nvSpPr>
        <p:spPr>
          <a:xfrm>
            <a:off x="1069848" y="102247"/>
            <a:ext cx="10058400" cy="1609344"/>
          </a:xfrm>
        </p:spPr>
        <p:txBody>
          <a:bodyPr>
            <a:normAutofit fontScale="90000"/>
          </a:bodyPr>
          <a:lstStyle/>
          <a:p>
            <a:r>
              <a:rPr lang="en-GB" dirty="0"/>
              <a:t>what impact does cyberbullying have on a young person's mental health? </a:t>
            </a:r>
          </a:p>
        </p:txBody>
      </p:sp>
      <p:sp>
        <p:nvSpPr>
          <p:cNvPr id="3" name="Content Placeholder 2">
            <a:extLst>
              <a:ext uri="{FF2B5EF4-FFF2-40B4-BE49-F238E27FC236}">
                <a16:creationId xmlns:a16="http://schemas.microsoft.com/office/drawing/2014/main" id="{1532F347-4F12-489B-8F9E-ECB849B6D5AD}"/>
              </a:ext>
            </a:extLst>
          </p:cNvPr>
          <p:cNvSpPr>
            <a:spLocks noGrp="1"/>
          </p:cNvSpPr>
          <p:nvPr>
            <p:ph idx="1"/>
          </p:nvPr>
        </p:nvSpPr>
        <p:spPr>
          <a:xfrm>
            <a:off x="1069848" y="2121408"/>
            <a:ext cx="10058400" cy="4467814"/>
          </a:xfrm>
        </p:spPr>
        <p:txBody>
          <a:bodyPr>
            <a:normAutofit fontScale="77500" lnSpcReduction="20000"/>
          </a:bodyPr>
          <a:lstStyle/>
          <a:p>
            <a:r>
              <a:rPr lang="en-GB" dirty="0"/>
              <a:t>It’s evident from the data analysis that young people feel pressured to fit in, therefore, they may get involved in cyberbullying in order to have a sense of belonging as its more important for them to be accepted </a:t>
            </a:r>
          </a:p>
          <a:p>
            <a:r>
              <a:rPr lang="en-GB" dirty="0"/>
              <a:t>This need to belong stems from the fear of being rejected and isolated and will often push a young person in to the wrong group.</a:t>
            </a:r>
          </a:p>
          <a:p>
            <a:r>
              <a:rPr lang="en-GB" dirty="0"/>
              <a:t>As it’s more important for a young people to be liked and in order to divert the attention away from themselves, they often become the bully.</a:t>
            </a:r>
          </a:p>
          <a:p>
            <a:r>
              <a:rPr lang="en-GB" dirty="0"/>
              <a:t>victims can experience psychological distress and are constantly waiting to be victimised which can cause 247 anxiety as a result of the accessibility to social media platforms  </a:t>
            </a:r>
          </a:p>
          <a:p>
            <a:r>
              <a:rPr lang="en-GB" dirty="0"/>
              <a:t>victims often turn to online groups and social media platforms for company and a connection </a:t>
            </a:r>
          </a:p>
          <a:p>
            <a:r>
              <a:rPr lang="en-GB" dirty="0"/>
              <a:t>Unfortunately, there are social media accounts out there which aren’t ethical sites and tell young people how to self harm and commit suicide</a:t>
            </a:r>
          </a:p>
          <a:p>
            <a:r>
              <a:rPr lang="en-GB" dirty="0"/>
              <a:t>There was growing evidence demonstrated in the literature review of the psychological damage that cyberbullying can have on a young person, this was explored further within the focus group and is now evident that it can psychologically effect an individual whereby they can suffer isolation, exclusion, loneliness and suicidal ideations </a:t>
            </a:r>
          </a:p>
          <a:p>
            <a:r>
              <a:rPr lang="en-GB" dirty="0"/>
              <a:t>A view supported by (Hinduja &amp; </a:t>
            </a:r>
            <a:r>
              <a:rPr lang="en-GB" dirty="0" err="1"/>
              <a:t>Patchin</a:t>
            </a:r>
            <a:r>
              <a:rPr lang="en-GB" dirty="0"/>
              <a:t>, 2010) who suggest Individuals exposed to cyberbullying are at a higher risk of psychological distress, self-harm and suicidal behaviours. </a:t>
            </a:r>
          </a:p>
        </p:txBody>
      </p:sp>
    </p:spTree>
    <p:extLst>
      <p:ext uri="{BB962C8B-B14F-4D97-AF65-F5344CB8AC3E}">
        <p14:creationId xmlns:p14="http://schemas.microsoft.com/office/powerpoint/2010/main" val="2286340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D3A98-888E-4466-99F2-B6329BFB5F4D}"/>
              </a:ext>
            </a:extLst>
          </p:cNvPr>
          <p:cNvSpPr>
            <a:spLocks noGrp="1"/>
          </p:cNvSpPr>
          <p:nvPr>
            <p:ph type="title"/>
          </p:nvPr>
        </p:nvSpPr>
        <p:spPr/>
        <p:txBody>
          <a:bodyPr/>
          <a:lstStyle/>
          <a:p>
            <a:r>
              <a:rPr lang="en-GB" dirty="0"/>
              <a:t>Recommendations/ future research  </a:t>
            </a:r>
          </a:p>
        </p:txBody>
      </p:sp>
      <p:sp>
        <p:nvSpPr>
          <p:cNvPr id="3" name="Content Placeholder 2">
            <a:extLst>
              <a:ext uri="{FF2B5EF4-FFF2-40B4-BE49-F238E27FC236}">
                <a16:creationId xmlns:a16="http://schemas.microsoft.com/office/drawing/2014/main" id="{38B40D1A-1BBB-4896-939A-52947F00D023}"/>
              </a:ext>
            </a:extLst>
          </p:cNvPr>
          <p:cNvSpPr>
            <a:spLocks noGrp="1"/>
          </p:cNvSpPr>
          <p:nvPr>
            <p:ph idx="1"/>
          </p:nvPr>
        </p:nvSpPr>
        <p:spPr/>
        <p:txBody>
          <a:bodyPr/>
          <a:lstStyle/>
          <a:p>
            <a:endParaRPr lang="en-GB" dirty="0"/>
          </a:p>
          <a:p>
            <a:r>
              <a:rPr lang="en-GB" dirty="0"/>
              <a:t>Internet is unpredictable – difficult to conduct studies </a:t>
            </a:r>
          </a:p>
          <a:p>
            <a:endParaRPr lang="en-GB" dirty="0"/>
          </a:p>
          <a:p>
            <a:r>
              <a:rPr lang="en-GB" dirty="0"/>
              <a:t>New forums and ways for bullying to be adapted online</a:t>
            </a:r>
          </a:p>
          <a:p>
            <a:endParaRPr lang="en-GB" dirty="0"/>
          </a:p>
          <a:p>
            <a:r>
              <a:rPr lang="en-GB" dirty="0"/>
              <a:t>Social media sites are constantly appearing - new methods and preventions for cyberbullying </a:t>
            </a:r>
          </a:p>
          <a:p>
            <a:endParaRPr lang="en-GB" dirty="0"/>
          </a:p>
        </p:txBody>
      </p:sp>
    </p:spTree>
    <p:extLst>
      <p:ext uri="{BB962C8B-B14F-4D97-AF65-F5344CB8AC3E}">
        <p14:creationId xmlns:p14="http://schemas.microsoft.com/office/powerpoint/2010/main" val="21102565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D319-1F7D-4927-90E2-B5E07FC6792F}"/>
              </a:ext>
            </a:extLst>
          </p:cNvPr>
          <p:cNvSpPr>
            <a:spLocks noGrp="1"/>
          </p:cNvSpPr>
          <p:nvPr>
            <p:ph type="title"/>
          </p:nvPr>
        </p:nvSpPr>
        <p:spPr/>
        <p:txBody>
          <a:bodyPr/>
          <a:lstStyle/>
          <a:p>
            <a:r>
              <a:rPr lang="en-GB" dirty="0"/>
              <a:t>Reflection </a:t>
            </a:r>
            <a:br>
              <a:rPr lang="en-GB" dirty="0"/>
            </a:br>
            <a:endParaRPr lang="en-GB" dirty="0"/>
          </a:p>
        </p:txBody>
      </p:sp>
      <p:sp>
        <p:nvSpPr>
          <p:cNvPr id="3" name="Content Placeholder 2">
            <a:extLst>
              <a:ext uri="{FF2B5EF4-FFF2-40B4-BE49-F238E27FC236}">
                <a16:creationId xmlns:a16="http://schemas.microsoft.com/office/drawing/2014/main" id="{BD2C7BA7-62E1-4BEA-94FD-F0FDC46727C1}"/>
              </a:ext>
            </a:extLst>
          </p:cNvPr>
          <p:cNvSpPr>
            <a:spLocks noGrp="1"/>
          </p:cNvSpPr>
          <p:nvPr>
            <p:ph idx="1"/>
          </p:nvPr>
        </p:nvSpPr>
        <p:spPr/>
        <p:txBody>
          <a:bodyPr/>
          <a:lstStyle/>
          <a:p>
            <a:r>
              <a:rPr lang="en-GB" dirty="0"/>
              <a:t>Focus group has helped to prepare for future scenarios </a:t>
            </a:r>
          </a:p>
          <a:p>
            <a:r>
              <a:rPr lang="en-GB" dirty="0"/>
              <a:t>Insight in to leading a group </a:t>
            </a:r>
          </a:p>
          <a:p>
            <a:r>
              <a:rPr lang="en-GB" dirty="0"/>
              <a:t>Time management </a:t>
            </a:r>
          </a:p>
          <a:p>
            <a:r>
              <a:rPr lang="en-GB" dirty="0"/>
              <a:t>Identifying codes and themes</a:t>
            </a:r>
          </a:p>
          <a:p>
            <a:r>
              <a:rPr lang="en-GB" dirty="0"/>
              <a:t>Data analysis </a:t>
            </a:r>
          </a:p>
        </p:txBody>
      </p:sp>
    </p:spTree>
    <p:extLst>
      <p:ext uri="{BB962C8B-B14F-4D97-AF65-F5344CB8AC3E}">
        <p14:creationId xmlns:p14="http://schemas.microsoft.com/office/powerpoint/2010/main" val="3618334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EC7B3-FAE1-4F9F-9929-C5D889A45E01}"/>
              </a:ext>
            </a:extLst>
          </p:cNvPr>
          <p:cNvSpPr>
            <a:spLocks noGrp="1"/>
          </p:cNvSpPr>
          <p:nvPr>
            <p:ph type="title"/>
          </p:nvPr>
        </p:nvSpPr>
        <p:spPr>
          <a:xfrm>
            <a:off x="1069848" y="484632"/>
            <a:ext cx="10058400" cy="1609344"/>
          </a:xfrm>
        </p:spPr>
        <p:txBody>
          <a:bodyPr/>
          <a:lstStyle/>
          <a:p>
            <a:r>
              <a:rPr lang="en-GB" dirty="0"/>
              <a:t>Thank you for listening.</a:t>
            </a:r>
          </a:p>
        </p:txBody>
      </p:sp>
      <p:sp>
        <p:nvSpPr>
          <p:cNvPr id="3" name="Content Placeholder 2">
            <a:extLst>
              <a:ext uri="{FF2B5EF4-FFF2-40B4-BE49-F238E27FC236}">
                <a16:creationId xmlns:a16="http://schemas.microsoft.com/office/drawing/2014/main" id="{3E2FDE8B-75D4-4F12-866D-3765D850A9BE}"/>
              </a:ext>
            </a:extLst>
          </p:cNvPr>
          <p:cNvSpPr>
            <a:spLocks noGrp="1"/>
          </p:cNvSpPr>
          <p:nvPr>
            <p:ph idx="1"/>
          </p:nvPr>
        </p:nvSpPr>
        <p:spPr>
          <a:xfrm>
            <a:off x="1152975" y="3130019"/>
            <a:ext cx="10058400" cy="1137181"/>
          </a:xfrm>
        </p:spPr>
        <p:txBody>
          <a:bodyPr>
            <a:normAutofit/>
          </a:bodyPr>
          <a:lstStyle/>
          <a:p>
            <a:pPr algn="ctr"/>
            <a:r>
              <a:rPr lang="en-GB" sz="7200" dirty="0"/>
              <a:t>Any questions??</a:t>
            </a:r>
          </a:p>
        </p:txBody>
      </p:sp>
    </p:spTree>
    <p:extLst>
      <p:ext uri="{BB962C8B-B14F-4D97-AF65-F5344CB8AC3E}">
        <p14:creationId xmlns:p14="http://schemas.microsoft.com/office/powerpoint/2010/main" val="3943919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04A55-B79B-463C-89E4-5220B741AFCB}"/>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AA2B80E9-4936-4403-BFFC-7C244DE0DF25}"/>
              </a:ext>
            </a:extLst>
          </p:cNvPr>
          <p:cNvSpPr>
            <a:spLocks noGrp="1"/>
          </p:cNvSpPr>
          <p:nvPr>
            <p:ph idx="1"/>
          </p:nvPr>
        </p:nvSpPr>
        <p:spPr/>
        <p:txBody>
          <a:bodyPr>
            <a:normAutofit fontScale="92500" lnSpcReduction="10000"/>
          </a:bodyPr>
          <a:lstStyle/>
          <a:p>
            <a:r>
              <a:rPr lang="en-GB" sz="1200" dirty="0"/>
              <a:t>Acquah, E. O. et al., 2015. Adolescent loneliness and social anxiety as predictors of bullying victimisation. International Journal of Adolescence and Youth, 21(3), pp. 320-331.</a:t>
            </a:r>
          </a:p>
          <a:p>
            <a:r>
              <a:rPr lang="en-GB" sz="1200" dirty="0"/>
              <a:t>Amineh, R. J. &amp; </a:t>
            </a:r>
            <a:r>
              <a:rPr lang="en-GB" sz="1200" dirty="0" err="1"/>
              <a:t>Davatgari</a:t>
            </a:r>
            <a:r>
              <a:rPr lang="en-GB" sz="1200" dirty="0"/>
              <a:t>, H., 2015. Review of Constructivism and Social Constructivism. Journal of Social Sciences, Literature and Languages, Volume 1, pp. 9-16.</a:t>
            </a:r>
          </a:p>
          <a:p>
            <a:r>
              <a:rPr lang="en-GB" sz="1200" dirty="0"/>
              <a:t>Arslan, G., 2018. Understanding the Association between School Belonging and Emotional Health in Adolescents. International Journal of Educational Psychology, 7(1).</a:t>
            </a:r>
          </a:p>
          <a:p>
            <a:r>
              <a:rPr lang="en-GB" sz="1200" dirty="0"/>
              <a:t>Braun, V., Clarke, V., Hayfield, N. &amp; Terry, G., 2019. Handbook of Research Methods in Health Social Sciences: Thematic Analysis. 1st ed. Sydney: Springer Nature Singapore Pte Ltd..</a:t>
            </a:r>
          </a:p>
          <a:p>
            <a:r>
              <a:rPr lang="en-GB" sz="1200" dirty="0"/>
              <a:t>Hinduja , S. &amp; </a:t>
            </a:r>
            <a:r>
              <a:rPr lang="en-GB" sz="1200" dirty="0" err="1"/>
              <a:t>Patchin</a:t>
            </a:r>
            <a:r>
              <a:rPr lang="en-GB" sz="1200" dirty="0"/>
              <a:t>, J. W., 2014 . Bullying Beyond the Schoolyard: Preventing and Responding to Cyberbullying. 2nd ed. London: Corwin Press .</a:t>
            </a:r>
          </a:p>
          <a:p>
            <a:r>
              <a:rPr lang="en-GB" sz="1200" dirty="0"/>
              <a:t>Hinduja, S. &amp; </a:t>
            </a:r>
            <a:r>
              <a:rPr lang="en-GB" sz="1200" dirty="0" err="1"/>
              <a:t>Patchin</a:t>
            </a:r>
            <a:r>
              <a:rPr lang="en-GB" sz="1200" dirty="0"/>
              <a:t>, J. W., 2010. Bullying, Cyberbullying, and Suicide. Archives of Suicide Research , 14(3), pp. 206-221.</a:t>
            </a:r>
          </a:p>
          <a:p>
            <a:r>
              <a:rPr lang="en-GB" sz="1200" dirty="0"/>
              <a:t>Parkhurst, J. T. &amp; Asher , S. R., 1992. Peer rejection in middle school: Subgroup differences in </a:t>
            </a:r>
            <a:r>
              <a:rPr lang="en-GB" sz="1200" dirty="0" err="1"/>
              <a:t>behavior</a:t>
            </a:r>
            <a:r>
              <a:rPr lang="en-GB" sz="1200" dirty="0"/>
              <a:t>, loneliness, and interpersonal concerns. Developmental Psychology, 28(2), pp. 231-241.</a:t>
            </a:r>
          </a:p>
          <a:p>
            <a:r>
              <a:rPr lang="en-GB" sz="1200" dirty="0"/>
              <a:t>Stewart , D. W. &amp; Shamdasani, P. N., 2015. Focus groups theory and practice. 3rd ed. London : Sage Publications .</a:t>
            </a:r>
          </a:p>
          <a:p>
            <a:r>
              <a:rPr lang="en-GB" sz="1200" dirty="0"/>
              <a:t>Sticca, F. &amp; Perren, S., 2013. Is Cyberbullying Worse than Traditional Bullying? Examining the Differential Roles of Medium, Publicity, and Anonymity for the Perceived Severity of Bullying. Journal of Youth and Adolescence, 42(5), pp. 739-750.</a:t>
            </a:r>
          </a:p>
          <a:p>
            <a:r>
              <a:rPr lang="en-GB" sz="1200" dirty="0"/>
              <a:t>National Society for the Prevention of Cruelty to Children., 2019. Protecting children from online abuse. [Online] Available at: https://learning.nspcc.org.uk/child-abuse-and-neglect/online-abuse/[Accessed May 2019].</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dirty="0"/>
          </a:p>
          <a:p>
            <a:endParaRPr lang="en-GB" dirty="0"/>
          </a:p>
        </p:txBody>
      </p:sp>
    </p:spTree>
    <p:extLst>
      <p:ext uri="{BB962C8B-B14F-4D97-AF65-F5344CB8AC3E}">
        <p14:creationId xmlns:p14="http://schemas.microsoft.com/office/powerpoint/2010/main" val="23291323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7998</TotalTime>
  <Words>1966</Words>
  <Application>Microsoft Office PowerPoint</Application>
  <PresentationFormat>Widescreen</PresentationFormat>
  <Paragraphs>239</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Bookman Old Style</vt:lpstr>
      <vt:lpstr>Calibri</vt:lpstr>
      <vt:lpstr>Century Gothic</vt:lpstr>
      <vt:lpstr>Wingdings</vt:lpstr>
      <vt:lpstr>Wood Type</vt:lpstr>
      <vt:lpstr>Thematic analysis Presentation </vt:lpstr>
      <vt:lpstr>Overarching question:   what impact does cyberbullying have on a young person’s mental health and well-being?</vt:lpstr>
      <vt:lpstr>Cyberbullying;  The new form of bullying and harassment? </vt:lpstr>
      <vt:lpstr>Method &amp; Methodology </vt:lpstr>
      <vt:lpstr>Ethical issues </vt:lpstr>
      <vt:lpstr>Focus group</vt:lpstr>
      <vt:lpstr> Why thematic analysis?  What is the hidden meaning behind the words? </vt:lpstr>
      <vt:lpstr>How was the focus group was organised</vt:lpstr>
      <vt:lpstr>How the data was collected </vt:lpstr>
      <vt:lpstr>THEME 1:  Sticks and stones may break my bones but loneliness will hurt me </vt:lpstr>
      <vt:lpstr>Literature confirms;</vt:lpstr>
      <vt:lpstr>THEME 2:  The faceless friend or the faceless foe? </vt:lpstr>
      <vt:lpstr>Literature confirms;</vt:lpstr>
      <vt:lpstr>THEME 3: I wish I could [ctrl] [alt] &amp; [del] you</vt:lpstr>
      <vt:lpstr>Literature confirms;</vt:lpstr>
      <vt:lpstr>Strengths and Challenges </vt:lpstr>
      <vt:lpstr>Limitations  </vt:lpstr>
      <vt:lpstr>Findings of the data;  </vt:lpstr>
      <vt:lpstr>what impact does cyberbullying have on a young person's mental health? </vt:lpstr>
      <vt:lpstr>Recommendations/ future research  </vt:lpstr>
      <vt:lpstr>Reflection  </vt:lpstr>
      <vt:lpstr>Thank you for listening.</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Thematic analysis </dc:title>
  <dc:creator>Mali Burgess</dc:creator>
  <cp:lastModifiedBy>Mali Burgess</cp:lastModifiedBy>
  <cp:revision>149</cp:revision>
  <dcterms:created xsi:type="dcterms:W3CDTF">2019-04-07T17:31:05Z</dcterms:created>
  <dcterms:modified xsi:type="dcterms:W3CDTF">2019-05-13T20:18:49Z</dcterms:modified>
</cp:coreProperties>
</file>