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1"/>
    <p:sldMasterId id="2147483715" r:id="rId2"/>
  </p:sldMasterIdLst>
  <p:notesMasterIdLst>
    <p:notesMasterId r:id="rId28"/>
  </p:notesMasterIdLst>
  <p:sldIdLst>
    <p:sldId id="546" r:id="rId3"/>
    <p:sldId id="334" r:id="rId4"/>
    <p:sldId id="513" r:id="rId5"/>
    <p:sldId id="547" r:id="rId6"/>
    <p:sldId id="515" r:id="rId7"/>
    <p:sldId id="516" r:id="rId8"/>
    <p:sldId id="517" r:id="rId9"/>
    <p:sldId id="518" r:id="rId10"/>
    <p:sldId id="519" r:id="rId11"/>
    <p:sldId id="399" r:id="rId12"/>
    <p:sldId id="520" r:id="rId13"/>
    <p:sldId id="548" r:id="rId14"/>
    <p:sldId id="522" r:id="rId15"/>
    <p:sldId id="524" r:id="rId16"/>
    <p:sldId id="491" r:id="rId17"/>
    <p:sldId id="493" r:id="rId18"/>
    <p:sldId id="492" r:id="rId19"/>
    <p:sldId id="350" r:id="rId20"/>
    <p:sldId id="490" r:id="rId21"/>
    <p:sldId id="386" r:id="rId22"/>
    <p:sldId id="385" r:id="rId23"/>
    <p:sldId id="549" r:id="rId24"/>
    <p:sldId id="550" r:id="rId25"/>
    <p:sldId id="551" r:id="rId26"/>
    <p:sldId id="395" r:id="rId27"/>
  </p:sldIdLst>
  <p:sldSz cx="9144000" cy="6858000" type="screen4x3"/>
  <p:notesSz cx="6797675" cy="9926638"/>
  <p:custDataLst>
    <p:tags r:id="rId29"/>
  </p:custDataLst>
  <p:defaultTextStyle>
    <a:defPPr>
      <a:defRPr lang="en-US"/>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ella D'Alesio" initials="RD" lastIdx="1" clrIdx="0">
    <p:extLst>
      <p:ext uri="{19B8F6BF-5375-455C-9EA6-DF929625EA0E}">
        <p15:presenceInfo xmlns:p15="http://schemas.microsoft.com/office/powerpoint/2012/main" userId="Rosella D'Alesio"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95BA6"/>
    <a:srgbClr val="0067B6"/>
    <a:srgbClr val="469AD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53" autoAdjust="0"/>
    <p:restoredTop sz="86187" autoAdjust="0"/>
  </p:normalViewPr>
  <p:slideViewPr>
    <p:cSldViewPr>
      <p:cViewPr varScale="1">
        <p:scale>
          <a:sx n="58" d="100"/>
          <a:sy n="58" d="100"/>
        </p:scale>
        <p:origin x="1560"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56" d="100"/>
          <a:sy n="56" d="100"/>
        </p:scale>
        <p:origin x="-1812"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5B7032-FA90-48FA-996A-809ECFDC1C9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8384AD4F-A942-4C69-B30D-9C2A50A3E91C}">
      <dgm:prSet/>
      <dgm:spPr/>
      <dgm:t>
        <a:bodyPr/>
        <a:lstStyle/>
        <a:p>
          <a:r>
            <a:rPr lang="en-GB"/>
            <a:t>From the last session:</a:t>
          </a:r>
          <a:endParaRPr lang="en-US"/>
        </a:p>
      </dgm:t>
    </dgm:pt>
    <dgm:pt modelId="{6F188052-88B9-4B0A-8866-F89EFF171F3D}" type="parTrans" cxnId="{B6A342D0-C0BF-462B-A345-C4F186DEAFC8}">
      <dgm:prSet/>
      <dgm:spPr/>
      <dgm:t>
        <a:bodyPr/>
        <a:lstStyle/>
        <a:p>
          <a:endParaRPr lang="en-US"/>
        </a:p>
      </dgm:t>
    </dgm:pt>
    <dgm:pt modelId="{C76719E5-80F6-4866-AF50-8EC08F755EB8}" type="sibTrans" cxnId="{B6A342D0-C0BF-462B-A345-C4F186DEAFC8}">
      <dgm:prSet/>
      <dgm:spPr/>
      <dgm:t>
        <a:bodyPr/>
        <a:lstStyle/>
        <a:p>
          <a:endParaRPr lang="en-US"/>
        </a:p>
      </dgm:t>
    </dgm:pt>
    <dgm:pt modelId="{5120EAD6-296C-439D-AF19-6ED735311BCC}">
      <dgm:prSet/>
      <dgm:spPr/>
      <dgm:t>
        <a:bodyPr/>
        <a:lstStyle/>
        <a:p>
          <a:r>
            <a:rPr lang="en-GB"/>
            <a:t>Synthesis matrices</a:t>
          </a:r>
          <a:endParaRPr lang="en-US"/>
        </a:p>
      </dgm:t>
    </dgm:pt>
    <dgm:pt modelId="{ED9EE8B5-D251-45ED-BE68-23E77A8E3AB9}" type="parTrans" cxnId="{A6119377-B9BC-463B-8B6A-B5C8F496E5FB}">
      <dgm:prSet/>
      <dgm:spPr/>
      <dgm:t>
        <a:bodyPr/>
        <a:lstStyle/>
        <a:p>
          <a:endParaRPr lang="en-US"/>
        </a:p>
      </dgm:t>
    </dgm:pt>
    <dgm:pt modelId="{B2369F52-2151-4E0A-880E-39D3D5F9BBA0}" type="sibTrans" cxnId="{A6119377-B9BC-463B-8B6A-B5C8F496E5FB}">
      <dgm:prSet/>
      <dgm:spPr/>
      <dgm:t>
        <a:bodyPr/>
        <a:lstStyle/>
        <a:p>
          <a:endParaRPr lang="en-US"/>
        </a:p>
      </dgm:t>
    </dgm:pt>
    <dgm:pt modelId="{475AE3E4-6168-4F29-B4B6-8F6FB62DDD16}">
      <dgm:prSet/>
      <dgm:spPr/>
      <dgm:t>
        <a:bodyPr/>
        <a:lstStyle/>
        <a:p>
          <a:r>
            <a:rPr lang="en-GB"/>
            <a:t>Vocabulary check</a:t>
          </a:r>
          <a:endParaRPr lang="en-US"/>
        </a:p>
      </dgm:t>
    </dgm:pt>
    <dgm:pt modelId="{512BF711-9AEE-444F-9B94-0684F2C6A900}" type="parTrans" cxnId="{18D91409-EA7C-4326-96B8-3ECCEA439B31}">
      <dgm:prSet/>
      <dgm:spPr/>
      <dgm:t>
        <a:bodyPr/>
        <a:lstStyle/>
        <a:p>
          <a:endParaRPr lang="en-US"/>
        </a:p>
      </dgm:t>
    </dgm:pt>
    <dgm:pt modelId="{0A56BAD7-99B9-46BB-9046-519EE1A4D030}" type="sibTrans" cxnId="{18D91409-EA7C-4326-96B8-3ECCEA439B31}">
      <dgm:prSet/>
      <dgm:spPr/>
      <dgm:t>
        <a:bodyPr/>
        <a:lstStyle/>
        <a:p>
          <a:endParaRPr lang="en-US"/>
        </a:p>
      </dgm:t>
    </dgm:pt>
    <dgm:pt modelId="{CDD58C02-2FB4-4DB2-B94C-8EB798BF0A1D}">
      <dgm:prSet/>
      <dgm:spPr/>
      <dgm:t>
        <a:bodyPr/>
        <a:lstStyle/>
        <a:p>
          <a:r>
            <a:rPr lang="en-GB"/>
            <a:t>Today:</a:t>
          </a:r>
          <a:endParaRPr lang="en-US"/>
        </a:p>
      </dgm:t>
    </dgm:pt>
    <dgm:pt modelId="{62AAD557-87C8-488E-9F4C-3D9A8AE858C7}" type="parTrans" cxnId="{7F42F10B-3CB8-450C-944D-A2B225DD5871}">
      <dgm:prSet/>
      <dgm:spPr/>
      <dgm:t>
        <a:bodyPr/>
        <a:lstStyle/>
        <a:p>
          <a:endParaRPr lang="en-US"/>
        </a:p>
      </dgm:t>
    </dgm:pt>
    <dgm:pt modelId="{6A22C3D7-582D-4C25-BC4C-321F60B8983C}" type="sibTrans" cxnId="{7F42F10B-3CB8-450C-944D-A2B225DD5871}">
      <dgm:prSet/>
      <dgm:spPr/>
      <dgm:t>
        <a:bodyPr/>
        <a:lstStyle/>
        <a:p>
          <a:endParaRPr lang="en-US"/>
        </a:p>
      </dgm:t>
    </dgm:pt>
    <dgm:pt modelId="{82301628-9649-47E8-9C5B-DB3E7E56BA4E}">
      <dgm:prSet/>
      <dgm:spPr/>
      <dgm:t>
        <a:bodyPr/>
        <a:lstStyle/>
        <a:p>
          <a:r>
            <a:rPr lang="en-GB"/>
            <a:t>Critical thinking</a:t>
          </a:r>
          <a:endParaRPr lang="en-US"/>
        </a:p>
      </dgm:t>
    </dgm:pt>
    <dgm:pt modelId="{122C57B3-D7AD-4DD9-AAAB-B370D0426F91}" type="parTrans" cxnId="{7AC55095-7D58-47B4-8EDB-614CF683EDAB}">
      <dgm:prSet/>
      <dgm:spPr/>
      <dgm:t>
        <a:bodyPr/>
        <a:lstStyle/>
        <a:p>
          <a:endParaRPr lang="en-US"/>
        </a:p>
      </dgm:t>
    </dgm:pt>
    <dgm:pt modelId="{7764CDBF-FA47-493B-8AD1-6479E513566E}" type="sibTrans" cxnId="{7AC55095-7D58-47B4-8EDB-614CF683EDAB}">
      <dgm:prSet/>
      <dgm:spPr/>
      <dgm:t>
        <a:bodyPr/>
        <a:lstStyle/>
        <a:p>
          <a:endParaRPr lang="en-US"/>
        </a:p>
      </dgm:t>
    </dgm:pt>
    <dgm:pt modelId="{0539AF99-5522-46E2-B9CE-00A5EDCC721C}">
      <dgm:prSet/>
      <dgm:spPr/>
      <dgm:t>
        <a:bodyPr/>
        <a:lstStyle/>
        <a:p>
          <a:r>
            <a:rPr lang="en-GB"/>
            <a:t>How to be a critical thinker</a:t>
          </a:r>
          <a:endParaRPr lang="en-US"/>
        </a:p>
      </dgm:t>
    </dgm:pt>
    <dgm:pt modelId="{24EDC5C5-59ED-4A21-9518-B95F8FAE6AAF}" type="parTrans" cxnId="{3EA16A86-C082-4C1B-8C6C-51BCF0ABA721}">
      <dgm:prSet/>
      <dgm:spPr/>
      <dgm:t>
        <a:bodyPr/>
        <a:lstStyle/>
        <a:p>
          <a:endParaRPr lang="en-US"/>
        </a:p>
      </dgm:t>
    </dgm:pt>
    <dgm:pt modelId="{B9D5ACA3-CEF2-43A6-922B-CCD89C5D50F8}" type="sibTrans" cxnId="{3EA16A86-C082-4C1B-8C6C-51BCF0ABA721}">
      <dgm:prSet/>
      <dgm:spPr/>
      <dgm:t>
        <a:bodyPr/>
        <a:lstStyle/>
        <a:p>
          <a:endParaRPr lang="en-US"/>
        </a:p>
      </dgm:t>
    </dgm:pt>
    <dgm:pt modelId="{C6763F0E-C523-42B7-93EC-B0366344DB9A}">
      <dgm:prSet/>
      <dgm:spPr/>
      <dgm:t>
        <a:bodyPr/>
        <a:lstStyle/>
        <a:p>
          <a:r>
            <a:rPr lang="en-GB"/>
            <a:t>Reading critically</a:t>
          </a:r>
          <a:endParaRPr lang="en-US"/>
        </a:p>
      </dgm:t>
    </dgm:pt>
    <dgm:pt modelId="{0803F6CF-C869-48B0-AAD0-85D850FD78AB}" type="parTrans" cxnId="{1BF1B7EF-C037-459F-8BFC-88E78F25288F}">
      <dgm:prSet/>
      <dgm:spPr/>
      <dgm:t>
        <a:bodyPr/>
        <a:lstStyle/>
        <a:p>
          <a:endParaRPr lang="en-US"/>
        </a:p>
      </dgm:t>
    </dgm:pt>
    <dgm:pt modelId="{B5647873-55E1-42FD-9D8A-A4511D58F223}" type="sibTrans" cxnId="{1BF1B7EF-C037-459F-8BFC-88E78F25288F}">
      <dgm:prSet/>
      <dgm:spPr/>
      <dgm:t>
        <a:bodyPr/>
        <a:lstStyle/>
        <a:p>
          <a:endParaRPr lang="en-US"/>
        </a:p>
      </dgm:t>
    </dgm:pt>
    <dgm:pt modelId="{BB61A82D-072F-40D8-A4F6-CCDF94F745B0}" type="pres">
      <dgm:prSet presAssocID="{D65B7032-FA90-48FA-996A-809ECFDC1C9A}" presName="linear" presStyleCnt="0">
        <dgm:presLayoutVars>
          <dgm:dir/>
          <dgm:animLvl val="lvl"/>
          <dgm:resizeHandles val="exact"/>
        </dgm:presLayoutVars>
      </dgm:prSet>
      <dgm:spPr/>
    </dgm:pt>
    <dgm:pt modelId="{84BB0D97-9CB2-4D8F-954B-C59794B32048}" type="pres">
      <dgm:prSet presAssocID="{8384AD4F-A942-4C69-B30D-9C2A50A3E91C}" presName="parentLin" presStyleCnt="0"/>
      <dgm:spPr/>
    </dgm:pt>
    <dgm:pt modelId="{BCBEE537-A861-48F6-91EA-0717EAC6A390}" type="pres">
      <dgm:prSet presAssocID="{8384AD4F-A942-4C69-B30D-9C2A50A3E91C}" presName="parentLeftMargin" presStyleLbl="node1" presStyleIdx="0" presStyleCnt="2"/>
      <dgm:spPr/>
    </dgm:pt>
    <dgm:pt modelId="{53BC5AFF-CE15-417F-926A-BBD3FF86F24C}" type="pres">
      <dgm:prSet presAssocID="{8384AD4F-A942-4C69-B30D-9C2A50A3E91C}" presName="parentText" presStyleLbl="node1" presStyleIdx="0" presStyleCnt="2">
        <dgm:presLayoutVars>
          <dgm:chMax val="0"/>
          <dgm:bulletEnabled val="1"/>
        </dgm:presLayoutVars>
      </dgm:prSet>
      <dgm:spPr/>
    </dgm:pt>
    <dgm:pt modelId="{96D1F542-99E8-4AB2-9014-A03C7ED78BF9}" type="pres">
      <dgm:prSet presAssocID="{8384AD4F-A942-4C69-B30D-9C2A50A3E91C}" presName="negativeSpace" presStyleCnt="0"/>
      <dgm:spPr/>
    </dgm:pt>
    <dgm:pt modelId="{CFCF0BE5-AE0F-4470-B3F0-29DA2330B912}" type="pres">
      <dgm:prSet presAssocID="{8384AD4F-A942-4C69-B30D-9C2A50A3E91C}" presName="childText" presStyleLbl="conFgAcc1" presStyleIdx="0" presStyleCnt="2">
        <dgm:presLayoutVars>
          <dgm:bulletEnabled val="1"/>
        </dgm:presLayoutVars>
      </dgm:prSet>
      <dgm:spPr/>
    </dgm:pt>
    <dgm:pt modelId="{9D1D998C-22E2-4376-9067-DF4E358CDA5E}" type="pres">
      <dgm:prSet presAssocID="{C76719E5-80F6-4866-AF50-8EC08F755EB8}" presName="spaceBetweenRectangles" presStyleCnt="0"/>
      <dgm:spPr/>
    </dgm:pt>
    <dgm:pt modelId="{A4B346BE-9C74-4E7D-82E8-E432FED9C12C}" type="pres">
      <dgm:prSet presAssocID="{CDD58C02-2FB4-4DB2-B94C-8EB798BF0A1D}" presName="parentLin" presStyleCnt="0"/>
      <dgm:spPr/>
    </dgm:pt>
    <dgm:pt modelId="{28063039-3228-49ED-B622-B45F068C08B7}" type="pres">
      <dgm:prSet presAssocID="{CDD58C02-2FB4-4DB2-B94C-8EB798BF0A1D}" presName="parentLeftMargin" presStyleLbl="node1" presStyleIdx="0" presStyleCnt="2"/>
      <dgm:spPr/>
    </dgm:pt>
    <dgm:pt modelId="{FED0DCB7-5611-4AC2-8599-4C1B7DD917BC}" type="pres">
      <dgm:prSet presAssocID="{CDD58C02-2FB4-4DB2-B94C-8EB798BF0A1D}" presName="parentText" presStyleLbl="node1" presStyleIdx="1" presStyleCnt="2">
        <dgm:presLayoutVars>
          <dgm:chMax val="0"/>
          <dgm:bulletEnabled val="1"/>
        </dgm:presLayoutVars>
      </dgm:prSet>
      <dgm:spPr/>
    </dgm:pt>
    <dgm:pt modelId="{0296903F-DABB-4441-9D3B-FFC149BA83E0}" type="pres">
      <dgm:prSet presAssocID="{CDD58C02-2FB4-4DB2-B94C-8EB798BF0A1D}" presName="negativeSpace" presStyleCnt="0"/>
      <dgm:spPr/>
    </dgm:pt>
    <dgm:pt modelId="{0514329C-E3B7-4CB7-A7D2-6580D5E18703}" type="pres">
      <dgm:prSet presAssocID="{CDD58C02-2FB4-4DB2-B94C-8EB798BF0A1D}" presName="childText" presStyleLbl="conFgAcc1" presStyleIdx="1" presStyleCnt="2">
        <dgm:presLayoutVars>
          <dgm:bulletEnabled val="1"/>
        </dgm:presLayoutVars>
      </dgm:prSet>
      <dgm:spPr/>
    </dgm:pt>
  </dgm:ptLst>
  <dgm:cxnLst>
    <dgm:cxn modelId="{18D91409-EA7C-4326-96B8-3ECCEA439B31}" srcId="{8384AD4F-A942-4C69-B30D-9C2A50A3E91C}" destId="{475AE3E4-6168-4F29-B4B6-8F6FB62DDD16}" srcOrd="1" destOrd="0" parTransId="{512BF711-9AEE-444F-9B94-0684F2C6A900}" sibTransId="{0A56BAD7-99B9-46BB-9046-519EE1A4D030}"/>
    <dgm:cxn modelId="{7F42F10B-3CB8-450C-944D-A2B225DD5871}" srcId="{D65B7032-FA90-48FA-996A-809ECFDC1C9A}" destId="{CDD58C02-2FB4-4DB2-B94C-8EB798BF0A1D}" srcOrd="1" destOrd="0" parTransId="{62AAD557-87C8-488E-9F4C-3D9A8AE858C7}" sibTransId="{6A22C3D7-582D-4C25-BC4C-321F60B8983C}"/>
    <dgm:cxn modelId="{F8230819-9E0B-41AE-902D-1C0EE5F9C691}" type="presOf" srcId="{5120EAD6-296C-439D-AF19-6ED735311BCC}" destId="{CFCF0BE5-AE0F-4470-B3F0-29DA2330B912}" srcOrd="0" destOrd="0" presId="urn:microsoft.com/office/officeart/2005/8/layout/list1"/>
    <dgm:cxn modelId="{9AEC2523-3B92-4C6D-86AF-E1AD93295130}" type="presOf" srcId="{C6763F0E-C523-42B7-93EC-B0366344DB9A}" destId="{0514329C-E3B7-4CB7-A7D2-6580D5E18703}" srcOrd="0" destOrd="2" presId="urn:microsoft.com/office/officeart/2005/8/layout/list1"/>
    <dgm:cxn modelId="{1A98E95C-F44F-4DFC-A66E-345C1CE1D9D8}" type="presOf" srcId="{D65B7032-FA90-48FA-996A-809ECFDC1C9A}" destId="{BB61A82D-072F-40D8-A4F6-CCDF94F745B0}" srcOrd="0" destOrd="0" presId="urn:microsoft.com/office/officeart/2005/8/layout/list1"/>
    <dgm:cxn modelId="{A6119377-B9BC-463B-8B6A-B5C8F496E5FB}" srcId="{8384AD4F-A942-4C69-B30D-9C2A50A3E91C}" destId="{5120EAD6-296C-439D-AF19-6ED735311BCC}" srcOrd="0" destOrd="0" parTransId="{ED9EE8B5-D251-45ED-BE68-23E77A8E3AB9}" sibTransId="{B2369F52-2151-4E0A-880E-39D3D5F9BBA0}"/>
    <dgm:cxn modelId="{4B67517C-C2B0-4CE0-8C70-1FEC888961EA}" type="presOf" srcId="{CDD58C02-2FB4-4DB2-B94C-8EB798BF0A1D}" destId="{28063039-3228-49ED-B622-B45F068C08B7}" srcOrd="0" destOrd="0" presId="urn:microsoft.com/office/officeart/2005/8/layout/list1"/>
    <dgm:cxn modelId="{3EA16A86-C082-4C1B-8C6C-51BCF0ABA721}" srcId="{CDD58C02-2FB4-4DB2-B94C-8EB798BF0A1D}" destId="{0539AF99-5522-46E2-B9CE-00A5EDCC721C}" srcOrd="1" destOrd="0" parTransId="{24EDC5C5-59ED-4A21-9518-B95F8FAE6AAF}" sibTransId="{B9D5ACA3-CEF2-43A6-922B-CCD89C5D50F8}"/>
    <dgm:cxn modelId="{B3551C94-E260-48F7-A6B9-366AF813730A}" type="presOf" srcId="{82301628-9649-47E8-9C5B-DB3E7E56BA4E}" destId="{0514329C-E3B7-4CB7-A7D2-6580D5E18703}" srcOrd="0" destOrd="0" presId="urn:microsoft.com/office/officeart/2005/8/layout/list1"/>
    <dgm:cxn modelId="{7AC55095-7D58-47B4-8EDB-614CF683EDAB}" srcId="{CDD58C02-2FB4-4DB2-B94C-8EB798BF0A1D}" destId="{82301628-9649-47E8-9C5B-DB3E7E56BA4E}" srcOrd="0" destOrd="0" parTransId="{122C57B3-D7AD-4DD9-AAAB-B370D0426F91}" sibTransId="{7764CDBF-FA47-493B-8AD1-6479E513566E}"/>
    <dgm:cxn modelId="{6C229B9D-84A3-4239-8042-D92C13887B44}" type="presOf" srcId="{8384AD4F-A942-4C69-B30D-9C2A50A3E91C}" destId="{53BC5AFF-CE15-417F-926A-BBD3FF86F24C}" srcOrd="1" destOrd="0" presId="urn:microsoft.com/office/officeart/2005/8/layout/list1"/>
    <dgm:cxn modelId="{9692E5A4-3E03-435A-AB82-B56CB8238412}" type="presOf" srcId="{475AE3E4-6168-4F29-B4B6-8F6FB62DDD16}" destId="{CFCF0BE5-AE0F-4470-B3F0-29DA2330B912}" srcOrd="0" destOrd="1" presId="urn:microsoft.com/office/officeart/2005/8/layout/list1"/>
    <dgm:cxn modelId="{94BEC4B7-0AA0-42F7-9838-5406F58BE729}" type="presOf" srcId="{8384AD4F-A942-4C69-B30D-9C2A50A3E91C}" destId="{BCBEE537-A861-48F6-91EA-0717EAC6A390}" srcOrd="0" destOrd="0" presId="urn:microsoft.com/office/officeart/2005/8/layout/list1"/>
    <dgm:cxn modelId="{BF97FCB8-9137-4236-94D2-DE65E1559C2C}" type="presOf" srcId="{CDD58C02-2FB4-4DB2-B94C-8EB798BF0A1D}" destId="{FED0DCB7-5611-4AC2-8599-4C1B7DD917BC}" srcOrd="1" destOrd="0" presId="urn:microsoft.com/office/officeart/2005/8/layout/list1"/>
    <dgm:cxn modelId="{902EE4BA-E949-4E9F-A580-F1BF12353C7F}" type="presOf" srcId="{0539AF99-5522-46E2-B9CE-00A5EDCC721C}" destId="{0514329C-E3B7-4CB7-A7D2-6580D5E18703}" srcOrd="0" destOrd="1" presId="urn:microsoft.com/office/officeart/2005/8/layout/list1"/>
    <dgm:cxn modelId="{B6A342D0-C0BF-462B-A345-C4F186DEAFC8}" srcId="{D65B7032-FA90-48FA-996A-809ECFDC1C9A}" destId="{8384AD4F-A942-4C69-B30D-9C2A50A3E91C}" srcOrd="0" destOrd="0" parTransId="{6F188052-88B9-4B0A-8866-F89EFF171F3D}" sibTransId="{C76719E5-80F6-4866-AF50-8EC08F755EB8}"/>
    <dgm:cxn modelId="{1BF1B7EF-C037-459F-8BFC-88E78F25288F}" srcId="{CDD58C02-2FB4-4DB2-B94C-8EB798BF0A1D}" destId="{C6763F0E-C523-42B7-93EC-B0366344DB9A}" srcOrd="2" destOrd="0" parTransId="{0803F6CF-C869-48B0-AAD0-85D850FD78AB}" sibTransId="{B5647873-55E1-42FD-9D8A-A4511D58F223}"/>
    <dgm:cxn modelId="{F0AF6D35-35A3-4A65-99F3-AD38B952A23A}" type="presParOf" srcId="{BB61A82D-072F-40D8-A4F6-CCDF94F745B0}" destId="{84BB0D97-9CB2-4D8F-954B-C59794B32048}" srcOrd="0" destOrd="0" presId="urn:microsoft.com/office/officeart/2005/8/layout/list1"/>
    <dgm:cxn modelId="{C74ED515-79FF-4D78-B7EC-4769A119FAD8}" type="presParOf" srcId="{84BB0D97-9CB2-4D8F-954B-C59794B32048}" destId="{BCBEE537-A861-48F6-91EA-0717EAC6A390}" srcOrd="0" destOrd="0" presId="urn:microsoft.com/office/officeart/2005/8/layout/list1"/>
    <dgm:cxn modelId="{43677BC7-98BD-4D7B-96D3-E0180680A85F}" type="presParOf" srcId="{84BB0D97-9CB2-4D8F-954B-C59794B32048}" destId="{53BC5AFF-CE15-417F-926A-BBD3FF86F24C}" srcOrd="1" destOrd="0" presId="urn:microsoft.com/office/officeart/2005/8/layout/list1"/>
    <dgm:cxn modelId="{B05FE837-0856-473B-A653-A7E0BE312C00}" type="presParOf" srcId="{BB61A82D-072F-40D8-A4F6-CCDF94F745B0}" destId="{96D1F542-99E8-4AB2-9014-A03C7ED78BF9}" srcOrd="1" destOrd="0" presId="urn:microsoft.com/office/officeart/2005/8/layout/list1"/>
    <dgm:cxn modelId="{B6462DAD-844C-4AEE-B9ED-607DAB3EF9A3}" type="presParOf" srcId="{BB61A82D-072F-40D8-A4F6-CCDF94F745B0}" destId="{CFCF0BE5-AE0F-4470-B3F0-29DA2330B912}" srcOrd="2" destOrd="0" presId="urn:microsoft.com/office/officeart/2005/8/layout/list1"/>
    <dgm:cxn modelId="{ED7C3D51-DCFF-48A6-AD03-A9009E5E5047}" type="presParOf" srcId="{BB61A82D-072F-40D8-A4F6-CCDF94F745B0}" destId="{9D1D998C-22E2-4376-9067-DF4E358CDA5E}" srcOrd="3" destOrd="0" presId="urn:microsoft.com/office/officeart/2005/8/layout/list1"/>
    <dgm:cxn modelId="{15C83F1D-D540-472A-9D50-764806C5EF75}" type="presParOf" srcId="{BB61A82D-072F-40D8-A4F6-CCDF94F745B0}" destId="{A4B346BE-9C74-4E7D-82E8-E432FED9C12C}" srcOrd="4" destOrd="0" presId="urn:microsoft.com/office/officeart/2005/8/layout/list1"/>
    <dgm:cxn modelId="{50645708-E340-47C2-8AD4-34947317D34F}" type="presParOf" srcId="{A4B346BE-9C74-4E7D-82E8-E432FED9C12C}" destId="{28063039-3228-49ED-B622-B45F068C08B7}" srcOrd="0" destOrd="0" presId="urn:microsoft.com/office/officeart/2005/8/layout/list1"/>
    <dgm:cxn modelId="{95F4916A-631D-4908-A2EB-6965A8157480}" type="presParOf" srcId="{A4B346BE-9C74-4E7D-82E8-E432FED9C12C}" destId="{FED0DCB7-5611-4AC2-8599-4C1B7DD917BC}" srcOrd="1" destOrd="0" presId="urn:microsoft.com/office/officeart/2005/8/layout/list1"/>
    <dgm:cxn modelId="{8C44C396-EC7E-461B-B953-D593BA91F745}" type="presParOf" srcId="{BB61A82D-072F-40D8-A4F6-CCDF94F745B0}" destId="{0296903F-DABB-4441-9D3B-FFC149BA83E0}" srcOrd="5" destOrd="0" presId="urn:microsoft.com/office/officeart/2005/8/layout/list1"/>
    <dgm:cxn modelId="{C144443B-15DB-4033-B56A-21DAD840AAC7}" type="presParOf" srcId="{BB61A82D-072F-40D8-A4F6-CCDF94F745B0}" destId="{0514329C-E3B7-4CB7-A7D2-6580D5E18703}"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69B1E6-E75B-477E-A6C8-1CB0403AF26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1B78EE9-DE55-40A2-A187-D99C08C079D4}">
      <dgm:prSet/>
      <dgm:spPr/>
      <dgm:t>
        <a:bodyPr/>
        <a:lstStyle/>
        <a:p>
          <a:r>
            <a:rPr lang="en-GB"/>
            <a:t>Thomas Edison is credited with the invention of the incandescent light bulb.</a:t>
          </a:r>
          <a:endParaRPr lang="en-US"/>
        </a:p>
      </dgm:t>
    </dgm:pt>
    <dgm:pt modelId="{94471693-35B4-46EF-A607-ACBCBA767C79}" type="parTrans" cxnId="{BBBE16D6-5A52-4717-A3C6-17899147D3FF}">
      <dgm:prSet/>
      <dgm:spPr/>
      <dgm:t>
        <a:bodyPr/>
        <a:lstStyle/>
        <a:p>
          <a:endParaRPr lang="en-US"/>
        </a:p>
      </dgm:t>
    </dgm:pt>
    <dgm:pt modelId="{95860FF6-1C7F-421D-9CC1-A7091762C841}" type="sibTrans" cxnId="{BBBE16D6-5A52-4717-A3C6-17899147D3FF}">
      <dgm:prSet/>
      <dgm:spPr/>
      <dgm:t>
        <a:bodyPr/>
        <a:lstStyle/>
        <a:p>
          <a:endParaRPr lang="en-US"/>
        </a:p>
      </dgm:t>
    </dgm:pt>
    <dgm:pt modelId="{35E17D14-B873-4F4A-8E6B-C804875A1388}">
      <dgm:prSet/>
      <dgm:spPr/>
      <dgm:t>
        <a:bodyPr/>
        <a:lstStyle/>
        <a:p>
          <a:r>
            <a:rPr lang="en-GB" b="1" dirty="0"/>
            <a:t>Fact</a:t>
          </a:r>
          <a:r>
            <a:rPr lang="en-GB" dirty="0"/>
            <a:t>: He perfected a commercially successful design.</a:t>
          </a:r>
          <a:endParaRPr lang="en-US" dirty="0"/>
        </a:p>
      </dgm:t>
    </dgm:pt>
    <dgm:pt modelId="{C56AB9BB-EDBD-412E-9B1F-93207840F69D}" type="parTrans" cxnId="{108C8881-B98C-4772-B9E5-0493A274BCC3}">
      <dgm:prSet/>
      <dgm:spPr/>
      <dgm:t>
        <a:bodyPr/>
        <a:lstStyle/>
        <a:p>
          <a:endParaRPr lang="en-US"/>
        </a:p>
      </dgm:t>
    </dgm:pt>
    <dgm:pt modelId="{31C113A5-499A-4349-AC8E-52A4EE4F3852}" type="sibTrans" cxnId="{108C8881-B98C-4772-B9E5-0493A274BCC3}">
      <dgm:prSet/>
      <dgm:spPr/>
      <dgm:t>
        <a:bodyPr/>
        <a:lstStyle/>
        <a:p>
          <a:endParaRPr lang="en-US"/>
        </a:p>
      </dgm:t>
    </dgm:pt>
    <dgm:pt modelId="{E430DCDC-0BFE-479D-8149-BC7F5803638B}">
      <dgm:prSet/>
      <dgm:spPr/>
      <dgm:t>
        <a:bodyPr/>
        <a:lstStyle/>
        <a:p>
          <a:r>
            <a:rPr lang="en-GB" b="1" dirty="0"/>
            <a:t>Fact</a:t>
          </a:r>
          <a:r>
            <a:rPr lang="en-GB" dirty="0"/>
            <a:t>: He was preceded in the experimentation by British inventors Frederick de </a:t>
          </a:r>
          <a:r>
            <a:rPr lang="en-GB" dirty="0" err="1"/>
            <a:t>Moleyns</a:t>
          </a:r>
          <a:r>
            <a:rPr lang="en-GB" dirty="0"/>
            <a:t> and Joseph Swan.</a:t>
          </a:r>
          <a:endParaRPr lang="en-US" dirty="0"/>
        </a:p>
      </dgm:t>
    </dgm:pt>
    <dgm:pt modelId="{6D52A4B6-62F2-4C43-A0BE-BE8A7231F34C}" type="parTrans" cxnId="{4B99E018-826A-4B76-9E7F-37E1C7E52F80}">
      <dgm:prSet/>
      <dgm:spPr/>
      <dgm:t>
        <a:bodyPr/>
        <a:lstStyle/>
        <a:p>
          <a:endParaRPr lang="en-US"/>
        </a:p>
      </dgm:t>
    </dgm:pt>
    <dgm:pt modelId="{E92A72EF-918C-4168-A81C-1AEF7FDD7D20}" type="sibTrans" cxnId="{4B99E018-826A-4B76-9E7F-37E1C7E52F80}">
      <dgm:prSet/>
      <dgm:spPr/>
      <dgm:t>
        <a:bodyPr/>
        <a:lstStyle/>
        <a:p>
          <a:endParaRPr lang="en-US"/>
        </a:p>
      </dgm:t>
    </dgm:pt>
    <dgm:pt modelId="{3A433746-2E13-4B69-9408-5E3A04AB42C2}" type="pres">
      <dgm:prSet presAssocID="{C369B1E6-E75B-477E-A6C8-1CB0403AF260}" presName="vert0" presStyleCnt="0">
        <dgm:presLayoutVars>
          <dgm:dir/>
          <dgm:animOne val="branch"/>
          <dgm:animLvl val="lvl"/>
        </dgm:presLayoutVars>
      </dgm:prSet>
      <dgm:spPr/>
    </dgm:pt>
    <dgm:pt modelId="{C881F641-1179-42E4-9411-B0059EA8EFA8}" type="pres">
      <dgm:prSet presAssocID="{51B78EE9-DE55-40A2-A187-D99C08C079D4}" presName="thickLine" presStyleLbl="alignNode1" presStyleIdx="0" presStyleCnt="3"/>
      <dgm:spPr/>
    </dgm:pt>
    <dgm:pt modelId="{C3D6F12D-C6B7-4FC5-847B-F9302DEF83FD}" type="pres">
      <dgm:prSet presAssocID="{51B78EE9-DE55-40A2-A187-D99C08C079D4}" presName="horz1" presStyleCnt="0"/>
      <dgm:spPr/>
    </dgm:pt>
    <dgm:pt modelId="{7D9C866B-B9C4-4E0C-83E4-5C54A8449806}" type="pres">
      <dgm:prSet presAssocID="{51B78EE9-DE55-40A2-A187-D99C08C079D4}" presName="tx1" presStyleLbl="revTx" presStyleIdx="0" presStyleCnt="3"/>
      <dgm:spPr/>
    </dgm:pt>
    <dgm:pt modelId="{07DC647D-44D2-461A-84A3-6030E1D708CB}" type="pres">
      <dgm:prSet presAssocID="{51B78EE9-DE55-40A2-A187-D99C08C079D4}" presName="vert1" presStyleCnt="0"/>
      <dgm:spPr/>
    </dgm:pt>
    <dgm:pt modelId="{B6F942DF-0D50-455A-AFBC-222AF86F48AE}" type="pres">
      <dgm:prSet presAssocID="{35E17D14-B873-4F4A-8E6B-C804875A1388}" presName="thickLine" presStyleLbl="alignNode1" presStyleIdx="1" presStyleCnt="3"/>
      <dgm:spPr/>
    </dgm:pt>
    <dgm:pt modelId="{06F32AD6-47AF-46AE-B4B4-08072AEF5210}" type="pres">
      <dgm:prSet presAssocID="{35E17D14-B873-4F4A-8E6B-C804875A1388}" presName="horz1" presStyleCnt="0"/>
      <dgm:spPr/>
    </dgm:pt>
    <dgm:pt modelId="{ECC9ED16-6058-4DD8-A9B2-98AD01ACA055}" type="pres">
      <dgm:prSet presAssocID="{35E17D14-B873-4F4A-8E6B-C804875A1388}" presName="tx1" presStyleLbl="revTx" presStyleIdx="1" presStyleCnt="3"/>
      <dgm:spPr/>
    </dgm:pt>
    <dgm:pt modelId="{9EF553CC-7F4F-4C81-9095-7FF9B0C7DCF5}" type="pres">
      <dgm:prSet presAssocID="{35E17D14-B873-4F4A-8E6B-C804875A1388}" presName="vert1" presStyleCnt="0"/>
      <dgm:spPr/>
    </dgm:pt>
    <dgm:pt modelId="{FA0418A6-EB29-418F-BDCC-5AFEBBD2F9F7}" type="pres">
      <dgm:prSet presAssocID="{E430DCDC-0BFE-479D-8149-BC7F5803638B}" presName="thickLine" presStyleLbl="alignNode1" presStyleIdx="2" presStyleCnt="3"/>
      <dgm:spPr/>
    </dgm:pt>
    <dgm:pt modelId="{97FBC97C-C0B2-4753-8D34-6205839844CB}" type="pres">
      <dgm:prSet presAssocID="{E430DCDC-0BFE-479D-8149-BC7F5803638B}" presName="horz1" presStyleCnt="0"/>
      <dgm:spPr/>
    </dgm:pt>
    <dgm:pt modelId="{E8897DED-BB55-4034-9C7C-3499354CD929}" type="pres">
      <dgm:prSet presAssocID="{E430DCDC-0BFE-479D-8149-BC7F5803638B}" presName="tx1" presStyleLbl="revTx" presStyleIdx="2" presStyleCnt="3"/>
      <dgm:spPr/>
    </dgm:pt>
    <dgm:pt modelId="{84DF19F0-C20C-4C0B-BD8A-E4CE3989F3C2}" type="pres">
      <dgm:prSet presAssocID="{E430DCDC-0BFE-479D-8149-BC7F5803638B}" presName="vert1" presStyleCnt="0"/>
      <dgm:spPr/>
    </dgm:pt>
  </dgm:ptLst>
  <dgm:cxnLst>
    <dgm:cxn modelId="{4B99E018-826A-4B76-9E7F-37E1C7E52F80}" srcId="{C369B1E6-E75B-477E-A6C8-1CB0403AF260}" destId="{E430DCDC-0BFE-479D-8149-BC7F5803638B}" srcOrd="2" destOrd="0" parTransId="{6D52A4B6-62F2-4C43-A0BE-BE8A7231F34C}" sibTransId="{E92A72EF-918C-4168-A81C-1AEF7FDD7D20}"/>
    <dgm:cxn modelId="{0D4BFF6A-883C-4266-8226-E2A563610EEE}" type="presOf" srcId="{E430DCDC-0BFE-479D-8149-BC7F5803638B}" destId="{E8897DED-BB55-4034-9C7C-3499354CD929}" srcOrd="0" destOrd="0" presId="urn:microsoft.com/office/officeart/2008/layout/LinedList"/>
    <dgm:cxn modelId="{108C8881-B98C-4772-B9E5-0493A274BCC3}" srcId="{C369B1E6-E75B-477E-A6C8-1CB0403AF260}" destId="{35E17D14-B873-4F4A-8E6B-C804875A1388}" srcOrd="1" destOrd="0" parTransId="{C56AB9BB-EDBD-412E-9B1F-93207840F69D}" sibTransId="{31C113A5-499A-4349-AC8E-52A4EE4F3852}"/>
    <dgm:cxn modelId="{B3EDDC89-94B1-464E-B3C6-5313391C068D}" type="presOf" srcId="{C369B1E6-E75B-477E-A6C8-1CB0403AF260}" destId="{3A433746-2E13-4B69-9408-5E3A04AB42C2}" srcOrd="0" destOrd="0" presId="urn:microsoft.com/office/officeart/2008/layout/LinedList"/>
    <dgm:cxn modelId="{DECEFE9D-FF56-40E8-AC48-243CA890AD5A}" type="presOf" srcId="{35E17D14-B873-4F4A-8E6B-C804875A1388}" destId="{ECC9ED16-6058-4DD8-A9B2-98AD01ACA055}" srcOrd="0" destOrd="0" presId="urn:microsoft.com/office/officeart/2008/layout/LinedList"/>
    <dgm:cxn modelId="{BBBE16D6-5A52-4717-A3C6-17899147D3FF}" srcId="{C369B1E6-E75B-477E-A6C8-1CB0403AF260}" destId="{51B78EE9-DE55-40A2-A187-D99C08C079D4}" srcOrd="0" destOrd="0" parTransId="{94471693-35B4-46EF-A607-ACBCBA767C79}" sibTransId="{95860FF6-1C7F-421D-9CC1-A7091762C841}"/>
    <dgm:cxn modelId="{7F01A7F8-6AE1-4555-A2E7-8174F9BE61A5}" type="presOf" srcId="{51B78EE9-DE55-40A2-A187-D99C08C079D4}" destId="{7D9C866B-B9C4-4E0C-83E4-5C54A8449806}" srcOrd="0" destOrd="0" presId="urn:microsoft.com/office/officeart/2008/layout/LinedList"/>
    <dgm:cxn modelId="{950AB8A3-BB6D-4088-B464-294B28286A77}" type="presParOf" srcId="{3A433746-2E13-4B69-9408-5E3A04AB42C2}" destId="{C881F641-1179-42E4-9411-B0059EA8EFA8}" srcOrd="0" destOrd="0" presId="urn:microsoft.com/office/officeart/2008/layout/LinedList"/>
    <dgm:cxn modelId="{FF94288D-189B-4A86-A437-A6C18E1B3322}" type="presParOf" srcId="{3A433746-2E13-4B69-9408-5E3A04AB42C2}" destId="{C3D6F12D-C6B7-4FC5-847B-F9302DEF83FD}" srcOrd="1" destOrd="0" presId="urn:microsoft.com/office/officeart/2008/layout/LinedList"/>
    <dgm:cxn modelId="{E1BDCFCD-8AE6-431F-A520-CC1739A0AD40}" type="presParOf" srcId="{C3D6F12D-C6B7-4FC5-847B-F9302DEF83FD}" destId="{7D9C866B-B9C4-4E0C-83E4-5C54A8449806}" srcOrd="0" destOrd="0" presId="urn:microsoft.com/office/officeart/2008/layout/LinedList"/>
    <dgm:cxn modelId="{602EEAA5-6128-41C9-ACC6-85CD7E23A399}" type="presParOf" srcId="{C3D6F12D-C6B7-4FC5-847B-F9302DEF83FD}" destId="{07DC647D-44D2-461A-84A3-6030E1D708CB}" srcOrd="1" destOrd="0" presId="urn:microsoft.com/office/officeart/2008/layout/LinedList"/>
    <dgm:cxn modelId="{6FB548DD-6FFA-4962-8EDB-E3A555034189}" type="presParOf" srcId="{3A433746-2E13-4B69-9408-5E3A04AB42C2}" destId="{B6F942DF-0D50-455A-AFBC-222AF86F48AE}" srcOrd="2" destOrd="0" presId="urn:microsoft.com/office/officeart/2008/layout/LinedList"/>
    <dgm:cxn modelId="{75D129B0-C9CE-41A6-AA6F-9797D32EE5B0}" type="presParOf" srcId="{3A433746-2E13-4B69-9408-5E3A04AB42C2}" destId="{06F32AD6-47AF-46AE-B4B4-08072AEF5210}" srcOrd="3" destOrd="0" presId="urn:microsoft.com/office/officeart/2008/layout/LinedList"/>
    <dgm:cxn modelId="{3C17A993-35E9-4A68-BBC7-12AB94BD3C89}" type="presParOf" srcId="{06F32AD6-47AF-46AE-B4B4-08072AEF5210}" destId="{ECC9ED16-6058-4DD8-A9B2-98AD01ACA055}" srcOrd="0" destOrd="0" presId="urn:microsoft.com/office/officeart/2008/layout/LinedList"/>
    <dgm:cxn modelId="{0B72903F-E999-4BB4-8357-CC21E8DAFC9E}" type="presParOf" srcId="{06F32AD6-47AF-46AE-B4B4-08072AEF5210}" destId="{9EF553CC-7F4F-4C81-9095-7FF9B0C7DCF5}" srcOrd="1" destOrd="0" presId="urn:microsoft.com/office/officeart/2008/layout/LinedList"/>
    <dgm:cxn modelId="{A4D63132-B606-485A-93BE-D0F5163CD41B}" type="presParOf" srcId="{3A433746-2E13-4B69-9408-5E3A04AB42C2}" destId="{FA0418A6-EB29-418F-BDCC-5AFEBBD2F9F7}" srcOrd="4" destOrd="0" presId="urn:microsoft.com/office/officeart/2008/layout/LinedList"/>
    <dgm:cxn modelId="{C7BD67E1-83A8-48F7-9200-E051E3B8BF55}" type="presParOf" srcId="{3A433746-2E13-4B69-9408-5E3A04AB42C2}" destId="{97FBC97C-C0B2-4753-8D34-6205839844CB}" srcOrd="5" destOrd="0" presId="urn:microsoft.com/office/officeart/2008/layout/LinedList"/>
    <dgm:cxn modelId="{A27F062B-7055-4FA8-97A4-0FDD1CE0FC1F}" type="presParOf" srcId="{97FBC97C-C0B2-4753-8D34-6205839844CB}" destId="{E8897DED-BB55-4034-9C7C-3499354CD929}" srcOrd="0" destOrd="0" presId="urn:microsoft.com/office/officeart/2008/layout/LinedList"/>
    <dgm:cxn modelId="{4A9E57AA-28E8-45AA-A4B9-230DFF9034DC}" type="presParOf" srcId="{97FBC97C-C0B2-4753-8D34-6205839844CB}" destId="{84DF19F0-C20C-4C0B-BD8A-E4CE3989F3C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DF3218-9340-4F3A-9DC0-5684AB61C9E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63D5CC37-81A5-4E7E-9659-73B546646AE1}">
      <dgm:prSet/>
      <dgm:spPr/>
      <dgm:t>
        <a:bodyPr/>
        <a:lstStyle/>
        <a:p>
          <a:r>
            <a:rPr lang="en-GB"/>
            <a:t>What is good or bad about this?</a:t>
          </a:r>
          <a:endParaRPr lang="en-US"/>
        </a:p>
      </dgm:t>
    </dgm:pt>
    <dgm:pt modelId="{D26F6687-9B69-4667-A513-C5836A428C71}" type="parTrans" cxnId="{2F2A4617-CE74-45ED-9F7E-FBAEA2DE47B2}">
      <dgm:prSet/>
      <dgm:spPr/>
      <dgm:t>
        <a:bodyPr/>
        <a:lstStyle/>
        <a:p>
          <a:endParaRPr lang="en-US"/>
        </a:p>
      </dgm:t>
    </dgm:pt>
    <dgm:pt modelId="{2FE935DF-3964-4651-8F42-F4C9B30DEF1B}" type="sibTrans" cxnId="{2F2A4617-CE74-45ED-9F7E-FBAEA2DE47B2}">
      <dgm:prSet/>
      <dgm:spPr/>
      <dgm:t>
        <a:bodyPr/>
        <a:lstStyle/>
        <a:p>
          <a:endParaRPr lang="en-US"/>
        </a:p>
      </dgm:t>
    </dgm:pt>
    <dgm:pt modelId="{05217088-91E5-4E35-90FC-FCC4C6B8198A}">
      <dgm:prSet/>
      <dgm:spPr/>
      <dgm:t>
        <a:bodyPr/>
        <a:lstStyle/>
        <a:p>
          <a:r>
            <a:rPr lang="en-GB"/>
            <a:t>How do you know?</a:t>
          </a:r>
          <a:endParaRPr lang="en-US"/>
        </a:p>
      </dgm:t>
    </dgm:pt>
    <dgm:pt modelId="{15EE8D0E-D3B2-405D-8269-A34C0EECFDCD}" type="parTrans" cxnId="{5AC4AEFF-E740-46A1-8A38-B6137A0F33E2}">
      <dgm:prSet/>
      <dgm:spPr/>
      <dgm:t>
        <a:bodyPr/>
        <a:lstStyle/>
        <a:p>
          <a:endParaRPr lang="en-US"/>
        </a:p>
      </dgm:t>
    </dgm:pt>
    <dgm:pt modelId="{4EAC96D2-A444-4779-9571-04A04EF8F780}" type="sibTrans" cxnId="{5AC4AEFF-E740-46A1-8A38-B6137A0F33E2}">
      <dgm:prSet/>
      <dgm:spPr/>
      <dgm:t>
        <a:bodyPr/>
        <a:lstStyle/>
        <a:p>
          <a:endParaRPr lang="en-US"/>
        </a:p>
      </dgm:t>
    </dgm:pt>
    <dgm:pt modelId="{DC8FD5C4-ACD5-4DEC-964D-A799496A1084}">
      <dgm:prSet/>
      <dgm:spPr/>
      <dgm:t>
        <a:bodyPr/>
        <a:lstStyle/>
        <a:p>
          <a:r>
            <a:rPr lang="en-GB"/>
            <a:t>What criteria for evaluation can you use?</a:t>
          </a:r>
          <a:endParaRPr lang="en-US"/>
        </a:p>
      </dgm:t>
    </dgm:pt>
    <dgm:pt modelId="{8F036585-4022-4D13-B402-0E5572CDC679}" type="parTrans" cxnId="{5B883CBE-9210-485F-ACBC-EBC226BD028A}">
      <dgm:prSet/>
      <dgm:spPr/>
      <dgm:t>
        <a:bodyPr/>
        <a:lstStyle/>
        <a:p>
          <a:endParaRPr lang="en-US"/>
        </a:p>
      </dgm:t>
    </dgm:pt>
    <dgm:pt modelId="{A54D7BFB-1BB6-4FFB-994A-9A9CC279C7AB}" type="sibTrans" cxnId="{5B883CBE-9210-485F-ACBC-EBC226BD028A}">
      <dgm:prSet/>
      <dgm:spPr/>
      <dgm:t>
        <a:bodyPr/>
        <a:lstStyle/>
        <a:p>
          <a:endParaRPr lang="en-US"/>
        </a:p>
      </dgm:t>
    </dgm:pt>
    <dgm:pt modelId="{E78D5894-72A4-4940-AA2F-E64F16167A34}">
      <dgm:prSet/>
      <dgm:spPr/>
      <dgm:t>
        <a:bodyPr/>
        <a:lstStyle/>
        <a:p>
          <a:r>
            <a:rPr lang="en-GB"/>
            <a:t>Are some criteria more important than others?</a:t>
          </a:r>
          <a:endParaRPr lang="en-US"/>
        </a:p>
      </dgm:t>
    </dgm:pt>
    <dgm:pt modelId="{611380EC-1CB6-404E-99AD-FD86590BF6B8}" type="parTrans" cxnId="{9418BABB-D3F2-49A1-BD85-E64044B2E1AF}">
      <dgm:prSet/>
      <dgm:spPr/>
      <dgm:t>
        <a:bodyPr/>
        <a:lstStyle/>
        <a:p>
          <a:endParaRPr lang="en-US"/>
        </a:p>
      </dgm:t>
    </dgm:pt>
    <dgm:pt modelId="{6F03E399-3655-4272-B275-7883647F194E}" type="sibTrans" cxnId="{9418BABB-D3F2-49A1-BD85-E64044B2E1AF}">
      <dgm:prSet/>
      <dgm:spPr/>
      <dgm:t>
        <a:bodyPr/>
        <a:lstStyle/>
        <a:p>
          <a:endParaRPr lang="en-US"/>
        </a:p>
      </dgm:t>
    </dgm:pt>
    <dgm:pt modelId="{6635FB38-94A0-437B-BE45-DA7087DCED24}">
      <dgm:prSet/>
      <dgm:spPr/>
      <dgm:t>
        <a:bodyPr/>
        <a:lstStyle/>
        <a:p>
          <a:r>
            <a:rPr lang="en-GB"/>
            <a:t>Can the criteria be grouped into different types?</a:t>
          </a:r>
          <a:endParaRPr lang="en-US"/>
        </a:p>
      </dgm:t>
    </dgm:pt>
    <dgm:pt modelId="{45A4B57D-2D1C-43E4-93DF-81768E593AB0}" type="parTrans" cxnId="{85B39348-5768-4511-9848-76A52BAE1DFB}">
      <dgm:prSet/>
      <dgm:spPr/>
      <dgm:t>
        <a:bodyPr/>
        <a:lstStyle/>
        <a:p>
          <a:endParaRPr lang="en-US"/>
        </a:p>
      </dgm:t>
    </dgm:pt>
    <dgm:pt modelId="{DCA392C6-3D6A-42B1-AC2A-C96DB9B7018A}" type="sibTrans" cxnId="{85B39348-5768-4511-9848-76A52BAE1DFB}">
      <dgm:prSet/>
      <dgm:spPr/>
      <dgm:t>
        <a:bodyPr/>
        <a:lstStyle/>
        <a:p>
          <a:endParaRPr lang="en-US"/>
        </a:p>
      </dgm:t>
    </dgm:pt>
    <dgm:pt modelId="{D21F2DB7-C335-4EA8-81CF-011C71C6D451}">
      <dgm:prSet/>
      <dgm:spPr/>
      <dgm:t>
        <a:bodyPr/>
        <a:lstStyle/>
        <a:p>
          <a:r>
            <a:rPr lang="en-GB"/>
            <a:t>Can the same criteria be used to evaluate other cases?</a:t>
          </a:r>
          <a:endParaRPr lang="en-US"/>
        </a:p>
      </dgm:t>
    </dgm:pt>
    <dgm:pt modelId="{F9F7EBD1-AC36-47A6-9A3B-5878757E86FF}" type="parTrans" cxnId="{97E700D0-BB65-41C3-B374-103FDF6095FF}">
      <dgm:prSet/>
      <dgm:spPr/>
      <dgm:t>
        <a:bodyPr/>
        <a:lstStyle/>
        <a:p>
          <a:endParaRPr lang="en-US"/>
        </a:p>
      </dgm:t>
    </dgm:pt>
    <dgm:pt modelId="{E99A7D56-AE4F-4A28-B398-2805C8706625}" type="sibTrans" cxnId="{97E700D0-BB65-41C3-B374-103FDF6095FF}">
      <dgm:prSet/>
      <dgm:spPr/>
      <dgm:t>
        <a:bodyPr/>
        <a:lstStyle/>
        <a:p>
          <a:endParaRPr lang="en-US"/>
        </a:p>
      </dgm:t>
    </dgm:pt>
    <dgm:pt modelId="{31BFD0EB-4512-44E0-A986-73BC236EFD06}">
      <dgm:prSet/>
      <dgm:spPr/>
      <dgm:t>
        <a:bodyPr/>
        <a:lstStyle/>
        <a:p>
          <a:r>
            <a:rPr lang="en-GB"/>
            <a:t>What does the writer (of a source text) think?</a:t>
          </a:r>
          <a:endParaRPr lang="en-US"/>
        </a:p>
      </dgm:t>
    </dgm:pt>
    <dgm:pt modelId="{01860522-314A-4F49-9C16-6A0C8B02E64B}" type="parTrans" cxnId="{A81FF5D4-8D23-4AD4-B64D-715B0DA3F116}">
      <dgm:prSet/>
      <dgm:spPr/>
      <dgm:t>
        <a:bodyPr/>
        <a:lstStyle/>
        <a:p>
          <a:endParaRPr lang="en-US"/>
        </a:p>
      </dgm:t>
    </dgm:pt>
    <dgm:pt modelId="{FD608C79-BE6A-4BE4-B2F2-5540A014727B}" type="sibTrans" cxnId="{A81FF5D4-8D23-4AD4-B64D-715B0DA3F116}">
      <dgm:prSet/>
      <dgm:spPr/>
      <dgm:t>
        <a:bodyPr/>
        <a:lstStyle/>
        <a:p>
          <a:endParaRPr lang="en-US"/>
        </a:p>
      </dgm:t>
    </dgm:pt>
    <dgm:pt modelId="{BB75906D-2E33-4779-88F4-13E26ACD7D3B}">
      <dgm:prSet/>
      <dgm:spPr/>
      <dgm:t>
        <a:bodyPr/>
        <a:lstStyle/>
        <a:p>
          <a:r>
            <a:rPr lang="en-GB"/>
            <a:t>Does the writer do enough to support this stance?</a:t>
          </a:r>
          <a:endParaRPr lang="en-US"/>
        </a:p>
      </dgm:t>
    </dgm:pt>
    <dgm:pt modelId="{20605A3F-DD28-4A0C-B526-5A5C44F50F7D}" type="parTrans" cxnId="{DA632186-2A59-472E-9313-ADEB6B17C714}">
      <dgm:prSet/>
      <dgm:spPr/>
      <dgm:t>
        <a:bodyPr/>
        <a:lstStyle/>
        <a:p>
          <a:endParaRPr lang="en-US"/>
        </a:p>
      </dgm:t>
    </dgm:pt>
    <dgm:pt modelId="{63C21615-F174-4AB9-92A3-1408B86A5365}" type="sibTrans" cxnId="{DA632186-2A59-472E-9313-ADEB6B17C714}">
      <dgm:prSet/>
      <dgm:spPr/>
      <dgm:t>
        <a:bodyPr/>
        <a:lstStyle/>
        <a:p>
          <a:endParaRPr lang="en-US"/>
        </a:p>
      </dgm:t>
    </dgm:pt>
    <dgm:pt modelId="{5CA73ED5-3C1B-4B97-B660-7A98DCDC44EE}">
      <dgm:prSet/>
      <dgm:spPr/>
      <dgm:t>
        <a:bodyPr/>
        <a:lstStyle/>
        <a:p>
          <a:r>
            <a:rPr lang="en-GB"/>
            <a:t>What do I think?</a:t>
          </a:r>
          <a:endParaRPr lang="en-US"/>
        </a:p>
      </dgm:t>
    </dgm:pt>
    <dgm:pt modelId="{B7CA8979-C45E-436B-B975-D1820979DD33}" type="parTrans" cxnId="{44216DCD-F1CE-4976-9BF3-DFC6E7774170}">
      <dgm:prSet/>
      <dgm:spPr/>
      <dgm:t>
        <a:bodyPr/>
        <a:lstStyle/>
        <a:p>
          <a:endParaRPr lang="en-US"/>
        </a:p>
      </dgm:t>
    </dgm:pt>
    <dgm:pt modelId="{419CB5C9-ECB6-4AAA-8841-BBCB1E06E1C4}" type="sibTrans" cxnId="{44216DCD-F1CE-4976-9BF3-DFC6E7774170}">
      <dgm:prSet/>
      <dgm:spPr/>
      <dgm:t>
        <a:bodyPr/>
        <a:lstStyle/>
        <a:p>
          <a:endParaRPr lang="en-US"/>
        </a:p>
      </dgm:t>
    </dgm:pt>
    <dgm:pt modelId="{31818143-B99E-49C5-9A01-3D0CEAFB0AC4}" type="pres">
      <dgm:prSet presAssocID="{C0DF3218-9340-4F3A-9DC0-5684AB61C9E6}" presName="diagram" presStyleCnt="0">
        <dgm:presLayoutVars>
          <dgm:dir/>
          <dgm:resizeHandles val="exact"/>
        </dgm:presLayoutVars>
      </dgm:prSet>
      <dgm:spPr/>
    </dgm:pt>
    <dgm:pt modelId="{9DBBA4E6-E17D-49EB-92A9-1519516FFFE1}" type="pres">
      <dgm:prSet presAssocID="{63D5CC37-81A5-4E7E-9659-73B546646AE1}" presName="node" presStyleLbl="node1" presStyleIdx="0" presStyleCnt="9">
        <dgm:presLayoutVars>
          <dgm:bulletEnabled val="1"/>
        </dgm:presLayoutVars>
      </dgm:prSet>
      <dgm:spPr/>
    </dgm:pt>
    <dgm:pt modelId="{F2EDD57A-E72D-438F-BDB1-2A9F063F2F39}" type="pres">
      <dgm:prSet presAssocID="{2FE935DF-3964-4651-8F42-F4C9B30DEF1B}" presName="sibTrans" presStyleCnt="0"/>
      <dgm:spPr/>
    </dgm:pt>
    <dgm:pt modelId="{B0F5DB4A-5AF5-4ACD-BB8A-F436847F5B67}" type="pres">
      <dgm:prSet presAssocID="{05217088-91E5-4E35-90FC-FCC4C6B8198A}" presName="node" presStyleLbl="node1" presStyleIdx="1" presStyleCnt="9">
        <dgm:presLayoutVars>
          <dgm:bulletEnabled val="1"/>
        </dgm:presLayoutVars>
      </dgm:prSet>
      <dgm:spPr/>
    </dgm:pt>
    <dgm:pt modelId="{2D13DF80-5E28-4B91-8FC3-BA3438040CD2}" type="pres">
      <dgm:prSet presAssocID="{4EAC96D2-A444-4779-9571-04A04EF8F780}" presName="sibTrans" presStyleCnt="0"/>
      <dgm:spPr/>
    </dgm:pt>
    <dgm:pt modelId="{DF898BBC-0058-4592-B997-A6C1F8CB23AC}" type="pres">
      <dgm:prSet presAssocID="{DC8FD5C4-ACD5-4DEC-964D-A799496A1084}" presName="node" presStyleLbl="node1" presStyleIdx="2" presStyleCnt="9">
        <dgm:presLayoutVars>
          <dgm:bulletEnabled val="1"/>
        </dgm:presLayoutVars>
      </dgm:prSet>
      <dgm:spPr/>
    </dgm:pt>
    <dgm:pt modelId="{FD0F8683-5FA8-48EC-8318-9E4669253564}" type="pres">
      <dgm:prSet presAssocID="{A54D7BFB-1BB6-4FFB-994A-9A9CC279C7AB}" presName="sibTrans" presStyleCnt="0"/>
      <dgm:spPr/>
    </dgm:pt>
    <dgm:pt modelId="{56D5DF59-9A64-4DB9-961F-A85A0D1BEB99}" type="pres">
      <dgm:prSet presAssocID="{E78D5894-72A4-4940-AA2F-E64F16167A34}" presName="node" presStyleLbl="node1" presStyleIdx="3" presStyleCnt="9">
        <dgm:presLayoutVars>
          <dgm:bulletEnabled val="1"/>
        </dgm:presLayoutVars>
      </dgm:prSet>
      <dgm:spPr/>
    </dgm:pt>
    <dgm:pt modelId="{0193E35C-0857-457B-A341-2046C0E40EDE}" type="pres">
      <dgm:prSet presAssocID="{6F03E399-3655-4272-B275-7883647F194E}" presName="sibTrans" presStyleCnt="0"/>
      <dgm:spPr/>
    </dgm:pt>
    <dgm:pt modelId="{A0DD5F50-E952-44B1-9FED-6B13061D2455}" type="pres">
      <dgm:prSet presAssocID="{6635FB38-94A0-437B-BE45-DA7087DCED24}" presName="node" presStyleLbl="node1" presStyleIdx="4" presStyleCnt="9">
        <dgm:presLayoutVars>
          <dgm:bulletEnabled val="1"/>
        </dgm:presLayoutVars>
      </dgm:prSet>
      <dgm:spPr/>
    </dgm:pt>
    <dgm:pt modelId="{5FF95C84-395B-49E8-9192-40EC6638DC9F}" type="pres">
      <dgm:prSet presAssocID="{DCA392C6-3D6A-42B1-AC2A-C96DB9B7018A}" presName="sibTrans" presStyleCnt="0"/>
      <dgm:spPr/>
    </dgm:pt>
    <dgm:pt modelId="{80EA9CA2-86AF-43ED-B974-3C161B01750F}" type="pres">
      <dgm:prSet presAssocID="{D21F2DB7-C335-4EA8-81CF-011C71C6D451}" presName="node" presStyleLbl="node1" presStyleIdx="5" presStyleCnt="9">
        <dgm:presLayoutVars>
          <dgm:bulletEnabled val="1"/>
        </dgm:presLayoutVars>
      </dgm:prSet>
      <dgm:spPr/>
    </dgm:pt>
    <dgm:pt modelId="{C8CABD87-263E-406F-8B08-6CE90F11C0B2}" type="pres">
      <dgm:prSet presAssocID="{E99A7D56-AE4F-4A28-B398-2805C8706625}" presName="sibTrans" presStyleCnt="0"/>
      <dgm:spPr/>
    </dgm:pt>
    <dgm:pt modelId="{9B267FC1-4676-412A-BF0D-5E8AFB4B4ACD}" type="pres">
      <dgm:prSet presAssocID="{31BFD0EB-4512-44E0-A986-73BC236EFD06}" presName="node" presStyleLbl="node1" presStyleIdx="6" presStyleCnt="9">
        <dgm:presLayoutVars>
          <dgm:bulletEnabled val="1"/>
        </dgm:presLayoutVars>
      </dgm:prSet>
      <dgm:spPr/>
    </dgm:pt>
    <dgm:pt modelId="{52F60462-C41B-41B9-81F9-212BB3B69275}" type="pres">
      <dgm:prSet presAssocID="{FD608C79-BE6A-4BE4-B2F2-5540A014727B}" presName="sibTrans" presStyleCnt="0"/>
      <dgm:spPr/>
    </dgm:pt>
    <dgm:pt modelId="{8829ACE7-3024-4C31-95A0-327EB505894F}" type="pres">
      <dgm:prSet presAssocID="{BB75906D-2E33-4779-88F4-13E26ACD7D3B}" presName="node" presStyleLbl="node1" presStyleIdx="7" presStyleCnt="9">
        <dgm:presLayoutVars>
          <dgm:bulletEnabled val="1"/>
        </dgm:presLayoutVars>
      </dgm:prSet>
      <dgm:spPr/>
    </dgm:pt>
    <dgm:pt modelId="{3AC812A7-9EE0-4903-BF1F-B64CA1D5EADF}" type="pres">
      <dgm:prSet presAssocID="{63C21615-F174-4AB9-92A3-1408B86A5365}" presName="sibTrans" presStyleCnt="0"/>
      <dgm:spPr/>
    </dgm:pt>
    <dgm:pt modelId="{4790897D-B1A4-45F2-ACDE-F7C315832931}" type="pres">
      <dgm:prSet presAssocID="{5CA73ED5-3C1B-4B97-B660-7A98DCDC44EE}" presName="node" presStyleLbl="node1" presStyleIdx="8" presStyleCnt="9">
        <dgm:presLayoutVars>
          <dgm:bulletEnabled val="1"/>
        </dgm:presLayoutVars>
      </dgm:prSet>
      <dgm:spPr/>
    </dgm:pt>
  </dgm:ptLst>
  <dgm:cxnLst>
    <dgm:cxn modelId="{2F2A4617-CE74-45ED-9F7E-FBAEA2DE47B2}" srcId="{C0DF3218-9340-4F3A-9DC0-5684AB61C9E6}" destId="{63D5CC37-81A5-4E7E-9659-73B546646AE1}" srcOrd="0" destOrd="0" parTransId="{D26F6687-9B69-4667-A513-C5836A428C71}" sibTransId="{2FE935DF-3964-4651-8F42-F4C9B30DEF1B}"/>
    <dgm:cxn modelId="{EC232047-4166-4F2E-BB6A-2A7D919BD030}" type="presOf" srcId="{BB75906D-2E33-4779-88F4-13E26ACD7D3B}" destId="{8829ACE7-3024-4C31-95A0-327EB505894F}" srcOrd="0" destOrd="0" presId="urn:microsoft.com/office/officeart/2005/8/layout/default"/>
    <dgm:cxn modelId="{85B39348-5768-4511-9848-76A52BAE1DFB}" srcId="{C0DF3218-9340-4F3A-9DC0-5684AB61C9E6}" destId="{6635FB38-94A0-437B-BE45-DA7087DCED24}" srcOrd="4" destOrd="0" parTransId="{45A4B57D-2D1C-43E4-93DF-81768E593AB0}" sibTransId="{DCA392C6-3D6A-42B1-AC2A-C96DB9B7018A}"/>
    <dgm:cxn modelId="{D618727B-902D-4F20-B1DF-12CA0C37F0D1}" type="presOf" srcId="{E78D5894-72A4-4940-AA2F-E64F16167A34}" destId="{56D5DF59-9A64-4DB9-961F-A85A0D1BEB99}" srcOrd="0" destOrd="0" presId="urn:microsoft.com/office/officeart/2005/8/layout/default"/>
    <dgm:cxn modelId="{DA632186-2A59-472E-9313-ADEB6B17C714}" srcId="{C0DF3218-9340-4F3A-9DC0-5684AB61C9E6}" destId="{BB75906D-2E33-4779-88F4-13E26ACD7D3B}" srcOrd="7" destOrd="0" parTransId="{20605A3F-DD28-4A0C-B526-5A5C44F50F7D}" sibTransId="{63C21615-F174-4AB9-92A3-1408B86A5365}"/>
    <dgm:cxn modelId="{C1C32287-1F6B-4E3F-976F-1444498FF03F}" type="presOf" srcId="{DC8FD5C4-ACD5-4DEC-964D-A799496A1084}" destId="{DF898BBC-0058-4592-B997-A6C1F8CB23AC}" srcOrd="0" destOrd="0" presId="urn:microsoft.com/office/officeart/2005/8/layout/default"/>
    <dgm:cxn modelId="{0B8EC3A0-519E-4F26-9674-76E0632EE2A9}" type="presOf" srcId="{31BFD0EB-4512-44E0-A986-73BC236EFD06}" destId="{9B267FC1-4676-412A-BF0D-5E8AFB4B4ACD}" srcOrd="0" destOrd="0" presId="urn:microsoft.com/office/officeart/2005/8/layout/default"/>
    <dgm:cxn modelId="{CC47F3B7-6D3D-4783-A720-1593389D3D5D}" type="presOf" srcId="{5CA73ED5-3C1B-4B97-B660-7A98DCDC44EE}" destId="{4790897D-B1A4-45F2-ACDE-F7C315832931}" srcOrd="0" destOrd="0" presId="urn:microsoft.com/office/officeart/2005/8/layout/default"/>
    <dgm:cxn modelId="{9418BABB-D3F2-49A1-BD85-E64044B2E1AF}" srcId="{C0DF3218-9340-4F3A-9DC0-5684AB61C9E6}" destId="{E78D5894-72A4-4940-AA2F-E64F16167A34}" srcOrd="3" destOrd="0" parTransId="{611380EC-1CB6-404E-99AD-FD86590BF6B8}" sibTransId="{6F03E399-3655-4272-B275-7883647F194E}"/>
    <dgm:cxn modelId="{5B883CBE-9210-485F-ACBC-EBC226BD028A}" srcId="{C0DF3218-9340-4F3A-9DC0-5684AB61C9E6}" destId="{DC8FD5C4-ACD5-4DEC-964D-A799496A1084}" srcOrd="2" destOrd="0" parTransId="{8F036585-4022-4D13-B402-0E5572CDC679}" sibTransId="{A54D7BFB-1BB6-4FFB-994A-9A9CC279C7AB}"/>
    <dgm:cxn modelId="{F4526EC1-F528-4E82-BEAD-B50285F3AD23}" type="presOf" srcId="{05217088-91E5-4E35-90FC-FCC4C6B8198A}" destId="{B0F5DB4A-5AF5-4ACD-BB8A-F436847F5B67}" srcOrd="0" destOrd="0" presId="urn:microsoft.com/office/officeart/2005/8/layout/default"/>
    <dgm:cxn modelId="{EADAFEC3-FF10-42EF-A69B-7A8CD760076D}" type="presOf" srcId="{D21F2DB7-C335-4EA8-81CF-011C71C6D451}" destId="{80EA9CA2-86AF-43ED-B974-3C161B01750F}" srcOrd="0" destOrd="0" presId="urn:microsoft.com/office/officeart/2005/8/layout/default"/>
    <dgm:cxn modelId="{44216DCD-F1CE-4976-9BF3-DFC6E7774170}" srcId="{C0DF3218-9340-4F3A-9DC0-5684AB61C9E6}" destId="{5CA73ED5-3C1B-4B97-B660-7A98DCDC44EE}" srcOrd="8" destOrd="0" parTransId="{B7CA8979-C45E-436B-B975-D1820979DD33}" sibTransId="{419CB5C9-ECB6-4AAA-8841-BBCB1E06E1C4}"/>
    <dgm:cxn modelId="{97E700D0-BB65-41C3-B374-103FDF6095FF}" srcId="{C0DF3218-9340-4F3A-9DC0-5684AB61C9E6}" destId="{D21F2DB7-C335-4EA8-81CF-011C71C6D451}" srcOrd="5" destOrd="0" parTransId="{F9F7EBD1-AC36-47A6-9A3B-5878757E86FF}" sibTransId="{E99A7D56-AE4F-4A28-B398-2805C8706625}"/>
    <dgm:cxn modelId="{A81FF5D4-8D23-4AD4-B64D-715B0DA3F116}" srcId="{C0DF3218-9340-4F3A-9DC0-5684AB61C9E6}" destId="{31BFD0EB-4512-44E0-A986-73BC236EFD06}" srcOrd="6" destOrd="0" parTransId="{01860522-314A-4F49-9C16-6A0C8B02E64B}" sibTransId="{FD608C79-BE6A-4BE4-B2F2-5540A014727B}"/>
    <dgm:cxn modelId="{D605B3DA-DFE4-45F0-B466-EE6D7D9F491E}" type="presOf" srcId="{6635FB38-94A0-437B-BE45-DA7087DCED24}" destId="{A0DD5F50-E952-44B1-9FED-6B13061D2455}" srcOrd="0" destOrd="0" presId="urn:microsoft.com/office/officeart/2005/8/layout/default"/>
    <dgm:cxn modelId="{C479B7F0-AC48-441A-93DA-ADF3BA73FF91}" type="presOf" srcId="{C0DF3218-9340-4F3A-9DC0-5684AB61C9E6}" destId="{31818143-B99E-49C5-9A01-3D0CEAFB0AC4}" srcOrd="0" destOrd="0" presId="urn:microsoft.com/office/officeart/2005/8/layout/default"/>
    <dgm:cxn modelId="{876ED8F3-487B-4B92-84C1-5A41D921A63C}" type="presOf" srcId="{63D5CC37-81A5-4E7E-9659-73B546646AE1}" destId="{9DBBA4E6-E17D-49EB-92A9-1519516FFFE1}" srcOrd="0" destOrd="0" presId="urn:microsoft.com/office/officeart/2005/8/layout/default"/>
    <dgm:cxn modelId="{5AC4AEFF-E740-46A1-8A38-B6137A0F33E2}" srcId="{C0DF3218-9340-4F3A-9DC0-5684AB61C9E6}" destId="{05217088-91E5-4E35-90FC-FCC4C6B8198A}" srcOrd="1" destOrd="0" parTransId="{15EE8D0E-D3B2-405D-8269-A34C0EECFDCD}" sibTransId="{4EAC96D2-A444-4779-9571-04A04EF8F780}"/>
    <dgm:cxn modelId="{291ABF07-0BBE-416D-840C-F1029035BE00}" type="presParOf" srcId="{31818143-B99E-49C5-9A01-3D0CEAFB0AC4}" destId="{9DBBA4E6-E17D-49EB-92A9-1519516FFFE1}" srcOrd="0" destOrd="0" presId="urn:microsoft.com/office/officeart/2005/8/layout/default"/>
    <dgm:cxn modelId="{7BB469E4-C7E1-4043-BC45-32EFA53C46F7}" type="presParOf" srcId="{31818143-B99E-49C5-9A01-3D0CEAFB0AC4}" destId="{F2EDD57A-E72D-438F-BDB1-2A9F063F2F39}" srcOrd="1" destOrd="0" presId="urn:microsoft.com/office/officeart/2005/8/layout/default"/>
    <dgm:cxn modelId="{8C8A109D-A935-4CC9-AFD9-C1489A5B59D8}" type="presParOf" srcId="{31818143-B99E-49C5-9A01-3D0CEAFB0AC4}" destId="{B0F5DB4A-5AF5-4ACD-BB8A-F436847F5B67}" srcOrd="2" destOrd="0" presId="urn:microsoft.com/office/officeart/2005/8/layout/default"/>
    <dgm:cxn modelId="{2BD2EA8A-8F9F-429E-BA02-63BD9D6DCEAC}" type="presParOf" srcId="{31818143-B99E-49C5-9A01-3D0CEAFB0AC4}" destId="{2D13DF80-5E28-4B91-8FC3-BA3438040CD2}" srcOrd="3" destOrd="0" presId="urn:microsoft.com/office/officeart/2005/8/layout/default"/>
    <dgm:cxn modelId="{13AF15E3-1D1A-4C7B-A045-BE9A8F107A85}" type="presParOf" srcId="{31818143-B99E-49C5-9A01-3D0CEAFB0AC4}" destId="{DF898BBC-0058-4592-B997-A6C1F8CB23AC}" srcOrd="4" destOrd="0" presId="urn:microsoft.com/office/officeart/2005/8/layout/default"/>
    <dgm:cxn modelId="{9D5CE9DA-A5AC-47D5-B658-B861F813D943}" type="presParOf" srcId="{31818143-B99E-49C5-9A01-3D0CEAFB0AC4}" destId="{FD0F8683-5FA8-48EC-8318-9E4669253564}" srcOrd="5" destOrd="0" presId="urn:microsoft.com/office/officeart/2005/8/layout/default"/>
    <dgm:cxn modelId="{E8568739-F585-4CC4-8F19-13E7F70491E0}" type="presParOf" srcId="{31818143-B99E-49C5-9A01-3D0CEAFB0AC4}" destId="{56D5DF59-9A64-4DB9-961F-A85A0D1BEB99}" srcOrd="6" destOrd="0" presId="urn:microsoft.com/office/officeart/2005/8/layout/default"/>
    <dgm:cxn modelId="{A4291D57-759A-45DB-89C9-D4F4CAD12A88}" type="presParOf" srcId="{31818143-B99E-49C5-9A01-3D0CEAFB0AC4}" destId="{0193E35C-0857-457B-A341-2046C0E40EDE}" srcOrd="7" destOrd="0" presId="urn:microsoft.com/office/officeart/2005/8/layout/default"/>
    <dgm:cxn modelId="{F82CBA55-8087-4ABB-8DF7-FE6034A6CB63}" type="presParOf" srcId="{31818143-B99E-49C5-9A01-3D0CEAFB0AC4}" destId="{A0DD5F50-E952-44B1-9FED-6B13061D2455}" srcOrd="8" destOrd="0" presId="urn:microsoft.com/office/officeart/2005/8/layout/default"/>
    <dgm:cxn modelId="{8F541AEF-9C90-42B8-BE6F-4A7825BF2C2E}" type="presParOf" srcId="{31818143-B99E-49C5-9A01-3D0CEAFB0AC4}" destId="{5FF95C84-395B-49E8-9192-40EC6638DC9F}" srcOrd="9" destOrd="0" presId="urn:microsoft.com/office/officeart/2005/8/layout/default"/>
    <dgm:cxn modelId="{3AA5547B-8A3F-4CF7-8BC0-A0FE73E2ADF3}" type="presParOf" srcId="{31818143-B99E-49C5-9A01-3D0CEAFB0AC4}" destId="{80EA9CA2-86AF-43ED-B974-3C161B01750F}" srcOrd="10" destOrd="0" presId="urn:microsoft.com/office/officeart/2005/8/layout/default"/>
    <dgm:cxn modelId="{604089EE-DCE0-45D5-9D33-B65730E398C6}" type="presParOf" srcId="{31818143-B99E-49C5-9A01-3D0CEAFB0AC4}" destId="{C8CABD87-263E-406F-8B08-6CE90F11C0B2}" srcOrd="11" destOrd="0" presId="urn:microsoft.com/office/officeart/2005/8/layout/default"/>
    <dgm:cxn modelId="{B1D74787-4712-4AAC-9BB5-D3D311753C69}" type="presParOf" srcId="{31818143-B99E-49C5-9A01-3D0CEAFB0AC4}" destId="{9B267FC1-4676-412A-BF0D-5E8AFB4B4ACD}" srcOrd="12" destOrd="0" presId="urn:microsoft.com/office/officeart/2005/8/layout/default"/>
    <dgm:cxn modelId="{77AEA044-06D1-4469-9A3D-96D0B1E35C10}" type="presParOf" srcId="{31818143-B99E-49C5-9A01-3D0CEAFB0AC4}" destId="{52F60462-C41B-41B9-81F9-212BB3B69275}" srcOrd="13" destOrd="0" presId="urn:microsoft.com/office/officeart/2005/8/layout/default"/>
    <dgm:cxn modelId="{E83AF234-A8E1-47B0-98EF-39B2102A5F68}" type="presParOf" srcId="{31818143-B99E-49C5-9A01-3D0CEAFB0AC4}" destId="{8829ACE7-3024-4C31-95A0-327EB505894F}" srcOrd="14" destOrd="0" presId="urn:microsoft.com/office/officeart/2005/8/layout/default"/>
    <dgm:cxn modelId="{E907033E-FABC-40DD-B628-A82DFDE57EA4}" type="presParOf" srcId="{31818143-B99E-49C5-9A01-3D0CEAFB0AC4}" destId="{3AC812A7-9EE0-4903-BF1F-B64CA1D5EADF}" srcOrd="15" destOrd="0" presId="urn:microsoft.com/office/officeart/2005/8/layout/default"/>
    <dgm:cxn modelId="{4AC07EC5-3E65-4706-9CF8-76F817686D88}" type="presParOf" srcId="{31818143-B99E-49C5-9A01-3D0CEAFB0AC4}" destId="{4790897D-B1A4-45F2-ACDE-F7C315832931}"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F0BE5-AE0F-4470-B3F0-29DA2330B912}">
      <dsp:nvSpPr>
        <dsp:cNvPr id="0" name=""/>
        <dsp:cNvSpPr/>
      </dsp:nvSpPr>
      <dsp:spPr>
        <a:xfrm>
          <a:off x="0" y="941768"/>
          <a:ext cx="4697730" cy="15151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4596" tIns="541528" rIns="364596" bIns="184912" numCol="1" spcCol="1270" anchor="t" anchorCtr="0">
          <a:noAutofit/>
        </a:bodyPr>
        <a:lstStyle/>
        <a:p>
          <a:pPr marL="228600" lvl="1" indent="-228600" algn="l" defTabSz="1155700">
            <a:lnSpc>
              <a:spcPct val="90000"/>
            </a:lnSpc>
            <a:spcBef>
              <a:spcPct val="0"/>
            </a:spcBef>
            <a:spcAft>
              <a:spcPct val="15000"/>
            </a:spcAft>
            <a:buChar char="•"/>
          </a:pPr>
          <a:r>
            <a:rPr lang="en-GB" sz="2600" kern="1200"/>
            <a:t>Synthesis matrices</a:t>
          </a:r>
          <a:endParaRPr lang="en-US" sz="2600" kern="1200"/>
        </a:p>
        <a:p>
          <a:pPr marL="228600" lvl="1" indent="-228600" algn="l" defTabSz="1155700">
            <a:lnSpc>
              <a:spcPct val="90000"/>
            </a:lnSpc>
            <a:spcBef>
              <a:spcPct val="0"/>
            </a:spcBef>
            <a:spcAft>
              <a:spcPct val="15000"/>
            </a:spcAft>
            <a:buChar char="•"/>
          </a:pPr>
          <a:r>
            <a:rPr lang="en-GB" sz="2600" kern="1200"/>
            <a:t>Vocabulary check</a:t>
          </a:r>
          <a:endParaRPr lang="en-US" sz="2600" kern="1200"/>
        </a:p>
      </dsp:txBody>
      <dsp:txXfrm>
        <a:off x="0" y="941768"/>
        <a:ext cx="4697730" cy="1515150"/>
      </dsp:txXfrm>
    </dsp:sp>
    <dsp:sp modelId="{53BC5AFF-CE15-417F-926A-BBD3FF86F24C}">
      <dsp:nvSpPr>
        <dsp:cNvPr id="0" name=""/>
        <dsp:cNvSpPr/>
      </dsp:nvSpPr>
      <dsp:spPr>
        <a:xfrm>
          <a:off x="234886" y="558008"/>
          <a:ext cx="3288411"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marL="0" lvl="0" indent="0" algn="l" defTabSz="1155700">
            <a:lnSpc>
              <a:spcPct val="90000"/>
            </a:lnSpc>
            <a:spcBef>
              <a:spcPct val="0"/>
            </a:spcBef>
            <a:spcAft>
              <a:spcPct val="35000"/>
            </a:spcAft>
            <a:buNone/>
          </a:pPr>
          <a:r>
            <a:rPr lang="en-GB" sz="2600" kern="1200"/>
            <a:t>From the last session:</a:t>
          </a:r>
          <a:endParaRPr lang="en-US" sz="2600" kern="1200"/>
        </a:p>
      </dsp:txBody>
      <dsp:txXfrm>
        <a:off x="272353" y="595475"/>
        <a:ext cx="3213477" cy="692586"/>
      </dsp:txXfrm>
    </dsp:sp>
    <dsp:sp modelId="{0514329C-E3B7-4CB7-A7D2-6580D5E18703}">
      <dsp:nvSpPr>
        <dsp:cNvPr id="0" name=""/>
        <dsp:cNvSpPr/>
      </dsp:nvSpPr>
      <dsp:spPr>
        <a:xfrm>
          <a:off x="0" y="2981079"/>
          <a:ext cx="4697730" cy="19656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4596" tIns="541528" rIns="364596" bIns="184912" numCol="1" spcCol="1270" anchor="t" anchorCtr="0">
          <a:noAutofit/>
        </a:bodyPr>
        <a:lstStyle/>
        <a:p>
          <a:pPr marL="228600" lvl="1" indent="-228600" algn="l" defTabSz="1155700">
            <a:lnSpc>
              <a:spcPct val="90000"/>
            </a:lnSpc>
            <a:spcBef>
              <a:spcPct val="0"/>
            </a:spcBef>
            <a:spcAft>
              <a:spcPct val="15000"/>
            </a:spcAft>
            <a:buChar char="•"/>
          </a:pPr>
          <a:r>
            <a:rPr lang="en-GB" sz="2600" kern="1200"/>
            <a:t>Critical thinking</a:t>
          </a:r>
          <a:endParaRPr lang="en-US" sz="2600" kern="1200"/>
        </a:p>
        <a:p>
          <a:pPr marL="228600" lvl="1" indent="-228600" algn="l" defTabSz="1155700">
            <a:lnSpc>
              <a:spcPct val="90000"/>
            </a:lnSpc>
            <a:spcBef>
              <a:spcPct val="0"/>
            </a:spcBef>
            <a:spcAft>
              <a:spcPct val="15000"/>
            </a:spcAft>
            <a:buChar char="•"/>
          </a:pPr>
          <a:r>
            <a:rPr lang="en-GB" sz="2600" kern="1200"/>
            <a:t>How to be a critical thinker</a:t>
          </a:r>
          <a:endParaRPr lang="en-US" sz="2600" kern="1200"/>
        </a:p>
        <a:p>
          <a:pPr marL="228600" lvl="1" indent="-228600" algn="l" defTabSz="1155700">
            <a:lnSpc>
              <a:spcPct val="90000"/>
            </a:lnSpc>
            <a:spcBef>
              <a:spcPct val="0"/>
            </a:spcBef>
            <a:spcAft>
              <a:spcPct val="15000"/>
            </a:spcAft>
            <a:buChar char="•"/>
          </a:pPr>
          <a:r>
            <a:rPr lang="en-GB" sz="2600" kern="1200"/>
            <a:t>Reading critically</a:t>
          </a:r>
          <a:endParaRPr lang="en-US" sz="2600" kern="1200"/>
        </a:p>
      </dsp:txBody>
      <dsp:txXfrm>
        <a:off x="0" y="2981079"/>
        <a:ext cx="4697730" cy="1965600"/>
      </dsp:txXfrm>
    </dsp:sp>
    <dsp:sp modelId="{FED0DCB7-5611-4AC2-8599-4C1B7DD917BC}">
      <dsp:nvSpPr>
        <dsp:cNvPr id="0" name=""/>
        <dsp:cNvSpPr/>
      </dsp:nvSpPr>
      <dsp:spPr>
        <a:xfrm>
          <a:off x="234886" y="2597319"/>
          <a:ext cx="3288411" cy="7675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marL="0" lvl="0" indent="0" algn="l" defTabSz="1155700">
            <a:lnSpc>
              <a:spcPct val="90000"/>
            </a:lnSpc>
            <a:spcBef>
              <a:spcPct val="0"/>
            </a:spcBef>
            <a:spcAft>
              <a:spcPct val="35000"/>
            </a:spcAft>
            <a:buNone/>
          </a:pPr>
          <a:r>
            <a:rPr lang="en-GB" sz="2600" kern="1200"/>
            <a:t>Today:</a:t>
          </a:r>
          <a:endParaRPr lang="en-US" sz="2600" kern="1200"/>
        </a:p>
      </dsp:txBody>
      <dsp:txXfrm>
        <a:off x="272353" y="2634786"/>
        <a:ext cx="3213477" cy="6925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1F641-1179-42E4-9411-B0059EA8EFA8}">
      <dsp:nvSpPr>
        <dsp:cNvPr id="0" name=""/>
        <dsp:cNvSpPr/>
      </dsp:nvSpPr>
      <dsp:spPr>
        <a:xfrm>
          <a:off x="0" y="2750"/>
          <a:ext cx="32403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C866B-B9C4-4E0C-83E4-5C54A8449806}">
      <dsp:nvSpPr>
        <dsp:cNvPr id="0" name=""/>
        <dsp:cNvSpPr/>
      </dsp:nvSpPr>
      <dsp:spPr>
        <a:xfrm>
          <a:off x="0" y="2750"/>
          <a:ext cx="3240360" cy="187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Thomas Edison is credited with the invention of the incandescent light bulb.</a:t>
          </a:r>
          <a:endParaRPr lang="en-US" sz="2400" kern="1200"/>
        </a:p>
      </dsp:txBody>
      <dsp:txXfrm>
        <a:off x="0" y="2750"/>
        <a:ext cx="3240360" cy="1875603"/>
      </dsp:txXfrm>
    </dsp:sp>
    <dsp:sp modelId="{B6F942DF-0D50-455A-AFBC-222AF86F48AE}">
      <dsp:nvSpPr>
        <dsp:cNvPr id="0" name=""/>
        <dsp:cNvSpPr/>
      </dsp:nvSpPr>
      <dsp:spPr>
        <a:xfrm>
          <a:off x="0" y="1878353"/>
          <a:ext cx="32403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ED16-6058-4DD8-A9B2-98AD01ACA055}">
      <dsp:nvSpPr>
        <dsp:cNvPr id="0" name=""/>
        <dsp:cNvSpPr/>
      </dsp:nvSpPr>
      <dsp:spPr>
        <a:xfrm>
          <a:off x="0" y="1878353"/>
          <a:ext cx="3240360" cy="187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Fact</a:t>
          </a:r>
          <a:r>
            <a:rPr lang="en-GB" sz="2400" kern="1200" dirty="0"/>
            <a:t>: He perfected a commercially successful design.</a:t>
          </a:r>
          <a:endParaRPr lang="en-US" sz="2400" kern="1200" dirty="0"/>
        </a:p>
      </dsp:txBody>
      <dsp:txXfrm>
        <a:off x="0" y="1878353"/>
        <a:ext cx="3240360" cy="1875603"/>
      </dsp:txXfrm>
    </dsp:sp>
    <dsp:sp modelId="{FA0418A6-EB29-418F-BDCC-5AFEBBD2F9F7}">
      <dsp:nvSpPr>
        <dsp:cNvPr id="0" name=""/>
        <dsp:cNvSpPr/>
      </dsp:nvSpPr>
      <dsp:spPr>
        <a:xfrm>
          <a:off x="0" y="3753957"/>
          <a:ext cx="324036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897DED-BB55-4034-9C7C-3499354CD929}">
      <dsp:nvSpPr>
        <dsp:cNvPr id="0" name=""/>
        <dsp:cNvSpPr/>
      </dsp:nvSpPr>
      <dsp:spPr>
        <a:xfrm>
          <a:off x="0" y="3753957"/>
          <a:ext cx="3240360" cy="1875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t>Fact</a:t>
          </a:r>
          <a:r>
            <a:rPr lang="en-GB" sz="2400" kern="1200" dirty="0"/>
            <a:t>: He was preceded in the experimentation by British inventors Frederick de </a:t>
          </a:r>
          <a:r>
            <a:rPr lang="en-GB" sz="2400" kern="1200" dirty="0" err="1"/>
            <a:t>Moleyns</a:t>
          </a:r>
          <a:r>
            <a:rPr lang="en-GB" sz="2400" kern="1200" dirty="0"/>
            <a:t> and Joseph Swan.</a:t>
          </a:r>
          <a:endParaRPr lang="en-US" sz="2400" kern="1200" dirty="0"/>
        </a:p>
      </dsp:txBody>
      <dsp:txXfrm>
        <a:off x="0" y="3753957"/>
        <a:ext cx="3240360" cy="1875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BA4E6-E17D-49EB-92A9-1519516FFFE1}">
      <dsp:nvSpPr>
        <dsp:cNvPr id="0" name=""/>
        <dsp:cNvSpPr/>
      </dsp:nvSpPr>
      <dsp:spPr>
        <a:xfrm>
          <a:off x="468272" y="3745"/>
          <a:ext cx="2171923" cy="130315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is good or bad about this?</a:t>
          </a:r>
          <a:endParaRPr lang="en-US" sz="2000" kern="1200"/>
        </a:p>
      </dsp:txBody>
      <dsp:txXfrm>
        <a:off x="468272" y="3745"/>
        <a:ext cx="2171923" cy="1303153"/>
      </dsp:txXfrm>
    </dsp:sp>
    <dsp:sp modelId="{B0F5DB4A-5AF5-4ACD-BB8A-F436847F5B67}">
      <dsp:nvSpPr>
        <dsp:cNvPr id="0" name=""/>
        <dsp:cNvSpPr/>
      </dsp:nvSpPr>
      <dsp:spPr>
        <a:xfrm>
          <a:off x="2857388" y="3745"/>
          <a:ext cx="2171923" cy="1303153"/>
        </a:xfrm>
        <a:prstGeom prst="rect">
          <a:avLst/>
        </a:prstGeom>
        <a:solidFill>
          <a:schemeClr val="accent2">
            <a:hueOff val="-181920"/>
            <a:satOff val="-10491"/>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do you know?</a:t>
          </a:r>
          <a:endParaRPr lang="en-US" sz="2000" kern="1200"/>
        </a:p>
      </dsp:txBody>
      <dsp:txXfrm>
        <a:off x="2857388" y="3745"/>
        <a:ext cx="2171923" cy="1303153"/>
      </dsp:txXfrm>
    </dsp:sp>
    <dsp:sp modelId="{DF898BBC-0058-4592-B997-A6C1F8CB23AC}">
      <dsp:nvSpPr>
        <dsp:cNvPr id="0" name=""/>
        <dsp:cNvSpPr/>
      </dsp:nvSpPr>
      <dsp:spPr>
        <a:xfrm>
          <a:off x="5246503" y="3745"/>
          <a:ext cx="2171923" cy="1303153"/>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criteria for evaluation can you use?</a:t>
          </a:r>
          <a:endParaRPr lang="en-US" sz="2000" kern="1200"/>
        </a:p>
      </dsp:txBody>
      <dsp:txXfrm>
        <a:off x="5246503" y="3745"/>
        <a:ext cx="2171923" cy="1303153"/>
      </dsp:txXfrm>
    </dsp:sp>
    <dsp:sp modelId="{56D5DF59-9A64-4DB9-961F-A85A0D1BEB99}">
      <dsp:nvSpPr>
        <dsp:cNvPr id="0" name=""/>
        <dsp:cNvSpPr/>
      </dsp:nvSpPr>
      <dsp:spPr>
        <a:xfrm>
          <a:off x="468272" y="1524092"/>
          <a:ext cx="2171923" cy="1303153"/>
        </a:xfrm>
        <a:prstGeom prst="rect">
          <a:avLst/>
        </a:prstGeom>
        <a:solidFill>
          <a:schemeClr val="accent2">
            <a:hueOff val="-545761"/>
            <a:satOff val="-3147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Are some criteria more important than others?</a:t>
          </a:r>
          <a:endParaRPr lang="en-US" sz="2000" kern="1200"/>
        </a:p>
      </dsp:txBody>
      <dsp:txXfrm>
        <a:off x="468272" y="1524092"/>
        <a:ext cx="2171923" cy="1303153"/>
      </dsp:txXfrm>
    </dsp:sp>
    <dsp:sp modelId="{A0DD5F50-E952-44B1-9FED-6B13061D2455}">
      <dsp:nvSpPr>
        <dsp:cNvPr id="0" name=""/>
        <dsp:cNvSpPr/>
      </dsp:nvSpPr>
      <dsp:spPr>
        <a:xfrm>
          <a:off x="2857388" y="1524092"/>
          <a:ext cx="2171923" cy="130315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Can the criteria be grouped into different types?</a:t>
          </a:r>
          <a:endParaRPr lang="en-US" sz="2000" kern="1200"/>
        </a:p>
      </dsp:txBody>
      <dsp:txXfrm>
        <a:off x="2857388" y="1524092"/>
        <a:ext cx="2171923" cy="1303153"/>
      </dsp:txXfrm>
    </dsp:sp>
    <dsp:sp modelId="{80EA9CA2-86AF-43ED-B974-3C161B01750F}">
      <dsp:nvSpPr>
        <dsp:cNvPr id="0" name=""/>
        <dsp:cNvSpPr/>
      </dsp:nvSpPr>
      <dsp:spPr>
        <a:xfrm>
          <a:off x="5246503" y="1524092"/>
          <a:ext cx="2171923" cy="1303153"/>
        </a:xfrm>
        <a:prstGeom prst="rect">
          <a:avLst/>
        </a:prstGeom>
        <a:solidFill>
          <a:schemeClr val="accent2">
            <a:hueOff val="-909602"/>
            <a:satOff val="-52455"/>
            <a:lumOff val="5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Can the same criteria be used to evaluate other cases?</a:t>
          </a:r>
          <a:endParaRPr lang="en-US" sz="2000" kern="1200"/>
        </a:p>
      </dsp:txBody>
      <dsp:txXfrm>
        <a:off x="5246503" y="1524092"/>
        <a:ext cx="2171923" cy="1303153"/>
      </dsp:txXfrm>
    </dsp:sp>
    <dsp:sp modelId="{9B267FC1-4676-412A-BF0D-5E8AFB4B4ACD}">
      <dsp:nvSpPr>
        <dsp:cNvPr id="0" name=""/>
        <dsp:cNvSpPr/>
      </dsp:nvSpPr>
      <dsp:spPr>
        <a:xfrm>
          <a:off x="468272" y="3044438"/>
          <a:ext cx="2171923" cy="1303153"/>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does the writer (of a source text) think?</a:t>
          </a:r>
          <a:endParaRPr lang="en-US" sz="2000" kern="1200"/>
        </a:p>
      </dsp:txBody>
      <dsp:txXfrm>
        <a:off x="468272" y="3044438"/>
        <a:ext cx="2171923" cy="1303153"/>
      </dsp:txXfrm>
    </dsp:sp>
    <dsp:sp modelId="{8829ACE7-3024-4C31-95A0-327EB505894F}">
      <dsp:nvSpPr>
        <dsp:cNvPr id="0" name=""/>
        <dsp:cNvSpPr/>
      </dsp:nvSpPr>
      <dsp:spPr>
        <a:xfrm>
          <a:off x="2857388" y="3044438"/>
          <a:ext cx="2171923" cy="1303153"/>
        </a:xfrm>
        <a:prstGeom prst="rect">
          <a:avLst/>
        </a:prstGeom>
        <a:solidFill>
          <a:schemeClr val="accent2">
            <a:hueOff val="-1273443"/>
            <a:satOff val="-73437"/>
            <a:lumOff val="7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Does the writer do enough to support this stance?</a:t>
          </a:r>
          <a:endParaRPr lang="en-US" sz="2000" kern="1200"/>
        </a:p>
      </dsp:txBody>
      <dsp:txXfrm>
        <a:off x="2857388" y="3044438"/>
        <a:ext cx="2171923" cy="1303153"/>
      </dsp:txXfrm>
    </dsp:sp>
    <dsp:sp modelId="{4790897D-B1A4-45F2-ACDE-F7C315832931}">
      <dsp:nvSpPr>
        <dsp:cNvPr id="0" name=""/>
        <dsp:cNvSpPr/>
      </dsp:nvSpPr>
      <dsp:spPr>
        <a:xfrm>
          <a:off x="5246503" y="3044438"/>
          <a:ext cx="2171923" cy="130315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do I think?</a:t>
          </a:r>
          <a:endParaRPr lang="en-US" sz="2000" kern="1200"/>
        </a:p>
      </dsp:txBody>
      <dsp:txXfrm>
        <a:off x="5246503" y="3044438"/>
        <a:ext cx="2171923" cy="130315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1" y="0"/>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p>
        </p:txBody>
      </p:sp>
      <p:sp>
        <p:nvSpPr>
          <p:cNvPr id="8195" name="Rectangle 3"/>
          <p:cNvSpPr>
            <a:spLocks noGrp="1" noChangeArrowheads="1"/>
          </p:cNvSpPr>
          <p:nvPr>
            <p:ph type="dt" idx="1"/>
          </p:nvPr>
        </p:nvSpPr>
        <p:spPr bwMode="auto">
          <a:xfrm>
            <a:off x="3852017" y="0"/>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p>
        </p:txBody>
      </p:sp>
      <p:sp>
        <p:nvSpPr>
          <p:cNvPr id="1638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197" name="Rectangle 5"/>
          <p:cNvSpPr>
            <a:spLocks noGrp="1" noChangeArrowheads="1"/>
          </p:cNvSpPr>
          <p:nvPr>
            <p:ph type="body" sz="quarter" idx="3"/>
          </p:nvPr>
        </p:nvSpPr>
        <p:spPr bwMode="auto">
          <a:xfrm>
            <a:off x="906357" y="4715154"/>
            <a:ext cx="4984962" cy="4466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198" name="Rectangle 6"/>
          <p:cNvSpPr>
            <a:spLocks noGrp="1" noChangeArrowheads="1"/>
          </p:cNvSpPr>
          <p:nvPr>
            <p:ph type="ftr" sz="quarter" idx="4"/>
          </p:nvPr>
        </p:nvSpPr>
        <p:spPr bwMode="auto">
          <a:xfrm>
            <a:off x="1" y="9430307"/>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p>
        </p:txBody>
      </p:sp>
      <p:sp>
        <p:nvSpPr>
          <p:cNvPr id="8199" name="Rectangle 7"/>
          <p:cNvSpPr>
            <a:spLocks noGrp="1" noChangeArrowheads="1"/>
          </p:cNvSpPr>
          <p:nvPr>
            <p:ph type="sldNum" sz="quarter" idx="5"/>
          </p:nvPr>
        </p:nvSpPr>
        <p:spPr bwMode="auto">
          <a:xfrm>
            <a:off x="3852017" y="9430307"/>
            <a:ext cx="2945659" cy="496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D814399-36F4-482F-BE8B-FBDE68A6E318}" type="slidenum">
              <a:rPr lang="en-US"/>
              <a:pPr>
                <a:defRPr/>
              </a:pPr>
              <a:t>‹#›</a:t>
            </a:fld>
            <a:endParaRPr lang="en-US"/>
          </a:p>
        </p:txBody>
      </p:sp>
    </p:spTree>
    <p:extLst>
      <p:ext uri="{BB962C8B-B14F-4D97-AF65-F5344CB8AC3E}">
        <p14:creationId xmlns:p14="http://schemas.microsoft.com/office/powerpoint/2010/main" val="16050000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242495-C746-44D1-9707-845157CB42A5}" type="slidenum">
              <a:rPr lang="en-GB" smtClean="0"/>
              <a:pPr/>
              <a:t>2</a:t>
            </a:fld>
            <a:endParaRPr lang="en-GB" dirty="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r>
              <a:rPr lang="en-GB" dirty="0"/>
              <a:t>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CT is a tern given to a wide range</a:t>
            </a:r>
            <a:r>
              <a:rPr lang="en-GB" baseline="0" dirty="0"/>
              <a:t> of thinking activities in university study but difficult to find a definition that includes them all.</a:t>
            </a:r>
          </a:p>
          <a:p>
            <a:r>
              <a:rPr lang="en-GB" baseline="0" dirty="0"/>
              <a:t>these are some generalizations form UK lecturers in both under and post graduate courses. But those lecturers comments are too simplistic</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10</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pitchFamily="18" charset="0"/>
                <a:ea typeface="+mn-ea"/>
                <a:cs typeface="+mn-cs"/>
              </a:rPr>
              <a:t>Bloom's taxonomy is a classification system for levels of </a:t>
            </a:r>
            <a:r>
              <a:rPr lang="en-GB" sz="1200" kern="1200" dirty="0" err="1">
                <a:solidFill>
                  <a:schemeClr val="tx1"/>
                </a:solidFill>
                <a:effectLst/>
                <a:latin typeface="Times" pitchFamily="18" charset="0"/>
                <a:ea typeface="+mn-ea"/>
                <a:cs typeface="+mn-cs"/>
              </a:rPr>
              <a:t>behavior</a:t>
            </a:r>
            <a:r>
              <a:rPr lang="en-GB" sz="1200" kern="1200" dirty="0">
                <a:solidFill>
                  <a:schemeClr val="tx1"/>
                </a:solidFill>
                <a:effectLst/>
                <a:latin typeface="Times" pitchFamily="18" charset="0"/>
                <a:ea typeface="+mn-ea"/>
                <a:cs typeface="+mn-cs"/>
              </a:rPr>
              <a:t> that are important in learning. The KSA's (knowledge, skills, attitude) that trainers often refer to are derived from Bloom's taxonomy. </a:t>
            </a:r>
          </a:p>
          <a:p>
            <a:r>
              <a:rPr lang="en-GB" sz="1200" kern="1200" dirty="0">
                <a:solidFill>
                  <a:schemeClr val="tx1"/>
                </a:solidFill>
                <a:effectLst/>
                <a:latin typeface="Times" pitchFamily="18" charset="0"/>
                <a:ea typeface="+mn-ea"/>
                <a:cs typeface="+mn-cs"/>
              </a:rPr>
              <a:t>Benjamin Bloom headed a committee of educational psychologists that devised the classification system in 1956. The committee was formed out of a meeting of the American Psychological Association (APA). The group came up with three major areas of educational activities:</a:t>
            </a:r>
          </a:p>
          <a:p>
            <a:pPr lvl="0"/>
            <a:r>
              <a:rPr lang="en-GB" sz="1200" b="1" kern="1200" dirty="0">
                <a:solidFill>
                  <a:schemeClr val="tx1"/>
                </a:solidFill>
                <a:effectLst/>
                <a:latin typeface="Times" pitchFamily="18" charset="0"/>
                <a:ea typeface="+mn-ea"/>
                <a:cs typeface="+mn-cs"/>
              </a:rPr>
              <a:t>Cognitive</a:t>
            </a:r>
            <a:r>
              <a:rPr lang="en-GB" sz="1200" kern="1200" dirty="0">
                <a:solidFill>
                  <a:schemeClr val="tx1"/>
                </a:solidFill>
                <a:effectLst/>
                <a:latin typeface="Times" pitchFamily="18" charset="0"/>
                <a:ea typeface="+mn-ea"/>
                <a:cs typeface="+mn-cs"/>
              </a:rPr>
              <a:t>: mental skills (</a:t>
            </a:r>
            <a:r>
              <a:rPr lang="en-GB" sz="1200" b="1" kern="1200" dirty="0">
                <a:solidFill>
                  <a:schemeClr val="tx1"/>
                </a:solidFill>
                <a:effectLst/>
                <a:latin typeface="Times" pitchFamily="18" charset="0"/>
                <a:ea typeface="+mn-ea"/>
                <a:cs typeface="+mn-cs"/>
              </a:rPr>
              <a:t>K</a:t>
            </a:r>
            <a:r>
              <a:rPr lang="en-GB" sz="1200" kern="1200" dirty="0">
                <a:solidFill>
                  <a:schemeClr val="tx1"/>
                </a:solidFill>
                <a:effectLst/>
                <a:latin typeface="Times" pitchFamily="18" charset="0"/>
                <a:ea typeface="+mn-ea"/>
                <a:cs typeface="+mn-cs"/>
              </a:rPr>
              <a:t>nowledge)</a:t>
            </a:r>
          </a:p>
          <a:p>
            <a:pPr lvl="0"/>
            <a:r>
              <a:rPr lang="en-GB" sz="1200" b="1" kern="1200" dirty="0">
                <a:solidFill>
                  <a:schemeClr val="tx1"/>
                </a:solidFill>
                <a:effectLst/>
                <a:latin typeface="Times" pitchFamily="18" charset="0"/>
                <a:ea typeface="+mn-ea"/>
                <a:cs typeface="+mn-cs"/>
              </a:rPr>
              <a:t>Psychomotor</a:t>
            </a:r>
            <a:r>
              <a:rPr lang="en-GB" sz="1200" kern="1200" dirty="0">
                <a:solidFill>
                  <a:schemeClr val="tx1"/>
                </a:solidFill>
                <a:effectLst/>
                <a:latin typeface="Times" pitchFamily="18" charset="0"/>
                <a:ea typeface="+mn-ea"/>
                <a:cs typeface="+mn-cs"/>
              </a:rPr>
              <a:t>: manual or </a:t>
            </a:r>
            <a:r>
              <a:rPr lang="en-GB" sz="1200" kern="1200" dirty="0" err="1">
                <a:solidFill>
                  <a:schemeClr val="tx1"/>
                </a:solidFill>
                <a:effectLst/>
                <a:latin typeface="Times" pitchFamily="18" charset="0"/>
                <a:ea typeface="+mn-ea"/>
                <a:cs typeface="+mn-cs"/>
              </a:rPr>
              <a:t>phsyical</a:t>
            </a:r>
            <a:r>
              <a:rPr lang="en-GB" sz="1200" kern="1200" dirty="0">
                <a:solidFill>
                  <a:schemeClr val="tx1"/>
                </a:solidFill>
                <a:effectLst/>
                <a:latin typeface="Times" pitchFamily="18" charset="0"/>
                <a:ea typeface="+mn-ea"/>
                <a:cs typeface="+mn-cs"/>
              </a:rPr>
              <a:t> skills (</a:t>
            </a:r>
            <a:r>
              <a:rPr lang="en-GB" sz="1200" b="1" kern="1200" dirty="0">
                <a:solidFill>
                  <a:schemeClr val="tx1"/>
                </a:solidFill>
                <a:effectLst/>
                <a:latin typeface="Times" pitchFamily="18" charset="0"/>
                <a:ea typeface="+mn-ea"/>
                <a:cs typeface="+mn-cs"/>
              </a:rPr>
              <a:t>S</a:t>
            </a:r>
            <a:r>
              <a:rPr lang="en-GB" sz="1200" kern="1200" dirty="0">
                <a:solidFill>
                  <a:schemeClr val="tx1"/>
                </a:solidFill>
                <a:effectLst/>
                <a:latin typeface="Times" pitchFamily="18" charset="0"/>
                <a:ea typeface="+mn-ea"/>
                <a:cs typeface="+mn-cs"/>
              </a:rPr>
              <a:t>kills) </a:t>
            </a:r>
          </a:p>
          <a:p>
            <a:pPr lvl="0"/>
            <a:r>
              <a:rPr lang="en-GB" sz="1200" b="1" kern="1200" dirty="0">
                <a:solidFill>
                  <a:schemeClr val="tx1"/>
                </a:solidFill>
                <a:effectLst/>
                <a:latin typeface="Times" pitchFamily="18" charset="0"/>
                <a:ea typeface="+mn-ea"/>
                <a:cs typeface="+mn-cs"/>
              </a:rPr>
              <a:t>Affective</a:t>
            </a:r>
            <a:r>
              <a:rPr lang="en-GB" sz="1200" kern="1200" dirty="0">
                <a:solidFill>
                  <a:schemeClr val="tx1"/>
                </a:solidFill>
                <a:effectLst/>
                <a:latin typeface="Times" pitchFamily="18" charset="0"/>
                <a:ea typeface="+mn-ea"/>
                <a:cs typeface="+mn-cs"/>
              </a:rPr>
              <a:t>: growth in feelings or emotional areas (</a:t>
            </a:r>
            <a:r>
              <a:rPr lang="en-GB" sz="1200" b="1" kern="1200" dirty="0">
                <a:solidFill>
                  <a:schemeClr val="tx1"/>
                </a:solidFill>
                <a:effectLst/>
                <a:latin typeface="Times" pitchFamily="18" charset="0"/>
                <a:ea typeface="+mn-ea"/>
                <a:cs typeface="+mn-cs"/>
              </a:rPr>
              <a:t>A</a:t>
            </a:r>
            <a:r>
              <a:rPr lang="en-GB" sz="1200" kern="1200" dirty="0">
                <a:solidFill>
                  <a:schemeClr val="tx1"/>
                </a:solidFill>
                <a:effectLst/>
                <a:latin typeface="Times" pitchFamily="18" charset="0"/>
                <a:ea typeface="+mn-ea"/>
                <a:cs typeface="+mn-cs"/>
              </a:rPr>
              <a:t>ttitude)</a:t>
            </a:r>
          </a:p>
          <a:p>
            <a:r>
              <a:rPr lang="en-GB" sz="1200" kern="1200" dirty="0">
                <a:solidFill>
                  <a:schemeClr val="tx1"/>
                </a:solidFill>
                <a:effectLst/>
                <a:latin typeface="Times" pitchFamily="18" charset="0"/>
                <a:ea typeface="+mn-ea"/>
                <a:cs typeface="+mn-cs"/>
              </a:rPr>
              <a:t>The committee focused on the cognitive (knowledge) domain and developed six levels within it. The levels build on top of each other with the simple recall of facts as the lowest level and then moving on up to evaluation which is ranked as the highest order. </a:t>
            </a:r>
          </a:p>
          <a:p>
            <a:r>
              <a:rPr lang="en-GB" sz="1200" kern="1200" dirty="0">
                <a:solidFill>
                  <a:schemeClr val="tx1"/>
                </a:solidFill>
                <a:effectLst/>
                <a:latin typeface="Times" pitchFamily="18" charset="0"/>
                <a:ea typeface="+mn-ea"/>
                <a:cs typeface="+mn-cs"/>
              </a:rPr>
              <a:t>Essentially Benjamin Bloom and his colleagues popularized the idea that knowledge is acquired at certain definable levels. Trainers should be sure to test students based on the level of knowledge that is taught in the training setting. </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Times" pitchFamily="18" charset="0"/>
                <a:ea typeface="+mn-ea"/>
                <a:cs typeface="+mn-cs"/>
              </a:rPr>
              <a:t>Bloom's taxonomy views the recalling of knowledge as less sophisticated than translating that knowledge and applying it in new contexts. Higher levels of the taxonomy (classification system involve </a:t>
            </a:r>
            <a:r>
              <a:rPr lang="en-GB" sz="1200" kern="1200" dirty="0" err="1">
                <a:solidFill>
                  <a:schemeClr val="tx1"/>
                </a:solidFill>
                <a:effectLst/>
                <a:latin typeface="Times" pitchFamily="18" charset="0"/>
                <a:ea typeface="+mn-ea"/>
                <a:cs typeface="+mn-cs"/>
              </a:rPr>
              <a:t>analyzing</a:t>
            </a:r>
            <a:r>
              <a:rPr lang="en-GB" sz="1200" kern="1200" dirty="0">
                <a:solidFill>
                  <a:schemeClr val="tx1"/>
                </a:solidFill>
                <a:effectLst/>
                <a:latin typeface="Times" pitchFamily="18" charset="0"/>
                <a:ea typeface="+mn-ea"/>
                <a:cs typeface="+mn-cs"/>
              </a:rPr>
              <a:t> knowledge, synthesizing it, and evaluating it. </a:t>
            </a:r>
          </a:p>
          <a:p>
            <a:endParaRPr lang="en-GB" sz="1200" kern="1200" dirty="0">
              <a:solidFill>
                <a:schemeClr val="tx1"/>
              </a:solidFill>
              <a:effectLst/>
              <a:latin typeface="Times"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11</a:t>
            </a:fld>
            <a:endParaRPr lang="en-US"/>
          </a:p>
        </p:txBody>
      </p:sp>
    </p:spTree>
    <p:extLst>
      <p:ext uri="{BB962C8B-B14F-4D97-AF65-F5344CB8AC3E}">
        <p14:creationId xmlns:p14="http://schemas.microsoft.com/office/powerpoint/2010/main" val="3043283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pitchFamily="18" charset="0"/>
                <a:ea typeface="+mn-ea"/>
                <a:cs typeface="+mn-cs"/>
              </a:rPr>
              <a:t>Bloom's taxonomy is a classification system for levels of </a:t>
            </a:r>
            <a:r>
              <a:rPr lang="en-GB" sz="1200" kern="1200" dirty="0" err="1">
                <a:solidFill>
                  <a:schemeClr val="tx1"/>
                </a:solidFill>
                <a:effectLst/>
                <a:latin typeface="Times" pitchFamily="18" charset="0"/>
                <a:ea typeface="+mn-ea"/>
                <a:cs typeface="+mn-cs"/>
              </a:rPr>
              <a:t>behavior</a:t>
            </a:r>
            <a:r>
              <a:rPr lang="en-GB" sz="1200" kern="1200" dirty="0">
                <a:solidFill>
                  <a:schemeClr val="tx1"/>
                </a:solidFill>
                <a:effectLst/>
                <a:latin typeface="Times" pitchFamily="18" charset="0"/>
                <a:ea typeface="+mn-ea"/>
                <a:cs typeface="+mn-cs"/>
              </a:rPr>
              <a:t> that are important in learning. The KSA's (knowledge, skills, attitude) that trainers often refer to are derived from Bloom's taxonomy. </a:t>
            </a:r>
          </a:p>
          <a:p>
            <a:r>
              <a:rPr lang="en-GB" sz="1200" kern="1200" dirty="0">
                <a:solidFill>
                  <a:schemeClr val="tx1"/>
                </a:solidFill>
                <a:effectLst/>
                <a:latin typeface="Times" pitchFamily="18" charset="0"/>
                <a:ea typeface="+mn-ea"/>
                <a:cs typeface="+mn-cs"/>
              </a:rPr>
              <a:t>Benjamin Bloom headed a committee of educational psychologists that devised the classification system in 1956. The committee was formed out of a meeting of the American Psychological Association (APA). The group came up with three major areas of educational activities:</a:t>
            </a:r>
          </a:p>
          <a:p>
            <a:pPr lvl="0"/>
            <a:r>
              <a:rPr lang="en-GB" sz="1200" b="1" kern="1200" dirty="0">
                <a:solidFill>
                  <a:schemeClr val="tx1"/>
                </a:solidFill>
                <a:effectLst/>
                <a:latin typeface="Times" pitchFamily="18" charset="0"/>
                <a:ea typeface="+mn-ea"/>
                <a:cs typeface="+mn-cs"/>
              </a:rPr>
              <a:t>Cognitive</a:t>
            </a:r>
            <a:r>
              <a:rPr lang="en-GB" sz="1200" kern="1200" dirty="0">
                <a:solidFill>
                  <a:schemeClr val="tx1"/>
                </a:solidFill>
                <a:effectLst/>
                <a:latin typeface="Times" pitchFamily="18" charset="0"/>
                <a:ea typeface="+mn-ea"/>
                <a:cs typeface="+mn-cs"/>
              </a:rPr>
              <a:t>: mental skills (</a:t>
            </a:r>
            <a:r>
              <a:rPr lang="en-GB" sz="1200" b="1" kern="1200" dirty="0">
                <a:solidFill>
                  <a:schemeClr val="tx1"/>
                </a:solidFill>
                <a:effectLst/>
                <a:latin typeface="Times" pitchFamily="18" charset="0"/>
                <a:ea typeface="+mn-ea"/>
                <a:cs typeface="+mn-cs"/>
              </a:rPr>
              <a:t>K</a:t>
            </a:r>
            <a:r>
              <a:rPr lang="en-GB" sz="1200" kern="1200" dirty="0">
                <a:solidFill>
                  <a:schemeClr val="tx1"/>
                </a:solidFill>
                <a:effectLst/>
                <a:latin typeface="Times" pitchFamily="18" charset="0"/>
                <a:ea typeface="+mn-ea"/>
                <a:cs typeface="+mn-cs"/>
              </a:rPr>
              <a:t>nowledge)</a:t>
            </a:r>
          </a:p>
          <a:p>
            <a:pPr lvl="0"/>
            <a:r>
              <a:rPr lang="en-GB" sz="1200" b="1" kern="1200" dirty="0">
                <a:solidFill>
                  <a:schemeClr val="tx1"/>
                </a:solidFill>
                <a:effectLst/>
                <a:latin typeface="Times" pitchFamily="18" charset="0"/>
                <a:ea typeface="+mn-ea"/>
                <a:cs typeface="+mn-cs"/>
              </a:rPr>
              <a:t>Psychomotor</a:t>
            </a:r>
            <a:r>
              <a:rPr lang="en-GB" sz="1200" kern="1200" dirty="0">
                <a:solidFill>
                  <a:schemeClr val="tx1"/>
                </a:solidFill>
                <a:effectLst/>
                <a:latin typeface="Times" pitchFamily="18" charset="0"/>
                <a:ea typeface="+mn-ea"/>
                <a:cs typeface="+mn-cs"/>
              </a:rPr>
              <a:t>: manual or </a:t>
            </a:r>
            <a:r>
              <a:rPr lang="en-GB" sz="1200" kern="1200" dirty="0" err="1">
                <a:solidFill>
                  <a:schemeClr val="tx1"/>
                </a:solidFill>
                <a:effectLst/>
                <a:latin typeface="Times" pitchFamily="18" charset="0"/>
                <a:ea typeface="+mn-ea"/>
                <a:cs typeface="+mn-cs"/>
              </a:rPr>
              <a:t>phsyical</a:t>
            </a:r>
            <a:r>
              <a:rPr lang="en-GB" sz="1200" kern="1200" dirty="0">
                <a:solidFill>
                  <a:schemeClr val="tx1"/>
                </a:solidFill>
                <a:effectLst/>
                <a:latin typeface="Times" pitchFamily="18" charset="0"/>
                <a:ea typeface="+mn-ea"/>
                <a:cs typeface="+mn-cs"/>
              </a:rPr>
              <a:t> skills (</a:t>
            </a:r>
            <a:r>
              <a:rPr lang="en-GB" sz="1200" b="1" kern="1200" dirty="0">
                <a:solidFill>
                  <a:schemeClr val="tx1"/>
                </a:solidFill>
                <a:effectLst/>
                <a:latin typeface="Times" pitchFamily="18" charset="0"/>
                <a:ea typeface="+mn-ea"/>
                <a:cs typeface="+mn-cs"/>
              </a:rPr>
              <a:t>S</a:t>
            </a:r>
            <a:r>
              <a:rPr lang="en-GB" sz="1200" kern="1200" dirty="0">
                <a:solidFill>
                  <a:schemeClr val="tx1"/>
                </a:solidFill>
                <a:effectLst/>
                <a:latin typeface="Times" pitchFamily="18" charset="0"/>
                <a:ea typeface="+mn-ea"/>
                <a:cs typeface="+mn-cs"/>
              </a:rPr>
              <a:t>kills) </a:t>
            </a:r>
          </a:p>
          <a:p>
            <a:pPr lvl="0"/>
            <a:r>
              <a:rPr lang="en-GB" sz="1200" b="1" kern="1200" dirty="0">
                <a:solidFill>
                  <a:schemeClr val="tx1"/>
                </a:solidFill>
                <a:effectLst/>
                <a:latin typeface="Times" pitchFamily="18" charset="0"/>
                <a:ea typeface="+mn-ea"/>
                <a:cs typeface="+mn-cs"/>
              </a:rPr>
              <a:t>Affective</a:t>
            </a:r>
            <a:r>
              <a:rPr lang="en-GB" sz="1200" kern="1200" dirty="0">
                <a:solidFill>
                  <a:schemeClr val="tx1"/>
                </a:solidFill>
                <a:effectLst/>
                <a:latin typeface="Times" pitchFamily="18" charset="0"/>
                <a:ea typeface="+mn-ea"/>
                <a:cs typeface="+mn-cs"/>
              </a:rPr>
              <a:t>: growth in feelings or emotional areas (</a:t>
            </a:r>
            <a:r>
              <a:rPr lang="en-GB" sz="1200" b="1" kern="1200" dirty="0">
                <a:solidFill>
                  <a:schemeClr val="tx1"/>
                </a:solidFill>
                <a:effectLst/>
                <a:latin typeface="Times" pitchFamily="18" charset="0"/>
                <a:ea typeface="+mn-ea"/>
                <a:cs typeface="+mn-cs"/>
              </a:rPr>
              <a:t>A</a:t>
            </a:r>
            <a:r>
              <a:rPr lang="en-GB" sz="1200" kern="1200" dirty="0">
                <a:solidFill>
                  <a:schemeClr val="tx1"/>
                </a:solidFill>
                <a:effectLst/>
                <a:latin typeface="Times" pitchFamily="18" charset="0"/>
                <a:ea typeface="+mn-ea"/>
                <a:cs typeface="+mn-cs"/>
              </a:rPr>
              <a:t>ttitude)</a:t>
            </a:r>
          </a:p>
          <a:p>
            <a:r>
              <a:rPr lang="en-GB" sz="1200" kern="1200" dirty="0">
                <a:solidFill>
                  <a:schemeClr val="tx1"/>
                </a:solidFill>
                <a:effectLst/>
                <a:latin typeface="Times" pitchFamily="18" charset="0"/>
                <a:ea typeface="+mn-ea"/>
                <a:cs typeface="+mn-cs"/>
              </a:rPr>
              <a:t>The committee focused on the cognitive (knowledge) domain and developed six levels within it. The levels build on top of each other with the simple recall of facts as the lowest level and then moving on up to evaluation which is ranked as the highest order. </a:t>
            </a:r>
          </a:p>
          <a:p>
            <a:r>
              <a:rPr lang="en-GB" sz="1200" kern="1200" dirty="0">
                <a:solidFill>
                  <a:schemeClr val="tx1"/>
                </a:solidFill>
                <a:effectLst/>
                <a:latin typeface="Times" pitchFamily="18" charset="0"/>
                <a:ea typeface="+mn-ea"/>
                <a:cs typeface="+mn-cs"/>
              </a:rPr>
              <a:t>Essentially Benjamin Bloom and his colleagues popularized the idea that knowledge is acquired at certain definable levels. Trainers should be sure to test students based on the level of knowledge that is taught in the training setting. </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Times" pitchFamily="18" charset="0"/>
                <a:ea typeface="+mn-ea"/>
                <a:cs typeface="+mn-cs"/>
              </a:rPr>
              <a:t>Bloom's taxonomy views the recalling of knowledge as less sophisticated than translating that knowledge and applying it in new contexts. Higher levels of the taxonomy (classification system involve </a:t>
            </a:r>
            <a:r>
              <a:rPr lang="en-GB" sz="1200" kern="1200" dirty="0" err="1">
                <a:solidFill>
                  <a:schemeClr val="tx1"/>
                </a:solidFill>
                <a:effectLst/>
                <a:latin typeface="Times" pitchFamily="18" charset="0"/>
                <a:ea typeface="+mn-ea"/>
                <a:cs typeface="+mn-cs"/>
              </a:rPr>
              <a:t>analyzing</a:t>
            </a:r>
            <a:r>
              <a:rPr lang="en-GB" sz="1200" kern="1200" dirty="0">
                <a:solidFill>
                  <a:schemeClr val="tx1"/>
                </a:solidFill>
                <a:effectLst/>
                <a:latin typeface="Times" pitchFamily="18" charset="0"/>
                <a:ea typeface="+mn-ea"/>
                <a:cs typeface="+mn-cs"/>
              </a:rPr>
              <a:t> knowledge, synthesizing it, and evaluating it. </a:t>
            </a:r>
          </a:p>
          <a:p>
            <a:endParaRPr lang="en-GB" sz="1200" kern="1200" dirty="0">
              <a:solidFill>
                <a:schemeClr val="tx1"/>
              </a:solidFill>
              <a:effectLst/>
              <a:latin typeface="Times"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12</a:t>
            </a:fld>
            <a:endParaRPr lang="en-US"/>
          </a:p>
        </p:txBody>
      </p:sp>
    </p:spTree>
    <p:extLst>
      <p:ext uri="{BB962C8B-B14F-4D97-AF65-F5344CB8AC3E}">
        <p14:creationId xmlns:p14="http://schemas.microsoft.com/office/powerpoint/2010/main" val="3601151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15</a:t>
            </a:fld>
            <a:endParaRPr lang="en-US"/>
          </a:p>
        </p:txBody>
      </p:sp>
    </p:spTree>
    <p:extLst>
      <p:ext uri="{BB962C8B-B14F-4D97-AF65-F5344CB8AC3E}">
        <p14:creationId xmlns:p14="http://schemas.microsoft.com/office/powerpoint/2010/main" val="798048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Paradox - A </a:t>
            </a:r>
            <a:r>
              <a:rPr lang="en-GB" b="1" dirty="0"/>
              <a:t>paradox</a:t>
            </a:r>
            <a:r>
              <a:rPr lang="en-GB" dirty="0"/>
              <a:t> is a statement that apparently contradicts itself and yet might be true. Most logical </a:t>
            </a:r>
            <a:r>
              <a:rPr lang="en-GB" b="1" dirty="0"/>
              <a:t>paradoxes</a:t>
            </a:r>
            <a:r>
              <a:rPr lang="en-GB" dirty="0"/>
              <a:t> are known to be invalid arguments but are still valuable in promoting critical thinking.</a:t>
            </a:r>
          </a:p>
          <a:p>
            <a:endParaRPr lang="en-GB" dirty="0"/>
          </a:p>
          <a:p>
            <a:r>
              <a:rPr lang="en-GB" dirty="0"/>
              <a:t>[1] is</a:t>
            </a:r>
            <a:r>
              <a:rPr lang="en-GB" baseline="0" dirty="0"/>
              <a:t> </a:t>
            </a:r>
            <a:r>
              <a:rPr lang="en-GB" baseline="0" dirty="0" err="1"/>
              <a:t>perjorative</a:t>
            </a:r>
            <a:endParaRPr lang="en-GB" baseline="0" dirty="0"/>
          </a:p>
          <a:p>
            <a:r>
              <a:rPr lang="en-GB" baseline="0" dirty="0"/>
              <a:t>[2] has a </a:t>
            </a:r>
            <a:r>
              <a:rPr lang="en-GB" baseline="0" dirty="0" err="1"/>
              <a:t>netutral</a:t>
            </a:r>
            <a:r>
              <a:rPr lang="en-GB" baseline="0" dirty="0"/>
              <a:t> message</a:t>
            </a:r>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16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Whether</a:t>
            </a:r>
            <a:r>
              <a:rPr lang="en-GB" baseline="0" dirty="0"/>
              <a:t> these comments are true or not, they are not really helpful. The lecturer needs to add some detail.</a:t>
            </a:r>
          </a:p>
          <a:p>
            <a:r>
              <a:rPr lang="en-GB" baseline="0" dirty="0"/>
              <a:t>First lets look at the meaning of critical</a:t>
            </a:r>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18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a:t>A</a:t>
            </a:r>
            <a:r>
              <a:rPr lang="en-GB" baseline="0" dirty="0"/>
              <a:t> common fallacy is that critical thinking means </a:t>
            </a:r>
            <a:r>
              <a:rPr lang="en-GB" baseline="0" dirty="0" err="1"/>
              <a:t>critizing</a:t>
            </a:r>
            <a:r>
              <a:rPr lang="en-GB" baseline="0" dirty="0"/>
              <a:t> but as you see here, it is only one of 3 possible interpretations of the term critical.</a:t>
            </a:r>
            <a:endParaRPr lang="en-GB" dirty="0"/>
          </a:p>
          <a:p>
            <a:endParaRPr lang="en-GB" baseline="0" dirty="0"/>
          </a:p>
          <a:p>
            <a:r>
              <a:rPr lang="en-GB" baseline="0" dirty="0"/>
              <a:t>Fallacy = an incorrect belief</a:t>
            </a:r>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19</a:t>
            </a:fld>
            <a:endParaRPr lang="en-US"/>
          </a:p>
        </p:txBody>
      </p:sp>
    </p:spTree>
    <p:extLst>
      <p:ext uri="{BB962C8B-B14F-4D97-AF65-F5344CB8AC3E}">
        <p14:creationId xmlns:p14="http://schemas.microsoft.com/office/powerpoint/2010/main" val="3498926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Curiosity</a:t>
            </a:r>
            <a:r>
              <a:rPr lang="en-GB" baseline="0" dirty="0"/>
              <a:t> is a key characteristic of a critical thinker</a:t>
            </a:r>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20</a:t>
            </a:fld>
            <a:endParaRPr lang="en-US"/>
          </a:p>
        </p:txBody>
      </p:sp>
    </p:spTree>
    <p:extLst>
      <p:ext uri="{BB962C8B-B14F-4D97-AF65-F5344CB8AC3E}">
        <p14:creationId xmlns:p14="http://schemas.microsoft.com/office/powerpoint/2010/main" val="20804747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Questioning</a:t>
            </a:r>
            <a:r>
              <a:rPr lang="en-GB" baseline="0" dirty="0"/>
              <a:t> can  help students by breaking down complexity into manageable components – the sub-skills that make up critical thinking.</a:t>
            </a:r>
          </a:p>
          <a:p>
            <a:r>
              <a:rPr lang="en-GB" baseline="0" dirty="0"/>
              <a:t>A QUESTIONIN G approach can make learners more independent</a:t>
            </a:r>
            <a:endParaRPr lang="en-GB" dirty="0"/>
          </a:p>
        </p:txBody>
      </p:sp>
      <p:sp>
        <p:nvSpPr>
          <p:cNvPr id="4" name="Slide Number Placeholder 3"/>
          <p:cNvSpPr>
            <a:spLocks noGrp="1"/>
          </p:cNvSpPr>
          <p:nvPr>
            <p:ph type="sldNum" sz="quarter" idx="10"/>
          </p:nvPr>
        </p:nvSpPr>
        <p:spPr/>
        <p:txBody>
          <a:bodyPr/>
          <a:lstStyle/>
          <a:p>
            <a:pPr>
              <a:defRPr/>
            </a:pPr>
            <a:fld id="{AD814399-36F4-482F-BE8B-FBDE68A6E318}" type="slidenum">
              <a:rPr lang="en-US" smtClean="0"/>
              <a:pPr>
                <a:defRPr/>
              </a:pPr>
              <a:t>21</a:t>
            </a:fld>
            <a:endParaRPr lang="en-US"/>
          </a:p>
        </p:txBody>
      </p:sp>
    </p:spTree>
    <p:extLst>
      <p:ext uri="{BB962C8B-B14F-4D97-AF65-F5344CB8AC3E}">
        <p14:creationId xmlns:p14="http://schemas.microsoft.com/office/powerpoint/2010/main" val="32214155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0067B6"/>
        </a:solidFill>
        <a:effectLst/>
      </p:bgPr>
    </p:bg>
    <p:spTree>
      <p:nvGrpSpPr>
        <p:cNvPr id="1" name=""/>
        <p:cNvGrpSpPr/>
        <p:nvPr/>
      </p:nvGrpSpPr>
      <p:grpSpPr>
        <a:xfrm>
          <a:off x="0" y="0"/>
          <a:ext cx="0" cy="0"/>
          <a:chOff x="0" y="0"/>
          <a:chExt cx="0" cy="0"/>
        </a:xfrm>
      </p:grpSpPr>
      <p:pic>
        <p:nvPicPr>
          <p:cNvPr id="4" name="Picture 8"/>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5054600"/>
            <a:ext cx="9145588" cy="180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10"/>
          <p:cNvSpPr>
            <a:spLocks noChangeArrowheads="1"/>
          </p:cNvSpPr>
          <p:nvPr userDrawn="1"/>
        </p:nvSpPr>
        <p:spPr bwMode="auto">
          <a:xfrm>
            <a:off x="3276600" y="6253163"/>
            <a:ext cx="5524500" cy="27463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pPr algn="r"/>
            <a:r>
              <a:rPr lang="en-US" sz="1800" b="1">
                <a:solidFill>
                  <a:srgbClr val="0067B6"/>
                </a:solidFill>
                <a:latin typeface="Arial" charset="0"/>
              </a:rPr>
              <a:t>www.swansea.ac.uk </a:t>
            </a:r>
          </a:p>
        </p:txBody>
      </p:sp>
      <p:pic>
        <p:nvPicPr>
          <p:cNvPr id="6" name="Picture 12"/>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4608513" y="3505200"/>
            <a:ext cx="4535487" cy="114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Rectangle 2"/>
          <p:cNvSpPr>
            <a:spLocks noGrp="1" noChangeArrowheads="1"/>
          </p:cNvSpPr>
          <p:nvPr>
            <p:ph type="ctrTitle"/>
          </p:nvPr>
        </p:nvSpPr>
        <p:spPr>
          <a:xfrm>
            <a:off x="358775" y="2057400"/>
            <a:ext cx="8480425" cy="762000"/>
          </a:xfrm>
        </p:spPr>
        <p:txBody>
          <a:bodyPr/>
          <a:lstStyle>
            <a:lvl1pPr>
              <a:defRPr sz="4400">
                <a:solidFill>
                  <a:schemeClr val="bg1"/>
                </a:solidFill>
                <a:latin typeface="Calibri" pitchFamily="34" charset="0"/>
              </a:defRPr>
            </a:lvl1pPr>
          </a:lstStyle>
          <a:p>
            <a:pPr lvl="0"/>
            <a:r>
              <a:rPr lang="en-US" noProof="0"/>
              <a:t>Click to edit Master title style</a:t>
            </a:r>
          </a:p>
        </p:txBody>
      </p:sp>
      <p:sp>
        <p:nvSpPr>
          <p:cNvPr id="5135" name="Rectangle 15"/>
          <p:cNvSpPr>
            <a:spLocks noGrp="1" noChangeArrowheads="1"/>
          </p:cNvSpPr>
          <p:nvPr>
            <p:ph type="subTitle" sz="quarter" idx="1"/>
          </p:nvPr>
        </p:nvSpPr>
        <p:spPr>
          <a:xfrm>
            <a:off x="381000" y="2971800"/>
            <a:ext cx="6400800" cy="457200"/>
          </a:xfrm>
        </p:spPr>
        <p:txBody>
          <a:bodyPr/>
          <a:lstStyle>
            <a:lvl1pPr>
              <a:defRPr>
                <a:solidFill>
                  <a:schemeClr val="bg1"/>
                </a:solidFill>
                <a:latin typeface="Calibri" pitchFamily="34" charset="0"/>
              </a:defRPr>
            </a:lvl1pPr>
          </a:lstStyle>
          <a:p>
            <a:pPr lvl="0"/>
            <a:r>
              <a:rPr lang="en-US" noProof="0"/>
              <a:t>Click to edit Master subtitle style</a:t>
            </a:r>
          </a:p>
        </p:txBody>
      </p:sp>
      <p:sp>
        <p:nvSpPr>
          <p:cNvPr id="7"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1867706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libri" pitchFamily="34" charset="0"/>
              </a:defRPr>
            </a:lvl1pPr>
          </a:lstStyle>
          <a:p>
            <a:r>
              <a:rPr lang="en-US"/>
              <a:t>Click to edit Master title style</a:t>
            </a:r>
            <a:endParaRPr lang="en-GB"/>
          </a:p>
        </p:txBody>
      </p:sp>
      <p:sp>
        <p:nvSpPr>
          <p:cNvPr id="3" name="Content Placeholder 2"/>
          <p:cNvSpPr>
            <a:spLocks noGrp="1"/>
          </p:cNvSpPr>
          <p:nvPr>
            <p:ph idx="1"/>
          </p:nvPr>
        </p:nvSpPr>
        <p:spPr/>
        <p:txBody>
          <a:bodyPr/>
          <a:lstStyle>
            <a:lvl1pPr>
              <a:defRPr>
                <a:latin typeface="Calibri" pitchFamily="34" charset="0"/>
              </a:defRPr>
            </a:lvl1pPr>
            <a:lvl2pPr>
              <a:defRPr>
                <a:latin typeface="Calibri" pitchFamily="34" charset="0"/>
              </a:defRPr>
            </a:lvl2pPr>
            <a:lvl3pPr>
              <a:defRPr>
                <a:latin typeface="Calibri" pitchFamily="34" charset="0"/>
              </a:defRPr>
            </a:lvl3pPr>
            <a:lvl4pPr>
              <a:defRPr>
                <a:latin typeface="Calibri" pitchFamily="34" charset="0"/>
              </a:defRPr>
            </a:lvl4pPr>
            <a:lvl5pPr>
              <a:defRPr>
                <a:latin typeface="Calibri"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1616962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atin typeface="Calibri" pitchFamily="34" charset="0"/>
              </a:defRPr>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atin typeface="Calibri" pitchFamily="34"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5"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1343969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762000" y="1524000"/>
            <a:ext cx="3810000" cy="3581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24400" y="1524000"/>
            <a:ext cx="3810000" cy="3581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1569153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1026866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2836020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2176727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libri" pitchFamily="34" charset="0"/>
              </a:defRPr>
            </a:lvl1pPr>
          </a:lstStyle>
          <a:p>
            <a:r>
              <a:rPr lang="en-US"/>
              <a:t>Click to edit Master title style</a:t>
            </a:r>
            <a:endParaRPr lang="en-GB"/>
          </a:p>
        </p:txBody>
      </p:sp>
      <p:sp>
        <p:nvSpPr>
          <p:cNvPr id="3" name="Footer Placeholder 2"/>
          <p:cNvSpPr>
            <a:spLocks noGrp="1"/>
          </p:cNvSpPr>
          <p:nvPr>
            <p:ph type="ftr" sz="quarter" idx="10"/>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atin typeface="Calibri" pitchFamily="34" charset="0"/>
              </a:defRPr>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atin typeface="Calibri" pitchFamily="34" charset="0"/>
              </a:defRPr>
            </a:lvl1pPr>
            <a:lvl2pPr>
              <a:defRPr sz="2800">
                <a:latin typeface="Calibri" pitchFamily="34" charset="0"/>
              </a:defRPr>
            </a:lvl2pPr>
            <a:lvl3pPr>
              <a:defRPr sz="2400">
                <a:latin typeface="Calibri" pitchFamily="34" charset="0"/>
              </a:defRPr>
            </a:lvl3pPr>
            <a:lvl4pPr>
              <a:defRPr sz="2000">
                <a:latin typeface="Calibri" pitchFamily="34" charset="0"/>
              </a:defRPr>
            </a:lvl4pPr>
            <a:lvl5pPr>
              <a:defRPr sz="2000">
                <a:latin typeface="Calibri"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578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1864675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4259626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91300" y="381000"/>
            <a:ext cx="1943100" cy="4724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762000" y="381000"/>
            <a:ext cx="5676900" cy="4724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2"/>
          <p:cNvSpPr>
            <a:spLocks noGrp="1"/>
          </p:cNvSpPr>
          <p:nvPr>
            <p:ph type="ftr" sz="quarter" idx="4294967295"/>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extLst>
      <p:ext uri="{BB962C8B-B14F-4D97-AF65-F5344CB8AC3E}">
        <p14:creationId xmlns:p14="http://schemas.microsoft.com/office/powerpoint/2010/main" val="1872508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504C6-37F1-4715-BF11-C2A235B63CAB}"/>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8B2774B-0437-4BCE-BA20-510E44A7980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84A358-9D64-4CA8-B26A-A201113ADE7E}"/>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5" name="Footer Placeholder 4">
            <a:extLst>
              <a:ext uri="{FF2B5EF4-FFF2-40B4-BE49-F238E27FC236}">
                <a16:creationId xmlns:a16="http://schemas.microsoft.com/office/drawing/2014/main" id="{860F6AAB-B880-4438-8D27-F5394E1C088A}"/>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6" name="Slide Number Placeholder 5">
            <a:extLst>
              <a:ext uri="{FF2B5EF4-FFF2-40B4-BE49-F238E27FC236}">
                <a16:creationId xmlns:a16="http://schemas.microsoft.com/office/drawing/2014/main" id="{2E8EA2FA-5B2E-4C98-AC2D-D1178F49BB4D}"/>
              </a:ext>
            </a:extLst>
          </p:cNvPr>
          <p:cNvSpPr>
            <a:spLocks noGrp="1"/>
          </p:cNvSpPr>
          <p:nvPr>
            <p:ph type="sldNum" sz="quarter" idx="12"/>
          </p:nvPr>
        </p:nvSpPr>
        <p:spPr/>
        <p:txBody>
          <a:bodyPr/>
          <a:lstStyle/>
          <a:p>
            <a:fld id="{095F23C1-BA3C-45C1-B95A-22A3853BCB5A}" type="slidenum">
              <a:rPr lang="en-GB" smtClean="0"/>
              <a:t>‹#›</a:t>
            </a:fld>
            <a:endParaRPr lang="en-GB"/>
          </a:p>
        </p:txBody>
      </p:sp>
      <p:pic>
        <p:nvPicPr>
          <p:cNvPr id="7" name="Picture 8">
            <a:extLst>
              <a:ext uri="{FF2B5EF4-FFF2-40B4-BE49-F238E27FC236}">
                <a16:creationId xmlns:a16="http://schemas.microsoft.com/office/drawing/2014/main" id="{BE8B9356-2864-4E27-BEE2-5F09C057C9AE}"/>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5054600"/>
            <a:ext cx="9145588" cy="180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10">
            <a:extLst>
              <a:ext uri="{FF2B5EF4-FFF2-40B4-BE49-F238E27FC236}">
                <a16:creationId xmlns:a16="http://schemas.microsoft.com/office/drawing/2014/main" id="{8E6E2E55-2047-4C83-81D0-C8F232FD160B}"/>
              </a:ext>
            </a:extLst>
          </p:cNvPr>
          <p:cNvSpPr>
            <a:spLocks noChangeArrowheads="1"/>
          </p:cNvSpPr>
          <p:nvPr userDrawn="1"/>
        </p:nvSpPr>
        <p:spPr bwMode="auto">
          <a:xfrm>
            <a:off x="3276600" y="6253163"/>
            <a:ext cx="5524500" cy="27463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pPr algn="r"/>
            <a:r>
              <a:rPr lang="en-US" sz="1800" b="1" dirty="0">
                <a:solidFill>
                  <a:srgbClr val="0067B6"/>
                </a:solidFill>
                <a:latin typeface="Arial" charset="0"/>
              </a:rPr>
              <a:t>www.swansea.ac.uk </a:t>
            </a:r>
          </a:p>
        </p:txBody>
      </p:sp>
      <p:pic>
        <p:nvPicPr>
          <p:cNvPr id="9" name="Picture 12">
            <a:extLst>
              <a:ext uri="{FF2B5EF4-FFF2-40B4-BE49-F238E27FC236}">
                <a16:creationId xmlns:a16="http://schemas.microsoft.com/office/drawing/2014/main" id="{62AB3823-19D7-456D-814D-CBA7759D76BB}"/>
              </a:ext>
            </a:extLst>
          </p:cNvPr>
          <p:cNvPicPr>
            <a:picLocks noChangeAspect="1" noChangeArrowheads="1"/>
          </p:cNvPicPr>
          <p:nvPr userDrawn="1"/>
        </p:nvPicPr>
        <p:blipFill>
          <a:blip r:embed="rId3" cstate="print">
            <a:extLst>
              <a:ext uri="{28A0092B-C50C-407E-A947-70E740481C1C}">
                <a14:useLocalDpi xmlns:a14="http://schemas.microsoft.com/office/drawing/2010/main" val="0"/>
              </a:ext>
            </a:extLst>
          </a:blip>
          <a:srcRect/>
          <a:stretch>
            <a:fillRect/>
          </a:stretch>
        </p:blipFill>
        <p:spPr bwMode="auto">
          <a:xfrm>
            <a:off x="4608513" y="3505200"/>
            <a:ext cx="4535487" cy="114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1823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22378-6F75-49B9-AA65-6B0793FD38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71646B-62C7-4D71-B409-DE00F05834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C81FE2-54B1-4E37-80BF-3EDDB8DDB52D}"/>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5" name="Footer Placeholder 4">
            <a:extLst>
              <a:ext uri="{FF2B5EF4-FFF2-40B4-BE49-F238E27FC236}">
                <a16:creationId xmlns:a16="http://schemas.microsoft.com/office/drawing/2014/main" id="{313923C2-FF1D-4143-9339-C80B14C22D62}"/>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6" name="Slide Number Placeholder 5">
            <a:extLst>
              <a:ext uri="{FF2B5EF4-FFF2-40B4-BE49-F238E27FC236}">
                <a16:creationId xmlns:a16="http://schemas.microsoft.com/office/drawing/2014/main" id="{07D7A224-E587-4174-9E39-D01E79ACA350}"/>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962326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A34F5-1519-4CC8-9A21-6E0195443B71}"/>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D0E65D-315A-46AE-B78F-C54B30A6B39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D2DBC9-28C7-4C11-A24E-3993B3CB8381}"/>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5" name="Footer Placeholder 4">
            <a:extLst>
              <a:ext uri="{FF2B5EF4-FFF2-40B4-BE49-F238E27FC236}">
                <a16:creationId xmlns:a16="http://schemas.microsoft.com/office/drawing/2014/main" id="{3DEBBD67-2A86-48B0-B930-EEA88C551EE3}"/>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6" name="Slide Number Placeholder 5">
            <a:extLst>
              <a:ext uri="{FF2B5EF4-FFF2-40B4-BE49-F238E27FC236}">
                <a16:creationId xmlns:a16="http://schemas.microsoft.com/office/drawing/2014/main" id="{6A2C8DF3-E4D1-4DA4-8791-578DF6E93703}"/>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10997776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0BE0-FAB6-45A5-ADCE-0855BA8D29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C20C6A-D243-4119-9BEC-AB59F9A875D5}"/>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A8DD9E-3C26-4959-A482-352565A99DA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ED4CD4-B350-4BE6-92A2-CD0DA6E26748}"/>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6" name="Footer Placeholder 5">
            <a:extLst>
              <a:ext uri="{FF2B5EF4-FFF2-40B4-BE49-F238E27FC236}">
                <a16:creationId xmlns:a16="http://schemas.microsoft.com/office/drawing/2014/main" id="{C86013DB-AE1D-44EE-B05D-8A6A9E7C1F52}"/>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7" name="Slide Number Placeholder 6">
            <a:extLst>
              <a:ext uri="{FF2B5EF4-FFF2-40B4-BE49-F238E27FC236}">
                <a16:creationId xmlns:a16="http://schemas.microsoft.com/office/drawing/2014/main" id="{6978583B-A3F2-410A-89AB-0C9D2B722370}"/>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268429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6A057-FE1C-41BD-B6DA-D8D775D17E3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AF382F-3CDF-4EB2-A733-C09254917B4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78D6448-30BE-4EE0-8EA1-F767CEF85AE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017C35-6AEF-4D61-8AA3-724660D471B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583F0E6-8694-4823-9842-86DE7672D5C6}"/>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C155E4-8E8E-44ED-9A77-6C8CC23802A6}"/>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8" name="Footer Placeholder 7">
            <a:extLst>
              <a:ext uri="{FF2B5EF4-FFF2-40B4-BE49-F238E27FC236}">
                <a16:creationId xmlns:a16="http://schemas.microsoft.com/office/drawing/2014/main" id="{9F9E1F14-2C6C-4B67-9B60-F837DE13DCC8}"/>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9" name="Slide Number Placeholder 8">
            <a:extLst>
              <a:ext uri="{FF2B5EF4-FFF2-40B4-BE49-F238E27FC236}">
                <a16:creationId xmlns:a16="http://schemas.microsoft.com/office/drawing/2014/main" id="{5D366FF6-6CA7-4944-B97A-75E5D6D19215}"/>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33797315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B35B7-0CB9-4B1E-97A5-001ADCA4FD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144E00-3900-494F-AC8C-669C6C160C14}"/>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4" name="Footer Placeholder 3">
            <a:extLst>
              <a:ext uri="{FF2B5EF4-FFF2-40B4-BE49-F238E27FC236}">
                <a16:creationId xmlns:a16="http://schemas.microsoft.com/office/drawing/2014/main" id="{31173787-DB66-4DCF-815C-F846DE4A7C98}"/>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5" name="Slide Number Placeholder 4">
            <a:extLst>
              <a:ext uri="{FF2B5EF4-FFF2-40B4-BE49-F238E27FC236}">
                <a16:creationId xmlns:a16="http://schemas.microsoft.com/office/drawing/2014/main" id="{6AC8E9F0-C66A-4BD4-89D9-6F705E7C77C2}"/>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25923092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F589AA-87F6-4CDA-89F8-3461B74B192D}"/>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3" name="Footer Placeholder 2">
            <a:extLst>
              <a:ext uri="{FF2B5EF4-FFF2-40B4-BE49-F238E27FC236}">
                <a16:creationId xmlns:a16="http://schemas.microsoft.com/office/drawing/2014/main" id="{4946EF98-0AB5-4073-9A4E-3EDFFEA52223}"/>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4" name="Slide Number Placeholder 3">
            <a:extLst>
              <a:ext uri="{FF2B5EF4-FFF2-40B4-BE49-F238E27FC236}">
                <a16:creationId xmlns:a16="http://schemas.microsoft.com/office/drawing/2014/main" id="{0D28589B-873A-4E2D-A9BC-F4334563CFA5}"/>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668878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C61A5-F8AA-4B48-8DC6-6F50082B908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0D51DB6-1E54-4F19-BD29-C7D40E140A77}"/>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087FB7-60CF-4289-A5E7-8F895975D25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8F40D1E-D6B9-4B63-9315-D66BD638636A}"/>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6" name="Footer Placeholder 5">
            <a:extLst>
              <a:ext uri="{FF2B5EF4-FFF2-40B4-BE49-F238E27FC236}">
                <a16:creationId xmlns:a16="http://schemas.microsoft.com/office/drawing/2014/main" id="{5ED13532-81E9-483F-9E84-7C5F2B3B70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6E769C-7A14-4269-8B24-728D02822251}"/>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2290869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45C13-5A8C-4ED5-888A-4A676BC6C486}"/>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C771F4-4758-4AB4-A805-0C138416B78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C40A423A-ABCE-4A95-9A36-227244A50B7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F82A6AA-9EB1-4617-A7F4-62182FC33F08}"/>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6" name="Footer Placeholder 5">
            <a:extLst>
              <a:ext uri="{FF2B5EF4-FFF2-40B4-BE49-F238E27FC236}">
                <a16:creationId xmlns:a16="http://schemas.microsoft.com/office/drawing/2014/main" id="{DA054EBC-E97F-4935-918E-4667AB9AF25C}"/>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7" name="Slide Number Placeholder 6">
            <a:extLst>
              <a:ext uri="{FF2B5EF4-FFF2-40B4-BE49-F238E27FC236}">
                <a16:creationId xmlns:a16="http://schemas.microsoft.com/office/drawing/2014/main" id="{3C82F8BF-2EE6-4056-BBAF-FA7F03232D6C}"/>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12482940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12994-0FD8-49A9-828F-1F2D45CFAB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9258DB-24DB-4485-AC5D-3FAE6C5C05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C5B93B-D08A-47CC-94E9-F267B94BEEFA}"/>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5" name="Footer Placeholder 4">
            <a:extLst>
              <a:ext uri="{FF2B5EF4-FFF2-40B4-BE49-F238E27FC236}">
                <a16:creationId xmlns:a16="http://schemas.microsoft.com/office/drawing/2014/main" id="{59C772B0-7B4B-4B1B-8BAF-646277EF9B70}"/>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6" name="Slide Number Placeholder 5">
            <a:extLst>
              <a:ext uri="{FF2B5EF4-FFF2-40B4-BE49-F238E27FC236}">
                <a16:creationId xmlns:a16="http://schemas.microsoft.com/office/drawing/2014/main" id="{F8B8ABB6-45E8-4FA1-A0FD-0D1757DB872C}"/>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41858498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E579F0-F9B6-4F16-8691-A7E726BD9F7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67EFAA-6421-491E-A07B-CA8E255028F7}"/>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2FD45E-0406-44A6-9BB5-DC7162DDAE79}"/>
              </a:ext>
            </a:extLst>
          </p:cNvPr>
          <p:cNvSpPr>
            <a:spLocks noGrp="1"/>
          </p:cNvSpPr>
          <p:nvPr>
            <p:ph type="dt" sz="half" idx="10"/>
          </p:nvPr>
        </p:nvSpPr>
        <p:spPr/>
        <p:txBody>
          <a:bodyPr/>
          <a:lstStyle/>
          <a:p>
            <a:fld id="{3F017652-37A9-446C-BD07-BAAF1D8C756B}" type="datetimeFigureOut">
              <a:rPr lang="en-GB" smtClean="0"/>
              <a:t>08/11/2021</a:t>
            </a:fld>
            <a:endParaRPr lang="en-GB"/>
          </a:p>
        </p:txBody>
      </p:sp>
      <p:sp>
        <p:nvSpPr>
          <p:cNvPr id="5" name="Footer Placeholder 4">
            <a:extLst>
              <a:ext uri="{FF2B5EF4-FFF2-40B4-BE49-F238E27FC236}">
                <a16:creationId xmlns:a16="http://schemas.microsoft.com/office/drawing/2014/main" id="{1BA7A8C1-FC88-4EB3-9873-CEB9E218468F}"/>
              </a:ext>
            </a:extLst>
          </p:cNvPr>
          <p:cNvSpPr>
            <a:spLocks noGrp="1"/>
          </p:cNvSpPr>
          <p:nvPr>
            <p:ph type="ftr" sz="quarter" idx="11"/>
          </p:nvPr>
        </p:nvSpPr>
        <p:spPr/>
        <p:txBody>
          <a:body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6" name="Slide Number Placeholder 5">
            <a:extLst>
              <a:ext uri="{FF2B5EF4-FFF2-40B4-BE49-F238E27FC236}">
                <a16:creationId xmlns:a16="http://schemas.microsoft.com/office/drawing/2014/main" id="{16F197A0-84E3-449C-AF90-0CCC34F96627}"/>
              </a:ext>
            </a:extLst>
          </p:cNvPr>
          <p:cNvSpPr>
            <a:spLocks noGrp="1"/>
          </p:cNvSpPr>
          <p:nvPr>
            <p:ph type="sldNum" sz="quarter" idx="12"/>
          </p:nvPr>
        </p:nvSpPr>
        <p:spPr/>
        <p:txBody>
          <a:bodyPr/>
          <a:lstStyle/>
          <a:p>
            <a:fld id="{095F23C1-BA3C-45C1-B95A-22A3853BCB5A}" type="slidenum">
              <a:rPr lang="en-GB" smtClean="0"/>
              <a:t>‹#›</a:t>
            </a:fld>
            <a:endParaRPr lang="en-GB"/>
          </a:p>
        </p:txBody>
      </p:sp>
    </p:spTree>
    <p:extLst>
      <p:ext uri="{BB962C8B-B14F-4D97-AF65-F5344CB8AC3E}">
        <p14:creationId xmlns:p14="http://schemas.microsoft.com/office/powerpoint/2010/main" val="28191727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524000" y="190500"/>
            <a:ext cx="7010400" cy="1527175"/>
          </a:xfrm>
        </p:spPr>
        <p:txBody>
          <a:bodyPr/>
          <a:lstStyle/>
          <a:p>
            <a:r>
              <a:rPr lang="en-US"/>
              <a:t>Click to edit Master title style</a:t>
            </a:r>
            <a:endParaRPr lang="en-GB"/>
          </a:p>
        </p:txBody>
      </p:sp>
      <p:sp>
        <p:nvSpPr>
          <p:cNvPr id="3" name="Text Placeholder 2"/>
          <p:cNvSpPr>
            <a:spLocks noGrp="1"/>
          </p:cNvSpPr>
          <p:nvPr>
            <p:ph type="body" sz="half" idx="1"/>
          </p:nvPr>
        </p:nvSpPr>
        <p:spPr>
          <a:xfrm>
            <a:off x="1524000" y="1905000"/>
            <a:ext cx="3429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5400" y="1905000"/>
            <a:ext cx="3429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105400" y="4038600"/>
            <a:ext cx="3429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xfrm>
            <a:off x="6727032" y="6407944"/>
            <a:ext cx="1920240" cy="365760"/>
          </a:xfrm>
          <a:prstGeom prst="rect">
            <a:avLst/>
          </a:prstGeom>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xfrm>
            <a:off x="8647272" y="6407944"/>
            <a:ext cx="365760" cy="365125"/>
          </a:xfrm>
          <a:prstGeom prst="rect">
            <a:avLst/>
          </a:prstGeom>
          <a:ln/>
        </p:spPr>
        <p:txBody>
          <a:bodyPr/>
          <a:lstStyle>
            <a:lvl1pPr>
              <a:defRPr/>
            </a:lvl1pPr>
          </a:lstStyle>
          <a:p>
            <a:pPr>
              <a:defRPr/>
            </a:pPr>
            <a:fld id="{14E9A140-1A03-4867-9B69-0F8781B4D40B}" type="slidenum">
              <a:rPr lang="en-GB"/>
              <a:pPr>
                <a:defRPr/>
              </a:pPr>
              <a:t>‹#›</a:t>
            </a:fld>
            <a:endParaRPr lang="en-GB"/>
          </a:p>
        </p:txBody>
      </p:sp>
    </p:spTree>
    <p:extLst>
      <p:ext uri="{BB962C8B-B14F-4D97-AF65-F5344CB8AC3E}">
        <p14:creationId xmlns:p14="http://schemas.microsoft.com/office/powerpoint/2010/main" val="4135267238"/>
      </p:ext>
    </p:extLst>
  </p:cSld>
  <p:clrMapOvr>
    <a:masterClrMapping/>
  </p:clrMapOvr>
  <p:transition>
    <p:push/>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libri" pitchFamily="34" charset="0"/>
              </a:defRPr>
            </a:lvl1pPr>
          </a:lstStyle>
          <a:p>
            <a:r>
              <a:rPr lang="en-US"/>
              <a:t>Click to edit Master title style</a:t>
            </a:r>
            <a:endParaRPr lang="en-GB"/>
          </a:p>
        </p:txBody>
      </p:sp>
      <p:sp>
        <p:nvSpPr>
          <p:cNvPr id="3" name="Footer Placeholder 2"/>
          <p:cNvSpPr>
            <a:spLocks noGrp="1"/>
          </p:cNvSpPr>
          <p:nvPr>
            <p:ph type="ftr" sz="quarter" idx="10"/>
          </p:nvPr>
        </p:nvSpPr>
        <p:spPr/>
        <p:txBody>
          <a:bodyPr/>
          <a:lstStyle/>
          <a:p>
            <a:pPr algn="ctr"/>
            <a:r>
              <a:rPr lang="en-US" dirty="0">
                <a:latin typeface="Arial" charset="0"/>
                <a:cs typeface="Arial" charset="0"/>
              </a:rPr>
              <a:t>Source : adapted by </a:t>
            </a:r>
            <a:r>
              <a:rPr lang="en-US" dirty="0" err="1">
                <a:latin typeface="Arial" charset="0"/>
                <a:cs typeface="Arial" charset="0"/>
              </a:rPr>
              <a:t>Dr</a:t>
            </a:r>
            <a:r>
              <a:rPr lang="en-US" dirty="0">
                <a:latin typeface="Arial" charset="0"/>
                <a:cs typeface="Arial" charset="0"/>
              </a:rPr>
              <a:t> D </a:t>
            </a:r>
            <a:r>
              <a:rPr lang="en-US" dirty="0" err="1">
                <a:latin typeface="Arial" charset="0"/>
                <a:cs typeface="Arial" charset="0"/>
              </a:rPr>
              <a:t>Cranfield</a:t>
            </a:r>
            <a:r>
              <a:rPr lang="en-US" dirty="0">
                <a:latin typeface="Arial" charset="0"/>
                <a:cs typeface="Arial" charset="0"/>
              </a:rPr>
              <a:t>, Copyright © 2014 Pearson Education, Inc. Publishing As Prentice Hall, and Swansea University</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7"/>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0" y="4979988"/>
            <a:ext cx="9145588" cy="187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8"/>
          <p:cNvSpPr>
            <a:spLocks noChangeArrowheads="1"/>
          </p:cNvSpPr>
          <p:nvPr/>
        </p:nvSpPr>
        <p:spPr bwMode="auto">
          <a:xfrm>
            <a:off x="3276600" y="6253163"/>
            <a:ext cx="5524500" cy="274637"/>
          </a:xfrm>
          <a:prstGeom prst="rect">
            <a:avLst/>
          </a:prstGeom>
          <a:solidFill>
            <a:srgbClr val="0067B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pPr algn="r"/>
            <a:r>
              <a:rPr lang="en-US" sz="1800" b="1" dirty="0">
                <a:solidFill>
                  <a:schemeClr val="bg1"/>
                </a:solidFill>
                <a:latin typeface="Arial" charset="0"/>
              </a:rPr>
              <a:t>www.swansea.ac.uk </a:t>
            </a:r>
          </a:p>
        </p:txBody>
      </p:sp>
      <p:sp>
        <p:nvSpPr>
          <p:cNvPr id="1028" name="Rectangle 2"/>
          <p:cNvSpPr>
            <a:spLocks noGrp="1" noChangeArrowheads="1"/>
          </p:cNvSpPr>
          <p:nvPr>
            <p:ph type="title"/>
          </p:nvPr>
        </p:nvSpPr>
        <p:spPr bwMode="auto">
          <a:xfrm>
            <a:off x="762000" y="381000"/>
            <a:ext cx="77724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US"/>
              <a:t>Click to edit Master title style</a:t>
            </a:r>
          </a:p>
        </p:txBody>
      </p:sp>
      <p:sp>
        <p:nvSpPr>
          <p:cNvPr id="1029" name="Rectangle 3"/>
          <p:cNvSpPr>
            <a:spLocks noGrp="1" noChangeArrowheads="1"/>
          </p:cNvSpPr>
          <p:nvPr>
            <p:ph type="body" idx="1"/>
          </p:nvPr>
        </p:nvSpPr>
        <p:spPr bwMode="auto">
          <a:xfrm>
            <a:off x="762000" y="1524000"/>
            <a:ext cx="777240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30" name="Line 11"/>
          <p:cNvSpPr>
            <a:spLocks noChangeShapeType="1"/>
          </p:cNvSpPr>
          <p:nvPr/>
        </p:nvSpPr>
        <p:spPr bwMode="auto">
          <a:xfrm>
            <a:off x="0" y="990600"/>
            <a:ext cx="9140825" cy="0"/>
          </a:xfrm>
          <a:prstGeom prst="line">
            <a:avLst/>
          </a:prstGeom>
          <a:noFill/>
          <a:ln w="38100">
            <a:solidFill>
              <a:srgbClr val="0067B6"/>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dirty="0"/>
          </a:p>
        </p:txBody>
      </p:sp>
      <p:sp>
        <p:nvSpPr>
          <p:cNvPr id="7" name="Footer Placeholder 2"/>
          <p:cNvSpPr>
            <a:spLocks noGrp="1"/>
          </p:cNvSpPr>
          <p:nvPr>
            <p:ph type="ftr" sz="quarter" idx="3"/>
          </p:nvPr>
        </p:nvSpPr>
        <p:spPr bwMode="auto">
          <a:xfrm>
            <a:off x="1636713" y="6669360"/>
            <a:ext cx="5943600" cy="188640"/>
          </a:xfrm>
          <a:prstGeom prst="rect">
            <a:avLst/>
          </a:prstGeom>
          <a:noFill/>
          <a:ln>
            <a:miter lim="800000"/>
            <a:headEnd/>
            <a:tailEnd/>
          </a:ln>
        </p:spPr>
        <p:txBody>
          <a:bodyPr vert="horz" wrap="square" lIns="91440" tIns="45720" rIns="91440" bIns="45720" numCol="1" anchor="t" anchorCtr="0" compatLnSpc="1">
            <a:prstTxWarp prst="textNoShape">
              <a:avLst/>
            </a:prstTxWarp>
          </a:bodyPr>
          <a:lstStyle>
            <a:lvl1pPr>
              <a:defRPr sz="700">
                <a:solidFill>
                  <a:schemeClr val="bg1"/>
                </a:solidFill>
              </a:defRPr>
            </a:lvl1pPr>
          </a:lstStyle>
          <a:p>
            <a:pPr algn="ctr"/>
            <a:r>
              <a:rPr lang="en-US" dirty="0">
                <a:latin typeface="Arial" charset="0"/>
                <a:cs typeface="Arial" charset="0"/>
              </a:rPr>
              <a:t>Source : adapted by Dr D Cranfield, Copyright © 2014 Pearson Education, Inc. Publishing As Prentice Hall, and Swansea University</a:t>
            </a:r>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rtl="0" eaLnBrk="1" fontAlgn="base" hangingPunct="1">
        <a:spcBef>
          <a:spcPct val="0"/>
        </a:spcBef>
        <a:spcAft>
          <a:spcPct val="0"/>
        </a:spcAft>
        <a:defRPr sz="2800" b="1">
          <a:solidFill>
            <a:srgbClr val="0067B6"/>
          </a:solidFill>
          <a:latin typeface="+mj-lt"/>
          <a:ea typeface="+mj-ea"/>
          <a:cs typeface="+mj-cs"/>
        </a:defRPr>
      </a:lvl1pPr>
      <a:lvl2pPr algn="l" rtl="0" eaLnBrk="1" fontAlgn="base" hangingPunct="1">
        <a:spcBef>
          <a:spcPct val="0"/>
        </a:spcBef>
        <a:spcAft>
          <a:spcPct val="0"/>
        </a:spcAft>
        <a:defRPr sz="2800" b="1">
          <a:solidFill>
            <a:srgbClr val="0067B6"/>
          </a:solidFill>
          <a:latin typeface="Arial" charset="0"/>
        </a:defRPr>
      </a:lvl2pPr>
      <a:lvl3pPr algn="l" rtl="0" eaLnBrk="1" fontAlgn="base" hangingPunct="1">
        <a:spcBef>
          <a:spcPct val="0"/>
        </a:spcBef>
        <a:spcAft>
          <a:spcPct val="0"/>
        </a:spcAft>
        <a:defRPr sz="2800" b="1">
          <a:solidFill>
            <a:srgbClr val="0067B6"/>
          </a:solidFill>
          <a:latin typeface="Arial" charset="0"/>
        </a:defRPr>
      </a:lvl3pPr>
      <a:lvl4pPr algn="l" rtl="0" eaLnBrk="1" fontAlgn="base" hangingPunct="1">
        <a:spcBef>
          <a:spcPct val="0"/>
        </a:spcBef>
        <a:spcAft>
          <a:spcPct val="0"/>
        </a:spcAft>
        <a:defRPr sz="2800" b="1">
          <a:solidFill>
            <a:srgbClr val="0067B6"/>
          </a:solidFill>
          <a:latin typeface="Arial" charset="0"/>
        </a:defRPr>
      </a:lvl4pPr>
      <a:lvl5pPr algn="l" rtl="0" eaLnBrk="1" fontAlgn="base" hangingPunct="1">
        <a:spcBef>
          <a:spcPct val="0"/>
        </a:spcBef>
        <a:spcAft>
          <a:spcPct val="0"/>
        </a:spcAft>
        <a:defRPr sz="2800" b="1">
          <a:solidFill>
            <a:srgbClr val="0067B6"/>
          </a:solidFill>
          <a:latin typeface="Arial" charset="0"/>
        </a:defRPr>
      </a:lvl5pPr>
      <a:lvl6pPr marL="457200" algn="l" rtl="0" eaLnBrk="1" fontAlgn="base" hangingPunct="1">
        <a:spcBef>
          <a:spcPct val="0"/>
        </a:spcBef>
        <a:spcAft>
          <a:spcPct val="0"/>
        </a:spcAft>
        <a:defRPr sz="2800" b="1">
          <a:solidFill>
            <a:srgbClr val="0067B6"/>
          </a:solidFill>
          <a:latin typeface="Arial" charset="0"/>
        </a:defRPr>
      </a:lvl6pPr>
      <a:lvl7pPr marL="914400" algn="l" rtl="0" eaLnBrk="1" fontAlgn="base" hangingPunct="1">
        <a:spcBef>
          <a:spcPct val="0"/>
        </a:spcBef>
        <a:spcAft>
          <a:spcPct val="0"/>
        </a:spcAft>
        <a:defRPr sz="2800" b="1">
          <a:solidFill>
            <a:srgbClr val="0067B6"/>
          </a:solidFill>
          <a:latin typeface="Arial" charset="0"/>
        </a:defRPr>
      </a:lvl7pPr>
      <a:lvl8pPr marL="1371600" algn="l" rtl="0" eaLnBrk="1" fontAlgn="base" hangingPunct="1">
        <a:spcBef>
          <a:spcPct val="0"/>
        </a:spcBef>
        <a:spcAft>
          <a:spcPct val="0"/>
        </a:spcAft>
        <a:defRPr sz="2800" b="1">
          <a:solidFill>
            <a:srgbClr val="0067B6"/>
          </a:solidFill>
          <a:latin typeface="Arial" charset="0"/>
        </a:defRPr>
      </a:lvl8pPr>
      <a:lvl9pPr marL="1828800" algn="l" rtl="0" eaLnBrk="1" fontAlgn="base" hangingPunct="1">
        <a:spcBef>
          <a:spcPct val="0"/>
        </a:spcBef>
        <a:spcAft>
          <a:spcPct val="0"/>
        </a:spcAft>
        <a:defRPr sz="2800" b="1">
          <a:solidFill>
            <a:srgbClr val="0067B6"/>
          </a:solidFill>
          <a:latin typeface="Arial" charset="0"/>
        </a:defRPr>
      </a:lvl9pPr>
    </p:titleStyle>
    <p:bodyStyle>
      <a:lvl1pPr marL="342900" indent="-342900" algn="l" rtl="0" eaLnBrk="1" fontAlgn="base" hangingPunct="1">
        <a:lnSpc>
          <a:spcPct val="120000"/>
        </a:lnSpc>
        <a:spcBef>
          <a:spcPct val="0"/>
        </a:spcBef>
        <a:spcAft>
          <a:spcPct val="20000"/>
        </a:spcAft>
        <a:tabLst>
          <a:tab pos="573088" algn="l"/>
        </a:tabLst>
        <a:defRPr sz="2200">
          <a:solidFill>
            <a:schemeClr val="tx1"/>
          </a:solidFill>
          <a:latin typeface="+mn-lt"/>
          <a:ea typeface="+mn-ea"/>
          <a:cs typeface="+mn-cs"/>
        </a:defRPr>
      </a:lvl1pPr>
      <a:lvl2pPr marL="284163" indent="-282575" algn="l" rtl="0" eaLnBrk="1" fontAlgn="base" hangingPunct="1">
        <a:lnSpc>
          <a:spcPct val="120000"/>
        </a:lnSpc>
        <a:spcBef>
          <a:spcPct val="0"/>
        </a:spcBef>
        <a:spcAft>
          <a:spcPct val="20000"/>
        </a:spcAft>
        <a:buFont typeface="Times" pitchFamily="18" charset="0"/>
        <a:buChar char="•"/>
        <a:tabLst>
          <a:tab pos="573088" algn="l"/>
        </a:tabLst>
        <a:defRPr sz="2200">
          <a:solidFill>
            <a:schemeClr val="tx1"/>
          </a:solidFill>
          <a:latin typeface="+mn-lt"/>
        </a:defRPr>
      </a:lvl2pPr>
      <a:lvl3pPr marL="858838" indent="-285750" algn="l" rtl="0" eaLnBrk="1" fontAlgn="base" hangingPunct="1">
        <a:lnSpc>
          <a:spcPct val="120000"/>
        </a:lnSpc>
        <a:spcBef>
          <a:spcPct val="0"/>
        </a:spcBef>
        <a:spcAft>
          <a:spcPct val="20000"/>
        </a:spcAft>
        <a:buChar char="–"/>
        <a:tabLst>
          <a:tab pos="573088" algn="l"/>
        </a:tabLst>
        <a:defRPr sz="2200">
          <a:solidFill>
            <a:schemeClr val="tx1"/>
          </a:solidFill>
          <a:latin typeface="+mn-lt"/>
        </a:defRPr>
      </a:lvl3pPr>
      <a:lvl4pPr marL="1431925" indent="-285750" algn="l" rtl="0" eaLnBrk="1" fontAlgn="base" hangingPunct="1">
        <a:lnSpc>
          <a:spcPct val="120000"/>
        </a:lnSpc>
        <a:spcBef>
          <a:spcPct val="0"/>
        </a:spcBef>
        <a:spcAft>
          <a:spcPct val="20000"/>
        </a:spcAft>
        <a:buFont typeface="Times" pitchFamily="18" charset="0"/>
        <a:buChar char="•"/>
        <a:tabLst>
          <a:tab pos="573088" algn="l"/>
        </a:tabLst>
        <a:defRPr sz="2200">
          <a:solidFill>
            <a:schemeClr val="tx1"/>
          </a:solidFill>
          <a:latin typeface="+mn-lt"/>
        </a:defRPr>
      </a:lvl4pPr>
      <a:lvl5pPr marL="1995488" indent="-276225" algn="l" rtl="0" eaLnBrk="1" fontAlgn="base" hangingPunct="1">
        <a:lnSpc>
          <a:spcPct val="120000"/>
        </a:lnSpc>
        <a:spcBef>
          <a:spcPct val="0"/>
        </a:spcBef>
        <a:spcAft>
          <a:spcPct val="20000"/>
        </a:spcAft>
        <a:buChar char="»"/>
        <a:tabLst>
          <a:tab pos="573088" algn="l"/>
        </a:tabLst>
        <a:defRPr sz="2200">
          <a:solidFill>
            <a:schemeClr val="tx1"/>
          </a:solidFill>
          <a:latin typeface="+mn-lt"/>
        </a:defRPr>
      </a:lvl5pPr>
      <a:lvl6pPr marL="2452688" indent="-276225" algn="l" rtl="0" eaLnBrk="1" fontAlgn="base" hangingPunct="1">
        <a:lnSpc>
          <a:spcPct val="120000"/>
        </a:lnSpc>
        <a:spcBef>
          <a:spcPct val="0"/>
        </a:spcBef>
        <a:spcAft>
          <a:spcPct val="20000"/>
        </a:spcAft>
        <a:buChar char="»"/>
        <a:tabLst>
          <a:tab pos="573088" algn="l"/>
        </a:tabLst>
        <a:defRPr sz="2200">
          <a:solidFill>
            <a:schemeClr val="tx1"/>
          </a:solidFill>
          <a:latin typeface="+mn-lt"/>
        </a:defRPr>
      </a:lvl6pPr>
      <a:lvl7pPr marL="2909888" indent="-276225" algn="l" rtl="0" eaLnBrk="1" fontAlgn="base" hangingPunct="1">
        <a:lnSpc>
          <a:spcPct val="120000"/>
        </a:lnSpc>
        <a:spcBef>
          <a:spcPct val="0"/>
        </a:spcBef>
        <a:spcAft>
          <a:spcPct val="20000"/>
        </a:spcAft>
        <a:buChar char="»"/>
        <a:tabLst>
          <a:tab pos="573088" algn="l"/>
        </a:tabLst>
        <a:defRPr sz="2200">
          <a:solidFill>
            <a:schemeClr val="tx1"/>
          </a:solidFill>
          <a:latin typeface="+mn-lt"/>
        </a:defRPr>
      </a:lvl7pPr>
      <a:lvl8pPr marL="3367088" indent="-276225" algn="l" rtl="0" eaLnBrk="1" fontAlgn="base" hangingPunct="1">
        <a:lnSpc>
          <a:spcPct val="120000"/>
        </a:lnSpc>
        <a:spcBef>
          <a:spcPct val="0"/>
        </a:spcBef>
        <a:spcAft>
          <a:spcPct val="20000"/>
        </a:spcAft>
        <a:buChar char="»"/>
        <a:tabLst>
          <a:tab pos="573088" algn="l"/>
        </a:tabLst>
        <a:defRPr sz="2200">
          <a:solidFill>
            <a:schemeClr val="tx1"/>
          </a:solidFill>
          <a:latin typeface="+mn-lt"/>
        </a:defRPr>
      </a:lvl8pPr>
      <a:lvl9pPr marL="3824288" indent="-276225" algn="l" rtl="0" eaLnBrk="1" fontAlgn="base" hangingPunct="1">
        <a:lnSpc>
          <a:spcPct val="120000"/>
        </a:lnSpc>
        <a:spcBef>
          <a:spcPct val="0"/>
        </a:spcBef>
        <a:spcAft>
          <a:spcPct val="20000"/>
        </a:spcAft>
        <a:buChar char="»"/>
        <a:tabLst>
          <a:tab pos="573088" algn="l"/>
        </a:tabLst>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352AB5-8CED-4A95-B1B5-3A36393ADB2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E82C55-9B4B-49F9-A092-C01E305805F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0FEB5E-E588-47D4-B4A8-F6FD40474E05}"/>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54B51C-446D-4E77-BEEA-CFF6982C2727}" type="datetimeFigureOut">
              <a:rPr lang="en-GB" smtClean="0"/>
              <a:t>08/11/2021</a:t>
            </a:fld>
            <a:endParaRPr lang="en-GB"/>
          </a:p>
        </p:txBody>
      </p:sp>
      <p:sp>
        <p:nvSpPr>
          <p:cNvPr id="5" name="Footer Placeholder 4">
            <a:extLst>
              <a:ext uri="{FF2B5EF4-FFF2-40B4-BE49-F238E27FC236}">
                <a16:creationId xmlns:a16="http://schemas.microsoft.com/office/drawing/2014/main" id="{D96DEBF0-074E-4F2B-B094-D14B806BE0F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lgn="ctr"/>
            <a:r>
              <a:rPr lang="en-US">
                <a:latin typeface="Arial" charset="0"/>
                <a:cs typeface="Arial" charset="0"/>
              </a:rPr>
              <a:t>Source : adapted by Dr D Cranfield, Copyright © 2014 Pearson Education, Inc. Publishing As Prentice Hall, and Swansea University</a:t>
            </a:r>
            <a:endParaRPr lang="en-US" dirty="0">
              <a:latin typeface="Arial" charset="0"/>
              <a:cs typeface="Arial" charset="0"/>
            </a:endParaRPr>
          </a:p>
        </p:txBody>
      </p:sp>
      <p:sp>
        <p:nvSpPr>
          <p:cNvPr id="6" name="Slide Number Placeholder 5">
            <a:extLst>
              <a:ext uri="{FF2B5EF4-FFF2-40B4-BE49-F238E27FC236}">
                <a16:creationId xmlns:a16="http://schemas.microsoft.com/office/drawing/2014/main" id="{34105541-3ABB-41EF-997B-B2427DEDEFA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C889985-0E32-41B5-93BA-00E9941B1916}" type="slidenum">
              <a:rPr lang="en-GB" smtClean="0"/>
              <a:t>‹#›</a:t>
            </a:fld>
            <a:endParaRPr lang="en-GB"/>
          </a:p>
        </p:txBody>
      </p:sp>
    </p:spTree>
    <p:extLst>
      <p:ext uri="{BB962C8B-B14F-4D97-AF65-F5344CB8AC3E}">
        <p14:creationId xmlns:p14="http://schemas.microsoft.com/office/powerpoint/2010/main" val="83885382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672"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jpeg"/><Relationship Id="rId7" Type="http://schemas.openxmlformats.org/officeDocument/2006/relationships/diagramColors" Target="../diagrams/colors3.xm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ight bulb on yellow background with sketched light beams and cord">
            <a:extLst>
              <a:ext uri="{FF2B5EF4-FFF2-40B4-BE49-F238E27FC236}">
                <a16:creationId xmlns:a16="http://schemas.microsoft.com/office/drawing/2014/main" id="{8159BA62-C332-4E87-B471-2722199AA64F}"/>
              </a:ext>
            </a:extLst>
          </p:cNvPr>
          <p:cNvPicPr>
            <a:picLocks noChangeAspect="1"/>
          </p:cNvPicPr>
          <p:nvPr/>
        </p:nvPicPr>
        <p:blipFill rotWithShape="1">
          <a:blip r:embed="rId2"/>
          <a:srcRect l="18000"/>
          <a:stretch/>
        </p:blipFill>
        <p:spPr>
          <a:xfrm>
            <a:off x="20" y="10"/>
            <a:ext cx="9143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B538B57-2595-4138-99E1-DD2918E90401}"/>
              </a:ext>
            </a:extLst>
          </p:cNvPr>
          <p:cNvSpPr txBox="1"/>
          <p:nvPr/>
        </p:nvSpPr>
        <p:spPr>
          <a:xfrm>
            <a:off x="392906" y="5317240"/>
            <a:ext cx="8408194" cy="744836"/>
          </a:xfrm>
          <a:prstGeom prst="rect">
            <a:avLst/>
          </a:prstGeom>
        </p:spPr>
        <p:txBody>
          <a:bodyPr vert="horz" lIns="91440" tIns="45720" rIns="91440" bIns="45720" rtlCol="0" anchor="ctr">
            <a:normAutofit/>
          </a:bodyPr>
          <a:lstStyle/>
          <a:p>
            <a:pPr algn="ctr" eaLnBrk="1" hangingPunct="1">
              <a:lnSpc>
                <a:spcPct val="90000"/>
              </a:lnSpc>
              <a:spcAft>
                <a:spcPts val="600"/>
              </a:spcAft>
            </a:pPr>
            <a:r>
              <a:rPr lang="en-US" sz="3100" dirty="0">
                <a:solidFill>
                  <a:srgbClr val="002060"/>
                </a:solidFill>
                <a:latin typeface="+mj-lt"/>
                <a:ea typeface="+mj-ea"/>
                <a:cs typeface="+mj-cs"/>
              </a:rPr>
              <a:t>Critical thinking</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0528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93555" y="620392"/>
            <a:ext cx="2856201" cy="5504688"/>
          </a:xfrm>
        </p:spPr>
        <p:txBody>
          <a:bodyPr vert="horz" lIns="91440" tIns="45720" rIns="91440" bIns="45720" rtlCol="0" anchor="ctr">
            <a:normAutofit/>
          </a:bodyPr>
          <a:lstStyle/>
          <a:p>
            <a:pPr defTabSz="914400"/>
            <a:r>
              <a:rPr lang="en-US" sz="5200" kern="1200">
                <a:solidFill>
                  <a:schemeClr val="accent5"/>
                </a:solidFill>
                <a:latin typeface="+mj-lt"/>
                <a:ea typeface="+mj-ea"/>
                <a:cs typeface="+mj-cs"/>
              </a:rPr>
              <a:t>Today’s Session</a:t>
            </a:r>
          </a:p>
        </p:txBody>
      </p:sp>
      <p:graphicFrame>
        <p:nvGraphicFramePr>
          <p:cNvPr id="31749" name="Rectangle 3">
            <a:extLst>
              <a:ext uri="{FF2B5EF4-FFF2-40B4-BE49-F238E27FC236}">
                <a16:creationId xmlns:a16="http://schemas.microsoft.com/office/drawing/2014/main" id="{FCB4976B-6A61-4396-B5F2-D46A9773A46F}"/>
              </a:ext>
            </a:extLst>
          </p:cNvPr>
          <p:cNvGraphicFramePr/>
          <p:nvPr>
            <p:extLst>
              <p:ext uri="{D42A27DB-BD31-4B8C-83A1-F6EECF244321}">
                <p14:modId xmlns:p14="http://schemas.microsoft.com/office/powerpoint/2010/main" val="2401439264"/>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40022" y="365760"/>
            <a:ext cx="7025402" cy="1188720"/>
          </a:xfrm>
        </p:spPr>
        <p:txBody>
          <a:bodyPr>
            <a:normAutofit/>
          </a:bodyPr>
          <a:lstStyle/>
          <a:p>
            <a:r>
              <a:rPr lang="en-GB" dirty="0">
                <a:solidFill>
                  <a:srgbClr val="002060"/>
                </a:solidFill>
              </a:rPr>
              <a:t>Why critical thinking?</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240022" y="2176272"/>
            <a:ext cx="7025403" cy="4041648"/>
          </a:xfrm>
        </p:spPr>
        <p:txBody>
          <a:bodyPr anchor="t">
            <a:normAutofit/>
          </a:bodyPr>
          <a:lstStyle/>
          <a:p>
            <a:pPr>
              <a:buFont typeface="Wingdings" panose="05000000000000000000" pitchFamily="2" charset="2"/>
              <a:buChar char="Ø"/>
            </a:pPr>
            <a:r>
              <a:rPr lang="en-GB" sz="2400" dirty="0">
                <a:solidFill>
                  <a:srgbClr val="002060"/>
                </a:solidFill>
              </a:rPr>
              <a:t>The ability to think critically is one skill separating innovators from followers. </a:t>
            </a:r>
          </a:p>
          <a:p>
            <a:pPr>
              <a:buFont typeface="Wingdings" panose="05000000000000000000" pitchFamily="2" charset="2"/>
              <a:buChar char="Ø"/>
            </a:pPr>
            <a:r>
              <a:rPr lang="en-GB" sz="2400" dirty="0">
                <a:solidFill>
                  <a:srgbClr val="002060"/>
                </a:solidFill>
              </a:rPr>
              <a:t>Critical thinking reduces the power of advertisers, the unscrupulous and the pretentious, and can neutralize the sway of an unsupported argument. </a:t>
            </a:r>
          </a:p>
          <a:p>
            <a:pPr>
              <a:buFont typeface="Wingdings" panose="05000000000000000000" pitchFamily="2" charset="2"/>
              <a:buChar char="Ø"/>
            </a:pPr>
            <a:r>
              <a:rPr lang="en-GB" sz="2400" dirty="0">
                <a:solidFill>
                  <a:srgbClr val="002060"/>
                </a:solidFill>
              </a:rPr>
              <a:t>This is a skill most students enjoy learning because they see immediately that it gives them more control.</a:t>
            </a:r>
          </a:p>
          <a:p>
            <a:endParaRPr lang="en-GB" dirty="0"/>
          </a:p>
        </p:txBody>
      </p:sp>
    </p:spTree>
    <p:extLst>
      <p:ext uri="{BB962C8B-B14F-4D97-AF65-F5344CB8AC3E}">
        <p14:creationId xmlns:p14="http://schemas.microsoft.com/office/powerpoint/2010/main" val="367838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ight bulb on yellow background with sketched light beams and cord">
            <a:extLst>
              <a:ext uri="{FF2B5EF4-FFF2-40B4-BE49-F238E27FC236}">
                <a16:creationId xmlns:a16="http://schemas.microsoft.com/office/drawing/2014/main" id="{8159BA62-C332-4E87-B471-2722199AA64F}"/>
              </a:ext>
            </a:extLst>
          </p:cNvPr>
          <p:cNvPicPr>
            <a:picLocks noChangeAspect="1"/>
          </p:cNvPicPr>
          <p:nvPr/>
        </p:nvPicPr>
        <p:blipFill rotWithShape="1">
          <a:blip r:embed="rId2"/>
          <a:srcRect l="18000"/>
          <a:stretch/>
        </p:blipFill>
        <p:spPr>
          <a:xfrm>
            <a:off x="20" y="10"/>
            <a:ext cx="9143980" cy="6857990"/>
          </a:xfrm>
          <a:prstGeom prst="rect">
            <a:avLst/>
          </a:prstGeom>
        </p:spPr>
      </p:pic>
      <p:sp>
        <p:nvSpPr>
          <p:cNvPr id="2" name="TextBox 1">
            <a:extLst>
              <a:ext uri="{FF2B5EF4-FFF2-40B4-BE49-F238E27FC236}">
                <a16:creationId xmlns:a16="http://schemas.microsoft.com/office/drawing/2014/main" id="{4B538B57-2595-4138-99E1-DD2918E90401}"/>
              </a:ext>
            </a:extLst>
          </p:cNvPr>
          <p:cNvSpPr txBox="1"/>
          <p:nvPr/>
        </p:nvSpPr>
        <p:spPr>
          <a:xfrm>
            <a:off x="392906" y="5317240"/>
            <a:ext cx="8408194" cy="744836"/>
          </a:xfrm>
          <a:prstGeom prst="rect">
            <a:avLst/>
          </a:prstGeom>
        </p:spPr>
        <p:txBody>
          <a:bodyPr vert="horz" lIns="91440" tIns="45720" rIns="91440" bIns="45720" rtlCol="0" anchor="ctr">
            <a:normAutofit/>
          </a:bodyPr>
          <a:lstStyle/>
          <a:p>
            <a:pPr algn="ctr" eaLnBrk="1" hangingPunct="1">
              <a:lnSpc>
                <a:spcPct val="90000"/>
              </a:lnSpc>
              <a:spcAft>
                <a:spcPts val="600"/>
              </a:spcAft>
            </a:pPr>
            <a:endParaRPr lang="en-US" sz="3100" dirty="0">
              <a:solidFill>
                <a:srgbClr val="002060"/>
              </a:solidFill>
              <a:latin typeface="+mj-lt"/>
              <a:ea typeface="+mj-ea"/>
              <a:cs typeface="+mj-cs"/>
            </a:endParaRPr>
          </a:p>
        </p:txBody>
      </p:sp>
      <p:graphicFrame>
        <p:nvGraphicFramePr>
          <p:cNvPr id="6" name="TextBox 2">
            <a:extLst>
              <a:ext uri="{FF2B5EF4-FFF2-40B4-BE49-F238E27FC236}">
                <a16:creationId xmlns:a16="http://schemas.microsoft.com/office/drawing/2014/main" id="{124DA5D6-5F9D-4D6A-9D5D-6A95A44868C2}"/>
              </a:ext>
            </a:extLst>
          </p:cNvPr>
          <p:cNvGraphicFramePr/>
          <p:nvPr>
            <p:extLst>
              <p:ext uri="{D42A27DB-BD31-4B8C-83A1-F6EECF244321}">
                <p14:modId xmlns:p14="http://schemas.microsoft.com/office/powerpoint/2010/main" val="2567591810"/>
              </p:ext>
            </p:extLst>
          </p:nvPr>
        </p:nvGraphicFramePr>
        <p:xfrm>
          <a:off x="611560" y="612844"/>
          <a:ext cx="3240360" cy="5632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1252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53581" y="980728"/>
            <a:ext cx="3264837" cy="3770434"/>
          </a:xfrm>
        </p:spPr>
        <p:txBody>
          <a:bodyPr anchor="t">
            <a:normAutofit/>
          </a:bodyPr>
          <a:lstStyle/>
          <a:p>
            <a:pPr marL="0" indent="0">
              <a:buNone/>
            </a:pPr>
            <a:r>
              <a:rPr lang="en-GB" sz="3200" dirty="0">
                <a:solidFill>
                  <a:srgbClr val="595959"/>
                </a:solidFill>
                <a:latin typeface="Comic Sans MS" panose="030F0702030302020204" pitchFamily="66" charset="0"/>
              </a:rPr>
              <a:t> </a:t>
            </a:r>
          </a:p>
          <a:p>
            <a:pPr marL="0" indent="0">
              <a:buNone/>
            </a:pPr>
            <a:r>
              <a:rPr lang="en-GB" sz="3200" dirty="0">
                <a:solidFill>
                  <a:srgbClr val="595959"/>
                </a:solidFill>
                <a:latin typeface="Comic Sans MS" panose="030F0702030302020204" pitchFamily="66" charset="0"/>
              </a:rPr>
              <a:t>People believe stories because they are the only ones available</a:t>
            </a:r>
          </a:p>
          <a:p>
            <a:endParaRPr lang="en-GB" sz="1700" dirty="0">
              <a:solidFill>
                <a:srgbClr val="595959"/>
              </a:solidFill>
              <a:latin typeface="Comic Sans MS" panose="030F0702030302020204" pitchFamily="66" charset="0"/>
            </a:endParaRPr>
          </a:p>
        </p:txBody>
      </p:sp>
      <p:pic>
        <p:nvPicPr>
          <p:cNvPr id="5" name="Picture 4" descr="BLOCKADE War Stories on Steam">
            <a:extLst>
              <a:ext uri="{FF2B5EF4-FFF2-40B4-BE49-F238E27FC236}">
                <a16:creationId xmlns:a16="http://schemas.microsoft.com/office/drawing/2014/main" id="{B5B80120-7F1A-4301-8AF3-EF254CEC041D}"/>
              </a:ext>
            </a:extLst>
          </p:cNvPr>
          <p:cNvPicPr/>
          <p:nvPr/>
        </p:nvPicPr>
        <p:blipFill rotWithShape="1">
          <a:blip r:embed="rId2">
            <a:extLst>
              <a:ext uri="{28A0092B-C50C-407E-A947-70E740481C1C}">
                <a14:useLocalDpi xmlns:a14="http://schemas.microsoft.com/office/drawing/2010/main" val="0"/>
              </a:ext>
            </a:extLst>
          </a:blip>
          <a:srcRect t="25232" r="11084"/>
          <a:stretch/>
        </p:blipFill>
        <p:spPr bwMode="auto">
          <a:xfrm>
            <a:off x="5086350" y="2585786"/>
            <a:ext cx="3597792" cy="1731998"/>
          </a:xfrm>
          <a:prstGeom prst="rect">
            <a:avLst/>
          </a:prstGeom>
          <a:noFill/>
          <a:extLst>
            <a:ext uri="{53640926-AAD7-44D8-BBD7-CCE9431645EC}">
              <a14:shadowObscured xmlns:a14="http://schemas.microsoft.com/office/drawing/2010/main"/>
            </a:ext>
          </a:extLst>
        </p:spPr>
      </p:pic>
    </p:spTree>
    <p:extLst>
      <p:ext uri="{BB962C8B-B14F-4D97-AF65-F5344CB8AC3E}">
        <p14:creationId xmlns:p14="http://schemas.microsoft.com/office/powerpoint/2010/main" val="1105707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40022" y="365760"/>
            <a:ext cx="7025402" cy="1188720"/>
          </a:xfrm>
        </p:spPr>
        <p:txBody>
          <a:bodyPr>
            <a:normAutofit/>
          </a:bodyPr>
          <a:lstStyle/>
          <a:p>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240022" y="2176272"/>
            <a:ext cx="7025403" cy="4041648"/>
          </a:xfrm>
        </p:spPr>
        <p:txBody>
          <a:bodyPr anchor="t">
            <a:normAutofit/>
          </a:bodyPr>
          <a:lstStyle/>
          <a:p>
            <a:pPr>
              <a:buNone/>
            </a:pPr>
            <a:r>
              <a:rPr lang="en-GB" dirty="0">
                <a:solidFill>
                  <a:srgbClr val="002060"/>
                </a:solidFill>
              </a:rPr>
              <a:t>In 2006, half the respondents to a Harris Poll said they believed that when the US invaded Iraq in 2003, that country possessed weapons of mass destruction.</a:t>
            </a:r>
          </a:p>
          <a:p>
            <a:pPr>
              <a:buNone/>
            </a:pPr>
            <a:endParaRPr lang="en-GB" dirty="0">
              <a:solidFill>
                <a:srgbClr val="002060"/>
              </a:solidFill>
            </a:endParaRPr>
          </a:p>
          <a:p>
            <a:pPr>
              <a:buNone/>
            </a:pPr>
            <a:r>
              <a:rPr lang="en-GB" b="1" dirty="0">
                <a:solidFill>
                  <a:srgbClr val="002060"/>
                </a:solidFill>
              </a:rPr>
              <a:t>Fact: </a:t>
            </a:r>
            <a:r>
              <a:rPr lang="en-GB" dirty="0">
                <a:solidFill>
                  <a:srgbClr val="002060"/>
                </a:solidFill>
              </a:rPr>
              <a:t>In 2004 the CIA concluded that Iraq possessed no stockpiles of illicit weapons.</a:t>
            </a:r>
          </a:p>
          <a:p>
            <a:pPr>
              <a:buNone/>
            </a:pPr>
            <a:endParaRPr lang="en-GB" dirty="0">
              <a:solidFill>
                <a:srgbClr val="002060"/>
              </a:solidFill>
            </a:endParaRPr>
          </a:p>
          <a:p>
            <a:pPr>
              <a:buNone/>
            </a:pPr>
            <a:r>
              <a:rPr lang="en-GB" b="1" dirty="0">
                <a:solidFill>
                  <a:srgbClr val="002060"/>
                </a:solidFill>
              </a:rPr>
              <a:t>Fact:</a:t>
            </a:r>
            <a:r>
              <a:rPr lang="en-GB" dirty="0">
                <a:solidFill>
                  <a:srgbClr val="002060"/>
                </a:solidFill>
              </a:rPr>
              <a:t> Even reliable, available facts had not superseded the mistaken impression that many still held.</a:t>
            </a:r>
          </a:p>
          <a:p>
            <a:endParaRPr lang="en-GB" dirty="0"/>
          </a:p>
        </p:txBody>
      </p:sp>
    </p:spTree>
    <p:extLst>
      <p:ext uri="{BB962C8B-B14F-4D97-AF65-F5344CB8AC3E}">
        <p14:creationId xmlns:p14="http://schemas.microsoft.com/office/powerpoint/2010/main" val="1716487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6138" y="174032"/>
            <a:ext cx="7631723" cy="1111843"/>
          </a:xfrm>
        </p:spPr>
        <p:txBody>
          <a:bodyPr anchor="ctr">
            <a:normAutofit/>
          </a:bodyPr>
          <a:lstStyle/>
          <a:p>
            <a:pPr algn="ctr"/>
            <a:r>
              <a:rPr lang="en-GB" sz="3600" b="1" dirty="0">
                <a:solidFill>
                  <a:srgbClr val="002060"/>
                </a:solidFill>
              </a:rPr>
              <a:t>Beliefs may justify passed actions</a:t>
            </a:r>
            <a:endParaRPr lang="en-GB" sz="3500" dirty="0">
              <a:solidFill>
                <a:srgbClr val="002060"/>
              </a:solidFill>
            </a:endParaRPr>
          </a:p>
        </p:txBody>
      </p:sp>
      <p:pic>
        <p:nvPicPr>
          <p:cNvPr id="2050" name="Picture 2" descr="What Actually Is a Belief? And Why Is It So Hard to Change? | Psychology  Today United Kingdom">
            <a:extLst>
              <a:ext uri="{FF2B5EF4-FFF2-40B4-BE49-F238E27FC236}">
                <a16:creationId xmlns:a16="http://schemas.microsoft.com/office/drawing/2014/main" id="{B8FD9820-A240-4483-9C36-49B78DE7EC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6365" y="2690889"/>
            <a:ext cx="7886696" cy="332791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1401971D-CAD3-43CA-99CE-2577C478CB8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1482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40022" y="365760"/>
            <a:ext cx="7025402" cy="1188720"/>
          </a:xfrm>
        </p:spPr>
        <p:txBody>
          <a:bodyPr>
            <a:normAutofit/>
          </a:bodyPr>
          <a:lstStyle/>
          <a:p>
            <a:endParaRPr lang="en-GB"/>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23075"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0"/>
            <a:ext cx="9144000"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728740"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240022" y="2176272"/>
            <a:ext cx="7025403" cy="4041648"/>
          </a:xfrm>
        </p:spPr>
        <p:txBody>
          <a:bodyPr anchor="t">
            <a:normAutofit/>
          </a:bodyPr>
          <a:lstStyle/>
          <a:p>
            <a:pPr>
              <a:buNone/>
            </a:pPr>
            <a:r>
              <a:rPr lang="en-GB" dirty="0">
                <a:solidFill>
                  <a:srgbClr val="002060"/>
                </a:solidFill>
              </a:rPr>
              <a:t>In 2005, a suicide bomber struck a hotel. On the eighth floor a woman heard a loud noise. Still, it was not until she turned on CNN news that she learned a bomb had gone off. “Oh my goodness, I’m in that hotel!” she exclaimed.</a:t>
            </a:r>
          </a:p>
          <a:p>
            <a:pPr>
              <a:buNone/>
            </a:pPr>
            <a:endParaRPr lang="en-GB" dirty="0">
              <a:solidFill>
                <a:srgbClr val="002060"/>
              </a:solidFill>
            </a:endParaRPr>
          </a:p>
          <a:p>
            <a:pPr>
              <a:buNone/>
            </a:pPr>
            <a:r>
              <a:rPr lang="en-GB" b="1" dirty="0">
                <a:solidFill>
                  <a:srgbClr val="002060"/>
                </a:solidFill>
              </a:rPr>
              <a:t>Fact: </a:t>
            </a:r>
            <a:r>
              <a:rPr lang="en-GB" dirty="0">
                <a:solidFill>
                  <a:srgbClr val="002060"/>
                </a:solidFill>
              </a:rPr>
              <a:t>Had she trusted her own ears and eyes, she may have gotten out of there much more quickly.</a:t>
            </a:r>
          </a:p>
          <a:p>
            <a:endParaRPr lang="en-GB" dirty="0"/>
          </a:p>
        </p:txBody>
      </p:sp>
    </p:spTree>
    <p:extLst>
      <p:ext uri="{BB962C8B-B14F-4D97-AF65-F5344CB8AC3E}">
        <p14:creationId xmlns:p14="http://schemas.microsoft.com/office/powerpoint/2010/main" val="379289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7" name="Rectangle 72">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2091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792" y="1622066"/>
            <a:ext cx="2665669" cy="2663688"/>
          </a:xfrm>
        </p:spPr>
        <p:txBody>
          <a:bodyPr vert="horz" lIns="91440" tIns="45720" rIns="91440" bIns="45720" rtlCol="0" anchor="b">
            <a:normAutofit/>
          </a:bodyPr>
          <a:lstStyle/>
          <a:p>
            <a:pPr defTabSz="914400"/>
            <a:br>
              <a:rPr lang="en-US" sz="2900" i="1" kern="1200">
                <a:solidFill>
                  <a:schemeClr val="bg1"/>
                </a:solidFill>
                <a:latin typeface="+mj-lt"/>
                <a:ea typeface="+mj-ea"/>
                <a:cs typeface="+mj-cs"/>
              </a:rPr>
            </a:br>
            <a:r>
              <a:rPr lang="en-US" sz="2900" kern="1200">
                <a:solidFill>
                  <a:schemeClr val="bg1"/>
                </a:solidFill>
                <a:latin typeface="+mj-lt"/>
                <a:ea typeface="+mj-ea"/>
                <a:cs typeface="+mj-cs"/>
              </a:rPr>
              <a:t>   People may not recognise the significance of their own perceptions</a:t>
            </a:r>
          </a:p>
        </p:txBody>
      </p:sp>
      <p:grpSp>
        <p:nvGrpSpPr>
          <p:cNvPr id="3078" name="Group 74">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5467" y="681628"/>
            <a:ext cx="846288" cy="847206"/>
            <a:chOff x="668003" y="1684057"/>
            <a:chExt cx="1128382" cy="847206"/>
          </a:xfrm>
        </p:grpSpPr>
        <p:sp>
          <p:nvSpPr>
            <p:cNvPr id="76"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3079"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3074" name="Picture 2" descr="Perception is Reality – or is it?">
            <a:extLst>
              <a:ext uri="{FF2B5EF4-FFF2-40B4-BE49-F238E27FC236}">
                <a16:creationId xmlns:a16="http://schemas.microsoft.com/office/drawing/2014/main" id="{5D7B08E6-AAB6-474F-840C-D6B2B15BB95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906078" y="1759611"/>
            <a:ext cx="4854271" cy="2752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3317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3D2AD453-67D9-45BD-9FA3-914D4C8C1B94}"/>
              </a:ext>
            </a:extLst>
          </p:cNvPr>
          <p:cNvPicPr>
            <a:picLocks noChangeAspect="1"/>
          </p:cNvPicPr>
          <p:nvPr/>
        </p:nvPicPr>
        <p:blipFill rotWithShape="1">
          <a:blip r:embed="rId3"/>
          <a:srcRect t="22670" b="11346"/>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endParaRPr lang="en-GB" sz="1600" b="1" dirty="0">
              <a:latin typeface="Comic Sans MS" panose="030F0702030302020204" pitchFamily="66" charset="0"/>
            </a:endParaRPr>
          </a:p>
          <a:p>
            <a:endParaRPr lang="en-GB" sz="1600" b="1" dirty="0">
              <a:latin typeface="Comic Sans MS" panose="030F0702030302020204" pitchFamily="66" charset="0"/>
            </a:endParaRPr>
          </a:p>
          <a:p>
            <a:endParaRPr lang="en-GB" sz="1600" b="1" dirty="0">
              <a:latin typeface="Comic Sans MS" panose="030F0702030302020204" pitchFamily="66" charset="0"/>
            </a:endParaRPr>
          </a:p>
          <a:p>
            <a:pPr marL="0" indent="0">
              <a:buNone/>
            </a:pPr>
            <a:r>
              <a:rPr lang="en-GB" sz="3200" b="1" dirty="0">
                <a:solidFill>
                  <a:srgbClr val="002060"/>
                </a:solidFill>
                <a:latin typeface="Comic Sans MS" panose="030F0702030302020204" pitchFamily="66" charset="0"/>
              </a:rPr>
              <a:t>What is critical thinking?</a:t>
            </a:r>
            <a:endParaRPr lang="en-GB" sz="3200" dirty="0">
              <a:solidFill>
                <a:srgbClr val="002060"/>
              </a:solidFill>
              <a:latin typeface="Comic Sans MS" panose="030F0702030302020204" pitchFamily="66"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r>
              <a:rPr lang="en-GB"/>
              <a:t>Bloom’s Steps</a:t>
            </a:r>
            <a:endParaRPr lang="en-GB" dirty="0"/>
          </a:p>
        </p:txBody>
      </p:sp>
      <p:sp>
        <p:nvSpPr>
          <p:cNvPr id="3" name="Content Placeholder 2"/>
          <p:cNvSpPr>
            <a:spLocks noGrp="1"/>
          </p:cNvSpPr>
          <p:nvPr>
            <p:ph idx="1"/>
          </p:nvPr>
        </p:nvSpPr>
        <p:spPr>
          <a:xfrm>
            <a:off x="3724073" y="2438400"/>
            <a:ext cx="4939867" cy="3785419"/>
          </a:xfrm>
        </p:spPr>
        <p:txBody>
          <a:bodyPr>
            <a:normAutofit/>
          </a:bodyPr>
          <a:lstStyle/>
          <a:p>
            <a:r>
              <a:rPr lang="en-GB" sz="1700" b="1"/>
              <a:t>Educational psychologist Benjamin Bloom:</a:t>
            </a:r>
          </a:p>
          <a:p>
            <a:endParaRPr lang="en-GB" sz="1700" b="1"/>
          </a:p>
          <a:p>
            <a:pPr marL="1588" lvl="1" indent="0">
              <a:buNone/>
            </a:pPr>
            <a:r>
              <a:rPr lang="en-GB" sz="1700" b="1"/>
              <a:t>6 steps involved in thinking and learning:</a:t>
            </a:r>
          </a:p>
          <a:p>
            <a:pPr marL="1588" lvl="1" indent="0">
              <a:buNone/>
            </a:pPr>
            <a:endParaRPr lang="en-GB" sz="1700" b="1"/>
          </a:p>
          <a:p>
            <a:pPr lvl="2">
              <a:buFont typeface="Wingdings" panose="05000000000000000000" pitchFamily="2" charset="2"/>
              <a:buChar char="Ø"/>
            </a:pPr>
            <a:r>
              <a:rPr lang="en-GB" sz="1700" b="1"/>
              <a:t>Knowledge</a:t>
            </a:r>
          </a:p>
          <a:p>
            <a:pPr lvl="2">
              <a:buFont typeface="Wingdings" panose="05000000000000000000" pitchFamily="2" charset="2"/>
              <a:buChar char="Ø"/>
            </a:pPr>
            <a:r>
              <a:rPr lang="en-GB" sz="1700" b="1"/>
              <a:t>Comprehension</a:t>
            </a:r>
          </a:p>
          <a:p>
            <a:pPr lvl="2">
              <a:buFont typeface="Wingdings" panose="05000000000000000000" pitchFamily="2" charset="2"/>
              <a:buChar char="Ø"/>
            </a:pPr>
            <a:r>
              <a:rPr lang="en-GB" sz="1700" b="1"/>
              <a:t>Application</a:t>
            </a:r>
          </a:p>
          <a:p>
            <a:pPr lvl="2">
              <a:buFont typeface="Wingdings" panose="05000000000000000000" pitchFamily="2" charset="2"/>
              <a:buChar char="Ø"/>
            </a:pPr>
            <a:r>
              <a:rPr lang="en-GB" sz="1700" b="1"/>
              <a:t>Analysis</a:t>
            </a:r>
          </a:p>
          <a:p>
            <a:pPr lvl="2">
              <a:buFont typeface="Wingdings" panose="05000000000000000000" pitchFamily="2" charset="2"/>
              <a:buChar char="Ø"/>
            </a:pPr>
            <a:r>
              <a:rPr lang="en-GB" sz="1700" b="1"/>
              <a:t>Synthesis</a:t>
            </a:r>
          </a:p>
          <a:p>
            <a:pPr lvl="2">
              <a:buFont typeface="Wingdings" panose="05000000000000000000" pitchFamily="2" charset="2"/>
              <a:buChar char="Ø"/>
            </a:pPr>
            <a:r>
              <a:rPr lang="en-GB" sz="1700" b="1"/>
              <a:t>Evaluation </a:t>
            </a:r>
          </a:p>
          <a:p>
            <a:pPr lvl="1">
              <a:buNone/>
            </a:pPr>
            <a:r>
              <a:rPr lang="en-GB" sz="1700" b="1"/>
              <a:t>					</a:t>
            </a:r>
            <a:r>
              <a:rPr lang="en-GB" sz="1700" b="1" i="1"/>
              <a:t>Bloom et al (1994)</a:t>
            </a:r>
          </a:p>
          <a:p>
            <a:endParaRPr lang="en-GB" sz="1700" dirty="0"/>
          </a:p>
        </p:txBody>
      </p:sp>
      <p:pic>
        <p:nvPicPr>
          <p:cNvPr id="5" name="Picture 4" descr="Light bulb on yellow background with sketched light beams and cord">
            <a:extLst>
              <a:ext uri="{FF2B5EF4-FFF2-40B4-BE49-F238E27FC236}">
                <a16:creationId xmlns:a16="http://schemas.microsoft.com/office/drawing/2014/main" id="{2AFCF094-2413-4D3C-AB67-68F4BE30B110}"/>
              </a:ext>
            </a:extLst>
          </p:cNvPr>
          <p:cNvPicPr>
            <a:picLocks noChangeAspect="1"/>
          </p:cNvPicPr>
          <p:nvPr/>
        </p:nvPicPr>
        <p:blipFill rotWithShape="1">
          <a:blip r:embed="rId3"/>
          <a:srcRect l="56540" r="12282"/>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65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2AFCF094-2413-4D3C-AB67-68F4BE30B110}"/>
              </a:ext>
            </a:extLst>
          </p:cNvPr>
          <p:cNvPicPr>
            <a:picLocks noChangeAspect="1"/>
          </p:cNvPicPr>
          <p:nvPr/>
        </p:nvPicPr>
        <p:blipFill rotWithShape="1">
          <a:blip r:embed="rId3"/>
          <a:srcRect l="10239" t="6816" r="13350" b="-1"/>
          <a:stretch/>
        </p:blipFill>
        <p:spPr>
          <a:xfrm>
            <a:off x="20" y="10"/>
            <a:ext cx="9143980" cy="6857990"/>
          </a:xfrm>
          <a:prstGeom prst="rect">
            <a:avLst/>
          </a:prstGeom>
        </p:spPr>
      </p:pic>
      <p:sp>
        <p:nvSpPr>
          <p:cNvPr id="30" name="Rectangle 29">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6"/>
            <a:ext cx="5398329"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45581" y="640081"/>
            <a:ext cx="4965379" cy="5254692"/>
          </a:xfrm>
        </p:spPr>
        <p:txBody>
          <a:bodyPr>
            <a:normAutofit fontScale="92500" lnSpcReduction="10000"/>
          </a:bodyPr>
          <a:lstStyle/>
          <a:p>
            <a:pPr>
              <a:buFont typeface="Wingdings" panose="05000000000000000000" pitchFamily="2" charset="2"/>
              <a:buChar char="Ø"/>
            </a:pPr>
            <a:r>
              <a:rPr lang="en-GB" b="1" dirty="0">
                <a:solidFill>
                  <a:srgbClr val="002060"/>
                </a:solidFill>
              </a:rPr>
              <a:t>Knowledge</a:t>
            </a:r>
            <a:r>
              <a:rPr lang="en-GB" dirty="0">
                <a:solidFill>
                  <a:srgbClr val="002060"/>
                </a:solidFill>
              </a:rPr>
              <a:t> – To know a fact and be able to recall or recognise it. This may not mean you understand it at a higher level.</a:t>
            </a:r>
          </a:p>
          <a:p>
            <a:pPr>
              <a:buFont typeface="Wingdings" panose="05000000000000000000" pitchFamily="2" charset="2"/>
              <a:buChar char="Ø"/>
            </a:pPr>
            <a:r>
              <a:rPr lang="en-GB" b="1" dirty="0">
                <a:solidFill>
                  <a:srgbClr val="002060"/>
                </a:solidFill>
              </a:rPr>
              <a:t>Comprehension </a:t>
            </a:r>
            <a:r>
              <a:rPr lang="en-GB" dirty="0">
                <a:solidFill>
                  <a:srgbClr val="002060"/>
                </a:solidFill>
              </a:rPr>
              <a:t>– To comprehend a face means that you understand what it means.</a:t>
            </a:r>
          </a:p>
          <a:p>
            <a:pPr>
              <a:buFont typeface="Wingdings" panose="05000000000000000000" pitchFamily="2" charset="2"/>
              <a:buChar char="Ø"/>
            </a:pPr>
            <a:r>
              <a:rPr lang="en-GB" b="1" dirty="0">
                <a:solidFill>
                  <a:srgbClr val="002060"/>
                </a:solidFill>
              </a:rPr>
              <a:t>Application</a:t>
            </a:r>
            <a:r>
              <a:rPr lang="en-GB" dirty="0">
                <a:solidFill>
                  <a:srgbClr val="002060"/>
                </a:solidFill>
              </a:rPr>
              <a:t> – To apply a fact means that you can put it to use.</a:t>
            </a:r>
          </a:p>
          <a:p>
            <a:pPr>
              <a:buFont typeface="Wingdings" panose="05000000000000000000" pitchFamily="2" charset="2"/>
              <a:buChar char="Ø"/>
            </a:pPr>
            <a:r>
              <a:rPr lang="en-GB" b="1" dirty="0">
                <a:solidFill>
                  <a:srgbClr val="002060"/>
                </a:solidFill>
              </a:rPr>
              <a:t>Analysis </a:t>
            </a:r>
            <a:r>
              <a:rPr lang="en-GB" dirty="0">
                <a:solidFill>
                  <a:srgbClr val="002060"/>
                </a:solidFill>
              </a:rPr>
              <a:t>– To analyse information means that you are able to break it down into parts and how </a:t>
            </a:r>
            <a:r>
              <a:rPr lang="en-GB" dirty="0" err="1">
                <a:solidFill>
                  <a:srgbClr val="002060"/>
                </a:solidFill>
              </a:rPr>
              <a:t>how</a:t>
            </a:r>
            <a:r>
              <a:rPr lang="en-GB" dirty="0">
                <a:solidFill>
                  <a:srgbClr val="002060"/>
                </a:solidFill>
              </a:rPr>
              <a:t> these components fit together. </a:t>
            </a:r>
          </a:p>
          <a:p>
            <a:pPr>
              <a:buFont typeface="Wingdings" panose="05000000000000000000" pitchFamily="2" charset="2"/>
              <a:buChar char="Ø"/>
            </a:pPr>
            <a:r>
              <a:rPr lang="en-GB" b="1" dirty="0">
                <a:solidFill>
                  <a:srgbClr val="002060"/>
                </a:solidFill>
              </a:rPr>
              <a:t>Synthesis </a:t>
            </a:r>
            <a:r>
              <a:rPr lang="en-GB" dirty="0">
                <a:solidFill>
                  <a:srgbClr val="002060"/>
                </a:solidFill>
              </a:rPr>
              <a:t>– To be able to extract relevant information from a body of knowledge and use it to address an issue in a novel way or create something new. </a:t>
            </a:r>
          </a:p>
          <a:p>
            <a:pPr>
              <a:buFont typeface="Wingdings" panose="05000000000000000000" pitchFamily="2" charset="2"/>
              <a:buChar char="Ø"/>
            </a:pPr>
            <a:r>
              <a:rPr lang="en-GB" b="1" dirty="0">
                <a:solidFill>
                  <a:srgbClr val="002060"/>
                </a:solidFill>
              </a:rPr>
              <a:t>Evaluation</a:t>
            </a:r>
            <a:r>
              <a:rPr lang="en-GB" dirty="0">
                <a:solidFill>
                  <a:srgbClr val="002060"/>
                </a:solidFill>
              </a:rPr>
              <a:t>  - To reach a judgement based on its importance relative to the topic being addressed </a:t>
            </a:r>
            <a:r>
              <a:rPr lang="en-GB" b="1" dirty="0">
                <a:solidFill>
                  <a:srgbClr val="002060"/>
                </a:solidFill>
              </a:rPr>
              <a:t>e</a:t>
            </a:r>
            <a:r>
              <a:rPr lang="en-GB" dirty="0">
                <a:solidFill>
                  <a:srgbClr val="002060"/>
                </a:solidFill>
              </a:rPr>
              <a:t> – To know a fact and be able to recall or recognise it. This may not mean you understand it at a higher level.</a:t>
            </a:r>
          </a:p>
          <a:p>
            <a:endParaRPr lang="en-GB" sz="1300" dirty="0"/>
          </a:p>
        </p:txBody>
      </p:sp>
    </p:spTree>
    <p:extLst>
      <p:ext uri="{BB962C8B-B14F-4D97-AF65-F5344CB8AC3E}">
        <p14:creationId xmlns:p14="http://schemas.microsoft.com/office/powerpoint/2010/main" val="3786022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looms_taxonomy.jpg"/>
          <p:cNvPicPr>
            <a:picLocks noGrp="1" noChangeAspect="1"/>
          </p:cNvPicPr>
          <p:nvPr>
            <p:ph idx="1"/>
          </p:nvPr>
        </p:nvPicPr>
        <p:blipFill>
          <a:blip r:embed="rId2" cstate="print"/>
          <a:stretch>
            <a:fillRect/>
          </a:stretch>
        </p:blipFill>
        <p:spPr>
          <a:xfrm>
            <a:off x="107504" y="188640"/>
            <a:ext cx="8856984" cy="6408712"/>
          </a:xfrm>
        </p:spPr>
      </p:pic>
    </p:spTree>
    <p:extLst>
      <p:ext uri="{BB962C8B-B14F-4D97-AF65-F5344CB8AC3E}">
        <p14:creationId xmlns:p14="http://schemas.microsoft.com/office/powerpoint/2010/main" val="44383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01339586"/>
              </p:ext>
            </p:extLst>
          </p:nvPr>
        </p:nvGraphicFramePr>
        <p:xfrm>
          <a:off x="26778" y="116632"/>
          <a:ext cx="9117223" cy="6605537"/>
        </p:xfrm>
        <a:graphic>
          <a:graphicData uri="http://schemas.openxmlformats.org/drawingml/2006/table">
            <a:tbl>
              <a:tblPr firstRow="1" firstCol="1" bandRow="1">
                <a:tableStyleId>{5C22544A-7EE6-4342-B048-85BDC9FD1C3A}</a:tableStyleId>
              </a:tblPr>
              <a:tblGrid>
                <a:gridCol w="1343202">
                  <a:extLst>
                    <a:ext uri="{9D8B030D-6E8A-4147-A177-3AD203B41FA5}">
                      <a16:colId xmlns:a16="http://schemas.microsoft.com/office/drawing/2014/main" val="20000"/>
                    </a:ext>
                  </a:extLst>
                </a:gridCol>
                <a:gridCol w="2066491">
                  <a:extLst>
                    <a:ext uri="{9D8B030D-6E8A-4147-A177-3AD203B41FA5}">
                      <a16:colId xmlns:a16="http://schemas.microsoft.com/office/drawing/2014/main" val="20001"/>
                    </a:ext>
                  </a:extLst>
                </a:gridCol>
                <a:gridCol w="1392296">
                  <a:extLst>
                    <a:ext uri="{9D8B030D-6E8A-4147-A177-3AD203B41FA5}">
                      <a16:colId xmlns:a16="http://schemas.microsoft.com/office/drawing/2014/main" val="20002"/>
                    </a:ext>
                  </a:extLst>
                </a:gridCol>
                <a:gridCol w="1433381">
                  <a:extLst>
                    <a:ext uri="{9D8B030D-6E8A-4147-A177-3AD203B41FA5}">
                      <a16:colId xmlns:a16="http://schemas.microsoft.com/office/drawing/2014/main" val="20003"/>
                    </a:ext>
                  </a:extLst>
                </a:gridCol>
                <a:gridCol w="1547625">
                  <a:extLst>
                    <a:ext uri="{9D8B030D-6E8A-4147-A177-3AD203B41FA5}">
                      <a16:colId xmlns:a16="http://schemas.microsoft.com/office/drawing/2014/main" val="20004"/>
                    </a:ext>
                  </a:extLst>
                </a:gridCol>
                <a:gridCol w="1334228">
                  <a:extLst>
                    <a:ext uri="{9D8B030D-6E8A-4147-A177-3AD203B41FA5}">
                      <a16:colId xmlns:a16="http://schemas.microsoft.com/office/drawing/2014/main" val="20005"/>
                    </a:ext>
                  </a:extLst>
                </a:gridCol>
              </a:tblGrid>
              <a:tr h="1060192">
                <a:tc gridSpan="6">
                  <a:txBody>
                    <a:bodyPr/>
                    <a:lstStyle/>
                    <a:p>
                      <a:pPr algn="ctr">
                        <a:lnSpc>
                          <a:spcPct val="115000"/>
                        </a:lnSpc>
                        <a:spcAft>
                          <a:spcPts val="0"/>
                        </a:spcAft>
                      </a:pPr>
                      <a:endParaRPr lang="en-GB" sz="2000" dirty="0">
                        <a:solidFill>
                          <a:srgbClr val="7030A0"/>
                        </a:solidFill>
                        <a:effectLst/>
                      </a:endParaRPr>
                    </a:p>
                    <a:p>
                      <a:pPr algn="ctr">
                        <a:lnSpc>
                          <a:spcPct val="115000"/>
                        </a:lnSpc>
                        <a:spcAft>
                          <a:spcPts val="0"/>
                        </a:spcAft>
                      </a:pPr>
                      <a:r>
                        <a:rPr lang="en-GB" sz="2000" dirty="0">
                          <a:solidFill>
                            <a:srgbClr val="7030A0"/>
                          </a:solidFill>
                          <a:effectLst/>
                        </a:rPr>
                        <a:t>Bloom’s Ranking of thinking skills</a:t>
                      </a:r>
                    </a:p>
                    <a:p>
                      <a:pPr algn="ctr">
                        <a:lnSpc>
                          <a:spcPct val="115000"/>
                        </a:lnSpc>
                        <a:spcAft>
                          <a:spcPts val="0"/>
                        </a:spcAft>
                      </a:pPr>
                      <a:endParaRPr lang="en-GB" sz="2000" dirty="0">
                        <a:solidFill>
                          <a:srgbClr val="7030A0"/>
                        </a:solidFill>
                        <a:effectLst/>
                        <a:latin typeface="Calibri"/>
                        <a:ea typeface="Calibri"/>
                        <a:cs typeface="Times New Roman"/>
                      </a:endParaRPr>
                    </a:p>
                  </a:txBody>
                  <a:tcPr marL="68580" marR="68580" marT="0" marB="0">
                    <a:solidFill>
                      <a:schemeClr val="accent4">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627913">
                <a:tc>
                  <a:txBody>
                    <a:bodyPr/>
                    <a:lstStyle/>
                    <a:p>
                      <a:pPr>
                        <a:lnSpc>
                          <a:spcPct val="115000"/>
                        </a:lnSpc>
                        <a:spcAft>
                          <a:spcPts val="0"/>
                        </a:spcAft>
                      </a:pPr>
                      <a:endParaRPr lang="en-GB" sz="1600" dirty="0">
                        <a:solidFill>
                          <a:srgbClr val="7030A0"/>
                        </a:solidFill>
                        <a:effectLst/>
                      </a:endParaRPr>
                    </a:p>
                    <a:p>
                      <a:pPr>
                        <a:lnSpc>
                          <a:spcPct val="115000"/>
                        </a:lnSpc>
                        <a:spcAft>
                          <a:spcPts val="0"/>
                        </a:spcAft>
                      </a:pPr>
                      <a:r>
                        <a:rPr lang="en-GB" sz="1600" dirty="0">
                          <a:solidFill>
                            <a:srgbClr val="7030A0"/>
                          </a:solidFill>
                          <a:effectLst/>
                        </a:rPr>
                        <a:t>Knowledge</a:t>
                      </a:r>
                      <a:endParaRPr lang="en-GB" sz="1600" dirty="0">
                        <a:solidFill>
                          <a:srgbClr val="7030A0"/>
                        </a:solidFill>
                        <a:effectLst/>
                        <a:latin typeface="Calibri"/>
                        <a:ea typeface="Calibri"/>
                        <a:cs typeface="Times New Roman"/>
                      </a:endParaRPr>
                    </a:p>
                  </a:txBody>
                  <a:tcPr marL="68580" marR="68580" marT="0" marB="0">
                    <a:solidFill>
                      <a:schemeClr val="accent6">
                        <a:lumMod val="20000"/>
                        <a:lumOff val="80000"/>
                      </a:schemeClr>
                    </a:solidFill>
                  </a:tcPr>
                </a:tc>
                <a:tc>
                  <a:txBody>
                    <a:bodyPr/>
                    <a:lstStyle/>
                    <a:p>
                      <a:pPr>
                        <a:lnSpc>
                          <a:spcPct val="115000"/>
                        </a:lnSpc>
                        <a:spcAft>
                          <a:spcPts val="0"/>
                        </a:spcAft>
                      </a:pPr>
                      <a:endParaRPr lang="en-GB" sz="1600" b="1" dirty="0">
                        <a:solidFill>
                          <a:srgbClr val="7030A0"/>
                        </a:solidFill>
                        <a:effectLst/>
                      </a:endParaRPr>
                    </a:p>
                    <a:p>
                      <a:pPr>
                        <a:lnSpc>
                          <a:spcPct val="115000"/>
                        </a:lnSpc>
                        <a:spcAft>
                          <a:spcPts val="0"/>
                        </a:spcAft>
                      </a:pPr>
                      <a:r>
                        <a:rPr lang="en-GB" sz="1600" b="1" dirty="0">
                          <a:solidFill>
                            <a:srgbClr val="7030A0"/>
                          </a:solidFill>
                          <a:effectLst/>
                        </a:rPr>
                        <a:t>Comprehension</a:t>
                      </a:r>
                      <a:endParaRPr lang="en-GB" sz="1600" b="1" dirty="0">
                        <a:solidFill>
                          <a:srgbClr val="7030A0"/>
                        </a:solidFill>
                        <a:effectLst/>
                        <a:latin typeface="Calibri"/>
                        <a:ea typeface="Calibri"/>
                        <a:cs typeface="Times New Roman"/>
                      </a:endParaRPr>
                    </a:p>
                  </a:txBody>
                  <a:tcPr marL="68580" marR="68580" marT="0" marB="0"/>
                </a:tc>
                <a:tc>
                  <a:txBody>
                    <a:bodyPr/>
                    <a:lstStyle/>
                    <a:p>
                      <a:pPr>
                        <a:lnSpc>
                          <a:spcPct val="115000"/>
                        </a:lnSpc>
                        <a:spcAft>
                          <a:spcPts val="0"/>
                        </a:spcAft>
                      </a:pPr>
                      <a:endParaRPr lang="en-GB" sz="1600" b="1" dirty="0">
                        <a:solidFill>
                          <a:srgbClr val="7030A0"/>
                        </a:solidFill>
                        <a:effectLst/>
                      </a:endParaRPr>
                    </a:p>
                    <a:p>
                      <a:pPr>
                        <a:lnSpc>
                          <a:spcPct val="115000"/>
                        </a:lnSpc>
                        <a:spcAft>
                          <a:spcPts val="0"/>
                        </a:spcAft>
                      </a:pPr>
                      <a:r>
                        <a:rPr lang="en-GB" sz="1600" b="1" dirty="0">
                          <a:solidFill>
                            <a:srgbClr val="7030A0"/>
                          </a:solidFill>
                          <a:effectLst/>
                        </a:rPr>
                        <a:t>Application</a:t>
                      </a:r>
                      <a:endParaRPr lang="en-GB" sz="1600" b="1" dirty="0">
                        <a:solidFill>
                          <a:srgbClr val="7030A0"/>
                        </a:solidFill>
                        <a:effectLst/>
                        <a:latin typeface="Calibri"/>
                        <a:ea typeface="Calibri"/>
                        <a:cs typeface="Times New Roman"/>
                      </a:endParaRPr>
                    </a:p>
                  </a:txBody>
                  <a:tcPr marL="68580" marR="68580" marT="0" marB="0"/>
                </a:tc>
                <a:tc>
                  <a:txBody>
                    <a:bodyPr/>
                    <a:lstStyle/>
                    <a:p>
                      <a:pPr>
                        <a:lnSpc>
                          <a:spcPct val="115000"/>
                        </a:lnSpc>
                        <a:spcAft>
                          <a:spcPts val="0"/>
                        </a:spcAft>
                      </a:pPr>
                      <a:endParaRPr lang="en-GB" sz="1600" b="1" dirty="0">
                        <a:solidFill>
                          <a:srgbClr val="7030A0"/>
                        </a:solidFill>
                        <a:effectLst/>
                      </a:endParaRPr>
                    </a:p>
                    <a:p>
                      <a:pPr>
                        <a:lnSpc>
                          <a:spcPct val="115000"/>
                        </a:lnSpc>
                        <a:spcAft>
                          <a:spcPts val="0"/>
                        </a:spcAft>
                      </a:pPr>
                      <a:r>
                        <a:rPr lang="en-GB" sz="1600" b="1" dirty="0">
                          <a:solidFill>
                            <a:srgbClr val="7030A0"/>
                          </a:solidFill>
                          <a:effectLst/>
                        </a:rPr>
                        <a:t>Analysis</a:t>
                      </a:r>
                      <a:endParaRPr lang="en-GB" sz="1600" b="1" dirty="0">
                        <a:solidFill>
                          <a:srgbClr val="7030A0"/>
                        </a:solidFill>
                        <a:effectLst/>
                        <a:latin typeface="Calibri"/>
                        <a:ea typeface="Calibri"/>
                        <a:cs typeface="Times New Roman"/>
                      </a:endParaRPr>
                    </a:p>
                  </a:txBody>
                  <a:tcPr marL="68580" marR="68580" marT="0" marB="0"/>
                </a:tc>
                <a:tc>
                  <a:txBody>
                    <a:bodyPr/>
                    <a:lstStyle/>
                    <a:p>
                      <a:pPr>
                        <a:lnSpc>
                          <a:spcPct val="115000"/>
                        </a:lnSpc>
                        <a:spcAft>
                          <a:spcPts val="0"/>
                        </a:spcAft>
                      </a:pPr>
                      <a:endParaRPr lang="en-GB" sz="1600" b="1" dirty="0">
                        <a:solidFill>
                          <a:srgbClr val="7030A0"/>
                        </a:solidFill>
                        <a:effectLst/>
                      </a:endParaRPr>
                    </a:p>
                    <a:p>
                      <a:pPr>
                        <a:lnSpc>
                          <a:spcPct val="115000"/>
                        </a:lnSpc>
                        <a:spcAft>
                          <a:spcPts val="0"/>
                        </a:spcAft>
                      </a:pPr>
                      <a:r>
                        <a:rPr lang="en-GB" sz="1600" b="1" dirty="0">
                          <a:solidFill>
                            <a:srgbClr val="7030A0"/>
                          </a:solidFill>
                          <a:effectLst/>
                        </a:rPr>
                        <a:t>Synthesis</a:t>
                      </a:r>
                      <a:endParaRPr lang="en-GB" sz="1600" b="1" dirty="0">
                        <a:solidFill>
                          <a:srgbClr val="7030A0"/>
                        </a:solidFill>
                        <a:effectLst/>
                        <a:latin typeface="Calibri"/>
                        <a:ea typeface="Calibri"/>
                        <a:cs typeface="Times New Roman"/>
                      </a:endParaRPr>
                    </a:p>
                  </a:txBody>
                  <a:tcPr marL="68580" marR="68580" marT="0" marB="0"/>
                </a:tc>
                <a:tc>
                  <a:txBody>
                    <a:bodyPr/>
                    <a:lstStyle/>
                    <a:p>
                      <a:pPr>
                        <a:lnSpc>
                          <a:spcPct val="115000"/>
                        </a:lnSpc>
                        <a:spcAft>
                          <a:spcPts val="0"/>
                        </a:spcAft>
                      </a:pPr>
                      <a:endParaRPr lang="en-GB" sz="1600" b="1" dirty="0">
                        <a:solidFill>
                          <a:srgbClr val="7030A0"/>
                        </a:solidFill>
                        <a:effectLst/>
                      </a:endParaRPr>
                    </a:p>
                    <a:p>
                      <a:pPr>
                        <a:lnSpc>
                          <a:spcPct val="115000"/>
                        </a:lnSpc>
                        <a:spcAft>
                          <a:spcPts val="0"/>
                        </a:spcAft>
                      </a:pPr>
                      <a:r>
                        <a:rPr lang="en-GB" sz="1600" b="1" dirty="0">
                          <a:solidFill>
                            <a:srgbClr val="7030A0"/>
                          </a:solidFill>
                          <a:effectLst/>
                        </a:rPr>
                        <a:t>Evaluation</a:t>
                      </a:r>
                    </a:p>
                    <a:p>
                      <a:pPr>
                        <a:lnSpc>
                          <a:spcPct val="115000"/>
                        </a:lnSpc>
                        <a:spcAft>
                          <a:spcPts val="0"/>
                        </a:spcAft>
                      </a:pPr>
                      <a:endParaRPr lang="en-GB" sz="1600" b="1" dirty="0">
                        <a:solidFill>
                          <a:srgbClr val="7030A0"/>
                        </a:solidFill>
                        <a:effectLst/>
                        <a:latin typeface="Calibri"/>
                        <a:ea typeface="Calibri"/>
                        <a:cs typeface="Times New Roman"/>
                      </a:endParaRPr>
                    </a:p>
                  </a:txBody>
                  <a:tcPr marL="68580" marR="68580" marT="0" marB="0"/>
                </a:tc>
                <a:extLst>
                  <a:ext uri="{0D108BD9-81ED-4DB2-BD59-A6C34878D82A}">
                    <a16:rowId xmlns:a16="http://schemas.microsoft.com/office/drawing/2014/main" val="10001"/>
                  </a:ext>
                </a:extLst>
              </a:tr>
              <a:tr h="4720607">
                <a:tc>
                  <a:txBody>
                    <a:bodyPr/>
                    <a:lstStyle/>
                    <a:p>
                      <a:pPr>
                        <a:lnSpc>
                          <a:spcPct val="115000"/>
                        </a:lnSpc>
                        <a:spcAft>
                          <a:spcPts val="0"/>
                        </a:spcAft>
                      </a:pPr>
                      <a:r>
                        <a:rPr lang="en-GB" sz="1800" b="1" dirty="0">
                          <a:solidFill>
                            <a:srgbClr val="002060"/>
                          </a:solidFill>
                          <a:effectLst/>
                        </a:rPr>
                        <a:t>List names</a:t>
                      </a:r>
                    </a:p>
                    <a:p>
                      <a:pPr>
                        <a:lnSpc>
                          <a:spcPct val="115000"/>
                        </a:lnSpc>
                        <a:spcAft>
                          <a:spcPts val="0"/>
                        </a:spcAft>
                      </a:pPr>
                      <a:r>
                        <a:rPr lang="en-GB" sz="1800" b="1" dirty="0">
                          <a:solidFill>
                            <a:srgbClr val="002060"/>
                          </a:solidFill>
                          <a:effectLst/>
                        </a:rPr>
                        <a:t>Identify</a:t>
                      </a:r>
                    </a:p>
                    <a:p>
                      <a:pPr>
                        <a:lnSpc>
                          <a:spcPct val="115000"/>
                        </a:lnSpc>
                        <a:spcAft>
                          <a:spcPts val="0"/>
                        </a:spcAft>
                      </a:pPr>
                      <a:r>
                        <a:rPr lang="en-GB" sz="1800" b="1" dirty="0">
                          <a:solidFill>
                            <a:srgbClr val="002060"/>
                          </a:solidFill>
                          <a:effectLst/>
                        </a:rPr>
                        <a:t>Show</a:t>
                      </a:r>
                    </a:p>
                    <a:p>
                      <a:pPr>
                        <a:lnSpc>
                          <a:spcPct val="115000"/>
                        </a:lnSpc>
                        <a:spcAft>
                          <a:spcPts val="0"/>
                        </a:spcAft>
                      </a:pPr>
                      <a:r>
                        <a:rPr lang="en-GB" sz="1800" b="1" dirty="0">
                          <a:solidFill>
                            <a:srgbClr val="002060"/>
                          </a:solidFill>
                          <a:effectLst/>
                        </a:rPr>
                        <a:t>Define</a:t>
                      </a:r>
                    </a:p>
                    <a:p>
                      <a:pPr>
                        <a:lnSpc>
                          <a:spcPct val="115000"/>
                        </a:lnSpc>
                        <a:spcAft>
                          <a:spcPts val="0"/>
                        </a:spcAft>
                      </a:pPr>
                      <a:r>
                        <a:rPr lang="en-GB" sz="1800" b="1" dirty="0">
                          <a:solidFill>
                            <a:srgbClr val="002060"/>
                          </a:solidFill>
                          <a:effectLst/>
                        </a:rPr>
                        <a:t>Recognise</a:t>
                      </a:r>
                    </a:p>
                    <a:p>
                      <a:pPr>
                        <a:lnSpc>
                          <a:spcPct val="115000"/>
                        </a:lnSpc>
                        <a:spcAft>
                          <a:spcPts val="0"/>
                        </a:spcAft>
                      </a:pPr>
                      <a:r>
                        <a:rPr lang="en-GB" sz="1800" b="1" dirty="0">
                          <a:solidFill>
                            <a:srgbClr val="002060"/>
                          </a:solidFill>
                          <a:effectLst/>
                        </a:rPr>
                        <a:t>Recall</a:t>
                      </a:r>
                    </a:p>
                    <a:p>
                      <a:pPr>
                        <a:lnSpc>
                          <a:spcPct val="115000"/>
                        </a:lnSpc>
                        <a:spcAft>
                          <a:spcPts val="0"/>
                        </a:spcAft>
                      </a:pPr>
                      <a:r>
                        <a:rPr lang="en-GB" sz="1800" b="1" dirty="0">
                          <a:solidFill>
                            <a:srgbClr val="002060"/>
                          </a:solidFill>
                          <a:effectLst/>
                        </a:rPr>
                        <a:t>State</a:t>
                      </a:r>
                    </a:p>
                    <a:p>
                      <a:pPr>
                        <a:lnSpc>
                          <a:spcPct val="115000"/>
                        </a:lnSpc>
                        <a:spcAft>
                          <a:spcPts val="0"/>
                        </a:spcAft>
                      </a:pPr>
                      <a:r>
                        <a:rPr lang="en-GB" sz="1800" b="1" dirty="0">
                          <a:solidFill>
                            <a:srgbClr val="002060"/>
                          </a:solidFill>
                          <a:effectLst/>
                        </a:rPr>
                        <a:t>visualise</a:t>
                      </a:r>
                      <a:endParaRPr lang="en-GB" sz="1800" b="1" dirty="0">
                        <a:solidFill>
                          <a:srgbClr val="002060"/>
                        </a:solidFill>
                        <a:effectLst/>
                        <a:latin typeface="Calibri"/>
                        <a:ea typeface="Calibri"/>
                        <a:cs typeface="Times New Roman"/>
                      </a:endParaRPr>
                    </a:p>
                  </a:txBody>
                  <a:tcPr marL="68580" marR="68580" marT="0" marB="0">
                    <a:solidFill>
                      <a:schemeClr val="accent6">
                        <a:lumMod val="20000"/>
                        <a:lumOff val="80000"/>
                      </a:schemeClr>
                    </a:solidFill>
                  </a:tcPr>
                </a:tc>
                <a:tc>
                  <a:txBody>
                    <a:bodyPr/>
                    <a:lstStyle/>
                    <a:p>
                      <a:pPr>
                        <a:lnSpc>
                          <a:spcPct val="115000"/>
                        </a:lnSpc>
                        <a:spcAft>
                          <a:spcPts val="0"/>
                        </a:spcAft>
                      </a:pPr>
                      <a:r>
                        <a:rPr lang="en-GB" sz="1800" b="1" dirty="0">
                          <a:solidFill>
                            <a:srgbClr val="002060"/>
                          </a:solidFill>
                          <a:effectLst/>
                        </a:rPr>
                        <a:t>Summarize</a:t>
                      </a:r>
                    </a:p>
                    <a:p>
                      <a:pPr>
                        <a:lnSpc>
                          <a:spcPct val="115000"/>
                        </a:lnSpc>
                        <a:spcAft>
                          <a:spcPts val="0"/>
                        </a:spcAft>
                      </a:pPr>
                      <a:r>
                        <a:rPr lang="en-GB" sz="1800" b="1" dirty="0">
                          <a:solidFill>
                            <a:srgbClr val="002060"/>
                          </a:solidFill>
                          <a:effectLst/>
                        </a:rPr>
                        <a:t>Explain</a:t>
                      </a:r>
                    </a:p>
                    <a:p>
                      <a:pPr>
                        <a:lnSpc>
                          <a:spcPct val="115000"/>
                        </a:lnSpc>
                        <a:spcAft>
                          <a:spcPts val="0"/>
                        </a:spcAft>
                      </a:pPr>
                      <a:r>
                        <a:rPr lang="en-GB" sz="1800" b="1" dirty="0">
                          <a:solidFill>
                            <a:srgbClr val="002060"/>
                          </a:solidFill>
                          <a:effectLst/>
                        </a:rPr>
                        <a:t>Interpret</a:t>
                      </a:r>
                    </a:p>
                    <a:p>
                      <a:pPr>
                        <a:lnSpc>
                          <a:spcPct val="115000"/>
                        </a:lnSpc>
                        <a:spcAft>
                          <a:spcPts val="0"/>
                        </a:spcAft>
                      </a:pPr>
                      <a:r>
                        <a:rPr lang="en-GB" sz="1800" b="1" dirty="0">
                          <a:solidFill>
                            <a:srgbClr val="002060"/>
                          </a:solidFill>
                          <a:effectLst/>
                        </a:rPr>
                        <a:t>Describe</a:t>
                      </a:r>
                    </a:p>
                    <a:p>
                      <a:pPr>
                        <a:lnSpc>
                          <a:spcPct val="115000"/>
                        </a:lnSpc>
                        <a:spcAft>
                          <a:spcPts val="0"/>
                        </a:spcAft>
                      </a:pPr>
                      <a:r>
                        <a:rPr lang="en-GB" sz="1800" b="1" dirty="0">
                          <a:solidFill>
                            <a:srgbClr val="002060"/>
                          </a:solidFill>
                          <a:effectLst/>
                        </a:rPr>
                        <a:t>Compare</a:t>
                      </a:r>
                    </a:p>
                    <a:p>
                      <a:pPr>
                        <a:lnSpc>
                          <a:spcPct val="115000"/>
                        </a:lnSpc>
                        <a:spcAft>
                          <a:spcPts val="0"/>
                        </a:spcAft>
                      </a:pPr>
                      <a:r>
                        <a:rPr lang="en-GB" sz="1800" b="1" dirty="0">
                          <a:solidFill>
                            <a:srgbClr val="002060"/>
                          </a:solidFill>
                          <a:effectLst/>
                        </a:rPr>
                        <a:t>Paraphrase</a:t>
                      </a:r>
                    </a:p>
                    <a:p>
                      <a:pPr>
                        <a:lnSpc>
                          <a:spcPct val="115000"/>
                        </a:lnSpc>
                        <a:spcAft>
                          <a:spcPts val="0"/>
                        </a:spcAft>
                      </a:pPr>
                      <a:r>
                        <a:rPr lang="en-GB" sz="1800" b="1" dirty="0">
                          <a:solidFill>
                            <a:srgbClr val="002060"/>
                          </a:solidFill>
                          <a:effectLst/>
                        </a:rPr>
                        <a:t>Differentiate</a:t>
                      </a:r>
                    </a:p>
                    <a:p>
                      <a:pPr>
                        <a:lnSpc>
                          <a:spcPct val="115000"/>
                        </a:lnSpc>
                        <a:spcAft>
                          <a:spcPts val="0"/>
                        </a:spcAft>
                      </a:pPr>
                      <a:r>
                        <a:rPr lang="en-GB" sz="1800" b="1" dirty="0">
                          <a:solidFill>
                            <a:srgbClr val="002060"/>
                          </a:solidFill>
                          <a:effectLst/>
                        </a:rPr>
                        <a:t>Demonstrate</a:t>
                      </a:r>
                    </a:p>
                    <a:p>
                      <a:pPr>
                        <a:lnSpc>
                          <a:spcPct val="115000"/>
                        </a:lnSpc>
                        <a:spcAft>
                          <a:spcPts val="0"/>
                        </a:spcAft>
                      </a:pPr>
                      <a:r>
                        <a:rPr lang="en-GB" sz="1800" b="1" dirty="0">
                          <a:solidFill>
                            <a:srgbClr val="002060"/>
                          </a:solidFill>
                          <a:effectLst/>
                        </a:rPr>
                        <a:t>classify</a:t>
                      </a:r>
                      <a:endParaRPr lang="en-GB" sz="1800" b="1" dirty="0">
                        <a:solidFill>
                          <a:srgbClr val="002060"/>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800" b="1" dirty="0">
                          <a:solidFill>
                            <a:srgbClr val="002060"/>
                          </a:solidFill>
                          <a:effectLst/>
                        </a:rPr>
                        <a:t>Solve</a:t>
                      </a:r>
                    </a:p>
                    <a:p>
                      <a:pPr>
                        <a:lnSpc>
                          <a:spcPct val="115000"/>
                        </a:lnSpc>
                        <a:spcAft>
                          <a:spcPts val="0"/>
                        </a:spcAft>
                      </a:pPr>
                      <a:r>
                        <a:rPr lang="en-GB" sz="1800" b="1" dirty="0">
                          <a:solidFill>
                            <a:srgbClr val="002060"/>
                          </a:solidFill>
                          <a:effectLst/>
                        </a:rPr>
                        <a:t>Illustrate</a:t>
                      </a:r>
                    </a:p>
                    <a:p>
                      <a:pPr>
                        <a:lnSpc>
                          <a:spcPct val="115000"/>
                        </a:lnSpc>
                        <a:spcAft>
                          <a:spcPts val="0"/>
                        </a:spcAft>
                      </a:pPr>
                      <a:r>
                        <a:rPr lang="en-GB" sz="1800" b="1" dirty="0">
                          <a:solidFill>
                            <a:srgbClr val="002060"/>
                          </a:solidFill>
                          <a:effectLst/>
                        </a:rPr>
                        <a:t>Calculate</a:t>
                      </a:r>
                    </a:p>
                    <a:p>
                      <a:pPr>
                        <a:lnSpc>
                          <a:spcPct val="115000"/>
                        </a:lnSpc>
                        <a:spcAft>
                          <a:spcPts val="0"/>
                        </a:spcAft>
                      </a:pPr>
                      <a:r>
                        <a:rPr lang="en-GB" sz="1800" b="1" dirty="0">
                          <a:solidFill>
                            <a:srgbClr val="002060"/>
                          </a:solidFill>
                          <a:effectLst/>
                        </a:rPr>
                        <a:t>Use</a:t>
                      </a:r>
                    </a:p>
                    <a:p>
                      <a:pPr>
                        <a:lnSpc>
                          <a:spcPct val="115000"/>
                        </a:lnSpc>
                        <a:spcAft>
                          <a:spcPts val="0"/>
                        </a:spcAft>
                      </a:pPr>
                      <a:r>
                        <a:rPr lang="en-GB" sz="1800" b="1" dirty="0">
                          <a:solidFill>
                            <a:srgbClr val="002060"/>
                          </a:solidFill>
                          <a:effectLst/>
                        </a:rPr>
                        <a:t>Interpret</a:t>
                      </a:r>
                    </a:p>
                    <a:p>
                      <a:pPr>
                        <a:lnSpc>
                          <a:spcPct val="115000"/>
                        </a:lnSpc>
                        <a:spcAft>
                          <a:spcPts val="0"/>
                        </a:spcAft>
                      </a:pPr>
                      <a:r>
                        <a:rPr lang="en-GB" sz="1800" b="1" dirty="0">
                          <a:solidFill>
                            <a:srgbClr val="002060"/>
                          </a:solidFill>
                          <a:effectLst/>
                        </a:rPr>
                        <a:t>Relate</a:t>
                      </a:r>
                    </a:p>
                    <a:p>
                      <a:pPr>
                        <a:lnSpc>
                          <a:spcPct val="115000"/>
                        </a:lnSpc>
                        <a:spcAft>
                          <a:spcPts val="0"/>
                        </a:spcAft>
                      </a:pPr>
                      <a:r>
                        <a:rPr lang="en-GB" sz="1800" b="1" dirty="0">
                          <a:solidFill>
                            <a:srgbClr val="002060"/>
                          </a:solidFill>
                          <a:effectLst/>
                        </a:rPr>
                        <a:t>Manipulate</a:t>
                      </a:r>
                    </a:p>
                    <a:p>
                      <a:pPr>
                        <a:lnSpc>
                          <a:spcPct val="115000"/>
                        </a:lnSpc>
                        <a:spcAft>
                          <a:spcPts val="0"/>
                        </a:spcAft>
                      </a:pPr>
                      <a:r>
                        <a:rPr lang="en-GB" sz="1800" b="1" dirty="0">
                          <a:solidFill>
                            <a:srgbClr val="002060"/>
                          </a:solidFill>
                          <a:effectLst/>
                        </a:rPr>
                        <a:t>Apply</a:t>
                      </a:r>
                    </a:p>
                    <a:p>
                      <a:pPr>
                        <a:lnSpc>
                          <a:spcPct val="115000"/>
                        </a:lnSpc>
                        <a:spcAft>
                          <a:spcPts val="0"/>
                        </a:spcAft>
                      </a:pPr>
                      <a:r>
                        <a:rPr lang="en-GB" sz="1800" b="1" dirty="0">
                          <a:solidFill>
                            <a:srgbClr val="002060"/>
                          </a:solidFill>
                          <a:effectLst/>
                        </a:rPr>
                        <a:t>modify</a:t>
                      </a:r>
                      <a:endParaRPr lang="en-GB" sz="1800" b="1" dirty="0">
                        <a:solidFill>
                          <a:srgbClr val="002060"/>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800" b="1" dirty="0">
                          <a:solidFill>
                            <a:srgbClr val="002060"/>
                          </a:solidFill>
                          <a:effectLst/>
                        </a:rPr>
                        <a:t>Analyse</a:t>
                      </a:r>
                    </a:p>
                    <a:p>
                      <a:pPr>
                        <a:lnSpc>
                          <a:spcPct val="115000"/>
                        </a:lnSpc>
                        <a:spcAft>
                          <a:spcPts val="0"/>
                        </a:spcAft>
                      </a:pPr>
                      <a:r>
                        <a:rPr lang="en-GB" sz="1800" b="1" dirty="0">
                          <a:solidFill>
                            <a:srgbClr val="002060"/>
                          </a:solidFill>
                          <a:effectLst/>
                        </a:rPr>
                        <a:t>Organize</a:t>
                      </a:r>
                    </a:p>
                    <a:p>
                      <a:pPr>
                        <a:lnSpc>
                          <a:spcPct val="115000"/>
                        </a:lnSpc>
                        <a:spcAft>
                          <a:spcPts val="0"/>
                        </a:spcAft>
                      </a:pPr>
                      <a:r>
                        <a:rPr lang="en-GB" sz="1800" b="1" dirty="0">
                          <a:solidFill>
                            <a:srgbClr val="002060"/>
                          </a:solidFill>
                          <a:effectLst/>
                        </a:rPr>
                        <a:t>Deduce</a:t>
                      </a:r>
                    </a:p>
                    <a:p>
                      <a:pPr>
                        <a:lnSpc>
                          <a:spcPct val="115000"/>
                        </a:lnSpc>
                        <a:spcAft>
                          <a:spcPts val="0"/>
                        </a:spcAft>
                      </a:pPr>
                      <a:r>
                        <a:rPr lang="en-GB" sz="1800" b="1" dirty="0">
                          <a:solidFill>
                            <a:srgbClr val="002060"/>
                          </a:solidFill>
                          <a:effectLst/>
                        </a:rPr>
                        <a:t>Contrast</a:t>
                      </a:r>
                    </a:p>
                    <a:p>
                      <a:pPr>
                        <a:lnSpc>
                          <a:spcPct val="115000"/>
                        </a:lnSpc>
                        <a:spcAft>
                          <a:spcPts val="0"/>
                        </a:spcAft>
                      </a:pPr>
                      <a:r>
                        <a:rPr lang="en-GB" sz="1800" b="1" dirty="0">
                          <a:solidFill>
                            <a:srgbClr val="002060"/>
                          </a:solidFill>
                          <a:effectLst/>
                        </a:rPr>
                        <a:t>Compare</a:t>
                      </a:r>
                    </a:p>
                    <a:p>
                      <a:pPr>
                        <a:lnSpc>
                          <a:spcPct val="115000"/>
                        </a:lnSpc>
                        <a:spcAft>
                          <a:spcPts val="0"/>
                        </a:spcAft>
                      </a:pPr>
                      <a:r>
                        <a:rPr lang="en-GB" sz="1800" b="1" dirty="0">
                          <a:solidFill>
                            <a:srgbClr val="002060"/>
                          </a:solidFill>
                          <a:effectLst/>
                        </a:rPr>
                        <a:t>Distinguish</a:t>
                      </a:r>
                    </a:p>
                    <a:p>
                      <a:pPr>
                        <a:lnSpc>
                          <a:spcPct val="115000"/>
                        </a:lnSpc>
                        <a:spcAft>
                          <a:spcPts val="0"/>
                        </a:spcAft>
                      </a:pPr>
                      <a:r>
                        <a:rPr lang="en-GB" sz="1800" b="1" dirty="0">
                          <a:solidFill>
                            <a:srgbClr val="002060"/>
                          </a:solidFill>
                          <a:effectLst/>
                        </a:rPr>
                        <a:t>Discuss</a:t>
                      </a:r>
                    </a:p>
                    <a:p>
                      <a:pPr>
                        <a:lnSpc>
                          <a:spcPct val="115000"/>
                        </a:lnSpc>
                        <a:spcAft>
                          <a:spcPts val="0"/>
                        </a:spcAft>
                      </a:pPr>
                      <a:r>
                        <a:rPr lang="en-GB" sz="1800" b="1" dirty="0">
                          <a:solidFill>
                            <a:srgbClr val="002060"/>
                          </a:solidFill>
                          <a:effectLst/>
                        </a:rPr>
                        <a:t>Plan</a:t>
                      </a:r>
                    </a:p>
                    <a:p>
                      <a:pPr>
                        <a:lnSpc>
                          <a:spcPct val="115000"/>
                        </a:lnSpc>
                        <a:spcAft>
                          <a:spcPts val="0"/>
                        </a:spcAft>
                      </a:pPr>
                      <a:r>
                        <a:rPr lang="en-GB" sz="1800" b="1" dirty="0">
                          <a:solidFill>
                            <a:srgbClr val="002060"/>
                          </a:solidFill>
                          <a:effectLst/>
                        </a:rPr>
                        <a:t>Devise</a:t>
                      </a:r>
                      <a:endParaRPr lang="en-GB" sz="1800" b="1" dirty="0">
                        <a:solidFill>
                          <a:srgbClr val="002060"/>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800" b="1" dirty="0">
                          <a:solidFill>
                            <a:srgbClr val="002060"/>
                          </a:solidFill>
                          <a:effectLst/>
                        </a:rPr>
                        <a:t>Design</a:t>
                      </a:r>
                    </a:p>
                    <a:p>
                      <a:pPr>
                        <a:lnSpc>
                          <a:spcPct val="115000"/>
                        </a:lnSpc>
                        <a:spcAft>
                          <a:spcPts val="0"/>
                        </a:spcAft>
                      </a:pPr>
                      <a:r>
                        <a:rPr lang="en-GB" sz="1800" b="1" dirty="0">
                          <a:solidFill>
                            <a:srgbClr val="002060"/>
                          </a:solidFill>
                          <a:effectLst/>
                        </a:rPr>
                        <a:t>Hypothesize</a:t>
                      </a:r>
                    </a:p>
                    <a:p>
                      <a:pPr>
                        <a:lnSpc>
                          <a:spcPct val="115000"/>
                        </a:lnSpc>
                        <a:spcAft>
                          <a:spcPts val="0"/>
                        </a:spcAft>
                      </a:pPr>
                      <a:r>
                        <a:rPr lang="en-GB" sz="1800" b="1" dirty="0">
                          <a:solidFill>
                            <a:srgbClr val="002060"/>
                          </a:solidFill>
                          <a:effectLst/>
                        </a:rPr>
                        <a:t>Support</a:t>
                      </a:r>
                    </a:p>
                    <a:p>
                      <a:pPr>
                        <a:lnSpc>
                          <a:spcPct val="115000"/>
                        </a:lnSpc>
                        <a:spcAft>
                          <a:spcPts val="0"/>
                        </a:spcAft>
                      </a:pPr>
                      <a:r>
                        <a:rPr lang="en-GB" sz="1800" b="1" dirty="0">
                          <a:solidFill>
                            <a:srgbClr val="002060"/>
                          </a:solidFill>
                          <a:effectLst/>
                        </a:rPr>
                        <a:t>Schematize</a:t>
                      </a:r>
                    </a:p>
                    <a:p>
                      <a:pPr>
                        <a:lnSpc>
                          <a:spcPct val="115000"/>
                        </a:lnSpc>
                        <a:spcAft>
                          <a:spcPts val="0"/>
                        </a:spcAft>
                      </a:pPr>
                      <a:r>
                        <a:rPr lang="en-GB" sz="1800" b="1" dirty="0">
                          <a:solidFill>
                            <a:srgbClr val="002060"/>
                          </a:solidFill>
                          <a:effectLst/>
                        </a:rPr>
                        <a:t>Write</a:t>
                      </a:r>
                    </a:p>
                    <a:p>
                      <a:pPr>
                        <a:lnSpc>
                          <a:spcPct val="115000"/>
                        </a:lnSpc>
                        <a:spcAft>
                          <a:spcPts val="0"/>
                        </a:spcAft>
                      </a:pPr>
                      <a:r>
                        <a:rPr lang="en-GB" sz="1800" b="1" dirty="0">
                          <a:solidFill>
                            <a:srgbClr val="002060"/>
                          </a:solidFill>
                          <a:effectLst/>
                        </a:rPr>
                        <a:t>Report</a:t>
                      </a:r>
                    </a:p>
                    <a:p>
                      <a:pPr>
                        <a:lnSpc>
                          <a:spcPct val="115000"/>
                        </a:lnSpc>
                        <a:spcAft>
                          <a:spcPts val="0"/>
                        </a:spcAft>
                      </a:pPr>
                      <a:r>
                        <a:rPr lang="en-GB" sz="1800" b="1" dirty="0">
                          <a:solidFill>
                            <a:srgbClr val="002060"/>
                          </a:solidFill>
                          <a:effectLst/>
                        </a:rPr>
                        <a:t>justify</a:t>
                      </a:r>
                      <a:endParaRPr lang="en-GB" sz="1800" b="1" dirty="0">
                        <a:solidFill>
                          <a:srgbClr val="002060"/>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800" b="1" dirty="0">
                          <a:solidFill>
                            <a:srgbClr val="002060"/>
                          </a:solidFill>
                          <a:effectLst/>
                        </a:rPr>
                        <a:t>Evaluate</a:t>
                      </a:r>
                    </a:p>
                    <a:p>
                      <a:pPr>
                        <a:lnSpc>
                          <a:spcPct val="115000"/>
                        </a:lnSpc>
                        <a:spcAft>
                          <a:spcPts val="0"/>
                        </a:spcAft>
                      </a:pPr>
                      <a:r>
                        <a:rPr lang="en-GB" sz="1800" b="1" dirty="0">
                          <a:solidFill>
                            <a:srgbClr val="002060"/>
                          </a:solidFill>
                          <a:effectLst/>
                        </a:rPr>
                        <a:t>Choose</a:t>
                      </a:r>
                    </a:p>
                    <a:p>
                      <a:pPr>
                        <a:lnSpc>
                          <a:spcPct val="115000"/>
                        </a:lnSpc>
                        <a:spcAft>
                          <a:spcPts val="0"/>
                        </a:spcAft>
                      </a:pPr>
                      <a:r>
                        <a:rPr lang="en-GB" sz="1800" b="1" dirty="0">
                          <a:solidFill>
                            <a:srgbClr val="002060"/>
                          </a:solidFill>
                          <a:effectLst/>
                        </a:rPr>
                        <a:t>Estimate</a:t>
                      </a:r>
                    </a:p>
                    <a:p>
                      <a:pPr>
                        <a:lnSpc>
                          <a:spcPct val="115000"/>
                        </a:lnSpc>
                        <a:spcAft>
                          <a:spcPts val="0"/>
                        </a:spcAft>
                      </a:pPr>
                      <a:r>
                        <a:rPr lang="en-GB" sz="1800" b="1" dirty="0">
                          <a:solidFill>
                            <a:srgbClr val="002060"/>
                          </a:solidFill>
                          <a:effectLst/>
                        </a:rPr>
                        <a:t>Judge</a:t>
                      </a:r>
                    </a:p>
                    <a:p>
                      <a:pPr>
                        <a:lnSpc>
                          <a:spcPct val="115000"/>
                        </a:lnSpc>
                        <a:spcAft>
                          <a:spcPts val="0"/>
                        </a:spcAft>
                      </a:pPr>
                      <a:r>
                        <a:rPr lang="en-GB" sz="1800" b="1" dirty="0">
                          <a:solidFill>
                            <a:srgbClr val="002060"/>
                          </a:solidFill>
                          <a:effectLst/>
                        </a:rPr>
                        <a:t>Defend</a:t>
                      </a:r>
                    </a:p>
                    <a:p>
                      <a:pPr>
                        <a:lnSpc>
                          <a:spcPct val="115000"/>
                        </a:lnSpc>
                        <a:spcAft>
                          <a:spcPts val="0"/>
                        </a:spcAft>
                      </a:pPr>
                      <a:r>
                        <a:rPr lang="en-GB" sz="1800" b="1" dirty="0">
                          <a:solidFill>
                            <a:srgbClr val="002060"/>
                          </a:solidFill>
                          <a:effectLst/>
                        </a:rPr>
                        <a:t>criticize</a:t>
                      </a:r>
                      <a:endParaRPr lang="en-GB" sz="1800" b="1" dirty="0">
                        <a:solidFill>
                          <a:srgbClr val="002060"/>
                        </a:solidFill>
                        <a:effectLst/>
                        <a:latin typeface="Calibri"/>
                        <a:ea typeface="Calibri"/>
                        <a:cs typeface="Times New Roman"/>
                      </a:endParaRPr>
                    </a:p>
                  </a:txBody>
                  <a:tcPr marL="68580" marR="68580" marT="0" marB="0"/>
                </a:tc>
                <a:extLst>
                  <a:ext uri="{0D108BD9-81ED-4DB2-BD59-A6C34878D82A}">
                    <a16:rowId xmlns:a16="http://schemas.microsoft.com/office/drawing/2014/main" val="10002"/>
                  </a:ext>
                </a:extLst>
              </a:tr>
            </a:tbl>
          </a:graphicData>
        </a:graphic>
      </p:graphicFrame>
      <p:sp>
        <p:nvSpPr>
          <p:cNvPr id="5" name="Rectangle 1"/>
          <p:cNvSpPr>
            <a:spLocks noChangeArrowheads="1"/>
          </p:cNvSpPr>
          <p:nvPr/>
        </p:nvSpPr>
        <p:spPr bwMode="auto">
          <a:xfrm>
            <a:off x="539552" y="548680"/>
            <a:ext cx="10428486" cy="2162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392524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6" descr="http://4.bp.blogspot.com/-98kx36POJqg/URF2LVQho6I/AAAAAAAAC1Q/bzAs3YwIc0k/s1600/IMG_0580.JPG"/>
          <p:cNvPicPr>
            <a:picLocks noGrp="1"/>
          </p:cNvPicPr>
          <p:nvPr>
            <p:ph sz="half" idx="1"/>
          </p:nvPr>
        </p:nvPicPr>
        <p:blipFill rotWithShape="1">
          <a:blip r:embed="rId3">
            <a:extLst>
              <a:ext uri="{28A0092B-C50C-407E-A947-70E740481C1C}">
                <a14:useLocalDpi xmlns:a14="http://schemas.microsoft.com/office/drawing/2010/main" val="0"/>
              </a:ext>
            </a:extLst>
          </a:blip>
          <a:srcRect r="50225"/>
          <a:stretch/>
        </p:blipFill>
        <p:spPr bwMode="auto">
          <a:xfrm>
            <a:off x="107504" y="1628800"/>
            <a:ext cx="3960440" cy="5040560"/>
          </a:xfrm>
          <a:prstGeom prst="rect">
            <a:avLst/>
          </a:prstGeom>
          <a:noFill/>
          <a:ln>
            <a:noFill/>
          </a:ln>
          <a:extLst>
            <a:ext uri="{53640926-AAD7-44D8-BBD7-CCE9431645EC}">
              <a14:shadowObscured xmlns:a14="http://schemas.microsoft.com/office/drawing/2010/main"/>
            </a:ext>
          </a:extLst>
        </p:spPr>
      </p:pic>
      <p:sp>
        <p:nvSpPr>
          <p:cNvPr id="6" name="Content Placeholder 5"/>
          <p:cNvSpPr>
            <a:spLocks noGrp="1"/>
          </p:cNvSpPr>
          <p:nvPr>
            <p:ph sz="half" idx="2"/>
          </p:nvPr>
        </p:nvSpPr>
        <p:spPr/>
        <p:txBody>
          <a:bodyPr/>
          <a:lstStyle/>
          <a:p>
            <a:endParaRPr lang="en-GB" dirty="0"/>
          </a:p>
        </p:txBody>
      </p:sp>
      <p:sp>
        <p:nvSpPr>
          <p:cNvPr id="8" name="Cloud Callout 7"/>
          <p:cNvSpPr/>
          <p:nvPr/>
        </p:nvSpPr>
        <p:spPr bwMode="auto">
          <a:xfrm>
            <a:off x="4427984" y="476672"/>
            <a:ext cx="4392488" cy="2952328"/>
          </a:xfrm>
          <a:prstGeom prst="cloudCallout">
            <a:avLst>
              <a:gd name="adj1" fmla="val -90602"/>
              <a:gd name="adj2" fmla="val 43287"/>
            </a:avLst>
          </a:prstGeom>
          <a:solidFill>
            <a:schemeClr val="accent3">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a:ln>
                  <a:noFill/>
                </a:ln>
                <a:solidFill>
                  <a:schemeClr val="tx1"/>
                </a:solidFill>
                <a:effectLst/>
                <a:latin typeface="Comic Sans MS" panose="030F0702030302020204" pitchFamily="66" charset="0"/>
              </a:rPr>
              <a:t>You told</a:t>
            </a:r>
            <a:r>
              <a:rPr kumimoji="0" lang="en-GB" sz="2800" b="0" i="0" u="none" strike="noStrike" cap="none" normalizeH="0" dirty="0">
                <a:ln>
                  <a:noFill/>
                </a:ln>
                <a:solidFill>
                  <a:schemeClr val="tx1"/>
                </a:solidFill>
                <a:effectLst/>
                <a:latin typeface="Comic Sans MS" panose="030F0702030302020204" pitchFamily="66" charset="0"/>
              </a:rPr>
              <a:t> me I can’t say ‘in my opinion’ but you said you wanted my ideas!!!!</a:t>
            </a:r>
            <a:endParaRPr kumimoji="0" lang="en-GB" sz="2800" b="0" i="0" u="none" strike="noStrike" cap="none" normalizeH="0" baseline="0" dirty="0">
              <a:ln>
                <a:noFill/>
              </a:ln>
              <a:solidFill>
                <a:schemeClr val="tx1"/>
              </a:solidFill>
              <a:effectLst/>
              <a:latin typeface="Comic Sans MS" panose="030F0702030302020204" pitchFamily="66" charset="0"/>
            </a:endParaRPr>
          </a:p>
        </p:txBody>
      </p:sp>
    </p:spTree>
    <p:extLst>
      <p:ext uri="{BB962C8B-B14F-4D97-AF65-F5344CB8AC3E}">
        <p14:creationId xmlns:p14="http://schemas.microsoft.com/office/powerpoint/2010/main" val="1406073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6676" y="548640"/>
            <a:ext cx="7626096" cy="1179576"/>
          </a:xfrm>
        </p:spPr>
        <p:txBody>
          <a:bodyPr>
            <a:normAutofit/>
          </a:bodyPr>
          <a:lstStyle/>
          <a:p>
            <a:r>
              <a:rPr lang="en-GB" sz="3500"/>
              <a:t>Why this paradox?</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836676" y="2481943"/>
            <a:ext cx="7626096" cy="3695020"/>
          </a:xfrm>
        </p:spPr>
        <p:txBody>
          <a:bodyPr>
            <a:normAutofit/>
          </a:bodyPr>
          <a:lstStyle/>
          <a:p>
            <a:r>
              <a:rPr lang="en-GB" sz="1900" b="1"/>
              <a:t>There are 2 conflicting meanings of opinion:</a:t>
            </a:r>
          </a:p>
          <a:p>
            <a:endParaRPr lang="en-GB" sz="1900" b="1"/>
          </a:p>
          <a:p>
            <a:r>
              <a:rPr lang="en-GB" sz="1900"/>
              <a:t>[</a:t>
            </a:r>
            <a:r>
              <a:rPr lang="en-GB" sz="1900" b="1"/>
              <a:t>1] Unsupported views</a:t>
            </a:r>
          </a:p>
          <a:p>
            <a:pPr>
              <a:buFont typeface="Wingdings" panose="05000000000000000000" pitchFamily="2" charset="2"/>
              <a:buChar char="Ø"/>
            </a:pPr>
            <a:r>
              <a:rPr lang="en-GB" sz="1900"/>
              <a:t>Views given without supporting evidence</a:t>
            </a:r>
          </a:p>
          <a:p>
            <a:pPr marL="0" indent="0"/>
            <a:r>
              <a:rPr lang="en-GB" sz="1900"/>
              <a:t> e.g. You have to distinguish facts from opinions</a:t>
            </a:r>
          </a:p>
          <a:p>
            <a:pPr marL="0" indent="0"/>
            <a:r>
              <a:rPr lang="en-GB" sz="1900"/>
              <a:t>   that’s just a matter of opinion</a:t>
            </a:r>
          </a:p>
          <a:p>
            <a:pPr marL="0" indent="0"/>
            <a:endParaRPr lang="en-GB" sz="1900"/>
          </a:p>
          <a:p>
            <a:pPr marL="0" indent="0"/>
            <a:r>
              <a:rPr lang="en-GB" sz="1900" b="1"/>
              <a:t> [2] views</a:t>
            </a:r>
          </a:p>
          <a:p>
            <a:pPr>
              <a:buFont typeface="Wingdings" panose="05000000000000000000" pitchFamily="2" charset="2"/>
              <a:buChar char="Ø"/>
            </a:pPr>
            <a:r>
              <a:rPr lang="en-GB" sz="1900"/>
              <a:t>Thoughts, judgements</a:t>
            </a:r>
          </a:p>
          <a:p>
            <a:pPr marL="0" indent="0"/>
            <a:r>
              <a:rPr lang="en-GB" sz="1900"/>
              <a:t>e.g. There are many different opinions on this issue</a:t>
            </a:r>
          </a:p>
        </p:txBody>
      </p:sp>
    </p:spTree>
    <p:extLst>
      <p:ext uri="{BB962C8B-B14F-4D97-AF65-F5344CB8AC3E}">
        <p14:creationId xmlns:p14="http://schemas.microsoft.com/office/powerpoint/2010/main" val="4204460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51520" y="502920"/>
            <a:ext cx="8640960" cy="937260"/>
          </a:xfrm>
        </p:spPr>
        <p:txBody>
          <a:bodyPr anchor="b">
            <a:normAutofit fontScale="90000"/>
          </a:bodyPr>
          <a:lstStyle/>
          <a:p>
            <a:r>
              <a:rPr lang="en-GB" sz="4700" dirty="0">
                <a:solidFill>
                  <a:srgbClr val="C00000"/>
                </a:solidFill>
              </a:rPr>
              <a:t>The answer to the student’s dilemma….</a:t>
            </a:r>
          </a:p>
        </p:txBody>
      </p:sp>
      <p:sp>
        <p:nvSpPr>
          <p:cNvPr id="10" name="Rectangle 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079" y="0"/>
            <a:ext cx="7879842"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89407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630936" y="2132856"/>
            <a:ext cx="7882128" cy="4222224"/>
          </a:xfrm>
        </p:spPr>
        <p:txBody>
          <a:bodyPr>
            <a:normAutofit/>
          </a:bodyPr>
          <a:lstStyle/>
          <a:p>
            <a:pPr>
              <a:buFont typeface="Wingdings" panose="05000000000000000000" pitchFamily="2" charset="2"/>
              <a:buChar char="Ø"/>
            </a:pPr>
            <a:r>
              <a:rPr lang="en-GB" sz="2400" dirty="0">
                <a:solidFill>
                  <a:srgbClr val="002060"/>
                </a:solidFill>
              </a:rPr>
              <a:t>No need to explicitly state ownership of the views expressed in an academic text.</a:t>
            </a:r>
          </a:p>
          <a:p>
            <a:pPr>
              <a:buFont typeface="Wingdings" panose="05000000000000000000" pitchFamily="2" charset="2"/>
              <a:buChar char="Ø"/>
            </a:pPr>
            <a:r>
              <a:rPr lang="en-GB" sz="2400" dirty="0">
                <a:solidFill>
                  <a:srgbClr val="002060"/>
                </a:solidFill>
              </a:rPr>
              <a:t>It is assumed that the writer is presenting their own view except when acknowledging the work of others.</a:t>
            </a:r>
          </a:p>
          <a:p>
            <a:pPr marL="0" indent="0"/>
            <a:endParaRPr lang="en-GB" sz="2400" dirty="0">
              <a:solidFill>
                <a:srgbClr val="002060"/>
              </a:solidFill>
            </a:endParaRPr>
          </a:p>
          <a:p>
            <a:pPr marL="0" indent="0">
              <a:buNone/>
            </a:pPr>
            <a:r>
              <a:rPr lang="en-GB" sz="2400" dirty="0">
                <a:solidFill>
                  <a:srgbClr val="002060"/>
                </a:solidFill>
              </a:rPr>
              <a:t>But </a:t>
            </a:r>
          </a:p>
          <a:p>
            <a:pPr marL="0" indent="0">
              <a:buNone/>
            </a:pPr>
            <a:endParaRPr lang="en-GB" sz="2400" dirty="0">
              <a:solidFill>
                <a:srgbClr val="002060"/>
              </a:solidFill>
            </a:endParaRPr>
          </a:p>
          <a:p>
            <a:pPr>
              <a:buFont typeface="Wingdings" panose="05000000000000000000" pitchFamily="2" charset="2"/>
              <a:buChar char="Ø"/>
            </a:pPr>
            <a:r>
              <a:rPr lang="en-GB" sz="2400" dirty="0">
                <a:solidFill>
                  <a:srgbClr val="002060"/>
                </a:solidFill>
              </a:rPr>
              <a:t>The writer’s position should be supported with explanations, examples, facts and evidence.</a:t>
            </a:r>
          </a:p>
        </p:txBody>
      </p:sp>
    </p:spTree>
    <p:extLst>
      <p:ext uri="{BB962C8B-B14F-4D97-AF65-F5344CB8AC3E}">
        <p14:creationId xmlns:p14="http://schemas.microsoft.com/office/powerpoint/2010/main" val="21590108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75320"/>
            <a:ext cx="7772400" cy="533400"/>
          </a:xfrm>
        </p:spPr>
        <p:txBody>
          <a:bodyPr/>
          <a:lstStyle/>
          <a:p>
            <a:endParaRPr lang="en-GB" sz="3200" dirty="0">
              <a:solidFill>
                <a:schemeClr val="accent1">
                  <a:lumMod val="60000"/>
                  <a:lumOff val="40000"/>
                </a:schemeClr>
              </a:solidFill>
            </a:endParaRPr>
          </a:p>
        </p:txBody>
      </p:sp>
      <p:sp>
        <p:nvSpPr>
          <p:cNvPr id="3" name="Content Placeholder 2"/>
          <p:cNvSpPr>
            <a:spLocks noGrp="1"/>
          </p:cNvSpPr>
          <p:nvPr>
            <p:ph idx="1"/>
          </p:nvPr>
        </p:nvSpPr>
        <p:spPr>
          <a:xfrm>
            <a:off x="323528" y="3429000"/>
            <a:ext cx="3456384" cy="3240360"/>
          </a:xfrm>
          <a:solidFill>
            <a:schemeClr val="bg1">
              <a:lumMod val="95000"/>
            </a:schemeClr>
          </a:solidFill>
          <a:ln>
            <a:solidFill>
              <a:schemeClr val="accent4">
                <a:lumMod val="75000"/>
              </a:schemeClr>
            </a:solidFill>
          </a:ln>
        </p:spPr>
        <p:txBody>
          <a:bodyPr/>
          <a:lstStyle/>
          <a:p>
            <a:pPr marL="0" indent="0" algn="ctr">
              <a:buNone/>
            </a:pPr>
            <a:r>
              <a:rPr lang="en-GB" sz="4000" b="1" dirty="0">
                <a:solidFill>
                  <a:srgbClr val="0070C0"/>
                </a:solidFill>
              </a:rPr>
              <a:t>Who says </a:t>
            </a:r>
          </a:p>
          <a:p>
            <a:pPr marL="0" indent="0" algn="ctr">
              <a:buNone/>
            </a:pPr>
            <a:r>
              <a:rPr lang="en-GB" sz="4000" b="1" dirty="0">
                <a:solidFill>
                  <a:srgbClr val="0070C0"/>
                </a:solidFill>
              </a:rPr>
              <a:t>these things?</a:t>
            </a:r>
          </a:p>
        </p:txBody>
      </p:sp>
      <p:sp>
        <p:nvSpPr>
          <p:cNvPr id="4" name="Oval Callout 3"/>
          <p:cNvSpPr/>
          <p:nvPr/>
        </p:nvSpPr>
        <p:spPr bwMode="auto">
          <a:xfrm>
            <a:off x="5481720" y="260648"/>
            <a:ext cx="3384376" cy="1944216"/>
          </a:xfrm>
          <a:prstGeom prst="wedgeEllipseCallout">
            <a:avLst/>
          </a:prstGeom>
          <a:solidFill>
            <a:schemeClr val="accent4">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a:ln>
                  <a:noFill/>
                </a:ln>
                <a:solidFill>
                  <a:srgbClr val="7030A0"/>
                </a:solidFill>
                <a:effectLst/>
                <a:latin typeface="Comic Sans MS" panose="030F0702030302020204" pitchFamily="66" charset="0"/>
              </a:rPr>
              <a:t>They don’t think for themselves</a:t>
            </a:r>
          </a:p>
        </p:txBody>
      </p:sp>
      <p:sp>
        <p:nvSpPr>
          <p:cNvPr id="5" name="Oval Callout 4"/>
          <p:cNvSpPr/>
          <p:nvPr/>
        </p:nvSpPr>
        <p:spPr bwMode="auto">
          <a:xfrm>
            <a:off x="395536" y="404664"/>
            <a:ext cx="3312368" cy="2448272"/>
          </a:xfrm>
          <a:prstGeom prst="wedgeEllipseCallout">
            <a:avLst>
              <a:gd name="adj1" fmla="val 44262"/>
              <a:gd name="adj2" fmla="val 63424"/>
            </a:avLst>
          </a:prstGeom>
          <a:solidFill>
            <a:schemeClr val="accent3">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3200" dirty="0">
                <a:solidFill>
                  <a:srgbClr val="0070C0"/>
                </a:solidFill>
                <a:latin typeface="Comic Sans MS" panose="030F0702030302020204" pitchFamily="66" charset="0"/>
              </a:rPr>
              <a:t>They never question what they read</a:t>
            </a:r>
            <a:endParaRPr kumimoji="0" lang="en-GB" sz="3200" b="0" i="0" u="none" strike="noStrike" cap="none" normalizeH="0" baseline="0" dirty="0">
              <a:ln>
                <a:noFill/>
              </a:ln>
              <a:solidFill>
                <a:srgbClr val="0070C0"/>
              </a:solidFill>
              <a:effectLst/>
              <a:latin typeface="Comic Sans MS" panose="030F0702030302020204" pitchFamily="66" charset="0"/>
            </a:endParaRPr>
          </a:p>
        </p:txBody>
      </p:sp>
      <p:sp>
        <p:nvSpPr>
          <p:cNvPr id="6" name="Oval Callout 5"/>
          <p:cNvSpPr/>
          <p:nvPr/>
        </p:nvSpPr>
        <p:spPr bwMode="auto">
          <a:xfrm>
            <a:off x="4135138" y="2420888"/>
            <a:ext cx="3066190" cy="2736304"/>
          </a:xfrm>
          <a:prstGeom prst="wedgeEllipseCallou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800" b="0" i="0" u="none" strike="noStrike" cap="none" normalizeH="0" baseline="0" dirty="0">
              <a:ln>
                <a:noFill/>
              </a:ln>
              <a:solidFill>
                <a:srgbClr val="00B050"/>
              </a:solidFill>
              <a:effectLst/>
              <a:latin typeface="Comic Sans MS" panose="030F0702030302020204" pitchFamily="66"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a:ln>
                  <a:noFill/>
                </a:ln>
                <a:solidFill>
                  <a:srgbClr val="00B050"/>
                </a:solidFill>
                <a:effectLst/>
                <a:latin typeface="Comic Sans MS" panose="030F0702030302020204" pitchFamily="66" charset="0"/>
              </a:rPr>
              <a:t>They just </a:t>
            </a:r>
          </a:p>
          <a:p>
            <a:pPr marL="0" marR="0" indent="0" algn="l" defTabSz="914400" rtl="0" eaLnBrk="0" fontAlgn="base" latinLnBrk="0" hangingPunct="0">
              <a:lnSpc>
                <a:spcPct val="100000"/>
              </a:lnSpc>
              <a:spcBef>
                <a:spcPct val="0"/>
              </a:spcBef>
              <a:spcAft>
                <a:spcPct val="0"/>
              </a:spcAft>
              <a:buClrTx/>
              <a:buSzTx/>
              <a:buFontTx/>
              <a:buNone/>
              <a:tabLst/>
            </a:pPr>
            <a:r>
              <a:rPr lang="en-GB" sz="2800" dirty="0">
                <a:solidFill>
                  <a:srgbClr val="00B050"/>
                </a:solidFill>
                <a:latin typeface="Comic Sans MS" panose="030F0702030302020204" pitchFamily="66" charset="0"/>
              </a:rPr>
              <a:t>regurgitate</a:t>
            </a:r>
            <a:endParaRPr kumimoji="0" lang="en-GB" sz="2800" b="0" i="0" u="none" strike="noStrike" cap="none" normalizeH="0" baseline="0" dirty="0">
              <a:ln>
                <a:noFill/>
              </a:ln>
              <a:solidFill>
                <a:srgbClr val="00B050"/>
              </a:solidFill>
              <a:effectLst/>
              <a:latin typeface="Comic Sans MS" panose="030F0702030302020204" pitchFamily="66"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6676" y="548640"/>
            <a:ext cx="7626096" cy="1179576"/>
          </a:xfrm>
        </p:spPr>
        <p:txBody>
          <a:bodyPr>
            <a:normAutofit/>
          </a:bodyPr>
          <a:lstStyle/>
          <a:p>
            <a:r>
              <a:rPr lang="en-GB" sz="3500" dirty="0">
                <a:solidFill>
                  <a:srgbClr val="002060"/>
                </a:solidFill>
              </a:rPr>
              <a:t>What does ‘critical’ mean?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349758" y="2011680"/>
            <a:ext cx="8113014" cy="4165283"/>
          </a:xfrm>
        </p:spPr>
        <p:txBody>
          <a:bodyPr>
            <a:normAutofit/>
          </a:bodyPr>
          <a:lstStyle/>
          <a:p>
            <a:pPr marL="573088" lvl="2" indent="0">
              <a:buNone/>
            </a:pPr>
            <a:r>
              <a:rPr lang="en-GB" sz="1900" b="1" dirty="0">
                <a:solidFill>
                  <a:srgbClr val="002060"/>
                </a:solidFill>
              </a:rPr>
              <a:t>Three meanings:</a:t>
            </a:r>
          </a:p>
          <a:p>
            <a:pPr marL="573088" lvl="2" indent="0">
              <a:buNone/>
            </a:pPr>
            <a:endParaRPr lang="en-GB" sz="1900" b="1" dirty="0">
              <a:solidFill>
                <a:srgbClr val="002060"/>
              </a:solidFill>
            </a:endParaRPr>
          </a:p>
          <a:p>
            <a:pPr marL="573088" lvl="2" indent="0">
              <a:buNone/>
            </a:pPr>
            <a:r>
              <a:rPr lang="en-GB" sz="1900" b="1" dirty="0">
                <a:solidFill>
                  <a:srgbClr val="002060"/>
                </a:solidFill>
              </a:rPr>
              <a:t>[1] important</a:t>
            </a:r>
          </a:p>
          <a:p>
            <a:pPr marL="573088" lvl="2" indent="0">
              <a:buNone/>
            </a:pPr>
            <a:r>
              <a:rPr lang="en-GB" sz="1900" dirty="0">
                <a:solidFill>
                  <a:srgbClr val="002060"/>
                </a:solidFill>
              </a:rPr>
              <a:t>e.g. Accurate calibration is critical for valid results</a:t>
            </a:r>
          </a:p>
          <a:p>
            <a:pPr marL="573088" lvl="2" indent="0">
              <a:buNone/>
            </a:pPr>
            <a:r>
              <a:rPr lang="en-GB" sz="1900" dirty="0">
                <a:solidFill>
                  <a:srgbClr val="002060"/>
                </a:solidFill>
              </a:rPr>
              <a:t>Once the temperature drops below the critical value, growth ceases</a:t>
            </a:r>
          </a:p>
          <a:p>
            <a:pPr marL="573088" lvl="2" indent="0">
              <a:buNone/>
            </a:pPr>
            <a:endParaRPr lang="en-GB" sz="1900" dirty="0">
              <a:solidFill>
                <a:srgbClr val="002060"/>
              </a:solidFill>
            </a:endParaRPr>
          </a:p>
          <a:p>
            <a:pPr marL="573088" lvl="2" indent="0">
              <a:buNone/>
            </a:pPr>
            <a:r>
              <a:rPr lang="en-GB" sz="1900" b="1" dirty="0">
                <a:solidFill>
                  <a:srgbClr val="002060"/>
                </a:solidFill>
              </a:rPr>
              <a:t>[2] evaluative</a:t>
            </a:r>
            <a:r>
              <a:rPr lang="en-GB" sz="1900" dirty="0">
                <a:solidFill>
                  <a:srgbClr val="002060"/>
                </a:solidFill>
              </a:rPr>
              <a:t>, making an assessment according to a set of criteria</a:t>
            </a:r>
          </a:p>
          <a:p>
            <a:pPr marL="573088" lvl="2" indent="0">
              <a:buNone/>
            </a:pPr>
            <a:r>
              <a:rPr lang="en-GB" sz="1900" dirty="0">
                <a:solidFill>
                  <a:srgbClr val="002060"/>
                </a:solidFill>
              </a:rPr>
              <a:t>e.g. he was asked to write a critical review of the research in this field.</a:t>
            </a:r>
          </a:p>
          <a:p>
            <a:pPr marL="573088" lvl="2" indent="0">
              <a:buNone/>
            </a:pPr>
            <a:endParaRPr lang="en-GB" sz="1900" dirty="0">
              <a:solidFill>
                <a:srgbClr val="002060"/>
              </a:solidFill>
            </a:endParaRPr>
          </a:p>
          <a:p>
            <a:pPr marL="573088" lvl="2" indent="0">
              <a:buNone/>
            </a:pPr>
            <a:r>
              <a:rPr lang="en-GB" sz="1900" dirty="0">
                <a:solidFill>
                  <a:srgbClr val="002060"/>
                </a:solidFill>
              </a:rPr>
              <a:t>[3</a:t>
            </a:r>
            <a:r>
              <a:rPr lang="en-GB" sz="1900" b="1" dirty="0">
                <a:solidFill>
                  <a:srgbClr val="002060"/>
                </a:solidFill>
              </a:rPr>
              <a:t>] finding fault/criticizing</a:t>
            </a:r>
          </a:p>
          <a:p>
            <a:pPr marL="573088" lvl="2" indent="0">
              <a:buNone/>
            </a:pPr>
            <a:r>
              <a:rPr lang="en-GB" sz="1900" dirty="0">
                <a:solidFill>
                  <a:srgbClr val="002060"/>
                </a:solidFill>
              </a:rPr>
              <a:t>e.g. He was highly critical of the research in this field</a:t>
            </a:r>
          </a:p>
          <a:p>
            <a:pPr marL="573088" lvl="2" indent="0">
              <a:buNone/>
            </a:pPr>
            <a:endParaRPr lang="en-GB" sz="1900" dirty="0"/>
          </a:p>
        </p:txBody>
      </p:sp>
    </p:spTree>
    <p:extLst>
      <p:ext uri="{BB962C8B-B14F-4D97-AF65-F5344CB8AC3E}">
        <p14:creationId xmlns:p14="http://schemas.microsoft.com/office/powerpoint/2010/main" val="3606489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How to be a better critical thinker…..</a:t>
            </a:r>
          </a:p>
        </p:txBody>
      </p:sp>
      <p:sp>
        <p:nvSpPr>
          <p:cNvPr id="3" name="Content Placeholder 2"/>
          <p:cNvSpPr>
            <a:spLocks noGrp="1"/>
          </p:cNvSpPr>
          <p:nvPr>
            <p:ph idx="1"/>
          </p:nvPr>
        </p:nvSpPr>
        <p:spPr>
          <a:xfrm>
            <a:off x="251520" y="1124744"/>
            <a:ext cx="8892480" cy="4052664"/>
          </a:xfrm>
        </p:spPr>
        <p:txBody>
          <a:bodyPr/>
          <a:lstStyle/>
          <a:p>
            <a:endParaRPr lang="en-GB" dirty="0"/>
          </a:p>
          <a:p>
            <a:endParaRPr lang="en-GB" dirty="0"/>
          </a:p>
        </p:txBody>
      </p:sp>
      <p:sp>
        <p:nvSpPr>
          <p:cNvPr id="4" name="Explosion 1 3"/>
          <p:cNvSpPr/>
          <p:nvPr/>
        </p:nvSpPr>
        <p:spPr bwMode="auto">
          <a:xfrm>
            <a:off x="1403648" y="1700808"/>
            <a:ext cx="5904656" cy="4032448"/>
          </a:xfrm>
          <a:prstGeom prst="irregularSeal1">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3600" b="0" i="0" u="none" strike="noStrike" cap="none" normalizeH="0" baseline="0" dirty="0">
              <a:ln>
                <a:noFill/>
              </a:ln>
              <a:solidFill>
                <a:srgbClr val="FFFF00"/>
              </a:solidFill>
              <a:effectLst/>
              <a:latin typeface="Comic Sans MS" panose="030F0702030302020204" pitchFamily="66" charset="0"/>
            </a:endParaRPr>
          </a:p>
          <a:p>
            <a:pPr marL="0" marR="0" indent="0" algn="ctr" defTabSz="914400" rtl="0" eaLnBrk="0" fontAlgn="base" latinLnBrk="0" hangingPunct="0">
              <a:lnSpc>
                <a:spcPct val="100000"/>
              </a:lnSpc>
              <a:spcBef>
                <a:spcPct val="0"/>
              </a:spcBef>
              <a:spcAft>
                <a:spcPct val="0"/>
              </a:spcAft>
              <a:buClrTx/>
              <a:buSzTx/>
              <a:buFontTx/>
              <a:buNone/>
              <a:tabLst/>
            </a:pPr>
            <a:r>
              <a:rPr kumimoji="0" lang="en-GB" sz="3600" b="0" i="0" u="none" strike="noStrike" cap="none" normalizeH="0" baseline="0" dirty="0">
                <a:ln>
                  <a:noFill/>
                </a:ln>
                <a:solidFill>
                  <a:srgbClr val="FFFF00"/>
                </a:solidFill>
                <a:effectLst/>
                <a:latin typeface="Comic Sans MS" panose="030F0702030302020204" pitchFamily="66" charset="0"/>
              </a:rPr>
              <a:t>Questions!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87E55DF-BF0D-466C-BF61-91D3002002E9}"/>
              </a:ext>
            </a:extLst>
          </p:cNvPr>
          <p:cNvPicPr>
            <a:picLocks noChangeAspect="1"/>
          </p:cNvPicPr>
          <p:nvPr/>
        </p:nvPicPr>
        <p:blipFill rotWithShape="1">
          <a:blip r:embed="rId3">
            <a:duotone>
              <a:schemeClr val="bg2">
                <a:shade val="45000"/>
                <a:satMod val="135000"/>
              </a:schemeClr>
              <a:prstClr val="white"/>
            </a:duotone>
          </a:blip>
          <a:srcRect l="4044" r="6955"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dirty="0">
                <a:solidFill>
                  <a:srgbClr val="002060"/>
                </a:solidFill>
              </a:rPr>
              <a:t>Some critical thinking questions to use when approaching a task </a:t>
            </a:r>
          </a:p>
        </p:txBody>
      </p:sp>
      <p:graphicFrame>
        <p:nvGraphicFramePr>
          <p:cNvPr id="5" name="Content Placeholder 2">
            <a:extLst>
              <a:ext uri="{FF2B5EF4-FFF2-40B4-BE49-F238E27FC236}">
                <a16:creationId xmlns:a16="http://schemas.microsoft.com/office/drawing/2014/main" id="{F61B8596-03AE-4D54-91D1-BA04CF7D8462}"/>
              </a:ext>
            </a:extLst>
          </p:cNvPr>
          <p:cNvGraphicFramePr>
            <a:graphicFrameLocks noGrp="1"/>
          </p:cNvGraphicFramePr>
          <p:nvPr>
            <p:ph idx="1"/>
            <p:extLst>
              <p:ext uri="{D42A27DB-BD31-4B8C-83A1-F6EECF244321}">
                <p14:modId xmlns:p14="http://schemas.microsoft.com/office/powerpoint/2010/main" val="1680249472"/>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0438270-3E42-4260-8A71-E2E7EDF24FCE}"/>
              </a:ext>
            </a:extLst>
          </p:cNvPr>
          <p:cNvPicPr/>
          <p:nvPr/>
        </p:nvPicPr>
        <p:blipFill rotWithShape="1">
          <a:blip r:embed="rId2"/>
          <a:srcRect l="7739" t="2858" r="7739" b="1544"/>
          <a:stretch/>
        </p:blipFill>
        <p:spPr bwMode="auto">
          <a:xfrm>
            <a:off x="827584" y="643466"/>
            <a:ext cx="7344816" cy="580987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7247705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0" name="Freeform: Shape 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87628"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Rectangle 1">
            <a:extLst>
              <a:ext uri="{FF2B5EF4-FFF2-40B4-BE49-F238E27FC236}">
                <a16:creationId xmlns:a16="http://schemas.microsoft.com/office/drawing/2014/main" id="{AE2A0D3A-E9EE-488D-BBE6-0AF28236205A}"/>
              </a:ext>
            </a:extLst>
          </p:cNvPr>
          <p:cNvSpPr>
            <a:spLocks noChangeArrowheads="1"/>
          </p:cNvSpPr>
          <p:nvPr/>
        </p:nvSpPr>
        <p:spPr bwMode="auto">
          <a:xfrm>
            <a:off x="1709738" y="20399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C5BF3687-A332-4B48-A5F1-9EB422E1706F}"/>
              </a:ext>
            </a:extLst>
          </p:cNvPr>
          <p:cNvGraphicFramePr>
            <a:graphicFrameLocks noGrp="1"/>
          </p:cNvGraphicFramePr>
          <p:nvPr>
            <p:extLst>
              <p:ext uri="{D42A27DB-BD31-4B8C-83A1-F6EECF244321}">
                <p14:modId xmlns:p14="http://schemas.microsoft.com/office/powerpoint/2010/main" val="3972873555"/>
              </p:ext>
            </p:extLst>
          </p:nvPr>
        </p:nvGraphicFramePr>
        <p:xfrm>
          <a:off x="1487628" y="761274"/>
          <a:ext cx="7404852" cy="5335459"/>
        </p:xfrm>
        <a:graphic>
          <a:graphicData uri="http://schemas.openxmlformats.org/drawingml/2006/table">
            <a:tbl>
              <a:tblPr firstRow="1" firstCol="1" bandRow="1">
                <a:noFill/>
                <a:tableStyleId>{5C22544A-7EE6-4342-B048-85BDC9FD1C3A}</a:tableStyleId>
              </a:tblPr>
              <a:tblGrid>
                <a:gridCol w="3686458">
                  <a:extLst>
                    <a:ext uri="{9D8B030D-6E8A-4147-A177-3AD203B41FA5}">
                      <a16:colId xmlns:a16="http://schemas.microsoft.com/office/drawing/2014/main" val="3442748769"/>
                    </a:ext>
                  </a:extLst>
                </a:gridCol>
                <a:gridCol w="3718394">
                  <a:extLst>
                    <a:ext uri="{9D8B030D-6E8A-4147-A177-3AD203B41FA5}">
                      <a16:colId xmlns:a16="http://schemas.microsoft.com/office/drawing/2014/main" val="4189575040"/>
                    </a:ext>
                  </a:extLst>
                </a:gridCol>
              </a:tblGrid>
              <a:tr h="405182">
                <a:tc>
                  <a:txBody>
                    <a:bodyPr/>
                    <a:lstStyle/>
                    <a:p>
                      <a:pPr algn="ctr">
                        <a:lnSpc>
                          <a:spcPct val="107000"/>
                        </a:lnSpc>
                        <a:spcAft>
                          <a:spcPts val="800"/>
                        </a:spcAft>
                      </a:pPr>
                      <a:r>
                        <a:rPr lang="en-GB" sz="1200" b="1" cap="none" spc="0">
                          <a:solidFill>
                            <a:schemeClr val="tx1"/>
                          </a:solidFill>
                          <a:effectLst/>
                        </a:rPr>
                        <a:t>Summary</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lnL>
                    <a:lnR w="12700" cmpd="sng">
                      <a:noFill/>
                    </a:lnR>
                    <a:lnT w="28575" cap="flat" cmpd="sng" algn="ctr">
                      <a:solidFill>
                        <a:schemeClr val="tx1"/>
                      </a:solidFill>
                      <a:prstDash val="solid"/>
                    </a:lnT>
                    <a:lnB w="38100" cmpd="sng">
                      <a:noFill/>
                    </a:lnB>
                    <a:noFill/>
                  </a:tcPr>
                </a:tc>
                <a:tc>
                  <a:txBody>
                    <a:bodyPr/>
                    <a:lstStyle/>
                    <a:p>
                      <a:pPr algn="ctr">
                        <a:lnSpc>
                          <a:spcPct val="107000"/>
                        </a:lnSpc>
                        <a:spcAft>
                          <a:spcPts val="800"/>
                        </a:spcAft>
                      </a:pPr>
                      <a:r>
                        <a:rPr lang="en-GB" sz="1200" b="1" cap="none" spc="0">
                          <a:solidFill>
                            <a:schemeClr val="tx1"/>
                          </a:solidFill>
                          <a:effectLst/>
                        </a:rPr>
                        <a:t>Original</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3688679011"/>
                  </a:ext>
                </a:extLst>
              </a:tr>
              <a:tr h="595681">
                <a:tc>
                  <a:txBody>
                    <a:bodyPr/>
                    <a:lstStyle/>
                    <a:p>
                      <a:pPr>
                        <a:lnSpc>
                          <a:spcPct val="107000"/>
                        </a:lnSpc>
                        <a:spcAft>
                          <a:spcPts val="800"/>
                        </a:spcAft>
                      </a:pPr>
                      <a:r>
                        <a:rPr lang="en-GB" sz="1200" b="1" cap="none" spc="0">
                          <a:solidFill>
                            <a:schemeClr val="tx1"/>
                          </a:solidFill>
                          <a:effectLst/>
                        </a:rPr>
                        <a:t>He maintains that this position is now generally agreed</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a:lnSpc>
                          <a:spcPct val="107000"/>
                        </a:lnSpc>
                        <a:spcAft>
                          <a:spcPts val="800"/>
                        </a:spcAft>
                      </a:pPr>
                      <a:r>
                        <a:rPr lang="en-GB" sz="1200" cap="none" spc="0">
                          <a:solidFill>
                            <a:schemeClr val="tx1"/>
                          </a:solidFill>
                          <a:effectLst/>
                        </a:rPr>
                        <a:t>Most scientists now agree that global temperatures have risen over the last century</a:t>
                      </a:r>
                      <a:endParaRPr lang="en-GB"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1392616396"/>
                  </a:ext>
                </a:extLst>
              </a:tr>
              <a:tr h="1167178">
                <a:tc>
                  <a:txBody>
                    <a:bodyPr/>
                    <a:lstStyle/>
                    <a:p>
                      <a:pPr>
                        <a:lnSpc>
                          <a:spcPct val="107000"/>
                        </a:lnSpc>
                        <a:spcAft>
                          <a:spcPts val="800"/>
                        </a:spcAft>
                      </a:pPr>
                      <a:r>
                        <a:rPr lang="en-GB" sz="1200" b="1" cap="none" spc="0" dirty="0">
                          <a:solidFill>
                            <a:schemeClr val="tx1"/>
                          </a:solidFill>
                          <a:effectLst/>
                        </a:rPr>
                        <a:t>… and that steps should be taken to reduce future warming by restricting the output of greenhouse gases such as carbon dioxide</a:t>
                      </a:r>
                      <a:endParaRPr lang="en-GB" sz="120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200" cap="none" spc="0">
                          <a:solidFill>
                            <a:schemeClr val="tx1"/>
                          </a:solidFill>
                          <a:effectLst/>
                        </a:rPr>
                        <a:t>it can be expected that temperatures will continue to increase in future as carbon dioxide levels rise, and since this will have harmful effects on agriculture and other human activities, efforts should be made to reduce the burning of fossil fuels</a:t>
                      </a:r>
                      <a:endParaRPr lang="en-GB"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375944491"/>
                  </a:ext>
                </a:extLst>
              </a:tr>
              <a:tr h="1095370">
                <a:tc>
                  <a:txBody>
                    <a:bodyPr/>
                    <a:lstStyle/>
                    <a:p>
                      <a:pPr>
                        <a:lnSpc>
                          <a:spcPct val="107000"/>
                        </a:lnSpc>
                        <a:spcAft>
                          <a:spcPts val="800"/>
                        </a:spcAft>
                      </a:pPr>
                      <a:r>
                        <a:rPr lang="en-GB" sz="1200" b="1" cap="none" spc="0">
                          <a:solidFill>
                            <a:schemeClr val="tx1"/>
                          </a:solidFill>
                          <a:effectLst/>
                        </a:rPr>
                        <a:t>She mentions evidence of historical climate change which cannot have been caused by rising levels of CO2,</a:t>
                      </a:r>
                    </a:p>
                    <a:p>
                      <a:pPr>
                        <a:lnSpc>
                          <a:spcPct val="107000"/>
                        </a:lnSpc>
                        <a:spcAft>
                          <a:spcPts val="800"/>
                        </a:spcAft>
                      </a:pPr>
                      <a:r>
                        <a:rPr lang="en-GB" sz="1200" b="1" cap="none" spc="0">
                          <a:solidFill>
                            <a:schemeClr val="tx1"/>
                          </a:solidFill>
                          <a:effectLst/>
                        </a:rPr>
                        <a:t> </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a:lnSpc>
                          <a:spcPct val="107000"/>
                        </a:lnSpc>
                        <a:spcAft>
                          <a:spcPts val="800"/>
                        </a:spcAft>
                      </a:pPr>
                      <a:r>
                        <a:rPr lang="en-GB" sz="1200" cap="none" spc="0" dirty="0">
                          <a:solidFill>
                            <a:schemeClr val="tx1"/>
                          </a:solidFill>
                          <a:effectLst/>
                        </a:rPr>
                        <a:t>Some critics claim that the recent period of warming is part of a natural cycle of temperature fluctuations which have been recorded over the past few thousand years. </a:t>
                      </a:r>
                      <a:endParaRPr lang="en-GB"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1347847259"/>
                  </a:ext>
                </a:extLst>
              </a:tr>
              <a:tr h="595681">
                <a:tc>
                  <a:txBody>
                    <a:bodyPr/>
                    <a:lstStyle/>
                    <a:p>
                      <a:pPr>
                        <a:lnSpc>
                          <a:spcPct val="107000"/>
                        </a:lnSpc>
                        <a:spcAft>
                          <a:spcPts val="800"/>
                        </a:spcAft>
                      </a:pPr>
                      <a:r>
                        <a:rPr lang="en-GB" sz="1200" b="1" cap="none" spc="0">
                          <a:solidFill>
                            <a:schemeClr val="tx1"/>
                          </a:solidFill>
                          <a:effectLst/>
                        </a:rPr>
                        <a:t>also discusses the difficulty of obtaining reliable data on temperature changes</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1200" cap="none" spc="0">
                          <a:solidFill>
                            <a:schemeClr val="tx1"/>
                          </a:solidFill>
                          <a:effectLst/>
                        </a:rPr>
                        <a:t>Other critics doubt the reliability of the basic temperature data</a:t>
                      </a:r>
                      <a:endParaRPr lang="en-GB" sz="12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299253164"/>
                  </a:ext>
                </a:extLst>
              </a:tr>
              <a:tr h="1476367">
                <a:tc>
                  <a:txBody>
                    <a:bodyPr/>
                    <a:lstStyle/>
                    <a:p>
                      <a:pPr>
                        <a:lnSpc>
                          <a:spcPct val="107000"/>
                        </a:lnSpc>
                        <a:spcAft>
                          <a:spcPts val="800"/>
                        </a:spcAft>
                      </a:pPr>
                      <a:r>
                        <a:rPr lang="en-GB" sz="1200" b="1" cap="none" spc="0">
                          <a:solidFill>
                            <a:schemeClr val="tx1"/>
                          </a:solidFill>
                          <a:effectLst/>
                        </a:rPr>
                        <a:t>as well as other claims that solar activity may affect the amount of cloud cover and hence temperature levels. Such uncertainty, she considers, may raise doubts about the value of cutting CO2 production.</a:t>
                      </a:r>
                    </a:p>
                    <a:p>
                      <a:pPr>
                        <a:lnSpc>
                          <a:spcPct val="107000"/>
                        </a:lnSpc>
                        <a:spcAft>
                          <a:spcPts val="800"/>
                        </a:spcAft>
                      </a:pPr>
                      <a:r>
                        <a:rPr lang="en-GB" sz="1200" b="1" cap="none" spc="0">
                          <a:solidFill>
                            <a:schemeClr val="tx1"/>
                          </a:solidFill>
                          <a:effectLst/>
                        </a:rPr>
                        <a:t> </a:t>
                      </a:r>
                      <a:endParaRPr lang="en-GB" sz="12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07000"/>
                        </a:lnSpc>
                        <a:spcAft>
                          <a:spcPts val="800"/>
                        </a:spcAft>
                      </a:pPr>
                      <a:r>
                        <a:rPr lang="en-GB" sz="1200" cap="none" spc="0" dirty="0">
                          <a:solidFill>
                            <a:schemeClr val="tx1"/>
                          </a:solidFill>
                          <a:effectLst/>
                        </a:rPr>
                        <a:t>As a result of these doubts, sceptics argue that there is no need to attempt to reduce the industrial activity that causes carbon dioxide to be produced. </a:t>
                      </a:r>
                    </a:p>
                    <a:p>
                      <a:pPr>
                        <a:lnSpc>
                          <a:spcPct val="107000"/>
                        </a:lnSpc>
                        <a:spcAft>
                          <a:spcPts val="800"/>
                        </a:spcAft>
                      </a:pPr>
                      <a:r>
                        <a:rPr lang="en-GB" sz="1200" cap="none" spc="0" dirty="0">
                          <a:solidFill>
                            <a:schemeClr val="tx1"/>
                          </a:solidFill>
                          <a:effectLst/>
                        </a:rPr>
                        <a:t> </a:t>
                      </a:r>
                      <a:endParaRPr lang="en-GB" sz="12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53411" marT="21364" marB="16023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49354187"/>
                  </a:ext>
                </a:extLst>
              </a:tr>
            </a:tbl>
          </a:graphicData>
        </a:graphic>
      </p:graphicFrame>
      <p:sp>
        <p:nvSpPr>
          <p:cNvPr id="7" name="TextBox 6">
            <a:extLst>
              <a:ext uri="{FF2B5EF4-FFF2-40B4-BE49-F238E27FC236}">
                <a16:creationId xmlns:a16="http://schemas.microsoft.com/office/drawing/2014/main" id="{544E7674-2E83-476A-A801-A869E97FD7C5}"/>
              </a:ext>
            </a:extLst>
          </p:cNvPr>
          <p:cNvSpPr txBox="1"/>
          <p:nvPr/>
        </p:nvSpPr>
        <p:spPr>
          <a:xfrm>
            <a:off x="391013" y="6246534"/>
            <a:ext cx="1655197" cy="276999"/>
          </a:xfrm>
          <a:prstGeom prst="rect">
            <a:avLst/>
          </a:prstGeom>
          <a:noFill/>
        </p:spPr>
        <p:txBody>
          <a:bodyPr wrap="none" rtlCol="0">
            <a:spAutoFit/>
          </a:bodyPr>
          <a:lstStyle/>
          <a:p>
            <a:r>
              <a:rPr lang="en-GB" sz="1200" dirty="0">
                <a:latin typeface="+mn-lt"/>
              </a:rPr>
              <a:t>From worksheet page 3</a:t>
            </a:r>
          </a:p>
        </p:txBody>
      </p:sp>
    </p:spTree>
    <p:extLst>
      <p:ext uri="{BB962C8B-B14F-4D97-AF65-F5344CB8AC3E}">
        <p14:creationId xmlns:p14="http://schemas.microsoft.com/office/powerpoint/2010/main" val="26746174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CD0FB-E18B-4758-AA62-C4FEC0661633}"/>
              </a:ext>
            </a:extLst>
          </p:cNvPr>
          <p:cNvSpPr>
            <a:spLocks noGrp="1"/>
          </p:cNvSpPr>
          <p:nvPr>
            <p:ph type="title"/>
          </p:nvPr>
        </p:nvSpPr>
        <p:spPr/>
        <p:txBody>
          <a:bodyPr/>
          <a:lstStyle/>
          <a:p>
            <a:r>
              <a:rPr lang="en-GB" dirty="0">
                <a:solidFill>
                  <a:srgbClr val="002060"/>
                </a:solidFill>
              </a:rPr>
              <a:t>For next week</a:t>
            </a:r>
          </a:p>
        </p:txBody>
      </p:sp>
      <p:sp>
        <p:nvSpPr>
          <p:cNvPr id="3" name="Content Placeholder 2">
            <a:extLst>
              <a:ext uri="{FF2B5EF4-FFF2-40B4-BE49-F238E27FC236}">
                <a16:creationId xmlns:a16="http://schemas.microsoft.com/office/drawing/2014/main" id="{7C76F2C9-B718-442B-AB32-096E27F44AB1}"/>
              </a:ext>
            </a:extLst>
          </p:cNvPr>
          <p:cNvSpPr>
            <a:spLocks noGrp="1"/>
          </p:cNvSpPr>
          <p:nvPr>
            <p:ph idx="1"/>
          </p:nvPr>
        </p:nvSpPr>
        <p:spPr/>
        <p:txBody>
          <a:bodyPr/>
          <a:lstStyle/>
          <a:p>
            <a:r>
              <a:rPr lang="en-GB" dirty="0">
                <a:solidFill>
                  <a:srgbClr val="002060"/>
                </a:solidFill>
              </a:rPr>
              <a:t>Complete the worksheet given in class</a:t>
            </a:r>
          </a:p>
          <a:p>
            <a:r>
              <a:rPr lang="en-GB" dirty="0">
                <a:solidFill>
                  <a:srgbClr val="002060"/>
                </a:solidFill>
              </a:rPr>
              <a:t>Vocabulary week 5 (in Moodle)</a:t>
            </a:r>
          </a:p>
        </p:txBody>
      </p:sp>
    </p:spTree>
    <p:extLst>
      <p:ext uri="{BB962C8B-B14F-4D97-AF65-F5344CB8AC3E}">
        <p14:creationId xmlns:p14="http://schemas.microsoft.com/office/powerpoint/2010/main" val="4175810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23528" y="1524000"/>
            <a:ext cx="8210872" cy="3581400"/>
          </a:xfrm>
        </p:spPr>
        <p:txBody>
          <a:bodyPr/>
          <a:lstStyle/>
          <a:p>
            <a:endParaRPr lang="en-GB" dirty="0">
              <a:solidFill>
                <a:srgbClr val="002060"/>
              </a:solidFill>
            </a:endParaRPr>
          </a:p>
          <a:p>
            <a:endParaRPr lang="en-GB" dirty="0">
              <a:solidFill>
                <a:srgbClr val="002060"/>
              </a:solidFill>
            </a:endParaRPr>
          </a:p>
          <a:p>
            <a:r>
              <a:rPr lang="en-GB" dirty="0">
                <a:solidFill>
                  <a:srgbClr val="002060"/>
                </a:solidFill>
              </a:rPr>
              <a:t>Cottrell, S. (2008) The Study Skills Handbook. London: Palgrave Macmillan</a:t>
            </a:r>
          </a:p>
          <a:p>
            <a:endParaRPr lang="en-GB" dirty="0">
              <a:solidFill>
                <a:srgbClr val="002060"/>
              </a:solidFill>
            </a:endParaRPr>
          </a:p>
          <a:p>
            <a:endParaRPr lang="en-GB" dirty="0">
              <a:solidFill>
                <a:srgbClr val="002060"/>
              </a:solidFill>
            </a:endParaRPr>
          </a:p>
          <a:p>
            <a:endParaRPr lang="en-GB" dirty="0">
              <a:solidFill>
                <a:srgbClr val="002060"/>
              </a:solidFil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WASPOLLED" val="967C33A9D00B4954A9FDBC1081E39026"/>
  <p:tag name="TPVERSION" val="5"/>
  <p:tag name="TPFULLVERSION" val="5.3.1.3337"/>
  <p:tag name="PPTVERSION" val="14"/>
  <p:tag name="TPOS" val="2"/>
</p:tagLst>
</file>

<file path=ppt/theme/theme1.xml><?xml version="1.0" encoding="utf-8"?>
<a:theme xmlns:a="http://schemas.openxmlformats.org/drawingml/2006/main" name="1_Wave ppt template">
  <a:themeElements>
    <a:clrScheme name="">
      <a:dk1>
        <a:srgbClr val="000000"/>
      </a:dk1>
      <a:lt1>
        <a:srgbClr val="FFFFFF"/>
      </a:lt1>
      <a:dk2>
        <a:srgbClr val="0067B6"/>
      </a:dk2>
      <a:lt2>
        <a:srgbClr val="808080"/>
      </a:lt2>
      <a:accent1>
        <a:srgbClr val="0067B6"/>
      </a:accent1>
      <a:accent2>
        <a:srgbClr val="808080"/>
      </a:accent2>
      <a:accent3>
        <a:srgbClr val="FFFFFF"/>
      </a:accent3>
      <a:accent4>
        <a:srgbClr val="000000"/>
      </a:accent4>
      <a:accent5>
        <a:srgbClr val="AAB8D7"/>
      </a:accent5>
      <a:accent6>
        <a:srgbClr val="737373"/>
      </a:accent6>
      <a:hlink>
        <a:srgbClr val="469ADB"/>
      </a:hlink>
      <a:folHlink>
        <a:srgbClr val="3E3E3E"/>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Blank Presentation 1">
        <a:dk1>
          <a:srgbClr val="000000"/>
        </a:dk1>
        <a:lt1>
          <a:srgbClr val="FFFFFF"/>
        </a:lt1>
        <a:dk2>
          <a:srgbClr val="0067B6"/>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 ppt template</Template>
  <TotalTime>2374</TotalTime>
  <Words>1827</Words>
  <Application>Microsoft Office PowerPoint</Application>
  <PresentationFormat>On-screen Show (4:3)</PresentationFormat>
  <Paragraphs>228</Paragraphs>
  <Slides>25</Slides>
  <Notes>10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Arial</vt:lpstr>
      <vt:lpstr>Calibri</vt:lpstr>
      <vt:lpstr>Calibri Light</vt:lpstr>
      <vt:lpstr>Comic Sans MS</vt:lpstr>
      <vt:lpstr>Times</vt:lpstr>
      <vt:lpstr>Wingdings</vt:lpstr>
      <vt:lpstr>1_Wave ppt template</vt:lpstr>
      <vt:lpstr>Office Theme</vt:lpstr>
      <vt:lpstr>PowerPoint Presentation</vt:lpstr>
      <vt:lpstr>Today’s Session</vt:lpstr>
      <vt:lpstr>Why critical thinking?</vt:lpstr>
      <vt:lpstr>PowerPoint Presentation</vt:lpstr>
      <vt:lpstr>PowerPoint Presentation</vt:lpstr>
      <vt:lpstr>PowerPoint Presentation</vt:lpstr>
      <vt:lpstr>Beliefs may justify passed actions</vt:lpstr>
      <vt:lpstr>PowerPoint Presentation</vt:lpstr>
      <vt:lpstr>    People may not recognise the significance of their own perceptions</vt:lpstr>
      <vt:lpstr>PowerPoint Presentation</vt:lpstr>
      <vt:lpstr>Bloom’s Steps</vt:lpstr>
      <vt:lpstr>PowerPoint Presentation</vt:lpstr>
      <vt:lpstr>PowerPoint Presentation</vt:lpstr>
      <vt:lpstr>PowerPoint Presentation</vt:lpstr>
      <vt:lpstr>PowerPoint Presentation</vt:lpstr>
      <vt:lpstr>Why this paradox?</vt:lpstr>
      <vt:lpstr>The answer to the student’s dilemma….</vt:lpstr>
      <vt:lpstr>PowerPoint Presentation</vt:lpstr>
      <vt:lpstr>What does ‘critical’ mean?</vt:lpstr>
      <vt:lpstr>How to be a better critical thinker…..</vt:lpstr>
      <vt:lpstr>Some critical thinking questions to use when approaching a task </vt:lpstr>
      <vt:lpstr>PowerPoint Presentation</vt:lpstr>
      <vt:lpstr>PowerPoint Presentation</vt:lpstr>
      <vt:lpstr>For next week</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
  <cp:lastModifiedBy>Rosella D'Alesio</cp:lastModifiedBy>
  <cp:revision>251</cp:revision>
  <cp:lastPrinted>2014-10-15T14:55:04Z</cp:lastPrinted>
  <dcterms:created xsi:type="dcterms:W3CDTF">2013-09-27T09:16:14Z</dcterms:created>
  <dcterms:modified xsi:type="dcterms:W3CDTF">2021-11-08T15:33:54Z</dcterms:modified>
</cp:coreProperties>
</file>