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400" y="5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3E8C29-7D37-404F-AE87-A298B78D5DFD}" type="doc">
      <dgm:prSet loTypeId="urn:microsoft.com/office/officeart/2005/8/layout/hierarchy3" loCatId="relationship" qsTypeId="urn:microsoft.com/office/officeart/2005/8/quickstyle/3d2" qsCatId="3D" csTypeId="urn:microsoft.com/office/officeart/2005/8/colors/colorful5" csCatId="colorful" phldr="1"/>
      <dgm:spPr/>
      <dgm:t>
        <a:bodyPr/>
        <a:lstStyle/>
        <a:p>
          <a:endParaRPr lang="en-GB"/>
        </a:p>
      </dgm:t>
    </dgm:pt>
    <dgm:pt modelId="{6E5C455D-2836-4014-A088-2DE66F4C065C}">
      <dgm:prSet custT="1"/>
      <dgm:spPr/>
      <dgm:t>
        <a:bodyPr/>
        <a:lstStyle/>
        <a:p>
          <a:pPr rtl="0"/>
          <a:r>
            <a:rPr lang="en-US" sz="1800" dirty="0">
              <a:solidFill>
                <a:schemeClr val="bg1"/>
              </a:solidFill>
              <a:latin typeface="Arial" pitchFamily="34" charset="0"/>
              <a:cs typeface="Arial" pitchFamily="34" charset="0"/>
            </a:rPr>
            <a:t>Caregivers suffer emotionally, economically, and in employment.</a:t>
          </a:r>
        </a:p>
      </dgm:t>
    </dgm:pt>
    <dgm:pt modelId="{C392BD96-5859-4453-BD08-331658741777}" type="parTrans" cxnId="{E214B97D-B93D-44E0-AAE8-7D28DC4E4B47}">
      <dgm:prSet/>
      <dgm:spPr/>
      <dgm:t>
        <a:bodyPr/>
        <a:lstStyle/>
        <a:p>
          <a:endParaRPr lang="en-GB" sz="1800">
            <a:solidFill>
              <a:schemeClr val="bg1"/>
            </a:solidFill>
            <a:latin typeface="Arial" pitchFamily="34" charset="0"/>
            <a:cs typeface="Arial" pitchFamily="34" charset="0"/>
          </a:endParaRPr>
        </a:p>
      </dgm:t>
    </dgm:pt>
    <dgm:pt modelId="{08297E25-6523-467B-A881-48D91A3C4127}" type="sibTrans" cxnId="{E214B97D-B93D-44E0-AAE8-7D28DC4E4B47}">
      <dgm:prSet/>
      <dgm:spPr/>
      <dgm:t>
        <a:bodyPr/>
        <a:lstStyle/>
        <a:p>
          <a:endParaRPr lang="en-GB" sz="1800">
            <a:solidFill>
              <a:schemeClr val="bg1"/>
            </a:solidFill>
            <a:latin typeface="Arial" pitchFamily="34" charset="0"/>
            <a:cs typeface="Arial" pitchFamily="34" charset="0"/>
          </a:endParaRPr>
        </a:p>
      </dgm:t>
    </dgm:pt>
    <dgm:pt modelId="{37FAF7B5-E59C-4A5D-A310-44357A400E4C}">
      <dgm:prSet custT="1"/>
      <dgm:spPr/>
      <dgm:t>
        <a:bodyPr/>
        <a:lstStyle/>
        <a:p>
          <a:pPr rtl="0"/>
          <a:r>
            <a:rPr lang="en-US" sz="1800" dirty="0">
              <a:solidFill>
                <a:schemeClr val="bg1"/>
              </a:solidFill>
              <a:latin typeface="Arial" pitchFamily="34" charset="0"/>
              <a:cs typeface="Arial" pitchFamily="34" charset="0"/>
            </a:rPr>
            <a:t>The increasing number of dementia cases will strain the health and social care services (Grey House Publishing, </a:t>
          </a:r>
          <a:r>
            <a:rPr lang="en-US" sz="1800" dirty="0" err="1">
              <a:solidFill>
                <a:schemeClr val="bg1"/>
              </a:solidFill>
              <a:latin typeface="Arial" pitchFamily="34" charset="0"/>
              <a:cs typeface="Arial" pitchFamily="34" charset="0"/>
            </a:rPr>
            <a:t>Inc</a:t>
          </a:r>
          <a:r>
            <a:rPr lang="en-US" sz="1800" dirty="0">
              <a:solidFill>
                <a:schemeClr val="bg1"/>
              </a:solidFill>
              <a:latin typeface="Arial" pitchFamily="34" charset="0"/>
              <a:cs typeface="Arial" pitchFamily="34" charset="0"/>
            </a:rPr>
            <a:t>, 2020).</a:t>
          </a:r>
        </a:p>
      </dgm:t>
    </dgm:pt>
    <dgm:pt modelId="{A9898453-3CD0-416F-86BF-9E6CCFB9B166}" type="parTrans" cxnId="{918D4BF9-8FCC-4E8B-9762-6161289D0D01}">
      <dgm:prSet/>
      <dgm:spPr/>
      <dgm:t>
        <a:bodyPr/>
        <a:lstStyle/>
        <a:p>
          <a:endParaRPr lang="en-GB" sz="1800">
            <a:solidFill>
              <a:schemeClr val="bg1"/>
            </a:solidFill>
            <a:latin typeface="Arial" pitchFamily="34" charset="0"/>
            <a:cs typeface="Arial" pitchFamily="34" charset="0"/>
          </a:endParaRPr>
        </a:p>
      </dgm:t>
    </dgm:pt>
    <dgm:pt modelId="{983DFD2C-7237-4001-A59E-4BA768CF5AA0}" type="sibTrans" cxnId="{918D4BF9-8FCC-4E8B-9762-6161289D0D01}">
      <dgm:prSet/>
      <dgm:spPr/>
      <dgm:t>
        <a:bodyPr/>
        <a:lstStyle/>
        <a:p>
          <a:endParaRPr lang="en-GB" sz="1800">
            <a:solidFill>
              <a:schemeClr val="bg1"/>
            </a:solidFill>
            <a:latin typeface="Arial" pitchFamily="34" charset="0"/>
            <a:cs typeface="Arial" pitchFamily="34" charset="0"/>
          </a:endParaRPr>
        </a:p>
      </dgm:t>
    </dgm:pt>
    <dgm:pt modelId="{F2F9C484-BED2-4EC6-A983-DAA28BC622D4}">
      <dgm:prSet custT="1"/>
      <dgm:spPr/>
      <dgm:t>
        <a:bodyPr/>
        <a:lstStyle/>
        <a:p>
          <a:pPr rtl="0"/>
          <a:r>
            <a:rPr lang="en-US" sz="1800" dirty="0">
              <a:solidFill>
                <a:schemeClr val="bg1"/>
              </a:solidFill>
              <a:latin typeface="Arial" pitchFamily="34" charset="0"/>
              <a:cs typeface="Arial" pitchFamily="34" charset="0"/>
            </a:rPr>
            <a:t>Dementia cost to the UK economy is more than 34 billion each year.</a:t>
          </a:r>
        </a:p>
      </dgm:t>
    </dgm:pt>
    <dgm:pt modelId="{531B3976-D93F-4747-8BD0-988A0DDB0188}" type="sibTrans" cxnId="{BDEAABAB-08C3-4D95-AF10-5C064786CBFB}">
      <dgm:prSet/>
      <dgm:spPr/>
      <dgm:t>
        <a:bodyPr/>
        <a:lstStyle/>
        <a:p>
          <a:endParaRPr lang="en-GB" sz="1800">
            <a:solidFill>
              <a:schemeClr val="bg1"/>
            </a:solidFill>
            <a:latin typeface="Arial" pitchFamily="34" charset="0"/>
            <a:cs typeface="Arial" pitchFamily="34" charset="0"/>
          </a:endParaRPr>
        </a:p>
      </dgm:t>
    </dgm:pt>
    <dgm:pt modelId="{09825899-1140-44A2-8E9F-FAF08E00DACA}" type="parTrans" cxnId="{BDEAABAB-08C3-4D95-AF10-5C064786CBFB}">
      <dgm:prSet/>
      <dgm:spPr/>
      <dgm:t>
        <a:bodyPr/>
        <a:lstStyle/>
        <a:p>
          <a:endParaRPr lang="en-GB" sz="1800">
            <a:solidFill>
              <a:schemeClr val="bg1"/>
            </a:solidFill>
            <a:latin typeface="Arial" pitchFamily="34" charset="0"/>
            <a:cs typeface="Arial" pitchFamily="34" charset="0"/>
          </a:endParaRPr>
        </a:p>
      </dgm:t>
    </dgm:pt>
    <dgm:pt modelId="{3A5734BE-F2AC-43DA-BCED-DC01F1A33274}" type="pres">
      <dgm:prSet presAssocID="{433E8C29-7D37-404F-AE87-A298B78D5DFD}" presName="diagram" presStyleCnt="0">
        <dgm:presLayoutVars>
          <dgm:chPref val="1"/>
          <dgm:dir/>
          <dgm:animOne val="branch"/>
          <dgm:animLvl val="lvl"/>
          <dgm:resizeHandles/>
        </dgm:presLayoutVars>
      </dgm:prSet>
      <dgm:spPr/>
    </dgm:pt>
    <dgm:pt modelId="{350B775A-84A0-4250-BCC9-F74D5C91A63E}" type="pres">
      <dgm:prSet presAssocID="{F2F9C484-BED2-4EC6-A983-DAA28BC622D4}" presName="root" presStyleCnt="0"/>
      <dgm:spPr/>
    </dgm:pt>
    <dgm:pt modelId="{4335A3F8-8E12-44B6-95C7-F71CAEB36AA1}" type="pres">
      <dgm:prSet presAssocID="{F2F9C484-BED2-4EC6-A983-DAA28BC622D4}" presName="rootComposite" presStyleCnt="0"/>
      <dgm:spPr/>
    </dgm:pt>
    <dgm:pt modelId="{18953737-1317-4091-9846-B9614D2DEA20}" type="pres">
      <dgm:prSet presAssocID="{F2F9C484-BED2-4EC6-A983-DAA28BC622D4}" presName="rootText" presStyleLbl="node1" presStyleIdx="0" presStyleCnt="3" custScaleY="120912"/>
      <dgm:spPr/>
    </dgm:pt>
    <dgm:pt modelId="{5CA5F5E5-34EF-4977-8469-828265BDB5C6}" type="pres">
      <dgm:prSet presAssocID="{F2F9C484-BED2-4EC6-A983-DAA28BC622D4}" presName="rootConnector" presStyleLbl="node1" presStyleIdx="0" presStyleCnt="3"/>
      <dgm:spPr/>
    </dgm:pt>
    <dgm:pt modelId="{6E630D41-6A1D-4E5C-94FB-4D24BBE68265}" type="pres">
      <dgm:prSet presAssocID="{F2F9C484-BED2-4EC6-A983-DAA28BC622D4}" presName="childShape" presStyleCnt="0"/>
      <dgm:spPr/>
    </dgm:pt>
    <dgm:pt modelId="{13695B3E-8187-4502-AFF0-B5EB720C384B}" type="pres">
      <dgm:prSet presAssocID="{6E5C455D-2836-4014-A088-2DE66F4C065C}" presName="root" presStyleCnt="0"/>
      <dgm:spPr/>
    </dgm:pt>
    <dgm:pt modelId="{945A8A83-A5F7-4F06-8B6D-522FAE918496}" type="pres">
      <dgm:prSet presAssocID="{6E5C455D-2836-4014-A088-2DE66F4C065C}" presName="rootComposite" presStyleCnt="0"/>
      <dgm:spPr/>
    </dgm:pt>
    <dgm:pt modelId="{B0DAEC8E-2E88-4D88-9373-41248DD0C10C}" type="pres">
      <dgm:prSet presAssocID="{6E5C455D-2836-4014-A088-2DE66F4C065C}" presName="rootText" presStyleLbl="node1" presStyleIdx="1" presStyleCnt="3" custScaleY="110860"/>
      <dgm:spPr/>
    </dgm:pt>
    <dgm:pt modelId="{BF826D59-7006-4579-92CE-91F888B32B2B}" type="pres">
      <dgm:prSet presAssocID="{6E5C455D-2836-4014-A088-2DE66F4C065C}" presName="rootConnector" presStyleLbl="node1" presStyleIdx="1" presStyleCnt="3"/>
      <dgm:spPr/>
    </dgm:pt>
    <dgm:pt modelId="{DBE2D2E1-2BDF-48B2-A8CC-C579DB0EF02E}" type="pres">
      <dgm:prSet presAssocID="{6E5C455D-2836-4014-A088-2DE66F4C065C}" presName="childShape" presStyleCnt="0"/>
      <dgm:spPr/>
    </dgm:pt>
    <dgm:pt modelId="{8ED33787-EEA2-4E5C-9226-CD2FC2BECE52}" type="pres">
      <dgm:prSet presAssocID="{37FAF7B5-E59C-4A5D-A310-44357A400E4C}" presName="root" presStyleCnt="0"/>
      <dgm:spPr/>
    </dgm:pt>
    <dgm:pt modelId="{27503B0E-6DA3-4EC4-9197-541BBDE94591}" type="pres">
      <dgm:prSet presAssocID="{37FAF7B5-E59C-4A5D-A310-44357A400E4C}" presName="rootComposite" presStyleCnt="0"/>
      <dgm:spPr/>
    </dgm:pt>
    <dgm:pt modelId="{2F5535CA-36BB-4C7E-84FA-383895931298}" type="pres">
      <dgm:prSet presAssocID="{37FAF7B5-E59C-4A5D-A310-44357A400E4C}" presName="rootText" presStyleLbl="node1" presStyleIdx="2" presStyleCnt="3" custScaleY="121721"/>
      <dgm:spPr/>
    </dgm:pt>
    <dgm:pt modelId="{3BB0D905-795F-4EA4-B532-86C8D53CEEF9}" type="pres">
      <dgm:prSet presAssocID="{37FAF7B5-E59C-4A5D-A310-44357A400E4C}" presName="rootConnector" presStyleLbl="node1" presStyleIdx="2" presStyleCnt="3"/>
      <dgm:spPr/>
    </dgm:pt>
    <dgm:pt modelId="{5CF68D6C-C463-444F-BECE-F9531A73B864}" type="pres">
      <dgm:prSet presAssocID="{37FAF7B5-E59C-4A5D-A310-44357A400E4C}" presName="childShape" presStyleCnt="0"/>
      <dgm:spPr/>
    </dgm:pt>
  </dgm:ptLst>
  <dgm:cxnLst>
    <dgm:cxn modelId="{61238604-0A4F-4AE8-9B5E-01463832510A}" type="presOf" srcId="{37FAF7B5-E59C-4A5D-A310-44357A400E4C}" destId="{2F5535CA-36BB-4C7E-84FA-383895931298}" srcOrd="0" destOrd="0" presId="urn:microsoft.com/office/officeart/2005/8/layout/hierarchy3"/>
    <dgm:cxn modelId="{56A0AC05-4E2A-4125-93F4-2F81AA587DA8}" type="presOf" srcId="{37FAF7B5-E59C-4A5D-A310-44357A400E4C}" destId="{3BB0D905-795F-4EA4-B532-86C8D53CEEF9}" srcOrd="1" destOrd="0" presId="urn:microsoft.com/office/officeart/2005/8/layout/hierarchy3"/>
    <dgm:cxn modelId="{CF7C4A4B-36EA-42DE-A71D-1A44488F1F9D}" type="presOf" srcId="{6E5C455D-2836-4014-A088-2DE66F4C065C}" destId="{B0DAEC8E-2E88-4D88-9373-41248DD0C10C}" srcOrd="0" destOrd="0" presId="urn:microsoft.com/office/officeart/2005/8/layout/hierarchy3"/>
    <dgm:cxn modelId="{E214B97D-B93D-44E0-AAE8-7D28DC4E4B47}" srcId="{433E8C29-7D37-404F-AE87-A298B78D5DFD}" destId="{6E5C455D-2836-4014-A088-2DE66F4C065C}" srcOrd="1" destOrd="0" parTransId="{C392BD96-5859-4453-BD08-331658741777}" sibTransId="{08297E25-6523-467B-A881-48D91A3C4127}"/>
    <dgm:cxn modelId="{90A620AB-6654-4A0C-B2CB-BA2DBDDB042A}" type="presOf" srcId="{6E5C455D-2836-4014-A088-2DE66F4C065C}" destId="{BF826D59-7006-4579-92CE-91F888B32B2B}" srcOrd="1" destOrd="0" presId="urn:microsoft.com/office/officeart/2005/8/layout/hierarchy3"/>
    <dgm:cxn modelId="{BDEAABAB-08C3-4D95-AF10-5C064786CBFB}" srcId="{433E8C29-7D37-404F-AE87-A298B78D5DFD}" destId="{F2F9C484-BED2-4EC6-A983-DAA28BC622D4}" srcOrd="0" destOrd="0" parTransId="{09825899-1140-44A2-8E9F-FAF08E00DACA}" sibTransId="{531B3976-D93F-4747-8BD0-988A0DDB0188}"/>
    <dgm:cxn modelId="{4182BBAE-2FFA-471C-8B9D-E58FE079C7E3}" type="presOf" srcId="{F2F9C484-BED2-4EC6-A983-DAA28BC622D4}" destId="{5CA5F5E5-34EF-4977-8469-828265BDB5C6}" srcOrd="1" destOrd="0" presId="urn:microsoft.com/office/officeart/2005/8/layout/hierarchy3"/>
    <dgm:cxn modelId="{47989ED4-F85D-4336-8053-909A11EE1734}" type="presOf" srcId="{433E8C29-7D37-404F-AE87-A298B78D5DFD}" destId="{3A5734BE-F2AC-43DA-BCED-DC01F1A33274}" srcOrd="0" destOrd="0" presId="urn:microsoft.com/office/officeart/2005/8/layout/hierarchy3"/>
    <dgm:cxn modelId="{6DF82DDF-DDC3-45D1-9E2D-66FA3AAE6DAD}" type="presOf" srcId="{F2F9C484-BED2-4EC6-A983-DAA28BC622D4}" destId="{18953737-1317-4091-9846-B9614D2DEA20}" srcOrd="0" destOrd="0" presId="urn:microsoft.com/office/officeart/2005/8/layout/hierarchy3"/>
    <dgm:cxn modelId="{918D4BF9-8FCC-4E8B-9762-6161289D0D01}" srcId="{433E8C29-7D37-404F-AE87-A298B78D5DFD}" destId="{37FAF7B5-E59C-4A5D-A310-44357A400E4C}" srcOrd="2" destOrd="0" parTransId="{A9898453-3CD0-416F-86BF-9E6CCFB9B166}" sibTransId="{983DFD2C-7237-4001-A59E-4BA768CF5AA0}"/>
    <dgm:cxn modelId="{DB8F687A-1314-41D0-8C99-42FBFEE63270}" type="presParOf" srcId="{3A5734BE-F2AC-43DA-BCED-DC01F1A33274}" destId="{350B775A-84A0-4250-BCC9-F74D5C91A63E}" srcOrd="0" destOrd="0" presId="urn:microsoft.com/office/officeart/2005/8/layout/hierarchy3"/>
    <dgm:cxn modelId="{594B1DB5-60D0-41F5-AC3A-A7914763B404}" type="presParOf" srcId="{350B775A-84A0-4250-BCC9-F74D5C91A63E}" destId="{4335A3F8-8E12-44B6-95C7-F71CAEB36AA1}" srcOrd="0" destOrd="0" presId="urn:microsoft.com/office/officeart/2005/8/layout/hierarchy3"/>
    <dgm:cxn modelId="{9C474FB4-37B4-42D4-A412-BF0255A81C3C}" type="presParOf" srcId="{4335A3F8-8E12-44B6-95C7-F71CAEB36AA1}" destId="{18953737-1317-4091-9846-B9614D2DEA20}" srcOrd="0" destOrd="0" presId="urn:microsoft.com/office/officeart/2005/8/layout/hierarchy3"/>
    <dgm:cxn modelId="{0997337A-46B5-4565-82E8-0416C103204B}" type="presParOf" srcId="{4335A3F8-8E12-44B6-95C7-F71CAEB36AA1}" destId="{5CA5F5E5-34EF-4977-8469-828265BDB5C6}" srcOrd="1" destOrd="0" presId="urn:microsoft.com/office/officeart/2005/8/layout/hierarchy3"/>
    <dgm:cxn modelId="{D777CF13-02EF-4F71-B2B3-EC85171D31B8}" type="presParOf" srcId="{350B775A-84A0-4250-BCC9-F74D5C91A63E}" destId="{6E630D41-6A1D-4E5C-94FB-4D24BBE68265}" srcOrd="1" destOrd="0" presId="urn:microsoft.com/office/officeart/2005/8/layout/hierarchy3"/>
    <dgm:cxn modelId="{65378AA6-5128-4CA5-8BC5-6057AE0ACD78}" type="presParOf" srcId="{3A5734BE-F2AC-43DA-BCED-DC01F1A33274}" destId="{13695B3E-8187-4502-AFF0-B5EB720C384B}" srcOrd="1" destOrd="0" presId="urn:microsoft.com/office/officeart/2005/8/layout/hierarchy3"/>
    <dgm:cxn modelId="{BD985410-3E1C-42AD-A691-08DD64FBC19A}" type="presParOf" srcId="{13695B3E-8187-4502-AFF0-B5EB720C384B}" destId="{945A8A83-A5F7-4F06-8B6D-522FAE918496}" srcOrd="0" destOrd="0" presId="urn:microsoft.com/office/officeart/2005/8/layout/hierarchy3"/>
    <dgm:cxn modelId="{D6FFFC02-CD00-416B-BCCB-53EF07D9F63F}" type="presParOf" srcId="{945A8A83-A5F7-4F06-8B6D-522FAE918496}" destId="{B0DAEC8E-2E88-4D88-9373-41248DD0C10C}" srcOrd="0" destOrd="0" presId="urn:microsoft.com/office/officeart/2005/8/layout/hierarchy3"/>
    <dgm:cxn modelId="{9C1F917E-A878-43C8-8D32-648CCC7BDE6F}" type="presParOf" srcId="{945A8A83-A5F7-4F06-8B6D-522FAE918496}" destId="{BF826D59-7006-4579-92CE-91F888B32B2B}" srcOrd="1" destOrd="0" presId="urn:microsoft.com/office/officeart/2005/8/layout/hierarchy3"/>
    <dgm:cxn modelId="{37C76CA5-034C-4E63-A3CE-767B79C23E59}" type="presParOf" srcId="{13695B3E-8187-4502-AFF0-B5EB720C384B}" destId="{DBE2D2E1-2BDF-48B2-A8CC-C579DB0EF02E}" srcOrd="1" destOrd="0" presId="urn:microsoft.com/office/officeart/2005/8/layout/hierarchy3"/>
    <dgm:cxn modelId="{86BB9ED5-9DFD-4790-8034-A7691222E9ED}" type="presParOf" srcId="{3A5734BE-F2AC-43DA-BCED-DC01F1A33274}" destId="{8ED33787-EEA2-4E5C-9226-CD2FC2BECE52}" srcOrd="2" destOrd="0" presId="urn:microsoft.com/office/officeart/2005/8/layout/hierarchy3"/>
    <dgm:cxn modelId="{186AA418-E339-467C-BD9B-787321A0A889}" type="presParOf" srcId="{8ED33787-EEA2-4E5C-9226-CD2FC2BECE52}" destId="{27503B0E-6DA3-4EC4-9197-541BBDE94591}" srcOrd="0" destOrd="0" presId="urn:microsoft.com/office/officeart/2005/8/layout/hierarchy3"/>
    <dgm:cxn modelId="{9F618658-80A8-4E30-99D0-4351DCB8B6F9}" type="presParOf" srcId="{27503B0E-6DA3-4EC4-9197-541BBDE94591}" destId="{2F5535CA-36BB-4C7E-84FA-383895931298}" srcOrd="0" destOrd="0" presId="urn:microsoft.com/office/officeart/2005/8/layout/hierarchy3"/>
    <dgm:cxn modelId="{3D555A46-682D-4ABB-B1B9-9C9578C778B1}" type="presParOf" srcId="{27503B0E-6DA3-4EC4-9197-541BBDE94591}" destId="{3BB0D905-795F-4EA4-B532-86C8D53CEEF9}" srcOrd="1" destOrd="0" presId="urn:microsoft.com/office/officeart/2005/8/layout/hierarchy3"/>
    <dgm:cxn modelId="{5720BE44-979B-4026-A2CB-97615E80D9DA}" type="presParOf" srcId="{8ED33787-EEA2-4E5C-9226-CD2FC2BECE52}" destId="{5CF68D6C-C463-444F-BECE-F9531A73B86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52305D8-A2B9-4B85-96F1-12F50AD834FF}" type="doc">
      <dgm:prSet loTypeId="urn:microsoft.com/office/officeart/2005/8/layout/venn2" loCatId="relationship" qsTypeId="urn:microsoft.com/office/officeart/2005/8/quickstyle/simple1" qsCatId="simple" csTypeId="urn:microsoft.com/office/officeart/2005/8/colors/colorful5" csCatId="colorful" phldr="1"/>
      <dgm:spPr/>
      <dgm:t>
        <a:bodyPr/>
        <a:lstStyle/>
        <a:p>
          <a:endParaRPr lang="en-GB"/>
        </a:p>
      </dgm:t>
    </dgm:pt>
    <dgm:pt modelId="{0AF9D4FC-8474-4E02-8906-83B9E17516DD}">
      <dgm:prSet custT="1"/>
      <dgm:spPr/>
      <dgm:t>
        <a:bodyPr/>
        <a:lstStyle/>
        <a:p>
          <a:pPr rtl="0"/>
          <a:r>
            <a:rPr lang="en-US" sz="1200" dirty="0">
              <a:solidFill>
                <a:schemeClr val="bg1"/>
              </a:solidFill>
              <a:latin typeface="Arial" pitchFamily="34" charset="0"/>
              <a:cs typeface="Arial" pitchFamily="34" charset="0"/>
            </a:rPr>
            <a:t>Diagnosis Cognitive tests, including MMSE or </a:t>
          </a:r>
          <a:r>
            <a:rPr lang="en-US" sz="1200" dirty="0" err="1">
              <a:solidFill>
                <a:schemeClr val="bg1"/>
              </a:solidFill>
              <a:latin typeface="Arial" pitchFamily="34" charset="0"/>
              <a:cs typeface="Arial" pitchFamily="34" charset="0"/>
            </a:rPr>
            <a:t>MoCA</a:t>
          </a:r>
          <a:r>
            <a:rPr lang="en-US" sz="1200" dirty="0">
              <a:solidFill>
                <a:schemeClr val="bg1"/>
              </a:solidFill>
              <a:latin typeface="Arial" pitchFamily="34" charset="0"/>
              <a:cs typeface="Arial" pitchFamily="34" charset="0"/>
            </a:rPr>
            <a:t>, are used to diagnose it (Hatton, 2021).</a:t>
          </a:r>
        </a:p>
      </dgm:t>
    </dgm:pt>
    <dgm:pt modelId="{903A7512-BF81-4C33-944D-EA4737677EF1}" type="parTrans" cxnId="{3CFAE6E6-FD4C-4A1C-BBE0-C76992ECD549}">
      <dgm:prSet/>
      <dgm:spPr/>
      <dgm:t>
        <a:bodyPr/>
        <a:lstStyle/>
        <a:p>
          <a:endParaRPr lang="en-GB">
            <a:solidFill>
              <a:schemeClr val="bg1"/>
            </a:solidFill>
            <a:latin typeface="Arial" pitchFamily="34" charset="0"/>
            <a:cs typeface="Arial" pitchFamily="34" charset="0"/>
          </a:endParaRPr>
        </a:p>
      </dgm:t>
    </dgm:pt>
    <dgm:pt modelId="{491C24F2-D91B-4C5A-BB27-242F9E38DA84}" type="sibTrans" cxnId="{3CFAE6E6-FD4C-4A1C-BBE0-C76992ECD549}">
      <dgm:prSet/>
      <dgm:spPr/>
      <dgm:t>
        <a:bodyPr/>
        <a:lstStyle/>
        <a:p>
          <a:endParaRPr lang="en-GB">
            <a:solidFill>
              <a:schemeClr val="bg1"/>
            </a:solidFill>
            <a:latin typeface="Arial" pitchFamily="34" charset="0"/>
            <a:cs typeface="Arial" pitchFamily="34" charset="0"/>
          </a:endParaRPr>
        </a:p>
      </dgm:t>
    </dgm:pt>
    <dgm:pt modelId="{1E21BAC8-FF70-49F4-A97A-FED068B1CABD}">
      <dgm:prSet custT="1"/>
      <dgm:spPr/>
      <dgm:t>
        <a:bodyPr/>
        <a:lstStyle/>
        <a:p>
          <a:pPr algn="l" rtl="0">
            <a:lnSpc>
              <a:spcPct val="150000"/>
            </a:lnSpc>
          </a:pPr>
          <a:r>
            <a:rPr lang="en-US" sz="1200" dirty="0">
              <a:solidFill>
                <a:schemeClr val="bg1"/>
              </a:solidFill>
              <a:latin typeface="Arial" pitchFamily="34" charset="0"/>
              <a:cs typeface="Arial" pitchFamily="34" charset="0"/>
            </a:rPr>
            <a:t>Neuroimaging (such as, MRI, CT scans) will help exclude other possible causes of the symptoms (Hoe and </a:t>
          </a:r>
          <a:r>
            <a:rPr lang="en-US" sz="1200" dirty="0" err="1">
              <a:solidFill>
                <a:schemeClr val="bg1"/>
              </a:solidFill>
              <a:latin typeface="Arial" pitchFamily="34" charset="0"/>
              <a:cs typeface="Arial" pitchFamily="34" charset="0"/>
            </a:rPr>
            <a:t>Orrell</a:t>
          </a:r>
          <a:r>
            <a:rPr lang="en-US" sz="1200" dirty="0">
              <a:solidFill>
                <a:schemeClr val="bg1"/>
              </a:solidFill>
              <a:latin typeface="Arial" pitchFamily="34" charset="0"/>
              <a:cs typeface="Arial" pitchFamily="34" charset="0"/>
            </a:rPr>
            <a:t>, 2021).</a:t>
          </a:r>
        </a:p>
      </dgm:t>
    </dgm:pt>
    <dgm:pt modelId="{D10D92E6-7685-44D9-A3DB-A6FC5C257875}" type="parTrans" cxnId="{255C312E-AEB6-4E88-8BEF-1C37DEC1F619}">
      <dgm:prSet/>
      <dgm:spPr/>
      <dgm:t>
        <a:bodyPr/>
        <a:lstStyle/>
        <a:p>
          <a:endParaRPr lang="en-GB">
            <a:solidFill>
              <a:schemeClr val="bg1"/>
            </a:solidFill>
            <a:latin typeface="Arial" pitchFamily="34" charset="0"/>
            <a:cs typeface="Arial" pitchFamily="34" charset="0"/>
          </a:endParaRPr>
        </a:p>
      </dgm:t>
    </dgm:pt>
    <dgm:pt modelId="{D74C4A98-78C2-4095-9488-A9F236BD8653}" type="sibTrans" cxnId="{255C312E-AEB6-4E88-8BEF-1C37DEC1F619}">
      <dgm:prSet/>
      <dgm:spPr/>
      <dgm:t>
        <a:bodyPr/>
        <a:lstStyle/>
        <a:p>
          <a:endParaRPr lang="en-GB">
            <a:solidFill>
              <a:schemeClr val="bg1"/>
            </a:solidFill>
            <a:latin typeface="Arial" pitchFamily="34" charset="0"/>
            <a:cs typeface="Arial" pitchFamily="34" charset="0"/>
          </a:endParaRPr>
        </a:p>
      </dgm:t>
    </dgm:pt>
    <dgm:pt modelId="{432811A9-6B3F-4920-A949-5B0721AC9B14}">
      <dgm:prSet custT="1"/>
      <dgm:spPr/>
      <dgm:t>
        <a:bodyPr/>
        <a:lstStyle/>
        <a:p>
          <a:pPr rtl="0"/>
          <a:r>
            <a:rPr lang="en-US" sz="1200" dirty="0">
              <a:solidFill>
                <a:schemeClr val="bg1"/>
              </a:solidFill>
              <a:latin typeface="Arial" pitchFamily="34" charset="0"/>
              <a:cs typeface="Arial" pitchFamily="34" charset="0"/>
            </a:rPr>
            <a:t>The timely diagnosis makes it possible to receive proper care, assistance, and medications (Holroyd-Leduc and Reddy, 2012).</a:t>
          </a:r>
        </a:p>
      </dgm:t>
    </dgm:pt>
    <dgm:pt modelId="{F308DE86-703F-4D9D-8CDC-08745FAD8B3D}" type="parTrans" cxnId="{23245229-93F7-47AD-9C75-DC0710082C8D}">
      <dgm:prSet/>
      <dgm:spPr/>
      <dgm:t>
        <a:bodyPr/>
        <a:lstStyle/>
        <a:p>
          <a:endParaRPr lang="en-GB">
            <a:solidFill>
              <a:schemeClr val="bg1"/>
            </a:solidFill>
            <a:latin typeface="Arial" pitchFamily="34" charset="0"/>
            <a:cs typeface="Arial" pitchFamily="34" charset="0"/>
          </a:endParaRPr>
        </a:p>
      </dgm:t>
    </dgm:pt>
    <dgm:pt modelId="{50BFE255-96FA-4E3F-9311-9F79BC190F1C}" type="sibTrans" cxnId="{23245229-93F7-47AD-9C75-DC0710082C8D}">
      <dgm:prSet/>
      <dgm:spPr/>
      <dgm:t>
        <a:bodyPr/>
        <a:lstStyle/>
        <a:p>
          <a:endParaRPr lang="en-GB">
            <a:solidFill>
              <a:schemeClr val="bg1"/>
            </a:solidFill>
            <a:latin typeface="Arial" pitchFamily="34" charset="0"/>
            <a:cs typeface="Arial" pitchFamily="34" charset="0"/>
          </a:endParaRPr>
        </a:p>
      </dgm:t>
    </dgm:pt>
    <dgm:pt modelId="{AB123210-34B8-425E-B655-4E0CF0C1B2F4}">
      <dgm:prSet custT="1"/>
      <dgm:spPr/>
      <dgm:t>
        <a:bodyPr/>
        <a:lstStyle/>
        <a:p>
          <a:pPr rtl="0">
            <a:lnSpc>
              <a:spcPct val="150000"/>
            </a:lnSpc>
          </a:pPr>
          <a:r>
            <a:rPr lang="en-US" sz="1200" dirty="0">
              <a:solidFill>
                <a:schemeClr val="bg1"/>
              </a:solidFill>
              <a:latin typeface="Arial" pitchFamily="34" charset="0"/>
              <a:cs typeface="Arial" pitchFamily="34" charset="0"/>
            </a:rPr>
            <a:t>It is important that clinical interviews with both the patient and the family should be used in evaluating </a:t>
          </a:r>
          <a:r>
            <a:rPr lang="en-US" sz="1200" dirty="0" err="1">
              <a:solidFill>
                <a:schemeClr val="bg1"/>
              </a:solidFill>
              <a:latin typeface="Arial" pitchFamily="34" charset="0"/>
              <a:cs typeface="Arial" pitchFamily="34" charset="0"/>
            </a:rPr>
            <a:t>behavioural</a:t>
          </a:r>
          <a:r>
            <a:rPr lang="en-US" sz="1200" dirty="0">
              <a:solidFill>
                <a:schemeClr val="bg1"/>
              </a:solidFill>
              <a:latin typeface="Arial" pitchFamily="34" charset="0"/>
              <a:cs typeface="Arial" pitchFamily="34" charset="0"/>
            </a:rPr>
            <a:t> and psychological symptoms (Jacoby and Al, 2012).</a:t>
          </a:r>
        </a:p>
      </dgm:t>
    </dgm:pt>
    <dgm:pt modelId="{949DA801-0AFA-4018-B324-FF00BFE21DEC}" type="parTrans" cxnId="{D78EA025-DF76-44E0-A029-605C582675FF}">
      <dgm:prSet/>
      <dgm:spPr/>
      <dgm:t>
        <a:bodyPr/>
        <a:lstStyle/>
        <a:p>
          <a:endParaRPr lang="en-GB">
            <a:solidFill>
              <a:schemeClr val="bg1"/>
            </a:solidFill>
            <a:latin typeface="Arial" pitchFamily="34" charset="0"/>
            <a:cs typeface="Arial" pitchFamily="34" charset="0"/>
          </a:endParaRPr>
        </a:p>
      </dgm:t>
    </dgm:pt>
    <dgm:pt modelId="{5584B4B8-231D-4736-98E8-7499D461EFE0}" type="sibTrans" cxnId="{D78EA025-DF76-44E0-A029-605C582675FF}">
      <dgm:prSet/>
      <dgm:spPr/>
      <dgm:t>
        <a:bodyPr/>
        <a:lstStyle/>
        <a:p>
          <a:endParaRPr lang="en-GB">
            <a:solidFill>
              <a:schemeClr val="bg1"/>
            </a:solidFill>
            <a:latin typeface="Arial" pitchFamily="34" charset="0"/>
            <a:cs typeface="Arial" pitchFamily="34" charset="0"/>
          </a:endParaRPr>
        </a:p>
      </dgm:t>
    </dgm:pt>
    <dgm:pt modelId="{D46DF368-6B8A-4078-89EB-F07C4EE726AF}" type="pres">
      <dgm:prSet presAssocID="{852305D8-A2B9-4B85-96F1-12F50AD834FF}" presName="Name0" presStyleCnt="0">
        <dgm:presLayoutVars>
          <dgm:chMax val="7"/>
          <dgm:resizeHandles val="exact"/>
        </dgm:presLayoutVars>
      </dgm:prSet>
      <dgm:spPr/>
    </dgm:pt>
    <dgm:pt modelId="{034B4035-5D0A-419D-82DF-432CB01220C6}" type="pres">
      <dgm:prSet presAssocID="{852305D8-A2B9-4B85-96F1-12F50AD834FF}" presName="comp1" presStyleCnt="0"/>
      <dgm:spPr/>
    </dgm:pt>
    <dgm:pt modelId="{47D92E22-C633-4E95-BD48-0208BE3BEAED}" type="pres">
      <dgm:prSet presAssocID="{852305D8-A2B9-4B85-96F1-12F50AD834FF}" presName="circle1" presStyleLbl="node1" presStyleIdx="0" presStyleCnt="4"/>
      <dgm:spPr/>
    </dgm:pt>
    <dgm:pt modelId="{B692AEB4-A9EA-482A-89B6-94099A712635}" type="pres">
      <dgm:prSet presAssocID="{852305D8-A2B9-4B85-96F1-12F50AD834FF}" presName="c1text" presStyleLbl="node1" presStyleIdx="0" presStyleCnt="4">
        <dgm:presLayoutVars>
          <dgm:bulletEnabled val="1"/>
        </dgm:presLayoutVars>
      </dgm:prSet>
      <dgm:spPr/>
    </dgm:pt>
    <dgm:pt modelId="{60366ACA-DC8B-45EA-A698-590137DF77FC}" type="pres">
      <dgm:prSet presAssocID="{852305D8-A2B9-4B85-96F1-12F50AD834FF}" presName="comp2" presStyleCnt="0"/>
      <dgm:spPr/>
    </dgm:pt>
    <dgm:pt modelId="{C28A2FDA-4CB4-45CC-9F01-9BF7ABF95D8F}" type="pres">
      <dgm:prSet presAssocID="{852305D8-A2B9-4B85-96F1-12F50AD834FF}" presName="circle2" presStyleLbl="node1" presStyleIdx="1" presStyleCnt="4" custScaleX="113782" custScaleY="105128"/>
      <dgm:spPr/>
    </dgm:pt>
    <dgm:pt modelId="{FA2E4628-FA79-448B-B76C-CB12F0B630AA}" type="pres">
      <dgm:prSet presAssocID="{852305D8-A2B9-4B85-96F1-12F50AD834FF}" presName="c2text" presStyleLbl="node1" presStyleIdx="1" presStyleCnt="4">
        <dgm:presLayoutVars>
          <dgm:bulletEnabled val="1"/>
        </dgm:presLayoutVars>
      </dgm:prSet>
      <dgm:spPr/>
    </dgm:pt>
    <dgm:pt modelId="{F5F0A27D-9D49-44FE-A7C7-D14265CF1DB2}" type="pres">
      <dgm:prSet presAssocID="{852305D8-A2B9-4B85-96F1-12F50AD834FF}" presName="comp3" presStyleCnt="0"/>
      <dgm:spPr/>
    </dgm:pt>
    <dgm:pt modelId="{C58C8444-8D17-49DB-A4E2-BF49EB3C1152}" type="pres">
      <dgm:prSet presAssocID="{852305D8-A2B9-4B85-96F1-12F50AD834FF}" presName="circle3" presStyleLbl="node1" presStyleIdx="2" presStyleCnt="4" custScaleY="93163"/>
      <dgm:spPr/>
    </dgm:pt>
    <dgm:pt modelId="{8176C01A-F56F-4AD0-A1E6-31439597D36A}" type="pres">
      <dgm:prSet presAssocID="{852305D8-A2B9-4B85-96F1-12F50AD834FF}" presName="c3text" presStyleLbl="node1" presStyleIdx="2" presStyleCnt="4">
        <dgm:presLayoutVars>
          <dgm:bulletEnabled val="1"/>
        </dgm:presLayoutVars>
      </dgm:prSet>
      <dgm:spPr/>
    </dgm:pt>
    <dgm:pt modelId="{C0F60E6C-F18A-4BD3-9F09-EDFB09497A8E}" type="pres">
      <dgm:prSet presAssocID="{852305D8-A2B9-4B85-96F1-12F50AD834FF}" presName="comp4" presStyleCnt="0"/>
      <dgm:spPr/>
    </dgm:pt>
    <dgm:pt modelId="{D91D3A66-FE5E-4055-AAAB-89D85AEA08F4}" type="pres">
      <dgm:prSet presAssocID="{852305D8-A2B9-4B85-96F1-12F50AD834FF}" presName="circle4" presStyleLbl="node1" presStyleIdx="3" presStyleCnt="4"/>
      <dgm:spPr/>
    </dgm:pt>
    <dgm:pt modelId="{D46C35FD-30DA-431E-BD7E-280788CFCAFF}" type="pres">
      <dgm:prSet presAssocID="{852305D8-A2B9-4B85-96F1-12F50AD834FF}" presName="c4text" presStyleLbl="node1" presStyleIdx="3" presStyleCnt="4">
        <dgm:presLayoutVars>
          <dgm:bulletEnabled val="1"/>
        </dgm:presLayoutVars>
      </dgm:prSet>
      <dgm:spPr/>
    </dgm:pt>
  </dgm:ptLst>
  <dgm:cxnLst>
    <dgm:cxn modelId="{38840008-E12E-45FB-A8D8-D6240B184365}" type="presOf" srcId="{432811A9-6B3F-4920-A949-5B0721AC9B14}" destId="{8176C01A-F56F-4AD0-A1E6-31439597D36A}" srcOrd="1" destOrd="0" presId="urn:microsoft.com/office/officeart/2005/8/layout/venn2"/>
    <dgm:cxn modelId="{D78EA025-DF76-44E0-A029-605C582675FF}" srcId="{852305D8-A2B9-4B85-96F1-12F50AD834FF}" destId="{AB123210-34B8-425E-B655-4E0CF0C1B2F4}" srcOrd="3" destOrd="0" parTransId="{949DA801-0AFA-4018-B324-FF00BFE21DEC}" sibTransId="{5584B4B8-231D-4736-98E8-7499D461EFE0}"/>
    <dgm:cxn modelId="{23245229-93F7-47AD-9C75-DC0710082C8D}" srcId="{852305D8-A2B9-4B85-96F1-12F50AD834FF}" destId="{432811A9-6B3F-4920-A949-5B0721AC9B14}" srcOrd="2" destOrd="0" parTransId="{F308DE86-703F-4D9D-8CDC-08745FAD8B3D}" sibTransId="{50BFE255-96FA-4E3F-9311-9F79BC190F1C}"/>
    <dgm:cxn modelId="{255C312E-AEB6-4E88-8BEF-1C37DEC1F619}" srcId="{852305D8-A2B9-4B85-96F1-12F50AD834FF}" destId="{1E21BAC8-FF70-49F4-A97A-FED068B1CABD}" srcOrd="1" destOrd="0" parTransId="{D10D92E6-7685-44D9-A3DB-A6FC5C257875}" sibTransId="{D74C4A98-78C2-4095-9488-A9F236BD8653}"/>
    <dgm:cxn modelId="{C912C82E-3681-41CD-BD7C-C5005F44B37F}" type="presOf" srcId="{1E21BAC8-FF70-49F4-A97A-FED068B1CABD}" destId="{C28A2FDA-4CB4-45CC-9F01-9BF7ABF95D8F}" srcOrd="0" destOrd="0" presId="urn:microsoft.com/office/officeart/2005/8/layout/venn2"/>
    <dgm:cxn modelId="{B654F04D-82EA-417B-9430-4DD6BA70D6BA}" type="presOf" srcId="{1E21BAC8-FF70-49F4-A97A-FED068B1CABD}" destId="{FA2E4628-FA79-448B-B76C-CB12F0B630AA}" srcOrd="1" destOrd="0" presId="urn:microsoft.com/office/officeart/2005/8/layout/venn2"/>
    <dgm:cxn modelId="{AB52577C-2745-4597-94B0-016759A3240B}" type="presOf" srcId="{0AF9D4FC-8474-4E02-8906-83B9E17516DD}" destId="{B692AEB4-A9EA-482A-89B6-94099A712635}" srcOrd="1" destOrd="0" presId="urn:microsoft.com/office/officeart/2005/8/layout/venn2"/>
    <dgm:cxn modelId="{3F1684A3-6406-4C33-AC5C-98F2CFF66C23}" type="presOf" srcId="{0AF9D4FC-8474-4E02-8906-83B9E17516DD}" destId="{47D92E22-C633-4E95-BD48-0208BE3BEAED}" srcOrd="0" destOrd="0" presId="urn:microsoft.com/office/officeart/2005/8/layout/venn2"/>
    <dgm:cxn modelId="{40B08FA7-E852-4754-ACDA-BB624F5E2FB3}" type="presOf" srcId="{852305D8-A2B9-4B85-96F1-12F50AD834FF}" destId="{D46DF368-6B8A-4078-89EB-F07C4EE726AF}" srcOrd="0" destOrd="0" presId="urn:microsoft.com/office/officeart/2005/8/layout/venn2"/>
    <dgm:cxn modelId="{266448B5-02A4-46CE-8F2B-61C2536D9CAA}" type="presOf" srcId="{AB123210-34B8-425E-B655-4E0CF0C1B2F4}" destId="{D46C35FD-30DA-431E-BD7E-280788CFCAFF}" srcOrd="1" destOrd="0" presId="urn:microsoft.com/office/officeart/2005/8/layout/venn2"/>
    <dgm:cxn modelId="{A51701CF-DB38-48F2-A49F-A357947FFA16}" type="presOf" srcId="{432811A9-6B3F-4920-A949-5B0721AC9B14}" destId="{C58C8444-8D17-49DB-A4E2-BF49EB3C1152}" srcOrd="0" destOrd="0" presId="urn:microsoft.com/office/officeart/2005/8/layout/venn2"/>
    <dgm:cxn modelId="{40E39DDD-0519-49C4-A0BE-401618137753}" type="presOf" srcId="{AB123210-34B8-425E-B655-4E0CF0C1B2F4}" destId="{D91D3A66-FE5E-4055-AAAB-89D85AEA08F4}" srcOrd="0" destOrd="0" presId="urn:microsoft.com/office/officeart/2005/8/layout/venn2"/>
    <dgm:cxn modelId="{3CFAE6E6-FD4C-4A1C-BBE0-C76992ECD549}" srcId="{852305D8-A2B9-4B85-96F1-12F50AD834FF}" destId="{0AF9D4FC-8474-4E02-8906-83B9E17516DD}" srcOrd="0" destOrd="0" parTransId="{903A7512-BF81-4C33-944D-EA4737677EF1}" sibTransId="{491C24F2-D91B-4C5A-BB27-242F9E38DA84}"/>
    <dgm:cxn modelId="{3BC9E5A7-F7AC-454E-8518-C5AB61A7593F}" type="presParOf" srcId="{D46DF368-6B8A-4078-89EB-F07C4EE726AF}" destId="{034B4035-5D0A-419D-82DF-432CB01220C6}" srcOrd="0" destOrd="0" presId="urn:microsoft.com/office/officeart/2005/8/layout/venn2"/>
    <dgm:cxn modelId="{BC4ACDAD-EE15-4350-847E-B7AFC76B95D3}" type="presParOf" srcId="{034B4035-5D0A-419D-82DF-432CB01220C6}" destId="{47D92E22-C633-4E95-BD48-0208BE3BEAED}" srcOrd="0" destOrd="0" presId="urn:microsoft.com/office/officeart/2005/8/layout/venn2"/>
    <dgm:cxn modelId="{A4138D5F-A919-4AB8-88BF-345670103E77}" type="presParOf" srcId="{034B4035-5D0A-419D-82DF-432CB01220C6}" destId="{B692AEB4-A9EA-482A-89B6-94099A712635}" srcOrd="1" destOrd="0" presId="urn:microsoft.com/office/officeart/2005/8/layout/venn2"/>
    <dgm:cxn modelId="{0AE69AC0-3EAB-437D-826E-1DB50BCBE38A}" type="presParOf" srcId="{D46DF368-6B8A-4078-89EB-F07C4EE726AF}" destId="{60366ACA-DC8B-45EA-A698-590137DF77FC}" srcOrd="1" destOrd="0" presId="urn:microsoft.com/office/officeart/2005/8/layout/venn2"/>
    <dgm:cxn modelId="{C7A521AC-8558-4844-A4EF-8DBC2CCC63BB}" type="presParOf" srcId="{60366ACA-DC8B-45EA-A698-590137DF77FC}" destId="{C28A2FDA-4CB4-45CC-9F01-9BF7ABF95D8F}" srcOrd="0" destOrd="0" presId="urn:microsoft.com/office/officeart/2005/8/layout/venn2"/>
    <dgm:cxn modelId="{84AEC5FC-F017-411E-927A-C49C44A66DC0}" type="presParOf" srcId="{60366ACA-DC8B-45EA-A698-590137DF77FC}" destId="{FA2E4628-FA79-448B-B76C-CB12F0B630AA}" srcOrd="1" destOrd="0" presId="urn:microsoft.com/office/officeart/2005/8/layout/venn2"/>
    <dgm:cxn modelId="{2EBEC516-B22A-41E1-985C-5743B0100C7E}" type="presParOf" srcId="{D46DF368-6B8A-4078-89EB-F07C4EE726AF}" destId="{F5F0A27D-9D49-44FE-A7C7-D14265CF1DB2}" srcOrd="2" destOrd="0" presId="urn:microsoft.com/office/officeart/2005/8/layout/venn2"/>
    <dgm:cxn modelId="{ADD9C53B-05C2-4384-8D77-190D37E461F6}" type="presParOf" srcId="{F5F0A27D-9D49-44FE-A7C7-D14265CF1DB2}" destId="{C58C8444-8D17-49DB-A4E2-BF49EB3C1152}" srcOrd="0" destOrd="0" presId="urn:microsoft.com/office/officeart/2005/8/layout/venn2"/>
    <dgm:cxn modelId="{80FBBA87-DE88-4490-9097-C7B4FBDED571}" type="presParOf" srcId="{F5F0A27D-9D49-44FE-A7C7-D14265CF1DB2}" destId="{8176C01A-F56F-4AD0-A1E6-31439597D36A}" srcOrd="1" destOrd="0" presId="urn:microsoft.com/office/officeart/2005/8/layout/venn2"/>
    <dgm:cxn modelId="{4F40794D-DAC3-469D-9D25-A37537A5FA5C}" type="presParOf" srcId="{D46DF368-6B8A-4078-89EB-F07C4EE726AF}" destId="{C0F60E6C-F18A-4BD3-9F09-EDFB09497A8E}" srcOrd="3" destOrd="0" presId="urn:microsoft.com/office/officeart/2005/8/layout/venn2"/>
    <dgm:cxn modelId="{41424E7F-1AD1-4D58-86A6-1EA97F945B2D}" type="presParOf" srcId="{C0F60E6C-F18A-4BD3-9F09-EDFB09497A8E}" destId="{D91D3A66-FE5E-4055-AAAB-89D85AEA08F4}" srcOrd="0" destOrd="0" presId="urn:microsoft.com/office/officeart/2005/8/layout/venn2"/>
    <dgm:cxn modelId="{2751893F-4143-4519-8DEF-4372A16EAC11}" type="presParOf" srcId="{C0F60E6C-F18A-4BD3-9F09-EDFB09497A8E}" destId="{D46C35FD-30DA-431E-BD7E-280788CFCAFF}"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A1B51B2-ABF0-46CF-81B0-8B9B74C2A26D}" type="doc">
      <dgm:prSet loTypeId="urn:microsoft.com/office/officeart/2005/8/layout/process1" loCatId="process" qsTypeId="urn:microsoft.com/office/officeart/2005/8/quickstyle/simple1" qsCatId="simple" csTypeId="urn:microsoft.com/office/officeart/2005/8/colors/colorful1" csCatId="colorful"/>
      <dgm:spPr/>
      <dgm:t>
        <a:bodyPr/>
        <a:lstStyle/>
        <a:p>
          <a:endParaRPr lang="en-GB"/>
        </a:p>
      </dgm:t>
    </dgm:pt>
    <dgm:pt modelId="{A9FD7F0B-2F03-4F94-8D58-6C99AA580AA1}">
      <dgm:prSet/>
      <dgm:spPr/>
      <dgm:t>
        <a:bodyPr/>
        <a:lstStyle/>
        <a:p>
          <a:pPr rtl="0"/>
          <a:r>
            <a:rPr lang="en-US">
              <a:solidFill>
                <a:schemeClr val="bg1"/>
              </a:solidFill>
              <a:latin typeface="Arial" pitchFamily="34" charset="0"/>
              <a:cs typeface="Arial" pitchFamily="34" charset="0"/>
            </a:rPr>
            <a:t>Frailty is widespread, and it heightens the dependency of care (Saunders and Alzheimer’s Australia (South Australia, 2014).</a:t>
          </a:r>
        </a:p>
      </dgm:t>
    </dgm:pt>
    <dgm:pt modelId="{3C3DFF4F-1D3D-4572-AEF1-05864BA97631}" type="parTrans" cxnId="{1A17BC9C-6A07-4D66-BC01-DADA77D30520}">
      <dgm:prSet/>
      <dgm:spPr/>
      <dgm:t>
        <a:bodyPr/>
        <a:lstStyle/>
        <a:p>
          <a:endParaRPr lang="en-GB">
            <a:solidFill>
              <a:schemeClr val="bg1"/>
            </a:solidFill>
            <a:latin typeface="Arial" pitchFamily="34" charset="0"/>
            <a:cs typeface="Arial" pitchFamily="34" charset="0"/>
          </a:endParaRPr>
        </a:p>
      </dgm:t>
    </dgm:pt>
    <dgm:pt modelId="{00BED32A-DF19-48C8-99E1-84554740802A}" type="sibTrans" cxnId="{1A17BC9C-6A07-4D66-BC01-DADA77D30520}">
      <dgm:prSet/>
      <dgm:spPr/>
      <dgm:t>
        <a:bodyPr/>
        <a:lstStyle/>
        <a:p>
          <a:endParaRPr lang="en-GB">
            <a:solidFill>
              <a:schemeClr val="bg1"/>
            </a:solidFill>
            <a:latin typeface="Arial" pitchFamily="34" charset="0"/>
            <a:cs typeface="Arial" pitchFamily="34" charset="0"/>
          </a:endParaRPr>
        </a:p>
      </dgm:t>
    </dgm:pt>
    <dgm:pt modelId="{A3B10B1A-8D4C-4EA7-A80A-B27549158E6F}">
      <dgm:prSet/>
      <dgm:spPr/>
      <dgm:t>
        <a:bodyPr/>
        <a:lstStyle/>
        <a:p>
          <a:pPr rtl="0"/>
          <a:r>
            <a:rPr lang="en-US">
              <a:solidFill>
                <a:schemeClr val="bg1"/>
              </a:solidFill>
              <a:latin typeface="Arial" pitchFamily="34" charset="0"/>
              <a:cs typeface="Arial" pitchFamily="34" charset="0"/>
            </a:rPr>
            <a:t>Cognitive decline is more severe and the quality of life is lower because of depression and anxiety (Scourfield, 2022).</a:t>
          </a:r>
        </a:p>
      </dgm:t>
    </dgm:pt>
    <dgm:pt modelId="{6ED9E199-B047-4303-BBDA-CDF1B7302DFA}" type="parTrans" cxnId="{66E64993-BBFF-43C5-B103-0B8AD775E1DB}">
      <dgm:prSet/>
      <dgm:spPr/>
      <dgm:t>
        <a:bodyPr/>
        <a:lstStyle/>
        <a:p>
          <a:endParaRPr lang="en-GB">
            <a:solidFill>
              <a:schemeClr val="bg1"/>
            </a:solidFill>
            <a:latin typeface="Arial" pitchFamily="34" charset="0"/>
            <a:cs typeface="Arial" pitchFamily="34" charset="0"/>
          </a:endParaRPr>
        </a:p>
      </dgm:t>
    </dgm:pt>
    <dgm:pt modelId="{134E9CA6-07F9-4B2E-8757-5E620B68415F}" type="sibTrans" cxnId="{66E64993-BBFF-43C5-B103-0B8AD775E1DB}">
      <dgm:prSet/>
      <dgm:spPr/>
      <dgm:t>
        <a:bodyPr/>
        <a:lstStyle/>
        <a:p>
          <a:endParaRPr lang="en-GB">
            <a:solidFill>
              <a:schemeClr val="bg1"/>
            </a:solidFill>
            <a:latin typeface="Arial" pitchFamily="34" charset="0"/>
            <a:cs typeface="Arial" pitchFamily="34" charset="0"/>
          </a:endParaRPr>
        </a:p>
      </dgm:t>
    </dgm:pt>
    <dgm:pt modelId="{BB4BC2DE-E0D1-42CE-A5B8-A8C8B6145A12}">
      <dgm:prSet/>
      <dgm:spPr/>
      <dgm:t>
        <a:bodyPr/>
        <a:lstStyle/>
        <a:p>
          <a:pPr rtl="0"/>
          <a:r>
            <a:rPr lang="en-US">
              <a:solidFill>
                <a:schemeClr val="bg1"/>
              </a:solidFill>
              <a:latin typeface="Arial" pitchFamily="34" charset="0"/>
              <a:cs typeface="Arial" pitchFamily="34" charset="0"/>
            </a:rPr>
            <a:t>Cardiovascular disease, diabetes, and hearing loss have a high rate of co-occurrence.</a:t>
          </a:r>
        </a:p>
      </dgm:t>
    </dgm:pt>
    <dgm:pt modelId="{49F71357-4AD6-4275-B9A8-E2486AD3EA79}" type="parTrans" cxnId="{C991C4B9-190C-4E7B-96A8-E0E4DF3B28A6}">
      <dgm:prSet/>
      <dgm:spPr/>
      <dgm:t>
        <a:bodyPr/>
        <a:lstStyle/>
        <a:p>
          <a:endParaRPr lang="en-GB">
            <a:solidFill>
              <a:schemeClr val="bg1"/>
            </a:solidFill>
            <a:latin typeface="Arial" pitchFamily="34" charset="0"/>
            <a:cs typeface="Arial" pitchFamily="34" charset="0"/>
          </a:endParaRPr>
        </a:p>
      </dgm:t>
    </dgm:pt>
    <dgm:pt modelId="{5FA79557-6E5E-42D2-8C3D-5E121F8F96F8}" type="sibTrans" cxnId="{C991C4B9-190C-4E7B-96A8-E0E4DF3B28A6}">
      <dgm:prSet/>
      <dgm:spPr/>
      <dgm:t>
        <a:bodyPr/>
        <a:lstStyle/>
        <a:p>
          <a:endParaRPr lang="en-GB">
            <a:solidFill>
              <a:schemeClr val="bg1"/>
            </a:solidFill>
            <a:latin typeface="Arial" pitchFamily="34" charset="0"/>
            <a:cs typeface="Arial" pitchFamily="34" charset="0"/>
          </a:endParaRPr>
        </a:p>
      </dgm:t>
    </dgm:pt>
    <dgm:pt modelId="{97EF8B8F-5CF9-4515-8561-0B4F2B1975BA}">
      <dgm:prSet/>
      <dgm:spPr/>
      <dgm:t>
        <a:bodyPr/>
        <a:lstStyle/>
        <a:p>
          <a:pPr rtl="0"/>
          <a:r>
            <a:rPr lang="en-US">
              <a:solidFill>
                <a:schemeClr val="bg1"/>
              </a:solidFill>
              <a:latin typeface="Arial" pitchFamily="34" charset="0"/>
              <a:cs typeface="Arial" pitchFamily="34" charset="0"/>
            </a:rPr>
            <a:t>Sensory disabilities, such as deafness and blindness, make care more difficult.</a:t>
          </a:r>
        </a:p>
      </dgm:t>
    </dgm:pt>
    <dgm:pt modelId="{0EA25B16-F63F-465A-93B1-CE42722BAC37}" type="parTrans" cxnId="{61705EF5-AA7E-4445-85DB-009E930F463E}">
      <dgm:prSet/>
      <dgm:spPr/>
      <dgm:t>
        <a:bodyPr/>
        <a:lstStyle/>
        <a:p>
          <a:endParaRPr lang="en-GB">
            <a:solidFill>
              <a:schemeClr val="bg1"/>
            </a:solidFill>
            <a:latin typeface="Arial" pitchFamily="34" charset="0"/>
            <a:cs typeface="Arial" pitchFamily="34" charset="0"/>
          </a:endParaRPr>
        </a:p>
      </dgm:t>
    </dgm:pt>
    <dgm:pt modelId="{30A3BEB9-8B29-4BE5-9579-04831C6FA626}" type="sibTrans" cxnId="{61705EF5-AA7E-4445-85DB-009E930F463E}">
      <dgm:prSet/>
      <dgm:spPr/>
      <dgm:t>
        <a:bodyPr/>
        <a:lstStyle/>
        <a:p>
          <a:endParaRPr lang="en-GB">
            <a:solidFill>
              <a:schemeClr val="bg1"/>
            </a:solidFill>
            <a:latin typeface="Arial" pitchFamily="34" charset="0"/>
            <a:cs typeface="Arial" pitchFamily="34" charset="0"/>
          </a:endParaRPr>
        </a:p>
      </dgm:t>
    </dgm:pt>
    <dgm:pt modelId="{24BC5841-84D9-47A8-B473-F1B9218EA465}" type="pres">
      <dgm:prSet presAssocID="{1A1B51B2-ABF0-46CF-81B0-8B9B74C2A26D}" presName="Name0" presStyleCnt="0">
        <dgm:presLayoutVars>
          <dgm:dir/>
          <dgm:resizeHandles val="exact"/>
        </dgm:presLayoutVars>
      </dgm:prSet>
      <dgm:spPr/>
    </dgm:pt>
    <dgm:pt modelId="{C00AA95A-1AD6-4D7C-AA08-D423650EF795}" type="pres">
      <dgm:prSet presAssocID="{A9FD7F0B-2F03-4F94-8D58-6C99AA580AA1}" presName="node" presStyleLbl="node1" presStyleIdx="0" presStyleCnt="4">
        <dgm:presLayoutVars>
          <dgm:bulletEnabled val="1"/>
        </dgm:presLayoutVars>
      </dgm:prSet>
      <dgm:spPr/>
    </dgm:pt>
    <dgm:pt modelId="{37E0C875-5B99-4C76-B81E-C0C5FC744E7E}" type="pres">
      <dgm:prSet presAssocID="{00BED32A-DF19-48C8-99E1-84554740802A}" presName="sibTrans" presStyleLbl="sibTrans2D1" presStyleIdx="0" presStyleCnt="3"/>
      <dgm:spPr/>
    </dgm:pt>
    <dgm:pt modelId="{938B7B45-AB07-486B-B5F4-240F7E995EB6}" type="pres">
      <dgm:prSet presAssocID="{00BED32A-DF19-48C8-99E1-84554740802A}" presName="connectorText" presStyleLbl="sibTrans2D1" presStyleIdx="0" presStyleCnt="3"/>
      <dgm:spPr/>
    </dgm:pt>
    <dgm:pt modelId="{B2B48854-C9D6-469F-92EE-3BAA1B191642}" type="pres">
      <dgm:prSet presAssocID="{A3B10B1A-8D4C-4EA7-A80A-B27549158E6F}" presName="node" presStyleLbl="node1" presStyleIdx="1" presStyleCnt="4">
        <dgm:presLayoutVars>
          <dgm:bulletEnabled val="1"/>
        </dgm:presLayoutVars>
      </dgm:prSet>
      <dgm:spPr/>
    </dgm:pt>
    <dgm:pt modelId="{FCE9A6B7-9407-458F-B34E-1AB9A7554DA7}" type="pres">
      <dgm:prSet presAssocID="{134E9CA6-07F9-4B2E-8757-5E620B68415F}" presName="sibTrans" presStyleLbl="sibTrans2D1" presStyleIdx="1" presStyleCnt="3"/>
      <dgm:spPr/>
    </dgm:pt>
    <dgm:pt modelId="{2E353BB1-D86E-4EF3-9F15-15F05718239C}" type="pres">
      <dgm:prSet presAssocID="{134E9CA6-07F9-4B2E-8757-5E620B68415F}" presName="connectorText" presStyleLbl="sibTrans2D1" presStyleIdx="1" presStyleCnt="3"/>
      <dgm:spPr/>
    </dgm:pt>
    <dgm:pt modelId="{97DF4EBF-7CE9-43E3-9D8E-1D0FC3270C15}" type="pres">
      <dgm:prSet presAssocID="{BB4BC2DE-E0D1-42CE-A5B8-A8C8B6145A12}" presName="node" presStyleLbl="node1" presStyleIdx="2" presStyleCnt="4">
        <dgm:presLayoutVars>
          <dgm:bulletEnabled val="1"/>
        </dgm:presLayoutVars>
      </dgm:prSet>
      <dgm:spPr/>
    </dgm:pt>
    <dgm:pt modelId="{E93DDDA4-5DEA-4101-838C-F6B3DAED4A7A}" type="pres">
      <dgm:prSet presAssocID="{5FA79557-6E5E-42D2-8C3D-5E121F8F96F8}" presName="sibTrans" presStyleLbl="sibTrans2D1" presStyleIdx="2" presStyleCnt="3"/>
      <dgm:spPr/>
    </dgm:pt>
    <dgm:pt modelId="{12F8D970-A3B5-45B0-B712-D9C3CE82C46C}" type="pres">
      <dgm:prSet presAssocID="{5FA79557-6E5E-42D2-8C3D-5E121F8F96F8}" presName="connectorText" presStyleLbl="sibTrans2D1" presStyleIdx="2" presStyleCnt="3"/>
      <dgm:spPr/>
    </dgm:pt>
    <dgm:pt modelId="{FE162B71-1BCF-42BF-A5B4-2032A4D1595E}" type="pres">
      <dgm:prSet presAssocID="{97EF8B8F-5CF9-4515-8561-0B4F2B1975BA}" presName="node" presStyleLbl="node1" presStyleIdx="3" presStyleCnt="4">
        <dgm:presLayoutVars>
          <dgm:bulletEnabled val="1"/>
        </dgm:presLayoutVars>
      </dgm:prSet>
      <dgm:spPr/>
    </dgm:pt>
  </dgm:ptLst>
  <dgm:cxnLst>
    <dgm:cxn modelId="{E31FE701-B7C1-4D73-A285-26C8826508AD}" type="presOf" srcId="{BB4BC2DE-E0D1-42CE-A5B8-A8C8B6145A12}" destId="{97DF4EBF-7CE9-43E3-9D8E-1D0FC3270C15}" srcOrd="0" destOrd="0" presId="urn:microsoft.com/office/officeart/2005/8/layout/process1"/>
    <dgm:cxn modelId="{87706F2E-178C-4CCB-BF76-2900B1E0EBBE}" type="presOf" srcId="{134E9CA6-07F9-4B2E-8757-5E620B68415F}" destId="{2E353BB1-D86E-4EF3-9F15-15F05718239C}" srcOrd="1" destOrd="0" presId="urn:microsoft.com/office/officeart/2005/8/layout/process1"/>
    <dgm:cxn modelId="{3500332F-A901-4437-A476-AEFEDB1F6435}" type="presOf" srcId="{1A1B51B2-ABF0-46CF-81B0-8B9B74C2A26D}" destId="{24BC5841-84D9-47A8-B473-F1B9218EA465}" srcOrd="0" destOrd="0" presId="urn:microsoft.com/office/officeart/2005/8/layout/process1"/>
    <dgm:cxn modelId="{C86AC63A-9BA6-44F2-94AC-149F1E4EDEDC}" type="presOf" srcId="{A3B10B1A-8D4C-4EA7-A80A-B27549158E6F}" destId="{B2B48854-C9D6-469F-92EE-3BAA1B191642}" srcOrd="0" destOrd="0" presId="urn:microsoft.com/office/officeart/2005/8/layout/process1"/>
    <dgm:cxn modelId="{1DDBD76B-BD1B-4775-9C9D-E7084E6304AD}" type="presOf" srcId="{5FA79557-6E5E-42D2-8C3D-5E121F8F96F8}" destId="{E93DDDA4-5DEA-4101-838C-F6B3DAED4A7A}" srcOrd="0" destOrd="0" presId="urn:microsoft.com/office/officeart/2005/8/layout/process1"/>
    <dgm:cxn modelId="{60CFE770-0DA0-458B-BFF1-58C839B1E6B9}" type="presOf" srcId="{97EF8B8F-5CF9-4515-8561-0B4F2B1975BA}" destId="{FE162B71-1BCF-42BF-A5B4-2032A4D1595E}" srcOrd="0" destOrd="0" presId="urn:microsoft.com/office/officeart/2005/8/layout/process1"/>
    <dgm:cxn modelId="{8735E97C-B756-4D89-B11F-23929BAF81AC}" type="presOf" srcId="{5FA79557-6E5E-42D2-8C3D-5E121F8F96F8}" destId="{12F8D970-A3B5-45B0-B712-D9C3CE82C46C}" srcOrd="1" destOrd="0" presId="urn:microsoft.com/office/officeart/2005/8/layout/process1"/>
    <dgm:cxn modelId="{66E64993-BBFF-43C5-B103-0B8AD775E1DB}" srcId="{1A1B51B2-ABF0-46CF-81B0-8B9B74C2A26D}" destId="{A3B10B1A-8D4C-4EA7-A80A-B27549158E6F}" srcOrd="1" destOrd="0" parTransId="{6ED9E199-B047-4303-BBDA-CDF1B7302DFA}" sibTransId="{134E9CA6-07F9-4B2E-8757-5E620B68415F}"/>
    <dgm:cxn modelId="{20DA3C97-A7E3-4E0C-9129-95C9D0DDC63E}" type="presOf" srcId="{A9FD7F0B-2F03-4F94-8D58-6C99AA580AA1}" destId="{C00AA95A-1AD6-4D7C-AA08-D423650EF795}" srcOrd="0" destOrd="0" presId="urn:microsoft.com/office/officeart/2005/8/layout/process1"/>
    <dgm:cxn modelId="{1A17BC9C-6A07-4D66-BC01-DADA77D30520}" srcId="{1A1B51B2-ABF0-46CF-81B0-8B9B74C2A26D}" destId="{A9FD7F0B-2F03-4F94-8D58-6C99AA580AA1}" srcOrd="0" destOrd="0" parTransId="{3C3DFF4F-1D3D-4572-AEF1-05864BA97631}" sibTransId="{00BED32A-DF19-48C8-99E1-84554740802A}"/>
    <dgm:cxn modelId="{59BF359E-DE7D-4BB9-9106-3DEBDF80748A}" type="presOf" srcId="{134E9CA6-07F9-4B2E-8757-5E620B68415F}" destId="{FCE9A6B7-9407-458F-B34E-1AB9A7554DA7}" srcOrd="0" destOrd="0" presId="urn:microsoft.com/office/officeart/2005/8/layout/process1"/>
    <dgm:cxn modelId="{9F8FD7A9-682A-4757-A775-4B656D46C9E8}" type="presOf" srcId="{00BED32A-DF19-48C8-99E1-84554740802A}" destId="{37E0C875-5B99-4C76-B81E-C0C5FC744E7E}" srcOrd="0" destOrd="0" presId="urn:microsoft.com/office/officeart/2005/8/layout/process1"/>
    <dgm:cxn modelId="{C991C4B9-190C-4E7B-96A8-E0E4DF3B28A6}" srcId="{1A1B51B2-ABF0-46CF-81B0-8B9B74C2A26D}" destId="{BB4BC2DE-E0D1-42CE-A5B8-A8C8B6145A12}" srcOrd="2" destOrd="0" parTransId="{49F71357-4AD6-4275-B9A8-E2486AD3EA79}" sibTransId="{5FA79557-6E5E-42D2-8C3D-5E121F8F96F8}"/>
    <dgm:cxn modelId="{558DBDE1-5AE0-4917-A415-638899E38BB3}" type="presOf" srcId="{00BED32A-DF19-48C8-99E1-84554740802A}" destId="{938B7B45-AB07-486B-B5F4-240F7E995EB6}" srcOrd="1" destOrd="0" presId="urn:microsoft.com/office/officeart/2005/8/layout/process1"/>
    <dgm:cxn modelId="{61705EF5-AA7E-4445-85DB-009E930F463E}" srcId="{1A1B51B2-ABF0-46CF-81B0-8B9B74C2A26D}" destId="{97EF8B8F-5CF9-4515-8561-0B4F2B1975BA}" srcOrd="3" destOrd="0" parTransId="{0EA25B16-F63F-465A-93B1-CE42722BAC37}" sibTransId="{30A3BEB9-8B29-4BE5-9579-04831C6FA626}"/>
    <dgm:cxn modelId="{EFE7E55E-B5D0-42F9-A6B6-69B60EB978A7}" type="presParOf" srcId="{24BC5841-84D9-47A8-B473-F1B9218EA465}" destId="{C00AA95A-1AD6-4D7C-AA08-D423650EF795}" srcOrd="0" destOrd="0" presId="urn:microsoft.com/office/officeart/2005/8/layout/process1"/>
    <dgm:cxn modelId="{B3BCABF7-8224-458E-ABD7-25E6D8133E08}" type="presParOf" srcId="{24BC5841-84D9-47A8-B473-F1B9218EA465}" destId="{37E0C875-5B99-4C76-B81E-C0C5FC744E7E}" srcOrd="1" destOrd="0" presId="urn:microsoft.com/office/officeart/2005/8/layout/process1"/>
    <dgm:cxn modelId="{6816111A-F17F-4859-A1A8-DB4B3736B3AF}" type="presParOf" srcId="{37E0C875-5B99-4C76-B81E-C0C5FC744E7E}" destId="{938B7B45-AB07-486B-B5F4-240F7E995EB6}" srcOrd="0" destOrd="0" presId="urn:microsoft.com/office/officeart/2005/8/layout/process1"/>
    <dgm:cxn modelId="{8BDCA1DF-C2FB-46D9-B688-253A3870505D}" type="presParOf" srcId="{24BC5841-84D9-47A8-B473-F1B9218EA465}" destId="{B2B48854-C9D6-469F-92EE-3BAA1B191642}" srcOrd="2" destOrd="0" presId="urn:microsoft.com/office/officeart/2005/8/layout/process1"/>
    <dgm:cxn modelId="{4020C5AA-0A1A-42C4-B467-5373A49E0AEC}" type="presParOf" srcId="{24BC5841-84D9-47A8-B473-F1B9218EA465}" destId="{FCE9A6B7-9407-458F-B34E-1AB9A7554DA7}" srcOrd="3" destOrd="0" presId="urn:microsoft.com/office/officeart/2005/8/layout/process1"/>
    <dgm:cxn modelId="{06260870-F970-487C-8144-F071BE5007B0}" type="presParOf" srcId="{FCE9A6B7-9407-458F-B34E-1AB9A7554DA7}" destId="{2E353BB1-D86E-4EF3-9F15-15F05718239C}" srcOrd="0" destOrd="0" presId="urn:microsoft.com/office/officeart/2005/8/layout/process1"/>
    <dgm:cxn modelId="{28D9526F-25FE-478F-99BF-32D9754E7161}" type="presParOf" srcId="{24BC5841-84D9-47A8-B473-F1B9218EA465}" destId="{97DF4EBF-7CE9-43E3-9D8E-1D0FC3270C15}" srcOrd="4" destOrd="0" presId="urn:microsoft.com/office/officeart/2005/8/layout/process1"/>
    <dgm:cxn modelId="{C37BAD3B-2B37-4851-9A1C-623430526B64}" type="presParOf" srcId="{24BC5841-84D9-47A8-B473-F1B9218EA465}" destId="{E93DDDA4-5DEA-4101-838C-F6B3DAED4A7A}" srcOrd="5" destOrd="0" presId="urn:microsoft.com/office/officeart/2005/8/layout/process1"/>
    <dgm:cxn modelId="{76B9D7E9-579B-4CDF-B24E-785895E05F80}" type="presParOf" srcId="{E93DDDA4-5DEA-4101-838C-F6B3DAED4A7A}" destId="{12F8D970-A3B5-45B0-B712-D9C3CE82C46C}" srcOrd="0" destOrd="0" presId="urn:microsoft.com/office/officeart/2005/8/layout/process1"/>
    <dgm:cxn modelId="{0C1105BC-BF3E-4135-9F0C-F86F92865484}" type="presParOf" srcId="{24BC5841-84D9-47A8-B473-F1B9218EA465}" destId="{FE162B71-1BCF-42BF-A5B4-2032A4D1595E}"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F7C6B9C-E238-4C13-BB44-F8DA986D837D}" type="doc">
      <dgm:prSet loTypeId="urn:microsoft.com/office/officeart/2005/8/layout/cycle4" loCatId="matrix" qsTypeId="urn:microsoft.com/office/officeart/2005/8/quickstyle/simple1" qsCatId="simple" csTypeId="urn:microsoft.com/office/officeart/2005/8/colors/colorful5" csCatId="colorful"/>
      <dgm:spPr/>
      <dgm:t>
        <a:bodyPr/>
        <a:lstStyle/>
        <a:p>
          <a:endParaRPr lang="en-GB"/>
        </a:p>
      </dgm:t>
    </dgm:pt>
    <dgm:pt modelId="{8840393B-BF3D-4AA9-9513-39857D9C0AEB}">
      <dgm:prSet/>
      <dgm:spPr/>
      <dgm:t>
        <a:bodyPr/>
        <a:lstStyle/>
        <a:p>
          <a:pPr rtl="0"/>
          <a:r>
            <a:rPr lang="en-US">
              <a:solidFill>
                <a:schemeClr val="bg1"/>
              </a:solidFill>
              <a:latin typeface="Arial" pitchFamily="34" charset="0"/>
              <a:cs typeface="Arial" pitchFamily="34" charset="0"/>
            </a:rPr>
            <a:t>The lifestyle factors (physical exercise and balanced diet) can help to decrease the risk of dementia development (Taylor, Paton and Kapur, 2015).</a:t>
          </a:r>
        </a:p>
      </dgm:t>
    </dgm:pt>
    <dgm:pt modelId="{0542385A-694B-4874-8D48-847EA50EB596}" type="parTrans" cxnId="{55F5CFC4-6C05-420F-9E6A-76DFF4E69745}">
      <dgm:prSet/>
      <dgm:spPr/>
      <dgm:t>
        <a:bodyPr/>
        <a:lstStyle/>
        <a:p>
          <a:endParaRPr lang="en-GB">
            <a:solidFill>
              <a:schemeClr val="bg1"/>
            </a:solidFill>
            <a:latin typeface="Arial" pitchFamily="34" charset="0"/>
            <a:cs typeface="Arial" pitchFamily="34" charset="0"/>
          </a:endParaRPr>
        </a:p>
      </dgm:t>
    </dgm:pt>
    <dgm:pt modelId="{1936305A-1ED3-4A90-ABB3-86A3710579DE}" type="sibTrans" cxnId="{55F5CFC4-6C05-420F-9E6A-76DFF4E69745}">
      <dgm:prSet/>
      <dgm:spPr/>
      <dgm:t>
        <a:bodyPr/>
        <a:lstStyle/>
        <a:p>
          <a:endParaRPr lang="en-GB">
            <a:solidFill>
              <a:schemeClr val="bg1"/>
            </a:solidFill>
            <a:latin typeface="Arial" pitchFamily="34" charset="0"/>
            <a:cs typeface="Arial" pitchFamily="34" charset="0"/>
          </a:endParaRPr>
        </a:p>
      </dgm:t>
    </dgm:pt>
    <dgm:pt modelId="{22D5DE95-48DB-4E9B-ADBD-55B91EBA88F3}">
      <dgm:prSet/>
      <dgm:spPr/>
      <dgm:t>
        <a:bodyPr/>
        <a:lstStyle/>
        <a:p>
          <a:pPr rtl="0"/>
          <a:r>
            <a:rPr lang="en-US">
              <a:solidFill>
                <a:schemeClr val="bg1"/>
              </a:solidFill>
              <a:latin typeface="Arial" pitchFamily="34" charset="0"/>
              <a:cs typeface="Arial" pitchFamily="34" charset="0"/>
            </a:rPr>
            <a:t>Social interaction and cognitive training help to prevent cognitive impairment (Victor, 2010).</a:t>
          </a:r>
        </a:p>
      </dgm:t>
    </dgm:pt>
    <dgm:pt modelId="{3F7672DB-069D-4736-896F-88C7C337694F}" type="parTrans" cxnId="{78639141-10E2-417B-9A6E-D1210ADB490D}">
      <dgm:prSet/>
      <dgm:spPr/>
      <dgm:t>
        <a:bodyPr/>
        <a:lstStyle/>
        <a:p>
          <a:endParaRPr lang="en-GB">
            <a:solidFill>
              <a:schemeClr val="bg1"/>
            </a:solidFill>
            <a:latin typeface="Arial" pitchFamily="34" charset="0"/>
            <a:cs typeface="Arial" pitchFamily="34" charset="0"/>
          </a:endParaRPr>
        </a:p>
      </dgm:t>
    </dgm:pt>
    <dgm:pt modelId="{5DE85F8D-4F00-44F2-ADC6-7F1851F06A5E}" type="sibTrans" cxnId="{78639141-10E2-417B-9A6E-D1210ADB490D}">
      <dgm:prSet/>
      <dgm:spPr/>
      <dgm:t>
        <a:bodyPr/>
        <a:lstStyle/>
        <a:p>
          <a:endParaRPr lang="en-GB">
            <a:solidFill>
              <a:schemeClr val="bg1"/>
            </a:solidFill>
            <a:latin typeface="Arial" pitchFamily="34" charset="0"/>
            <a:cs typeface="Arial" pitchFamily="34" charset="0"/>
          </a:endParaRPr>
        </a:p>
      </dgm:t>
    </dgm:pt>
    <dgm:pt modelId="{E58E12BE-BF01-4D1A-9FF4-CEE64C33CD2F}">
      <dgm:prSet/>
      <dgm:spPr/>
      <dgm:t>
        <a:bodyPr/>
        <a:lstStyle/>
        <a:p>
          <a:pPr rtl="0"/>
          <a:r>
            <a:rPr lang="en-US" dirty="0">
              <a:solidFill>
                <a:schemeClr val="bg1"/>
              </a:solidFill>
              <a:latin typeface="Arial" pitchFamily="34" charset="0"/>
              <a:cs typeface="Arial" pitchFamily="34" charset="0"/>
            </a:rPr>
            <a:t>Risk factors like hypertension, diabetes and smoking should be controlled in order to reduce the risk of dementia.</a:t>
          </a:r>
        </a:p>
      </dgm:t>
    </dgm:pt>
    <dgm:pt modelId="{F95DE66D-B869-45C5-8320-7165CC1D3A7A}" type="parTrans" cxnId="{1C8BC3AB-D37F-4A8E-BBE2-CEF6F3B648C9}">
      <dgm:prSet/>
      <dgm:spPr/>
      <dgm:t>
        <a:bodyPr/>
        <a:lstStyle/>
        <a:p>
          <a:endParaRPr lang="en-GB">
            <a:solidFill>
              <a:schemeClr val="bg1"/>
            </a:solidFill>
            <a:latin typeface="Arial" pitchFamily="34" charset="0"/>
            <a:cs typeface="Arial" pitchFamily="34" charset="0"/>
          </a:endParaRPr>
        </a:p>
      </dgm:t>
    </dgm:pt>
    <dgm:pt modelId="{A5F8DAEB-84D4-4C5D-906B-3BA3B4A115C4}" type="sibTrans" cxnId="{1C8BC3AB-D37F-4A8E-BBE2-CEF6F3B648C9}">
      <dgm:prSet/>
      <dgm:spPr/>
      <dgm:t>
        <a:bodyPr/>
        <a:lstStyle/>
        <a:p>
          <a:endParaRPr lang="en-GB">
            <a:solidFill>
              <a:schemeClr val="bg1"/>
            </a:solidFill>
            <a:latin typeface="Arial" pitchFamily="34" charset="0"/>
            <a:cs typeface="Arial" pitchFamily="34" charset="0"/>
          </a:endParaRPr>
        </a:p>
      </dgm:t>
    </dgm:pt>
    <dgm:pt modelId="{4BCF7494-61F3-4ED5-A845-E61FE6739E89}">
      <dgm:prSet/>
      <dgm:spPr/>
      <dgm:t>
        <a:bodyPr/>
        <a:lstStyle/>
        <a:p>
          <a:pPr rtl="0"/>
          <a:r>
            <a:rPr lang="en-US" dirty="0">
              <a:solidFill>
                <a:schemeClr val="bg1"/>
              </a:solidFill>
              <a:latin typeface="Arial" pitchFamily="34" charset="0"/>
              <a:cs typeface="Arial" pitchFamily="34" charset="0"/>
            </a:rPr>
            <a:t>Midlife brain health is encouraged through public health campaigns (World Health Organization, 2012).</a:t>
          </a:r>
        </a:p>
      </dgm:t>
    </dgm:pt>
    <dgm:pt modelId="{E92841F5-1C3F-4D2E-B55A-B92579A2775F}" type="parTrans" cxnId="{88422FE6-7CC4-43E6-92DD-C7C6B925D1B9}">
      <dgm:prSet/>
      <dgm:spPr/>
      <dgm:t>
        <a:bodyPr/>
        <a:lstStyle/>
        <a:p>
          <a:endParaRPr lang="en-GB">
            <a:solidFill>
              <a:schemeClr val="bg1"/>
            </a:solidFill>
            <a:latin typeface="Arial" pitchFamily="34" charset="0"/>
            <a:cs typeface="Arial" pitchFamily="34" charset="0"/>
          </a:endParaRPr>
        </a:p>
      </dgm:t>
    </dgm:pt>
    <dgm:pt modelId="{79339A61-9506-4AD8-BCA3-F18E5EED009D}" type="sibTrans" cxnId="{88422FE6-7CC4-43E6-92DD-C7C6B925D1B9}">
      <dgm:prSet/>
      <dgm:spPr/>
      <dgm:t>
        <a:bodyPr/>
        <a:lstStyle/>
        <a:p>
          <a:endParaRPr lang="en-GB">
            <a:solidFill>
              <a:schemeClr val="bg1"/>
            </a:solidFill>
            <a:latin typeface="Arial" pitchFamily="34" charset="0"/>
            <a:cs typeface="Arial" pitchFamily="34" charset="0"/>
          </a:endParaRPr>
        </a:p>
      </dgm:t>
    </dgm:pt>
    <dgm:pt modelId="{72C741D4-FD1E-459D-924B-A482E47CE924}" type="pres">
      <dgm:prSet presAssocID="{CF7C6B9C-E238-4C13-BB44-F8DA986D837D}" presName="cycleMatrixDiagram" presStyleCnt="0">
        <dgm:presLayoutVars>
          <dgm:chMax val="1"/>
          <dgm:dir/>
          <dgm:animLvl val="lvl"/>
          <dgm:resizeHandles val="exact"/>
        </dgm:presLayoutVars>
      </dgm:prSet>
      <dgm:spPr/>
    </dgm:pt>
    <dgm:pt modelId="{EC7873CC-D166-4A6E-AA44-C0AE9BBC4BDC}" type="pres">
      <dgm:prSet presAssocID="{CF7C6B9C-E238-4C13-BB44-F8DA986D837D}" presName="children" presStyleCnt="0"/>
      <dgm:spPr/>
    </dgm:pt>
    <dgm:pt modelId="{D16A61C0-17D0-4E82-A878-AF6B25C46A2D}" type="pres">
      <dgm:prSet presAssocID="{CF7C6B9C-E238-4C13-BB44-F8DA986D837D}" presName="childPlaceholder" presStyleCnt="0"/>
      <dgm:spPr/>
    </dgm:pt>
    <dgm:pt modelId="{5D405926-1D4A-4721-BC6C-118CDECE74BA}" type="pres">
      <dgm:prSet presAssocID="{CF7C6B9C-E238-4C13-BB44-F8DA986D837D}" presName="circle" presStyleCnt="0"/>
      <dgm:spPr/>
    </dgm:pt>
    <dgm:pt modelId="{5FD0D13D-0934-4BB1-94DF-2689FF0FD59E}" type="pres">
      <dgm:prSet presAssocID="{CF7C6B9C-E238-4C13-BB44-F8DA986D837D}" presName="quadrant1" presStyleLbl="node1" presStyleIdx="0" presStyleCnt="4">
        <dgm:presLayoutVars>
          <dgm:chMax val="1"/>
          <dgm:bulletEnabled val="1"/>
        </dgm:presLayoutVars>
      </dgm:prSet>
      <dgm:spPr/>
    </dgm:pt>
    <dgm:pt modelId="{0E5D64B2-5BCA-4790-986F-A108AD87D822}" type="pres">
      <dgm:prSet presAssocID="{CF7C6B9C-E238-4C13-BB44-F8DA986D837D}" presName="quadrant2" presStyleLbl="node1" presStyleIdx="1" presStyleCnt="4">
        <dgm:presLayoutVars>
          <dgm:chMax val="1"/>
          <dgm:bulletEnabled val="1"/>
        </dgm:presLayoutVars>
      </dgm:prSet>
      <dgm:spPr/>
    </dgm:pt>
    <dgm:pt modelId="{8AA92A62-1BA2-4057-A28E-22CDC4621BA2}" type="pres">
      <dgm:prSet presAssocID="{CF7C6B9C-E238-4C13-BB44-F8DA986D837D}" presName="quadrant3" presStyleLbl="node1" presStyleIdx="2" presStyleCnt="4">
        <dgm:presLayoutVars>
          <dgm:chMax val="1"/>
          <dgm:bulletEnabled val="1"/>
        </dgm:presLayoutVars>
      </dgm:prSet>
      <dgm:spPr/>
    </dgm:pt>
    <dgm:pt modelId="{5A729941-EA65-44DD-9929-AEA165E93CE7}" type="pres">
      <dgm:prSet presAssocID="{CF7C6B9C-E238-4C13-BB44-F8DA986D837D}" presName="quadrant4" presStyleLbl="node1" presStyleIdx="3" presStyleCnt="4">
        <dgm:presLayoutVars>
          <dgm:chMax val="1"/>
          <dgm:bulletEnabled val="1"/>
        </dgm:presLayoutVars>
      </dgm:prSet>
      <dgm:spPr/>
    </dgm:pt>
    <dgm:pt modelId="{9A7B7259-CEB8-444D-9967-8FA061077A39}" type="pres">
      <dgm:prSet presAssocID="{CF7C6B9C-E238-4C13-BB44-F8DA986D837D}" presName="quadrantPlaceholder" presStyleCnt="0"/>
      <dgm:spPr/>
    </dgm:pt>
    <dgm:pt modelId="{36313920-1F8D-4598-9EDA-D554A2236B8E}" type="pres">
      <dgm:prSet presAssocID="{CF7C6B9C-E238-4C13-BB44-F8DA986D837D}" presName="center1" presStyleLbl="fgShp" presStyleIdx="0" presStyleCnt="2"/>
      <dgm:spPr/>
    </dgm:pt>
    <dgm:pt modelId="{2DE42011-15B1-4055-933A-486295E86021}" type="pres">
      <dgm:prSet presAssocID="{CF7C6B9C-E238-4C13-BB44-F8DA986D837D}" presName="center2" presStyleLbl="fgShp" presStyleIdx="1" presStyleCnt="2"/>
      <dgm:spPr/>
    </dgm:pt>
  </dgm:ptLst>
  <dgm:cxnLst>
    <dgm:cxn modelId="{612C3003-F202-4090-95EA-2D2B8C56877C}" type="presOf" srcId="{22D5DE95-48DB-4E9B-ADBD-55B91EBA88F3}" destId="{0E5D64B2-5BCA-4790-986F-A108AD87D822}" srcOrd="0" destOrd="0" presId="urn:microsoft.com/office/officeart/2005/8/layout/cycle4"/>
    <dgm:cxn modelId="{C5FB8C10-8401-429F-A899-E8EE48B69EDF}" type="presOf" srcId="{4BCF7494-61F3-4ED5-A845-E61FE6739E89}" destId="{5A729941-EA65-44DD-9929-AEA165E93CE7}" srcOrd="0" destOrd="0" presId="urn:microsoft.com/office/officeart/2005/8/layout/cycle4"/>
    <dgm:cxn modelId="{78639141-10E2-417B-9A6E-D1210ADB490D}" srcId="{CF7C6B9C-E238-4C13-BB44-F8DA986D837D}" destId="{22D5DE95-48DB-4E9B-ADBD-55B91EBA88F3}" srcOrd="1" destOrd="0" parTransId="{3F7672DB-069D-4736-896F-88C7C337694F}" sibTransId="{5DE85F8D-4F00-44F2-ADC6-7F1851F06A5E}"/>
    <dgm:cxn modelId="{DDCE8478-42C2-48C0-9268-E17B89C0567A}" type="presOf" srcId="{CF7C6B9C-E238-4C13-BB44-F8DA986D837D}" destId="{72C741D4-FD1E-459D-924B-A482E47CE924}" srcOrd="0" destOrd="0" presId="urn:microsoft.com/office/officeart/2005/8/layout/cycle4"/>
    <dgm:cxn modelId="{5662E57B-6859-47DB-9C81-18D05AEF515E}" type="presOf" srcId="{E58E12BE-BF01-4D1A-9FF4-CEE64C33CD2F}" destId="{8AA92A62-1BA2-4057-A28E-22CDC4621BA2}" srcOrd="0" destOrd="0" presId="urn:microsoft.com/office/officeart/2005/8/layout/cycle4"/>
    <dgm:cxn modelId="{63A7199D-7CFC-4712-90FF-42940087149C}" type="presOf" srcId="{8840393B-BF3D-4AA9-9513-39857D9C0AEB}" destId="{5FD0D13D-0934-4BB1-94DF-2689FF0FD59E}" srcOrd="0" destOrd="0" presId="urn:microsoft.com/office/officeart/2005/8/layout/cycle4"/>
    <dgm:cxn modelId="{1C8BC3AB-D37F-4A8E-BBE2-CEF6F3B648C9}" srcId="{CF7C6B9C-E238-4C13-BB44-F8DA986D837D}" destId="{E58E12BE-BF01-4D1A-9FF4-CEE64C33CD2F}" srcOrd="2" destOrd="0" parTransId="{F95DE66D-B869-45C5-8320-7165CC1D3A7A}" sibTransId="{A5F8DAEB-84D4-4C5D-906B-3BA3B4A115C4}"/>
    <dgm:cxn modelId="{55F5CFC4-6C05-420F-9E6A-76DFF4E69745}" srcId="{CF7C6B9C-E238-4C13-BB44-F8DA986D837D}" destId="{8840393B-BF3D-4AA9-9513-39857D9C0AEB}" srcOrd="0" destOrd="0" parTransId="{0542385A-694B-4874-8D48-847EA50EB596}" sibTransId="{1936305A-1ED3-4A90-ABB3-86A3710579DE}"/>
    <dgm:cxn modelId="{88422FE6-7CC4-43E6-92DD-C7C6B925D1B9}" srcId="{CF7C6B9C-E238-4C13-BB44-F8DA986D837D}" destId="{4BCF7494-61F3-4ED5-A845-E61FE6739E89}" srcOrd="3" destOrd="0" parTransId="{E92841F5-1C3F-4D2E-B55A-B92579A2775F}" sibTransId="{79339A61-9506-4AD8-BCA3-F18E5EED009D}"/>
    <dgm:cxn modelId="{B7E8032F-A2DB-4D8A-82F6-285DE9D13A6F}" type="presParOf" srcId="{72C741D4-FD1E-459D-924B-A482E47CE924}" destId="{EC7873CC-D166-4A6E-AA44-C0AE9BBC4BDC}" srcOrd="0" destOrd="0" presId="urn:microsoft.com/office/officeart/2005/8/layout/cycle4"/>
    <dgm:cxn modelId="{C70B427F-93E9-4375-B5F0-43315617AC8F}" type="presParOf" srcId="{EC7873CC-D166-4A6E-AA44-C0AE9BBC4BDC}" destId="{D16A61C0-17D0-4E82-A878-AF6B25C46A2D}" srcOrd="0" destOrd="0" presId="urn:microsoft.com/office/officeart/2005/8/layout/cycle4"/>
    <dgm:cxn modelId="{85B51793-75C6-4482-B403-77EFE508C075}" type="presParOf" srcId="{72C741D4-FD1E-459D-924B-A482E47CE924}" destId="{5D405926-1D4A-4721-BC6C-118CDECE74BA}" srcOrd="1" destOrd="0" presId="urn:microsoft.com/office/officeart/2005/8/layout/cycle4"/>
    <dgm:cxn modelId="{E7B2F83C-0615-4E66-87B6-E7AA17647257}" type="presParOf" srcId="{5D405926-1D4A-4721-BC6C-118CDECE74BA}" destId="{5FD0D13D-0934-4BB1-94DF-2689FF0FD59E}" srcOrd="0" destOrd="0" presId="urn:microsoft.com/office/officeart/2005/8/layout/cycle4"/>
    <dgm:cxn modelId="{FB0DD9DC-8D9F-4CC5-BD2D-E2797D08217E}" type="presParOf" srcId="{5D405926-1D4A-4721-BC6C-118CDECE74BA}" destId="{0E5D64B2-5BCA-4790-986F-A108AD87D822}" srcOrd="1" destOrd="0" presId="urn:microsoft.com/office/officeart/2005/8/layout/cycle4"/>
    <dgm:cxn modelId="{FD8253EB-5238-43AD-8CEE-317FB367C493}" type="presParOf" srcId="{5D405926-1D4A-4721-BC6C-118CDECE74BA}" destId="{8AA92A62-1BA2-4057-A28E-22CDC4621BA2}" srcOrd="2" destOrd="0" presId="urn:microsoft.com/office/officeart/2005/8/layout/cycle4"/>
    <dgm:cxn modelId="{321D1620-4DF7-4529-B215-48514D1D3897}" type="presParOf" srcId="{5D405926-1D4A-4721-BC6C-118CDECE74BA}" destId="{5A729941-EA65-44DD-9929-AEA165E93CE7}" srcOrd="3" destOrd="0" presId="urn:microsoft.com/office/officeart/2005/8/layout/cycle4"/>
    <dgm:cxn modelId="{B715010C-AEFE-4E9C-B06C-FFE802EB7AB8}" type="presParOf" srcId="{5D405926-1D4A-4721-BC6C-118CDECE74BA}" destId="{9A7B7259-CEB8-444D-9967-8FA061077A39}" srcOrd="4" destOrd="0" presId="urn:microsoft.com/office/officeart/2005/8/layout/cycle4"/>
    <dgm:cxn modelId="{04D8F2A1-3662-435A-993C-1153580409DE}" type="presParOf" srcId="{72C741D4-FD1E-459D-924B-A482E47CE924}" destId="{36313920-1F8D-4598-9EDA-D554A2236B8E}" srcOrd="2" destOrd="0" presId="urn:microsoft.com/office/officeart/2005/8/layout/cycle4"/>
    <dgm:cxn modelId="{A9B5D297-90A1-47DF-A106-74FB3187D8D8}" type="presParOf" srcId="{72C741D4-FD1E-459D-924B-A482E47CE924}" destId="{2DE42011-15B1-4055-933A-486295E86021}"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7DB6361-F28F-4794-80C5-250A4E429B93}"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GB"/>
        </a:p>
      </dgm:t>
    </dgm:pt>
    <dgm:pt modelId="{FD974620-2D81-4E3E-8375-1B5BFB6E92EC}">
      <dgm:prSet/>
      <dgm:spPr/>
      <dgm:t>
        <a:bodyPr/>
        <a:lstStyle/>
        <a:p>
          <a:pPr rtl="0"/>
          <a:r>
            <a:rPr lang="en-US">
              <a:solidFill>
                <a:schemeClr val="bg1"/>
              </a:solidFill>
              <a:latin typeface="Arial" pitchFamily="34" charset="0"/>
              <a:cs typeface="Arial" pitchFamily="34" charset="0"/>
            </a:rPr>
            <a:t>Shared Decision-Making: Patient and carer planning.</a:t>
          </a:r>
        </a:p>
      </dgm:t>
    </dgm:pt>
    <dgm:pt modelId="{07FF6E12-F93D-4B36-ACDC-A495C02A3807}" type="parTrans" cxnId="{9E9EF284-36AA-4C40-B5C9-438A5806AF2B}">
      <dgm:prSet/>
      <dgm:spPr/>
      <dgm:t>
        <a:bodyPr/>
        <a:lstStyle/>
        <a:p>
          <a:endParaRPr lang="en-GB">
            <a:solidFill>
              <a:schemeClr val="bg1"/>
            </a:solidFill>
            <a:latin typeface="Arial" pitchFamily="34" charset="0"/>
            <a:cs typeface="Arial" pitchFamily="34" charset="0"/>
          </a:endParaRPr>
        </a:p>
      </dgm:t>
    </dgm:pt>
    <dgm:pt modelId="{88756EC9-5BF2-4845-ABEC-3995B7D9E307}" type="sibTrans" cxnId="{9E9EF284-36AA-4C40-B5C9-438A5806AF2B}">
      <dgm:prSet/>
      <dgm:spPr/>
      <dgm:t>
        <a:bodyPr/>
        <a:lstStyle/>
        <a:p>
          <a:endParaRPr lang="en-GB">
            <a:solidFill>
              <a:schemeClr val="bg1"/>
            </a:solidFill>
            <a:latin typeface="Arial" pitchFamily="34" charset="0"/>
            <a:cs typeface="Arial" pitchFamily="34" charset="0"/>
          </a:endParaRPr>
        </a:p>
      </dgm:t>
    </dgm:pt>
    <dgm:pt modelId="{B7580954-01BB-4AC8-8AC4-625E40156B5B}">
      <dgm:prSet/>
      <dgm:spPr/>
      <dgm:t>
        <a:bodyPr/>
        <a:lstStyle/>
        <a:p>
          <a:pPr rtl="0"/>
          <a:r>
            <a:rPr lang="en-US">
              <a:solidFill>
                <a:schemeClr val="bg1"/>
              </a:solidFill>
              <a:latin typeface="Arial" pitchFamily="34" charset="0"/>
              <a:cs typeface="Arial" pitchFamily="34" charset="0"/>
            </a:rPr>
            <a:t>Personalised Care and Support Plan: Interventions and recorded goals.</a:t>
          </a:r>
        </a:p>
      </dgm:t>
    </dgm:pt>
    <dgm:pt modelId="{78807FC8-6606-4783-8B31-B4E6DEF9EA51}" type="parTrans" cxnId="{9FDC29A0-D979-4F19-8667-07034240C718}">
      <dgm:prSet/>
      <dgm:spPr/>
      <dgm:t>
        <a:bodyPr/>
        <a:lstStyle/>
        <a:p>
          <a:endParaRPr lang="en-GB">
            <a:solidFill>
              <a:schemeClr val="bg1"/>
            </a:solidFill>
            <a:latin typeface="Arial" pitchFamily="34" charset="0"/>
            <a:cs typeface="Arial" pitchFamily="34" charset="0"/>
          </a:endParaRPr>
        </a:p>
      </dgm:t>
    </dgm:pt>
    <dgm:pt modelId="{B738A991-8571-4086-87BD-0CB483E5D6FC}" type="sibTrans" cxnId="{9FDC29A0-D979-4F19-8667-07034240C718}">
      <dgm:prSet/>
      <dgm:spPr/>
      <dgm:t>
        <a:bodyPr/>
        <a:lstStyle/>
        <a:p>
          <a:endParaRPr lang="en-GB">
            <a:solidFill>
              <a:schemeClr val="bg1"/>
            </a:solidFill>
            <a:latin typeface="Arial" pitchFamily="34" charset="0"/>
            <a:cs typeface="Arial" pitchFamily="34" charset="0"/>
          </a:endParaRPr>
        </a:p>
      </dgm:t>
    </dgm:pt>
    <dgm:pt modelId="{0EC01C82-47B8-4F48-B288-A40622507352}">
      <dgm:prSet/>
      <dgm:spPr/>
      <dgm:t>
        <a:bodyPr/>
        <a:lstStyle/>
        <a:p>
          <a:pPr rtl="0"/>
          <a:r>
            <a:rPr lang="en-US">
              <a:solidFill>
                <a:schemeClr val="bg1"/>
              </a:solidFill>
              <a:latin typeface="Arial" pitchFamily="34" charset="0"/>
              <a:cs typeface="Arial" pitchFamily="34" charset="0"/>
            </a:rPr>
            <a:t>Tools, independence training, coaching: Supported Self-Management.</a:t>
          </a:r>
        </a:p>
      </dgm:t>
    </dgm:pt>
    <dgm:pt modelId="{0EB5CF6D-297E-4A68-86DA-3EC50F629EA5}" type="parTrans" cxnId="{855C6720-5A43-4EDA-9705-B59A6870CE0F}">
      <dgm:prSet/>
      <dgm:spPr/>
      <dgm:t>
        <a:bodyPr/>
        <a:lstStyle/>
        <a:p>
          <a:endParaRPr lang="en-GB">
            <a:solidFill>
              <a:schemeClr val="bg1"/>
            </a:solidFill>
            <a:latin typeface="Arial" pitchFamily="34" charset="0"/>
            <a:cs typeface="Arial" pitchFamily="34" charset="0"/>
          </a:endParaRPr>
        </a:p>
      </dgm:t>
    </dgm:pt>
    <dgm:pt modelId="{5B87D27F-856B-4094-9E80-383B6F4B5371}" type="sibTrans" cxnId="{855C6720-5A43-4EDA-9705-B59A6870CE0F}">
      <dgm:prSet/>
      <dgm:spPr/>
      <dgm:t>
        <a:bodyPr/>
        <a:lstStyle/>
        <a:p>
          <a:endParaRPr lang="en-GB">
            <a:solidFill>
              <a:schemeClr val="bg1"/>
            </a:solidFill>
            <a:latin typeface="Arial" pitchFamily="34" charset="0"/>
            <a:cs typeface="Arial" pitchFamily="34" charset="0"/>
          </a:endParaRPr>
        </a:p>
      </dgm:t>
    </dgm:pt>
    <dgm:pt modelId="{89B3D968-36A6-4688-8B52-3C8121850DF5}">
      <dgm:prSet/>
      <dgm:spPr/>
      <dgm:t>
        <a:bodyPr/>
        <a:lstStyle/>
        <a:p>
          <a:pPr rtl="0"/>
          <a:r>
            <a:rPr lang="en-US">
              <a:solidFill>
                <a:schemeClr val="bg1"/>
              </a:solidFill>
              <a:latin typeface="Arial" pitchFamily="34" charset="0"/>
              <a:cs typeface="Arial" pitchFamily="34" charset="0"/>
            </a:rPr>
            <a:t>Social Prescribing: Connection to the community activity and wellbeing support.</a:t>
          </a:r>
        </a:p>
      </dgm:t>
    </dgm:pt>
    <dgm:pt modelId="{920E2D38-E5ED-41B8-8A16-253D7DE9DD1F}" type="parTrans" cxnId="{79715936-6789-4325-B1BB-3F7683E86141}">
      <dgm:prSet/>
      <dgm:spPr/>
      <dgm:t>
        <a:bodyPr/>
        <a:lstStyle/>
        <a:p>
          <a:endParaRPr lang="en-GB">
            <a:solidFill>
              <a:schemeClr val="bg1"/>
            </a:solidFill>
            <a:latin typeface="Arial" pitchFamily="34" charset="0"/>
            <a:cs typeface="Arial" pitchFamily="34" charset="0"/>
          </a:endParaRPr>
        </a:p>
      </dgm:t>
    </dgm:pt>
    <dgm:pt modelId="{2911F75B-A9D0-40C0-B9AC-913BFF039331}" type="sibTrans" cxnId="{79715936-6789-4325-B1BB-3F7683E86141}">
      <dgm:prSet/>
      <dgm:spPr/>
      <dgm:t>
        <a:bodyPr/>
        <a:lstStyle/>
        <a:p>
          <a:endParaRPr lang="en-GB">
            <a:solidFill>
              <a:schemeClr val="bg1"/>
            </a:solidFill>
            <a:latin typeface="Arial" pitchFamily="34" charset="0"/>
            <a:cs typeface="Arial" pitchFamily="34" charset="0"/>
          </a:endParaRPr>
        </a:p>
      </dgm:t>
    </dgm:pt>
    <dgm:pt modelId="{71297FF5-B714-46F7-8B97-932407EAE098}">
      <dgm:prSet/>
      <dgm:spPr/>
      <dgm:t>
        <a:bodyPr/>
        <a:lstStyle/>
        <a:p>
          <a:pPr rtl="0"/>
          <a:r>
            <a:rPr lang="en-US">
              <a:solidFill>
                <a:schemeClr val="bg1"/>
              </a:solidFill>
              <a:latin typeface="Arial" pitchFamily="34" charset="0"/>
              <a:cs typeface="Arial" pitchFamily="34" charset="0"/>
            </a:rPr>
            <a:t>Choice: Providing choice in the treatment, care settings and support channels.</a:t>
          </a:r>
        </a:p>
      </dgm:t>
    </dgm:pt>
    <dgm:pt modelId="{56238C58-B69B-4889-876A-44AC979BE1FC}" type="parTrans" cxnId="{EE24F9FD-8C9B-4304-A014-5DED909D06D6}">
      <dgm:prSet/>
      <dgm:spPr/>
      <dgm:t>
        <a:bodyPr/>
        <a:lstStyle/>
        <a:p>
          <a:endParaRPr lang="en-GB">
            <a:solidFill>
              <a:schemeClr val="bg1"/>
            </a:solidFill>
            <a:latin typeface="Arial" pitchFamily="34" charset="0"/>
            <a:cs typeface="Arial" pitchFamily="34" charset="0"/>
          </a:endParaRPr>
        </a:p>
      </dgm:t>
    </dgm:pt>
    <dgm:pt modelId="{C7CA63D6-EDB1-48EB-879F-5CC7243FD457}" type="sibTrans" cxnId="{EE24F9FD-8C9B-4304-A014-5DED909D06D6}">
      <dgm:prSet/>
      <dgm:spPr/>
      <dgm:t>
        <a:bodyPr/>
        <a:lstStyle/>
        <a:p>
          <a:endParaRPr lang="en-GB">
            <a:solidFill>
              <a:schemeClr val="bg1"/>
            </a:solidFill>
            <a:latin typeface="Arial" pitchFamily="34" charset="0"/>
            <a:cs typeface="Arial" pitchFamily="34" charset="0"/>
          </a:endParaRPr>
        </a:p>
      </dgm:t>
    </dgm:pt>
    <dgm:pt modelId="{6581C201-7CA6-4455-A5BD-0EF11ADAE6FB}">
      <dgm:prSet/>
      <dgm:spPr/>
      <dgm:t>
        <a:bodyPr/>
        <a:lstStyle/>
        <a:p>
          <a:pPr rtl="0"/>
          <a:r>
            <a:rPr lang="en-US" dirty="0">
              <a:solidFill>
                <a:schemeClr val="bg1"/>
              </a:solidFill>
              <a:latin typeface="Arial" pitchFamily="34" charset="0"/>
              <a:cs typeface="Arial" pitchFamily="34" charset="0"/>
            </a:rPr>
            <a:t>Personal Health Budgets: Financing of </a:t>
          </a:r>
          <a:r>
            <a:rPr lang="en-US" dirty="0" err="1">
              <a:solidFill>
                <a:schemeClr val="bg1"/>
              </a:solidFill>
              <a:latin typeface="Arial" pitchFamily="34" charset="0"/>
              <a:cs typeface="Arial" pitchFamily="34" charset="0"/>
            </a:rPr>
            <a:t>personalised</a:t>
          </a:r>
          <a:r>
            <a:rPr lang="en-US" dirty="0">
              <a:solidFill>
                <a:schemeClr val="bg1"/>
              </a:solidFill>
              <a:latin typeface="Arial" pitchFamily="34" charset="0"/>
              <a:cs typeface="Arial" pitchFamily="34" charset="0"/>
            </a:rPr>
            <a:t> support.</a:t>
          </a:r>
        </a:p>
      </dgm:t>
    </dgm:pt>
    <dgm:pt modelId="{EAF66BB5-5DE1-4631-A9D5-5215F14D1ABA}" type="parTrans" cxnId="{DEEB6833-87F9-4F48-A46F-B7035BC0F223}">
      <dgm:prSet/>
      <dgm:spPr/>
      <dgm:t>
        <a:bodyPr/>
        <a:lstStyle/>
        <a:p>
          <a:endParaRPr lang="en-GB">
            <a:solidFill>
              <a:schemeClr val="bg1"/>
            </a:solidFill>
            <a:latin typeface="Arial" pitchFamily="34" charset="0"/>
            <a:cs typeface="Arial" pitchFamily="34" charset="0"/>
          </a:endParaRPr>
        </a:p>
      </dgm:t>
    </dgm:pt>
    <dgm:pt modelId="{8EF667EF-879C-45A7-A258-AC2C751D3AF7}" type="sibTrans" cxnId="{DEEB6833-87F9-4F48-A46F-B7035BC0F223}">
      <dgm:prSet/>
      <dgm:spPr/>
      <dgm:t>
        <a:bodyPr/>
        <a:lstStyle/>
        <a:p>
          <a:endParaRPr lang="en-GB">
            <a:solidFill>
              <a:schemeClr val="bg1"/>
            </a:solidFill>
            <a:latin typeface="Arial" pitchFamily="34" charset="0"/>
            <a:cs typeface="Arial" pitchFamily="34" charset="0"/>
          </a:endParaRPr>
        </a:p>
      </dgm:t>
    </dgm:pt>
    <dgm:pt modelId="{71320370-77AC-4239-AC14-8B13E8D1C40E}">
      <dgm:prSet/>
      <dgm:spPr/>
      <dgm:t>
        <a:bodyPr/>
        <a:lstStyle/>
        <a:p>
          <a:pPr rtl="0"/>
          <a:r>
            <a:rPr lang="en-US">
              <a:solidFill>
                <a:schemeClr val="bg1"/>
              </a:solidFill>
              <a:latin typeface="Arial" pitchFamily="34" charset="0"/>
              <a:cs typeface="Arial" pitchFamily="34" charset="0"/>
            </a:rPr>
            <a:t>Life-story work increases individual care through the preservation of identity.</a:t>
          </a:r>
        </a:p>
      </dgm:t>
    </dgm:pt>
    <dgm:pt modelId="{7E7774C5-2B93-4052-804B-CB33454D7E2D}" type="parTrans" cxnId="{5EAD1577-E60F-4B5A-9EBD-3106B1316F3A}">
      <dgm:prSet/>
      <dgm:spPr/>
      <dgm:t>
        <a:bodyPr/>
        <a:lstStyle/>
        <a:p>
          <a:endParaRPr lang="en-GB">
            <a:solidFill>
              <a:schemeClr val="bg1"/>
            </a:solidFill>
            <a:latin typeface="Arial" pitchFamily="34" charset="0"/>
            <a:cs typeface="Arial" pitchFamily="34" charset="0"/>
          </a:endParaRPr>
        </a:p>
      </dgm:t>
    </dgm:pt>
    <dgm:pt modelId="{C4CC3C02-5FD6-4839-80B0-12AB78471C8E}" type="sibTrans" cxnId="{5EAD1577-E60F-4B5A-9EBD-3106B1316F3A}">
      <dgm:prSet/>
      <dgm:spPr/>
      <dgm:t>
        <a:bodyPr/>
        <a:lstStyle/>
        <a:p>
          <a:endParaRPr lang="en-GB">
            <a:solidFill>
              <a:schemeClr val="bg1"/>
            </a:solidFill>
            <a:latin typeface="Arial" pitchFamily="34" charset="0"/>
            <a:cs typeface="Arial" pitchFamily="34" charset="0"/>
          </a:endParaRPr>
        </a:p>
      </dgm:t>
    </dgm:pt>
    <dgm:pt modelId="{5E36233A-5C16-4552-A727-C96665E4C4E0}">
      <dgm:prSet/>
      <dgm:spPr/>
      <dgm:t>
        <a:bodyPr/>
        <a:lstStyle/>
        <a:p>
          <a:pPr rtl="0"/>
          <a:r>
            <a:rPr lang="en-US">
              <a:solidFill>
                <a:schemeClr val="bg1"/>
              </a:solidFill>
              <a:latin typeface="Arial" pitchFamily="34" charset="0"/>
              <a:cs typeface="Arial" pitchFamily="34" charset="0"/>
            </a:rPr>
            <a:t>Social prescribing: It refers to the connection between individuals and community activities aimed at enhancing mental and physical well-being.</a:t>
          </a:r>
        </a:p>
      </dgm:t>
    </dgm:pt>
    <dgm:pt modelId="{0B2F7527-633E-479E-916E-2DB6B3421A1A}" type="parTrans" cxnId="{183E2B76-2B43-483B-927D-857BC3C6A28F}">
      <dgm:prSet/>
      <dgm:spPr/>
      <dgm:t>
        <a:bodyPr/>
        <a:lstStyle/>
        <a:p>
          <a:endParaRPr lang="en-GB">
            <a:solidFill>
              <a:schemeClr val="bg1"/>
            </a:solidFill>
            <a:latin typeface="Arial" pitchFamily="34" charset="0"/>
            <a:cs typeface="Arial" pitchFamily="34" charset="0"/>
          </a:endParaRPr>
        </a:p>
      </dgm:t>
    </dgm:pt>
    <dgm:pt modelId="{1990726F-7E89-42CA-A524-A18604B2CFA5}" type="sibTrans" cxnId="{183E2B76-2B43-483B-927D-857BC3C6A28F}">
      <dgm:prSet/>
      <dgm:spPr/>
      <dgm:t>
        <a:bodyPr/>
        <a:lstStyle/>
        <a:p>
          <a:endParaRPr lang="en-GB">
            <a:solidFill>
              <a:schemeClr val="bg1"/>
            </a:solidFill>
            <a:latin typeface="Arial" pitchFamily="34" charset="0"/>
            <a:cs typeface="Arial" pitchFamily="34" charset="0"/>
          </a:endParaRPr>
        </a:p>
      </dgm:t>
    </dgm:pt>
    <dgm:pt modelId="{B1456B9C-6EE1-4D55-A584-CA7ED4EFE703}">
      <dgm:prSet/>
      <dgm:spPr/>
      <dgm:t>
        <a:bodyPr/>
        <a:lstStyle/>
        <a:p>
          <a:pPr rtl="0"/>
          <a:r>
            <a:rPr lang="en-US">
              <a:solidFill>
                <a:schemeClr val="bg1"/>
              </a:solidFill>
              <a:latin typeface="Arial" pitchFamily="34" charset="0"/>
              <a:cs typeface="Arial" pitchFamily="34" charset="0"/>
            </a:rPr>
            <a:t>The digital tools (such as, reminder devices) will assist patients in keeping routines.</a:t>
          </a:r>
        </a:p>
      </dgm:t>
    </dgm:pt>
    <dgm:pt modelId="{53BD450C-5DEB-45D3-BDB4-B3439CD50953}" type="parTrans" cxnId="{023FC5A7-690A-4EF5-81AE-D7AF03452388}">
      <dgm:prSet/>
      <dgm:spPr/>
      <dgm:t>
        <a:bodyPr/>
        <a:lstStyle/>
        <a:p>
          <a:endParaRPr lang="en-GB">
            <a:solidFill>
              <a:schemeClr val="bg1"/>
            </a:solidFill>
            <a:latin typeface="Arial" pitchFamily="34" charset="0"/>
            <a:cs typeface="Arial" pitchFamily="34" charset="0"/>
          </a:endParaRPr>
        </a:p>
      </dgm:t>
    </dgm:pt>
    <dgm:pt modelId="{5DAC4C4A-1488-4009-AF53-B2A5BBFFBF48}" type="sibTrans" cxnId="{023FC5A7-690A-4EF5-81AE-D7AF03452388}">
      <dgm:prSet/>
      <dgm:spPr/>
      <dgm:t>
        <a:bodyPr/>
        <a:lstStyle/>
        <a:p>
          <a:endParaRPr lang="en-GB">
            <a:solidFill>
              <a:schemeClr val="bg1"/>
            </a:solidFill>
            <a:latin typeface="Arial" pitchFamily="34" charset="0"/>
            <a:cs typeface="Arial" pitchFamily="34" charset="0"/>
          </a:endParaRPr>
        </a:p>
      </dgm:t>
    </dgm:pt>
    <dgm:pt modelId="{6D87720C-5F7E-4B3A-AE49-E856A887B524}">
      <dgm:prSet/>
      <dgm:spPr/>
      <dgm:t>
        <a:bodyPr/>
        <a:lstStyle/>
        <a:p>
          <a:pPr rtl="0"/>
          <a:r>
            <a:rPr lang="en-US" dirty="0" err="1">
              <a:solidFill>
                <a:schemeClr val="bg1"/>
              </a:solidFill>
              <a:latin typeface="Arial" pitchFamily="34" charset="0"/>
              <a:cs typeface="Arial" pitchFamily="34" charset="0"/>
            </a:rPr>
            <a:t>Carer</a:t>
          </a:r>
          <a:r>
            <a:rPr lang="en-US" dirty="0">
              <a:solidFill>
                <a:schemeClr val="bg1"/>
              </a:solidFill>
              <a:latin typeface="Arial" pitchFamily="34" charset="0"/>
              <a:cs typeface="Arial" pitchFamily="34" charset="0"/>
            </a:rPr>
            <a:t> support groups will decrease burnout and give emotional relief. </a:t>
          </a:r>
        </a:p>
      </dgm:t>
    </dgm:pt>
    <dgm:pt modelId="{97D8CAC7-9C0D-43A1-BB0B-EB0692EF7D8A}" type="parTrans" cxnId="{7312BA63-591E-4E41-A038-62BBC7DF23B4}">
      <dgm:prSet/>
      <dgm:spPr/>
      <dgm:t>
        <a:bodyPr/>
        <a:lstStyle/>
        <a:p>
          <a:endParaRPr lang="en-GB">
            <a:solidFill>
              <a:schemeClr val="bg1"/>
            </a:solidFill>
            <a:latin typeface="Arial" pitchFamily="34" charset="0"/>
            <a:cs typeface="Arial" pitchFamily="34" charset="0"/>
          </a:endParaRPr>
        </a:p>
      </dgm:t>
    </dgm:pt>
    <dgm:pt modelId="{E733081C-9DF1-4D79-9CB6-4E2D1D06DF8E}" type="sibTrans" cxnId="{7312BA63-591E-4E41-A038-62BBC7DF23B4}">
      <dgm:prSet/>
      <dgm:spPr/>
      <dgm:t>
        <a:bodyPr/>
        <a:lstStyle/>
        <a:p>
          <a:endParaRPr lang="en-GB">
            <a:solidFill>
              <a:schemeClr val="bg1"/>
            </a:solidFill>
            <a:latin typeface="Arial" pitchFamily="34" charset="0"/>
            <a:cs typeface="Arial" pitchFamily="34" charset="0"/>
          </a:endParaRPr>
        </a:p>
      </dgm:t>
    </dgm:pt>
    <dgm:pt modelId="{EA3EBE72-7107-4919-8E93-B168CD4EEFE2}" type="pres">
      <dgm:prSet presAssocID="{07DB6361-F28F-4794-80C5-250A4E429B93}" presName="linear" presStyleCnt="0">
        <dgm:presLayoutVars>
          <dgm:animLvl val="lvl"/>
          <dgm:resizeHandles val="exact"/>
        </dgm:presLayoutVars>
      </dgm:prSet>
      <dgm:spPr/>
    </dgm:pt>
    <dgm:pt modelId="{A7812371-42AA-46DC-A092-7578D1137211}" type="pres">
      <dgm:prSet presAssocID="{FD974620-2D81-4E3E-8375-1B5BFB6E92EC}" presName="parentText" presStyleLbl="node1" presStyleIdx="0" presStyleCnt="10">
        <dgm:presLayoutVars>
          <dgm:chMax val="0"/>
          <dgm:bulletEnabled val="1"/>
        </dgm:presLayoutVars>
      </dgm:prSet>
      <dgm:spPr/>
    </dgm:pt>
    <dgm:pt modelId="{22E52AA4-1288-45A8-8CFC-CBE22C422C4E}" type="pres">
      <dgm:prSet presAssocID="{88756EC9-5BF2-4845-ABEC-3995B7D9E307}" presName="spacer" presStyleCnt="0"/>
      <dgm:spPr/>
    </dgm:pt>
    <dgm:pt modelId="{1D35101A-7FE9-4DB7-BE68-090D07EE195E}" type="pres">
      <dgm:prSet presAssocID="{B7580954-01BB-4AC8-8AC4-625E40156B5B}" presName="parentText" presStyleLbl="node1" presStyleIdx="1" presStyleCnt="10">
        <dgm:presLayoutVars>
          <dgm:chMax val="0"/>
          <dgm:bulletEnabled val="1"/>
        </dgm:presLayoutVars>
      </dgm:prSet>
      <dgm:spPr/>
    </dgm:pt>
    <dgm:pt modelId="{840F1239-56B1-4F20-8055-8A145E74B854}" type="pres">
      <dgm:prSet presAssocID="{B738A991-8571-4086-87BD-0CB483E5D6FC}" presName="spacer" presStyleCnt="0"/>
      <dgm:spPr/>
    </dgm:pt>
    <dgm:pt modelId="{D36FBA7B-99F1-4A62-AFBF-86C4FADD180B}" type="pres">
      <dgm:prSet presAssocID="{0EC01C82-47B8-4F48-B288-A40622507352}" presName="parentText" presStyleLbl="node1" presStyleIdx="2" presStyleCnt="10">
        <dgm:presLayoutVars>
          <dgm:chMax val="0"/>
          <dgm:bulletEnabled val="1"/>
        </dgm:presLayoutVars>
      </dgm:prSet>
      <dgm:spPr/>
    </dgm:pt>
    <dgm:pt modelId="{EDBE70C1-BDDE-42E3-B5B6-1CFF746AEF6B}" type="pres">
      <dgm:prSet presAssocID="{5B87D27F-856B-4094-9E80-383B6F4B5371}" presName="spacer" presStyleCnt="0"/>
      <dgm:spPr/>
    </dgm:pt>
    <dgm:pt modelId="{3141188D-7CE5-4A1E-AB53-C05951F8D2AC}" type="pres">
      <dgm:prSet presAssocID="{89B3D968-36A6-4688-8B52-3C8121850DF5}" presName="parentText" presStyleLbl="node1" presStyleIdx="3" presStyleCnt="10">
        <dgm:presLayoutVars>
          <dgm:chMax val="0"/>
          <dgm:bulletEnabled val="1"/>
        </dgm:presLayoutVars>
      </dgm:prSet>
      <dgm:spPr/>
    </dgm:pt>
    <dgm:pt modelId="{3A9FB03C-A4AD-4DC8-B414-A00AB45A1A68}" type="pres">
      <dgm:prSet presAssocID="{2911F75B-A9D0-40C0-B9AC-913BFF039331}" presName="spacer" presStyleCnt="0"/>
      <dgm:spPr/>
    </dgm:pt>
    <dgm:pt modelId="{16228A51-BD5C-44E6-903F-D5BB98E16A7E}" type="pres">
      <dgm:prSet presAssocID="{71297FF5-B714-46F7-8B97-932407EAE098}" presName="parentText" presStyleLbl="node1" presStyleIdx="4" presStyleCnt="10">
        <dgm:presLayoutVars>
          <dgm:chMax val="0"/>
          <dgm:bulletEnabled val="1"/>
        </dgm:presLayoutVars>
      </dgm:prSet>
      <dgm:spPr/>
    </dgm:pt>
    <dgm:pt modelId="{AA863948-466E-4559-ADEC-3F56D33FAFD0}" type="pres">
      <dgm:prSet presAssocID="{C7CA63D6-EDB1-48EB-879F-5CC7243FD457}" presName="spacer" presStyleCnt="0"/>
      <dgm:spPr/>
    </dgm:pt>
    <dgm:pt modelId="{5AA54AD6-E45B-418F-AB9F-CF03F7B66DBE}" type="pres">
      <dgm:prSet presAssocID="{6581C201-7CA6-4455-A5BD-0EF11ADAE6FB}" presName="parentText" presStyleLbl="node1" presStyleIdx="5" presStyleCnt="10">
        <dgm:presLayoutVars>
          <dgm:chMax val="0"/>
          <dgm:bulletEnabled val="1"/>
        </dgm:presLayoutVars>
      </dgm:prSet>
      <dgm:spPr/>
    </dgm:pt>
    <dgm:pt modelId="{EDE62BB5-2695-4039-8B2A-B72704E9A295}" type="pres">
      <dgm:prSet presAssocID="{8EF667EF-879C-45A7-A258-AC2C751D3AF7}" presName="spacer" presStyleCnt="0"/>
      <dgm:spPr/>
    </dgm:pt>
    <dgm:pt modelId="{609ABEE9-177C-4A97-9AD4-41DBFF0D06EC}" type="pres">
      <dgm:prSet presAssocID="{71320370-77AC-4239-AC14-8B13E8D1C40E}" presName="parentText" presStyleLbl="node1" presStyleIdx="6" presStyleCnt="10">
        <dgm:presLayoutVars>
          <dgm:chMax val="0"/>
          <dgm:bulletEnabled val="1"/>
        </dgm:presLayoutVars>
      </dgm:prSet>
      <dgm:spPr/>
    </dgm:pt>
    <dgm:pt modelId="{9B2F2F56-5105-418F-A890-D2C737B7CAA9}" type="pres">
      <dgm:prSet presAssocID="{C4CC3C02-5FD6-4839-80B0-12AB78471C8E}" presName="spacer" presStyleCnt="0"/>
      <dgm:spPr/>
    </dgm:pt>
    <dgm:pt modelId="{D52A9809-829E-4D37-A606-47FB76199FD5}" type="pres">
      <dgm:prSet presAssocID="{5E36233A-5C16-4552-A727-C96665E4C4E0}" presName="parentText" presStyleLbl="node1" presStyleIdx="7" presStyleCnt="10">
        <dgm:presLayoutVars>
          <dgm:chMax val="0"/>
          <dgm:bulletEnabled val="1"/>
        </dgm:presLayoutVars>
      </dgm:prSet>
      <dgm:spPr/>
    </dgm:pt>
    <dgm:pt modelId="{113BB941-FA60-4C58-B97D-2B3007471CAA}" type="pres">
      <dgm:prSet presAssocID="{1990726F-7E89-42CA-A524-A18604B2CFA5}" presName="spacer" presStyleCnt="0"/>
      <dgm:spPr/>
    </dgm:pt>
    <dgm:pt modelId="{C7FA943F-E4FB-4B6D-B9FA-9F66141FED7A}" type="pres">
      <dgm:prSet presAssocID="{B1456B9C-6EE1-4D55-A584-CA7ED4EFE703}" presName="parentText" presStyleLbl="node1" presStyleIdx="8" presStyleCnt="10">
        <dgm:presLayoutVars>
          <dgm:chMax val="0"/>
          <dgm:bulletEnabled val="1"/>
        </dgm:presLayoutVars>
      </dgm:prSet>
      <dgm:spPr/>
    </dgm:pt>
    <dgm:pt modelId="{873BFD4F-2D1F-4522-B7B4-12A1DD6FFBB9}" type="pres">
      <dgm:prSet presAssocID="{5DAC4C4A-1488-4009-AF53-B2A5BBFFBF48}" presName="spacer" presStyleCnt="0"/>
      <dgm:spPr/>
    </dgm:pt>
    <dgm:pt modelId="{7CA40D77-B782-4095-843E-0801270DFADC}" type="pres">
      <dgm:prSet presAssocID="{6D87720C-5F7E-4B3A-AE49-E856A887B524}" presName="parentText" presStyleLbl="node1" presStyleIdx="9" presStyleCnt="10">
        <dgm:presLayoutVars>
          <dgm:chMax val="0"/>
          <dgm:bulletEnabled val="1"/>
        </dgm:presLayoutVars>
      </dgm:prSet>
      <dgm:spPr/>
    </dgm:pt>
  </dgm:ptLst>
  <dgm:cxnLst>
    <dgm:cxn modelId="{0F9CB00A-2F80-4EBA-BDA5-1B6AB34BD542}" type="presOf" srcId="{07DB6361-F28F-4794-80C5-250A4E429B93}" destId="{EA3EBE72-7107-4919-8E93-B168CD4EEFE2}" srcOrd="0" destOrd="0" presId="urn:microsoft.com/office/officeart/2005/8/layout/vList2"/>
    <dgm:cxn modelId="{9882750D-8941-4052-871C-908A79D52681}" type="presOf" srcId="{FD974620-2D81-4E3E-8375-1B5BFB6E92EC}" destId="{A7812371-42AA-46DC-A092-7578D1137211}" srcOrd="0" destOrd="0" presId="urn:microsoft.com/office/officeart/2005/8/layout/vList2"/>
    <dgm:cxn modelId="{E2B8D61D-ED22-4E82-98B6-93D7A677C543}" type="presOf" srcId="{B1456B9C-6EE1-4D55-A584-CA7ED4EFE703}" destId="{C7FA943F-E4FB-4B6D-B9FA-9F66141FED7A}" srcOrd="0" destOrd="0" presId="urn:microsoft.com/office/officeart/2005/8/layout/vList2"/>
    <dgm:cxn modelId="{855C6720-5A43-4EDA-9705-B59A6870CE0F}" srcId="{07DB6361-F28F-4794-80C5-250A4E429B93}" destId="{0EC01C82-47B8-4F48-B288-A40622507352}" srcOrd="2" destOrd="0" parTransId="{0EB5CF6D-297E-4A68-86DA-3EC50F629EA5}" sibTransId="{5B87D27F-856B-4094-9E80-383B6F4B5371}"/>
    <dgm:cxn modelId="{29EE2832-1477-48D4-9253-48FEC2EAC156}" type="presOf" srcId="{71320370-77AC-4239-AC14-8B13E8D1C40E}" destId="{609ABEE9-177C-4A97-9AD4-41DBFF0D06EC}" srcOrd="0" destOrd="0" presId="urn:microsoft.com/office/officeart/2005/8/layout/vList2"/>
    <dgm:cxn modelId="{DEEB6833-87F9-4F48-A46F-B7035BC0F223}" srcId="{07DB6361-F28F-4794-80C5-250A4E429B93}" destId="{6581C201-7CA6-4455-A5BD-0EF11ADAE6FB}" srcOrd="5" destOrd="0" parTransId="{EAF66BB5-5DE1-4631-A9D5-5215F14D1ABA}" sibTransId="{8EF667EF-879C-45A7-A258-AC2C751D3AF7}"/>
    <dgm:cxn modelId="{79715936-6789-4325-B1BB-3F7683E86141}" srcId="{07DB6361-F28F-4794-80C5-250A4E429B93}" destId="{89B3D968-36A6-4688-8B52-3C8121850DF5}" srcOrd="3" destOrd="0" parTransId="{920E2D38-E5ED-41B8-8A16-253D7DE9DD1F}" sibTransId="{2911F75B-A9D0-40C0-B9AC-913BFF039331}"/>
    <dgm:cxn modelId="{7312BA63-591E-4E41-A038-62BBC7DF23B4}" srcId="{07DB6361-F28F-4794-80C5-250A4E429B93}" destId="{6D87720C-5F7E-4B3A-AE49-E856A887B524}" srcOrd="9" destOrd="0" parTransId="{97D8CAC7-9C0D-43A1-BB0B-EB0692EF7D8A}" sibTransId="{E733081C-9DF1-4D79-9CB6-4E2D1D06DF8E}"/>
    <dgm:cxn modelId="{183E2B76-2B43-483B-927D-857BC3C6A28F}" srcId="{07DB6361-F28F-4794-80C5-250A4E429B93}" destId="{5E36233A-5C16-4552-A727-C96665E4C4E0}" srcOrd="7" destOrd="0" parTransId="{0B2F7527-633E-479E-916E-2DB6B3421A1A}" sibTransId="{1990726F-7E89-42CA-A524-A18604B2CFA5}"/>
    <dgm:cxn modelId="{5EAD1577-E60F-4B5A-9EBD-3106B1316F3A}" srcId="{07DB6361-F28F-4794-80C5-250A4E429B93}" destId="{71320370-77AC-4239-AC14-8B13E8D1C40E}" srcOrd="6" destOrd="0" parTransId="{7E7774C5-2B93-4052-804B-CB33454D7E2D}" sibTransId="{C4CC3C02-5FD6-4839-80B0-12AB78471C8E}"/>
    <dgm:cxn modelId="{E9C24884-2D88-4D52-AB27-3C55D5A7CBE0}" type="presOf" srcId="{6D87720C-5F7E-4B3A-AE49-E856A887B524}" destId="{7CA40D77-B782-4095-843E-0801270DFADC}" srcOrd="0" destOrd="0" presId="urn:microsoft.com/office/officeart/2005/8/layout/vList2"/>
    <dgm:cxn modelId="{9E9EF284-36AA-4C40-B5C9-438A5806AF2B}" srcId="{07DB6361-F28F-4794-80C5-250A4E429B93}" destId="{FD974620-2D81-4E3E-8375-1B5BFB6E92EC}" srcOrd="0" destOrd="0" parTransId="{07FF6E12-F93D-4B36-ACDC-A495C02A3807}" sibTransId="{88756EC9-5BF2-4845-ABEC-3995B7D9E307}"/>
    <dgm:cxn modelId="{99E73A8C-AE7A-4957-AE7B-4B226CFA1A7E}" type="presOf" srcId="{B7580954-01BB-4AC8-8AC4-625E40156B5B}" destId="{1D35101A-7FE9-4DB7-BE68-090D07EE195E}" srcOrd="0" destOrd="0" presId="urn:microsoft.com/office/officeart/2005/8/layout/vList2"/>
    <dgm:cxn modelId="{1E00D696-C3AB-4493-9EE9-25F4FC47B4A1}" type="presOf" srcId="{5E36233A-5C16-4552-A727-C96665E4C4E0}" destId="{D52A9809-829E-4D37-A606-47FB76199FD5}" srcOrd="0" destOrd="0" presId="urn:microsoft.com/office/officeart/2005/8/layout/vList2"/>
    <dgm:cxn modelId="{9FDC29A0-D979-4F19-8667-07034240C718}" srcId="{07DB6361-F28F-4794-80C5-250A4E429B93}" destId="{B7580954-01BB-4AC8-8AC4-625E40156B5B}" srcOrd="1" destOrd="0" parTransId="{78807FC8-6606-4783-8B31-B4E6DEF9EA51}" sibTransId="{B738A991-8571-4086-87BD-0CB483E5D6FC}"/>
    <dgm:cxn modelId="{CB6142A6-FBC4-48B6-A2E5-D2313A3437D3}" type="presOf" srcId="{0EC01C82-47B8-4F48-B288-A40622507352}" destId="{D36FBA7B-99F1-4A62-AFBF-86C4FADD180B}" srcOrd="0" destOrd="0" presId="urn:microsoft.com/office/officeart/2005/8/layout/vList2"/>
    <dgm:cxn modelId="{023FC5A7-690A-4EF5-81AE-D7AF03452388}" srcId="{07DB6361-F28F-4794-80C5-250A4E429B93}" destId="{B1456B9C-6EE1-4D55-A584-CA7ED4EFE703}" srcOrd="8" destOrd="0" parTransId="{53BD450C-5DEB-45D3-BDB4-B3439CD50953}" sibTransId="{5DAC4C4A-1488-4009-AF53-B2A5BBFFBF48}"/>
    <dgm:cxn modelId="{A13FC2AC-0C84-44F5-B8CB-A11FFB918E68}" type="presOf" srcId="{89B3D968-36A6-4688-8B52-3C8121850DF5}" destId="{3141188D-7CE5-4A1E-AB53-C05951F8D2AC}" srcOrd="0" destOrd="0" presId="urn:microsoft.com/office/officeart/2005/8/layout/vList2"/>
    <dgm:cxn modelId="{DBF646B0-1468-41AA-AEF5-9379330DED50}" type="presOf" srcId="{71297FF5-B714-46F7-8B97-932407EAE098}" destId="{16228A51-BD5C-44E6-903F-D5BB98E16A7E}" srcOrd="0" destOrd="0" presId="urn:microsoft.com/office/officeart/2005/8/layout/vList2"/>
    <dgm:cxn modelId="{790E7AFD-43E4-46F0-A2AD-F04F54C1B617}" type="presOf" srcId="{6581C201-7CA6-4455-A5BD-0EF11ADAE6FB}" destId="{5AA54AD6-E45B-418F-AB9F-CF03F7B66DBE}" srcOrd="0" destOrd="0" presId="urn:microsoft.com/office/officeart/2005/8/layout/vList2"/>
    <dgm:cxn modelId="{EE24F9FD-8C9B-4304-A014-5DED909D06D6}" srcId="{07DB6361-F28F-4794-80C5-250A4E429B93}" destId="{71297FF5-B714-46F7-8B97-932407EAE098}" srcOrd="4" destOrd="0" parTransId="{56238C58-B69B-4889-876A-44AC979BE1FC}" sibTransId="{C7CA63D6-EDB1-48EB-879F-5CC7243FD457}"/>
    <dgm:cxn modelId="{438E2750-04F8-43BA-B63A-3AA4E57603F7}" type="presParOf" srcId="{EA3EBE72-7107-4919-8E93-B168CD4EEFE2}" destId="{A7812371-42AA-46DC-A092-7578D1137211}" srcOrd="0" destOrd="0" presId="urn:microsoft.com/office/officeart/2005/8/layout/vList2"/>
    <dgm:cxn modelId="{76FA5BAA-FB6C-407C-8737-AC9DE0B5F90A}" type="presParOf" srcId="{EA3EBE72-7107-4919-8E93-B168CD4EEFE2}" destId="{22E52AA4-1288-45A8-8CFC-CBE22C422C4E}" srcOrd="1" destOrd="0" presId="urn:microsoft.com/office/officeart/2005/8/layout/vList2"/>
    <dgm:cxn modelId="{A57C2EB5-B39F-4FBA-AD74-95A551D4CC82}" type="presParOf" srcId="{EA3EBE72-7107-4919-8E93-B168CD4EEFE2}" destId="{1D35101A-7FE9-4DB7-BE68-090D07EE195E}" srcOrd="2" destOrd="0" presId="urn:microsoft.com/office/officeart/2005/8/layout/vList2"/>
    <dgm:cxn modelId="{0F61A619-8EBE-427F-AB6A-68296222C3E3}" type="presParOf" srcId="{EA3EBE72-7107-4919-8E93-B168CD4EEFE2}" destId="{840F1239-56B1-4F20-8055-8A145E74B854}" srcOrd="3" destOrd="0" presId="urn:microsoft.com/office/officeart/2005/8/layout/vList2"/>
    <dgm:cxn modelId="{0E0B6CC2-7E40-4039-8EDF-A8AE3E4484D6}" type="presParOf" srcId="{EA3EBE72-7107-4919-8E93-B168CD4EEFE2}" destId="{D36FBA7B-99F1-4A62-AFBF-86C4FADD180B}" srcOrd="4" destOrd="0" presId="urn:microsoft.com/office/officeart/2005/8/layout/vList2"/>
    <dgm:cxn modelId="{0ADFC9BA-B318-4205-A9A6-48A508A5A195}" type="presParOf" srcId="{EA3EBE72-7107-4919-8E93-B168CD4EEFE2}" destId="{EDBE70C1-BDDE-42E3-B5B6-1CFF746AEF6B}" srcOrd="5" destOrd="0" presId="urn:microsoft.com/office/officeart/2005/8/layout/vList2"/>
    <dgm:cxn modelId="{B1E4412C-74C6-42EB-BB0C-E8813356F2CC}" type="presParOf" srcId="{EA3EBE72-7107-4919-8E93-B168CD4EEFE2}" destId="{3141188D-7CE5-4A1E-AB53-C05951F8D2AC}" srcOrd="6" destOrd="0" presId="urn:microsoft.com/office/officeart/2005/8/layout/vList2"/>
    <dgm:cxn modelId="{D6CFAB83-FD3C-4185-A5FD-1684B09B736A}" type="presParOf" srcId="{EA3EBE72-7107-4919-8E93-B168CD4EEFE2}" destId="{3A9FB03C-A4AD-4DC8-B414-A00AB45A1A68}" srcOrd="7" destOrd="0" presId="urn:microsoft.com/office/officeart/2005/8/layout/vList2"/>
    <dgm:cxn modelId="{65EA3A72-2C99-49AF-8381-5777502FA4DD}" type="presParOf" srcId="{EA3EBE72-7107-4919-8E93-B168CD4EEFE2}" destId="{16228A51-BD5C-44E6-903F-D5BB98E16A7E}" srcOrd="8" destOrd="0" presId="urn:microsoft.com/office/officeart/2005/8/layout/vList2"/>
    <dgm:cxn modelId="{C1EE9C1A-5653-4D21-A8F5-5230CEE0D702}" type="presParOf" srcId="{EA3EBE72-7107-4919-8E93-B168CD4EEFE2}" destId="{AA863948-466E-4559-ADEC-3F56D33FAFD0}" srcOrd="9" destOrd="0" presId="urn:microsoft.com/office/officeart/2005/8/layout/vList2"/>
    <dgm:cxn modelId="{E82D2DB2-06CB-404B-B538-77F54E0812D0}" type="presParOf" srcId="{EA3EBE72-7107-4919-8E93-B168CD4EEFE2}" destId="{5AA54AD6-E45B-418F-AB9F-CF03F7B66DBE}" srcOrd="10" destOrd="0" presId="urn:microsoft.com/office/officeart/2005/8/layout/vList2"/>
    <dgm:cxn modelId="{F113BE63-D6E9-4020-BA97-35C5E59A12CD}" type="presParOf" srcId="{EA3EBE72-7107-4919-8E93-B168CD4EEFE2}" destId="{EDE62BB5-2695-4039-8B2A-B72704E9A295}" srcOrd="11" destOrd="0" presId="urn:microsoft.com/office/officeart/2005/8/layout/vList2"/>
    <dgm:cxn modelId="{D7C39F76-CDE6-40E1-B255-327FD9F869C6}" type="presParOf" srcId="{EA3EBE72-7107-4919-8E93-B168CD4EEFE2}" destId="{609ABEE9-177C-4A97-9AD4-41DBFF0D06EC}" srcOrd="12" destOrd="0" presId="urn:microsoft.com/office/officeart/2005/8/layout/vList2"/>
    <dgm:cxn modelId="{E7AD2047-1D92-4AD8-8A83-74DA2ACB5A2D}" type="presParOf" srcId="{EA3EBE72-7107-4919-8E93-B168CD4EEFE2}" destId="{9B2F2F56-5105-418F-A890-D2C737B7CAA9}" srcOrd="13" destOrd="0" presId="urn:microsoft.com/office/officeart/2005/8/layout/vList2"/>
    <dgm:cxn modelId="{BBBE6BA5-22CB-4D32-9939-0DF47C0650CF}" type="presParOf" srcId="{EA3EBE72-7107-4919-8E93-B168CD4EEFE2}" destId="{D52A9809-829E-4D37-A606-47FB76199FD5}" srcOrd="14" destOrd="0" presId="urn:microsoft.com/office/officeart/2005/8/layout/vList2"/>
    <dgm:cxn modelId="{8FC4A1D8-BF43-499B-9B51-952598B571EC}" type="presParOf" srcId="{EA3EBE72-7107-4919-8E93-B168CD4EEFE2}" destId="{113BB941-FA60-4C58-B97D-2B3007471CAA}" srcOrd="15" destOrd="0" presId="urn:microsoft.com/office/officeart/2005/8/layout/vList2"/>
    <dgm:cxn modelId="{11762240-5429-46E2-812F-CF5DF51BD13C}" type="presParOf" srcId="{EA3EBE72-7107-4919-8E93-B168CD4EEFE2}" destId="{C7FA943F-E4FB-4B6D-B9FA-9F66141FED7A}" srcOrd="16" destOrd="0" presId="urn:microsoft.com/office/officeart/2005/8/layout/vList2"/>
    <dgm:cxn modelId="{A1289F17-E0CB-4B0C-BE83-D140BEB8D324}" type="presParOf" srcId="{EA3EBE72-7107-4919-8E93-B168CD4EEFE2}" destId="{873BFD4F-2D1F-4522-B7B4-12A1DD6FFBB9}" srcOrd="17" destOrd="0" presId="urn:microsoft.com/office/officeart/2005/8/layout/vList2"/>
    <dgm:cxn modelId="{7AC60539-2E7B-421D-920B-7539BEE8E395}" type="presParOf" srcId="{EA3EBE72-7107-4919-8E93-B168CD4EEFE2}" destId="{7CA40D77-B782-4095-843E-0801270DFADC}" srcOrd="1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20FADA4-9240-47C8-896D-98423BD1E3F2}" type="doc">
      <dgm:prSet loTypeId="urn:microsoft.com/office/officeart/2005/8/layout/process1" loCatId="process" qsTypeId="urn:microsoft.com/office/officeart/2005/8/quickstyle/simple1" qsCatId="simple" csTypeId="urn:microsoft.com/office/officeart/2005/8/colors/colorful1" csCatId="colorful"/>
      <dgm:spPr/>
      <dgm:t>
        <a:bodyPr/>
        <a:lstStyle/>
        <a:p>
          <a:endParaRPr lang="en-GB"/>
        </a:p>
      </dgm:t>
    </dgm:pt>
    <dgm:pt modelId="{DC4DED9E-7C8F-4B8F-9055-FF45E84C187F}">
      <dgm:prSet custT="1"/>
      <dgm:spPr/>
      <dgm:t>
        <a:bodyPr/>
        <a:lstStyle/>
        <a:p>
          <a:pPr rtl="0"/>
          <a:r>
            <a:rPr lang="en-US" sz="1800">
              <a:solidFill>
                <a:schemeClr val="bg1"/>
              </a:solidFill>
              <a:latin typeface="Arial" pitchFamily="34" charset="0"/>
              <a:cs typeface="Arial" pitchFamily="34" charset="0"/>
            </a:rPr>
            <a:t>Increase dementia friendly community and residential environments.</a:t>
          </a:r>
        </a:p>
      </dgm:t>
    </dgm:pt>
    <dgm:pt modelId="{932A27E2-A9F0-408C-985B-D8A1ED022ECD}" type="parTrans" cxnId="{081AFDA5-12F2-47E5-810B-D59ED33023D3}">
      <dgm:prSet/>
      <dgm:spPr/>
      <dgm:t>
        <a:bodyPr/>
        <a:lstStyle/>
        <a:p>
          <a:endParaRPr lang="en-GB" sz="1800">
            <a:solidFill>
              <a:schemeClr val="bg1"/>
            </a:solidFill>
            <a:latin typeface="Arial" pitchFamily="34" charset="0"/>
            <a:cs typeface="Arial" pitchFamily="34" charset="0"/>
          </a:endParaRPr>
        </a:p>
      </dgm:t>
    </dgm:pt>
    <dgm:pt modelId="{59434FB6-1A34-4BF0-86D9-34C00403AE5E}" type="sibTrans" cxnId="{081AFDA5-12F2-47E5-810B-D59ED33023D3}">
      <dgm:prSet custT="1"/>
      <dgm:spPr/>
      <dgm:t>
        <a:bodyPr/>
        <a:lstStyle/>
        <a:p>
          <a:endParaRPr lang="en-GB" sz="1800">
            <a:solidFill>
              <a:schemeClr val="bg1"/>
            </a:solidFill>
            <a:latin typeface="Arial" pitchFamily="34" charset="0"/>
            <a:cs typeface="Arial" pitchFamily="34" charset="0"/>
          </a:endParaRPr>
        </a:p>
      </dgm:t>
    </dgm:pt>
    <dgm:pt modelId="{935B04A9-E0EA-43B8-AAE8-42DA0016F7B5}">
      <dgm:prSet custT="1"/>
      <dgm:spPr/>
      <dgm:t>
        <a:bodyPr/>
        <a:lstStyle/>
        <a:p>
          <a:pPr rtl="0"/>
          <a:r>
            <a:rPr lang="en-US" sz="1800" dirty="0">
              <a:solidFill>
                <a:schemeClr val="bg1"/>
              </a:solidFill>
              <a:latin typeface="Arial" pitchFamily="34" charset="0"/>
              <a:cs typeface="Arial" pitchFamily="34" charset="0"/>
            </a:rPr>
            <a:t>Enhance the initial access to memory clinics and assessment service.</a:t>
          </a:r>
        </a:p>
      </dgm:t>
    </dgm:pt>
    <dgm:pt modelId="{C21143C1-B186-4B73-82CF-EF2E432538C1}" type="parTrans" cxnId="{8DF15C6E-F38B-4A76-83F6-3086E4740F29}">
      <dgm:prSet/>
      <dgm:spPr/>
      <dgm:t>
        <a:bodyPr/>
        <a:lstStyle/>
        <a:p>
          <a:endParaRPr lang="en-GB" sz="1800">
            <a:solidFill>
              <a:schemeClr val="bg1"/>
            </a:solidFill>
            <a:latin typeface="Arial" pitchFamily="34" charset="0"/>
            <a:cs typeface="Arial" pitchFamily="34" charset="0"/>
          </a:endParaRPr>
        </a:p>
      </dgm:t>
    </dgm:pt>
    <dgm:pt modelId="{A2E9D83E-54C7-487F-BD60-35F2CE6A721B}" type="sibTrans" cxnId="{8DF15C6E-F38B-4A76-83F6-3086E4740F29}">
      <dgm:prSet custT="1"/>
      <dgm:spPr/>
      <dgm:t>
        <a:bodyPr/>
        <a:lstStyle/>
        <a:p>
          <a:endParaRPr lang="en-GB" sz="1800">
            <a:solidFill>
              <a:schemeClr val="bg1"/>
            </a:solidFill>
            <a:latin typeface="Arial" pitchFamily="34" charset="0"/>
            <a:cs typeface="Arial" pitchFamily="34" charset="0"/>
          </a:endParaRPr>
        </a:p>
      </dgm:t>
    </dgm:pt>
    <dgm:pt modelId="{B7D0642B-41BB-48B9-9D76-EDFF4E54A145}">
      <dgm:prSet custT="1"/>
      <dgm:spPr/>
      <dgm:t>
        <a:bodyPr/>
        <a:lstStyle/>
        <a:p>
          <a:pPr rtl="0"/>
          <a:r>
            <a:rPr lang="en-US" sz="1800">
              <a:solidFill>
                <a:schemeClr val="bg1"/>
              </a:solidFill>
              <a:latin typeface="Arial" pitchFamily="34" charset="0"/>
              <a:cs typeface="Arial" pitchFamily="34" charset="0"/>
            </a:rPr>
            <a:t>Increase investment on carers training and respite.</a:t>
          </a:r>
        </a:p>
      </dgm:t>
    </dgm:pt>
    <dgm:pt modelId="{7736B5F4-1C48-4CC8-89D3-512979C4887C}" type="parTrans" cxnId="{138E72AF-1A0B-4373-8E01-224D728BDED5}">
      <dgm:prSet/>
      <dgm:spPr/>
      <dgm:t>
        <a:bodyPr/>
        <a:lstStyle/>
        <a:p>
          <a:endParaRPr lang="en-GB" sz="1800">
            <a:solidFill>
              <a:schemeClr val="bg1"/>
            </a:solidFill>
            <a:latin typeface="Arial" pitchFamily="34" charset="0"/>
            <a:cs typeface="Arial" pitchFamily="34" charset="0"/>
          </a:endParaRPr>
        </a:p>
      </dgm:t>
    </dgm:pt>
    <dgm:pt modelId="{11B35ED7-B6F7-43CF-8E5C-EE4FC423FEEC}" type="sibTrans" cxnId="{138E72AF-1A0B-4373-8E01-224D728BDED5}">
      <dgm:prSet custT="1"/>
      <dgm:spPr/>
      <dgm:t>
        <a:bodyPr/>
        <a:lstStyle/>
        <a:p>
          <a:endParaRPr lang="en-GB" sz="1800">
            <a:solidFill>
              <a:schemeClr val="bg1"/>
            </a:solidFill>
            <a:latin typeface="Arial" pitchFamily="34" charset="0"/>
            <a:cs typeface="Arial" pitchFamily="34" charset="0"/>
          </a:endParaRPr>
        </a:p>
      </dgm:t>
    </dgm:pt>
    <dgm:pt modelId="{2FB3DEBE-F4DD-4CF0-9266-052BC24D0B8A}">
      <dgm:prSet custT="1"/>
      <dgm:spPr/>
      <dgm:t>
        <a:bodyPr/>
        <a:lstStyle/>
        <a:p>
          <a:pPr rtl="0"/>
          <a:r>
            <a:rPr lang="en-US" sz="1800">
              <a:solidFill>
                <a:schemeClr val="bg1"/>
              </a:solidFill>
              <a:latin typeface="Arial" pitchFamily="34" charset="0"/>
              <a:cs typeface="Arial" pitchFamily="34" charset="0"/>
            </a:rPr>
            <a:t>Integrate health and social care services further in order to enhance continuity in care.</a:t>
          </a:r>
        </a:p>
      </dgm:t>
    </dgm:pt>
    <dgm:pt modelId="{7671C60F-E0CB-4C17-8E80-B72BFAA494DF}" type="parTrans" cxnId="{BD8BA378-5D5B-468D-8577-110B54C2C2C5}">
      <dgm:prSet/>
      <dgm:spPr/>
      <dgm:t>
        <a:bodyPr/>
        <a:lstStyle/>
        <a:p>
          <a:endParaRPr lang="en-GB" sz="1800">
            <a:solidFill>
              <a:schemeClr val="bg1"/>
            </a:solidFill>
            <a:latin typeface="Arial" pitchFamily="34" charset="0"/>
            <a:cs typeface="Arial" pitchFamily="34" charset="0"/>
          </a:endParaRPr>
        </a:p>
      </dgm:t>
    </dgm:pt>
    <dgm:pt modelId="{29CC7720-309A-4717-B1FD-0847D88D6406}" type="sibTrans" cxnId="{BD8BA378-5D5B-468D-8577-110B54C2C2C5}">
      <dgm:prSet/>
      <dgm:spPr/>
      <dgm:t>
        <a:bodyPr/>
        <a:lstStyle/>
        <a:p>
          <a:endParaRPr lang="en-GB" sz="1800">
            <a:solidFill>
              <a:schemeClr val="bg1"/>
            </a:solidFill>
            <a:latin typeface="Arial" pitchFamily="34" charset="0"/>
            <a:cs typeface="Arial" pitchFamily="34" charset="0"/>
          </a:endParaRPr>
        </a:p>
      </dgm:t>
    </dgm:pt>
    <dgm:pt modelId="{8AFCBEC2-5190-4DAA-BCF7-1742A766CC96}" type="pres">
      <dgm:prSet presAssocID="{C20FADA4-9240-47C8-896D-98423BD1E3F2}" presName="Name0" presStyleCnt="0">
        <dgm:presLayoutVars>
          <dgm:dir/>
          <dgm:resizeHandles val="exact"/>
        </dgm:presLayoutVars>
      </dgm:prSet>
      <dgm:spPr/>
    </dgm:pt>
    <dgm:pt modelId="{874C6620-286E-452A-B01A-B92F2238848B}" type="pres">
      <dgm:prSet presAssocID="{DC4DED9E-7C8F-4B8F-9055-FF45E84C187F}" presName="node" presStyleLbl="node1" presStyleIdx="0" presStyleCnt="4">
        <dgm:presLayoutVars>
          <dgm:bulletEnabled val="1"/>
        </dgm:presLayoutVars>
      </dgm:prSet>
      <dgm:spPr/>
    </dgm:pt>
    <dgm:pt modelId="{4F4D4A4E-A495-4260-AE2E-7A08E2733AE3}" type="pres">
      <dgm:prSet presAssocID="{59434FB6-1A34-4BF0-86D9-34C00403AE5E}" presName="sibTrans" presStyleLbl="sibTrans2D1" presStyleIdx="0" presStyleCnt="3"/>
      <dgm:spPr/>
    </dgm:pt>
    <dgm:pt modelId="{30EF19F2-E95A-4D13-B999-781882B2DF39}" type="pres">
      <dgm:prSet presAssocID="{59434FB6-1A34-4BF0-86D9-34C00403AE5E}" presName="connectorText" presStyleLbl="sibTrans2D1" presStyleIdx="0" presStyleCnt="3"/>
      <dgm:spPr/>
    </dgm:pt>
    <dgm:pt modelId="{3AACE1F3-94D8-46F0-97FD-AE504F23F874}" type="pres">
      <dgm:prSet presAssocID="{935B04A9-E0EA-43B8-AAE8-42DA0016F7B5}" presName="node" presStyleLbl="node1" presStyleIdx="1" presStyleCnt="4">
        <dgm:presLayoutVars>
          <dgm:bulletEnabled val="1"/>
        </dgm:presLayoutVars>
      </dgm:prSet>
      <dgm:spPr/>
    </dgm:pt>
    <dgm:pt modelId="{7EECDCE7-631C-4F82-9476-A3051F02929B}" type="pres">
      <dgm:prSet presAssocID="{A2E9D83E-54C7-487F-BD60-35F2CE6A721B}" presName="sibTrans" presStyleLbl="sibTrans2D1" presStyleIdx="1" presStyleCnt="3"/>
      <dgm:spPr/>
    </dgm:pt>
    <dgm:pt modelId="{87E6A61B-F78D-40AD-B7F6-EF2E363E5BC9}" type="pres">
      <dgm:prSet presAssocID="{A2E9D83E-54C7-487F-BD60-35F2CE6A721B}" presName="connectorText" presStyleLbl="sibTrans2D1" presStyleIdx="1" presStyleCnt="3"/>
      <dgm:spPr/>
    </dgm:pt>
    <dgm:pt modelId="{8F7FB14F-02C4-4557-879D-EB938C54AB0C}" type="pres">
      <dgm:prSet presAssocID="{B7D0642B-41BB-48B9-9D76-EDFF4E54A145}" presName="node" presStyleLbl="node1" presStyleIdx="2" presStyleCnt="4">
        <dgm:presLayoutVars>
          <dgm:bulletEnabled val="1"/>
        </dgm:presLayoutVars>
      </dgm:prSet>
      <dgm:spPr/>
    </dgm:pt>
    <dgm:pt modelId="{EA191BED-00B1-4C9A-BF1E-DF0F02713144}" type="pres">
      <dgm:prSet presAssocID="{11B35ED7-B6F7-43CF-8E5C-EE4FC423FEEC}" presName="sibTrans" presStyleLbl="sibTrans2D1" presStyleIdx="2" presStyleCnt="3"/>
      <dgm:spPr/>
    </dgm:pt>
    <dgm:pt modelId="{4EB22D2D-765C-4D28-9174-E98C408BC524}" type="pres">
      <dgm:prSet presAssocID="{11B35ED7-B6F7-43CF-8E5C-EE4FC423FEEC}" presName="connectorText" presStyleLbl="sibTrans2D1" presStyleIdx="2" presStyleCnt="3"/>
      <dgm:spPr/>
    </dgm:pt>
    <dgm:pt modelId="{33BC91C0-EBC5-49D0-BFBF-2BF6A9BEC7EB}" type="pres">
      <dgm:prSet presAssocID="{2FB3DEBE-F4DD-4CF0-9266-052BC24D0B8A}" presName="node" presStyleLbl="node1" presStyleIdx="3" presStyleCnt="4">
        <dgm:presLayoutVars>
          <dgm:bulletEnabled val="1"/>
        </dgm:presLayoutVars>
      </dgm:prSet>
      <dgm:spPr/>
    </dgm:pt>
  </dgm:ptLst>
  <dgm:cxnLst>
    <dgm:cxn modelId="{8CEB9902-6CC4-4B5A-8965-FCA13BEC9122}" type="presOf" srcId="{2FB3DEBE-F4DD-4CF0-9266-052BC24D0B8A}" destId="{33BC91C0-EBC5-49D0-BFBF-2BF6A9BEC7EB}" srcOrd="0" destOrd="0" presId="urn:microsoft.com/office/officeart/2005/8/layout/process1"/>
    <dgm:cxn modelId="{0010E629-FD1A-4687-8E47-BC0F9C017F0A}" type="presOf" srcId="{11B35ED7-B6F7-43CF-8E5C-EE4FC423FEEC}" destId="{EA191BED-00B1-4C9A-BF1E-DF0F02713144}" srcOrd="0" destOrd="0" presId="urn:microsoft.com/office/officeart/2005/8/layout/process1"/>
    <dgm:cxn modelId="{59F0EF61-6B61-4768-969D-5A6B03012BC8}" type="presOf" srcId="{59434FB6-1A34-4BF0-86D9-34C00403AE5E}" destId="{4F4D4A4E-A495-4260-AE2E-7A08E2733AE3}" srcOrd="0" destOrd="0" presId="urn:microsoft.com/office/officeart/2005/8/layout/process1"/>
    <dgm:cxn modelId="{8DF15C6E-F38B-4A76-83F6-3086E4740F29}" srcId="{C20FADA4-9240-47C8-896D-98423BD1E3F2}" destId="{935B04A9-E0EA-43B8-AAE8-42DA0016F7B5}" srcOrd="1" destOrd="0" parTransId="{C21143C1-B186-4B73-82CF-EF2E432538C1}" sibTransId="{A2E9D83E-54C7-487F-BD60-35F2CE6A721B}"/>
    <dgm:cxn modelId="{E196AE76-9193-415C-A36F-61D0B5D604A7}" type="presOf" srcId="{A2E9D83E-54C7-487F-BD60-35F2CE6A721B}" destId="{7EECDCE7-631C-4F82-9476-A3051F02929B}" srcOrd="0" destOrd="0" presId="urn:microsoft.com/office/officeart/2005/8/layout/process1"/>
    <dgm:cxn modelId="{BD8BA378-5D5B-468D-8577-110B54C2C2C5}" srcId="{C20FADA4-9240-47C8-896D-98423BD1E3F2}" destId="{2FB3DEBE-F4DD-4CF0-9266-052BC24D0B8A}" srcOrd="3" destOrd="0" parTransId="{7671C60F-E0CB-4C17-8E80-B72BFAA494DF}" sibTransId="{29CC7720-309A-4717-B1FD-0847D88D6406}"/>
    <dgm:cxn modelId="{A974CC85-0582-4459-97F0-7F5626AD4485}" type="presOf" srcId="{DC4DED9E-7C8F-4B8F-9055-FF45E84C187F}" destId="{874C6620-286E-452A-B01A-B92F2238848B}" srcOrd="0" destOrd="0" presId="urn:microsoft.com/office/officeart/2005/8/layout/process1"/>
    <dgm:cxn modelId="{081AFDA5-12F2-47E5-810B-D59ED33023D3}" srcId="{C20FADA4-9240-47C8-896D-98423BD1E3F2}" destId="{DC4DED9E-7C8F-4B8F-9055-FF45E84C187F}" srcOrd="0" destOrd="0" parTransId="{932A27E2-A9F0-408C-985B-D8A1ED022ECD}" sibTransId="{59434FB6-1A34-4BF0-86D9-34C00403AE5E}"/>
    <dgm:cxn modelId="{138E72AF-1A0B-4373-8E01-224D728BDED5}" srcId="{C20FADA4-9240-47C8-896D-98423BD1E3F2}" destId="{B7D0642B-41BB-48B9-9D76-EDFF4E54A145}" srcOrd="2" destOrd="0" parTransId="{7736B5F4-1C48-4CC8-89D3-512979C4887C}" sibTransId="{11B35ED7-B6F7-43CF-8E5C-EE4FC423FEEC}"/>
    <dgm:cxn modelId="{1472C6B7-EA19-4A54-A37B-5F5BB9259590}" type="presOf" srcId="{C20FADA4-9240-47C8-896D-98423BD1E3F2}" destId="{8AFCBEC2-5190-4DAA-BCF7-1742A766CC96}" srcOrd="0" destOrd="0" presId="urn:microsoft.com/office/officeart/2005/8/layout/process1"/>
    <dgm:cxn modelId="{C7C9E8B7-C532-4B06-A798-97B44AD126EF}" type="presOf" srcId="{B7D0642B-41BB-48B9-9D76-EDFF4E54A145}" destId="{8F7FB14F-02C4-4557-879D-EB938C54AB0C}" srcOrd="0" destOrd="0" presId="urn:microsoft.com/office/officeart/2005/8/layout/process1"/>
    <dgm:cxn modelId="{FABC59BC-A101-4CBA-A4A3-4C2464278376}" type="presOf" srcId="{A2E9D83E-54C7-487F-BD60-35F2CE6A721B}" destId="{87E6A61B-F78D-40AD-B7F6-EF2E363E5BC9}" srcOrd="1" destOrd="0" presId="urn:microsoft.com/office/officeart/2005/8/layout/process1"/>
    <dgm:cxn modelId="{799888BD-70F6-4173-BA62-03943BE7CFAD}" type="presOf" srcId="{935B04A9-E0EA-43B8-AAE8-42DA0016F7B5}" destId="{3AACE1F3-94D8-46F0-97FD-AE504F23F874}" srcOrd="0" destOrd="0" presId="urn:microsoft.com/office/officeart/2005/8/layout/process1"/>
    <dgm:cxn modelId="{0D47E8C2-0547-46A9-8A2E-850AD39A13BE}" type="presOf" srcId="{59434FB6-1A34-4BF0-86D9-34C00403AE5E}" destId="{30EF19F2-E95A-4D13-B999-781882B2DF39}" srcOrd="1" destOrd="0" presId="urn:microsoft.com/office/officeart/2005/8/layout/process1"/>
    <dgm:cxn modelId="{F7B61CCD-14BF-43A5-9725-14F74B7C9F9F}" type="presOf" srcId="{11B35ED7-B6F7-43CF-8E5C-EE4FC423FEEC}" destId="{4EB22D2D-765C-4D28-9174-E98C408BC524}" srcOrd="1" destOrd="0" presId="urn:microsoft.com/office/officeart/2005/8/layout/process1"/>
    <dgm:cxn modelId="{2B532B6F-BB90-42D8-9C9B-3D72B6B0C5A3}" type="presParOf" srcId="{8AFCBEC2-5190-4DAA-BCF7-1742A766CC96}" destId="{874C6620-286E-452A-B01A-B92F2238848B}" srcOrd="0" destOrd="0" presId="urn:microsoft.com/office/officeart/2005/8/layout/process1"/>
    <dgm:cxn modelId="{772802D3-962A-46F9-AEA9-B31728C3600E}" type="presParOf" srcId="{8AFCBEC2-5190-4DAA-BCF7-1742A766CC96}" destId="{4F4D4A4E-A495-4260-AE2E-7A08E2733AE3}" srcOrd="1" destOrd="0" presId="urn:microsoft.com/office/officeart/2005/8/layout/process1"/>
    <dgm:cxn modelId="{D38EE792-26D3-49F9-A93F-D06938237304}" type="presParOf" srcId="{4F4D4A4E-A495-4260-AE2E-7A08E2733AE3}" destId="{30EF19F2-E95A-4D13-B999-781882B2DF39}" srcOrd="0" destOrd="0" presId="urn:microsoft.com/office/officeart/2005/8/layout/process1"/>
    <dgm:cxn modelId="{4458E716-B5A0-4259-B92E-751760225163}" type="presParOf" srcId="{8AFCBEC2-5190-4DAA-BCF7-1742A766CC96}" destId="{3AACE1F3-94D8-46F0-97FD-AE504F23F874}" srcOrd="2" destOrd="0" presId="urn:microsoft.com/office/officeart/2005/8/layout/process1"/>
    <dgm:cxn modelId="{57E51D3A-3C36-4DE2-9CB7-40B23D71F1A0}" type="presParOf" srcId="{8AFCBEC2-5190-4DAA-BCF7-1742A766CC96}" destId="{7EECDCE7-631C-4F82-9476-A3051F02929B}" srcOrd="3" destOrd="0" presId="urn:microsoft.com/office/officeart/2005/8/layout/process1"/>
    <dgm:cxn modelId="{97F57271-2AC8-4BDC-AC4F-7D8084949EE7}" type="presParOf" srcId="{7EECDCE7-631C-4F82-9476-A3051F02929B}" destId="{87E6A61B-F78D-40AD-B7F6-EF2E363E5BC9}" srcOrd="0" destOrd="0" presId="urn:microsoft.com/office/officeart/2005/8/layout/process1"/>
    <dgm:cxn modelId="{8C33858A-8ED9-4243-96B0-F7B8A6FF7ABC}" type="presParOf" srcId="{8AFCBEC2-5190-4DAA-BCF7-1742A766CC96}" destId="{8F7FB14F-02C4-4557-879D-EB938C54AB0C}" srcOrd="4" destOrd="0" presId="urn:microsoft.com/office/officeart/2005/8/layout/process1"/>
    <dgm:cxn modelId="{DAF48DEA-EF8D-4831-8E53-6B8AA00780B3}" type="presParOf" srcId="{8AFCBEC2-5190-4DAA-BCF7-1742A766CC96}" destId="{EA191BED-00B1-4C9A-BF1E-DF0F02713144}" srcOrd="5" destOrd="0" presId="urn:microsoft.com/office/officeart/2005/8/layout/process1"/>
    <dgm:cxn modelId="{109FF9F8-EE8E-4406-B128-928A4711AB61}" type="presParOf" srcId="{EA191BED-00B1-4C9A-BF1E-DF0F02713144}" destId="{4EB22D2D-765C-4D28-9174-E98C408BC524}" srcOrd="0" destOrd="0" presId="urn:microsoft.com/office/officeart/2005/8/layout/process1"/>
    <dgm:cxn modelId="{BDFC3FF8-B503-42B0-AE07-EDC5249F2A51}" type="presParOf" srcId="{8AFCBEC2-5190-4DAA-BCF7-1742A766CC96}" destId="{33BC91C0-EBC5-49D0-BFBF-2BF6A9BEC7EB}"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596C4DE-A10E-4491-A5FF-5ACA9B450FE0}" type="doc">
      <dgm:prSet loTypeId="urn:microsoft.com/office/officeart/2005/8/layout/hierarchy3" loCatId="hierarchy" qsTypeId="urn:microsoft.com/office/officeart/2005/8/quickstyle/simple1" qsCatId="simple" csTypeId="urn:microsoft.com/office/officeart/2005/8/colors/colorful4" csCatId="colorful" phldr="1"/>
      <dgm:spPr/>
      <dgm:t>
        <a:bodyPr/>
        <a:lstStyle/>
        <a:p>
          <a:endParaRPr lang="en-GB"/>
        </a:p>
      </dgm:t>
    </dgm:pt>
    <dgm:pt modelId="{477E6A90-BEDC-4DD1-A32D-EC66C89DF6A7}">
      <dgm:prSet custT="1"/>
      <dgm:spPr/>
      <dgm:t>
        <a:bodyPr/>
        <a:lstStyle/>
        <a:p>
          <a:pPr rtl="0"/>
          <a:r>
            <a:rPr lang="en-US" sz="1400" dirty="0">
              <a:solidFill>
                <a:schemeClr val="bg1"/>
              </a:solidFill>
              <a:latin typeface="Arial" pitchFamily="34" charset="0"/>
              <a:cs typeface="Arial" pitchFamily="34" charset="0"/>
            </a:rPr>
            <a:t>The problem of dementia, particularly Alzheimer, is still a major concern to social care systems.</a:t>
          </a:r>
        </a:p>
      </dgm:t>
    </dgm:pt>
    <dgm:pt modelId="{28C1BE6D-F64D-407C-B12B-36B610E85921}" type="parTrans" cxnId="{B0955B90-9F07-4BED-84F8-221D164063AF}">
      <dgm:prSet/>
      <dgm:spPr/>
      <dgm:t>
        <a:bodyPr/>
        <a:lstStyle/>
        <a:p>
          <a:endParaRPr lang="en-GB" sz="1400">
            <a:solidFill>
              <a:schemeClr val="bg1"/>
            </a:solidFill>
            <a:latin typeface="Arial" pitchFamily="34" charset="0"/>
            <a:cs typeface="Arial" pitchFamily="34" charset="0"/>
          </a:endParaRPr>
        </a:p>
      </dgm:t>
    </dgm:pt>
    <dgm:pt modelId="{1BD3A894-2A4F-45EC-B98C-467116609974}" type="sibTrans" cxnId="{B0955B90-9F07-4BED-84F8-221D164063AF}">
      <dgm:prSet/>
      <dgm:spPr/>
      <dgm:t>
        <a:bodyPr/>
        <a:lstStyle/>
        <a:p>
          <a:endParaRPr lang="en-GB" sz="1400">
            <a:solidFill>
              <a:schemeClr val="bg1"/>
            </a:solidFill>
            <a:latin typeface="Arial" pitchFamily="34" charset="0"/>
            <a:cs typeface="Arial" pitchFamily="34" charset="0"/>
          </a:endParaRPr>
        </a:p>
      </dgm:t>
    </dgm:pt>
    <dgm:pt modelId="{3DB83F17-63AE-41FD-8770-F26EB2A0EC86}">
      <dgm:prSet custT="1"/>
      <dgm:spPr/>
      <dgm:t>
        <a:bodyPr/>
        <a:lstStyle/>
        <a:p>
          <a:pPr rtl="0"/>
          <a:r>
            <a:rPr lang="en-US" sz="1400" dirty="0">
              <a:solidFill>
                <a:schemeClr val="bg1"/>
              </a:solidFill>
              <a:latin typeface="Arial" pitchFamily="34" charset="0"/>
              <a:cs typeface="Arial" pitchFamily="34" charset="0"/>
            </a:rPr>
            <a:t>Late diagnosis, coordinated care and </a:t>
          </a:r>
          <a:r>
            <a:rPr lang="en-US" sz="1400" dirty="0" err="1">
              <a:solidFill>
                <a:schemeClr val="bg1"/>
              </a:solidFill>
              <a:latin typeface="Arial" pitchFamily="34" charset="0"/>
              <a:cs typeface="Arial" pitchFamily="34" charset="0"/>
            </a:rPr>
            <a:t>carer</a:t>
          </a:r>
          <a:r>
            <a:rPr lang="en-US" sz="1400" dirty="0">
              <a:solidFill>
                <a:schemeClr val="bg1"/>
              </a:solidFill>
              <a:latin typeface="Arial" pitchFamily="34" charset="0"/>
              <a:cs typeface="Arial" pitchFamily="34" charset="0"/>
            </a:rPr>
            <a:t> support is necessary.</a:t>
          </a:r>
        </a:p>
      </dgm:t>
    </dgm:pt>
    <dgm:pt modelId="{3AF0FDD3-A2E3-4945-BEEA-4903BFF30A11}" type="parTrans" cxnId="{0AA058C7-3573-4035-B376-A596B0688BF6}">
      <dgm:prSet/>
      <dgm:spPr/>
      <dgm:t>
        <a:bodyPr/>
        <a:lstStyle/>
        <a:p>
          <a:endParaRPr lang="en-GB" sz="1400">
            <a:solidFill>
              <a:schemeClr val="bg1"/>
            </a:solidFill>
            <a:latin typeface="Arial" pitchFamily="34" charset="0"/>
            <a:cs typeface="Arial" pitchFamily="34" charset="0"/>
          </a:endParaRPr>
        </a:p>
      </dgm:t>
    </dgm:pt>
    <dgm:pt modelId="{022A5553-07AC-4C95-88F2-0AE6008119B4}" type="sibTrans" cxnId="{0AA058C7-3573-4035-B376-A596B0688BF6}">
      <dgm:prSet/>
      <dgm:spPr/>
      <dgm:t>
        <a:bodyPr/>
        <a:lstStyle/>
        <a:p>
          <a:endParaRPr lang="en-GB" sz="1400">
            <a:solidFill>
              <a:schemeClr val="bg1"/>
            </a:solidFill>
            <a:latin typeface="Arial" pitchFamily="34" charset="0"/>
            <a:cs typeface="Arial" pitchFamily="34" charset="0"/>
          </a:endParaRPr>
        </a:p>
      </dgm:t>
    </dgm:pt>
    <dgm:pt modelId="{F7691673-61A6-4BCC-9237-E05F77FA4A6B}">
      <dgm:prSet custT="1"/>
      <dgm:spPr/>
      <dgm:t>
        <a:bodyPr/>
        <a:lstStyle/>
        <a:p>
          <a:pPr rtl="0"/>
          <a:r>
            <a:rPr lang="en-US" sz="1400" dirty="0">
              <a:solidFill>
                <a:schemeClr val="bg1"/>
              </a:solidFill>
              <a:latin typeface="Arial" pitchFamily="34" charset="0"/>
              <a:cs typeface="Arial" pitchFamily="34" charset="0"/>
            </a:rPr>
            <a:t>Individualized care and interventions in communities improve life quality.</a:t>
          </a:r>
        </a:p>
      </dgm:t>
    </dgm:pt>
    <dgm:pt modelId="{42B9418C-B150-4858-B3CC-884B266265BC}" type="parTrans" cxnId="{7FE28366-ABAE-4623-B8D2-0EBFAC281F71}">
      <dgm:prSet/>
      <dgm:spPr/>
      <dgm:t>
        <a:bodyPr/>
        <a:lstStyle/>
        <a:p>
          <a:endParaRPr lang="en-GB" sz="1400">
            <a:solidFill>
              <a:schemeClr val="bg1"/>
            </a:solidFill>
            <a:latin typeface="Arial" pitchFamily="34" charset="0"/>
            <a:cs typeface="Arial" pitchFamily="34" charset="0"/>
          </a:endParaRPr>
        </a:p>
      </dgm:t>
    </dgm:pt>
    <dgm:pt modelId="{7D69F0FB-D8F3-4F27-A26A-625D8856D199}" type="sibTrans" cxnId="{7FE28366-ABAE-4623-B8D2-0EBFAC281F71}">
      <dgm:prSet/>
      <dgm:spPr/>
      <dgm:t>
        <a:bodyPr/>
        <a:lstStyle/>
        <a:p>
          <a:endParaRPr lang="en-GB" sz="1400">
            <a:solidFill>
              <a:schemeClr val="bg1"/>
            </a:solidFill>
            <a:latin typeface="Arial" pitchFamily="34" charset="0"/>
            <a:cs typeface="Arial" pitchFamily="34" charset="0"/>
          </a:endParaRPr>
        </a:p>
      </dgm:t>
    </dgm:pt>
    <dgm:pt modelId="{15038086-E87B-45F3-BA28-07499A88ACEF}">
      <dgm:prSet custT="1"/>
      <dgm:spPr/>
      <dgm:t>
        <a:bodyPr/>
        <a:lstStyle/>
        <a:p>
          <a:pPr rtl="0"/>
          <a:r>
            <a:rPr lang="en-US" sz="1400" dirty="0">
              <a:solidFill>
                <a:schemeClr val="bg1"/>
              </a:solidFill>
              <a:latin typeface="Arial" pitchFamily="34" charset="0"/>
              <a:cs typeface="Arial" pitchFamily="34" charset="0"/>
            </a:rPr>
            <a:t>There is the urgent need of the better services and strategies to respond to the increased demand.</a:t>
          </a:r>
        </a:p>
      </dgm:t>
    </dgm:pt>
    <dgm:pt modelId="{AA6E2508-48BA-480C-B84B-B416CB451BF9}" type="parTrans" cxnId="{545D832D-48CF-41BD-A483-F6323A23FA41}">
      <dgm:prSet/>
      <dgm:spPr/>
      <dgm:t>
        <a:bodyPr/>
        <a:lstStyle/>
        <a:p>
          <a:endParaRPr lang="en-GB" sz="1400">
            <a:solidFill>
              <a:schemeClr val="bg1"/>
            </a:solidFill>
            <a:latin typeface="Arial" pitchFamily="34" charset="0"/>
            <a:cs typeface="Arial" pitchFamily="34" charset="0"/>
          </a:endParaRPr>
        </a:p>
      </dgm:t>
    </dgm:pt>
    <dgm:pt modelId="{273CF299-8F22-4C5A-9B33-470F48B47BD8}" type="sibTrans" cxnId="{545D832D-48CF-41BD-A483-F6323A23FA41}">
      <dgm:prSet/>
      <dgm:spPr/>
      <dgm:t>
        <a:bodyPr/>
        <a:lstStyle/>
        <a:p>
          <a:endParaRPr lang="en-GB" sz="1400">
            <a:solidFill>
              <a:schemeClr val="bg1"/>
            </a:solidFill>
            <a:latin typeface="Arial" pitchFamily="34" charset="0"/>
            <a:cs typeface="Arial" pitchFamily="34" charset="0"/>
          </a:endParaRPr>
        </a:p>
      </dgm:t>
    </dgm:pt>
    <dgm:pt modelId="{C4BE1E7C-3575-4017-A240-05122F4E174E}" type="pres">
      <dgm:prSet presAssocID="{C596C4DE-A10E-4491-A5FF-5ACA9B450FE0}" presName="diagram" presStyleCnt="0">
        <dgm:presLayoutVars>
          <dgm:chPref val="1"/>
          <dgm:dir/>
          <dgm:animOne val="branch"/>
          <dgm:animLvl val="lvl"/>
          <dgm:resizeHandles/>
        </dgm:presLayoutVars>
      </dgm:prSet>
      <dgm:spPr/>
    </dgm:pt>
    <dgm:pt modelId="{405366A9-C27C-4328-BFEF-DDDAF3710D68}" type="pres">
      <dgm:prSet presAssocID="{477E6A90-BEDC-4DD1-A32D-EC66C89DF6A7}" presName="root" presStyleCnt="0"/>
      <dgm:spPr/>
    </dgm:pt>
    <dgm:pt modelId="{0D9785D1-B06C-459B-B046-1B16127B2C0A}" type="pres">
      <dgm:prSet presAssocID="{477E6A90-BEDC-4DD1-A32D-EC66C89DF6A7}" presName="rootComposite" presStyleCnt="0"/>
      <dgm:spPr/>
    </dgm:pt>
    <dgm:pt modelId="{E7DEA4F7-05BA-4254-8782-F51893138018}" type="pres">
      <dgm:prSet presAssocID="{477E6A90-BEDC-4DD1-A32D-EC66C89DF6A7}" presName="rootText" presStyleLbl="node1" presStyleIdx="0" presStyleCnt="4" custScaleY="127434"/>
      <dgm:spPr/>
    </dgm:pt>
    <dgm:pt modelId="{7F129184-C152-4F1B-AC39-2F3FC60F315B}" type="pres">
      <dgm:prSet presAssocID="{477E6A90-BEDC-4DD1-A32D-EC66C89DF6A7}" presName="rootConnector" presStyleLbl="node1" presStyleIdx="0" presStyleCnt="4"/>
      <dgm:spPr/>
    </dgm:pt>
    <dgm:pt modelId="{99D60C17-EBB0-4D00-97C5-7C96A2B37961}" type="pres">
      <dgm:prSet presAssocID="{477E6A90-BEDC-4DD1-A32D-EC66C89DF6A7}" presName="childShape" presStyleCnt="0"/>
      <dgm:spPr/>
    </dgm:pt>
    <dgm:pt modelId="{18BDBEF1-3584-48F3-820B-2FC8E594B34F}" type="pres">
      <dgm:prSet presAssocID="{3DB83F17-63AE-41FD-8770-F26EB2A0EC86}" presName="root" presStyleCnt="0"/>
      <dgm:spPr/>
    </dgm:pt>
    <dgm:pt modelId="{96BE023E-119B-46BD-954F-33AAAF07E385}" type="pres">
      <dgm:prSet presAssocID="{3DB83F17-63AE-41FD-8770-F26EB2A0EC86}" presName="rootComposite" presStyleCnt="0"/>
      <dgm:spPr/>
    </dgm:pt>
    <dgm:pt modelId="{F0CF09D3-8264-49CC-AB8D-7C83DC58683A}" type="pres">
      <dgm:prSet presAssocID="{3DB83F17-63AE-41FD-8770-F26EB2A0EC86}" presName="rootText" presStyleLbl="node1" presStyleIdx="1" presStyleCnt="4" custScaleY="132490"/>
      <dgm:spPr/>
    </dgm:pt>
    <dgm:pt modelId="{D1D611CA-4B4F-4CE8-9597-7D7A37A458A6}" type="pres">
      <dgm:prSet presAssocID="{3DB83F17-63AE-41FD-8770-F26EB2A0EC86}" presName="rootConnector" presStyleLbl="node1" presStyleIdx="1" presStyleCnt="4"/>
      <dgm:spPr/>
    </dgm:pt>
    <dgm:pt modelId="{9AC0D463-B79E-4F15-9C21-7E67993EA89D}" type="pres">
      <dgm:prSet presAssocID="{3DB83F17-63AE-41FD-8770-F26EB2A0EC86}" presName="childShape" presStyleCnt="0"/>
      <dgm:spPr/>
    </dgm:pt>
    <dgm:pt modelId="{E4BAC749-6803-4CE7-B210-43AEFCB8AD47}" type="pres">
      <dgm:prSet presAssocID="{F7691673-61A6-4BCC-9237-E05F77FA4A6B}" presName="root" presStyleCnt="0"/>
      <dgm:spPr/>
    </dgm:pt>
    <dgm:pt modelId="{D86E370C-D5A4-4C98-8CDB-A7B16CDA9BC1}" type="pres">
      <dgm:prSet presAssocID="{F7691673-61A6-4BCC-9237-E05F77FA4A6B}" presName="rootComposite" presStyleCnt="0"/>
      <dgm:spPr/>
    </dgm:pt>
    <dgm:pt modelId="{B2D28087-2579-4598-8B31-961B13CE1B9A}" type="pres">
      <dgm:prSet presAssocID="{F7691673-61A6-4BCC-9237-E05F77FA4A6B}" presName="rootText" presStyleLbl="node1" presStyleIdx="2" presStyleCnt="4" custScaleY="146207"/>
      <dgm:spPr/>
    </dgm:pt>
    <dgm:pt modelId="{B983C20B-F73B-4AE3-B659-F8B87EA69EC4}" type="pres">
      <dgm:prSet presAssocID="{F7691673-61A6-4BCC-9237-E05F77FA4A6B}" presName="rootConnector" presStyleLbl="node1" presStyleIdx="2" presStyleCnt="4"/>
      <dgm:spPr/>
    </dgm:pt>
    <dgm:pt modelId="{D65AA42C-6C54-4F20-AFBD-08F6B0C9E5ED}" type="pres">
      <dgm:prSet presAssocID="{F7691673-61A6-4BCC-9237-E05F77FA4A6B}" presName="childShape" presStyleCnt="0"/>
      <dgm:spPr/>
    </dgm:pt>
    <dgm:pt modelId="{5912A75E-10B3-4FF3-8964-AB2B54B747B3}" type="pres">
      <dgm:prSet presAssocID="{15038086-E87B-45F3-BA28-07499A88ACEF}" presName="root" presStyleCnt="0"/>
      <dgm:spPr/>
    </dgm:pt>
    <dgm:pt modelId="{B22D7142-9889-413C-85C0-DC593B3B204E}" type="pres">
      <dgm:prSet presAssocID="{15038086-E87B-45F3-BA28-07499A88ACEF}" presName="rootComposite" presStyleCnt="0"/>
      <dgm:spPr/>
    </dgm:pt>
    <dgm:pt modelId="{DC034955-59CB-4155-BB87-965A37EC22A2}" type="pres">
      <dgm:prSet presAssocID="{15038086-E87B-45F3-BA28-07499A88ACEF}" presName="rootText" presStyleLbl="node1" presStyleIdx="3" presStyleCnt="4" custScaleY="162455" custLinFactNeighborX="-1446" custLinFactNeighborY="-8123"/>
      <dgm:spPr/>
    </dgm:pt>
    <dgm:pt modelId="{A8DAB114-5690-4610-9C88-6055F5B1759F}" type="pres">
      <dgm:prSet presAssocID="{15038086-E87B-45F3-BA28-07499A88ACEF}" presName="rootConnector" presStyleLbl="node1" presStyleIdx="3" presStyleCnt="4"/>
      <dgm:spPr/>
    </dgm:pt>
    <dgm:pt modelId="{0B0A9FAB-8EC9-406F-AC72-C5B2C237B358}" type="pres">
      <dgm:prSet presAssocID="{15038086-E87B-45F3-BA28-07499A88ACEF}" presName="childShape" presStyleCnt="0"/>
      <dgm:spPr/>
    </dgm:pt>
  </dgm:ptLst>
  <dgm:cxnLst>
    <dgm:cxn modelId="{5A202501-EF91-43C4-86FA-26DAB01551E1}" type="presOf" srcId="{F7691673-61A6-4BCC-9237-E05F77FA4A6B}" destId="{B2D28087-2579-4598-8B31-961B13CE1B9A}" srcOrd="0" destOrd="0" presId="urn:microsoft.com/office/officeart/2005/8/layout/hierarchy3"/>
    <dgm:cxn modelId="{545D832D-48CF-41BD-A483-F6323A23FA41}" srcId="{C596C4DE-A10E-4491-A5FF-5ACA9B450FE0}" destId="{15038086-E87B-45F3-BA28-07499A88ACEF}" srcOrd="3" destOrd="0" parTransId="{AA6E2508-48BA-480C-B84B-B416CB451BF9}" sibTransId="{273CF299-8F22-4C5A-9B33-470F48B47BD8}"/>
    <dgm:cxn modelId="{7FE28366-ABAE-4623-B8D2-0EBFAC281F71}" srcId="{C596C4DE-A10E-4491-A5FF-5ACA9B450FE0}" destId="{F7691673-61A6-4BCC-9237-E05F77FA4A6B}" srcOrd="2" destOrd="0" parTransId="{42B9418C-B150-4858-B3CC-884B266265BC}" sibTransId="{7D69F0FB-D8F3-4F27-A26A-625D8856D199}"/>
    <dgm:cxn modelId="{18A3E976-C821-4253-86F4-7D1FB865169C}" type="presOf" srcId="{477E6A90-BEDC-4DD1-A32D-EC66C89DF6A7}" destId="{E7DEA4F7-05BA-4254-8782-F51893138018}" srcOrd="0" destOrd="0" presId="urn:microsoft.com/office/officeart/2005/8/layout/hierarchy3"/>
    <dgm:cxn modelId="{19107D80-CEFA-4239-9E64-87D39EA1AA5C}" type="presOf" srcId="{15038086-E87B-45F3-BA28-07499A88ACEF}" destId="{A8DAB114-5690-4610-9C88-6055F5B1759F}" srcOrd="1" destOrd="0" presId="urn:microsoft.com/office/officeart/2005/8/layout/hierarchy3"/>
    <dgm:cxn modelId="{B0955B90-9F07-4BED-84F8-221D164063AF}" srcId="{C596C4DE-A10E-4491-A5FF-5ACA9B450FE0}" destId="{477E6A90-BEDC-4DD1-A32D-EC66C89DF6A7}" srcOrd="0" destOrd="0" parTransId="{28C1BE6D-F64D-407C-B12B-36B610E85921}" sibTransId="{1BD3A894-2A4F-45EC-B98C-467116609974}"/>
    <dgm:cxn modelId="{E61DAB94-BE61-4A2C-AB6A-40AF9BAC15C8}" type="presOf" srcId="{F7691673-61A6-4BCC-9237-E05F77FA4A6B}" destId="{B983C20B-F73B-4AE3-B659-F8B87EA69EC4}" srcOrd="1" destOrd="0" presId="urn:microsoft.com/office/officeart/2005/8/layout/hierarchy3"/>
    <dgm:cxn modelId="{0AA058C7-3573-4035-B376-A596B0688BF6}" srcId="{C596C4DE-A10E-4491-A5FF-5ACA9B450FE0}" destId="{3DB83F17-63AE-41FD-8770-F26EB2A0EC86}" srcOrd="1" destOrd="0" parTransId="{3AF0FDD3-A2E3-4945-BEEA-4903BFF30A11}" sibTransId="{022A5553-07AC-4C95-88F2-0AE6008119B4}"/>
    <dgm:cxn modelId="{43C904D2-9A31-4287-98F7-4991E17DF424}" type="presOf" srcId="{3DB83F17-63AE-41FD-8770-F26EB2A0EC86}" destId="{D1D611CA-4B4F-4CE8-9597-7D7A37A458A6}" srcOrd="1" destOrd="0" presId="urn:microsoft.com/office/officeart/2005/8/layout/hierarchy3"/>
    <dgm:cxn modelId="{009730D7-4644-4B5A-AD07-4CAD500EE94D}" type="presOf" srcId="{477E6A90-BEDC-4DD1-A32D-EC66C89DF6A7}" destId="{7F129184-C152-4F1B-AC39-2F3FC60F315B}" srcOrd="1" destOrd="0" presId="urn:microsoft.com/office/officeart/2005/8/layout/hierarchy3"/>
    <dgm:cxn modelId="{356A25E1-83D7-40BB-AA2B-99D9BA13D313}" type="presOf" srcId="{15038086-E87B-45F3-BA28-07499A88ACEF}" destId="{DC034955-59CB-4155-BB87-965A37EC22A2}" srcOrd="0" destOrd="0" presId="urn:microsoft.com/office/officeart/2005/8/layout/hierarchy3"/>
    <dgm:cxn modelId="{23BC69F0-B916-4CB2-AFF1-16760E495DDD}" type="presOf" srcId="{3DB83F17-63AE-41FD-8770-F26EB2A0EC86}" destId="{F0CF09D3-8264-49CC-AB8D-7C83DC58683A}" srcOrd="0" destOrd="0" presId="urn:microsoft.com/office/officeart/2005/8/layout/hierarchy3"/>
    <dgm:cxn modelId="{B42E35F1-FB97-4F9C-86CE-77818190C8A6}" type="presOf" srcId="{C596C4DE-A10E-4491-A5FF-5ACA9B450FE0}" destId="{C4BE1E7C-3575-4017-A240-05122F4E174E}" srcOrd="0" destOrd="0" presId="urn:microsoft.com/office/officeart/2005/8/layout/hierarchy3"/>
    <dgm:cxn modelId="{F3DAF12C-C125-43DF-AE6B-C8B742127728}" type="presParOf" srcId="{C4BE1E7C-3575-4017-A240-05122F4E174E}" destId="{405366A9-C27C-4328-BFEF-DDDAF3710D68}" srcOrd="0" destOrd="0" presId="urn:microsoft.com/office/officeart/2005/8/layout/hierarchy3"/>
    <dgm:cxn modelId="{52A3AD96-B6BF-456C-8A95-481D7CEBCACE}" type="presParOf" srcId="{405366A9-C27C-4328-BFEF-DDDAF3710D68}" destId="{0D9785D1-B06C-459B-B046-1B16127B2C0A}" srcOrd="0" destOrd="0" presId="urn:microsoft.com/office/officeart/2005/8/layout/hierarchy3"/>
    <dgm:cxn modelId="{B9937E28-3A90-4F2E-A2A2-DD07F7C7AAC0}" type="presParOf" srcId="{0D9785D1-B06C-459B-B046-1B16127B2C0A}" destId="{E7DEA4F7-05BA-4254-8782-F51893138018}" srcOrd="0" destOrd="0" presId="urn:microsoft.com/office/officeart/2005/8/layout/hierarchy3"/>
    <dgm:cxn modelId="{7E12BF13-A3CC-4A10-A39B-AF45A32CF498}" type="presParOf" srcId="{0D9785D1-B06C-459B-B046-1B16127B2C0A}" destId="{7F129184-C152-4F1B-AC39-2F3FC60F315B}" srcOrd="1" destOrd="0" presId="urn:microsoft.com/office/officeart/2005/8/layout/hierarchy3"/>
    <dgm:cxn modelId="{C00D15B4-6F98-49FA-A62E-F4A4CDE498C6}" type="presParOf" srcId="{405366A9-C27C-4328-BFEF-DDDAF3710D68}" destId="{99D60C17-EBB0-4D00-97C5-7C96A2B37961}" srcOrd="1" destOrd="0" presId="urn:microsoft.com/office/officeart/2005/8/layout/hierarchy3"/>
    <dgm:cxn modelId="{23638CDE-39E4-454A-901E-692CFAEE5E46}" type="presParOf" srcId="{C4BE1E7C-3575-4017-A240-05122F4E174E}" destId="{18BDBEF1-3584-48F3-820B-2FC8E594B34F}" srcOrd="1" destOrd="0" presId="urn:microsoft.com/office/officeart/2005/8/layout/hierarchy3"/>
    <dgm:cxn modelId="{210FAA08-E4B8-470C-9465-53D38018A637}" type="presParOf" srcId="{18BDBEF1-3584-48F3-820B-2FC8E594B34F}" destId="{96BE023E-119B-46BD-954F-33AAAF07E385}" srcOrd="0" destOrd="0" presId="urn:microsoft.com/office/officeart/2005/8/layout/hierarchy3"/>
    <dgm:cxn modelId="{10D15AE7-DB2E-4ECD-9A56-3D98DB47AB15}" type="presParOf" srcId="{96BE023E-119B-46BD-954F-33AAAF07E385}" destId="{F0CF09D3-8264-49CC-AB8D-7C83DC58683A}" srcOrd="0" destOrd="0" presId="urn:microsoft.com/office/officeart/2005/8/layout/hierarchy3"/>
    <dgm:cxn modelId="{E6939AFB-A7C7-4101-9A37-0898570BA7F2}" type="presParOf" srcId="{96BE023E-119B-46BD-954F-33AAAF07E385}" destId="{D1D611CA-4B4F-4CE8-9597-7D7A37A458A6}" srcOrd="1" destOrd="0" presId="urn:microsoft.com/office/officeart/2005/8/layout/hierarchy3"/>
    <dgm:cxn modelId="{5C29A89D-7B21-4EAA-9EEF-30031CE7E811}" type="presParOf" srcId="{18BDBEF1-3584-48F3-820B-2FC8E594B34F}" destId="{9AC0D463-B79E-4F15-9C21-7E67993EA89D}" srcOrd="1" destOrd="0" presId="urn:microsoft.com/office/officeart/2005/8/layout/hierarchy3"/>
    <dgm:cxn modelId="{3E5CFC40-C5D4-48D2-9FA8-A8BE7A367B44}" type="presParOf" srcId="{C4BE1E7C-3575-4017-A240-05122F4E174E}" destId="{E4BAC749-6803-4CE7-B210-43AEFCB8AD47}" srcOrd="2" destOrd="0" presId="urn:microsoft.com/office/officeart/2005/8/layout/hierarchy3"/>
    <dgm:cxn modelId="{C9A66229-D0CC-4361-A0E1-908823F89D5B}" type="presParOf" srcId="{E4BAC749-6803-4CE7-B210-43AEFCB8AD47}" destId="{D86E370C-D5A4-4C98-8CDB-A7B16CDA9BC1}" srcOrd="0" destOrd="0" presId="urn:microsoft.com/office/officeart/2005/8/layout/hierarchy3"/>
    <dgm:cxn modelId="{98E6A4FA-7D56-494B-9A86-3D638DF98B11}" type="presParOf" srcId="{D86E370C-D5A4-4C98-8CDB-A7B16CDA9BC1}" destId="{B2D28087-2579-4598-8B31-961B13CE1B9A}" srcOrd="0" destOrd="0" presId="urn:microsoft.com/office/officeart/2005/8/layout/hierarchy3"/>
    <dgm:cxn modelId="{11FD1F02-1F28-4922-AEB9-1344DAF153B1}" type="presParOf" srcId="{D86E370C-D5A4-4C98-8CDB-A7B16CDA9BC1}" destId="{B983C20B-F73B-4AE3-B659-F8B87EA69EC4}" srcOrd="1" destOrd="0" presId="urn:microsoft.com/office/officeart/2005/8/layout/hierarchy3"/>
    <dgm:cxn modelId="{C9D41502-C521-42C3-B0BB-D184F5025C6D}" type="presParOf" srcId="{E4BAC749-6803-4CE7-B210-43AEFCB8AD47}" destId="{D65AA42C-6C54-4F20-AFBD-08F6B0C9E5ED}" srcOrd="1" destOrd="0" presId="urn:microsoft.com/office/officeart/2005/8/layout/hierarchy3"/>
    <dgm:cxn modelId="{B59E2603-5B4D-4617-B471-3B69C5580F57}" type="presParOf" srcId="{C4BE1E7C-3575-4017-A240-05122F4E174E}" destId="{5912A75E-10B3-4FF3-8964-AB2B54B747B3}" srcOrd="3" destOrd="0" presId="urn:microsoft.com/office/officeart/2005/8/layout/hierarchy3"/>
    <dgm:cxn modelId="{177A59B6-E331-4440-8D33-B07FB82B193D}" type="presParOf" srcId="{5912A75E-10B3-4FF3-8964-AB2B54B747B3}" destId="{B22D7142-9889-413C-85C0-DC593B3B204E}" srcOrd="0" destOrd="0" presId="urn:microsoft.com/office/officeart/2005/8/layout/hierarchy3"/>
    <dgm:cxn modelId="{9A8943AD-2241-4390-95D0-B291ECCFF78E}" type="presParOf" srcId="{B22D7142-9889-413C-85C0-DC593B3B204E}" destId="{DC034955-59CB-4155-BB87-965A37EC22A2}" srcOrd="0" destOrd="0" presId="urn:microsoft.com/office/officeart/2005/8/layout/hierarchy3"/>
    <dgm:cxn modelId="{ED0B74AE-7823-4E0F-B75B-6174F5532F21}" type="presParOf" srcId="{B22D7142-9889-413C-85C0-DC593B3B204E}" destId="{A8DAB114-5690-4610-9C88-6055F5B1759F}" srcOrd="1" destOrd="0" presId="urn:microsoft.com/office/officeart/2005/8/layout/hierarchy3"/>
    <dgm:cxn modelId="{9C7DD747-9046-4626-95A1-D7AF4BD27478}" type="presParOf" srcId="{5912A75E-10B3-4FF3-8964-AB2B54B747B3}" destId="{0B0A9FAB-8EC9-406F-AC72-C5B2C237B358}"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953737-1317-4091-9846-B9614D2DEA20}">
      <dsp:nvSpPr>
        <dsp:cNvPr id="0" name=""/>
        <dsp:cNvSpPr/>
      </dsp:nvSpPr>
      <dsp:spPr>
        <a:xfrm>
          <a:off x="1116" y="2138882"/>
          <a:ext cx="2611933" cy="1579070"/>
        </a:xfrm>
        <a:prstGeom prst="roundRect">
          <a:avLst>
            <a:gd name="adj" fmla="val 1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0">
            <a:lnSpc>
              <a:spcPct val="90000"/>
            </a:lnSpc>
            <a:spcBef>
              <a:spcPct val="0"/>
            </a:spcBef>
            <a:spcAft>
              <a:spcPct val="35000"/>
            </a:spcAft>
            <a:buNone/>
          </a:pPr>
          <a:r>
            <a:rPr lang="en-US" sz="1800" kern="1200" dirty="0">
              <a:solidFill>
                <a:schemeClr val="bg1"/>
              </a:solidFill>
              <a:latin typeface="Arial" pitchFamily="34" charset="0"/>
              <a:cs typeface="Arial" pitchFamily="34" charset="0"/>
            </a:rPr>
            <a:t>Dementia cost to the UK economy is more than 34 billion each year.</a:t>
          </a:r>
        </a:p>
      </dsp:txBody>
      <dsp:txXfrm>
        <a:off x="47365" y="2185131"/>
        <a:ext cx="2519435" cy="1486572"/>
      </dsp:txXfrm>
    </dsp:sp>
    <dsp:sp modelId="{B0DAEC8E-2E88-4D88-9373-41248DD0C10C}">
      <dsp:nvSpPr>
        <dsp:cNvPr id="0" name=""/>
        <dsp:cNvSpPr/>
      </dsp:nvSpPr>
      <dsp:spPr>
        <a:xfrm>
          <a:off x="3266033" y="2138882"/>
          <a:ext cx="2611933" cy="1447794"/>
        </a:xfrm>
        <a:prstGeom prst="roundRect">
          <a:avLst>
            <a:gd name="adj" fmla="val 10000"/>
          </a:avLst>
        </a:prstGeom>
        <a:gradFill rotWithShape="0">
          <a:gsLst>
            <a:gs pos="0">
              <a:schemeClr val="accent5">
                <a:hueOff val="-4966938"/>
                <a:satOff val="19906"/>
                <a:lumOff val="4314"/>
                <a:alphaOff val="0"/>
                <a:shade val="51000"/>
                <a:satMod val="130000"/>
              </a:schemeClr>
            </a:gs>
            <a:gs pos="80000">
              <a:schemeClr val="accent5">
                <a:hueOff val="-4966938"/>
                <a:satOff val="19906"/>
                <a:lumOff val="4314"/>
                <a:alphaOff val="0"/>
                <a:shade val="93000"/>
                <a:satMod val="130000"/>
              </a:schemeClr>
            </a:gs>
            <a:gs pos="100000">
              <a:schemeClr val="accent5">
                <a:hueOff val="-4966938"/>
                <a:satOff val="19906"/>
                <a:lumOff val="431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0">
            <a:lnSpc>
              <a:spcPct val="90000"/>
            </a:lnSpc>
            <a:spcBef>
              <a:spcPct val="0"/>
            </a:spcBef>
            <a:spcAft>
              <a:spcPct val="35000"/>
            </a:spcAft>
            <a:buNone/>
          </a:pPr>
          <a:r>
            <a:rPr lang="en-US" sz="1800" kern="1200" dirty="0">
              <a:solidFill>
                <a:schemeClr val="bg1"/>
              </a:solidFill>
              <a:latin typeface="Arial" pitchFamily="34" charset="0"/>
              <a:cs typeface="Arial" pitchFamily="34" charset="0"/>
            </a:rPr>
            <a:t>Caregivers suffer emotionally, economically, and in employment.</a:t>
          </a:r>
        </a:p>
      </dsp:txBody>
      <dsp:txXfrm>
        <a:off x="3308437" y="2181286"/>
        <a:ext cx="2527125" cy="1362986"/>
      </dsp:txXfrm>
    </dsp:sp>
    <dsp:sp modelId="{2F5535CA-36BB-4C7E-84FA-383895931298}">
      <dsp:nvSpPr>
        <dsp:cNvPr id="0" name=""/>
        <dsp:cNvSpPr/>
      </dsp:nvSpPr>
      <dsp:spPr>
        <a:xfrm>
          <a:off x="6530950" y="2138882"/>
          <a:ext cx="2611933" cy="1589635"/>
        </a:xfrm>
        <a:prstGeom prst="roundRect">
          <a:avLst>
            <a:gd name="adj" fmla="val 10000"/>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0">
            <a:lnSpc>
              <a:spcPct val="90000"/>
            </a:lnSpc>
            <a:spcBef>
              <a:spcPct val="0"/>
            </a:spcBef>
            <a:spcAft>
              <a:spcPct val="35000"/>
            </a:spcAft>
            <a:buNone/>
          </a:pPr>
          <a:r>
            <a:rPr lang="en-US" sz="1800" kern="1200" dirty="0">
              <a:solidFill>
                <a:schemeClr val="bg1"/>
              </a:solidFill>
              <a:latin typeface="Arial" pitchFamily="34" charset="0"/>
              <a:cs typeface="Arial" pitchFamily="34" charset="0"/>
            </a:rPr>
            <a:t>The increasing number of dementia cases will strain the health and social care services (Grey House Publishing, </a:t>
          </a:r>
          <a:r>
            <a:rPr lang="en-US" sz="1800" kern="1200" dirty="0" err="1">
              <a:solidFill>
                <a:schemeClr val="bg1"/>
              </a:solidFill>
              <a:latin typeface="Arial" pitchFamily="34" charset="0"/>
              <a:cs typeface="Arial" pitchFamily="34" charset="0"/>
            </a:rPr>
            <a:t>Inc</a:t>
          </a:r>
          <a:r>
            <a:rPr lang="en-US" sz="1800" kern="1200" dirty="0">
              <a:solidFill>
                <a:schemeClr val="bg1"/>
              </a:solidFill>
              <a:latin typeface="Arial" pitchFamily="34" charset="0"/>
              <a:cs typeface="Arial" pitchFamily="34" charset="0"/>
            </a:rPr>
            <a:t>, 2020).</a:t>
          </a:r>
        </a:p>
      </dsp:txBody>
      <dsp:txXfrm>
        <a:off x="6577509" y="2185441"/>
        <a:ext cx="2518815" cy="14965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D92E22-C633-4E95-BD48-0208BE3BEAED}">
      <dsp:nvSpPr>
        <dsp:cNvPr id="0" name=""/>
        <dsp:cNvSpPr/>
      </dsp:nvSpPr>
      <dsp:spPr>
        <a:xfrm>
          <a:off x="1562100" y="-60957"/>
          <a:ext cx="5943600" cy="5943600"/>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rtl="0">
            <a:lnSpc>
              <a:spcPct val="90000"/>
            </a:lnSpc>
            <a:spcBef>
              <a:spcPct val="0"/>
            </a:spcBef>
            <a:spcAft>
              <a:spcPct val="35000"/>
            </a:spcAft>
            <a:buNone/>
          </a:pPr>
          <a:r>
            <a:rPr lang="en-US" sz="1200" kern="1200" dirty="0">
              <a:solidFill>
                <a:schemeClr val="bg1"/>
              </a:solidFill>
              <a:latin typeface="Arial" pitchFamily="34" charset="0"/>
              <a:cs typeface="Arial" pitchFamily="34" charset="0"/>
            </a:rPr>
            <a:t>Diagnosis Cognitive tests, including MMSE or </a:t>
          </a:r>
          <a:r>
            <a:rPr lang="en-US" sz="1200" kern="1200" dirty="0" err="1">
              <a:solidFill>
                <a:schemeClr val="bg1"/>
              </a:solidFill>
              <a:latin typeface="Arial" pitchFamily="34" charset="0"/>
              <a:cs typeface="Arial" pitchFamily="34" charset="0"/>
            </a:rPr>
            <a:t>MoCA</a:t>
          </a:r>
          <a:r>
            <a:rPr lang="en-US" sz="1200" kern="1200" dirty="0">
              <a:solidFill>
                <a:schemeClr val="bg1"/>
              </a:solidFill>
              <a:latin typeface="Arial" pitchFamily="34" charset="0"/>
              <a:cs typeface="Arial" pitchFamily="34" charset="0"/>
            </a:rPr>
            <a:t>, are used to diagnose it (Hatton, 2021).</a:t>
          </a:r>
        </a:p>
      </dsp:txBody>
      <dsp:txXfrm>
        <a:off x="3702984" y="236222"/>
        <a:ext cx="1661830" cy="891540"/>
      </dsp:txXfrm>
    </dsp:sp>
    <dsp:sp modelId="{C28A2FDA-4CB4-45CC-9F01-9BF7ABF95D8F}">
      <dsp:nvSpPr>
        <dsp:cNvPr id="0" name=""/>
        <dsp:cNvSpPr/>
      </dsp:nvSpPr>
      <dsp:spPr>
        <a:xfrm>
          <a:off x="1828801" y="1005847"/>
          <a:ext cx="5410197" cy="4998710"/>
        </a:xfrm>
        <a:prstGeom prst="ellipse">
          <a:avLst/>
        </a:prstGeom>
        <a:solidFill>
          <a:schemeClr val="accent5">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l" defTabSz="533400" rtl="0">
            <a:lnSpc>
              <a:spcPct val="150000"/>
            </a:lnSpc>
            <a:spcBef>
              <a:spcPct val="0"/>
            </a:spcBef>
            <a:spcAft>
              <a:spcPct val="35000"/>
            </a:spcAft>
            <a:buNone/>
          </a:pPr>
          <a:r>
            <a:rPr lang="en-US" sz="1200" kern="1200" dirty="0">
              <a:solidFill>
                <a:schemeClr val="bg1"/>
              </a:solidFill>
              <a:latin typeface="Arial" pitchFamily="34" charset="0"/>
              <a:cs typeface="Arial" pitchFamily="34" charset="0"/>
            </a:rPr>
            <a:t>Neuroimaging (such as, MRI, CT scans) will help exclude other possible causes of the symptoms (Hoe and </a:t>
          </a:r>
          <a:r>
            <a:rPr lang="en-US" sz="1200" kern="1200" dirty="0" err="1">
              <a:solidFill>
                <a:schemeClr val="bg1"/>
              </a:solidFill>
              <a:latin typeface="Arial" pitchFamily="34" charset="0"/>
              <a:cs typeface="Arial" pitchFamily="34" charset="0"/>
            </a:rPr>
            <a:t>Orrell</a:t>
          </a:r>
          <a:r>
            <a:rPr lang="en-US" sz="1200" kern="1200" dirty="0">
              <a:solidFill>
                <a:schemeClr val="bg1"/>
              </a:solidFill>
              <a:latin typeface="Arial" pitchFamily="34" charset="0"/>
              <a:cs typeface="Arial" pitchFamily="34" charset="0"/>
            </a:rPr>
            <a:t>, 2021).</a:t>
          </a:r>
        </a:p>
      </dsp:txBody>
      <dsp:txXfrm>
        <a:off x="3588467" y="1305769"/>
        <a:ext cx="1890864" cy="899767"/>
      </dsp:txXfrm>
    </dsp:sp>
    <dsp:sp modelId="{C58C8444-8D17-49DB-A4E2-BF49EB3C1152}">
      <dsp:nvSpPr>
        <dsp:cNvPr id="0" name=""/>
        <dsp:cNvSpPr/>
      </dsp:nvSpPr>
      <dsp:spPr>
        <a:xfrm>
          <a:off x="2750820" y="2438391"/>
          <a:ext cx="3566160" cy="3322341"/>
        </a:xfrm>
        <a:prstGeom prst="ellipse">
          <a:avLst/>
        </a:prstGeom>
        <a:solidFill>
          <a:schemeClr val="accent5">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rtl="0">
            <a:lnSpc>
              <a:spcPct val="90000"/>
            </a:lnSpc>
            <a:spcBef>
              <a:spcPct val="0"/>
            </a:spcBef>
            <a:spcAft>
              <a:spcPct val="35000"/>
            </a:spcAft>
            <a:buNone/>
          </a:pPr>
          <a:r>
            <a:rPr lang="en-US" sz="1200" kern="1200" dirty="0">
              <a:solidFill>
                <a:schemeClr val="bg1"/>
              </a:solidFill>
              <a:latin typeface="Arial" pitchFamily="34" charset="0"/>
              <a:cs typeface="Arial" pitchFamily="34" charset="0"/>
            </a:rPr>
            <a:t>The timely diagnosis makes it possible to receive proper care, assistance, and medications (Holroyd-Leduc and Reddy, 2012).</a:t>
          </a:r>
        </a:p>
      </dsp:txBody>
      <dsp:txXfrm>
        <a:off x="3702984" y="2687567"/>
        <a:ext cx="1661830" cy="747526"/>
      </dsp:txXfrm>
    </dsp:sp>
    <dsp:sp modelId="{D91D3A66-FE5E-4055-AAAB-89D85AEA08F4}">
      <dsp:nvSpPr>
        <dsp:cNvPr id="0" name=""/>
        <dsp:cNvSpPr/>
      </dsp:nvSpPr>
      <dsp:spPr>
        <a:xfrm>
          <a:off x="3345179" y="3505202"/>
          <a:ext cx="2377440" cy="2377440"/>
        </a:xfrm>
        <a:prstGeom prst="ellipse">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rtl="0">
            <a:lnSpc>
              <a:spcPct val="150000"/>
            </a:lnSpc>
            <a:spcBef>
              <a:spcPct val="0"/>
            </a:spcBef>
            <a:spcAft>
              <a:spcPct val="35000"/>
            </a:spcAft>
            <a:buNone/>
          </a:pPr>
          <a:r>
            <a:rPr lang="en-US" sz="1200" kern="1200" dirty="0">
              <a:solidFill>
                <a:schemeClr val="bg1"/>
              </a:solidFill>
              <a:latin typeface="Arial" pitchFamily="34" charset="0"/>
              <a:cs typeface="Arial" pitchFamily="34" charset="0"/>
            </a:rPr>
            <a:t>It is important that clinical interviews with both the patient and the family should be used in evaluating </a:t>
          </a:r>
          <a:r>
            <a:rPr lang="en-US" sz="1200" kern="1200" dirty="0" err="1">
              <a:solidFill>
                <a:schemeClr val="bg1"/>
              </a:solidFill>
              <a:latin typeface="Arial" pitchFamily="34" charset="0"/>
              <a:cs typeface="Arial" pitchFamily="34" charset="0"/>
            </a:rPr>
            <a:t>behavioural</a:t>
          </a:r>
          <a:r>
            <a:rPr lang="en-US" sz="1200" kern="1200" dirty="0">
              <a:solidFill>
                <a:schemeClr val="bg1"/>
              </a:solidFill>
              <a:latin typeface="Arial" pitchFamily="34" charset="0"/>
              <a:cs typeface="Arial" pitchFamily="34" charset="0"/>
            </a:rPr>
            <a:t> and psychological symptoms (Jacoby and Al, 2012).</a:t>
          </a:r>
        </a:p>
      </dsp:txBody>
      <dsp:txXfrm>
        <a:off x="3693348" y="4099562"/>
        <a:ext cx="1681103" cy="11887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0AA95A-1AD6-4D7C-AA08-D423650EF795}">
      <dsp:nvSpPr>
        <dsp:cNvPr id="0" name=""/>
        <dsp:cNvSpPr/>
      </dsp:nvSpPr>
      <dsp:spPr>
        <a:xfrm>
          <a:off x="3984" y="1911632"/>
          <a:ext cx="1742275" cy="2120335"/>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US" sz="1600" kern="1200">
              <a:solidFill>
                <a:schemeClr val="bg1"/>
              </a:solidFill>
              <a:latin typeface="Arial" pitchFamily="34" charset="0"/>
              <a:cs typeface="Arial" pitchFamily="34" charset="0"/>
            </a:rPr>
            <a:t>Frailty is widespread, and it heightens the dependency of care (Saunders and Alzheimer’s Australia (South Australia, 2014).</a:t>
          </a:r>
        </a:p>
      </dsp:txBody>
      <dsp:txXfrm>
        <a:off x="55013" y="1962661"/>
        <a:ext cx="1640217" cy="2018277"/>
      </dsp:txXfrm>
    </dsp:sp>
    <dsp:sp modelId="{37E0C875-5B99-4C76-B81E-C0C5FC744E7E}">
      <dsp:nvSpPr>
        <dsp:cNvPr id="0" name=""/>
        <dsp:cNvSpPr/>
      </dsp:nvSpPr>
      <dsp:spPr>
        <a:xfrm>
          <a:off x="1920487" y="2755757"/>
          <a:ext cx="369362" cy="432084"/>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solidFill>
              <a:schemeClr val="bg1"/>
            </a:solidFill>
            <a:latin typeface="Arial" pitchFamily="34" charset="0"/>
            <a:cs typeface="Arial" pitchFamily="34" charset="0"/>
          </a:endParaRPr>
        </a:p>
      </dsp:txBody>
      <dsp:txXfrm>
        <a:off x="1920487" y="2842174"/>
        <a:ext cx="258553" cy="259250"/>
      </dsp:txXfrm>
    </dsp:sp>
    <dsp:sp modelId="{B2B48854-C9D6-469F-92EE-3BAA1B191642}">
      <dsp:nvSpPr>
        <dsp:cNvPr id="0" name=""/>
        <dsp:cNvSpPr/>
      </dsp:nvSpPr>
      <dsp:spPr>
        <a:xfrm>
          <a:off x="2443169" y="1911632"/>
          <a:ext cx="1742275" cy="2120335"/>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US" sz="1600" kern="1200">
              <a:solidFill>
                <a:schemeClr val="bg1"/>
              </a:solidFill>
              <a:latin typeface="Arial" pitchFamily="34" charset="0"/>
              <a:cs typeface="Arial" pitchFamily="34" charset="0"/>
            </a:rPr>
            <a:t>Cognitive decline is more severe and the quality of life is lower because of depression and anxiety (Scourfield, 2022).</a:t>
          </a:r>
        </a:p>
      </dsp:txBody>
      <dsp:txXfrm>
        <a:off x="2494198" y="1962661"/>
        <a:ext cx="1640217" cy="2018277"/>
      </dsp:txXfrm>
    </dsp:sp>
    <dsp:sp modelId="{FCE9A6B7-9407-458F-B34E-1AB9A7554DA7}">
      <dsp:nvSpPr>
        <dsp:cNvPr id="0" name=""/>
        <dsp:cNvSpPr/>
      </dsp:nvSpPr>
      <dsp:spPr>
        <a:xfrm>
          <a:off x="4359672" y="2755757"/>
          <a:ext cx="369362" cy="432084"/>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solidFill>
              <a:schemeClr val="bg1"/>
            </a:solidFill>
            <a:latin typeface="Arial" pitchFamily="34" charset="0"/>
            <a:cs typeface="Arial" pitchFamily="34" charset="0"/>
          </a:endParaRPr>
        </a:p>
      </dsp:txBody>
      <dsp:txXfrm>
        <a:off x="4359672" y="2842174"/>
        <a:ext cx="258553" cy="259250"/>
      </dsp:txXfrm>
    </dsp:sp>
    <dsp:sp modelId="{97DF4EBF-7CE9-43E3-9D8E-1D0FC3270C15}">
      <dsp:nvSpPr>
        <dsp:cNvPr id="0" name=""/>
        <dsp:cNvSpPr/>
      </dsp:nvSpPr>
      <dsp:spPr>
        <a:xfrm>
          <a:off x="4882355" y="1911632"/>
          <a:ext cx="1742275" cy="2120335"/>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US" sz="1600" kern="1200">
              <a:solidFill>
                <a:schemeClr val="bg1"/>
              </a:solidFill>
              <a:latin typeface="Arial" pitchFamily="34" charset="0"/>
              <a:cs typeface="Arial" pitchFamily="34" charset="0"/>
            </a:rPr>
            <a:t>Cardiovascular disease, diabetes, and hearing loss have a high rate of co-occurrence.</a:t>
          </a:r>
        </a:p>
      </dsp:txBody>
      <dsp:txXfrm>
        <a:off x="4933384" y="1962661"/>
        <a:ext cx="1640217" cy="2018277"/>
      </dsp:txXfrm>
    </dsp:sp>
    <dsp:sp modelId="{E93DDDA4-5DEA-4101-838C-F6B3DAED4A7A}">
      <dsp:nvSpPr>
        <dsp:cNvPr id="0" name=""/>
        <dsp:cNvSpPr/>
      </dsp:nvSpPr>
      <dsp:spPr>
        <a:xfrm>
          <a:off x="6798857" y="2755757"/>
          <a:ext cx="369362" cy="432084"/>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solidFill>
              <a:schemeClr val="bg1"/>
            </a:solidFill>
            <a:latin typeface="Arial" pitchFamily="34" charset="0"/>
            <a:cs typeface="Arial" pitchFamily="34" charset="0"/>
          </a:endParaRPr>
        </a:p>
      </dsp:txBody>
      <dsp:txXfrm>
        <a:off x="6798857" y="2842174"/>
        <a:ext cx="258553" cy="259250"/>
      </dsp:txXfrm>
    </dsp:sp>
    <dsp:sp modelId="{FE162B71-1BCF-42BF-A5B4-2032A4D1595E}">
      <dsp:nvSpPr>
        <dsp:cNvPr id="0" name=""/>
        <dsp:cNvSpPr/>
      </dsp:nvSpPr>
      <dsp:spPr>
        <a:xfrm>
          <a:off x="7321540" y="1911632"/>
          <a:ext cx="1742275" cy="21203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US" sz="1600" kern="1200">
              <a:solidFill>
                <a:schemeClr val="bg1"/>
              </a:solidFill>
              <a:latin typeface="Arial" pitchFamily="34" charset="0"/>
              <a:cs typeface="Arial" pitchFamily="34" charset="0"/>
            </a:rPr>
            <a:t>Sensory disabilities, such as deafness and blindness, make care more difficult.</a:t>
          </a:r>
        </a:p>
      </dsp:txBody>
      <dsp:txXfrm>
        <a:off x="7372569" y="1962661"/>
        <a:ext cx="1640217" cy="20182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D0D13D-0934-4BB1-94DF-2689FF0FD59E}">
      <dsp:nvSpPr>
        <dsp:cNvPr id="0" name=""/>
        <dsp:cNvSpPr/>
      </dsp:nvSpPr>
      <dsp:spPr>
        <a:xfrm>
          <a:off x="1007070" y="702270"/>
          <a:ext cx="2106578" cy="2106578"/>
        </a:xfrm>
        <a:prstGeom prst="pieWedg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rtl="0">
            <a:lnSpc>
              <a:spcPct val="90000"/>
            </a:lnSpc>
            <a:spcBef>
              <a:spcPct val="0"/>
            </a:spcBef>
            <a:spcAft>
              <a:spcPct val="35000"/>
            </a:spcAft>
            <a:buNone/>
          </a:pPr>
          <a:r>
            <a:rPr lang="en-US" sz="1100" kern="1200">
              <a:solidFill>
                <a:schemeClr val="bg1"/>
              </a:solidFill>
              <a:latin typeface="Arial" pitchFamily="34" charset="0"/>
              <a:cs typeface="Arial" pitchFamily="34" charset="0"/>
            </a:rPr>
            <a:t>The lifestyle factors (physical exercise and balanced diet) can help to decrease the risk of dementia development (Taylor, Paton and Kapur, 2015).</a:t>
          </a:r>
        </a:p>
      </dsp:txBody>
      <dsp:txXfrm>
        <a:off x="1624072" y="1319272"/>
        <a:ext cx="1489576" cy="1489576"/>
      </dsp:txXfrm>
    </dsp:sp>
    <dsp:sp modelId="{0E5D64B2-5BCA-4790-986F-A108AD87D822}">
      <dsp:nvSpPr>
        <dsp:cNvPr id="0" name=""/>
        <dsp:cNvSpPr/>
      </dsp:nvSpPr>
      <dsp:spPr>
        <a:xfrm rot="5400000">
          <a:off x="3210950" y="702270"/>
          <a:ext cx="2106578" cy="2106578"/>
        </a:xfrm>
        <a:prstGeom prst="pieWedge">
          <a:avLst/>
        </a:prstGeom>
        <a:solidFill>
          <a:schemeClr val="accent5">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rtl="0">
            <a:lnSpc>
              <a:spcPct val="90000"/>
            </a:lnSpc>
            <a:spcBef>
              <a:spcPct val="0"/>
            </a:spcBef>
            <a:spcAft>
              <a:spcPct val="35000"/>
            </a:spcAft>
            <a:buNone/>
          </a:pPr>
          <a:r>
            <a:rPr lang="en-US" sz="1100" kern="1200">
              <a:solidFill>
                <a:schemeClr val="bg1"/>
              </a:solidFill>
              <a:latin typeface="Arial" pitchFamily="34" charset="0"/>
              <a:cs typeface="Arial" pitchFamily="34" charset="0"/>
            </a:rPr>
            <a:t>Social interaction and cognitive training help to prevent cognitive impairment (Victor, 2010).</a:t>
          </a:r>
        </a:p>
      </dsp:txBody>
      <dsp:txXfrm rot="-5400000">
        <a:off x="3210950" y="1319272"/>
        <a:ext cx="1489576" cy="1489576"/>
      </dsp:txXfrm>
    </dsp:sp>
    <dsp:sp modelId="{8AA92A62-1BA2-4057-A28E-22CDC4621BA2}">
      <dsp:nvSpPr>
        <dsp:cNvPr id="0" name=""/>
        <dsp:cNvSpPr/>
      </dsp:nvSpPr>
      <dsp:spPr>
        <a:xfrm rot="10800000">
          <a:off x="3210950" y="2906150"/>
          <a:ext cx="2106578" cy="2106578"/>
        </a:xfrm>
        <a:prstGeom prst="pieWedge">
          <a:avLst/>
        </a:prstGeom>
        <a:solidFill>
          <a:schemeClr val="accent5">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rtl="0">
            <a:lnSpc>
              <a:spcPct val="90000"/>
            </a:lnSpc>
            <a:spcBef>
              <a:spcPct val="0"/>
            </a:spcBef>
            <a:spcAft>
              <a:spcPct val="35000"/>
            </a:spcAft>
            <a:buNone/>
          </a:pPr>
          <a:r>
            <a:rPr lang="en-US" sz="1100" kern="1200" dirty="0">
              <a:solidFill>
                <a:schemeClr val="bg1"/>
              </a:solidFill>
              <a:latin typeface="Arial" pitchFamily="34" charset="0"/>
              <a:cs typeface="Arial" pitchFamily="34" charset="0"/>
            </a:rPr>
            <a:t>Risk factors like hypertension, diabetes and smoking should be controlled in order to reduce the risk of dementia.</a:t>
          </a:r>
        </a:p>
      </dsp:txBody>
      <dsp:txXfrm rot="10800000">
        <a:off x="3210950" y="2906150"/>
        <a:ext cx="1489576" cy="1489576"/>
      </dsp:txXfrm>
    </dsp:sp>
    <dsp:sp modelId="{5A729941-EA65-44DD-9929-AEA165E93CE7}">
      <dsp:nvSpPr>
        <dsp:cNvPr id="0" name=""/>
        <dsp:cNvSpPr/>
      </dsp:nvSpPr>
      <dsp:spPr>
        <a:xfrm rot="16200000">
          <a:off x="1007070" y="2906150"/>
          <a:ext cx="2106578" cy="2106578"/>
        </a:xfrm>
        <a:prstGeom prst="pieWedge">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rtl="0">
            <a:lnSpc>
              <a:spcPct val="90000"/>
            </a:lnSpc>
            <a:spcBef>
              <a:spcPct val="0"/>
            </a:spcBef>
            <a:spcAft>
              <a:spcPct val="35000"/>
            </a:spcAft>
            <a:buNone/>
          </a:pPr>
          <a:r>
            <a:rPr lang="en-US" sz="1100" kern="1200" dirty="0">
              <a:solidFill>
                <a:schemeClr val="bg1"/>
              </a:solidFill>
              <a:latin typeface="Arial" pitchFamily="34" charset="0"/>
              <a:cs typeface="Arial" pitchFamily="34" charset="0"/>
            </a:rPr>
            <a:t>Midlife brain health is encouraged through public health campaigns (World Health Organization, 2012).</a:t>
          </a:r>
        </a:p>
      </dsp:txBody>
      <dsp:txXfrm rot="5400000">
        <a:off x="1624072" y="2906150"/>
        <a:ext cx="1489576" cy="1489576"/>
      </dsp:txXfrm>
    </dsp:sp>
    <dsp:sp modelId="{36313920-1F8D-4598-9EDA-D554A2236B8E}">
      <dsp:nvSpPr>
        <dsp:cNvPr id="0" name=""/>
        <dsp:cNvSpPr/>
      </dsp:nvSpPr>
      <dsp:spPr>
        <a:xfrm>
          <a:off x="2798635" y="2419643"/>
          <a:ext cx="727329" cy="632460"/>
        </a:xfrm>
        <a:prstGeom prst="circularArrow">
          <a:avLst/>
        </a:prstGeom>
        <a:solidFill>
          <a:schemeClr val="accent5">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DE42011-15B1-4055-933A-486295E86021}">
      <dsp:nvSpPr>
        <dsp:cNvPr id="0" name=""/>
        <dsp:cNvSpPr/>
      </dsp:nvSpPr>
      <dsp:spPr>
        <a:xfrm rot="10800000">
          <a:off x="2798635" y="2662896"/>
          <a:ext cx="727329" cy="632460"/>
        </a:xfrm>
        <a:prstGeom prst="circularArrow">
          <a:avLst/>
        </a:prstGeom>
        <a:solidFill>
          <a:schemeClr val="accent5">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812371-42AA-46DC-A092-7578D1137211}">
      <dsp:nvSpPr>
        <dsp:cNvPr id="0" name=""/>
        <dsp:cNvSpPr/>
      </dsp:nvSpPr>
      <dsp:spPr>
        <a:xfrm>
          <a:off x="0" y="179294"/>
          <a:ext cx="8686800" cy="494325"/>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US" sz="1300" kern="1200">
              <a:solidFill>
                <a:schemeClr val="bg1"/>
              </a:solidFill>
              <a:latin typeface="Arial" pitchFamily="34" charset="0"/>
              <a:cs typeface="Arial" pitchFamily="34" charset="0"/>
            </a:rPr>
            <a:t>Shared Decision-Making: Patient and carer planning.</a:t>
          </a:r>
        </a:p>
      </dsp:txBody>
      <dsp:txXfrm>
        <a:off x="24131" y="203425"/>
        <a:ext cx="8638538" cy="446063"/>
      </dsp:txXfrm>
    </dsp:sp>
    <dsp:sp modelId="{1D35101A-7FE9-4DB7-BE68-090D07EE195E}">
      <dsp:nvSpPr>
        <dsp:cNvPr id="0" name=""/>
        <dsp:cNvSpPr/>
      </dsp:nvSpPr>
      <dsp:spPr>
        <a:xfrm>
          <a:off x="0" y="711059"/>
          <a:ext cx="8686800" cy="494325"/>
        </a:xfrm>
        <a:prstGeom prst="roundRect">
          <a:avLst/>
        </a:prstGeom>
        <a:solidFill>
          <a:schemeClr val="accent5">
            <a:hueOff val="-1103764"/>
            <a:satOff val="4423"/>
            <a:lumOff val="9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US" sz="1300" kern="1200">
              <a:solidFill>
                <a:schemeClr val="bg1"/>
              </a:solidFill>
              <a:latin typeface="Arial" pitchFamily="34" charset="0"/>
              <a:cs typeface="Arial" pitchFamily="34" charset="0"/>
            </a:rPr>
            <a:t>Personalised Care and Support Plan: Interventions and recorded goals.</a:t>
          </a:r>
        </a:p>
      </dsp:txBody>
      <dsp:txXfrm>
        <a:off x="24131" y="735190"/>
        <a:ext cx="8638538" cy="446063"/>
      </dsp:txXfrm>
    </dsp:sp>
    <dsp:sp modelId="{D36FBA7B-99F1-4A62-AFBF-86C4FADD180B}">
      <dsp:nvSpPr>
        <dsp:cNvPr id="0" name=""/>
        <dsp:cNvSpPr/>
      </dsp:nvSpPr>
      <dsp:spPr>
        <a:xfrm>
          <a:off x="0" y="1242824"/>
          <a:ext cx="8686800" cy="494325"/>
        </a:xfrm>
        <a:prstGeom prst="roundRect">
          <a:avLst/>
        </a:prstGeom>
        <a:solidFill>
          <a:schemeClr val="accent5">
            <a:hueOff val="-2207528"/>
            <a:satOff val="8847"/>
            <a:lumOff val="191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US" sz="1300" kern="1200">
              <a:solidFill>
                <a:schemeClr val="bg1"/>
              </a:solidFill>
              <a:latin typeface="Arial" pitchFamily="34" charset="0"/>
              <a:cs typeface="Arial" pitchFamily="34" charset="0"/>
            </a:rPr>
            <a:t>Tools, independence training, coaching: Supported Self-Management.</a:t>
          </a:r>
        </a:p>
      </dsp:txBody>
      <dsp:txXfrm>
        <a:off x="24131" y="1266955"/>
        <a:ext cx="8638538" cy="446063"/>
      </dsp:txXfrm>
    </dsp:sp>
    <dsp:sp modelId="{3141188D-7CE5-4A1E-AB53-C05951F8D2AC}">
      <dsp:nvSpPr>
        <dsp:cNvPr id="0" name=""/>
        <dsp:cNvSpPr/>
      </dsp:nvSpPr>
      <dsp:spPr>
        <a:xfrm>
          <a:off x="0" y="1774590"/>
          <a:ext cx="8686800" cy="494325"/>
        </a:xfrm>
        <a:prstGeom prst="roundRect">
          <a:avLst/>
        </a:prstGeom>
        <a:solidFill>
          <a:schemeClr val="accent5">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US" sz="1300" kern="1200">
              <a:solidFill>
                <a:schemeClr val="bg1"/>
              </a:solidFill>
              <a:latin typeface="Arial" pitchFamily="34" charset="0"/>
              <a:cs typeface="Arial" pitchFamily="34" charset="0"/>
            </a:rPr>
            <a:t>Social Prescribing: Connection to the community activity and wellbeing support.</a:t>
          </a:r>
        </a:p>
      </dsp:txBody>
      <dsp:txXfrm>
        <a:off x="24131" y="1798721"/>
        <a:ext cx="8638538" cy="446063"/>
      </dsp:txXfrm>
    </dsp:sp>
    <dsp:sp modelId="{16228A51-BD5C-44E6-903F-D5BB98E16A7E}">
      <dsp:nvSpPr>
        <dsp:cNvPr id="0" name=""/>
        <dsp:cNvSpPr/>
      </dsp:nvSpPr>
      <dsp:spPr>
        <a:xfrm>
          <a:off x="0" y="2306355"/>
          <a:ext cx="8686800" cy="494325"/>
        </a:xfrm>
        <a:prstGeom prst="roundRect">
          <a:avLst/>
        </a:prstGeom>
        <a:solidFill>
          <a:schemeClr val="accent5">
            <a:hueOff val="-4415056"/>
            <a:satOff val="17694"/>
            <a:lumOff val="383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US" sz="1300" kern="1200">
              <a:solidFill>
                <a:schemeClr val="bg1"/>
              </a:solidFill>
              <a:latin typeface="Arial" pitchFamily="34" charset="0"/>
              <a:cs typeface="Arial" pitchFamily="34" charset="0"/>
            </a:rPr>
            <a:t>Choice: Providing choice in the treatment, care settings and support channels.</a:t>
          </a:r>
        </a:p>
      </dsp:txBody>
      <dsp:txXfrm>
        <a:off x="24131" y="2330486"/>
        <a:ext cx="8638538" cy="446063"/>
      </dsp:txXfrm>
    </dsp:sp>
    <dsp:sp modelId="{5AA54AD6-E45B-418F-AB9F-CF03F7B66DBE}">
      <dsp:nvSpPr>
        <dsp:cNvPr id="0" name=""/>
        <dsp:cNvSpPr/>
      </dsp:nvSpPr>
      <dsp:spPr>
        <a:xfrm>
          <a:off x="0" y="2838120"/>
          <a:ext cx="8686800" cy="494325"/>
        </a:xfrm>
        <a:prstGeom prst="roundRect">
          <a:avLst/>
        </a:prstGeom>
        <a:solidFill>
          <a:schemeClr val="accent5">
            <a:hueOff val="-5518820"/>
            <a:satOff val="22117"/>
            <a:lumOff val="479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US" sz="1300" kern="1200" dirty="0">
              <a:solidFill>
                <a:schemeClr val="bg1"/>
              </a:solidFill>
              <a:latin typeface="Arial" pitchFamily="34" charset="0"/>
              <a:cs typeface="Arial" pitchFamily="34" charset="0"/>
            </a:rPr>
            <a:t>Personal Health Budgets: Financing of </a:t>
          </a:r>
          <a:r>
            <a:rPr lang="en-US" sz="1300" kern="1200" dirty="0" err="1">
              <a:solidFill>
                <a:schemeClr val="bg1"/>
              </a:solidFill>
              <a:latin typeface="Arial" pitchFamily="34" charset="0"/>
              <a:cs typeface="Arial" pitchFamily="34" charset="0"/>
            </a:rPr>
            <a:t>personalised</a:t>
          </a:r>
          <a:r>
            <a:rPr lang="en-US" sz="1300" kern="1200" dirty="0">
              <a:solidFill>
                <a:schemeClr val="bg1"/>
              </a:solidFill>
              <a:latin typeface="Arial" pitchFamily="34" charset="0"/>
              <a:cs typeface="Arial" pitchFamily="34" charset="0"/>
            </a:rPr>
            <a:t> support.</a:t>
          </a:r>
        </a:p>
      </dsp:txBody>
      <dsp:txXfrm>
        <a:off x="24131" y="2862251"/>
        <a:ext cx="8638538" cy="446063"/>
      </dsp:txXfrm>
    </dsp:sp>
    <dsp:sp modelId="{609ABEE9-177C-4A97-9AD4-41DBFF0D06EC}">
      <dsp:nvSpPr>
        <dsp:cNvPr id="0" name=""/>
        <dsp:cNvSpPr/>
      </dsp:nvSpPr>
      <dsp:spPr>
        <a:xfrm>
          <a:off x="0" y="3369885"/>
          <a:ext cx="8686800" cy="494325"/>
        </a:xfrm>
        <a:prstGeom prst="roundRect">
          <a:avLst/>
        </a:prstGeom>
        <a:solidFill>
          <a:schemeClr val="accent5">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US" sz="1300" kern="1200">
              <a:solidFill>
                <a:schemeClr val="bg1"/>
              </a:solidFill>
              <a:latin typeface="Arial" pitchFamily="34" charset="0"/>
              <a:cs typeface="Arial" pitchFamily="34" charset="0"/>
            </a:rPr>
            <a:t>Life-story work increases individual care through the preservation of identity.</a:t>
          </a:r>
        </a:p>
      </dsp:txBody>
      <dsp:txXfrm>
        <a:off x="24131" y="3394016"/>
        <a:ext cx="8638538" cy="446063"/>
      </dsp:txXfrm>
    </dsp:sp>
    <dsp:sp modelId="{D52A9809-829E-4D37-A606-47FB76199FD5}">
      <dsp:nvSpPr>
        <dsp:cNvPr id="0" name=""/>
        <dsp:cNvSpPr/>
      </dsp:nvSpPr>
      <dsp:spPr>
        <a:xfrm>
          <a:off x="0" y="3901650"/>
          <a:ext cx="8686800" cy="494325"/>
        </a:xfrm>
        <a:prstGeom prst="roundRect">
          <a:avLst/>
        </a:prstGeom>
        <a:solidFill>
          <a:schemeClr val="accent5">
            <a:hueOff val="-7726349"/>
            <a:satOff val="30964"/>
            <a:lumOff val="671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US" sz="1300" kern="1200">
              <a:solidFill>
                <a:schemeClr val="bg1"/>
              </a:solidFill>
              <a:latin typeface="Arial" pitchFamily="34" charset="0"/>
              <a:cs typeface="Arial" pitchFamily="34" charset="0"/>
            </a:rPr>
            <a:t>Social prescribing: It refers to the connection between individuals and community activities aimed at enhancing mental and physical well-being.</a:t>
          </a:r>
        </a:p>
      </dsp:txBody>
      <dsp:txXfrm>
        <a:off x="24131" y="3925781"/>
        <a:ext cx="8638538" cy="446063"/>
      </dsp:txXfrm>
    </dsp:sp>
    <dsp:sp modelId="{C7FA943F-E4FB-4B6D-B9FA-9F66141FED7A}">
      <dsp:nvSpPr>
        <dsp:cNvPr id="0" name=""/>
        <dsp:cNvSpPr/>
      </dsp:nvSpPr>
      <dsp:spPr>
        <a:xfrm>
          <a:off x="0" y="4433415"/>
          <a:ext cx="8686800" cy="494325"/>
        </a:xfrm>
        <a:prstGeom prst="roundRect">
          <a:avLst/>
        </a:prstGeom>
        <a:solidFill>
          <a:schemeClr val="accent5">
            <a:hueOff val="-8830112"/>
            <a:satOff val="35388"/>
            <a:lumOff val="766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US" sz="1300" kern="1200">
              <a:solidFill>
                <a:schemeClr val="bg1"/>
              </a:solidFill>
              <a:latin typeface="Arial" pitchFamily="34" charset="0"/>
              <a:cs typeface="Arial" pitchFamily="34" charset="0"/>
            </a:rPr>
            <a:t>The digital tools (such as, reminder devices) will assist patients in keeping routines.</a:t>
          </a:r>
        </a:p>
      </dsp:txBody>
      <dsp:txXfrm>
        <a:off x="24131" y="4457546"/>
        <a:ext cx="8638538" cy="446063"/>
      </dsp:txXfrm>
    </dsp:sp>
    <dsp:sp modelId="{7CA40D77-B782-4095-843E-0801270DFADC}">
      <dsp:nvSpPr>
        <dsp:cNvPr id="0" name=""/>
        <dsp:cNvSpPr/>
      </dsp:nvSpPr>
      <dsp:spPr>
        <a:xfrm>
          <a:off x="0" y="4965180"/>
          <a:ext cx="8686800" cy="494325"/>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US" sz="1300" kern="1200" dirty="0" err="1">
              <a:solidFill>
                <a:schemeClr val="bg1"/>
              </a:solidFill>
              <a:latin typeface="Arial" pitchFamily="34" charset="0"/>
              <a:cs typeface="Arial" pitchFamily="34" charset="0"/>
            </a:rPr>
            <a:t>Carer</a:t>
          </a:r>
          <a:r>
            <a:rPr lang="en-US" sz="1300" kern="1200" dirty="0">
              <a:solidFill>
                <a:schemeClr val="bg1"/>
              </a:solidFill>
              <a:latin typeface="Arial" pitchFamily="34" charset="0"/>
              <a:cs typeface="Arial" pitchFamily="34" charset="0"/>
            </a:rPr>
            <a:t> support groups will decrease burnout and give emotional relief. </a:t>
          </a:r>
        </a:p>
      </dsp:txBody>
      <dsp:txXfrm>
        <a:off x="24131" y="4989311"/>
        <a:ext cx="8638538" cy="44606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4C6620-286E-452A-B01A-B92F2238848B}">
      <dsp:nvSpPr>
        <dsp:cNvPr id="0" name=""/>
        <dsp:cNvSpPr/>
      </dsp:nvSpPr>
      <dsp:spPr>
        <a:xfrm>
          <a:off x="3850" y="1785967"/>
          <a:ext cx="1683711" cy="2371665"/>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a:solidFill>
                <a:schemeClr val="bg1"/>
              </a:solidFill>
              <a:latin typeface="Arial" pitchFamily="34" charset="0"/>
              <a:cs typeface="Arial" pitchFamily="34" charset="0"/>
            </a:rPr>
            <a:t>Increase dementia friendly community and residential environments.</a:t>
          </a:r>
        </a:p>
      </dsp:txBody>
      <dsp:txXfrm>
        <a:off x="53164" y="1835281"/>
        <a:ext cx="1585083" cy="2273037"/>
      </dsp:txXfrm>
    </dsp:sp>
    <dsp:sp modelId="{4F4D4A4E-A495-4260-AE2E-7A08E2733AE3}">
      <dsp:nvSpPr>
        <dsp:cNvPr id="0" name=""/>
        <dsp:cNvSpPr/>
      </dsp:nvSpPr>
      <dsp:spPr>
        <a:xfrm>
          <a:off x="1855933" y="2763019"/>
          <a:ext cx="356946" cy="41756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solidFill>
              <a:schemeClr val="bg1"/>
            </a:solidFill>
            <a:latin typeface="Arial" pitchFamily="34" charset="0"/>
            <a:cs typeface="Arial" pitchFamily="34" charset="0"/>
          </a:endParaRPr>
        </a:p>
      </dsp:txBody>
      <dsp:txXfrm>
        <a:off x="1855933" y="2846531"/>
        <a:ext cx="249862" cy="250536"/>
      </dsp:txXfrm>
    </dsp:sp>
    <dsp:sp modelId="{3AACE1F3-94D8-46F0-97FD-AE504F23F874}">
      <dsp:nvSpPr>
        <dsp:cNvPr id="0" name=""/>
        <dsp:cNvSpPr/>
      </dsp:nvSpPr>
      <dsp:spPr>
        <a:xfrm>
          <a:off x="2361046" y="1785967"/>
          <a:ext cx="1683711" cy="2371665"/>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dirty="0">
              <a:solidFill>
                <a:schemeClr val="bg1"/>
              </a:solidFill>
              <a:latin typeface="Arial" pitchFamily="34" charset="0"/>
              <a:cs typeface="Arial" pitchFamily="34" charset="0"/>
            </a:rPr>
            <a:t>Enhance the initial access to memory clinics and assessment service.</a:t>
          </a:r>
        </a:p>
      </dsp:txBody>
      <dsp:txXfrm>
        <a:off x="2410360" y="1835281"/>
        <a:ext cx="1585083" cy="2273037"/>
      </dsp:txXfrm>
    </dsp:sp>
    <dsp:sp modelId="{7EECDCE7-631C-4F82-9476-A3051F02929B}">
      <dsp:nvSpPr>
        <dsp:cNvPr id="0" name=""/>
        <dsp:cNvSpPr/>
      </dsp:nvSpPr>
      <dsp:spPr>
        <a:xfrm>
          <a:off x="4213128" y="2763019"/>
          <a:ext cx="356946" cy="41756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solidFill>
              <a:schemeClr val="bg1"/>
            </a:solidFill>
            <a:latin typeface="Arial" pitchFamily="34" charset="0"/>
            <a:cs typeface="Arial" pitchFamily="34" charset="0"/>
          </a:endParaRPr>
        </a:p>
      </dsp:txBody>
      <dsp:txXfrm>
        <a:off x="4213128" y="2846531"/>
        <a:ext cx="249862" cy="250536"/>
      </dsp:txXfrm>
    </dsp:sp>
    <dsp:sp modelId="{8F7FB14F-02C4-4557-879D-EB938C54AB0C}">
      <dsp:nvSpPr>
        <dsp:cNvPr id="0" name=""/>
        <dsp:cNvSpPr/>
      </dsp:nvSpPr>
      <dsp:spPr>
        <a:xfrm>
          <a:off x="4718242" y="1785967"/>
          <a:ext cx="1683711" cy="2371665"/>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a:solidFill>
                <a:schemeClr val="bg1"/>
              </a:solidFill>
              <a:latin typeface="Arial" pitchFamily="34" charset="0"/>
              <a:cs typeface="Arial" pitchFamily="34" charset="0"/>
            </a:rPr>
            <a:t>Increase investment on carers training and respite.</a:t>
          </a:r>
        </a:p>
      </dsp:txBody>
      <dsp:txXfrm>
        <a:off x="4767556" y="1835281"/>
        <a:ext cx="1585083" cy="2273037"/>
      </dsp:txXfrm>
    </dsp:sp>
    <dsp:sp modelId="{EA191BED-00B1-4C9A-BF1E-DF0F02713144}">
      <dsp:nvSpPr>
        <dsp:cNvPr id="0" name=""/>
        <dsp:cNvSpPr/>
      </dsp:nvSpPr>
      <dsp:spPr>
        <a:xfrm>
          <a:off x="6570324" y="2763019"/>
          <a:ext cx="356946" cy="417560"/>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solidFill>
              <a:schemeClr val="bg1"/>
            </a:solidFill>
            <a:latin typeface="Arial" pitchFamily="34" charset="0"/>
            <a:cs typeface="Arial" pitchFamily="34" charset="0"/>
          </a:endParaRPr>
        </a:p>
      </dsp:txBody>
      <dsp:txXfrm>
        <a:off x="6570324" y="2846531"/>
        <a:ext cx="249862" cy="250536"/>
      </dsp:txXfrm>
    </dsp:sp>
    <dsp:sp modelId="{33BC91C0-EBC5-49D0-BFBF-2BF6A9BEC7EB}">
      <dsp:nvSpPr>
        <dsp:cNvPr id="0" name=""/>
        <dsp:cNvSpPr/>
      </dsp:nvSpPr>
      <dsp:spPr>
        <a:xfrm>
          <a:off x="7075437" y="1785967"/>
          <a:ext cx="1683711" cy="237166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a:solidFill>
                <a:schemeClr val="bg1"/>
              </a:solidFill>
              <a:latin typeface="Arial" pitchFamily="34" charset="0"/>
              <a:cs typeface="Arial" pitchFamily="34" charset="0"/>
            </a:rPr>
            <a:t>Integrate health and social care services further in order to enhance continuity in care.</a:t>
          </a:r>
        </a:p>
      </dsp:txBody>
      <dsp:txXfrm>
        <a:off x="7124751" y="1835281"/>
        <a:ext cx="1585083" cy="227303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DEA4F7-05BA-4254-8782-F51893138018}">
      <dsp:nvSpPr>
        <dsp:cNvPr id="0" name=""/>
        <dsp:cNvSpPr/>
      </dsp:nvSpPr>
      <dsp:spPr>
        <a:xfrm>
          <a:off x="1632" y="2362188"/>
          <a:ext cx="1876238" cy="1195483"/>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0">
            <a:lnSpc>
              <a:spcPct val="90000"/>
            </a:lnSpc>
            <a:spcBef>
              <a:spcPct val="0"/>
            </a:spcBef>
            <a:spcAft>
              <a:spcPct val="35000"/>
            </a:spcAft>
            <a:buNone/>
          </a:pPr>
          <a:r>
            <a:rPr lang="en-US" sz="1400" kern="1200" dirty="0">
              <a:solidFill>
                <a:schemeClr val="bg1"/>
              </a:solidFill>
              <a:latin typeface="Arial" pitchFamily="34" charset="0"/>
              <a:cs typeface="Arial" pitchFamily="34" charset="0"/>
            </a:rPr>
            <a:t>The problem of dementia, particularly Alzheimer, is still a major concern to social care systems.</a:t>
          </a:r>
        </a:p>
      </dsp:txBody>
      <dsp:txXfrm>
        <a:off x="36647" y="2397203"/>
        <a:ext cx="1806208" cy="1125453"/>
      </dsp:txXfrm>
    </dsp:sp>
    <dsp:sp modelId="{F0CF09D3-8264-49CC-AB8D-7C83DC58683A}">
      <dsp:nvSpPr>
        <dsp:cNvPr id="0" name=""/>
        <dsp:cNvSpPr/>
      </dsp:nvSpPr>
      <dsp:spPr>
        <a:xfrm>
          <a:off x="2346931" y="2362188"/>
          <a:ext cx="1876238" cy="1242914"/>
        </a:xfrm>
        <a:prstGeom prst="roundRect">
          <a:avLst>
            <a:gd name="adj" fmla="val 10000"/>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0">
            <a:lnSpc>
              <a:spcPct val="90000"/>
            </a:lnSpc>
            <a:spcBef>
              <a:spcPct val="0"/>
            </a:spcBef>
            <a:spcAft>
              <a:spcPct val="35000"/>
            </a:spcAft>
            <a:buNone/>
          </a:pPr>
          <a:r>
            <a:rPr lang="en-US" sz="1400" kern="1200" dirty="0">
              <a:solidFill>
                <a:schemeClr val="bg1"/>
              </a:solidFill>
              <a:latin typeface="Arial" pitchFamily="34" charset="0"/>
              <a:cs typeface="Arial" pitchFamily="34" charset="0"/>
            </a:rPr>
            <a:t>Late diagnosis, coordinated care and </a:t>
          </a:r>
          <a:r>
            <a:rPr lang="en-US" sz="1400" kern="1200" dirty="0" err="1">
              <a:solidFill>
                <a:schemeClr val="bg1"/>
              </a:solidFill>
              <a:latin typeface="Arial" pitchFamily="34" charset="0"/>
              <a:cs typeface="Arial" pitchFamily="34" charset="0"/>
            </a:rPr>
            <a:t>carer</a:t>
          </a:r>
          <a:r>
            <a:rPr lang="en-US" sz="1400" kern="1200" dirty="0">
              <a:solidFill>
                <a:schemeClr val="bg1"/>
              </a:solidFill>
              <a:latin typeface="Arial" pitchFamily="34" charset="0"/>
              <a:cs typeface="Arial" pitchFamily="34" charset="0"/>
            </a:rPr>
            <a:t> support is necessary.</a:t>
          </a:r>
        </a:p>
      </dsp:txBody>
      <dsp:txXfrm>
        <a:off x="2383335" y="2398592"/>
        <a:ext cx="1803430" cy="1170106"/>
      </dsp:txXfrm>
    </dsp:sp>
    <dsp:sp modelId="{B2D28087-2579-4598-8B31-961B13CE1B9A}">
      <dsp:nvSpPr>
        <dsp:cNvPr id="0" name=""/>
        <dsp:cNvSpPr/>
      </dsp:nvSpPr>
      <dsp:spPr>
        <a:xfrm>
          <a:off x="4692229" y="2362188"/>
          <a:ext cx="1876238" cy="1371596"/>
        </a:xfrm>
        <a:prstGeom prst="roundRect">
          <a:avLst>
            <a:gd name="adj" fmla="val 10000"/>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0">
            <a:lnSpc>
              <a:spcPct val="90000"/>
            </a:lnSpc>
            <a:spcBef>
              <a:spcPct val="0"/>
            </a:spcBef>
            <a:spcAft>
              <a:spcPct val="35000"/>
            </a:spcAft>
            <a:buNone/>
          </a:pPr>
          <a:r>
            <a:rPr lang="en-US" sz="1400" kern="1200" dirty="0">
              <a:solidFill>
                <a:schemeClr val="bg1"/>
              </a:solidFill>
              <a:latin typeface="Arial" pitchFamily="34" charset="0"/>
              <a:cs typeface="Arial" pitchFamily="34" charset="0"/>
            </a:rPr>
            <a:t>Individualized care and interventions in communities improve life quality.</a:t>
          </a:r>
        </a:p>
      </dsp:txBody>
      <dsp:txXfrm>
        <a:off x="4732402" y="2402361"/>
        <a:ext cx="1795892" cy="1291250"/>
      </dsp:txXfrm>
    </dsp:sp>
    <dsp:sp modelId="{DC034955-59CB-4155-BB87-965A37EC22A2}">
      <dsp:nvSpPr>
        <dsp:cNvPr id="0" name=""/>
        <dsp:cNvSpPr/>
      </dsp:nvSpPr>
      <dsp:spPr>
        <a:xfrm>
          <a:off x="7010398" y="2285985"/>
          <a:ext cx="1876238" cy="1524022"/>
        </a:xfrm>
        <a:prstGeom prst="roundRect">
          <a:avLst>
            <a:gd name="adj" fmla="val 10000"/>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0">
            <a:lnSpc>
              <a:spcPct val="90000"/>
            </a:lnSpc>
            <a:spcBef>
              <a:spcPct val="0"/>
            </a:spcBef>
            <a:spcAft>
              <a:spcPct val="35000"/>
            </a:spcAft>
            <a:buNone/>
          </a:pPr>
          <a:r>
            <a:rPr lang="en-US" sz="1400" kern="1200" dirty="0">
              <a:solidFill>
                <a:schemeClr val="bg1"/>
              </a:solidFill>
              <a:latin typeface="Arial" pitchFamily="34" charset="0"/>
              <a:cs typeface="Arial" pitchFamily="34" charset="0"/>
            </a:rPr>
            <a:t>There is the urgent need of the better services and strategies to respond to the increased demand.</a:t>
          </a:r>
        </a:p>
      </dsp:txBody>
      <dsp:txXfrm>
        <a:off x="7055035" y="2330622"/>
        <a:ext cx="1786964" cy="143474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2678198-2B87-4B94-92C7-1B0DC4852C4A}" type="datetimeFigureOut">
              <a:rPr lang="en-GB" smtClean="0"/>
              <a:t>10/12/2025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A0F9D3-B540-4E5B-9033-199965C124BC}" type="slidenum">
              <a:rPr lang="en-GB" smtClean="0"/>
              <a:t>‹#›</a:t>
            </a:fld>
            <a:endParaRPr lang="en-GB"/>
          </a:p>
        </p:txBody>
      </p:sp>
    </p:spTree>
    <p:extLst>
      <p:ext uri="{BB962C8B-B14F-4D97-AF65-F5344CB8AC3E}">
        <p14:creationId xmlns:p14="http://schemas.microsoft.com/office/powerpoint/2010/main" val="1374171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678198-2B87-4B94-92C7-1B0DC4852C4A}" type="datetimeFigureOut">
              <a:rPr lang="en-GB" smtClean="0"/>
              <a:t>10/12/2025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A0F9D3-B540-4E5B-9033-199965C124BC}" type="slidenum">
              <a:rPr lang="en-GB" smtClean="0"/>
              <a:t>‹#›</a:t>
            </a:fld>
            <a:endParaRPr lang="en-GB"/>
          </a:p>
        </p:txBody>
      </p:sp>
    </p:spTree>
    <p:extLst>
      <p:ext uri="{BB962C8B-B14F-4D97-AF65-F5344CB8AC3E}">
        <p14:creationId xmlns:p14="http://schemas.microsoft.com/office/powerpoint/2010/main" val="1128007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678198-2B87-4B94-92C7-1B0DC4852C4A}" type="datetimeFigureOut">
              <a:rPr lang="en-GB" smtClean="0"/>
              <a:t>10/12/2025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A0F9D3-B540-4E5B-9033-199965C124BC}" type="slidenum">
              <a:rPr lang="en-GB" smtClean="0"/>
              <a:t>‹#›</a:t>
            </a:fld>
            <a:endParaRPr lang="en-GB"/>
          </a:p>
        </p:txBody>
      </p:sp>
    </p:spTree>
    <p:extLst>
      <p:ext uri="{BB962C8B-B14F-4D97-AF65-F5344CB8AC3E}">
        <p14:creationId xmlns:p14="http://schemas.microsoft.com/office/powerpoint/2010/main" val="25561641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2678198-2B87-4B94-92C7-1B0DC4852C4A}" type="datetimeFigureOut">
              <a:rPr lang="en-GB" smtClean="0"/>
              <a:t>10/12/2025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A0F9D3-B540-4E5B-9033-199965C124BC}" type="slidenum">
              <a:rPr lang="en-GB" smtClean="0"/>
              <a:t>‹#›</a:t>
            </a:fld>
            <a:endParaRPr lang="en-GB"/>
          </a:p>
        </p:txBody>
      </p:sp>
    </p:spTree>
    <p:extLst>
      <p:ext uri="{BB962C8B-B14F-4D97-AF65-F5344CB8AC3E}">
        <p14:creationId xmlns:p14="http://schemas.microsoft.com/office/powerpoint/2010/main" val="2177100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2678198-2B87-4B94-92C7-1B0DC4852C4A}" type="datetimeFigureOut">
              <a:rPr lang="en-GB" smtClean="0"/>
              <a:t>10/12/2025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A0F9D3-B540-4E5B-9033-199965C124BC}" type="slidenum">
              <a:rPr lang="en-GB" smtClean="0"/>
              <a:t>‹#›</a:t>
            </a:fld>
            <a:endParaRPr lang="en-GB"/>
          </a:p>
        </p:txBody>
      </p:sp>
    </p:spTree>
    <p:extLst>
      <p:ext uri="{BB962C8B-B14F-4D97-AF65-F5344CB8AC3E}">
        <p14:creationId xmlns:p14="http://schemas.microsoft.com/office/powerpoint/2010/main" val="3483540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2678198-2B87-4B94-92C7-1B0DC4852C4A}" type="datetimeFigureOut">
              <a:rPr lang="en-GB" smtClean="0"/>
              <a:t>10/12/2025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A0F9D3-B540-4E5B-9033-199965C124BC}" type="slidenum">
              <a:rPr lang="en-GB" smtClean="0"/>
              <a:t>‹#›</a:t>
            </a:fld>
            <a:endParaRPr lang="en-GB"/>
          </a:p>
        </p:txBody>
      </p:sp>
    </p:spTree>
    <p:extLst>
      <p:ext uri="{BB962C8B-B14F-4D97-AF65-F5344CB8AC3E}">
        <p14:creationId xmlns:p14="http://schemas.microsoft.com/office/powerpoint/2010/main" val="995397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678198-2B87-4B94-92C7-1B0DC4852C4A}" type="datetimeFigureOut">
              <a:rPr lang="en-GB" smtClean="0"/>
              <a:t>10/12/2025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A0F9D3-B540-4E5B-9033-199965C124BC}" type="slidenum">
              <a:rPr lang="en-GB" smtClean="0"/>
              <a:t>‹#›</a:t>
            </a:fld>
            <a:endParaRPr lang="en-GB"/>
          </a:p>
        </p:txBody>
      </p:sp>
    </p:spTree>
    <p:extLst>
      <p:ext uri="{BB962C8B-B14F-4D97-AF65-F5344CB8AC3E}">
        <p14:creationId xmlns:p14="http://schemas.microsoft.com/office/powerpoint/2010/main" val="652097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2678198-2B87-4B94-92C7-1B0DC4852C4A}" type="datetimeFigureOut">
              <a:rPr lang="en-GB" smtClean="0"/>
              <a:t>10/12/2025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A0F9D3-B540-4E5B-9033-199965C124BC}" type="slidenum">
              <a:rPr lang="en-GB" smtClean="0"/>
              <a:t>‹#›</a:t>
            </a:fld>
            <a:endParaRPr lang="en-GB"/>
          </a:p>
        </p:txBody>
      </p:sp>
    </p:spTree>
    <p:extLst>
      <p:ext uri="{BB962C8B-B14F-4D97-AF65-F5344CB8AC3E}">
        <p14:creationId xmlns:p14="http://schemas.microsoft.com/office/powerpoint/2010/main" val="1603854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2678198-2B87-4B94-92C7-1B0DC4852C4A}" type="datetimeFigureOut">
              <a:rPr lang="en-GB" smtClean="0"/>
              <a:t>10/12/2025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A0F9D3-B540-4E5B-9033-199965C124BC}" type="slidenum">
              <a:rPr lang="en-GB" smtClean="0"/>
              <a:t>‹#›</a:t>
            </a:fld>
            <a:endParaRPr lang="en-GB"/>
          </a:p>
        </p:txBody>
      </p:sp>
    </p:spTree>
    <p:extLst>
      <p:ext uri="{BB962C8B-B14F-4D97-AF65-F5344CB8AC3E}">
        <p14:creationId xmlns:p14="http://schemas.microsoft.com/office/powerpoint/2010/main" val="3173632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678198-2B87-4B94-92C7-1B0DC4852C4A}" type="datetimeFigureOut">
              <a:rPr lang="en-GB" smtClean="0"/>
              <a:t>10/12/2025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A0F9D3-B540-4E5B-9033-199965C124BC}" type="slidenum">
              <a:rPr lang="en-GB" smtClean="0"/>
              <a:t>‹#›</a:t>
            </a:fld>
            <a:endParaRPr lang="en-GB"/>
          </a:p>
        </p:txBody>
      </p:sp>
    </p:spTree>
    <p:extLst>
      <p:ext uri="{BB962C8B-B14F-4D97-AF65-F5344CB8AC3E}">
        <p14:creationId xmlns:p14="http://schemas.microsoft.com/office/powerpoint/2010/main" val="426989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678198-2B87-4B94-92C7-1B0DC4852C4A}" type="datetimeFigureOut">
              <a:rPr lang="en-GB" smtClean="0"/>
              <a:t>10/12/2025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A0F9D3-B540-4E5B-9033-199965C124BC}" type="slidenum">
              <a:rPr lang="en-GB" smtClean="0"/>
              <a:t>‹#›</a:t>
            </a:fld>
            <a:endParaRPr lang="en-GB"/>
          </a:p>
        </p:txBody>
      </p:sp>
    </p:spTree>
    <p:extLst>
      <p:ext uri="{BB962C8B-B14F-4D97-AF65-F5344CB8AC3E}">
        <p14:creationId xmlns:p14="http://schemas.microsoft.com/office/powerpoint/2010/main" val="1578320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678198-2B87-4B94-92C7-1B0DC4852C4A}" type="datetimeFigureOut">
              <a:rPr lang="en-GB" smtClean="0"/>
              <a:t>10/12/2025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A0F9D3-B540-4E5B-9033-199965C124BC}" type="slidenum">
              <a:rPr lang="en-GB" smtClean="0"/>
              <a:t>‹#›</a:t>
            </a:fld>
            <a:endParaRPr lang="en-GB"/>
          </a:p>
        </p:txBody>
      </p:sp>
    </p:spTree>
    <p:extLst>
      <p:ext uri="{BB962C8B-B14F-4D97-AF65-F5344CB8AC3E}">
        <p14:creationId xmlns:p14="http://schemas.microsoft.com/office/powerpoint/2010/main" val="136965605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5.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6.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8.jpe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81400" y="152400"/>
            <a:ext cx="5391150" cy="1790700"/>
          </a:xfrm>
        </p:spPr>
      </p:pic>
      <p:sp>
        <p:nvSpPr>
          <p:cNvPr id="5" name="Rectangle 4"/>
          <p:cNvSpPr/>
          <p:nvPr/>
        </p:nvSpPr>
        <p:spPr>
          <a:xfrm>
            <a:off x="346364" y="2819400"/>
            <a:ext cx="7654636" cy="304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Module Title:</a:t>
            </a:r>
            <a:endParaRPr lang="en-US" dirty="0"/>
          </a:p>
          <a:p>
            <a:r>
              <a:rPr lang="en-US" b="1" dirty="0"/>
              <a:t>LCHS7003 – Community Care  and Management of Longer  Term Conditions</a:t>
            </a:r>
            <a:endParaRPr lang="en-US" dirty="0"/>
          </a:p>
          <a:p>
            <a:pPr algn="ctr"/>
            <a:endParaRPr lang="en-GB" dirty="0">
              <a:latin typeface="Arial" pitchFamily="34" charset="0"/>
              <a:cs typeface="Arial" pitchFamily="34" charset="0"/>
            </a:endParaRPr>
          </a:p>
          <a:p>
            <a:pPr algn="ctr"/>
            <a:r>
              <a:rPr lang="en-GB" dirty="0">
                <a:latin typeface="Arial" pitchFamily="34" charset="0"/>
                <a:cs typeface="Arial" pitchFamily="34" charset="0"/>
              </a:rPr>
              <a:t>Name: </a:t>
            </a:r>
            <a:r>
              <a:rPr lang="en-GB" dirty="0" err="1">
                <a:latin typeface="Arial" pitchFamily="34" charset="0"/>
                <a:cs typeface="Arial" pitchFamily="34" charset="0"/>
              </a:rPr>
              <a:t>Tariqur</a:t>
            </a:r>
            <a:r>
              <a:rPr lang="en-GB" dirty="0">
                <a:latin typeface="Arial" pitchFamily="34" charset="0"/>
                <a:cs typeface="Arial" pitchFamily="34" charset="0"/>
              </a:rPr>
              <a:t> Rahman</a:t>
            </a:r>
          </a:p>
          <a:p>
            <a:pPr algn="ctr"/>
            <a:r>
              <a:rPr lang="en-GB" dirty="0">
                <a:latin typeface="Arial" pitchFamily="34" charset="0"/>
                <a:cs typeface="Arial" pitchFamily="34" charset="0"/>
              </a:rPr>
              <a:t>Student ID</a:t>
            </a:r>
            <a:r>
              <a:rPr lang="en-GB" dirty="0"/>
              <a:t>: 2504395</a:t>
            </a:r>
          </a:p>
        </p:txBody>
      </p:sp>
    </p:spTree>
    <p:extLst>
      <p:ext uri="{BB962C8B-B14F-4D97-AF65-F5344CB8AC3E}">
        <p14:creationId xmlns:p14="http://schemas.microsoft.com/office/powerpoint/2010/main" val="31557380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1905000"/>
            <a:ext cx="7772400" cy="1450975"/>
          </a:xfrm>
          <a:scene3d>
            <a:camera prst="orthographicFront"/>
            <a:lightRig rig="threePt" dir="t"/>
          </a:scene3d>
          <a:sp3d>
            <a:bevelT prst="slope"/>
          </a:sp3d>
        </p:spPr>
        <p:txBody>
          <a:bodyPr/>
          <a:lstStyle/>
          <a:p>
            <a:r>
              <a:rPr lang="en-US" b="1" dirty="0">
                <a:solidFill>
                  <a:schemeClr val="bg1"/>
                </a:solidFill>
                <a:latin typeface="Arial" pitchFamily="34" charset="0"/>
                <a:cs typeface="Arial" pitchFamily="34" charset="0"/>
              </a:rPr>
              <a:t>DEMENTIA (ALZHEIMER’S</a:t>
            </a:r>
            <a:r>
              <a:rPr lang="en-US" b="1" dirty="0">
                <a:solidFill>
                  <a:schemeClr val="bg1"/>
                </a:solidFill>
                <a:latin typeface="Times New Roman" pitchFamily="18" charset="0"/>
                <a:cs typeface="Times New Roman" pitchFamily="18" charset="0"/>
              </a:rPr>
              <a:t>)</a:t>
            </a:r>
            <a:endParaRPr lang="en-GB"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4052177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8610600" cy="685800"/>
          </a:xfrm>
        </p:spPr>
        <p:txBody>
          <a:bodyPr>
            <a:normAutofit/>
          </a:bodyPr>
          <a:lstStyle/>
          <a:p>
            <a:r>
              <a:rPr lang="en-GB" sz="3600" dirty="0">
                <a:solidFill>
                  <a:schemeClr val="bg1"/>
                </a:solidFill>
                <a:latin typeface="Arial" pitchFamily="34" charset="0"/>
                <a:cs typeface="Arial" pitchFamily="34" charset="0"/>
              </a:rPr>
              <a:t>Overview </a:t>
            </a:r>
            <a:r>
              <a:rPr lang="en-US" sz="3600" dirty="0">
                <a:solidFill>
                  <a:schemeClr val="bg1"/>
                </a:solidFill>
                <a:latin typeface="Arial" pitchFamily="34" charset="0"/>
                <a:cs typeface="Arial" pitchFamily="34" charset="0"/>
              </a:rPr>
              <a:t>of the Long-Term Condition</a:t>
            </a:r>
            <a:endParaRPr lang="en-GB" sz="3600" dirty="0">
              <a:solidFill>
                <a:schemeClr val="bg1"/>
              </a:solidFill>
              <a:latin typeface="Arial" pitchFamily="34" charset="0"/>
              <a:cs typeface="Arial" pitchFamily="34" charset="0"/>
            </a:endParaRPr>
          </a:p>
        </p:txBody>
      </p:sp>
      <p:sp>
        <p:nvSpPr>
          <p:cNvPr id="10" name="Content Placeholder 9"/>
          <p:cNvSpPr>
            <a:spLocks noGrp="1"/>
          </p:cNvSpPr>
          <p:nvPr>
            <p:ph idx="1"/>
          </p:nvPr>
        </p:nvSpPr>
        <p:spPr>
          <a:xfrm>
            <a:off x="0" y="685800"/>
            <a:ext cx="8991600" cy="6172200"/>
          </a:xfrm>
        </p:spPr>
        <p:txBody>
          <a:bodyPr>
            <a:noAutofit/>
          </a:bodyPr>
          <a:lstStyle/>
          <a:p>
            <a:pPr marL="0" lvl="0" indent="0" rtl="0">
              <a:buNone/>
            </a:pPr>
            <a:r>
              <a:rPr lang="en-US" sz="1800" b="1" dirty="0">
                <a:latin typeface="Arial" pitchFamily="34" charset="0"/>
                <a:cs typeface="Arial" pitchFamily="34" charset="0"/>
              </a:rPr>
              <a:t>Definition</a:t>
            </a:r>
          </a:p>
          <a:p>
            <a:pPr lvl="0" rtl="0"/>
            <a:r>
              <a:rPr lang="en-US" sz="1800" dirty="0">
                <a:latin typeface="Arial" pitchFamily="34" charset="0"/>
                <a:cs typeface="Arial" pitchFamily="34" charset="0"/>
              </a:rPr>
              <a:t>Dementia is a brain disorder that is characterized by structural alterations, including amyloid plaques and tau tangles (Burns and Robert, 2019).</a:t>
            </a:r>
          </a:p>
          <a:p>
            <a:pPr lvl="0" rtl="0"/>
            <a:r>
              <a:rPr lang="en-US" sz="1800" dirty="0">
                <a:latin typeface="Arial" pitchFamily="34" charset="0"/>
                <a:cs typeface="Arial" pitchFamily="34" charset="0"/>
              </a:rPr>
              <a:t>Short-term memory loss, disorientation and </a:t>
            </a:r>
            <a:r>
              <a:rPr lang="en-US" sz="1800" dirty="0" err="1">
                <a:latin typeface="Arial" pitchFamily="34" charset="0"/>
                <a:cs typeface="Arial" pitchFamily="34" charset="0"/>
              </a:rPr>
              <a:t>behaviour</a:t>
            </a:r>
            <a:r>
              <a:rPr lang="en-US" sz="1800" dirty="0">
                <a:latin typeface="Arial" pitchFamily="34" charset="0"/>
                <a:cs typeface="Arial" pitchFamily="34" charset="0"/>
              </a:rPr>
              <a:t> change are some of the key symptoms (Burns and </a:t>
            </a:r>
            <a:r>
              <a:rPr lang="en-US" sz="1800" dirty="0" err="1">
                <a:latin typeface="Arial" pitchFamily="34" charset="0"/>
                <a:cs typeface="Arial" pitchFamily="34" charset="0"/>
              </a:rPr>
              <a:t>Winblad</a:t>
            </a:r>
            <a:r>
              <a:rPr lang="en-US" sz="1800" dirty="0">
                <a:latin typeface="Arial" pitchFamily="34" charset="0"/>
                <a:cs typeface="Arial" pitchFamily="34" charset="0"/>
              </a:rPr>
              <a:t>, 2006).</a:t>
            </a:r>
          </a:p>
          <a:p>
            <a:pPr lvl="0" rtl="0"/>
            <a:r>
              <a:rPr lang="en-US" sz="1800" dirty="0">
                <a:latin typeface="Arial" pitchFamily="34" charset="0"/>
                <a:cs typeface="Arial" pitchFamily="34" charset="0"/>
              </a:rPr>
              <a:t>Patients usually have trouble with doing their day to day activities on their own (Canada., 2005).</a:t>
            </a:r>
          </a:p>
          <a:p>
            <a:pPr lvl="0" rtl="0"/>
            <a:r>
              <a:rPr lang="en-US" sz="1800" dirty="0">
                <a:latin typeface="Arial" pitchFamily="34" charset="0"/>
                <a:cs typeface="Arial" pitchFamily="34" charset="0"/>
              </a:rPr>
              <a:t>2. Symptoms do not increase in intensity, as this influences the quality of life (Christopher, 2023).</a:t>
            </a:r>
          </a:p>
          <a:p>
            <a:pPr marL="0" indent="0">
              <a:buNone/>
            </a:pPr>
            <a:r>
              <a:rPr lang="en-US" sz="1800" b="1" dirty="0" err="1">
                <a:latin typeface="Arial" pitchFamily="34" charset="0"/>
                <a:cs typeface="Arial" pitchFamily="34" charset="0"/>
              </a:rPr>
              <a:t>Aetiology</a:t>
            </a:r>
            <a:r>
              <a:rPr lang="en-US" sz="1800" b="1" dirty="0">
                <a:latin typeface="Arial" pitchFamily="34" charset="0"/>
                <a:cs typeface="Arial" pitchFamily="34" charset="0"/>
              </a:rPr>
              <a:t> (Causes)</a:t>
            </a:r>
          </a:p>
          <a:p>
            <a:r>
              <a:rPr lang="en-US" sz="1800" dirty="0">
                <a:latin typeface="Arial" pitchFamily="34" charset="0"/>
                <a:cs typeface="Arial" pitchFamily="34" charset="0"/>
              </a:rPr>
              <a:t>Accumulation of β-amyloid plaques.</a:t>
            </a:r>
          </a:p>
          <a:p>
            <a:r>
              <a:rPr lang="en-US" sz="1800" dirty="0">
                <a:latin typeface="Arial" pitchFamily="34" charset="0"/>
                <a:cs typeface="Arial" pitchFamily="34" charset="0"/>
              </a:rPr>
              <a:t>Tau protein neurofibrillary tangles.</a:t>
            </a:r>
          </a:p>
          <a:p>
            <a:r>
              <a:rPr lang="en-US" sz="1800" dirty="0">
                <a:latin typeface="Arial" pitchFamily="34" charset="0"/>
                <a:cs typeface="Arial" pitchFamily="34" charset="0"/>
              </a:rPr>
              <a:t>Degeneration of neurons due to old age.</a:t>
            </a:r>
          </a:p>
          <a:p>
            <a:r>
              <a:rPr lang="en-US" sz="1800" dirty="0">
                <a:latin typeface="Arial" pitchFamily="34" charset="0"/>
                <a:cs typeface="Arial" pitchFamily="34" charset="0"/>
              </a:rPr>
              <a:t>Environmental causes (such as, diet, lifestyle, etc.)</a:t>
            </a:r>
          </a:p>
          <a:p>
            <a:r>
              <a:rPr lang="en-US" sz="1800" dirty="0">
                <a:latin typeface="Arial" pitchFamily="34" charset="0"/>
                <a:cs typeface="Arial" pitchFamily="34" charset="0"/>
              </a:rPr>
              <a:t>Vascular risk factors</a:t>
            </a:r>
          </a:p>
          <a:p>
            <a:r>
              <a:rPr lang="en-US" sz="1800" dirty="0">
                <a:latin typeface="Arial" pitchFamily="34" charset="0"/>
                <a:cs typeface="Arial" pitchFamily="34" charset="0"/>
              </a:rPr>
              <a:t>Environmental factors and life style.</a:t>
            </a:r>
          </a:p>
          <a:p>
            <a:pPr lvl="0" rtl="0"/>
            <a:endParaRPr lang="en-US" sz="1800"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940460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610600" cy="609600"/>
          </a:xfrm>
        </p:spPr>
        <p:style>
          <a:lnRef idx="0">
            <a:schemeClr val="accent6"/>
          </a:lnRef>
          <a:fillRef idx="3">
            <a:schemeClr val="accent6"/>
          </a:fillRef>
          <a:effectRef idx="3">
            <a:schemeClr val="accent6"/>
          </a:effectRef>
          <a:fontRef idx="minor">
            <a:schemeClr val="lt1"/>
          </a:fontRef>
        </p:style>
        <p:txBody>
          <a:bodyPr>
            <a:noAutofit/>
          </a:bodyPr>
          <a:lstStyle/>
          <a:p>
            <a:r>
              <a:rPr lang="en-US" sz="3600" dirty="0">
                <a:latin typeface="Arial" pitchFamily="34" charset="0"/>
                <a:cs typeface="Arial" pitchFamily="34" charset="0"/>
              </a:rPr>
              <a:t>Prevalence UK and the Worldwide</a:t>
            </a:r>
            <a:endParaRPr lang="en-GB" sz="3600" dirty="0">
              <a:latin typeface="Arial" pitchFamily="34" charset="0"/>
              <a:cs typeface="Arial" pitchFamily="34" charset="0"/>
            </a:endParaRPr>
          </a:p>
        </p:txBody>
      </p:sp>
      <p:sp>
        <p:nvSpPr>
          <p:cNvPr id="3" name="Content Placeholder 2"/>
          <p:cNvSpPr>
            <a:spLocks noGrp="1"/>
          </p:cNvSpPr>
          <p:nvPr>
            <p:ph idx="1"/>
          </p:nvPr>
        </p:nvSpPr>
        <p:spPr>
          <a:xfrm>
            <a:off x="152400" y="914400"/>
            <a:ext cx="8534400" cy="5867400"/>
          </a:xfrm>
        </p:spPr>
        <p:txBody>
          <a:bodyPr>
            <a:normAutofit/>
          </a:bodyPr>
          <a:lstStyle/>
          <a:p>
            <a:r>
              <a:rPr lang="en-US" sz="1800" dirty="0">
                <a:solidFill>
                  <a:schemeClr val="bg1"/>
                </a:solidFill>
                <a:latin typeface="Arial" pitchFamily="34" charset="0"/>
                <a:cs typeface="Arial" pitchFamily="34" charset="0"/>
              </a:rPr>
              <a:t>In the UK, there are about 944,000 individuals living with dementia (Coles and Jury, 2020).</a:t>
            </a:r>
          </a:p>
          <a:p>
            <a:r>
              <a:rPr lang="en-US" sz="1800" dirty="0">
                <a:solidFill>
                  <a:schemeClr val="bg1"/>
                </a:solidFill>
                <a:latin typeface="Arial" pitchFamily="34" charset="0"/>
                <a:cs typeface="Arial" pitchFamily="34" charset="0"/>
              </a:rPr>
              <a:t>It has a global prevalence of more than 55 million, and the prevalence is increasing at a rapid pace (Desai, 2023).</a:t>
            </a:r>
          </a:p>
          <a:p>
            <a:r>
              <a:rPr lang="en-US" sz="1800" dirty="0">
                <a:solidFill>
                  <a:schemeClr val="bg1"/>
                </a:solidFill>
                <a:latin typeface="Arial" pitchFamily="34" charset="0"/>
                <a:cs typeface="Arial" pitchFamily="34" charset="0"/>
              </a:rPr>
              <a:t>Dementia is considered one of the most dominant causes of disability and death among the elderly (</a:t>
            </a:r>
            <a:r>
              <a:rPr lang="en-US" sz="1800" dirty="0" err="1">
                <a:solidFill>
                  <a:schemeClr val="bg1"/>
                </a:solidFill>
                <a:latin typeface="Arial" pitchFamily="34" charset="0"/>
                <a:cs typeface="Arial" pitchFamily="34" charset="0"/>
              </a:rPr>
              <a:t>DiPiro</a:t>
            </a:r>
            <a:r>
              <a:rPr lang="en-US" sz="1800" dirty="0">
                <a:solidFill>
                  <a:schemeClr val="bg1"/>
                </a:solidFill>
                <a:latin typeface="Arial" pitchFamily="34" charset="0"/>
                <a:cs typeface="Arial" pitchFamily="34" charset="0"/>
              </a:rPr>
              <a:t> et al., 2014).</a:t>
            </a:r>
          </a:p>
          <a:p>
            <a:r>
              <a:rPr lang="en-US" sz="1800" dirty="0">
                <a:solidFill>
                  <a:schemeClr val="bg1"/>
                </a:solidFill>
                <a:latin typeface="Arial" pitchFamily="34" charset="0"/>
                <a:cs typeface="Arial" pitchFamily="34" charset="0"/>
              </a:rPr>
              <a:t>Reason being that: the UK predicts that there will be more than 1 million individuals living with dementia by 2030(European Commission, 2003).</a:t>
            </a:r>
          </a:p>
          <a:p>
            <a:endParaRPr lang="en-US" sz="1900" dirty="0">
              <a:solidFill>
                <a:schemeClr val="bg1"/>
              </a:solidFill>
              <a:latin typeface="Arial" pitchFamily="34" charset="0"/>
              <a:cs typeface="Arial" pitchFamily="34" charset="0"/>
            </a:endParaRPr>
          </a:p>
          <a:p>
            <a:pPr marL="0" indent="0">
              <a:buNone/>
            </a:pPr>
            <a:endParaRPr lang="en-GB" dirty="0">
              <a:latin typeface="Arial" pitchFamily="34" charset="0"/>
              <a:cs typeface="Arial" pitchFamily="34" charset="0"/>
            </a:endParaRPr>
          </a:p>
        </p:txBody>
      </p:sp>
      <p:pic>
        <p:nvPicPr>
          <p:cNvPr id="4" name="Picture 3" descr="Going Global - Will Your Business Be Left Behind? - Corporate Vision  Magazine"/>
          <p:cNvPicPr/>
          <p:nvPr/>
        </p:nvPicPr>
        <p:blipFill>
          <a:blip r:embed="rId2">
            <a:extLst>
              <a:ext uri="{28A0092B-C50C-407E-A947-70E740481C1C}">
                <a14:useLocalDpi xmlns:a14="http://schemas.microsoft.com/office/drawing/2010/main" val="0"/>
              </a:ext>
            </a:extLst>
          </a:blip>
          <a:srcRect/>
          <a:stretch>
            <a:fillRect/>
          </a:stretch>
        </p:blipFill>
        <p:spPr bwMode="auto">
          <a:xfrm>
            <a:off x="2209800" y="3810000"/>
            <a:ext cx="3962400" cy="2057400"/>
          </a:xfrm>
          <a:prstGeom prst="rect">
            <a:avLst/>
          </a:prstGeom>
          <a:noFill/>
          <a:ln>
            <a:noFill/>
          </a:ln>
        </p:spPr>
      </p:pic>
    </p:spTree>
    <p:extLst>
      <p:ext uri="{BB962C8B-B14F-4D97-AF65-F5344CB8AC3E}">
        <p14:creationId xmlns:p14="http://schemas.microsoft.com/office/powerpoint/2010/main" val="3492701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067800" cy="914400"/>
          </a:xfrm>
        </p:spPr>
        <p:style>
          <a:lnRef idx="2">
            <a:schemeClr val="dk1">
              <a:shade val="50000"/>
            </a:schemeClr>
          </a:lnRef>
          <a:fillRef idx="1">
            <a:schemeClr val="dk1"/>
          </a:fillRef>
          <a:effectRef idx="0">
            <a:schemeClr val="dk1"/>
          </a:effectRef>
          <a:fontRef idx="minor">
            <a:schemeClr val="lt1"/>
          </a:fontRef>
        </p:style>
        <p:txBody>
          <a:bodyPr>
            <a:normAutofit/>
          </a:bodyPr>
          <a:lstStyle/>
          <a:p>
            <a:r>
              <a:rPr lang="en-US" sz="3600" dirty="0">
                <a:latin typeface="Arial" pitchFamily="34" charset="0"/>
                <a:cs typeface="Arial" pitchFamily="34" charset="0"/>
              </a:rPr>
              <a:t>Economic and Social Burden</a:t>
            </a:r>
            <a:endParaRPr lang="en-GB" sz="3600" dirty="0">
              <a:latin typeface="Arial" pitchFamily="34" charset="0"/>
              <a:cs typeface="Arial"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67354826"/>
              </p:ext>
            </p:extLst>
          </p:nvPr>
        </p:nvGraphicFramePr>
        <p:xfrm>
          <a:off x="0" y="990600"/>
          <a:ext cx="9144000" cy="5867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1601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62000"/>
          </a:xfrm>
        </p:spPr>
        <p:style>
          <a:lnRef idx="2">
            <a:schemeClr val="accent2">
              <a:shade val="50000"/>
            </a:schemeClr>
          </a:lnRef>
          <a:fillRef idx="1">
            <a:schemeClr val="accent2"/>
          </a:fillRef>
          <a:effectRef idx="0">
            <a:schemeClr val="accent2"/>
          </a:effectRef>
          <a:fontRef idx="minor">
            <a:schemeClr val="lt1"/>
          </a:fontRef>
        </p:style>
        <p:txBody>
          <a:bodyPr>
            <a:normAutofit/>
          </a:bodyPr>
          <a:lstStyle/>
          <a:p>
            <a:r>
              <a:rPr lang="en-US" sz="3600" dirty="0">
                <a:solidFill>
                  <a:schemeClr val="bg1"/>
                </a:solidFill>
                <a:latin typeface="Arial" pitchFamily="34" charset="0"/>
                <a:cs typeface="Arial" pitchFamily="34" charset="0"/>
              </a:rPr>
              <a:t>Diagnosis</a:t>
            </a:r>
            <a:endParaRPr lang="en-GB" sz="3600" dirty="0">
              <a:solidFill>
                <a:schemeClr val="bg1"/>
              </a:solidFill>
              <a:latin typeface="Arial" pitchFamily="34" charset="0"/>
              <a:cs typeface="Arial"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03019064"/>
              </p:ext>
            </p:extLst>
          </p:nvPr>
        </p:nvGraphicFramePr>
        <p:xfrm>
          <a:off x="0" y="838200"/>
          <a:ext cx="9067800"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5141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8686800" cy="762000"/>
          </a:xfrm>
        </p:spPr>
        <p:style>
          <a:lnRef idx="0">
            <a:schemeClr val="accent6"/>
          </a:lnRef>
          <a:fillRef idx="3">
            <a:schemeClr val="accent6"/>
          </a:fillRef>
          <a:effectRef idx="3">
            <a:schemeClr val="accent6"/>
          </a:effectRef>
          <a:fontRef idx="minor">
            <a:schemeClr val="lt1"/>
          </a:fontRef>
        </p:style>
        <p:txBody>
          <a:bodyPr>
            <a:normAutofit/>
          </a:bodyPr>
          <a:lstStyle/>
          <a:p>
            <a:r>
              <a:rPr lang="en-US" sz="3600" dirty="0">
                <a:solidFill>
                  <a:schemeClr val="bg1"/>
                </a:solidFill>
                <a:latin typeface="Arial" pitchFamily="34" charset="0"/>
                <a:cs typeface="Arial" pitchFamily="34" charset="0"/>
              </a:rPr>
              <a:t>Preliminary Social Care Evaluation</a:t>
            </a:r>
            <a:endParaRPr lang="en-GB" sz="3600" dirty="0">
              <a:solidFill>
                <a:schemeClr val="bg1"/>
              </a:solidFill>
              <a:latin typeface="Arial" pitchFamily="34" charset="0"/>
              <a:cs typeface="Arial" pitchFamily="34" charset="0"/>
            </a:endParaRPr>
          </a:p>
        </p:txBody>
      </p:sp>
      <p:sp>
        <p:nvSpPr>
          <p:cNvPr id="3" name="Content Placeholder 2"/>
          <p:cNvSpPr>
            <a:spLocks noGrp="1"/>
          </p:cNvSpPr>
          <p:nvPr>
            <p:ph idx="1"/>
          </p:nvPr>
        </p:nvSpPr>
        <p:spPr>
          <a:xfrm>
            <a:off x="457200" y="838200"/>
            <a:ext cx="8686800" cy="5867400"/>
          </a:xfrm>
        </p:spPr>
        <p:txBody>
          <a:bodyPr>
            <a:noAutofit/>
          </a:bodyPr>
          <a:lstStyle/>
          <a:p>
            <a:pPr marL="0" lvl="0" indent="0">
              <a:buNone/>
            </a:pPr>
            <a:r>
              <a:rPr lang="en-US" sz="1800" dirty="0">
                <a:latin typeface="Arial" pitchFamily="34" charset="0"/>
                <a:cs typeface="Arial" pitchFamily="34" charset="0"/>
              </a:rPr>
              <a:t>Initial Clinical Assessment</a:t>
            </a:r>
          </a:p>
          <a:p>
            <a:r>
              <a:rPr lang="en-US" sz="1800" dirty="0">
                <a:latin typeface="Arial" pitchFamily="34" charset="0"/>
                <a:cs typeface="Arial" pitchFamily="34" charset="0"/>
              </a:rPr>
              <a:t>Holistic patient and </a:t>
            </a:r>
            <a:r>
              <a:rPr lang="en-US" sz="1800" dirty="0" err="1">
                <a:latin typeface="Arial" pitchFamily="34" charset="0"/>
                <a:cs typeface="Arial" pitchFamily="34" charset="0"/>
              </a:rPr>
              <a:t>carer</a:t>
            </a:r>
            <a:r>
              <a:rPr lang="en-US" sz="1800" dirty="0">
                <a:latin typeface="Arial" pitchFamily="34" charset="0"/>
                <a:cs typeface="Arial" pitchFamily="34" charset="0"/>
              </a:rPr>
              <a:t> history.</a:t>
            </a:r>
          </a:p>
          <a:p>
            <a:r>
              <a:rPr lang="en-US" sz="1800" dirty="0">
                <a:latin typeface="Arial" pitchFamily="34" charset="0"/>
                <a:cs typeface="Arial" pitchFamily="34" charset="0"/>
              </a:rPr>
              <a:t>Cognitive test: MMSE, </a:t>
            </a:r>
            <a:r>
              <a:rPr lang="en-US" sz="1800" dirty="0" err="1">
                <a:latin typeface="Arial" pitchFamily="34" charset="0"/>
                <a:cs typeface="Arial" pitchFamily="34" charset="0"/>
              </a:rPr>
              <a:t>MoCA</a:t>
            </a:r>
            <a:r>
              <a:rPr lang="en-US" sz="1800" dirty="0">
                <a:latin typeface="Arial" pitchFamily="34" charset="0"/>
                <a:cs typeface="Arial" pitchFamily="34" charset="0"/>
              </a:rPr>
              <a:t>, ACE-III.</a:t>
            </a:r>
          </a:p>
          <a:p>
            <a:r>
              <a:rPr lang="en-US" sz="1800" dirty="0">
                <a:latin typeface="Arial" pitchFamily="34" charset="0"/>
                <a:cs typeface="Arial" pitchFamily="34" charset="0"/>
              </a:rPr>
              <a:t>Functional assessment: IADLs and ADLs.</a:t>
            </a:r>
          </a:p>
          <a:p>
            <a:r>
              <a:rPr lang="en-US" sz="1800" dirty="0">
                <a:latin typeface="Arial" pitchFamily="34" charset="0"/>
                <a:cs typeface="Arial" pitchFamily="34" charset="0"/>
              </a:rPr>
              <a:t>Psychological testing and assessment of </a:t>
            </a:r>
            <a:r>
              <a:rPr lang="en-US" sz="1800" dirty="0" err="1">
                <a:latin typeface="Arial" pitchFamily="34" charset="0"/>
                <a:cs typeface="Arial" pitchFamily="34" charset="0"/>
              </a:rPr>
              <a:t>behaviour</a:t>
            </a:r>
            <a:r>
              <a:rPr lang="en-US" sz="1800" dirty="0">
                <a:latin typeface="Arial" pitchFamily="34" charset="0"/>
                <a:cs typeface="Arial" pitchFamily="34" charset="0"/>
              </a:rPr>
              <a:t>.</a:t>
            </a:r>
          </a:p>
          <a:p>
            <a:r>
              <a:rPr lang="en-US" sz="1800" dirty="0" err="1">
                <a:latin typeface="Arial" pitchFamily="34" charset="0"/>
                <a:cs typeface="Arial" pitchFamily="34" charset="0"/>
              </a:rPr>
              <a:t>Polypharmacy</a:t>
            </a:r>
            <a:r>
              <a:rPr lang="en-US" sz="1800" dirty="0">
                <a:latin typeface="Arial" pitchFamily="34" charset="0"/>
                <a:cs typeface="Arial" pitchFamily="34" charset="0"/>
              </a:rPr>
              <a:t> risks: medication review.</a:t>
            </a:r>
          </a:p>
          <a:p>
            <a:r>
              <a:rPr lang="en-US" sz="1800" dirty="0">
                <a:latin typeface="Arial" pitchFamily="34" charset="0"/>
                <a:cs typeface="Arial" pitchFamily="34" charset="0"/>
              </a:rPr>
              <a:t>Risk assessment (</a:t>
            </a:r>
            <a:r>
              <a:rPr lang="en-US" sz="1800" dirty="0" err="1">
                <a:latin typeface="Arial" pitchFamily="34" charset="0"/>
                <a:cs typeface="Arial" pitchFamily="34" charset="0"/>
              </a:rPr>
              <a:t>kickbushes</a:t>
            </a:r>
            <a:r>
              <a:rPr lang="en-US" sz="1800" dirty="0">
                <a:latin typeface="Arial" pitchFamily="34" charset="0"/>
                <a:cs typeface="Arial" pitchFamily="34" charset="0"/>
              </a:rPr>
              <a:t>, fall, wandering, risk)</a:t>
            </a:r>
          </a:p>
          <a:p>
            <a:r>
              <a:rPr lang="en-US" sz="1800" dirty="0" err="1">
                <a:latin typeface="Arial" pitchFamily="34" charset="0"/>
                <a:cs typeface="Arial" pitchFamily="34" charset="0"/>
              </a:rPr>
              <a:t>Carer</a:t>
            </a:r>
            <a:r>
              <a:rPr lang="en-US" sz="1800" dirty="0">
                <a:latin typeface="Arial" pitchFamily="34" charset="0"/>
                <a:cs typeface="Arial" pitchFamily="34" charset="0"/>
              </a:rPr>
              <a:t> strain evaluation</a:t>
            </a:r>
          </a:p>
          <a:p>
            <a:pPr marL="0" indent="0">
              <a:buNone/>
            </a:pPr>
            <a:r>
              <a:rPr lang="en-US" sz="1800" dirty="0">
                <a:latin typeface="Arial" pitchFamily="34" charset="0"/>
                <a:cs typeface="Arial" pitchFamily="34" charset="0"/>
              </a:rPr>
              <a:t>Social/environmental assessment (home safety).</a:t>
            </a:r>
          </a:p>
          <a:p>
            <a:pPr lvl="0" rtl="0"/>
            <a:r>
              <a:rPr lang="en-US" sz="1800" dirty="0">
                <a:latin typeface="Arial" pitchFamily="34" charset="0"/>
                <a:cs typeface="Arial" pitchFamily="34" charset="0"/>
              </a:rPr>
              <a:t>Social care assessments are based on the needs in terms of safety, mobility, and nutrition (</a:t>
            </a:r>
            <a:r>
              <a:rPr lang="en-US" sz="1800" dirty="0" err="1">
                <a:latin typeface="Arial" pitchFamily="34" charset="0"/>
                <a:cs typeface="Arial" pitchFamily="34" charset="0"/>
              </a:rPr>
              <a:t>Leshner</a:t>
            </a:r>
            <a:r>
              <a:rPr lang="en-US" sz="1800" dirty="0">
                <a:latin typeface="Arial" pitchFamily="34" charset="0"/>
                <a:cs typeface="Arial" pitchFamily="34" charset="0"/>
              </a:rPr>
              <a:t> et al., 2017).</a:t>
            </a:r>
          </a:p>
          <a:p>
            <a:pPr lvl="0" rtl="0"/>
            <a:r>
              <a:rPr lang="en-US" sz="1800" dirty="0">
                <a:latin typeface="Arial" pitchFamily="34" charset="0"/>
                <a:cs typeface="Arial" pitchFamily="34" charset="0"/>
              </a:rPr>
              <a:t>Affective or emotional wellbeing and communication skills are carefully considered.</a:t>
            </a:r>
          </a:p>
          <a:p>
            <a:pPr lvl="0" rtl="0"/>
            <a:r>
              <a:rPr lang="en-US" sz="1800" dirty="0">
                <a:latin typeface="Arial" pitchFamily="34" charset="0"/>
                <a:cs typeface="Arial" pitchFamily="34" charset="0"/>
              </a:rPr>
              <a:t>Physical and emotional health of </a:t>
            </a:r>
            <a:r>
              <a:rPr lang="en-US" sz="1800" dirty="0" err="1">
                <a:latin typeface="Arial" pitchFamily="34" charset="0"/>
                <a:cs typeface="Arial" pitchFamily="34" charset="0"/>
              </a:rPr>
              <a:t>carers</a:t>
            </a:r>
            <a:r>
              <a:rPr lang="en-US" sz="1800" dirty="0">
                <a:latin typeface="Arial" pitchFamily="34" charset="0"/>
                <a:cs typeface="Arial" pitchFamily="34" charset="0"/>
              </a:rPr>
              <a:t> should be examined on a regular basis Martin Brett Davies (2012).</a:t>
            </a:r>
          </a:p>
          <a:p>
            <a:pPr lvl="0" rtl="0"/>
            <a:r>
              <a:rPr lang="en-US" sz="1800" dirty="0">
                <a:latin typeface="Arial" pitchFamily="34" charset="0"/>
                <a:cs typeface="Arial" pitchFamily="34" charset="0"/>
              </a:rPr>
              <a:t>It is important to consider the dangers of the home environment ( such as falls) to keep the environment safe.</a:t>
            </a:r>
          </a:p>
        </p:txBody>
      </p:sp>
      <p:pic>
        <p:nvPicPr>
          <p:cNvPr id="4" name="Picture 3" descr="Adult Social Care Assessment | Aspire UK"/>
          <p:cNvPicPr/>
          <p:nvPr/>
        </p:nvPicPr>
        <p:blipFill>
          <a:blip r:embed="rId2">
            <a:extLst>
              <a:ext uri="{28A0092B-C50C-407E-A947-70E740481C1C}">
                <a14:useLocalDpi xmlns:a14="http://schemas.microsoft.com/office/drawing/2010/main" val="0"/>
              </a:ext>
            </a:extLst>
          </a:blip>
          <a:srcRect/>
          <a:stretch>
            <a:fillRect/>
          </a:stretch>
        </p:blipFill>
        <p:spPr bwMode="auto">
          <a:xfrm>
            <a:off x="6172200" y="990600"/>
            <a:ext cx="2619375" cy="1743075"/>
          </a:xfrm>
          <a:prstGeom prst="rect">
            <a:avLst/>
          </a:prstGeom>
          <a:noFill/>
          <a:ln>
            <a:noFill/>
          </a:ln>
        </p:spPr>
      </p:pic>
    </p:spTree>
    <p:extLst>
      <p:ext uri="{BB962C8B-B14F-4D97-AF65-F5344CB8AC3E}">
        <p14:creationId xmlns:p14="http://schemas.microsoft.com/office/powerpoint/2010/main" val="1378020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991600" cy="1066800"/>
          </a:xfrm>
        </p:spPr>
        <p:style>
          <a:lnRef idx="3">
            <a:schemeClr val="lt1"/>
          </a:lnRef>
          <a:fillRef idx="1">
            <a:schemeClr val="accent4"/>
          </a:fillRef>
          <a:effectRef idx="1">
            <a:schemeClr val="accent4"/>
          </a:effectRef>
          <a:fontRef idx="minor">
            <a:schemeClr val="lt1"/>
          </a:fontRef>
        </p:style>
        <p:txBody>
          <a:bodyPr>
            <a:noAutofit/>
          </a:bodyPr>
          <a:lstStyle/>
          <a:p>
            <a:r>
              <a:rPr lang="en-US" sz="3600" dirty="0">
                <a:solidFill>
                  <a:schemeClr val="bg1"/>
                </a:solidFill>
                <a:latin typeface="Arial" pitchFamily="34" charset="0"/>
                <a:cs typeface="Arial" pitchFamily="34" charset="0"/>
              </a:rPr>
              <a:t>Management According to UK Recommendations.</a:t>
            </a:r>
            <a:endParaRPr lang="en-GB" sz="3600" dirty="0">
              <a:solidFill>
                <a:schemeClr val="bg1"/>
              </a:solidFill>
              <a:latin typeface="Arial" pitchFamily="34" charset="0"/>
              <a:cs typeface="Arial" pitchFamily="34" charset="0"/>
            </a:endParaRPr>
          </a:p>
        </p:txBody>
      </p:sp>
      <p:sp>
        <p:nvSpPr>
          <p:cNvPr id="3" name="Content Placeholder 2"/>
          <p:cNvSpPr>
            <a:spLocks noGrp="1"/>
          </p:cNvSpPr>
          <p:nvPr>
            <p:ph idx="1"/>
          </p:nvPr>
        </p:nvSpPr>
        <p:spPr>
          <a:xfrm>
            <a:off x="228600" y="1066800"/>
            <a:ext cx="8763000" cy="5791200"/>
          </a:xfrm>
        </p:spPr>
        <p:txBody>
          <a:bodyPr>
            <a:normAutofit/>
          </a:bodyPr>
          <a:lstStyle/>
          <a:p>
            <a:pPr lvl="0" rtl="0"/>
            <a:r>
              <a:rPr lang="en-US" sz="1800" dirty="0">
                <a:latin typeface="Arial" pitchFamily="34" charset="0"/>
                <a:cs typeface="Arial" pitchFamily="34" charset="0"/>
              </a:rPr>
              <a:t>NICE guidelines suggest person-</a:t>
            </a:r>
            <a:r>
              <a:rPr lang="en-US" sz="1800" dirty="0" err="1">
                <a:latin typeface="Arial" pitchFamily="34" charset="0"/>
                <a:cs typeface="Arial" pitchFamily="34" charset="0"/>
              </a:rPr>
              <a:t>centred</a:t>
            </a:r>
            <a:r>
              <a:rPr lang="en-US" sz="1800" dirty="0">
                <a:latin typeface="Arial" pitchFamily="34" charset="0"/>
                <a:cs typeface="Arial" pitchFamily="34" charset="0"/>
              </a:rPr>
              <a:t> approach, which entails the involvement of the person in the care decisions (</a:t>
            </a:r>
            <a:r>
              <a:rPr lang="en-US" sz="1800" dirty="0" err="1">
                <a:latin typeface="Arial" pitchFamily="34" charset="0"/>
                <a:cs typeface="Arial" pitchFamily="34" charset="0"/>
              </a:rPr>
              <a:t>Mulvenna</a:t>
            </a:r>
            <a:r>
              <a:rPr lang="en-US" sz="1800" dirty="0">
                <a:latin typeface="Arial" pitchFamily="34" charset="0"/>
                <a:cs typeface="Arial" pitchFamily="34" charset="0"/>
              </a:rPr>
              <a:t>, Nugent and Springerlink (Online Service, 2010).</a:t>
            </a:r>
          </a:p>
          <a:p>
            <a:pPr lvl="0" rtl="0"/>
            <a:r>
              <a:rPr lang="en-US" sz="1800" dirty="0">
                <a:latin typeface="Arial" pitchFamily="34" charset="0"/>
                <a:cs typeface="Arial" pitchFamily="34" charset="0"/>
              </a:rPr>
              <a:t>Fundamental psychosocial interventions involve cognitive stimulation therapy.</a:t>
            </a:r>
          </a:p>
          <a:p>
            <a:pPr lvl="0" rtl="0"/>
            <a:r>
              <a:rPr lang="en-US" sz="1800" dirty="0">
                <a:latin typeface="Arial" pitchFamily="34" charset="0"/>
                <a:cs typeface="Arial" pitchFamily="34" charset="0"/>
              </a:rPr>
              <a:t>Providing family and </a:t>
            </a:r>
            <a:r>
              <a:rPr lang="en-US" sz="1800" dirty="0" err="1">
                <a:latin typeface="Arial" pitchFamily="34" charset="0"/>
                <a:cs typeface="Arial" pitchFamily="34" charset="0"/>
              </a:rPr>
              <a:t>carer</a:t>
            </a:r>
            <a:r>
              <a:rPr lang="en-US" sz="1800" dirty="0">
                <a:latin typeface="Arial" pitchFamily="34" charset="0"/>
                <a:cs typeface="Arial" pitchFamily="34" charset="0"/>
              </a:rPr>
              <a:t> support is a very essential aspect (</a:t>
            </a:r>
            <a:r>
              <a:rPr lang="en-US" sz="1800" dirty="0" err="1">
                <a:latin typeface="Arial" pitchFamily="34" charset="0"/>
                <a:cs typeface="Arial" pitchFamily="34" charset="0"/>
              </a:rPr>
              <a:t>Nicol</a:t>
            </a:r>
            <a:r>
              <a:rPr lang="en-US" sz="1800" dirty="0">
                <a:latin typeface="Arial" pitchFamily="34" charset="0"/>
                <a:cs typeface="Arial" pitchFamily="34" charset="0"/>
              </a:rPr>
              <a:t> and </a:t>
            </a:r>
            <a:r>
              <a:rPr lang="en-US" sz="1800" dirty="0" err="1">
                <a:latin typeface="Arial" pitchFamily="34" charset="0"/>
                <a:cs typeface="Arial" pitchFamily="34" charset="0"/>
              </a:rPr>
              <a:t>Hollowood</a:t>
            </a:r>
            <a:r>
              <a:rPr lang="en-US" sz="1800" dirty="0">
                <a:latin typeface="Arial" pitchFamily="34" charset="0"/>
                <a:cs typeface="Arial" pitchFamily="34" charset="0"/>
              </a:rPr>
              <a:t>, 2023).</a:t>
            </a:r>
          </a:p>
          <a:p>
            <a:pPr lvl="0" rtl="0"/>
            <a:r>
              <a:rPr lang="en-US" sz="1800" dirty="0">
                <a:latin typeface="Arial" pitchFamily="34" charset="0"/>
                <a:cs typeface="Arial" pitchFamily="34" charset="0"/>
              </a:rPr>
              <a:t>Medication (donepezil) could offer temporary relief in the symptoms (Ray, Bernard and Phillips, 2009).</a:t>
            </a:r>
          </a:p>
          <a:p>
            <a:r>
              <a:rPr lang="en-US" sz="1800" dirty="0">
                <a:latin typeface="Arial" pitchFamily="34" charset="0"/>
                <a:cs typeface="Arial" pitchFamily="34" charset="0"/>
              </a:rPr>
              <a:t>NICE NG97: Dementia assessment and management using a person-</a:t>
            </a:r>
            <a:r>
              <a:rPr lang="en-US" sz="1800" dirty="0" err="1">
                <a:latin typeface="Arial" pitchFamily="34" charset="0"/>
                <a:cs typeface="Arial" pitchFamily="34" charset="0"/>
              </a:rPr>
              <a:t>centred</a:t>
            </a:r>
            <a:r>
              <a:rPr lang="en-US" sz="1800" dirty="0">
                <a:latin typeface="Arial" pitchFamily="34" charset="0"/>
                <a:cs typeface="Arial" pitchFamily="34" charset="0"/>
              </a:rPr>
              <a:t> approach.</a:t>
            </a:r>
          </a:p>
          <a:p>
            <a:r>
              <a:rPr lang="en-US" sz="1800" dirty="0">
                <a:latin typeface="Arial" pitchFamily="34" charset="0"/>
                <a:cs typeface="Arial" pitchFamily="34" charset="0"/>
              </a:rPr>
              <a:t>NHS Long Term Plan: Pathways Community-based dementia support.</a:t>
            </a:r>
          </a:p>
          <a:p>
            <a:r>
              <a:rPr lang="en-US" sz="1800" dirty="0">
                <a:latin typeface="Arial" pitchFamily="34" charset="0"/>
                <a:cs typeface="Arial" pitchFamily="34" charset="0"/>
              </a:rPr>
              <a:t>Care Act 2014: Needs assessment of </a:t>
            </a:r>
            <a:r>
              <a:rPr lang="en-US" sz="1800" dirty="0" err="1">
                <a:latin typeface="Arial" pitchFamily="34" charset="0"/>
                <a:cs typeface="Arial" pitchFamily="34" charset="0"/>
              </a:rPr>
              <a:t>carers</a:t>
            </a:r>
            <a:r>
              <a:rPr lang="en-US" sz="1800" dirty="0">
                <a:latin typeface="Arial" pitchFamily="34" charset="0"/>
                <a:cs typeface="Arial" pitchFamily="34" charset="0"/>
              </a:rPr>
              <a:t> and support.</a:t>
            </a:r>
          </a:p>
          <a:p>
            <a:r>
              <a:rPr lang="en-US" sz="1800" dirty="0">
                <a:latin typeface="Arial" pitchFamily="34" charset="0"/>
                <a:cs typeface="Arial" pitchFamily="34" charset="0"/>
              </a:rPr>
              <a:t>Holistic care </a:t>
            </a:r>
            <a:r>
              <a:rPr lang="en-US" sz="1800" dirty="0" err="1">
                <a:latin typeface="Arial" pitchFamily="34" charset="0"/>
                <a:cs typeface="Arial" pitchFamily="34" charset="0"/>
              </a:rPr>
              <a:t>biopsychosocial</a:t>
            </a:r>
            <a:r>
              <a:rPr lang="en-US" sz="1800" dirty="0">
                <a:latin typeface="Arial" pitchFamily="34" charset="0"/>
                <a:cs typeface="Arial" pitchFamily="34" charset="0"/>
              </a:rPr>
              <a:t> model.</a:t>
            </a:r>
          </a:p>
          <a:p>
            <a:r>
              <a:rPr lang="en-US" sz="1800" dirty="0">
                <a:latin typeface="Arial" pitchFamily="34" charset="0"/>
                <a:cs typeface="Arial" pitchFamily="34" charset="0"/>
              </a:rPr>
              <a:t>Strengths-based practice to facilitate independence.</a:t>
            </a:r>
          </a:p>
          <a:p>
            <a:r>
              <a:rPr lang="en-US" sz="1800" dirty="0">
                <a:latin typeface="Arial" pitchFamily="34" charset="0"/>
                <a:cs typeface="Arial" pitchFamily="34" charset="0"/>
              </a:rPr>
              <a:t>MDT collaboration use to achieve better results.</a:t>
            </a:r>
          </a:p>
          <a:p>
            <a:pPr lvl="0" rtl="0"/>
            <a:endParaRPr lang="en-US"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755030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991600" cy="685800"/>
          </a:xfrm>
        </p:spPr>
        <p:style>
          <a:lnRef idx="3">
            <a:schemeClr val="lt1"/>
          </a:lnRef>
          <a:fillRef idx="1">
            <a:schemeClr val="accent3"/>
          </a:fillRef>
          <a:effectRef idx="1">
            <a:schemeClr val="accent3"/>
          </a:effectRef>
          <a:fontRef idx="minor">
            <a:schemeClr val="lt1"/>
          </a:fontRef>
        </p:style>
        <p:txBody>
          <a:bodyPr>
            <a:normAutofit/>
          </a:bodyPr>
          <a:lstStyle/>
          <a:p>
            <a:r>
              <a:rPr lang="en-US" sz="3600" dirty="0">
                <a:latin typeface="Arial" pitchFamily="34" charset="0"/>
                <a:cs typeface="Arial" pitchFamily="34" charset="0"/>
              </a:rPr>
              <a:t>Treatment Options</a:t>
            </a:r>
            <a:endParaRPr lang="en-GB" sz="3600" dirty="0">
              <a:latin typeface="Arial" pitchFamily="34" charset="0"/>
              <a:cs typeface="Arial" pitchFamily="34" charset="0"/>
            </a:endParaRPr>
          </a:p>
        </p:txBody>
      </p:sp>
      <p:sp>
        <p:nvSpPr>
          <p:cNvPr id="3" name="Content Placeholder 2"/>
          <p:cNvSpPr>
            <a:spLocks noGrp="1"/>
          </p:cNvSpPr>
          <p:nvPr>
            <p:ph idx="1"/>
          </p:nvPr>
        </p:nvSpPr>
        <p:spPr>
          <a:xfrm>
            <a:off x="457200" y="762000"/>
            <a:ext cx="6553200" cy="5943600"/>
          </a:xfrm>
        </p:spPr>
        <p:txBody>
          <a:bodyPr>
            <a:normAutofit/>
          </a:bodyPr>
          <a:lstStyle/>
          <a:p>
            <a:pPr marL="0" indent="0">
              <a:buNone/>
            </a:pPr>
            <a:r>
              <a:rPr lang="en-US" sz="1800" dirty="0">
                <a:latin typeface="Arial" pitchFamily="34" charset="0"/>
                <a:cs typeface="Arial" pitchFamily="34" charset="0"/>
              </a:rPr>
              <a:t>Pharmacological Treatments (recommended by the NICE):</a:t>
            </a:r>
          </a:p>
          <a:p>
            <a:r>
              <a:rPr lang="en-US" sz="1800" dirty="0">
                <a:latin typeface="Arial" pitchFamily="34" charset="0"/>
                <a:cs typeface="Arial" pitchFamily="34" charset="0"/>
              </a:rPr>
              <a:t>Cholinesterase inhibitors:</a:t>
            </a:r>
          </a:p>
          <a:p>
            <a:r>
              <a:rPr lang="en-US" sz="1800" dirty="0">
                <a:latin typeface="Arial" pitchFamily="34" charset="0"/>
                <a:cs typeface="Arial" pitchFamily="34" charset="0"/>
              </a:rPr>
              <a:t>Donepezil</a:t>
            </a:r>
          </a:p>
          <a:p>
            <a:r>
              <a:rPr lang="en-US" sz="1800" dirty="0" err="1">
                <a:latin typeface="Arial" pitchFamily="34" charset="0"/>
                <a:cs typeface="Arial" pitchFamily="34" charset="0"/>
              </a:rPr>
              <a:t>Rivastigmine</a:t>
            </a:r>
            <a:endParaRPr lang="en-US" sz="1800" dirty="0">
              <a:latin typeface="Arial" pitchFamily="34" charset="0"/>
              <a:cs typeface="Arial" pitchFamily="34" charset="0"/>
            </a:endParaRPr>
          </a:p>
          <a:p>
            <a:r>
              <a:rPr lang="en-US" sz="1800" dirty="0" err="1">
                <a:latin typeface="Arial" pitchFamily="34" charset="0"/>
                <a:cs typeface="Arial" pitchFamily="34" charset="0"/>
              </a:rPr>
              <a:t>Galantamine</a:t>
            </a:r>
            <a:endParaRPr lang="en-US" sz="1800" dirty="0">
              <a:latin typeface="Arial" pitchFamily="34" charset="0"/>
              <a:cs typeface="Arial" pitchFamily="34" charset="0"/>
            </a:endParaRPr>
          </a:p>
          <a:p>
            <a:r>
              <a:rPr lang="en-US" sz="1800" dirty="0">
                <a:latin typeface="Arial" pitchFamily="34" charset="0"/>
                <a:cs typeface="Arial" pitchFamily="34" charset="0"/>
              </a:rPr>
              <a:t>NMDA receptor antagonist:</a:t>
            </a:r>
          </a:p>
          <a:p>
            <a:r>
              <a:rPr lang="en-US" sz="1800" dirty="0" err="1">
                <a:latin typeface="Arial" pitchFamily="34" charset="0"/>
                <a:cs typeface="Arial" pitchFamily="34" charset="0"/>
              </a:rPr>
              <a:t>Memantine</a:t>
            </a:r>
            <a:r>
              <a:rPr lang="en-US" sz="1800" dirty="0">
                <a:latin typeface="Arial" pitchFamily="34" charset="0"/>
                <a:cs typeface="Arial" pitchFamily="34" charset="0"/>
              </a:rPr>
              <a:t> (moderate mild and severe Alzheimer)</a:t>
            </a:r>
          </a:p>
          <a:p>
            <a:r>
              <a:rPr lang="en-US" sz="1800" dirty="0">
                <a:latin typeface="Arial" pitchFamily="34" charset="0"/>
                <a:cs typeface="Arial" pitchFamily="34" charset="0"/>
              </a:rPr>
              <a:t>Non-Pharmacological Treatments:</a:t>
            </a:r>
          </a:p>
          <a:p>
            <a:r>
              <a:rPr lang="en-US" sz="1800" dirty="0">
                <a:latin typeface="Arial" pitchFamily="34" charset="0"/>
                <a:cs typeface="Arial" pitchFamily="34" charset="0"/>
              </a:rPr>
              <a:t>Cognitive stimulation therapy (Redmond-Jones, 2024).</a:t>
            </a:r>
          </a:p>
          <a:p>
            <a:r>
              <a:rPr lang="en-US" sz="1800" dirty="0">
                <a:latin typeface="Arial" pitchFamily="34" charset="0"/>
                <a:cs typeface="Arial" pitchFamily="34" charset="0"/>
              </a:rPr>
              <a:t>Management of </a:t>
            </a:r>
            <a:r>
              <a:rPr lang="en-US" sz="1800" dirty="0" err="1">
                <a:latin typeface="Arial" pitchFamily="34" charset="0"/>
                <a:cs typeface="Arial" pitchFamily="34" charset="0"/>
              </a:rPr>
              <a:t>behavioural</a:t>
            </a:r>
            <a:r>
              <a:rPr lang="en-US" sz="1800" dirty="0">
                <a:latin typeface="Arial" pitchFamily="34" charset="0"/>
                <a:cs typeface="Arial" pitchFamily="34" charset="0"/>
              </a:rPr>
              <a:t> symptoms.</a:t>
            </a:r>
          </a:p>
          <a:p>
            <a:r>
              <a:rPr lang="en-US" sz="1800" dirty="0">
                <a:latin typeface="Arial" pitchFamily="34" charset="0"/>
                <a:cs typeface="Arial" pitchFamily="34" charset="0"/>
              </a:rPr>
              <a:t>Occupational therapy procedures.</a:t>
            </a:r>
          </a:p>
          <a:p>
            <a:r>
              <a:rPr lang="en-US" sz="1800" dirty="0">
                <a:latin typeface="Arial" pitchFamily="34" charset="0"/>
                <a:cs typeface="Arial" pitchFamily="34" charset="0"/>
              </a:rPr>
              <a:t>Support in lifestyle modification (</a:t>
            </a:r>
            <a:r>
              <a:rPr lang="en-US" sz="1800" dirty="0" err="1">
                <a:latin typeface="Arial" pitchFamily="34" charset="0"/>
                <a:cs typeface="Arial" pitchFamily="34" charset="0"/>
              </a:rPr>
              <a:t>Sanna</a:t>
            </a:r>
            <a:r>
              <a:rPr lang="en-US" sz="1800" dirty="0">
                <a:latin typeface="Arial" pitchFamily="34" charset="0"/>
                <a:cs typeface="Arial" pitchFamily="34" charset="0"/>
              </a:rPr>
              <a:t>, 2009)..</a:t>
            </a:r>
          </a:p>
          <a:p>
            <a:r>
              <a:rPr lang="en-US" sz="1800" dirty="0">
                <a:latin typeface="Arial" pitchFamily="34" charset="0"/>
                <a:cs typeface="Arial" pitchFamily="34" charset="0"/>
              </a:rPr>
              <a:t>Community Nursing Role:</a:t>
            </a:r>
          </a:p>
          <a:p>
            <a:r>
              <a:rPr lang="en-US" sz="1800" dirty="0">
                <a:latin typeface="Arial" pitchFamily="34" charset="0"/>
                <a:cs typeface="Arial" pitchFamily="34" charset="0"/>
              </a:rPr>
              <a:t>Monitor treatment response</a:t>
            </a:r>
          </a:p>
          <a:p>
            <a:r>
              <a:rPr lang="en-US" sz="1800" dirty="0">
                <a:latin typeface="Arial" pitchFamily="34" charset="0"/>
                <a:cs typeface="Arial" pitchFamily="34" charset="0"/>
              </a:rPr>
              <a:t>Assistance with drug compliance.</a:t>
            </a:r>
          </a:p>
          <a:p>
            <a:r>
              <a:rPr lang="en-US" sz="1800" dirty="0">
                <a:latin typeface="Arial" pitchFamily="34" charset="0"/>
                <a:cs typeface="Arial" pitchFamily="34" charset="0"/>
              </a:rPr>
              <a:t>Educate patients and </a:t>
            </a:r>
            <a:r>
              <a:rPr lang="en-US" sz="1800" dirty="0" err="1">
                <a:latin typeface="Arial" pitchFamily="34" charset="0"/>
                <a:cs typeface="Arial" pitchFamily="34" charset="0"/>
              </a:rPr>
              <a:t>carers</a:t>
            </a:r>
            <a:endParaRPr lang="en-US" sz="1800" dirty="0">
              <a:latin typeface="Arial" pitchFamily="34" charset="0"/>
              <a:cs typeface="Arial" pitchFamily="34" charset="0"/>
            </a:endParaRPr>
          </a:p>
          <a:p>
            <a:pPr lvl="0"/>
            <a:endParaRPr lang="en-US" sz="1400" dirty="0">
              <a:solidFill>
                <a:schemeClr val="bg1"/>
              </a:solidFill>
              <a:latin typeface="Arial" pitchFamily="34" charset="0"/>
              <a:cs typeface="Arial" pitchFamily="34" charset="0"/>
            </a:endParaRPr>
          </a:p>
        </p:txBody>
      </p:sp>
      <p:pic>
        <p:nvPicPr>
          <p:cNvPr id="4" name="Picture 3" descr="Treatment Option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00799" y="1295401"/>
            <a:ext cx="2438400" cy="2819400"/>
          </a:xfrm>
          <a:prstGeom prst="rect">
            <a:avLst/>
          </a:prstGeom>
          <a:noFill/>
          <a:ln>
            <a:noFill/>
          </a:ln>
        </p:spPr>
      </p:pic>
    </p:spTree>
    <p:extLst>
      <p:ext uri="{BB962C8B-B14F-4D97-AF65-F5344CB8AC3E}">
        <p14:creationId xmlns:p14="http://schemas.microsoft.com/office/powerpoint/2010/main" val="3500748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2400"/>
            <a:ext cx="9067800" cy="685800"/>
          </a:xfrm>
        </p:spPr>
        <p:style>
          <a:lnRef idx="1">
            <a:schemeClr val="accent5"/>
          </a:lnRef>
          <a:fillRef idx="2">
            <a:schemeClr val="accent5"/>
          </a:fillRef>
          <a:effectRef idx="1">
            <a:schemeClr val="accent5"/>
          </a:effectRef>
          <a:fontRef idx="minor">
            <a:schemeClr val="dk1"/>
          </a:fontRef>
        </p:style>
        <p:txBody>
          <a:bodyPr>
            <a:normAutofit fontScale="90000"/>
          </a:bodyPr>
          <a:lstStyle/>
          <a:p>
            <a:r>
              <a:rPr lang="en-US" dirty="0">
                <a:solidFill>
                  <a:schemeClr val="bg1"/>
                </a:solidFill>
                <a:latin typeface="Arial" pitchFamily="34" charset="0"/>
                <a:cs typeface="Arial" pitchFamily="34" charset="0"/>
              </a:rPr>
              <a:t>Comorbidities</a:t>
            </a:r>
            <a:endParaRPr lang="en-GB" dirty="0">
              <a:solidFill>
                <a:schemeClr val="bg1"/>
              </a:solidFill>
              <a:latin typeface="Arial" pitchFamily="34" charset="0"/>
              <a:cs typeface="Arial" pitchFamily="34"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82632652"/>
              </p:ext>
            </p:extLst>
          </p:nvPr>
        </p:nvGraphicFramePr>
        <p:xfrm>
          <a:off x="0" y="838200"/>
          <a:ext cx="9067800"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Comorbidity Definition &amp; Examples | Renewal Health Group"/>
          <p:cNvPicPr/>
          <p:nvPr/>
        </p:nvPicPr>
        <p:blipFill>
          <a:blip r:embed="rId7">
            <a:extLst>
              <a:ext uri="{28A0092B-C50C-407E-A947-70E740481C1C}">
                <a14:useLocalDpi xmlns:a14="http://schemas.microsoft.com/office/drawing/2010/main" val="0"/>
              </a:ext>
            </a:extLst>
          </a:blip>
          <a:srcRect/>
          <a:stretch>
            <a:fillRect/>
          </a:stretch>
        </p:blipFill>
        <p:spPr bwMode="auto">
          <a:xfrm>
            <a:off x="3048000" y="838200"/>
            <a:ext cx="2286000" cy="1676399"/>
          </a:xfrm>
          <a:prstGeom prst="rect">
            <a:avLst/>
          </a:prstGeom>
          <a:noFill/>
          <a:ln>
            <a:noFill/>
          </a:ln>
        </p:spPr>
      </p:pic>
    </p:spTree>
    <p:extLst>
      <p:ext uri="{BB962C8B-B14F-4D97-AF65-F5344CB8AC3E}">
        <p14:creationId xmlns:p14="http://schemas.microsoft.com/office/powerpoint/2010/main" val="40423027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
          </a:xfrm>
        </p:spPr>
        <p:txBody>
          <a:bodyPr>
            <a:normAutofit/>
          </a:bodyPr>
          <a:lstStyle/>
          <a:p>
            <a:r>
              <a:rPr lang="en-US" sz="3600" dirty="0">
                <a:latin typeface="Arial" pitchFamily="34" charset="0"/>
                <a:cs typeface="Arial" pitchFamily="34" charset="0"/>
              </a:rPr>
              <a:t>Prevention and Risk Reduction</a:t>
            </a:r>
            <a:endParaRPr lang="en-GB" sz="3600" dirty="0">
              <a:latin typeface="Arial" pitchFamily="34" charset="0"/>
              <a:cs typeface="Arial"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57982174"/>
              </p:ext>
            </p:extLst>
          </p:nvPr>
        </p:nvGraphicFramePr>
        <p:xfrm>
          <a:off x="76200" y="1066800"/>
          <a:ext cx="6324600"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Risk Reduction Text On Brown Envelope Stock Photo 2663825399 | Shutterstock"/>
          <p:cNvPicPr/>
          <p:nvPr/>
        </p:nvPicPr>
        <p:blipFill>
          <a:blip r:embed="rId7">
            <a:extLst>
              <a:ext uri="{28A0092B-C50C-407E-A947-70E740481C1C}">
                <a14:useLocalDpi xmlns:a14="http://schemas.microsoft.com/office/drawing/2010/main" val="0"/>
              </a:ext>
            </a:extLst>
          </a:blip>
          <a:srcRect/>
          <a:stretch>
            <a:fillRect/>
          </a:stretch>
        </p:blipFill>
        <p:spPr bwMode="auto">
          <a:xfrm>
            <a:off x="5638799" y="2743200"/>
            <a:ext cx="3305175" cy="2667000"/>
          </a:xfrm>
          <a:prstGeom prst="rect">
            <a:avLst/>
          </a:prstGeom>
          <a:noFill/>
          <a:ln>
            <a:noFill/>
          </a:ln>
        </p:spPr>
      </p:pic>
    </p:spTree>
    <p:extLst>
      <p:ext uri="{BB962C8B-B14F-4D97-AF65-F5344CB8AC3E}">
        <p14:creationId xmlns:p14="http://schemas.microsoft.com/office/powerpoint/2010/main" val="25796386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62000"/>
          </a:xfrm>
        </p:spPr>
        <p:txBody>
          <a:bodyPr>
            <a:normAutofit/>
          </a:bodyPr>
          <a:lstStyle/>
          <a:p>
            <a:r>
              <a:rPr lang="en-US" b="1" dirty="0">
                <a:latin typeface="Arial" pitchFamily="34" charset="0"/>
                <a:cs typeface="Arial" pitchFamily="34" charset="0"/>
              </a:rPr>
              <a:t>Co-productive Care Skills </a:t>
            </a:r>
            <a:endParaRPr lang="en-GB" dirty="0">
              <a:latin typeface="Arial" pitchFamily="34" charset="0"/>
              <a:cs typeface="Arial" pitchFamily="34" charset="0"/>
            </a:endParaRPr>
          </a:p>
        </p:txBody>
      </p:sp>
      <p:sp>
        <p:nvSpPr>
          <p:cNvPr id="3" name="Content Placeholder 2"/>
          <p:cNvSpPr>
            <a:spLocks noGrp="1"/>
          </p:cNvSpPr>
          <p:nvPr>
            <p:ph idx="1"/>
          </p:nvPr>
        </p:nvSpPr>
        <p:spPr>
          <a:xfrm>
            <a:off x="76200" y="838200"/>
            <a:ext cx="9067800" cy="6019800"/>
          </a:xfrm>
        </p:spPr>
        <p:txBody>
          <a:bodyPr/>
          <a:lstStyle/>
          <a:p>
            <a:endParaRPr lang="en-US" sz="1800" dirty="0">
              <a:latin typeface="Times New Roman" pitchFamily="18" charset="0"/>
              <a:cs typeface="Times New Roman" pitchFamily="18" charset="0"/>
            </a:endParaRPr>
          </a:p>
          <a:p>
            <a:pPr marL="0" indent="0">
              <a:buNone/>
            </a:pPr>
            <a:endParaRPr lang="en-US" sz="1800" dirty="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r>
              <a:rPr lang="en-US" sz="1800" dirty="0">
                <a:latin typeface="Arial" pitchFamily="34" charset="0"/>
                <a:cs typeface="Arial" pitchFamily="34" charset="0"/>
              </a:rPr>
              <a:t>Empathy and patience are the key principles in dementia care.</a:t>
            </a:r>
          </a:p>
          <a:p>
            <a:r>
              <a:rPr lang="en-US" sz="1800" dirty="0">
                <a:latin typeface="Arial" pitchFamily="34" charset="0"/>
                <a:cs typeface="Arial" pitchFamily="34" charset="0"/>
              </a:rPr>
              <a:t>Listening and validation compromises distress and confusion.</a:t>
            </a:r>
          </a:p>
          <a:p>
            <a:r>
              <a:rPr lang="en-US" sz="1800" dirty="0">
                <a:latin typeface="Arial" pitchFamily="34" charset="0"/>
                <a:cs typeface="Arial" pitchFamily="34" charset="0"/>
              </a:rPr>
              <a:t>Person-</a:t>
            </a:r>
            <a:r>
              <a:rPr lang="en-US" sz="1800" dirty="0" err="1">
                <a:latin typeface="Arial" pitchFamily="34" charset="0"/>
                <a:cs typeface="Arial" pitchFamily="34" charset="0"/>
              </a:rPr>
              <a:t>centred</a:t>
            </a:r>
            <a:r>
              <a:rPr lang="en-US" sz="1800" dirty="0">
                <a:latin typeface="Arial" pitchFamily="34" charset="0"/>
                <a:cs typeface="Arial" pitchFamily="34" charset="0"/>
              </a:rPr>
              <a:t> care entails taking the individual and family in making the decisions about care.</a:t>
            </a:r>
          </a:p>
          <a:p>
            <a:r>
              <a:rPr lang="en-US" sz="1800" dirty="0">
                <a:latin typeface="Arial" pitchFamily="34" charset="0"/>
                <a:cs typeface="Arial" pitchFamily="34" charset="0"/>
              </a:rPr>
              <a:t>Collaborative goal-setting: This technique with </a:t>
            </a:r>
            <a:r>
              <a:rPr lang="en-US" sz="1800" dirty="0" err="1">
                <a:latin typeface="Arial" pitchFamily="34" charset="0"/>
                <a:cs typeface="Arial" pitchFamily="34" charset="0"/>
              </a:rPr>
              <a:t>carers</a:t>
            </a:r>
            <a:r>
              <a:rPr lang="en-US" sz="1800" dirty="0">
                <a:latin typeface="Arial" pitchFamily="34" charset="0"/>
                <a:cs typeface="Arial" pitchFamily="34" charset="0"/>
              </a:rPr>
              <a:t> and patients enhances the outcomes of care.</a:t>
            </a:r>
          </a:p>
          <a:p>
            <a:pPr marL="0" indent="0">
              <a:buNone/>
            </a:pPr>
            <a:endParaRPr lang="en-GB" dirty="0"/>
          </a:p>
        </p:txBody>
      </p:sp>
      <p:sp>
        <p:nvSpPr>
          <p:cNvPr id="5" name="Rectangle 4"/>
          <p:cNvSpPr/>
          <p:nvPr/>
        </p:nvSpPr>
        <p:spPr>
          <a:xfrm>
            <a:off x="609600" y="1219200"/>
            <a:ext cx="7086600" cy="28194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pic>
        <p:nvPicPr>
          <p:cNvPr id="6" name="Picture 5" descr="Co-production Care Group"/>
          <p:cNvPicPr/>
          <p:nvPr/>
        </p:nvPicPr>
        <p:blipFill>
          <a:blip r:embed="rId2">
            <a:extLst>
              <a:ext uri="{28A0092B-C50C-407E-A947-70E740481C1C}">
                <a14:useLocalDpi xmlns:a14="http://schemas.microsoft.com/office/drawing/2010/main" val="0"/>
              </a:ext>
            </a:extLst>
          </a:blip>
          <a:srcRect/>
          <a:stretch>
            <a:fillRect/>
          </a:stretch>
        </p:blipFill>
        <p:spPr bwMode="auto">
          <a:xfrm>
            <a:off x="1447800" y="1447800"/>
            <a:ext cx="4862945" cy="2590800"/>
          </a:xfrm>
          <a:prstGeom prst="rect">
            <a:avLst/>
          </a:prstGeom>
          <a:noFill/>
          <a:ln>
            <a:noFill/>
          </a:ln>
        </p:spPr>
      </p:pic>
    </p:spTree>
    <p:extLst>
      <p:ext uri="{BB962C8B-B14F-4D97-AF65-F5344CB8AC3E}">
        <p14:creationId xmlns:p14="http://schemas.microsoft.com/office/powerpoint/2010/main" val="196603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8915400" cy="1066800"/>
          </a:xfrm>
        </p:spPr>
        <p:style>
          <a:lnRef idx="1">
            <a:schemeClr val="accent5"/>
          </a:lnRef>
          <a:fillRef idx="2">
            <a:schemeClr val="accent5"/>
          </a:fillRef>
          <a:effectRef idx="1">
            <a:schemeClr val="accent5"/>
          </a:effectRef>
          <a:fontRef idx="minor">
            <a:schemeClr val="dk1"/>
          </a:fontRef>
        </p:style>
        <p:txBody>
          <a:bodyPr>
            <a:normAutofit fontScale="90000"/>
          </a:bodyPr>
          <a:lstStyle/>
          <a:p>
            <a:r>
              <a:rPr lang="en-US" dirty="0">
                <a:latin typeface="Times New Roman" pitchFamily="18" charset="0"/>
                <a:cs typeface="Times New Roman" pitchFamily="18" charset="0"/>
              </a:rPr>
              <a:t>Self-Management and the Model of personalized care</a:t>
            </a:r>
            <a:endParaRPr lang="en-GB" dirty="0">
              <a:latin typeface="Times New Roman" pitchFamily="18" charset="0"/>
              <a:cs typeface="Times New Roman" pitchFamily="18"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579334714"/>
              </p:ext>
            </p:extLst>
          </p:nvPr>
        </p:nvGraphicFramePr>
        <p:xfrm>
          <a:off x="0" y="1219200"/>
          <a:ext cx="8686800" cy="5638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27136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normAutofit/>
          </a:bodyPr>
          <a:lstStyle/>
          <a:p>
            <a:r>
              <a:rPr lang="en-US" sz="3600" dirty="0">
                <a:latin typeface="Arial" pitchFamily="34" charset="0"/>
                <a:cs typeface="Arial" pitchFamily="34" charset="0"/>
              </a:rPr>
              <a:t>Recommendations</a:t>
            </a:r>
            <a:endParaRPr lang="en-GB" sz="3600" dirty="0">
              <a:latin typeface="Arial" pitchFamily="34" charset="0"/>
              <a:cs typeface="Arial"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08309217"/>
              </p:ext>
            </p:extLst>
          </p:nvPr>
        </p:nvGraphicFramePr>
        <p:xfrm>
          <a:off x="76200" y="838200"/>
          <a:ext cx="8763000"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75539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a:bodyPr>
          <a:lstStyle/>
          <a:p>
            <a:r>
              <a:rPr lang="en-US" sz="3600" dirty="0">
                <a:latin typeface="Arial" pitchFamily="34" charset="0"/>
                <a:cs typeface="Arial" pitchFamily="34" charset="0"/>
              </a:rPr>
              <a:t>Conclusion</a:t>
            </a:r>
            <a:endParaRPr lang="en-GB" sz="3600" dirty="0">
              <a:latin typeface="Arial" pitchFamily="34" charset="0"/>
              <a:cs typeface="Arial"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04426730"/>
              </p:ext>
            </p:extLst>
          </p:nvPr>
        </p:nvGraphicFramePr>
        <p:xfrm>
          <a:off x="0" y="609600"/>
          <a:ext cx="8915400" cy="6248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Presentation conclusion Vector Images &amp; Graphics for Commercial Use |  VectorStock"/>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57400" y="4572000"/>
            <a:ext cx="3810000" cy="2057400"/>
          </a:xfrm>
          <a:prstGeom prst="rect">
            <a:avLst/>
          </a:prstGeom>
          <a:noFill/>
          <a:ln>
            <a:noFill/>
          </a:ln>
        </p:spPr>
      </p:pic>
    </p:spTree>
    <p:extLst>
      <p:ext uri="{BB962C8B-B14F-4D97-AF65-F5344CB8AC3E}">
        <p14:creationId xmlns:p14="http://schemas.microsoft.com/office/powerpoint/2010/main" val="25099075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33400"/>
          </a:xfrm>
        </p:spPr>
        <p:txBody>
          <a:bodyPr>
            <a:normAutofit fontScale="90000"/>
          </a:bodyPr>
          <a:lstStyle/>
          <a:p>
            <a:br>
              <a:rPr lang="en-US" b="1" dirty="0"/>
            </a:br>
            <a:r>
              <a:rPr lang="en-US" sz="4000" b="1" dirty="0">
                <a:latin typeface="Arial" pitchFamily="34" charset="0"/>
                <a:cs typeface="Arial" pitchFamily="34" charset="0"/>
              </a:rPr>
              <a:t>Reference list</a:t>
            </a:r>
            <a:br>
              <a:rPr lang="en-US" b="1" dirty="0">
                <a:latin typeface="Arial" pitchFamily="34" charset="0"/>
                <a:cs typeface="Arial" pitchFamily="34" charset="0"/>
              </a:rPr>
            </a:br>
            <a:endParaRPr lang="en-GB" dirty="0">
              <a:latin typeface="Arial" pitchFamily="34" charset="0"/>
              <a:cs typeface="Arial" pitchFamily="34" charset="0"/>
            </a:endParaRPr>
          </a:p>
        </p:txBody>
      </p:sp>
      <p:sp>
        <p:nvSpPr>
          <p:cNvPr id="3" name="Content Placeholder 2"/>
          <p:cNvSpPr>
            <a:spLocks noGrp="1"/>
          </p:cNvSpPr>
          <p:nvPr>
            <p:ph idx="1"/>
          </p:nvPr>
        </p:nvSpPr>
        <p:spPr>
          <a:xfrm>
            <a:off x="0" y="457200"/>
            <a:ext cx="9144000" cy="6629400"/>
          </a:xfrm>
        </p:spPr>
        <p:txBody>
          <a:bodyPr>
            <a:normAutofit fontScale="25000" lnSpcReduction="20000"/>
          </a:bodyPr>
          <a:lstStyle/>
          <a:p>
            <a:r>
              <a:rPr lang="en-US" sz="4400" dirty="0" err="1">
                <a:latin typeface="Arial" pitchFamily="34" charset="0"/>
                <a:cs typeface="Arial" pitchFamily="34" charset="0"/>
              </a:rPr>
              <a:t>Alisoun</a:t>
            </a:r>
            <a:r>
              <a:rPr lang="en-US" sz="4400" dirty="0">
                <a:latin typeface="Arial" pitchFamily="34" charset="0"/>
                <a:cs typeface="Arial" pitchFamily="34" charset="0"/>
              </a:rPr>
              <a:t> Milne (2020). </a:t>
            </a:r>
            <a:r>
              <a:rPr lang="en-US" sz="4400" i="1" dirty="0">
                <a:latin typeface="Arial" pitchFamily="34" charset="0"/>
                <a:cs typeface="Arial" pitchFamily="34" charset="0"/>
              </a:rPr>
              <a:t>Mental health in later life : taking a life course approach</a:t>
            </a:r>
            <a:r>
              <a:rPr lang="en-US" sz="4400" dirty="0">
                <a:latin typeface="Arial" pitchFamily="34" charset="0"/>
                <a:cs typeface="Arial" pitchFamily="34" charset="0"/>
              </a:rPr>
              <a:t>. Bristol ; Chicago, Il: Policy Press.</a:t>
            </a:r>
          </a:p>
          <a:p>
            <a:r>
              <a:rPr lang="en-US" sz="4400" dirty="0">
                <a:latin typeface="Arial" pitchFamily="34" charset="0"/>
                <a:cs typeface="Arial" pitchFamily="34" charset="0"/>
              </a:rPr>
              <a:t>Allen, R.S. (2018). </a:t>
            </a:r>
            <a:r>
              <a:rPr lang="en-US" sz="4400" i="1" dirty="0">
                <a:latin typeface="Arial" pitchFamily="34" charset="0"/>
                <a:cs typeface="Arial" pitchFamily="34" charset="0"/>
              </a:rPr>
              <a:t>Perspectives on palliative and end-of-life care : disease, social and cultural context</a:t>
            </a:r>
            <a:r>
              <a:rPr lang="en-US" sz="4400" dirty="0">
                <a:latin typeface="Arial" pitchFamily="34" charset="0"/>
                <a:cs typeface="Arial" pitchFamily="34" charset="0"/>
              </a:rPr>
              <a:t>. Milton Park, Abingdon, Oxon: Routledge.</a:t>
            </a:r>
          </a:p>
          <a:p>
            <a:r>
              <a:rPr lang="en-US" sz="4400" dirty="0">
                <a:latin typeface="Arial" pitchFamily="34" charset="0"/>
                <a:cs typeface="Arial" pitchFamily="34" charset="0"/>
              </a:rPr>
              <a:t>Anders </a:t>
            </a:r>
            <a:r>
              <a:rPr lang="en-US" sz="4400" dirty="0" err="1">
                <a:latin typeface="Arial" pitchFamily="34" charset="0"/>
                <a:cs typeface="Arial" pitchFamily="34" charset="0"/>
              </a:rPr>
              <a:t>Wimo</a:t>
            </a:r>
            <a:r>
              <a:rPr lang="en-US" sz="4400" dirty="0">
                <a:latin typeface="Arial" pitchFamily="34" charset="0"/>
                <a:cs typeface="Arial" pitchFamily="34" charset="0"/>
              </a:rPr>
              <a:t>, Prince, M. and Alzheimer's Disease International (2010). </a:t>
            </a:r>
            <a:r>
              <a:rPr lang="en-US" sz="4400" i="1" dirty="0">
                <a:latin typeface="Arial" pitchFamily="34" charset="0"/>
                <a:cs typeface="Arial" pitchFamily="34" charset="0"/>
              </a:rPr>
              <a:t>World Alzheimer Report 2010 : the global economic impact of dementia.</a:t>
            </a:r>
            <a:r>
              <a:rPr lang="en-US" sz="4400" dirty="0">
                <a:latin typeface="Arial" pitchFamily="34" charset="0"/>
                <a:cs typeface="Arial" pitchFamily="34" charset="0"/>
              </a:rPr>
              <a:t> London: Alzheimer’s Disease International.</a:t>
            </a:r>
          </a:p>
          <a:p>
            <a:r>
              <a:rPr lang="en-US" sz="4400" dirty="0">
                <a:latin typeface="Arial" pitchFamily="34" charset="0"/>
                <a:cs typeface="Arial" pitchFamily="34" charset="0"/>
              </a:rPr>
              <a:t>Bureau, Alberta. (1954). </a:t>
            </a:r>
            <a:r>
              <a:rPr lang="en-US" sz="4400" i="1" dirty="0">
                <a:latin typeface="Arial" pitchFamily="34" charset="0"/>
                <a:cs typeface="Arial" pitchFamily="34" charset="0"/>
              </a:rPr>
              <a:t>Facts and figures</a:t>
            </a:r>
            <a:r>
              <a:rPr lang="en-US" sz="4400" dirty="0">
                <a:latin typeface="Arial" pitchFamily="34" charset="0"/>
                <a:cs typeface="Arial" pitchFamily="34" charset="0"/>
              </a:rPr>
              <a:t>. Edmonton: Dept. Of Industries And </a:t>
            </a:r>
            <a:r>
              <a:rPr lang="en-US" sz="4400" dirty="0" err="1">
                <a:latin typeface="Arial" pitchFamily="34" charset="0"/>
                <a:cs typeface="Arial" pitchFamily="34" charset="0"/>
              </a:rPr>
              <a:t>Labour</a:t>
            </a:r>
            <a:r>
              <a:rPr lang="en-US" sz="4400" dirty="0">
                <a:latin typeface="Arial" pitchFamily="34" charset="0"/>
                <a:cs typeface="Arial" pitchFamily="34" charset="0"/>
              </a:rPr>
              <a:t>, Alberta Bureau Of Statistics.</a:t>
            </a:r>
          </a:p>
          <a:p>
            <a:r>
              <a:rPr lang="en-US" sz="4400" dirty="0">
                <a:latin typeface="Arial" pitchFamily="34" charset="0"/>
                <a:cs typeface="Arial" pitchFamily="34" charset="0"/>
              </a:rPr>
              <a:t>Burns, A. and Robert, P. (2019). </a:t>
            </a:r>
            <a:r>
              <a:rPr lang="en-US" sz="4400" i="1" dirty="0">
                <a:latin typeface="Arial" pitchFamily="34" charset="0"/>
                <a:cs typeface="Arial" pitchFamily="34" charset="0"/>
              </a:rPr>
              <a:t>Dementia Care: International Perspectives</a:t>
            </a:r>
            <a:r>
              <a:rPr lang="en-US" sz="4400" dirty="0">
                <a:latin typeface="Arial" pitchFamily="34" charset="0"/>
                <a:cs typeface="Arial" pitchFamily="34" charset="0"/>
              </a:rPr>
              <a:t>. Oxford University Press.</a:t>
            </a:r>
          </a:p>
          <a:p>
            <a:r>
              <a:rPr lang="en-US" sz="4400" dirty="0">
                <a:latin typeface="Arial" pitchFamily="34" charset="0"/>
                <a:cs typeface="Arial" pitchFamily="34" charset="0"/>
              </a:rPr>
              <a:t>Burns, A. and </a:t>
            </a:r>
            <a:r>
              <a:rPr lang="en-US" sz="4400" dirty="0" err="1">
                <a:latin typeface="Arial" pitchFamily="34" charset="0"/>
                <a:cs typeface="Arial" pitchFamily="34" charset="0"/>
              </a:rPr>
              <a:t>Winblad</a:t>
            </a:r>
            <a:r>
              <a:rPr lang="en-US" sz="4400" dirty="0">
                <a:latin typeface="Arial" pitchFamily="34" charset="0"/>
                <a:cs typeface="Arial" pitchFamily="34" charset="0"/>
              </a:rPr>
              <a:t>, B. (2006). </a:t>
            </a:r>
            <a:r>
              <a:rPr lang="en-US" sz="4400" i="1" dirty="0">
                <a:latin typeface="Arial" pitchFamily="34" charset="0"/>
                <a:cs typeface="Arial" pitchFamily="34" charset="0"/>
              </a:rPr>
              <a:t>Severe Dementia</a:t>
            </a:r>
            <a:r>
              <a:rPr lang="en-US" sz="4400" dirty="0">
                <a:latin typeface="Arial" pitchFamily="34" charset="0"/>
                <a:cs typeface="Arial" pitchFamily="34" charset="0"/>
              </a:rPr>
              <a:t>. John Wiley &amp; Sons.</a:t>
            </a:r>
          </a:p>
          <a:p>
            <a:r>
              <a:rPr lang="en-US" sz="4400" dirty="0">
                <a:latin typeface="Arial" pitchFamily="34" charset="0"/>
                <a:cs typeface="Arial" pitchFamily="34" charset="0"/>
              </a:rPr>
              <a:t>Canada. (2005). </a:t>
            </a:r>
            <a:r>
              <a:rPr lang="en-US" sz="4400" i="1" dirty="0">
                <a:latin typeface="Arial" pitchFamily="34" charset="0"/>
                <a:cs typeface="Arial" pitchFamily="34" charset="0"/>
              </a:rPr>
              <a:t>House of Commons Debates, Official Report</a:t>
            </a:r>
            <a:r>
              <a:rPr lang="en-US" sz="4400" dirty="0">
                <a:latin typeface="Arial" pitchFamily="34" charset="0"/>
                <a:cs typeface="Arial" pitchFamily="34" charset="0"/>
              </a:rPr>
              <a:t>.</a:t>
            </a:r>
          </a:p>
          <a:p>
            <a:r>
              <a:rPr lang="en-US" sz="4400" dirty="0">
                <a:latin typeface="Arial" pitchFamily="34" charset="0"/>
                <a:cs typeface="Arial" pitchFamily="34" charset="0"/>
              </a:rPr>
              <a:t>Christopher, G. (2023). </a:t>
            </a:r>
            <a:r>
              <a:rPr lang="en-US" sz="4400" i="1" dirty="0">
                <a:latin typeface="Arial" pitchFamily="34" charset="0"/>
                <a:cs typeface="Arial" pitchFamily="34" charset="0"/>
              </a:rPr>
              <a:t>Dementia</a:t>
            </a:r>
            <a:r>
              <a:rPr lang="en-US" sz="4400" dirty="0">
                <a:latin typeface="Arial" pitchFamily="34" charset="0"/>
                <a:cs typeface="Arial" pitchFamily="34" charset="0"/>
              </a:rPr>
              <a:t>. Taylor &amp; Francis.</a:t>
            </a:r>
          </a:p>
          <a:p>
            <a:r>
              <a:rPr lang="en-US" sz="4400" dirty="0">
                <a:latin typeface="Arial" pitchFamily="34" charset="0"/>
                <a:cs typeface="Arial" pitchFamily="34" charset="0"/>
              </a:rPr>
              <a:t>Coles, A. and Jury, H. (2020). </a:t>
            </a:r>
            <a:r>
              <a:rPr lang="en-US" sz="4400" i="1" dirty="0">
                <a:latin typeface="Arial" pitchFamily="34" charset="0"/>
                <a:cs typeface="Arial" pitchFamily="34" charset="0"/>
              </a:rPr>
              <a:t>Art therapy in museums and galleries : reframing practice</a:t>
            </a:r>
            <a:r>
              <a:rPr lang="en-US" sz="4400" dirty="0">
                <a:latin typeface="Arial" pitchFamily="34" charset="0"/>
                <a:cs typeface="Arial" pitchFamily="34" charset="0"/>
              </a:rPr>
              <a:t>. London: Jessica Kingsley Publishers.</a:t>
            </a:r>
          </a:p>
          <a:p>
            <a:r>
              <a:rPr lang="en-US" sz="4400" dirty="0">
                <a:latin typeface="Arial" pitchFamily="34" charset="0"/>
                <a:cs typeface="Arial" pitchFamily="34" charset="0"/>
              </a:rPr>
              <a:t>Desai, K. (2023). </a:t>
            </a:r>
            <a:r>
              <a:rPr lang="en-US" sz="4400" i="1" dirty="0">
                <a:latin typeface="Arial" pitchFamily="34" charset="0"/>
                <a:cs typeface="Arial" pitchFamily="34" charset="0"/>
              </a:rPr>
              <a:t>Lady Parts</a:t>
            </a:r>
            <a:r>
              <a:rPr lang="en-US" sz="4400" dirty="0">
                <a:latin typeface="Arial" pitchFamily="34" charset="0"/>
                <a:cs typeface="Arial" pitchFamily="34" charset="0"/>
              </a:rPr>
              <a:t>. </a:t>
            </a:r>
            <a:r>
              <a:rPr lang="en-US" sz="4400" dirty="0" err="1">
                <a:latin typeface="Arial" pitchFamily="34" charset="0"/>
                <a:cs typeface="Arial" pitchFamily="34" charset="0"/>
              </a:rPr>
              <a:t>FriesenPress</a:t>
            </a:r>
            <a:r>
              <a:rPr lang="en-US" sz="4400" dirty="0">
                <a:latin typeface="Arial" pitchFamily="34" charset="0"/>
                <a:cs typeface="Arial" pitchFamily="34" charset="0"/>
              </a:rPr>
              <a:t>.</a:t>
            </a:r>
          </a:p>
          <a:p>
            <a:r>
              <a:rPr lang="en-US" sz="4400" dirty="0" err="1">
                <a:latin typeface="Arial" pitchFamily="34" charset="0"/>
                <a:cs typeface="Arial" pitchFamily="34" charset="0"/>
              </a:rPr>
              <a:t>DiPiro</a:t>
            </a:r>
            <a:r>
              <a:rPr lang="en-US" sz="4400" dirty="0">
                <a:latin typeface="Arial" pitchFamily="34" charset="0"/>
                <a:cs typeface="Arial" pitchFamily="34" charset="0"/>
              </a:rPr>
              <a:t>, J.T., Talbert, R.L., Yee, G.C., Wells, B.G. and L. Michael Posey (2014). </a:t>
            </a:r>
            <a:r>
              <a:rPr lang="en-US" sz="4400" i="1" dirty="0">
                <a:latin typeface="Arial" pitchFamily="34" charset="0"/>
                <a:cs typeface="Arial" pitchFamily="34" charset="0"/>
              </a:rPr>
              <a:t>Pharmacotherapy A Pathophysiologic Approach 9/E</a:t>
            </a:r>
            <a:r>
              <a:rPr lang="en-US" sz="4400" dirty="0">
                <a:latin typeface="Arial" pitchFamily="34" charset="0"/>
                <a:cs typeface="Arial" pitchFamily="34" charset="0"/>
              </a:rPr>
              <a:t>. McGraw Hill Professional.</a:t>
            </a:r>
          </a:p>
          <a:p>
            <a:r>
              <a:rPr lang="en-US" sz="4400" dirty="0">
                <a:latin typeface="Arial" pitchFamily="34" charset="0"/>
                <a:cs typeface="Arial" pitchFamily="34" charset="0"/>
              </a:rPr>
              <a:t>European Commission (2003). </a:t>
            </a:r>
            <a:r>
              <a:rPr lang="en-US" sz="4400" i="1" dirty="0">
                <a:latin typeface="Arial" pitchFamily="34" charset="0"/>
                <a:cs typeface="Arial" pitchFamily="34" charset="0"/>
              </a:rPr>
              <a:t>Health Statistics</a:t>
            </a:r>
            <a:r>
              <a:rPr lang="en-US" sz="4400" dirty="0">
                <a:latin typeface="Arial" pitchFamily="34" charset="0"/>
                <a:cs typeface="Arial" pitchFamily="34" charset="0"/>
              </a:rPr>
              <a:t>.</a:t>
            </a:r>
          </a:p>
          <a:p>
            <a:r>
              <a:rPr lang="en-US" sz="4400" dirty="0">
                <a:latin typeface="Arial" pitchFamily="34" charset="0"/>
                <a:cs typeface="Arial" pitchFamily="34" charset="0"/>
              </a:rPr>
              <a:t>Great Britain. National Audit Office (2007). </a:t>
            </a:r>
            <a:r>
              <a:rPr lang="en-US" sz="4400" i="1" dirty="0">
                <a:latin typeface="Arial" pitchFamily="34" charset="0"/>
                <a:cs typeface="Arial" pitchFamily="34" charset="0"/>
              </a:rPr>
              <a:t>Improving services and support for people with dementia : report</a:t>
            </a:r>
            <a:r>
              <a:rPr lang="en-US" sz="4400" dirty="0">
                <a:latin typeface="Arial" pitchFamily="34" charset="0"/>
                <a:cs typeface="Arial" pitchFamily="34" charset="0"/>
              </a:rPr>
              <a:t>. London: The Stationery Office.</a:t>
            </a:r>
          </a:p>
          <a:p>
            <a:r>
              <a:rPr lang="en-US" sz="4400" dirty="0">
                <a:latin typeface="Arial" pitchFamily="34" charset="0"/>
                <a:cs typeface="Arial" pitchFamily="34" charset="0"/>
              </a:rPr>
              <a:t>Grey House Publishing, </a:t>
            </a:r>
            <a:r>
              <a:rPr lang="en-US" sz="4400" dirty="0" err="1">
                <a:latin typeface="Arial" pitchFamily="34" charset="0"/>
                <a:cs typeface="Arial" pitchFamily="34" charset="0"/>
              </a:rPr>
              <a:t>Inc</a:t>
            </a:r>
            <a:r>
              <a:rPr lang="en-US" sz="4400" dirty="0">
                <a:latin typeface="Arial" pitchFamily="34" charset="0"/>
                <a:cs typeface="Arial" pitchFamily="34" charset="0"/>
              </a:rPr>
              <a:t> (2020). </a:t>
            </a:r>
            <a:r>
              <a:rPr lang="en-US" sz="4400" i="1" dirty="0">
                <a:latin typeface="Arial" pitchFamily="34" charset="0"/>
                <a:cs typeface="Arial" pitchFamily="34" charset="0"/>
              </a:rPr>
              <a:t>Dementia handbook &amp; resource guide</a:t>
            </a:r>
            <a:r>
              <a:rPr lang="en-US" sz="4400" dirty="0">
                <a:latin typeface="Arial" pitchFamily="34" charset="0"/>
                <a:cs typeface="Arial" pitchFamily="34" charset="0"/>
              </a:rPr>
              <a:t>. </a:t>
            </a:r>
            <a:r>
              <a:rPr lang="en-US" sz="4400" dirty="0" err="1">
                <a:latin typeface="Arial" pitchFamily="34" charset="0"/>
                <a:cs typeface="Arial" pitchFamily="34" charset="0"/>
              </a:rPr>
              <a:t>Amenia</a:t>
            </a:r>
            <a:r>
              <a:rPr lang="en-US" sz="4400" dirty="0">
                <a:latin typeface="Arial" pitchFamily="34" charset="0"/>
                <a:cs typeface="Arial" pitchFamily="34" charset="0"/>
              </a:rPr>
              <a:t>, Ny: Grey House Publishing, Inc.</a:t>
            </a:r>
          </a:p>
          <a:p>
            <a:r>
              <a:rPr lang="en-US" sz="4400" dirty="0">
                <a:latin typeface="Arial" pitchFamily="34" charset="0"/>
                <a:cs typeface="Arial" pitchFamily="34" charset="0"/>
              </a:rPr>
              <a:t>Hatton, N. (2021). </a:t>
            </a:r>
            <a:r>
              <a:rPr lang="en-US" sz="4400" i="1" dirty="0">
                <a:latin typeface="Arial" pitchFamily="34" charset="0"/>
                <a:cs typeface="Arial" pitchFamily="34" charset="0"/>
              </a:rPr>
              <a:t>Performance and Dementia</a:t>
            </a:r>
            <a:r>
              <a:rPr lang="en-US" sz="4400" dirty="0">
                <a:latin typeface="Arial" pitchFamily="34" charset="0"/>
                <a:cs typeface="Arial" pitchFamily="34" charset="0"/>
              </a:rPr>
              <a:t>. Springer Nature.</a:t>
            </a:r>
          </a:p>
          <a:p>
            <a:r>
              <a:rPr lang="en-US" sz="4400" dirty="0">
                <a:latin typeface="Arial" pitchFamily="34" charset="0"/>
                <a:cs typeface="Arial" pitchFamily="34" charset="0"/>
              </a:rPr>
              <a:t>Hoe, J. and </a:t>
            </a:r>
            <a:r>
              <a:rPr lang="en-US" sz="4400" dirty="0" err="1">
                <a:latin typeface="Arial" pitchFamily="34" charset="0"/>
                <a:cs typeface="Arial" pitchFamily="34" charset="0"/>
              </a:rPr>
              <a:t>Orrell</a:t>
            </a:r>
            <a:r>
              <a:rPr lang="en-US" sz="4400" dirty="0">
                <a:latin typeface="Arial" pitchFamily="34" charset="0"/>
                <a:cs typeface="Arial" pitchFamily="34" charset="0"/>
              </a:rPr>
              <a:t>, M. (2021). </a:t>
            </a:r>
            <a:r>
              <a:rPr lang="en-US" sz="4400" i="1" dirty="0" err="1">
                <a:latin typeface="Arial" pitchFamily="34" charset="0"/>
                <a:cs typeface="Arial" pitchFamily="34" charset="0"/>
              </a:rPr>
              <a:t>Camberwell</a:t>
            </a:r>
            <a:r>
              <a:rPr lang="en-US" sz="4400" i="1" dirty="0">
                <a:latin typeface="Arial" pitchFamily="34" charset="0"/>
                <a:cs typeface="Arial" pitchFamily="34" charset="0"/>
              </a:rPr>
              <a:t> Assessment of Need for the Elderly</a:t>
            </a:r>
            <a:r>
              <a:rPr lang="en-US" sz="4400" dirty="0">
                <a:latin typeface="Arial" pitchFamily="34" charset="0"/>
                <a:cs typeface="Arial" pitchFamily="34" charset="0"/>
              </a:rPr>
              <a:t>. </a:t>
            </a:r>
            <a:r>
              <a:rPr lang="en-US" sz="4400" dirty="0" err="1">
                <a:latin typeface="Arial" pitchFamily="34" charset="0"/>
                <a:cs typeface="Arial" pitchFamily="34" charset="0"/>
              </a:rPr>
              <a:t>RCPsych</a:t>
            </a:r>
            <a:r>
              <a:rPr lang="en-US" sz="4400" dirty="0">
                <a:latin typeface="Arial" pitchFamily="34" charset="0"/>
                <a:cs typeface="Arial" pitchFamily="34" charset="0"/>
              </a:rPr>
              <a:t> Publications.</a:t>
            </a:r>
          </a:p>
          <a:p>
            <a:r>
              <a:rPr lang="en-US" sz="4400" dirty="0">
                <a:latin typeface="Arial" pitchFamily="34" charset="0"/>
                <a:cs typeface="Arial" pitchFamily="34" charset="0"/>
              </a:rPr>
              <a:t>Holroyd-Leduc, J. and Reddy, M. (2012). </a:t>
            </a:r>
            <a:r>
              <a:rPr lang="en-US" sz="4400" i="1" dirty="0">
                <a:latin typeface="Arial" pitchFamily="34" charset="0"/>
                <a:cs typeface="Arial" pitchFamily="34" charset="0"/>
              </a:rPr>
              <a:t>Evidence-Based Geriatric Medicine</a:t>
            </a:r>
            <a:r>
              <a:rPr lang="en-US" sz="4400" dirty="0">
                <a:latin typeface="Arial" pitchFamily="34" charset="0"/>
                <a:cs typeface="Arial" pitchFamily="34" charset="0"/>
              </a:rPr>
              <a:t>. John Wiley &amp; Sons.</a:t>
            </a:r>
          </a:p>
          <a:p>
            <a:r>
              <a:rPr lang="en-US" sz="4400" dirty="0">
                <a:latin typeface="Arial" pitchFamily="34" charset="0"/>
                <a:cs typeface="Arial" pitchFamily="34" charset="0"/>
              </a:rPr>
              <a:t>Hughes, J.C. and Williamson, T. (2019). </a:t>
            </a:r>
            <a:r>
              <a:rPr lang="en-US" sz="4400" i="1" dirty="0">
                <a:latin typeface="Arial" pitchFamily="34" charset="0"/>
                <a:cs typeface="Arial" pitchFamily="34" charset="0"/>
              </a:rPr>
              <a:t>The Dementia Manifesto</a:t>
            </a:r>
            <a:r>
              <a:rPr lang="en-US" sz="4400" dirty="0">
                <a:latin typeface="Arial" pitchFamily="34" charset="0"/>
                <a:cs typeface="Arial" pitchFamily="34" charset="0"/>
              </a:rPr>
              <a:t>. Cambridge University Press.</a:t>
            </a:r>
          </a:p>
          <a:p>
            <a:r>
              <a:rPr lang="en-US" sz="4400" dirty="0">
                <a:latin typeface="Arial" pitchFamily="34" charset="0"/>
                <a:cs typeface="Arial" pitchFamily="34" charset="0"/>
              </a:rPr>
              <a:t>Jacoby, R. and Al, E. (2012). </a:t>
            </a:r>
            <a:r>
              <a:rPr lang="en-US" sz="4400" i="1" dirty="0">
                <a:latin typeface="Arial" pitchFamily="34" charset="0"/>
                <a:cs typeface="Arial" pitchFamily="34" charset="0"/>
              </a:rPr>
              <a:t>The Oxford textbook of old age psychiatry</a:t>
            </a:r>
            <a:r>
              <a:rPr lang="en-US" sz="4400" dirty="0">
                <a:latin typeface="Arial" pitchFamily="34" charset="0"/>
                <a:cs typeface="Arial" pitchFamily="34" charset="0"/>
              </a:rPr>
              <a:t>. Oxford: Oxford University Press.</a:t>
            </a:r>
          </a:p>
          <a:p>
            <a:r>
              <a:rPr lang="en-US" sz="4400" dirty="0" err="1">
                <a:latin typeface="Arial" pitchFamily="34" charset="0"/>
                <a:cs typeface="Arial" pitchFamily="34" charset="0"/>
              </a:rPr>
              <a:t>Leshner</a:t>
            </a:r>
            <a:r>
              <a:rPr lang="en-US" sz="4400" dirty="0">
                <a:latin typeface="Arial" pitchFamily="34" charset="0"/>
                <a:cs typeface="Arial" pitchFamily="34" charset="0"/>
              </a:rPr>
              <a:t>, A.I., Story Landis, Stroud, C., Downey, A., National Academies Of Sciences, Engineering, And Medicine (U.S.). Committee On Preventing Dementia And Cognitive Impairment, National Academies Of Sciences, Engineering, And Medicine (U.S.). Board On Health Sciences Policy and National Academies Of Sciences, Engineering, And Medicine (U.S.). Health And Medicine Division (2017). </a:t>
            </a:r>
            <a:r>
              <a:rPr lang="en-US" sz="4400" i="1" dirty="0">
                <a:latin typeface="Arial" pitchFamily="34" charset="0"/>
                <a:cs typeface="Arial" pitchFamily="34" charset="0"/>
              </a:rPr>
              <a:t>Preventing cognitive decline and dementia : a way forward</a:t>
            </a:r>
            <a:r>
              <a:rPr lang="en-US" sz="4400" dirty="0">
                <a:latin typeface="Arial" pitchFamily="34" charset="0"/>
                <a:cs typeface="Arial" pitchFamily="34" charset="0"/>
              </a:rPr>
              <a:t>. Washington, Dc: The National Academies Press.</a:t>
            </a:r>
          </a:p>
          <a:p>
            <a:r>
              <a:rPr lang="en-US" sz="4400" dirty="0">
                <a:latin typeface="Arial" pitchFamily="34" charset="0"/>
                <a:cs typeface="Arial" pitchFamily="34" charset="0"/>
              </a:rPr>
              <a:t>Martin Brett Davies (2012). </a:t>
            </a:r>
            <a:r>
              <a:rPr lang="en-US" sz="4400" i="1" dirty="0">
                <a:latin typeface="Arial" pitchFamily="34" charset="0"/>
                <a:cs typeface="Arial" pitchFamily="34" charset="0"/>
              </a:rPr>
              <a:t>Social Work with Adults</a:t>
            </a:r>
            <a:r>
              <a:rPr lang="en-US" sz="4400" dirty="0">
                <a:latin typeface="Arial" pitchFamily="34" charset="0"/>
                <a:cs typeface="Arial" pitchFamily="34" charset="0"/>
              </a:rPr>
              <a:t>. Bloomsbury Publishing.</a:t>
            </a:r>
          </a:p>
          <a:p>
            <a:r>
              <a:rPr lang="en-US" sz="4400" dirty="0" err="1">
                <a:latin typeface="Arial" pitchFamily="34" charset="0"/>
                <a:cs typeface="Arial" pitchFamily="34" charset="0"/>
              </a:rPr>
              <a:t>Mulvenna</a:t>
            </a:r>
            <a:r>
              <a:rPr lang="en-US" sz="4400" dirty="0">
                <a:latin typeface="Arial" pitchFamily="34" charset="0"/>
                <a:cs typeface="Arial" pitchFamily="34" charset="0"/>
              </a:rPr>
              <a:t>, M.D., Nugent, C.D. and Springerlink (Online Service (2010). </a:t>
            </a:r>
            <a:r>
              <a:rPr lang="en-US" sz="4400" i="1" dirty="0">
                <a:latin typeface="Arial" pitchFamily="34" charset="0"/>
                <a:cs typeface="Arial" pitchFamily="34" charset="0"/>
              </a:rPr>
              <a:t>Supporting People with Dementia Using Pervasive Health Technologies</a:t>
            </a:r>
            <a:r>
              <a:rPr lang="en-US" sz="4400" dirty="0">
                <a:latin typeface="Arial" pitchFamily="34" charset="0"/>
                <a:cs typeface="Arial" pitchFamily="34" charset="0"/>
              </a:rPr>
              <a:t>. London: Springer London.</a:t>
            </a:r>
          </a:p>
          <a:p>
            <a:r>
              <a:rPr lang="en-US" sz="4400" dirty="0" err="1">
                <a:latin typeface="Arial" pitchFamily="34" charset="0"/>
                <a:cs typeface="Arial" pitchFamily="34" charset="0"/>
              </a:rPr>
              <a:t>Nicol</a:t>
            </a:r>
            <a:r>
              <a:rPr lang="en-US" sz="4400" dirty="0">
                <a:latin typeface="Arial" pitchFamily="34" charset="0"/>
                <a:cs typeface="Arial" pitchFamily="34" charset="0"/>
              </a:rPr>
              <a:t>, J. and </a:t>
            </a:r>
            <a:r>
              <a:rPr lang="en-US" sz="4400" dirty="0" err="1">
                <a:latin typeface="Arial" pitchFamily="34" charset="0"/>
                <a:cs typeface="Arial" pitchFamily="34" charset="0"/>
              </a:rPr>
              <a:t>Hollowood</a:t>
            </a:r>
            <a:r>
              <a:rPr lang="en-US" sz="4400" dirty="0">
                <a:latin typeface="Arial" pitchFamily="34" charset="0"/>
                <a:cs typeface="Arial" pitchFamily="34" charset="0"/>
              </a:rPr>
              <a:t>, L. (2023). </a:t>
            </a:r>
            <a:r>
              <a:rPr lang="en-US" sz="4400" i="1" dirty="0">
                <a:latin typeface="Arial" pitchFamily="34" charset="0"/>
                <a:cs typeface="Arial" pitchFamily="34" charset="0"/>
              </a:rPr>
              <a:t>Nursing Adults with Long Term Conditions</a:t>
            </a:r>
            <a:r>
              <a:rPr lang="en-US" sz="4400" dirty="0">
                <a:latin typeface="Arial" pitchFamily="34" charset="0"/>
                <a:cs typeface="Arial" pitchFamily="34" charset="0"/>
              </a:rPr>
              <a:t>. Learning Matters.</a:t>
            </a:r>
          </a:p>
          <a:p>
            <a:r>
              <a:rPr lang="en-US" sz="4400" dirty="0">
                <a:latin typeface="Arial" pitchFamily="34" charset="0"/>
                <a:cs typeface="Arial" pitchFamily="34" charset="0"/>
              </a:rPr>
              <a:t>Ray, M.G., Bernard, M. and Phillips, J. (2009). </a:t>
            </a:r>
            <a:r>
              <a:rPr lang="en-US" sz="4400" i="1" dirty="0">
                <a:latin typeface="Arial" pitchFamily="34" charset="0"/>
                <a:cs typeface="Arial" pitchFamily="34" charset="0"/>
              </a:rPr>
              <a:t>Critical Issues in Social Work With Older People</a:t>
            </a:r>
            <a:r>
              <a:rPr lang="en-US" sz="4400" dirty="0">
                <a:latin typeface="Arial" pitchFamily="34" charset="0"/>
                <a:cs typeface="Arial" pitchFamily="34" charset="0"/>
              </a:rPr>
              <a:t>. Bloomsbury Publishing.</a:t>
            </a:r>
          </a:p>
          <a:p>
            <a:r>
              <a:rPr lang="en-US" sz="4400" dirty="0">
                <a:latin typeface="Arial" pitchFamily="34" charset="0"/>
                <a:cs typeface="Arial" pitchFamily="34" charset="0"/>
              </a:rPr>
              <a:t>Redmond-Jones, B. (2024). </a:t>
            </a:r>
            <a:r>
              <a:rPr lang="en-US" sz="4400" i="1" dirty="0">
                <a:latin typeface="Arial" pitchFamily="34" charset="0"/>
                <a:cs typeface="Arial" pitchFamily="34" charset="0"/>
              </a:rPr>
              <a:t>Welcoming Museum Visitors with Unapparent Disabilities</a:t>
            </a:r>
            <a:r>
              <a:rPr lang="en-US" sz="4400" dirty="0">
                <a:latin typeface="Arial" pitchFamily="34" charset="0"/>
                <a:cs typeface="Arial" pitchFamily="34" charset="0"/>
              </a:rPr>
              <a:t>. Bloomsbury Publishing USA.</a:t>
            </a:r>
          </a:p>
          <a:p>
            <a:r>
              <a:rPr lang="en-US" sz="4400" dirty="0" err="1">
                <a:latin typeface="Arial" pitchFamily="34" charset="0"/>
                <a:cs typeface="Arial" pitchFamily="34" charset="0"/>
              </a:rPr>
              <a:t>Sanna</a:t>
            </a:r>
            <a:r>
              <a:rPr lang="en-US" sz="4400" dirty="0">
                <a:latin typeface="Arial" pitchFamily="34" charset="0"/>
                <a:cs typeface="Arial" pitchFamily="34" charset="0"/>
              </a:rPr>
              <a:t>, E. (2009). </a:t>
            </a:r>
            <a:r>
              <a:rPr lang="en-US" sz="4400" i="1" dirty="0">
                <a:latin typeface="Arial" pitchFamily="34" charset="0"/>
                <a:cs typeface="Arial" pitchFamily="34" charset="0"/>
              </a:rPr>
              <a:t>Mexico : facts and figures</a:t>
            </a:r>
            <a:r>
              <a:rPr lang="en-US" sz="4400" dirty="0">
                <a:latin typeface="Arial" pitchFamily="34" charset="0"/>
                <a:cs typeface="Arial" pitchFamily="34" charset="0"/>
              </a:rPr>
              <a:t>. Philadelphia: Mason Crest Publishers.</a:t>
            </a:r>
          </a:p>
          <a:p>
            <a:r>
              <a:rPr lang="en-US" sz="4400" dirty="0">
                <a:latin typeface="Arial" pitchFamily="34" charset="0"/>
                <a:cs typeface="Arial" pitchFamily="34" charset="0"/>
              </a:rPr>
              <a:t>Saunders, P. and Alzheimer's Australia (South Australia (2014). </a:t>
            </a:r>
            <a:r>
              <a:rPr lang="en-US" sz="4400" i="1" dirty="0">
                <a:latin typeface="Arial" pitchFamily="34" charset="0"/>
                <a:cs typeface="Arial" pitchFamily="34" charset="0"/>
              </a:rPr>
              <a:t>Dementia friendly communities report of conversations consumers forums 2013</a:t>
            </a:r>
            <a:r>
              <a:rPr lang="en-US" sz="4400" dirty="0">
                <a:latin typeface="Arial" pitchFamily="34" charset="0"/>
                <a:cs typeface="Arial" pitchFamily="34" charset="0"/>
              </a:rPr>
              <a:t>. Glenside, Sa Alzheimer’s Australia Sa.</a:t>
            </a:r>
          </a:p>
          <a:p>
            <a:r>
              <a:rPr lang="en-US" sz="4400" dirty="0" err="1">
                <a:latin typeface="Arial" pitchFamily="34" charset="0"/>
                <a:cs typeface="Arial" pitchFamily="34" charset="0"/>
              </a:rPr>
              <a:t>Scourfield</a:t>
            </a:r>
            <a:r>
              <a:rPr lang="en-US" sz="4400" dirty="0">
                <a:latin typeface="Arial" pitchFamily="34" charset="0"/>
                <a:cs typeface="Arial" pitchFamily="34" charset="0"/>
              </a:rPr>
              <a:t>, P. (2022). </a:t>
            </a:r>
            <a:r>
              <a:rPr lang="en-US" sz="4400" i="1" dirty="0">
                <a:latin typeface="Arial" pitchFamily="34" charset="0"/>
                <a:cs typeface="Arial" pitchFamily="34" charset="0"/>
              </a:rPr>
              <a:t>Social Work Practice with People with Dementia</a:t>
            </a:r>
            <a:r>
              <a:rPr lang="en-US" sz="4400" dirty="0">
                <a:latin typeface="Arial" pitchFamily="34" charset="0"/>
                <a:cs typeface="Arial" pitchFamily="34" charset="0"/>
              </a:rPr>
              <a:t>. Taylor &amp; Francis.</a:t>
            </a:r>
          </a:p>
          <a:p>
            <a:r>
              <a:rPr lang="en-US" sz="4400" dirty="0">
                <a:latin typeface="Arial" pitchFamily="34" charset="0"/>
                <a:cs typeface="Arial" pitchFamily="34" charset="0"/>
              </a:rPr>
              <a:t>Taylor, D.M., Paton, C. and </a:t>
            </a:r>
            <a:r>
              <a:rPr lang="en-US" sz="4400" dirty="0" err="1">
                <a:latin typeface="Arial" pitchFamily="34" charset="0"/>
                <a:cs typeface="Arial" pitchFamily="34" charset="0"/>
              </a:rPr>
              <a:t>Kapur</a:t>
            </a:r>
            <a:r>
              <a:rPr lang="en-US" sz="4400" dirty="0">
                <a:latin typeface="Arial" pitchFamily="34" charset="0"/>
                <a:cs typeface="Arial" pitchFamily="34" charset="0"/>
              </a:rPr>
              <a:t>, S. (2015). </a:t>
            </a:r>
            <a:r>
              <a:rPr lang="en-US" sz="4400" i="1" dirty="0">
                <a:latin typeface="Arial" pitchFamily="34" charset="0"/>
                <a:cs typeface="Arial" pitchFamily="34" charset="0"/>
              </a:rPr>
              <a:t>The </a:t>
            </a:r>
            <a:r>
              <a:rPr lang="en-US" sz="4400" i="1" dirty="0" err="1">
                <a:latin typeface="Arial" pitchFamily="34" charset="0"/>
                <a:cs typeface="Arial" pitchFamily="34" charset="0"/>
              </a:rPr>
              <a:t>Maudsley</a:t>
            </a:r>
            <a:r>
              <a:rPr lang="en-US" sz="4400" i="1" dirty="0">
                <a:latin typeface="Arial" pitchFamily="34" charset="0"/>
                <a:cs typeface="Arial" pitchFamily="34" charset="0"/>
              </a:rPr>
              <a:t> Prescribing Guidelines in Psychiatry</a:t>
            </a:r>
            <a:r>
              <a:rPr lang="en-US" sz="4400" dirty="0">
                <a:latin typeface="Arial" pitchFamily="34" charset="0"/>
                <a:cs typeface="Arial" pitchFamily="34" charset="0"/>
              </a:rPr>
              <a:t>. John Wiley &amp; Sons.</a:t>
            </a:r>
          </a:p>
          <a:p>
            <a:r>
              <a:rPr lang="en-US" sz="4400" dirty="0">
                <a:latin typeface="Arial" pitchFamily="34" charset="0"/>
                <a:cs typeface="Arial" pitchFamily="34" charset="0"/>
              </a:rPr>
              <a:t>Victor, C.R. (2010). </a:t>
            </a:r>
            <a:r>
              <a:rPr lang="en-US" sz="4400" i="1" dirty="0">
                <a:latin typeface="Arial" pitchFamily="34" charset="0"/>
                <a:cs typeface="Arial" pitchFamily="34" charset="0"/>
              </a:rPr>
              <a:t>Ageing, health, and care</a:t>
            </a:r>
            <a:r>
              <a:rPr lang="en-US" sz="4400" dirty="0">
                <a:latin typeface="Arial" pitchFamily="34" charset="0"/>
                <a:cs typeface="Arial" pitchFamily="34" charset="0"/>
              </a:rPr>
              <a:t>. Bristol, Uk ; Portland, Or.: Policy Press.</a:t>
            </a:r>
          </a:p>
          <a:p>
            <a:r>
              <a:rPr lang="en-US" sz="4400" dirty="0">
                <a:latin typeface="Arial" pitchFamily="34" charset="0"/>
                <a:cs typeface="Arial" pitchFamily="34" charset="0"/>
              </a:rPr>
              <a:t>World Health Organization (2012). Dementia: a public health priority. </a:t>
            </a:r>
            <a:r>
              <a:rPr lang="en-US" sz="4400" i="1" dirty="0">
                <a:latin typeface="Arial" pitchFamily="34" charset="0"/>
                <a:cs typeface="Arial" pitchFamily="34" charset="0"/>
              </a:rPr>
              <a:t>Who.int</a:t>
            </a:r>
            <a:r>
              <a:rPr lang="en-US" sz="4400" dirty="0">
                <a:latin typeface="Arial" pitchFamily="34" charset="0"/>
                <a:cs typeface="Arial" pitchFamily="34" charset="0"/>
              </a:rPr>
              <a:t>. [online] </a:t>
            </a:r>
            <a:r>
              <a:rPr lang="en-US" sz="4400" dirty="0" err="1">
                <a:latin typeface="Arial" pitchFamily="34" charset="0"/>
                <a:cs typeface="Arial" pitchFamily="34" charset="0"/>
              </a:rPr>
              <a:t>doi:https</a:t>
            </a:r>
            <a:r>
              <a:rPr lang="en-US" sz="4400" dirty="0">
                <a:latin typeface="Arial" pitchFamily="34" charset="0"/>
                <a:cs typeface="Arial" pitchFamily="34" charset="0"/>
              </a:rPr>
              <a:t>://doi.org/9789241564458.</a:t>
            </a:r>
          </a:p>
          <a:p>
            <a:endParaRPr lang="en-GB" dirty="0">
              <a:latin typeface="Arial" pitchFamily="34" charset="0"/>
              <a:cs typeface="Arial" pitchFamily="34" charset="0"/>
            </a:endParaRPr>
          </a:p>
        </p:txBody>
      </p:sp>
    </p:spTree>
    <p:extLst>
      <p:ext uri="{BB962C8B-B14F-4D97-AF65-F5344CB8AC3E}">
        <p14:creationId xmlns:p14="http://schemas.microsoft.com/office/powerpoint/2010/main" val="6180585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248</TotalTime>
  <Words>2000</Words>
  <Application>Microsoft Office PowerPoint</Application>
  <PresentationFormat>On-screen Show (4:3)</PresentationFormat>
  <Paragraphs>154</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Times New Roman</vt:lpstr>
      <vt:lpstr>Office Theme</vt:lpstr>
      <vt:lpstr>PowerPoint Presentation</vt:lpstr>
      <vt:lpstr>DEMENTIA (ALZHEIMER’S)</vt:lpstr>
      <vt:lpstr>Overview of the Long-Term Condition</vt:lpstr>
      <vt:lpstr>Prevalence UK and the Worldwide</vt:lpstr>
      <vt:lpstr>Economic and Social Burden</vt:lpstr>
      <vt:lpstr>Diagnosis</vt:lpstr>
      <vt:lpstr>Preliminary Social Care Evaluation</vt:lpstr>
      <vt:lpstr>Management According to UK Recommendations.</vt:lpstr>
      <vt:lpstr>Treatment Options</vt:lpstr>
      <vt:lpstr>Comorbidities</vt:lpstr>
      <vt:lpstr>Prevention and Risk Reduction</vt:lpstr>
      <vt:lpstr>Co-productive Care Skills </vt:lpstr>
      <vt:lpstr>Self-Management and the Model of personalized care</vt:lpstr>
      <vt:lpstr>Recommendations</vt:lpstr>
      <vt:lpstr>Conclusion</vt:lpstr>
      <vt:lpstr> Reference list </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ismail - [2010]</dc:creator>
  <cp:lastModifiedBy>MD SIZAN</cp:lastModifiedBy>
  <cp:revision>20</cp:revision>
  <dcterms:created xsi:type="dcterms:W3CDTF">2025-12-10T03:52:17Z</dcterms:created>
  <dcterms:modified xsi:type="dcterms:W3CDTF">2025-12-10T11:20:00Z</dcterms:modified>
</cp:coreProperties>
</file>