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15"/>
  </p:handoutMasterIdLst>
  <p:sldIdLst>
    <p:sldId id="256" r:id="rId2"/>
    <p:sldId id="281" r:id="rId3"/>
    <p:sldId id="258" r:id="rId4"/>
    <p:sldId id="257" r:id="rId5"/>
    <p:sldId id="263" r:id="rId6"/>
    <p:sldId id="260" r:id="rId7"/>
    <p:sldId id="261" r:id="rId8"/>
    <p:sldId id="262" r:id="rId9"/>
    <p:sldId id="282" r:id="rId10"/>
    <p:sldId id="264" r:id="rId11"/>
    <p:sldId id="265" r:id="rId12"/>
    <p:sldId id="266" r:id="rId13"/>
    <p:sldId id="267" r:id="rId14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721"/>
  </p:normalViewPr>
  <p:slideViewPr>
    <p:cSldViewPr snapToObjects="1">
      <p:cViewPr varScale="1">
        <p:scale>
          <a:sx n="108" d="100"/>
          <a:sy n="108" d="100"/>
        </p:scale>
        <p:origin x="98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5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5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r">
              <a:defRPr sz="1200"/>
            </a:lvl1pPr>
          </a:lstStyle>
          <a:p>
            <a:fld id="{116B9E4C-69D7-4312-83AF-8544FF82247A}" type="datetimeFigureOut">
              <a:rPr lang="en-GB" smtClean="0"/>
              <a:t>05/04/2021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9"/>
            <a:ext cx="2889938" cy="489374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9"/>
            <a:ext cx="2889938" cy="489374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r">
              <a:defRPr sz="1200"/>
            </a:lvl1pPr>
          </a:lstStyle>
          <a:p>
            <a:fld id="{C76DF7A1-8492-4FC1-9DEE-74FAA69E7C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7025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103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679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543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472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980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717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975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543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806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674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633315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2187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318236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8863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8430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444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480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7000"/>
              </a:schemeClr>
            </a:gs>
            <a:gs pos="48000">
              <a:schemeClr val="accent6">
                <a:lumMod val="97000"/>
                <a:lumOff val="3000"/>
              </a:schemeClr>
            </a:gs>
            <a:gs pos="100000">
              <a:schemeClr val="accent6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u="sng" dirty="0"/>
              <a:t>Assignments &amp; Planning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Lecture 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lindsey.roberts\Downloads\IMG_03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72438"/>
            <a:ext cx="6984776" cy="462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964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Update on Placements / DBS</a:t>
            </a:r>
          </a:p>
          <a:p>
            <a:pPr lvl="1"/>
            <a:r>
              <a:rPr lang="en-US" dirty="0"/>
              <a:t>Paperwork &amp; Tasks </a:t>
            </a:r>
          </a:p>
          <a:p>
            <a:pPr lvl="1"/>
            <a:r>
              <a:rPr lang="en-US" dirty="0"/>
              <a:t>Evaluation / Feedback from placement</a:t>
            </a:r>
          </a:p>
          <a:p>
            <a:r>
              <a:rPr lang="en-US" dirty="0"/>
              <a:t>Assignments</a:t>
            </a:r>
            <a:br>
              <a:rPr lang="en-US" dirty="0"/>
            </a:br>
            <a:endParaRPr lang="en-US" dirty="0"/>
          </a:p>
          <a:p>
            <a:r>
              <a:rPr lang="en-US" dirty="0"/>
              <a:t>Planning Lessons </a:t>
            </a:r>
            <a:br>
              <a:rPr lang="en-US" dirty="0"/>
            </a:br>
            <a:endParaRPr lang="en-US" dirty="0"/>
          </a:p>
          <a:p>
            <a:r>
              <a:rPr lang="en-US" dirty="0"/>
              <a:t>Starting Reflective Practice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b="1" u="sng" dirty="0">
                <a:solidFill>
                  <a:srgbClr val="66FF33"/>
                </a:solidFill>
              </a:rPr>
            </a:br>
            <a:r>
              <a:rPr lang="en-US" b="1" u="sng" dirty="0">
                <a:solidFill>
                  <a:schemeClr val="bg1"/>
                </a:solidFill>
              </a:rPr>
              <a:t>Assessment 1 – January 9th 2018</a:t>
            </a:r>
            <a:br>
              <a:rPr lang="en-US" b="1" u="sng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417638"/>
            <a:ext cx="7924800" cy="5135562"/>
          </a:xfrm>
        </p:spPr>
        <p:txBody>
          <a:bodyPr>
            <a:normAutofit/>
          </a:bodyPr>
          <a:lstStyle/>
          <a:p>
            <a:r>
              <a:rPr lang="en-US" b="1" dirty="0"/>
              <a:t>One portfolio the equivalent of 3,500 words.  </a:t>
            </a:r>
          </a:p>
          <a:p>
            <a:endParaRPr lang="en-US" b="1" dirty="0"/>
          </a:p>
          <a:p>
            <a:pPr>
              <a:buNone/>
            </a:pPr>
            <a:r>
              <a:rPr lang="en-US" b="1" dirty="0"/>
              <a:t>       “</a:t>
            </a:r>
            <a:r>
              <a:rPr lang="en-US" b="1" dirty="0">
                <a:solidFill>
                  <a:schemeClr val="bg1">
                    <a:lumMod val="85000"/>
                  </a:schemeClr>
                </a:solidFill>
              </a:rPr>
              <a:t>To produce a portfolio of various teaching resources as they relate to the specific subject discipline.”</a:t>
            </a:r>
          </a:p>
          <a:p>
            <a:pPr>
              <a:buNone/>
            </a:pPr>
            <a:endParaRPr lang="en-US" b="1" dirty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en-US" b="1" dirty="0"/>
              <a:t>50% 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4572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The portfolio should include: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6172200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en-US" b="1" dirty="0"/>
              <a:t> </a:t>
            </a:r>
          </a:p>
          <a:p>
            <a:pPr lvl="1"/>
            <a:r>
              <a:rPr lang="en-US" sz="4211" b="1" dirty="0"/>
              <a:t> a detailed lesson plan for a 40 minute session; </a:t>
            </a:r>
          </a:p>
          <a:p>
            <a:pPr lvl="1"/>
            <a:r>
              <a:rPr lang="en-US" sz="4211" b="1" dirty="0"/>
              <a:t>the lesson plan to detail aims &amp; objectives; </a:t>
            </a:r>
          </a:p>
          <a:p>
            <a:pPr lvl="1"/>
            <a:r>
              <a:rPr lang="en-US" sz="4211" b="1" dirty="0"/>
              <a:t>activities and tasks; outcomes; </a:t>
            </a:r>
          </a:p>
          <a:p>
            <a:pPr lvl="1"/>
            <a:r>
              <a:rPr lang="en-US" sz="4211" b="1" dirty="0"/>
              <a:t>evaluation; </a:t>
            </a:r>
          </a:p>
          <a:p>
            <a:pPr lvl="1"/>
            <a:r>
              <a:rPr lang="en-US" sz="4211" b="1" dirty="0"/>
              <a:t>differentiation (how to manage hard/ medium/ easy levels of task and attainment) within topic;</a:t>
            </a:r>
          </a:p>
          <a:p>
            <a:pPr lvl="1"/>
            <a:r>
              <a:rPr lang="en-US" sz="4211" b="1" dirty="0"/>
              <a:t>benchmark learning outcomes against WAG/ Board expectations for that level or key stage reference to National Curriculum expectations and various benchmarking statements</a:t>
            </a:r>
          </a:p>
          <a:p>
            <a:pPr lvl="1"/>
            <a:r>
              <a:rPr lang="en-US" sz="4211" b="1" dirty="0"/>
              <a:t>a breakdown of materials/ resources needed</a:t>
            </a:r>
          </a:p>
          <a:p>
            <a:pPr lvl="1"/>
            <a:r>
              <a:rPr lang="en-US" sz="4211" b="1" dirty="0"/>
              <a:t>That plan to fit within a wider teaching/ delivery framework covering week, term and year</a:t>
            </a:r>
          </a:p>
          <a:p>
            <a:pPr lvl="1"/>
            <a:r>
              <a:rPr lang="en-US" sz="4211" b="1" dirty="0"/>
              <a:t>the  topic to relate to your subject specialism</a:t>
            </a:r>
          </a:p>
          <a:p>
            <a:pPr lvl="1"/>
            <a:r>
              <a:rPr lang="en-US" sz="4211" b="1" dirty="0"/>
              <a:t>drawing upon your observational notes and experiences from teaching observation</a:t>
            </a:r>
          </a:p>
          <a:p>
            <a:pPr lvl="1"/>
            <a:r>
              <a:rPr lang="en-US" sz="4211" b="1" dirty="0"/>
              <a:t>a  planning framework for a larger topic</a:t>
            </a:r>
            <a:endParaRPr lang="en-US" sz="42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en-US" u="sng" dirty="0">
                <a:solidFill>
                  <a:schemeClr val="bg1"/>
                </a:solidFill>
              </a:rPr>
              <a:t>Assignment 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One self reflective assignment</a:t>
            </a:r>
            <a:br>
              <a:rPr lang="en-US" b="1" dirty="0"/>
            </a:br>
            <a:r>
              <a:rPr lang="en-US" b="1" dirty="0"/>
              <a:t> </a:t>
            </a:r>
          </a:p>
          <a:p>
            <a:r>
              <a:rPr lang="en-US" b="1" dirty="0"/>
              <a:t>Based on your observational notebook &amp; reflective practice skills</a:t>
            </a:r>
            <a:br>
              <a:rPr lang="en-US" b="1" dirty="0"/>
            </a:br>
            <a:r>
              <a:rPr lang="en-US" b="1" dirty="0"/>
              <a:t> </a:t>
            </a:r>
          </a:p>
          <a:p>
            <a:r>
              <a:rPr lang="en-US" b="1" dirty="0"/>
              <a:t>Equivalent to 1,500 words.</a:t>
            </a:r>
            <a:br>
              <a:rPr lang="en-US" b="1" dirty="0"/>
            </a:br>
            <a:r>
              <a:rPr lang="en-US" b="1" dirty="0"/>
              <a:t> </a:t>
            </a:r>
          </a:p>
          <a:p>
            <a:r>
              <a:rPr lang="en-US" b="1" dirty="0"/>
              <a:t>30% </a:t>
            </a:r>
          </a:p>
          <a:p>
            <a:endParaRPr lang="en-US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sz="3600" u="sng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One 10 minute oral presentation on your teaching observation/ experience  </a:t>
            </a:r>
          </a:p>
          <a:p>
            <a:r>
              <a:rPr lang="en-US" b="1" dirty="0"/>
              <a:t>equivalent of 1000 words</a:t>
            </a:r>
            <a:br>
              <a:rPr lang="en-US" b="1" dirty="0"/>
            </a:br>
            <a:endParaRPr lang="en-US" b="1" dirty="0"/>
          </a:p>
          <a:p>
            <a:r>
              <a:rPr lang="en-US" b="1" dirty="0"/>
              <a:t> 20%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Portfolio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See Moodle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8004" y="1268760"/>
            <a:ext cx="6585683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3131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Lesson Planning &amp; Pro-</a:t>
            </a:r>
            <a:r>
              <a:rPr lang="en-US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formas</a:t>
            </a:r>
            <a:endPara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Group Activity </a:t>
            </a:r>
          </a:p>
          <a:p>
            <a:r>
              <a:rPr lang="en-US" dirty="0"/>
              <a:t>Lesson Plan  - Examples : review and discuss</a:t>
            </a:r>
          </a:p>
          <a:p>
            <a:r>
              <a:rPr lang="en-US" dirty="0"/>
              <a:t>5 minute lesson Plan</a:t>
            </a:r>
          </a:p>
          <a:p>
            <a:r>
              <a:rPr lang="en-US" dirty="0"/>
              <a:t>Weekly planner</a:t>
            </a:r>
          </a:p>
          <a:p>
            <a:pPr>
              <a:buNone/>
            </a:pPr>
            <a:r>
              <a:rPr lang="en-US" dirty="0"/>
              <a:t>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Planning Pro </a:t>
            </a:r>
            <a:r>
              <a:rPr lang="en-US" dirty="0" err="1"/>
              <a:t>formas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Handout – examples of:</a:t>
            </a:r>
          </a:p>
          <a:p>
            <a:pPr lvl="1"/>
            <a:r>
              <a:rPr lang="en-US" sz="4000" dirty="0"/>
              <a:t>Daily Lesson Plan</a:t>
            </a:r>
          </a:p>
          <a:p>
            <a:pPr lvl="1"/>
            <a:r>
              <a:rPr lang="en-US" sz="4000" dirty="0"/>
              <a:t>Weekly Planning</a:t>
            </a:r>
          </a:p>
          <a:p>
            <a:pPr lvl="1"/>
            <a:r>
              <a:rPr lang="en-US" sz="4000" dirty="0">
                <a:solidFill>
                  <a:srgbClr val="FFFF00"/>
                </a:solidFill>
              </a:rPr>
              <a:t>Differentiated Evidence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Lesson Plan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Observation lesson</a:t>
            </a:r>
          </a:p>
          <a:p>
            <a:r>
              <a:rPr lang="en-US" dirty="0"/>
              <a:t>Discussion</a:t>
            </a:r>
          </a:p>
          <a:p>
            <a:pPr lvl="1"/>
            <a:r>
              <a:rPr lang="en-US" dirty="0"/>
              <a:t>General opinion</a:t>
            </a:r>
          </a:p>
          <a:p>
            <a:pPr lvl="1"/>
            <a:r>
              <a:rPr lang="en-US" dirty="0"/>
              <a:t>What would you do differently?</a:t>
            </a:r>
          </a:p>
          <a:p>
            <a:pPr lvl="1"/>
            <a:r>
              <a:rPr lang="en-US" dirty="0"/>
              <a:t>Have we missed anything?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pPr>
              <a:buNone/>
            </a:pPr>
            <a:br>
              <a:rPr lang="en-US" dirty="0"/>
            </a:b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32656"/>
            <a:ext cx="6227121" cy="611684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905</TotalTime>
  <Words>298</Words>
  <Application>Microsoft Office PowerPoint</Application>
  <PresentationFormat>On-screen Show (4:3)</PresentationFormat>
  <Paragraphs>57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Century Gothic</vt:lpstr>
      <vt:lpstr>Wingdings 3</vt:lpstr>
      <vt:lpstr>Wisp</vt:lpstr>
      <vt:lpstr>Assignments &amp; Planning</vt:lpstr>
      <vt:lpstr>PowerPoint Presentation</vt:lpstr>
      <vt:lpstr>Session Overview</vt:lpstr>
      <vt:lpstr> Assessment 1 – January 9th 2018 </vt:lpstr>
      <vt:lpstr>The portfolio should include:</vt:lpstr>
      <vt:lpstr>Assignment date</vt:lpstr>
      <vt:lpstr>PowerPoint Presentation</vt:lpstr>
      <vt:lpstr>Portfolio Examples</vt:lpstr>
      <vt:lpstr>PowerPoint Presentation</vt:lpstr>
      <vt:lpstr>Lesson Planning &amp; Pro-formas</vt:lpstr>
      <vt:lpstr>Planning Pro formas</vt:lpstr>
      <vt:lpstr>Lesson Plan Example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macbook02</dc:creator>
  <cp:lastModifiedBy>Jessica Clapham</cp:lastModifiedBy>
  <cp:revision>44</cp:revision>
  <cp:lastPrinted>2017-10-12T12:35:47Z</cp:lastPrinted>
  <dcterms:created xsi:type="dcterms:W3CDTF">2016-03-16T21:27:42Z</dcterms:created>
  <dcterms:modified xsi:type="dcterms:W3CDTF">2021-04-05T13:08:04Z</dcterms:modified>
</cp:coreProperties>
</file>