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2" r:id="rId3"/>
    <p:sldId id="280" r:id="rId4"/>
    <p:sldId id="283" r:id="rId5"/>
    <p:sldId id="282" r:id="rId6"/>
    <p:sldId id="273" r:id="rId7"/>
    <p:sldId id="281" r:id="rId8"/>
    <p:sldId id="274" r:id="rId9"/>
    <p:sldId id="275" r:id="rId10"/>
    <p:sldId id="277" r:id="rId11"/>
    <p:sldId id="276" r:id="rId12"/>
    <p:sldId id="271" r:id="rId13"/>
    <p:sldId id="261" r:id="rId14"/>
    <p:sldId id="258" r:id="rId15"/>
    <p:sldId id="259" r:id="rId16"/>
    <p:sldId id="262" r:id="rId17"/>
    <p:sldId id="264" r:id="rId18"/>
    <p:sldId id="265" r:id="rId19"/>
    <p:sldId id="266" r:id="rId20"/>
    <p:sldId id="267" r:id="rId21"/>
    <p:sldId id="268" r:id="rId22"/>
    <p:sldId id="269" r:id="rId23"/>
    <p:sldId id="270" r:id="rId24"/>
    <p:sldId id="260" r:id="rId25"/>
    <p:sldId id="27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950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2678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8193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3942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6277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794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04166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2746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4059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619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3373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7329653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993233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3760473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27/11/2017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29072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7564" y="189808"/>
            <a:ext cx="8712968" cy="4752528"/>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16 – East Africa and the Graeco-Roman World</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3648" y="5949279"/>
            <a:ext cx="5904656" cy="716011"/>
          </a:xfrm>
        </p:spPr>
        <p:txBody>
          <a:bodyPr>
            <a:normAutofit/>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247564" y="3359177"/>
            <a:ext cx="3005992" cy="3389026"/>
          </a:xfrm>
          <a:prstGeom prst="rect">
            <a:avLst/>
          </a:prstGeom>
        </p:spPr>
      </p:pic>
      <p:pic>
        <p:nvPicPr>
          <p:cNvPr id="5" name="Picture 4"/>
          <p:cNvPicPr>
            <a:picLocks noChangeAspect="1"/>
          </p:cNvPicPr>
          <p:nvPr/>
        </p:nvPicPr>
        <p:blipFill>
          <a:blip r:embed="rId3"/>
          <a:stretch>
            <a:fillRect/>
          </a:stretch>
        </p:blipFill>
        <p:spPr>
          <a:xfrm>
            <a:off x="3423879" y="3359178"/>
            <a:ext cx="5366330" cy="2086629"/>
          </a:xfrm>
          <a:prstGeom prst="rect">
            <a:avLst/>
          </a:prstGeom>
        </p:spPr>
      </p:pic>
      <p:pic>
        <p:nvPicPr>
          <p:cNvPr id="7" name="Picture 6"/>
          <p:cNvPicPr>
            <a:picLocks noChangeAspect="1"/>
          </p:cNvPicPr>
          <p:nvPr/>
        </p:nvPicPr>
        <p:blipFill rotWithShape="1">
          <a:blip r:embed="rId4"/>
          <a:srcRect b="41983"/>
          <a:stretch/>
        </p:blipFill>
        <p:spPr>
          <a:xfrm>
            <a:off x="5580112" y="5589240"/>
            <a:ext cx="3210097" cy="1141717"/>
          </a:xfrm>
          <a:prstGeom prst="rect">
            <a:avLst/>
          </a:prstGeom>
        </p:spPr>
      </p:pic>
    </p:spTree>
    <p:extLst>
      <p:ext uri="{BB962C8B-B14F-4D97-AF65-F5344CB8AC3E}">
        <p14:creationId xmlns:p14="http://schemas.microsoft.com/office/powerpoint/2010/main" val="35601174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b="1" dirty="0" smtClean="0"/>
              <a:t>Early Greek Interaction with </a:t>
            </a:r>
            <a:r>
              <a:rPr lang="en-GB" b="1" dirty="0" err="1" smtClean="0"/>
              <a:t>Meroë</a:t>
            </a:r>
            <a:endParaRPr lang="en-GB" b="1" dirty="0"/>
          </a:p>
        </p:txBody>
      </p:sp>
      <p:sp>
        <p:nvSpPr>
          <p:cNvPr id="4" name="Content Placeholder 3"/>
          <p:cNvSpPr>
            <a:spLocks noGrp="1"/>
          </p:cNvSpPr>
          <p:nvPr>
            <p:ph sz="half" idx="1"/>
          </p:nvPr>
        </p:nvSpPr>
        <p:spPr>
          <a:xfrm>
            <a:off x="0" y="1600200"/>
            <a:ext cx="4427984" cy="5257800"/>
          </a:xfrm>
        </p:spPr>
        <p:txBody>
          <a:bodyPr>
            <a:normAutofit/>
          </a:bodyPr>
          <a:lstStyle/>
          <a:p>
            <a:r>
              <a:rPr lang="en-GB" sz="2400" dirty="0"/>
              <a:t>Greek mercenaries who served in the army of </a:t>
            </a:r>
            <a:r>
              <a:rPr lang="en-GB" sz="2400" dirty="0" err="1"/>
              <a:t>Psammetichus</a:t>
            </a:r>
            <a:r>
              <a:rPr lang="en-GB" sz="2400" dirty="0"/>
              <a:t> II (595-589 BC) - </a:t>
            </a:r>
            <a:r>
              <a:rPr lang="en-GB" sz="2400" dirty="0" err="1"/>
              <a:t>Psamtik</a:t>
            </a:r>
            <a:r>
              <a:rPr lang="en-GB" sz="2400" dirty="0"/>
              <a:t> </a:t>
            </a:r>
            <a:r>
              <a:rPr lang="en-GB" sz="2400" dirty="0" smtClean="0"/>
              <a:t>II – graffiti on Colossi of Ramses II at Abu Simbel.</a:t>
            </a:r>
          </a:p>
          <a:p>
            <a:endParaRPr lang="en-GB" sz="200" dirty="0"/>
          </a:p>
          <a:p>
            <a:r>
              <a:rPr lang="en-GB" sz="2400" dirty="0" smtClean="0"/>
              <a:t>Guarding the southern border of Egypt – Alexander, soldiers at Elephantine. </a:t>
            </a:r>
          </a:p>
          <a:p>
            <a:endParaRPr lang="en-GB" sz="500" dirty="0"/>
          </a:p>
        </p:txBody>
      </p:sp>
      <p:sp>
        <p:nvSpPr>
          <p:cNvPr id="5" name="Content Placeholder 4"/>
          <p:cNvSpPr>
            <a:spLocks noGrp="1"/>
          </p:cNvSpPr>
          <p:nvPr>
            <p:ph sz="half" idx="2"/>
          </p:nvPr>
        </p:nvSpPr>
        <p:spPr>
          <a:xfrm>
            <a:off x="4427984" y="1484784"/>
            <a:ext cx="4608512" cy="5328592"/>
          </a:xfrm>
        </p:spPr>
        <p:txBody>
          <a:bodyPr>
            <a:noAutofit/>
          </a:bodyPr>
          <a:lstStyle/>
          <a:p>
            <a:r>
              <a:rPr lang="en-GB" sz="2600" dirty="0" smtClean="0"/>
              <a:t>Alexander and an Ethiopian campaign? – argued by Burstein (1976). </a:t>
            </a:r>
          </a:p>
          <a:p>
            <a:endParaRPr lang="en-GB" sz="500" dirty="0" smtClean="0"/>
          </a:p>
          <a:p>
            <a:pPr marL="0" indent="0">
              <a:buNone/>
            </a:pPr>
            <a:r>
              <a:rPr lang="en-GB" sz="2600" dirty="0" smtClean="0"/>
              <a:t>“[Alexander] sent </a:t>
            </a:r>
            <a:r>
              <a:rPr lang="en-GB" sz="2600" dirty="0" err="1" smtClean="0"/>
              <a:t>Apollonides</a:t>
            </a:r>
            <a:r>
              <a:rPr lang="en-GB" sz="2600" dirty="0" smtClean="0"/>
              <a:t> and the </a:t>
            </a:r>
            <a:r>
              <a:rPr lang="en-GB" sz="2600" dirty="0" err="1" smtClean="0"/>
              <a:t>Chians</a:t>
            </a:r>
            <a:r>
              <a:rPr lang="en-GB" sz="2600" dirty="0" smtClean="0"/>
              <a:t> under strict guard to Elephantine in Egypt.” – </a:t>
            </a:r>
            <a:r>
              <a:rPr lang="en-GB" sz="2600" b="1" dirty="0" smtClean="0"/>
              <a:t>Arrian </a:t>
            </a:r>
            <a:r>
              <a:rPr lang="en-GB" sz="2600" b="1" i="1" dirty="0" err="1" smtClean="0"/>
              <a:t>Anab</a:t>
            </a:r>
            <a:r>
              <a:rPr lang="en-GB" sz="2600" b="1" i="1" dirty="0" smtClean="0"/>
              <a:t>. </a:t>
            </a:r>
            <a:r>
              <a:rPr lang="en-GB" sz="2600" b="1" dirty="0" smtClean="0"/>
              <a:t>3.2.7</a:t>
            </a:r>
            <a:r>
              <a:rPr lang="en-GB" sz="2600" dirty="0" smtClean="0"/>
              <a:t>.</a:t>
            </a:r>
          </a:p>
          <a:p>
            <a:pPr marL="0" indent="0">
              <a:buNone/>
            </a:pPr>
            <a:endParaRPr lang="en-GB" sz="500" dirty="0"/>
          </a:p>
          <a:p>
            <a:pPr marL="0" indent="0">
              <a:buNone/>
            </a:pPr>
            <a:r>
              <a:rPr lang="en-GB" sz="2600" dirty="0" smtClean="0"/>
              <a:t>“As he [Alexander] was travelling down to Babylon [324 BC]… envoys seeking friendly relations arrived from the Ethiopians…” – </a:t>
            </a:r>
            <a:r>
              <a:rPr lang="en-GB" sz="2600" b="1" dirty="0" smtClean="0"/>
              <a:t>7.15.4</a:t>
            </a:r>
            <a:r>
              <a:rPr lang="en-GB" sz="2600" dirty="0" smtClean="0"/>
              <a:t>. </a:t>
            </a:r>
            <a:endParaRPr lang="en-GB" sz="2600" dirty="0"/>
          </a:p>
        </p:txBody>
      </p:sp>
      <p:pic>
        <p:nvPicPr>
          <p:cNvPr id="3" name="Picture 2"/>
          <p:cNvPicPr>
            <a:picLocks noChangeAspect="1"/>
          </p:cNvPicPr>
          <p:nvPr/>
        </p:nvPicPr>
        <p:blipFill>
          <a:blip r:embed="rId2"/>
          <a:stretch>
            <a:fillRect/>
          </a:stretch>
        </p:blipFill>
        <p:spPr>
          <a:xfrm>
            <a:off x="212841" y="4797152"/>
            <a:ext cx="1910887" cy="1923479"/>
          </a:xfrm>
          <a:prstGeom prst="rect">
            <a:avLst/>
          </a:prstGeom>
        </p:spPr>
      </p:pic>
      <p:pic>
        <p:nvPicPr>
          <p:cNvPr id="6" name="Picture 5"/>
          <p:cNvPicPr>
            <a:picLocks noChangeAspect="1"/>
          </p:cNvPicPr>
          <p:nvPr/>
        </p:nvPicPr>
        <p:blipFill>
          <a:blip r:embed="rId3"/>
          <a:stretch>
            <a:fillRect/>
          </a:stretch>
        </p:blipFill>
        <p:spPr>
          <a:xfrm>
            <a:off x="2280300" y="4797152"/>
            <a:ext cx="1885580" cy="1923479"/>
          </a:xfrm>
          <a:prstGeom prst="rect">
            <a:avLst/>
          </a:prstGeom>
        </p:spPr>
      </p:pic>
    </p:spTree>
    <p:extLst>
      <p:ext uri="{BB962C8B-B14F-4D97-AF65-F5344CB8AC3E}">
        <p14:creationId xmlns:p14="http://schemas.microsoft.com/office/powerpoint/2010/main" val="2985633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274638"/>
            <a:ext cx="9144000" cy="1143000"/>
          </a:xfrm>
        </p:spPr>
        <p:txBody>
          <a:bodyPr>
            <a:normAutofit fontScale="90000"/>
          </a:bodyPr>
          <a:lstStyle/>
          <a:p>
            <a:r>
              <a:rPr lang="en-GB" b="1" dirty="0"/>
              <a:t>The </a:t>
            </a:r>
            <a:r>
              <a:rPr lang="en-GB" b="1" dirty="0" smtClean="0"/>
              <a:t>Ptolemies </a:t>
            </a:r>
            <a:r>
              <a:rPr lang="en-GB" b="1" dirty="0"/>
              <a:t>and the Kingdom of </a:t>
            </a:r>
            <a:r>
              <a:rPr lang="en-GB" b="1" dirty="0" err="1"/>
              <a:t>Meroë</a:t>
            </a:r>
            <a:endParaRPr lang="en-GB" b="1" dirty="0"/>
          </a:p>
        </p:txBody>
      </p:sp>
      <p:sp>
        <p:nvSpPr>
          <p:cNvPr id="3" name="Content Placeholder 2"/>
          <p:cNvSpPr>
            <a:spLocks noGrp="1"/>
          </p:cNvSpPr>
          <p:nvPr>
            <p:ph sz="half" idx="1"/>
          </p:nvPr>
        </p:nvSpPr>
        <p:spPr>
          <a:xfrm>
            <a:off x="107504" y="1340768"/>
            <a:ext cx="4176464" cy="5517232"/>
          </a:xfrm>
        </p:spPr>
        <p:txBody>
          <a:bodyPr>
            <a:normAutofit fontScale="85000" lnSpcReduction="10000"/>
          </a:bodyPr>
          <a:lstStyle/>
          <a:p>
            <a:pPr marL="0" indent="0">
              <a:buNone/>
            </a:pPr>
            <a:r>
              <a:rPr lang="en-GB" dirty="0" smtClean="0"/>
              <a:t>“For a war against the Ethiopians Ptolemy recruited 500 cavalrymen from Greece.” – </a:t>
            </a:r>
            <a:r>
              <a:rPr lang="en-GB" b="1" dirty="0" smtClean="0"/>
              <a:t>Agatharchides 1.20 = </a:t>
            </a:r>
            <a:r>
              <a:rPr lang="en-GB" b="1" dirty="0" err="1" smtClean="0"/>
              <a:t>Photius</a:t>
            </a:r>
            <a:r>
              <a:rPr lang="en-GB" b="1" dirty="0" smtClean="0"/>
              <a:t> Cod.250.20, 445b</a:t>
            </a:r>
            <a:r>
              <a:rPr lang="en-GB" dirty="0" smtClean="0"/>
              <a:t>.</a:t>
            </a:r>
          </a:p>
          <a:p>
            <a:endParaRPr lang="en-GB" sz="500" dirty="0"/>
          </a:p>
          <a:p>
            <a:r>
              <a:rPr lang="en-GB" dirty="0" smtClean="0"/>
              <a:t>Theocritus and </a:t>
            </a:r>
            <a:r>
              <a:rPr lang="en-GB" dirty="0" err="1" smtClean="0"/>
              <a:t>Callixenus</a:t>
            </a:r>
            <a:r>
              <a:rPr lang="en-GB" dirty="0" smtClean="0"/>
              <a:t> on </a:t>
            </a:r>
            <a:r>
              <a:rPr lang="en-GB" dirty="0"/>
              <a:t>the procession in Alexandria.</a:t>
            </a:r>
          </a:p>
          <a:p>
            <a:endParaRPr lang="en-GB" sz="500" dirty="0"/>
          </a:p>
          <a:p>
            <a:r>
              <a:rPr lang="en-GB" dirty="0"/>
              <a:t>Names </a:t>
            </a:r>
            <a:r>
              <a:rPr lang="en-GB" dirty="0" err="1"/>
              <a:t>Pasimenes</a:t>
            </a:r>
            <a:r>
              <a:rPr lang="en-GB" dirty="0"/>
              <a:t> and </a:t>
            </a:r>
            <a:r>
              <a:rPr lang="en-GB" dirty="0" err="1"/>
              <a:t>Iason</a:t>
            </a:r>
            <a:r>
              <a:rPr lang="en-GB" dirty="0"/>
              <a:t> engraved on temple at </a:t>
            </a:r>
            <a:r>
              <a:rPr lang="en-GB" dirty="0" err="1"/>
              <a:t>Buhen</a:t>
            </a:r>
            <a:endParaRPr lang="en-GB" dirty="0"/>
          </a:p>
          <a:p>
            <a:endParaRPr lang="en-GB" sz="600" dirty="0" smtClean="0"/>
          </a:p>
          <a:p>
            <a:r>
              <a:rPr lang="en-GB" dirty="0" smtClean="0"/>
              <a:t>Ptolemy </a:t>
            </a:r>
            <a:r>
              <a:rPr lang="en-GB" dirty="0"/>
              <a:t>V (204-181 BC) and revolt in the </a:t>
            </a:r>
            <a:r>
              <a:rPr lang="en-GB" dirty="0" smtClean="0"/>
              <a:t>south – temporary extension of control of second cataract under Ptolemy VI. </a:t>
            </a:r>
            <a:endParaRPr lang="en-GB" dirty="0"/>
          </a:p>
          <a:p>
            <a:endParaRPr lang="en-GB" dirty="0"/>
          </a:p>
        </p:txBody>
      </p:sp>
      <p:sp>
        <p:nvSpPr>
          <p:cNvPr id="4" name="Content Placeholder 3"/>
          <p:cNvSpPr>
            <a:spLocks noGrp="1"/>
          </p:cNvSpPr>
          <p:nvPr>
            <p:ph sz="half" idx="2"/>
          </p:nvPr>
        </p:nvSpPr>
        <p:spPr>
          <a:xfrm>
            <a:off x="4283968" y="1196752"/>
            <a:ext cx="4711439" cy="4525963"/>
          </a:xfrm>
        </p:spPr>
        <p:txBody>
          <a:bodyPr>
            <a:noAutofit/>
          </a:bodyPr>
          <a:lstStyle/>
          <a:p>
            <a:pPr marL="0" indent="0">
              <a:buNone/>
            </a:pPr>
            <a:r>
              <a:rPr lang="en-GB" sz="2400" dirty="0"/>
              <a:t>“For from earliest times until Ptolemy who was called Philadelphus, not only did no Greeks ever cross over into Ethiopia, but none ascended even as far as the boundaries of Egypt — to such an extent were all these regions inhospitable to foreigners and altogether dangerous; but after this king had made an expedition into Ethiopia with an army of Greeks, being the first to do so, the facts about that country from that time forth have been more accurately learned.” – </a:t>
            </a:r>
            <a:r>
              <a:rPr lang="en-GB" sz="2400" b="1" dirty="0" err="1"/>
              <a:t>Diodorus</a:t>
            </a:r>
            <a:r>
              <a:rPr lang="en-GB" sz="2400" b="1" dirty="0"/>
              <a:t> </a:t>
            </a:r>
            <a:r>
              <a:rPr lang="en-GB" sz="2400" b="1" dirty="0" err="1"/>
              <a:t>Siculus</a:t>
            </a:r>
            <a:r>
              <a:rPr lang="en-GB" sz="2400" b="1" dirty="0"/>
              <a:t> 1.37.5</a:t>
            </a:r>
            <a:r>
              <a:rPr lang="en-GB" sz="2400" dirty="0"/>
              <a:t>.</a:t>
            </a:r>
          </a:p>
          <a:p>
            <a:pPr marL="0" indent="0">
              <a:buNone/>
            </a:pPr>
            <a:endParaRPr lang="en-GB" sz="2400" dirty="0"/>
          </a:p>
        </p:txBody>
      </p:sp>
    </p:spTree>
    <p:extLst>
      <p:ext uri="{BB962C8B-B14F-4D97-AF65-F5344CB8AC3E}">
        <p14:creationId xmlns:p14="http://schemas.microsoft.com/office/powerpoint/2010/main" val="2866977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7504" y="58336"/>
            <a:ext cx="4320480" cy="6768360"/>
          </a:xfrm>
          <a:prstGeom prst="rect">
            <a:avLst/>
          </a:prstGeom>
        </p:spPr>
      </p:pic>
      <p:pic>
        <p:nvPicPr>
          <p:cNvPr id="5" name="Picture 4"/>
          <p:cNvPicPr>
            <a:picLocks noChangeAspect="1"/>
          </p:cNvPicPr>
          <p:nvPr/>
        </p:nvPicPr>
        <p:blipFill rotWithShape="1">
          <a:blip r:embed="rId3"/>
          <a:srcRect l="29872" t="9590" r="32083" b="16400"/>
          <a:stretch/>
        </p:blipFill>
        <p:spPr>
          <a:xfrm>
            <a:off x="4584280" y="1486247"/>
            <a:ext cx="4452215" cy="5340449"/>
          </a:xfrm>
          <a:prstGeom prst="rect">
            <a:avLst/>
          </a:prstGeom>
        </p:spPr>
      </p:pic>
      <p:pic>
        <p:nvPicPr>
          <p:cNvPr id="6" name="Picture 5"/>
          <p:cNvPicPr>
            <a:picLocks noChangeAspect="1"/>
          </p:cNvPicPr>
          <p:nvPr/>
        </p:nvPicPr>
        <p:blipFill>
          <a:blip r:embed="rId4"/>
          <a:stretch>
            <a:fillRect/>
          </a:stretch>
        </p:blipFill>
        <p:spPr>
          <a:xfrm>
            <a:off x="6888536" y="58336"/>
            <a:ext cx="2136612" cy="1427911"/>
          </a:xfrm>
          <a:prstGeom prst="rect">
            <a:avLst/>
          </a:prstGeom>
        </p:spPr>
      </p:pic>
      <p:pic>
        <p:nvPicPr>
          <p:cNvPr id="7" name="Picture 6"/>
          <p:cNvPicPr>
            <a:picLocks noChangeAspect="1"/>
          </p:cNvPicPr>
          <p:nvPr/>
        </p:nvPicPr>
        <p:blipFill>
          <a:blip r:embed="rId5"/>
          <a:stretch>
            <a:fillRect/>
          </a:stretch>
        </p:blipFill>
        <p:spPr>
          <a:xfrm>
            <a:off x="4584280" y="58336"/>
            <a:ext cx="2147960" cy="1434512"/>
          </a:xfrm>
          <a:prstGeom prst="rect">
            <a:avLst/>
          </a:prstGeom>
        </p:spPr>
      </p:pic>
    </p:spTree>
    <p:extLst>
      <p:ext uri="{BB962C8B-B14F-4D97-AF65-F5344CB8AC3E}">
        <p14:creationId xmlns:p14="http://schemas.microsoft.com/office/powerpoint/2010/main" val="3382649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741368"/>
          </a:xfrm>
        </p:spPr>
        <p:txBody>
          <a:bodyPr>
            <a:noAutofit/>
          </a:bodyPr>
          <a:lstStyle/>
          <a:p>
            <a:pPr marL="0" indent="0">
              <a:buNone/>
            </a:pPr>
            <a:r>
              <a:rPr lang="en-GB" sz="2200" dirty="0" smtClean="0"/>
              <a:t>“Of </a:t>
            </a:r>
            <a:r>
              <a:rPr lang="en-GB" sz="2200" dirty="0"/>
              <a:t>all their customs the most </a:t>
            </a:r>
            <a:r>
              <a:rPr lang="en-GB" sz="2200" dirty="0" smtClean="0"/>
              <a:t>amazing </a:t>
            </a:r>
            <a:r>
              <a:rPr lang="en-GB" sz="2200" dirty="0"/>
              <a:t>is that which obtains in connection with the death of their kings. For </a:t>
            </a:r>
            <a:r>
              <a:rPr lang="en-GB" sz="2200" b="1" dirty="0"/>
              <a:t>the priests at </a:t>
            </a:r>
            <a:r>
              <a:rPr lang="en-GB" sz="2200" b="1" dirty="0" err="1"/>
              <a:t>Meroë</a:t>
            </a:r>
            <a:r>
              <a:rPr lang="en-GB" sz="2200" b="1" dirty="0"/>
              <a:t> </a:t>
            </a:r>
            <a:r>
              <a:rPr lang="en-GB" sz="2200" dirty="0"/>
              <a:t>who spend their time in the worship of the gods and the rites which do them honour, being the greatest and most powerful order, </a:t>
            </a:r>
            <a:r>
              <a:rPr lang="en-GB" sz="2200" b="1" dirty="0"/>
              <a:t>whenever the idea comes to them, dispatch a messenger to the king with orders that he die</a:t>
            </a:r>
            <a:r>
              <a:rPr lang="en-GB" sz="2200" dirty="0"/>
              <a:t>. For the gods, they add, have revealed this to them, and it must be that the command of the immortals should in no wise be disregarded by one of mortal frame. And this order they accompany with other arguments, such as are accepted by a simple minded nature, which has been bred in a custom that is both ancient and difficult to eradicate and which knows no argument that can set in opposition to commands enforced by no compulsion. Now in former times the kings would obey the priests, having been overcome, not by arms nor by force, but because their reasoning powers had been put under a constraint by their very superstition; </a:t>
            </a:r>
            <a:r>
              <a:rPr lang="en-GB" sz="2200" b="1" dirty="0"/>
              <a:t>but during the reign of the second Ptolemy the king of the Ethiopians, </a:t>
            </a:r>
            <a:r>
              <a:rPr lang="en-GB" sz="2200" b="1" dirty="0" err="1" smtClean="0"/>
              <a:t>Ergamenes</a:t>
            </a:r>
            <a:r>
              <a:rPr lang="en-GB" sz="2200" b="1" dirty="0"/>
              <a:t> [</a:t>
            </a:r>
            <a:r>
              <a:rPr lang="en-GB" sz="2200" b="1" dirty="0" err="1" smtClean="0"/>
              <a:t>Arakakamani</a:t>
            </a:r>
            <a:r>
              <a:rPr lang="en-GB" sz="2200" b="1" dirty="0" smtClean="0"/>
              <a:t>?] </a:t>
            </a:r>
            <a:r>
              <a:rPr lang="en-GB" sz="2200" b="1" dirty="0"/>
              <a:t>, who had had a Greek education and had studied philosophy, was the first to have the courage to disdain the command</a:t>
            </a:r>
            <a:r>
              <a:rPr lang="en-GB" sz="2200" dirty="0"/>
              <a:t>. For assuming a spirit which became the position of a king he entered with his soldiers into the </a:t>
            </a:r>
            <a:r>
              <a:rPr lang="en-GB" sz="2200" dirty="0" smtClean="0"/>
              <a:t>remote </a:t>
            </a:r>
            <a:r>
              <a:rPr lang="en-GB" sz="2200" dirty="0"/>
              <a:t>place where stood, as it turned out, the golden shrine of the Ethiopians, put the priests to the sword, and after abolishing this custom thereafter ordered affairs </a:t>
            </a:r>
            <a:r>
              <a:rPr lang="en-GB" sz="2200" dirty="0" smtClean="0"/>
              <a:t>as he saw fit.” – </a:t>
            </a:r>
            <a:r>
              <a:rPr lang="en-GB" sz="2200" b="1" dirty="0" err="1" smtClean="0"/>
              <a:t>Diod</a:t>
            </a:r>
            <a:r>
              <a:rPr lang="en-GB" sz="2200" b="1" dirty="0" smtClean="0"/>
              <a:t>. 3.6</a:t>
            </a:r>
            <a:r>
              <a:rPr lang="en-GB" sz="2200" dirty="0" smtClean="0"/>
              <a:t>. </a:t>
            </a:r>
            <a:endParaRPr lang="en-GB" sz="2200" dirty="0"/>
          </a:p>
        </p:txBody>
      </p:sp>
    </p:spTree>
    <p:extLst>
      <p:ext uri="{BB962C8B-B14F-4D97-AF65-F5344CB8AC3E}">
        <p14:creationId xmlns:p14="http://schemas.microsoft.com/office/powerpoint/2010/main" val="3928034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301006"/>
          </a:xfrm>
        </p:spPr>
        <p:txBody>
          <a:bodyPr>
            <a:normAutofit fontScale="90000"/>
          </a:bodyPr>
          <a:lstStyle/>
          <a:p>
            <a:r>
              <a:rPr lang="en-GB" b="1" dirty="0"/>
              <a:t>The </a:t>
            </a:r>
            <a:r>
              <a:rPr lang="en-GB" b="1" dirty="0" smtClean="0"/>
              <a:t>Romans </a:t>
            </a:r>
            <a:r>
              <a:rPr lang="en-GB" b="1" dirty="0"/>
              <a:t>and the Kingdom of </a:t>
            </a:r>
            <a:r>
              <a:rPr lang="en-GB" b="1" dirty="0" err="1"/>
              <a:t>Meroë</a:t>
            </a:r>
            <a:endParaRPr lang="en-GB" b="1" dirty="0"/>
          </a:p>
        </p:txBody>
      </p:sp>
      <p:sp>
        <p:nvSpPr>
          <p:cNvPr id="3" name="Content Placeholder 2"/>
          <p:cNvSpPr>
            <a:spLocks noGrp="1"/>
          </p:cNvSpPr>
          <p:nvPr>
            <p:ph sz="half" idx="1"/>
          </p:nvPr>
        </p:nvSpPr>
        <p:spPr>
          <a:xfrm>
            <a:off x="0" y="1412776"/>
            <a:ext cx="5580112" cy="5445224"/>
          </a:xfrm>
        </p:spPr>
        <p:txBody>
          <a:bodyPr>
            <a:normAutofit fontScale="92500"/>
          </a:bodyPr>
          <a:lstStyle/>
          <a:p>
            <a:r>
              <a:rPr lang="en-GB" dirty="0" smtClean="0"/>
              <a:t>Cornelius Gallus the first governor of Egypt (30-26 BC) was confronted with a revolt in the </a:t>
            </a:r>
            <a:r>
              <a:rPr lang="en-GB" dirty="0" err="1" smtClean="0"/>
              <a:t>Thebiad</a:t>
            </a:r>
            <a:r>
              <a:rPr lang="en-GB" dirty="0" smtClean="0"/>
              <a:t>.</a:t>
            </a:r>
          </a:p>
          <a:p>
            <a:endParaRPr lang="en-GB" sz="200" dirty="0" smtClean="0"/>
          </a:p>
          <a:p>
            <a:r>
              <a:rPr lang="en-GB" dirty="0" smtClean="0"/>
              <a:t>Portion of troops from the </a:t>
            </a:r>
            <a:r>
              <a:rPr lang="en-GB" dirty="0" err="1" smtClean="0"/>
              <a:t>Triakontaschoinos</a:t>
            </a:r>
            <a:r>
              <a:rPr lang="en-GB" dirty="0" smtClean="0"/>
              <a:t> withdrawn for Aelius Gallus’ (26-24 BC) Arabian </a:t>
            </a:r>
            <a:r>
              <a:rPr lang="en-GB" dirty="0"/>
              <a:t>campaign [</a:t>
            </a:r>
            <a:r>
              <a:rPr lang="en-GB" dirty="0" err="1" smtClean="0"/>
              <a:t>schoinos</a:t>
            </a:r>
            <a:r>
              <a:rPr lang="en-GB" dirty="0" smtClean="0"/>
              <a:t> = c.40 </a:t>
            </a:r>
            <a:r>
              <a:rPr lang="en-GB" dirty="0" err="1" smtClean="0"/>
              <a:t>stades</a:t>
            </a:r>
            <a:r>
              <a:rPr lang="en-GB" dirty="0" smtClean="0"/>
              <a:t>].</a:t>
            </a:r>
          </a:p>
          <a:p>
            <a:endParaRPr lang="en-GB" sz="200" dirty="0" smtClean="0"/>
          </a:p>
          <a:p>
            <a:r>
              <a:rPr lang="en-GB" dirty="0" smtClean="0"/>
              <a:t>Capture of </a:t>
            </a:r>
            <a:r>
              <a:rPr lang="en-GB" dirty="0" err="1" smtClean="0"/>
              <a:t>Syene</a:t>
            </a:r>
            <a:r>
              <a:rPr lang="en-GB" dirty="0" smtClean="0"/>
              <a:t>, Elephantine and Philae.</a:t>
            </a:r>
          </a:p>
          <a:p>
            <a:endParaRPr lang="en-GB" sz="200" dirty="0"/>
          </a:p>
          <a:p>
            <a:r>
              <a:rPr lang="en-GB" dirty="0"/>
              <a:t>Gaius Petronius (24-21 BC) launches two Ethiopian campaigns </a:t>
            </a:r>
            <a:r>
              <a:rPr lang="en-GB" dirty="0" smtClean="0"/>
              <a:t>in 24 </a:t>
            </a:r>
            <a:r>
              <a:rPr lang="en-GB" dirty="0"/>
              <a:t>BC and a second ending in 22 BC</a:t>
            </a:r>
            <a:r>
              <a:rPr lang="en-GB" dirty="0" smtClean="0"/>
              <a:t>.</a:t>
            </a:r>
          </a:p>
          <a:p>
            <a:endParaRPr lang="en-GB" dirty="0" smtClean="0"/>
          </a:p>
          <a:p>
            <a:endParaRPr lang="en-GB" dirty="0" smtClean="0"/>
          </a:p>
          <a:p>
            <a:endParaRPr lang="en-GB" dirty="0" smtClean="0"/>
          </a:p>
          <a:p>
            <a:endParaRPr lang="en-GB" dirty="0" smtClean="0"/>
          </a:p>
          <a:p>
            <a:pPr marL="0" indent="0">
              <a:buNone/>
            </a:pPr>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85212" y="4293096"/>
            <a:ext cx="3369031" cy="2366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4860032" y="1556793"/>
            <a:ext cx="4038600" cy="232816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1412776"/>
            <a:ext cx="2016224"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2337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144000" cy="6741368"/>
          </a:xfrm>
        </p:spPr>
        <p:txBody>
          <a:bodyPr>
            <a:noAutofit/>
          </a:bodyPr>
          <a:lstStyle/>
          <a:p>
            <a:pPr marL="0" indent="0">
              <a:buNone/>
            </a:pPr>
            <a:r>
              <a:rPr lang="en-GB" sz="2250" dirty="0"/>
              <a:t>“The whole of this country has successively had the names of </a:t>
            </a:r>
            <a:r>
              <a:rPr lang="en-GB" sz="2250" dirty="0" err="1" smtClean="0"/>
              <a:t>Aetheria</a:t>
            </a:r>
            <a:r>
              <a:rPr lang="en-GB" sz="2250" dirty="0"/>
              <a:t>, </a:t>
            </a:r>
            <a:r>
              <a:rPr lang="en-GB" sz="2250" dirty="0" err="1"/>
              <a:t>Atlantia</a:t>
            </a:r>
            <a:r>
              <a:rPr lang="en-GB" sz="2250" dirty="0"/>
              <a:t>, and last of all, </a:t>
            </a:r>
            <a:r>
              <a:rPr lang="en-GB" sz="2250" dirty="0" err="1" smtClean="0"/>
              <a:t>Aethiopia</a:t>
            </a:r>
            <a:r>
              <a:rPr lang="en-GB" sz="2250" dirty="0"/>
              <a:t>, </a:t>
            </a:r>
            <a:r>
              <a:rPr lang="en-GB" sz="2250" dirty="0" smtClean="0"/>
              <a:t>from </a:t>
            </a:r>
            <a:r>
              <a:rPr lang="en-GB" sz="2250" dirty="0" err="1" smtClean="0"/>
              <a:t>Aethiops</a:t>
            </a:r>
            <a:r>
              <a:rPr lang="en-GB" sz="2250" dirty="0"/>
              <a:t>, the son of Vulcan. It is not at all surprising that towards the extremity of this region the men and animals assume a monstrous form, when we consider </a:t>
            </a:r>
            <a:r>
              <a:rPr lang="en-GB" sz="2250" b="1" dirty="0"/>
              <a:t>the changeableness and volubility of fire</a:t>
            </a:r>
            <a:r>
              <a:rPr lang="en-GB" sz="2250" dirty="0"/>
              <a:t>, </a:t>
            </a:r>
            <a:r>
              <a:rPr lang="en-GB" sz="2250" b="1" dirty="0"/>
              <a:t>the heat of which is the great agent in imparting various forms and shapes to bodies</a:t>
            </a:r>
            <a:r>
              <a:rPr lang="en-GB" sz="2250" dirty="0"/>
              <a:t>. Indeed, it is reported that in the interior, on the eastern side, there is </a:t>
            </a:r>
            <a:r>
              <a:rPr lang="en-GB" sz="2250" b="1" dirty="0"/>
              <a:t>a people that have no noses</a:t>
            </a:r>
            <a:r>
              <a:rPr lang="en-GB" sz="2250" dirty="0"/>
              <a:t>, the whole face presenting a plane surface; that </a:t>
            </a:r>
            <a:r>
              <a:rPr lang="en-GB" sz="2250" b="1" dirty="0"/>
              <a:t>others again are destitute of the upper lip</a:t>
            </a:r>
            <a:r>
              <a:rPr lang="en-GB" sz="2250" dirty="0"/>
              <a:t>, and </a:t>
            </a:r>
            <a:r>
              <a:rPr lang="en-GB" sz="2250" b="1" dirty="0"/>
              <a:t>others are without tongues</a:t>
            </a:r>
            <a:r>
              <a:rPr lang="en-GB" sz="2250" dirty="0"/>
              <a:t>. Others again, </a:t>
            </a:r>
            <a:r>
              <a:rPr lang="en-GB" sz="2250" b="1" dirty="0"/>
              <a:t>have the mouth grown together, and being destitute of nostrils</a:t>
            </a:r>
            <a:r>
              <a:rPr lang="en-GB" sz="2250" dirty="0"/>
              <a:t>, breathe through one passage only, imbibing their drink through it by means of the hollow stalk of the oat, which there grows spontaneously and supplies them with its grain for food. </a:t>
            </a:r>
            <a:r>
              <a:rPr lang="en-GB" sz="2250" b="1" dirty="0"/>
              <a:t>Some of these nations have to</a:t>
            </a:r>
            <a:r>
              <a:rPr lang="en-GB" sz="2250" dirty="0"/>
              <a:t> </a:t>
            </a:r>
            <a:r>
              <a:rPr lang="en-GB" sz="2250" b="1" dirty="0"/>
              <a:t>employ gestures by nodding the head and moving the limbs, instead of speech</a:t>
            </a:r>
            <a:r>
              <a:rPr lang="en-GB" sz="2250" dirty="0"/>
              <a:t>. Others again were </a:t>
            </a:r>
            <a:r>
              <a:rPr lang="en-GB" sz="2250" b="1" dirty="0"/>
              <a:t>unacquainted with the use of fire before the time of Ptolemy [IX] </a:t>
            </a:r>
            <a:r>
              <a:rPr lang="en-GB" sz="2250" b="1" dirty="0" err="1"/>
              <a:t>Lathyrus</a:t>
            </a:r>
            <a:r>
              <a:rPr lang="en-GB" sz="2250" dirty="0"/>
              <a:t>, king of Egypt. Some writers have also stated that there is a nation of Pygmies, which dwells among the marshes in which the river Nile takes its rise; while on the coast of, </a:t>
            </a:r>
            <a:r>
              <a:rPr lang="en-GB" sz="2250" dirty="0" err="1" smtClean="0"/>
              <a:t>Aethiopia</a:t>
            </a:r>
            <a:r>
              <a:rPr lang="en-GB" sz="2250" dirty="0"/>
              <a:t>, where we paused, there is a range of mountains, of a red colour, which have the appearance of being always burning</a:t>
            </a:r>
            <a:r>
              <a:rPr lang="en-GB" sz="2250" dirty="0" smtClean="0"/>
              <a:t>.” – </a:t>
            </a:r>
            <a:r>
              <a:rPr lang="en-GB" sz="2250" b="1" dirty="0" smtClean="0"/>
              <a:t>Pliny </a:t>
            </a:r>
            <a:r>
              <a:rPr lang="en-GB" sz="2250" b="1" i="1" dirty="0" smtClean="0"/>
              <a:t>NH </a:t>
            </a:r>
            <a:r>
              <a:rPr lang="en-GB" sz="2250" b="1" dirty="0" smtClean="0"/>
              <a:t>6.35.135 ff.</a:t>
            </a:r>
            <a:endParaRPr lang="en-GB" sz="2250" b="1" dirty="0"/>
          </a:p>
        </p:txBody>
      </p:sp>
    </p:spTree>
    <p:extLst>
      <p:ext uri="{BB962C8B-B14F-4D97-AF65-F5344CB8AC3E}">
        <p14:creationId xmlns:p14="http://schemas.microsoft.com/office/powerpoint/2010/main" val="1942522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Later Contact</a:t>
            </a:r>
            <a:endParaRPr lang="en-GB" b="1" dirty="0"/>
          </a:p>
        </p:txBody>
      </p:sp>
      <p:sp>
        <p:nvSpPr>
          <p:cNvPr id="3" name="Content Placeholder 2"/>
          <p:cNvSpPr>
            <a:spLocks noGrp="1"/>
          </p:cNvSpPr>
          <p:nvPr>
            <p:ph sz="half" idx="1"/>
          </p:nvPr>
        </p:nvSpPr>
        <p:spPr>
          <a:xfrm>
            <a:off x="107504" y="1600200"/>
            <a:ext cx="8784976" cy="2692896"/>
          </a:xfrm>
        </p:spPr>
        <p:txBody>
          <a:bodyPr>
            <a:normAutofit fontScale="92500" lnSpcReduction="10000"/>
          </a:bodyPr>
          <a:lstStyle/>
          <a:p>
            <a:r>
              <a:rPr lang="en-GB" dirty="0" smtClean="0"/>
              <a:t>Maintenance of diplomatic contact.</a:t>
            </a:r>
          </a:p>
          <a:p>
            <a:endParaRPr lang="en-GB" sz="800" dirty="0"/>
          </a:p>
          <a:p>
            <a:r>
              <a:rPr lang="en-GB" dirty="0"/>
              <a:t>A Greek graffito from Philae records a visit in AD 260 by </a:t>
            </a:r>
            <a:r>
              <a:rPr lang="en-GB" dirty="0" err="1"/>
              <a:t>Abratoi</a:t>
            </a:r>
            <a:r>
              <a:rPr lang="en-GB" dirty="0"/>
              <a:t>, the son of the Ethiopian </a:t>
            </a:r>
            <a:r>
              <a:rPr lang="en-GB" dirty="0" smtClean="0"/>
              <a:t>king.</a:t>
            </a:r>
          </a:p>
          <a:p>
            <a:endParaRPr lang="en-GB" sz="900" dirty="0"/>
          </a:p>
          <a:p>
            <a:r>
              <a:rPr lang="en-GB" dirty="0"/>
              <a:t>A Greek inscription of 13 BC records a </a:t>
            </a:r>
            <a:r>
              <a:rPr lang="en-GB" dirty="0" err="1"/>
              <a:t>Meroitic</a:t>
            </a:r>
            <a:r>
              <a:rPr lang="en-GB" dirty="0"/>
              <a:t> mission of a certain </a:t>
            </a:r>
            <a:r>
              <a:rPr lang="en-GB" dirty="0" err="1"/>
              <a:t>Harpocras</a:t>
            </a:r>
            <a:r>
              <a:rPr lang="en-GB" dirty="0"/>
              <a:t>, who passed through </a:t>
            </a:r>
            <a:r>
              <a:rPr lang="en-GB" dirty="0" err="1"/>
              <a:t>Pselchis</a:t>
            </a:r>
            <a:r>
              <a:rPr lang="en-GB" dirty="0"/>
              <a:t> on his way up-country</a:t>
            </a:r>
            <a:endParaRPr lang="en-GB" dirty="0" smtClean="0"/>
          </a:p>
          <a:p>
            <a:endParaRPr lang="en-GB" sz="800" dirty="0"/>
          </a:p>
        </p:txBody>
      </p:sp>
      <p:pic>
        <p:nvPicPr>
          <p:cNvPr id="4098"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355976" y="3933056"/>
            <a:ext cx="4398640" cy="2692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113521" y="4293096"/>
            <a:ext cx="4104456" cy="258491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sz="2600" dirty="0" smtClean="0"/>
              <a:t>Latin inscription at </a:t>
            </a:r>
            <a:r>
              <a:rPr lang="en-GB" sz="2600" dirty="0" err="1" smtClean="0"/>
              <a:t>Musawwarat</a:t>
            </a:r>
            <a:r>
              <a:rPr lang="en-GB" sz="2600" dirty="0" smtClean="0"/>
              <a:t> (Sudan) - </a:t>
            </a:r>
            <a:r>
              <a:rPr lang="en-GB" sz="2600" dirty="0"/>
              <a:t>a pilgrimage to commune with </a:t>
            </a:r>
            <a:r>
              <a:rPr lang="en-GB" sz="2600" dirty="0" smtClean="0"/>
              <a:t>Isis</a:t>
            </a:r>
            <a:r>
              <a:rPr lang="en-GB" sz="2600" dirty="0"/>
              <a:t> </a:t>
            </a:r>
            <a:r>
              <a:rPr lang="en-GB" sz="2600" dirty="0" smtClean="0"/>
              <a:t>or </a:t>
            </a:r>
            <a:r>
              <a:rPr lang="en-GB" sz="2600" dirty="0"/>
              <a:t>a delegate of a </a:t>
            </a:r>
            <a:r>
              <a:rPr lang="en-GB" sz="2600" dirty="0" err="1"/>
              <a:t>Meroitic</a:t>
            </a:r>
            <a:r>
              <a:rPr lang="en-GB" sz="2600" dirty="0"/>
              <a:t> queen to </a:t>
            </a:r>
            <a:r>
              <a:rPr lang="en-GB" sz="2600" dirty="0" smtClean="0"/>
              <a:t>Rome?</a:t>
            </a:r>
          </a:p>
          <a:p>
            <a:endParaRPr lang="en-GB" sz="2600" dirty="0" smtClean="0"/>
          </a:p>
          <a:p>
            <a:endParaRPr lang="en-GB" sz="2600" dirty="0"/>
          </a:p>
        </p:txBody>
      </p:sp>
    </p:spTree>
    <p:extLst>
      <p:ext uri="{BB962C8B-B14F-4D97-AF65-F5344CB8AC3E}">
        <p14:creationId xmlns:p14="http://schemas.microsoft.com/office/powerpoint/2010/main" val="2161420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0" y="0"/>
            <a:ext cx="9144000" cy="6858000"/>
          </a:xfrm>
        </p:spPr>
        <p:txBody>
          <a:bodyPr>
            <a:normAutofit fontScale="77500" lnSpcReduction="20000"/>
          </a:bodyPr>
          <a:lstStyle/>
          <a:p>
            <a:pPr marL="0" indent="0">
              <a:buNone/>
            </a:pPr>
            <a:r>
              <a:rPr lang="en-GB" dirty="0" smtClean="0"/>
              <a:t>“Nero</a:t>
            </a:r>
            <a:r>
              <a:rPr lang="en-GB" dirty="0"/>
              <a:t>, though angry at him, did not sail against him, nor yet against the Ethiopians or the Caspian Gates, as he had intended. He did, indeed, among other things, send spies to both places, but seeing that the subjugation of these regions demanded time and labour, he hoped that they would submit to him of their own accord</a:t>
            </a:r>
            <a:r>
              <a:rPr lang="en-GB" dirty="0" smtClean="0"/>
              <a:t>.” </a:t>
            </a:r>
            <a:r>
              <a:rPr lang="en-GB" dirty="0"/>
              <a:t>– </a:t>
            </a:r>
            <a:r>
              <a:rPr lang="en-GB" b="1" dirty="0" err="1"/>
              <a:t>Dio</a:t>
            </a:r>
            <a:r>
              <a:rPr lang="en-GB" b="1" dirty="0"/>
              <a:t> Cassius 63.8.1-2. </a:t>
            </a:r>
            <a:endParaRPr lang="en-GB" dirty="0"/>
          </a:p>
          <a:p>
            <a:pPr marL="0" indent="0">
              <a:buNone/>
            </a:pPr>
            <a:endParaRPr lang="en-GB" sz="700" dirty="0" smtClean="0"/>
          </a:p>
          <a:p>
            <a:pPr marL="0" indent="0">
              <a:buNone/>
            </a:pPr>
            <a:r>
              <a:rPr lang="en-GB" dirty="0" smtClean="0"/>
              <a:t>“These </a:t>
            </a:r>
            <a:r>
              <a:rPr lang="en-GB" dirty="0"/>
              <a:t>are the names of places given as far as </a:t>
            </a:r>
            <a:r>
              <a:rPr lang="en-GB" dirty="0" err="1"/>
              <a:t>Meroë</a:t>
            </a:r>
            <a:r>
              <a:rPr lang="en-GB" dirty="0"/>
              <a:t>: but at the present day hardly any of them on either side of the river are in existence; at all events, the praetorian troops that were sent by the Emperor Nero under the command of a tribune, for the purposes of enquiry, when, among his other wars, he was contemplating an expedition against Ethiopia, brought back word that they had met with nothing but deserts on their route</a:t>
            </a:r>
            <a:r>
              <a:rPr lang="en-GB" dirty="0" smtClean="0"/>
              <a:t>.” </a:t>
            </a:r>
            <a:r>
              <a:rPr lang="en-GB" dirty="0"/>
              <a:t>– </a:t>
            </a:r>
            <a:r>
              <a:rPr lang="en-GB" b="1" dirty="0"/>
              <a:t>Pliny </a:t>
            </a:r>
            <a:r>
              <a:rPr lang="en-GB" b="1" i="1" dirty="0"/>
              <a:t>NH </a:t>
            </a:r>
            <a:r>
              <a:rPr lang="en-GB" b="1" dirty="0" smtClean="0"/>
              <a:t>6.35.181</a:t>
            </a:r>
            <a:r>
              <a:rPr lang="en-GB" dirty="0" smtClean="0"/>
              <a:t>.</a:t>
            </a:r>
          </a:p>
          <a:p>
            <a:pPr marL="0" indent="0">
              <a:buNone/>
            </a:pPr>
            <a:endParaRPr lang="en-GB" sz="700" b="1" dirty="0"/>
          </a:p>
          <a:p>
            <a:pPr marL="0" indent="0">
              <a:buNone/>
            </a:pPr>
            <a:r>
              <a:rPr lang="en-GB" dirty="0"/>
              <a:t>“I have myself heard from their own lips </a:t>
            </a:r>
            <a:r>
              <a:rPr lang="en-GB" dirty="0" smtClean="0"/>
              <a:t>the story </a:t>
            </a:r>
            <a:r>
              <a:rPr lang="en-GB" dirty="0"/>
              <a:t>told by the two non-commissioned </a:t>
            </a:r>
            <a:r>
              <a:rPr lang="en-GB" dirty="0" smtClean="0"/>
              <a:t>officers sent </a:t>
            </a:r>
            <a:r>
              <a:rPr lang="en-GB" dirty="0"/>
              <a:t>to investigate the sources of the Nile by </a:t>
            </a:r>
            <a:r>
              <a:rPr lang="en-GB" dirty="0" smtClean="0"/>
              <a:t>our good </a:t>
            </a:r>
            <a:r>
              <a:rPr lang="en-GB" dirty="0"/>
              <a:t>Emperor Nero, a monarch devoted to </a:t>
            </a:r>
            <a:r>
              <a:rPr lang="en-GB" dirty="0" smtClean="0"/>
              <a:t>virtue in </a:t>
            </a:r>
            <a:r>
              <a:rPr lang="en-GB" dirty="0"/>
              <a:t>every form, but especially solicitous for </a:t>
            </a:r>
            <a:r>
              <a:rPr lang="en-GB" dirty="0" smtClean="0"/>
              <a:t>the interests </a:t>
            </a:r>
            <a:r>
              <a:rPr lang="en-GB" dirty="0"/>
              <a:t>of truth. The King of Ethiopia </a:t>
            </a:r>
            <a:r>
              <a:rPr lang="en-GB" dirty="0" smtClean="0"/>
              <a:t>had supplied </a:t>
            </a:r>
            <a:r>
              <a:rPr lang="en-GB" dirty="0"/>
              <a:t>them with assistance and furnished </a:t>
            </a:r>
            <a:r>
              <a:rPr lang="en-GB" dirty="0" smtClean="0"/>
              <a:t>letters of </a:t>
            </a:r>
            <a:r>
              <a:rPr lang="en-GB" dirty="0"/>
              <a:t>introduction to the neighbouring kings, </a:t>
            </a:r>
            <a:r>
              <a:rPr lang="en-GB" dirty="0" smtClean="0"/>
              <a:t>and so </a:t>
            </a:r>
            <a:r>
              <a:rPr lang="en-GB" dirty="0"/>
              <a:t>they had penetrated into the heart of </a:t>
            </a:r>
            <a:r>
              <a:rPr lang="en-GB" dirty="0" smtClean="0"/>
              <a:t>Africa and </a:t>
            </a:r>
            <a:r>
              <a:rPr lang="en-GB" dirty="0"/>
              <a:t>accomplished a long journey</a:t>
            </a:r>
            <a:r>
              <a:rPr lang="en-GB" dirty="0" smtClean="0"/>
              <a:t>.” – </a:t>
            </a:r>
            <a:r>
              <a:rPr lang="en-GB" b="1" dirty="0" smtClean="0"/>
              <a:t>Seneca </a:t>
            </a:r>
            <a:r>
              <a:rPr lang="en-GB" b="1" i="1" dirty="0" smtClean="0"/>
              <a:t>Natural Questions </a:t>
            </a:r>
            <a:r>
              <a:rPr lang="en-GB" b="1" dirty="0" smtClean="0"/>
              <a:t>6.8.3</a:t>
            </a:r>
            <a:r>
              <a:rPr lang="en-GB" dirty="0" smtClean="0"/>
              <a:t>. </a:t>
            </a:r>
            <a:endParaRPr lang="en-GB" dirty="0"/>
          </a:p>
        </p:txBody>
      </p:sp>
    </p:spTree>
    <p:extLst>
      <p:ext uri="{BB962C8B-B14F-4D97-AF65-F5344CB8AC3E}">
        <p14:creationId xmlns:p14="http://schemas.microsoft.com/office/powerpoint/2010/main" val="560399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Ethiopians in the Roman Army?</a:t>
            </a:r>
            <a:endParaRPr lang="en-GB" b="1" dirty="0"/>
          </a:p>
        </p:txBody>
      </p:sp>
      <p:sp>
        <p:nvSpPr>
          <p:cNvPr id="3" name="Content Placeholder 2"/>
          <p:cNvSpPr>
            <a:spLocks noGrp="1"/>
          </p:cNvSpPr>
          <p:nvPr>
            <p:ph idx="1"/>
          </p:nvPr>
        </p:nvSpPr>
        <p:spPr>
          <a:xfrm>
            <a:off x="107504" y="980728"/>
            <a:ext cx="8928992" cy="3315909"/>
          </a:xfrm>
        </p:spPr>
        <p:txBody>
          <a:bodyPr>
            <a:normAutofit fontScale="85000" lnSpcReduction="20000"/>
          </a:bodyPr>
          <a:lstStyle/>
          <a:p>
            <a:r>
              <a:rPr lang="en-GB" dirty="0" smtClean="0"/>
              <a:t>Ethiopian </a:t>
            </a:r>
            <a:r>
              <a:rPr lang="en-GB" i="1" dirty="0" err="1"/>
              <a:t>numeri</a:t>
            </a:r>
            <a:r>
              <a:rPr lang="en-GB" dirty="0"/>
              <a:t> </a:t>
            </a:r>
            <a:r>
              <a:rPr lang="en-GB" dirty="0" smtClean="0"/>
              <a:t>in the Roman army?</a:t>
            </a:r>
          </a:p>
          <a:p>
            <a:endParaRPr lang="en-GB" sz="600" dirty="0"/>
          </a:p>
          <a:p>
            <a:pPr marL="0" indent="0">
              <a:buNone/>
            </a:pPr>
            <a:r>
              <a:rPr lang="en-GB" dirty="0" smtClean="0"/>
              <a:t>“…an </a:t>
            </a:r>
            <a:r>
              <a:rPr lang="en-GB" dirty="0"/>
              <a:t>Ethiopian soldier, who was famous among buffoons and always a notable jester, met him with a garland of cypress-boughs</a:t>
            </a:r>
            <a:r>
              <a:rPr lang="en-GB" dirty="0" smtClean="0"/>
              <a:t>. </a:t>
            </a:r>
            <a:r>
              <a:rPr lang="en-GB" dirty="0"/>
              <a:t>And when Severus in a rage ordered that the man be removed from his sight, troubled as he was by the man's ominous colour and the ominous nature of the garland, the Ethiopian by way of jest cried, it is said, "You have been all </a:t>
            </a:r>
            <a:r>
              <a:rPr lang="en-GB" dirty="0" smtClean="0"/>
              <a:t>things, </a:t>
            </a:r>
            <a:r>
              <a:rPr lang="en-GB" dirty="0"/>
              <a:t>you have conquered all things, now, O conqueror, be a god</a:t>
            </a:r>
            <a:r>
              <a:rPr lang="en-GB" dirty="0" smtClean="0"/>
              <a:t>.“ - </a:t>
            </a:r>
            <a:r>
              <a:rPr lang="en-GB" b="1" i="1" dirty="0" smtClean="0"/>
              <a:t>SHA Severus </a:t>
            </a:r>
            <a:r>
              <a:rPr lang="en-GB" b="1" dirty="0" smtClean="0"/>
              <a:t>22.4-5</a:t>
            </a:r>
            <a:r>
              <a:rPr lang="en-GB" dirty="0" smtClean="0"/>
              <a:t>. </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4221088"/>
            <a:ext cx="6552728" cy="25456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2098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Rise of the </a:t>
            </a:r>
            <a:r>
              <a:rPr lang="en-GB" b="1" dirty="0" err="1" smtClean="0"/>
              <a:t>Blemmyes</a:t>
            </a:r>
            <a:endParaRPr lang="en-GB" b="1" dirty="0"/>
          </a:p>
        </p:txBody>
      </p:sp>
      <p:sp>
        <p:nvSpPr>
          <p:cNvPr id="3" name="Content Placeholder 2"/>
          <p:cNvSpPr>
            <a:spLocks noGrp="1"/>
          </p:cNvSpPr>
          <p:nvPr>
            <p:ph sz="half" idx="1"/>
          </p:nvPr>
        </p:nvSpPr>
        <p:spPr>
          <a:xfrm>
            <a:off x="107504" y="1600201"/>
            <a:ext cx="5976664" cy="3629000"/>
          </a:xfrm>
        </p:spPr>
        <p:txBody>
          <a:bodyPr>
            <a:normAutofit lnSpcReduction="10000"/>
          </a:bodyPr>
          <a:lstStyle/>
          <a:p>
            <a:r>
              <a:rPr lang="en-GB" dirty="0" err="1"/>
              <a:t>Blemmyes</a:t>
            </a:r>
            <a:r>
              <a:rPr lang="en-GB" dirty="0"/>
              <a:t> </a:t>
            </a:r>
            <a:r>
              <a:rPr lang="en-GB" dirty="0" smtClean="0"/>
              <a:t>repeatedly invade Egypt between </a:t>
            </a:r>
            <a:r>
              <a:rPr lang="en-GB" dirty="0"/>
              <a:t>the middle of the third century to the late sixth century </a:t>
            </a:r>
            <a:r>
              <a:rPr lang="en-GB" dirty="0" smtClean="0"/>
              <a:t>AD.</a:t>
            </a:r>
          </a:p>
          <a:p>
            <a:endParaRPr lang="en-GB" sz="500" dirty="0"/>
          </a:p>
          <a:p>
            <a:r>
              <a:rPr lang="en-GB" dirty="0" smtClean="0"/>
              <a:t>Capture of Koptos and Ptolemais – </a:t>
            </a:r>
            <a:r>
              <a:rPr lang="en-GB" dirty="0"/>
              <a:t>recapture by </a:t>
            </a:r>
            <a:r>
              <a:rPr lang="en-GB" dirty="0" err="1"/>
              <a:t>Probus</a:t>
            </a:r>
            <a:r>
              <a:rPr lang="en-GB" dirty="0"/>
              <a:t> (AD 276-282</a:t>
            </a:r>
            <a:r>
              <a:rPr lang="en-GB" dirty="0" smtClean="0"/>
              <a:t>).  </a:t>
            </a:r>
          </a:p>
          <a:p>
            <a:endParaRPr lang="en-GB" sz="500" dirty="0"/>
          </a:p>
          <a:p>
            <a:r>
              <a:rPr lang="en-GB" dirty="0" smtClean="0"/>
              <a:t>Diocletian </a:t>
            </a:r>
            <a:r>
              <a:rPr lang="en-GB" dirty="0"/>
              <a:t>ceding territory (</a:t>
            </a:r>
            <a:r>
              <a:rPr lang="en-GB" dirty="0" err="1" smtClean="0"/>
              <a:t>Dodekaschoinos</a:t>
            </a:r>
            <a:r>
              <a:rPr lang="en-GB" dirty="0" smtClean="0"/>
              <a:t>) </a:t>
            </a:r>
            <a:r>
              <a:rPr lang="en-GB" dirty="0"/>
              <a:t>to the </a:t>
            </a:r>
            <a:r>
              <a:rPr lang="en-GB" dirty="0" err="1" smtClean="0"/>
              <a:t>Nobades</a:t>
            </a:r>
            <a:r>
              <a:rPr lang="en-GB" dirty="0" smtClean="0"/>
              <a:t> to create buffer zone</a:t>
            </a:r>
            <a:r>
              <a:rPr lang="en-GB" dirty="0"/>
              <a:t> </a:t>
            </a:r>
            <a:r>
              <a:rPr lang="en-GB" dirty="0" smtClean="0"/>
              <a:t>(c.120 km).</a:t>
            </a:r>
            <a:endParaRPr lang="en-GB"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56176" y="1700808"/>
            <a:ext cx="2664296" cy="3444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179512" y="5229200"/>
            <a:ext cx="8784976" cy="1628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mtClean="0"/>
              <a:t>“Then it was that the emperor [Diocletian] decreed to them [Nobades] and the Blemmyes a fixed sum of gold should be given every year with the stipulation that they no longer plunder the Romans.” – </a:t>
            </a:r>
            <a:r>
              <a:rPr lang="en-GB" b="1" smtClean="0"/>
              <a:t>Procopius </a:t>
            </a:r>
            <a:r>
              <a:rPr lang="en-GB" b="1" i="1" smtClean="0"/>
              <a:t>History of the Wars </a:t>
            </a:r>
            <a:r>
              <a:rPr lang="en-GB" b="1" smtClean="0"/>
              <a:t>1.19.32</a:t>
            </a:r>
            <a:r>
              <a:rPr lang="en-GB" smtClean="0"/>
              <a:t>.</a:t>
            </a:r>
            <a:endParaRPr lang="en-GB" dirty="0"/>
          </a:p>
        </p:txBody>
      </p:sp>
    </p:spTree>
    <p:extLst>
      <p:ext uri="{BB962C8B-B14F-4D97-AF65-F5344CB8AC3E}">
        <p14:creationId xmlns:p14="http://schemas.microsoft.com/office/powerpoint/2010/main" val="3374969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err="1" smtClean="0"/>
              <a:t>Adulis</a:t>
            </a:r>
            <a:r>
              <a:rPr lang="en-GB" sz="6000" b="1" dirty="0" smtClean="0"/>
              <a:t> and Axum</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24977618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80120"/>
          </a:xfrm>
        </p:spPr>
        <p:txBody>
          <a:bodyPr/>
          <a:lstStyle/>
          <a:p>
            <a:r>
              <a:rPr lang="en-GB" b="1" dirty="0" err="1" smtClean="0"/>
              <a:t>Z</a:t>
            </a:r>
            <a:r>
              <a:rPr lang="en-GB" b="1" dirty="0" err="1" smtClean="0">
                <a:cs typeface="Times New Roman"/>
              </a:rPr>
              <a:t>ôskalês</a:t>
            </a:r>
            <a:r>
              <a:rPr lang="en-GB" b="1" dirty="0" smtClean="0">
                <a:cs typeface="Times New Roman"/>
              </a:rPr>
              <a:t> the King of </a:t>
            </a:r>
            <a:r>
              <a:rPr lang="en-GB" b="1" dirty="0" err="1" smtClean="0">
                <a:cs typeface="Times New Roman"/>
              </a:rPr>
              <a:t>Barbaria</a:t>
            </a:r>
            <a:endParaRPr lang="en-GB" b="1" dirty="0"/>
          </a:p>
        </p:txBody>
      </p:sp>
      <p:sp>
        <p:nvSpPr>
          <p:cNvPr id="3" name="Content Placeholder 2"/>
          <p:cNvSpPr>
            <a:spLocks noGrp="1"/>
          </p:cNvSpPr>
          <p:nvPr>
            <p:ph idx="1"/>
          </p:nvPr>
        </p:nvSpPr>
        <p:spPr>
          <a:xfrm>
            <a:off x="107504" y="1196752"/>
            <a:ext cx="8928992" cy="5661248"/>
          </a:xfrm>
        </p:spPr>
        <p:txBody>
          <a:bodyPr>
            <a:normAutofit fontScale="92500" lnSpcReduction="10000"/>
          </a:bodyPr>
          <a:lstStyle/>
          <a:p>
            <a:pPr marL="0" indent="0">
              <a:buNone/>
            </a:pPr>
            <a:r>
              <a:rPr lang="en-GB" dirty="0" smtClean="0"/>
              <a:t>“After about 800 </a:t>
            </a:r>
            <a:r>
              <a:rPr lang="en-GB" dirty="0" err="1" smtClean="0"/>
              <a:t>stades</a:t>
            </a:r>
            <a:r>
              <a:rPr lang="en-GB" dirty="0" smtClean="0"/>
              <a:t> [from </a:t>
            </a:r>
            <a:r>
              <a:rPr lang="en-GB" dirty="0" err="1" smtClean="0"/>
              <a:t>Adulis</a:t>
            </a:r>
            <a:r>
              <a:rPr lang="en-GB" dirty="0" smtClean="0"/>
              <a:t>] comes another, very deep, bay near whose mouth, on the right, a great amount of sand has accumulated; under this, deeply buried obsidian is found, a natural local creation in that spot alone. The ruler of these regions, from the </a:t>
            </a:r>
            <a:r>
              <a:rPr lang="en-GB" dirty="0" err="1" smtClean="0"/>
              <a:t>Moschophagoi</a:t>
            </a:r>
            <a:r>
              <a:rPr lang="en-GB" dirty="0" smtClean="0"/>
              <a:t> [eaters of roots and stalks] to the rest of </a:t>
            </a:r>
            <a:r>
              <a:rPr lang="en-GB" dirty="0" err="1" smtClean="0"/>
              <a:t>Barbaria</a:t>
            </a:r>
            <a:r>
              <a:rPr lang="en-GB" dirty="0" smtClean="0"/>
              <a:t>, </a:t>
            </a:r>
            <a:r>
              <a:rPr lang="en-GB" dirty="0"/>
              <a:t>is </a:t>
            </a:r>
            <a:r>
              <a:rPr lang="en-GB" dirty="0" err="1" smtClean="0"/>
              <a:t>Zôskalês</a:t>
            </a:r>
            <a:r>
              <a:rPr lang="en-GB" dirty="0" smtClean="0"/>
              <a:t>, a stickler about his possessions and always holding out for getting more, but in other respects a fine person and well versed in reading and writing Greek.” – </a:t>
            </a:r>
            <a:r>
              <a:rPr lang="en-GB" b="1" i="1" dirty="0" smtClean="0"/>
              <a:t>PME </a:t>
            </a:r>
            <a:r>
              <a:rPr lang="en-GB" b="1" dirty="0" smtClean="0"/>
              <a:t>5</a:t>
            </a:r>
            <a:r>
              <a:rPr lang="en-GB" dirty="0" smtClean="0"/>
              <a:t>. </a:t>
            </a:r>
          </a:p>
          <a:p>
            <a:pPr marL="0" indent="0">
              <a:buNone/>
            </a:pPr>
            <a:endParaRPr lang="en-GB" sz="500" dirty="0" smtClean="0"/>
          </a:p>
          <a:p>
            <a:r>
              <a:rPr lang="en-GB" i="1" dirty="0" err="1"/>
              <a:t>Azomitorum</a:t>
            </a:r>
            <a:r>
              <a:rPr lang="en-GB" i="1" dirty="0"/>
              <a:t> cum (A)</a:t>
            </a:r>
            <a:r>
              <a:rPr lang="en-GB" i="1" dirty="0" err="1"/>
              <a:t>dulitibus</a:t>
            </a:r>
            <a:r>
              <a:rPr lang="en-GB" i="1" dirty="0"/>
              <a:t> </a:t>
            </a:r>
            <a:r>
              <a:rPr lang="en-GB" dirty="0"/>
              <a:t>– “the </a:t>
            </a:r>
            <a:r>
              <a:rPr lang="en-GB" dirty="0" err="1"/>
              <a:t>Axumites</a:t>
            </a:r>
            <a:r>
              <a:rPr lang="en-GB" dirty="0"/>
              <a:t> along with the </a:t>
            </a:r>
            <a:r>
              <a:rPr lang="en-GB" dirty="0" err="1"/>
              <a:t>Adulitans</a:t>
            </a:r>
            <a:r>
              <a:rPr lang="en-GB" dirty="0"/>
              <a:t>” – </a:t>
            </a:r>
            <a:r>
              <a:rPr lang="en-GB" b="1" dirty="0" err="1"/>
              <a:t>Epiphanius</a:t>
            </a:r>
            <a:r>
              <a:rPr lang="en-GB" b="1" dirty="0"/>
              <a:t> of </a:t>
            </a:r>
            <a:r>
              <a:rPr lang="en-GB" b="1" dirty="0" smtClean="0"/>
              <a:t>Constantia </a:t>
            </a:r>
            <a:r>
              <a:rPr lang="pt-BR" b="1" i="1" dirty="0"/>
              <a:t>Corpus </a:t>
            </a:r>
            <a:r>
              <a:rPr lang="pt-BR" b="1" i="1" dirty="0" smtClean="0"/>
              <a:t>Scriptorum </a:t>
            </a:r>
            <a:r>
              <a:rPr lang="pt-BR" b="1" i="1" dirty="0"/>
              <a:t>Ecclesiasticorum Latinorum</a:t>
            </a:r>
            <a:r>
              <a:rPr lang="pt-BR" b="1" dirty="0"/>
              <a:t> </a:t>
            </a:r>
            <a:r>
              <a:rPr lang="pt-BR" b="1" dirty="0" smtClean="0"/>
              <a:t>35</a:t>
            </a:r>
            <a:r>
              <a:rPr lang="pt-BR" dirty="0" smtClean="0"/>
              <a:t>.</a:t>
            </a:r>
            <a:endParaRPr lang="en-GB" dirty="0"/>
          </a:p>
          <a:p>
            <a:endParaRPr lang="en-GB" dirty="0"/>
          </a:p>
        </p:txBody>
      </p:sp>
    </p:spTree>
    <p:extLst>
      <p:ext uri="{BB962C8B-B14F-4D97-AF65-F5344CB8AC3E}">
        <p14:creationId xmlns:p14="http://schemas.microsoft.com/office/powerpoint/2010/main" val="2587569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36104"/>
          </a:xfrm>
        </p:spPr>
        <p:txBody>
          <a:bodyPr/>
          <a:lstStyle/>
          <a:p>
            <a:r>
              <a:rPr lang="en-GB" b="1" dirty="0" smtClean="0"/>
              <a:t>The Town of </a:t>
            </a:r>
            <a:r>
              <a:rPr lang="en-GB" b="1" dirty="0" err="1" smtClean="0"/>
              <a:t>Adulis</a:t>
            </a:r>
            <a:endParaRPr lang="en-GB" b="1" dirty="0"/>
          </a:p>
        </p:txBody>
      </p:sp>
      <p:sp>
        <p:nvSpPr>
          <p:cNvPr id="3" name="Content Placeholder 2"/>
          <p:cNvSpPr>
            <a:spLocks noGrp="1"/>
          </p:cNvSpPr>
          <p:nvPr>
            <p:ph sz="half" idx="1"/>
          </p:nvPr>
        </p:nvSpPr>
        <p:spPr>
          <a:xfrm>
            <a:off x="-23157" y="1498748"/>
            <a:ext cx="5315237" cy="3442419"/>
          </a:xfrm>
        </p:spPr>
        <p:txBody>
          <a:bodyPr>
            <a:normAutofit fontScale="70000" lnSpcReduction="20000"/>
          </a:bodyPr>
          <a:lstStyle/>
          <a:p>
            <a:pPr marL="0" indent="0">
              <a:buNone/>
            </a:pPr>
            <a:r>
              <a:rPr lang="en-GB" dirty="0" smtClean="0"/>
              <a:t>“About 3000 </a:t>
            </a:r>
            <a:r>
              <a:rPr lang="en-GB" dirty="0" err="1" smtClean="0"/>
              <a:t>stades</a:t>
            </a:r>
            <a:r>
              <a:rPr lang="en-GB" dirty="0" smtClean="0"/>
              <a:t> beyond </a:t>
            </a:r>
            <a:r>
              <a:rPr lang="en-GB" dirty="0" err="1" smtClean="0"/>
              <a:t>Ptolema</a:t>
            </a:r>
            <a:r>
              <a:rPr lang="en-GB" dirty="0" err="1" smtClean="0">
                <a:cs typeface="Times New Roman"/>
              </a:rPr>
              <a:t>ïs</a:t>
            </a:r>
            <a:r>
              <a:rPr lang="en-GB" dirty="0" smtClean="0">
                <a:cs typeface="Times New Roman"/>
              </a:rPr>
              <a:t> of the Hunts is the legal emporium of </a:t>
            </a:r>
            <a:r>
              <a:rPr lang="en-GB" dirty="0" err="1" smtClean="0">
                <a:cs typeface="Times New Roman"/>
              </a:rPr>
              <a:t>Adulis</a:t>
            </a:r>
            <a:r>
              <a:rPr lang="en-GB" dirty="0" smtClean="0">
                <a:cs typeface="Times New Roman"/>
              </a:rPr>
              <a:t>. It is on a deep bay extending due south, </a:t>
            </a:r>
            <a:r>
              <a:rPr lang="en-GB" b="1" dirty="0" smtClean="0">
                <a:cs typeface="Times New Roman"/>
              </a:rPr>
              <a:t>in front of which lies an island called </a:t>
            </a:r>
            <a:r>
              <a:rPr lang="en-GB" b="1" dirty="0" err="1" smtClean="0">
                <a:cs typeface="Times New Roman"/>
              </a:rPr>
              <a:t>Oreinê</a:t>
            </a:r>
            <a:r>
              <a:rPr lang="en-GB" dirty="0" smtClean="0">
                <a:cs typeface="Times New Roman"/>
              </a:rPr>
              <a:t> that is situated 200 </a:t>
            </a:r>
            <a:r>
              <a:rPr lang="en-GB" dirty="0" err="1" smtClean="0">
                <a:cs typeface="Times New Roman"/>
              </a:rPr>
              <a:t>stades</a:t>
            </a:r>
            <a:r>
              <a:rPr lang="en-GB" dirty="0" smtClean="0">
                <a:cs typeface="Times New Roman"/>
              </a:rPr>
              <a:t> into the farthest part of the bay towards the open sea and on both sides lies parallel to the coast; here at the present time arriving vessels moor because of raids from the mainland. </a:t>
            </a:r>
            <a:r>
              <a:rPr lang="en-GB" b="1" dirty="0" smtClean="0">
                <a:cs typeface="Times New Roman"/>
              </a:rPr>
              <a:t>Formerly they used to moor in the deepest par of the bay at the island called </a:t>
            </a:r>
            <a:r>
              <a:rPr lang="en-GB" b="1" dirty="0" err="1" smtClean="0">
                <a:cs typeface="Times New Roman"/>
              </a:rPr>
              <a:t>Didôros</a:t>
            </a:r>
            <a:r>
              <a:rPr lang="en-GB" b="1" dirty="0" smtClean="0">
                <a:cs typeface="Times New Roman"/>
              </a:rPr>
              <a:t> Island</a:t>
            </a:r>
            <a:r>
              <a:rPr lang="en-GB" dirty="0" smtClean="0">
                <a:cs typeface="Times New Roman"/>
              </a:rPr>
              <a:t>, right by this part of the coast; here is a ford crossing to it by which the </a:t>
            </a:r>
            <a:r>
              <a:rPr lang="en-GB" dirty="0" err="1" smtClean="0">
                <a:cs typeface="Times New Roman"/>
              </a:rPr>
              <a:t>Barbaroi</a:t>
            </a:r>
            <a:r>
              <a:rPr lang="en-GB" dirty="0" smtClean="0">
                <a:cs typeface="Times New Roman"/>
              </a:rPr>
              <a:t> dwelling roundabout used to overrun the island.” – </a:t>
            </a:r>
            <a:r>
              <a:rPr lang="en-GB" b="1" i="1" dirty="0" smtClean="0">
                <a:cs typeface="Times New Roman"/>
              </a:rPr>
              <a:t>PME </a:t>
            </a:r>
            <a:r>
              <a:rPr lang="en-GB" b="1" dirty="0" smtClean="0">
                <a:cs typeface="Times New Roman"/>
              </a:rPr>
              <a:t>4</a:t>
            </a:r>
            <a:r>
              <a:rPr lang="en-GB" dirty="0" smtClean="0">
                <a:cs typeface="Times New Roman"/>
              </a:rPr>
              <a:t>.</a:t>
            </a:r>
            <a:endParaRPr lang="en-GB" dirty="0"/>
          </a:p>
        </p:txBody>
      </p:sp>
      <p:pic>
        <p:nvPicPr>
          <p:cNvPr id="102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12560"/>
          <a:stretch/>
        </p:blipFill>
        <p:spPr bwMode="auto">
          <a:xfrm>
            <a:off x="5318988" y="1358732"/>
            <a:ext cx="3600401" cy="34608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18988" y="2625294"/>
            <a:ext cx="2277348" cy="22013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79511" y="835512"/>
            <a:ext cx="8830343" cy="523220"/>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800" dirty="0">
                <a:solidFill>
                  <a:prstClr val="black"/>
                </a:solidFill>
              </a:rPr>
              <a:t>Indications of importance in late Antique period.</a:t>
            </a:r>
          </a:p>
        </p:txBody>
      </p:sp>
      <p:sp>
        <p:nvSpPr>
          <p:cNvPr id="4" name="Rectangle 3"/>
          <p:cNvSpPr/>
          <p:nvPr/>
        </p:nvSpPr>
        <p:spPr>
          <a:xfrm>
            <a:off x="-23156" y="4826675"/>
            <a:ext cx="9167156" cy="2031325"/>
          </a:xfrm>
          <a:prstGeom prst="rect">
            <a:avLst/>
          </a:prstGeom>
        </p:spPr>
        <p:txBody>
          <a:bodyPr wrap="square">
            <a:spAutoFit/>
          </a:bodyPr>
          <a:lstStyle/>
          <a:p>
            <a:r>
              <a:rPr lang="en-GB" dirty="0"/>
              <a:t>“After passing this place we come to the </a:t>
            </a:r>
            <a:r>
              <a:rPr lang="en-GB" dirty="0" err="1"/>
              <a:t>Azanian</a:t>
            </a:r>
            <a:r>
              <a:rPr lang="en-GB" dirty="0"/>
              <a:t> Sea… then come to the town of </a:t>
            </a:r>
            <a:r>
              <a:rPr lang="en-GB" dirty="0" err="1"/>
              <a:t>Suche</a:t>
            </a:r>
            <a:r>
              <a:rPr lang="en-GB" dirty="0"/>
              <a:t>, the island of </a:t>
            </a:r>
            <a:r>
              <a:rPr lang="en-GB" dirty="0" err="1"/>
              <a:t>Daphnidis</a:t>
            </a:r>
            <a:r>
              <a:rPr lang="en-GB" dirty="0"/>
              <a:t>, and the town of the </a:t>
            </a:r>
            <a:r>
              <a:rPr lang="en-GB" b="1" dirty="0" err="1"/>
              <a:t>Adulitae</a:t>
            </a:r>
            <a:r>
              <a:rPr lang="en-GB" b="1" dirty="0"/>
              <a:t>, a place founded by Egyptian runaway slaves</a:t>
            </a:r>
            <a:r>
              <a:rPr lang="en-GB" dirty="0"/>
              <a:t>. This is the principal mart for the </a:t>
            </a:r>
            <a:r>
              <a:rPr lang="en-GB" dirty="0" err="1"/>
              <a:t>Trog</a:t>
            </a:r>
            <a:r>
              <a:rPr lang="en-GB" dirty="0"/>
              <a:t>(l)</a:t>
            </a:r>
            <a:r>
              <a:rPr lang="en-GB" dirty="0" err="1"/>
              <a:t>odyte</a:t>
            </a:r>
            <a:r>
              <a:rPr lang="en-GB" dirty="0"/>
              <a:t>, as also for the people of </a:t>
            </a:r>
            <a:r>
              <a:rPr lang="en-GB" dirty="0" err="1"/>
              <a:t>Aethiopia</a:t>
            </a:r>
            <a:r>
              <a:rPr lang="en-GB" dirty="0"/>
              <a:t>: it is distant from Ptolemais five days' sail. To this place they bring ivory in large quantities, horns of the rhinoceros, hides of the hippopotamus, tortoise-shell, </a:t>
            </a:r>
            <a:r>
              <a:rPr lang="en-GB" dirty="0" err="1"/>
              <a:t>sphingiae</a:t>
            </a:r>
            <a:r>
              <a:rPr lang="en-GB" dirty="0"/>
              <a:t>, and slaves… Beyond these is the Gulf of </a:t>
            </a:r>
            <a:r>
              <a:rPr lang="en-GB" dirty="0" err="1"/>
              <a:t>Abalites</a:t>
            </a:r>
            <a:r>
              <a:rPr lang="en-GB" dirty="0"/>
              <a:t>, the island of </a:t>
            </a:r>
            <a:r>
              <a:rPr lang="en-GB" dirty="0" err="1"/>
              <a:t>Diodorus</a:t>
            </a:r>
            <a:r>
              <a:rPr lang="en-GB" dirty="0"/>
              <a:t>, and other desert islands; also, on the mainland, a succession of deserts…” – </a:t>
            </a:r>
            <a:r>
              <a:rPr lang="en-GB" b="1" dirty="0"/>
              <a:t>Pliny </a:t>
            </a:r>
            <a:r>
              <a:rPr lang="en-GB" b="1" i="1" dirty="0"/>
              <a:t>NH</a:t>
            </a:r>
            <a:r>
              <a:rPr lang="en-GB" b="1" dirty="0"/>
              <a:t> 6.34.172-174</a:t>
            </a:r>
            <a:r>
              <a:rPr lang="en-GB" dirty="0"/>
              <a:t>.</a:t>
            </a:r>
          </a:p>
        </p:txBody>
      </p:sp>
    </p:spTree>
    <p:extLst>
      <p:ext uri="{BB962C8B-B14F-4D97-AF65-F5344CB8AC3E}">
        <p14:creationId xmlns:p14="http://schemas.microsoft.com/office/powerpoint/2010/main" val="2591895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7504" y="332656"/>
            <a:ext cx="4608512" cy="3600400"/>
          </a:xfrm>
        </p:spPr>
        <p:txBody>
          <a:bodyPr>
            <a:normAutofit/>
          </a:bodyPr>
          <a:lstStyle/>
          <a:p>
            <a:r>
              <a:rPr lang="en-GB" dirty="0" err="1" smtClean="0"/>
              <a:t>Gabaza</a:t>
            </a:r>
            <a:r>
              <a:rPr lang="en-GB" dirty="0" smtClean="0"/>
              <a:t> (</a:t>
            </a:r>
            <a:r>
              <a:rPr lang="en-GB" dirty="0" err="1" smtClean="0"/>
              <a:t>Galala</a:t>
            </a:r>
            <a:r>
              <a:rPr lang="en-GB" dirty="0" smtClean="0"/>
              <a:t> Hills) south of </a:t>
            </a:r>
            <a:r>
              <a:rPr lang="en-GB" dirty="0" err="1" smtClean="0"/>
              <a:t>Adulis</a:t>
            </a:r>
            <a:r>
              <a:rPr lang="en-GB" dirty="0" smtClean="0"/>
              <a:t> appears to be its port.</a:t>
            </a:r>
          </a:p>
          <a:p>
            <a:endParaRPr lang="en-GB" sz="1000" dirty="0"/>
          </a:p>
          <a:p>
            <a:r>
              <a:rPr lang="en-GB" dirty="0"/>
              <a:t>Gulf of </a:t>
            </a:r>
            <a:r>
              <a:rPr lang="en-GB" dirty="0" err="1"/>
              <a:t>Zula</a:t>
            </a:r>
            <a:r>
              <a:rPr lang="en-GB" dirty="0"/>
              <a:t> </a:t>
            </a:r>
            <a:r>
              <a:rPr lang="en-GB" dirty="0" smtClean="0"/>
              <a:t>import for crossing into </a:t>
            </a:r>
            <a:r>
              <a:rPr lang="en-GB" dirty="0" err="1" smtClean="0"/>
              <a:t>Himyarite</a:t>
            </a:r>
            <a:r>
              <a:rPr lang="en-GB" dirty="0" smtClean="0"/>
              <a:t> area of southern Arabia – site to commemorate victories.</a:t>
            </a:r>
            <a:endParaRPr lang="en-GB" dirty="0"/>
          </a:p>
        </p:txBody>
      </p:sp>
      <p:sp>
        <p:nvSpPr>
          <p:cNvPr id="4" name="Content Placeholder 3"/>
          <p:cNvSpPr>
            <a:spLocks noGrp="1"/>
          </p:cNvSpPr>
          <p:nvPr>
            <p:ph sz="half" idx="2"/>
          </p:nvPr>
        </p:nvSpPr>
        <p:spPr>
          <a:xfrm>
            <a:off x="107504" y="3789040"/>
            <a:ext cx="4392488" cy="3068960"/>
          </a:xfrm>
        </p:spPr>
        <p:txBody>
          <a:bodyPr>
            <a:normAutofit/>
          </a:bodyPr>
          <a:lstStyle/>
          <a:p>
            <a:pPr marL="0" indent="0">
              <a:buNone/>
            </a:pPr>
            <a:r>
              <a:rPr lang="en-GB" sz="2600" dirty="0" smtClean="0"/>
              <a:t>“From </a:t>
            </a:r>
            <a:r>
              <a:rPr lang="en-GB" sz="2600" dirty="0" err="1" smtClean="0"/>
              <a:t>Adulis</a:t>
            </a:r>
            <a:r>
              <a:rPr lang="en-GB" sz="2600" dirty="0" smtClean="0"/>
              <a:t> it is a journey of three days to </a:t>
            </a:r>
            <a:r>
              <a:rPr lang="en-GB" sz="2600" dirty="0" err="1" smtClean="0"/>
              <a:t>Kolo</a:t>
            </a:r>
            <a:r>
              <a:rPr lang="en-GB" sz="2600" dirty="0" err="1" smtClean="0">
                <a:cs typeface="Times New Roman"/>
              </a:rPr>
              <a:t>ê</a:t>
            </a:r>
            <a:r>
              <a:rPr lang="en-GB" sz="2600" dirty="0" smtClean="0">
                <a:cs typeface="Times New Roman"/>
              </a:rPr>
              <a:t>, an island city that is the first trading post for ivory, and from there another five days to the metropolis itself, which is called </a:t>
            </a:r>
            <a:r>
              <a:rPr lang="en-GB" sz="2600" dirty="0" err="1" smtClean="0">
                <a:cs typeface="Times New Roman"/>
              </a:rPr>
              <a:t>Axômitês</a:t>
            </a:r>
            <a:r>
              <a:rPr lang="en-GB" sz="2600" dirty="0" smtClean="0">
                <a:cs typeface="Times New Roman"/>
              </a:rPr>
              <a:t>…” – </a:t>
            </a:r>
            <a:r>
              <a:rPr lang="en-GB" sz="2600" b="1" i="1" dirty="0" smtClean="0">
                <a:cs typeface="Times New Roman"/>
              </a:rPr>
              <a:t>PME </a:t>
            </a:r>
            <a:r>
              <a:rPr lang="en-GB" sz="2600" b="1" dirty="0" smtClean="0">
                <a:cs typeface="Times New Roman"/>
              </a:rPr>
              <a:t>4</a:t>
            </a:r>
            <a:r>
              <a:rPr lang="en-GB" sz="2600" dirty="0" smtClean="0">
                <a:cs typeface="Times New Roman"/>
              </a:rPr>
              <a:t>. </a:t>
            </a:r>
            <a:endParaRPr lang="en-GB" sz="2600" dirty="0"/>
          </a:p>
        </p:txBody>
      </p:sp>
      <p:pic>
        <p:nvPicPr>
          <p:cNvPr id="1026" name="Picture 2" descr="C:\Users\m.cobb\AppData\Local\Microsoft\Windows\Temporary Internet Files\Content.Outlook\P08HD1X4\SKMBT_C28014112713541.jpg"/>
          <p:cNvPicPr>
            <a:picLocks noChangeAspect="1" noChangeArrowheads="1"/>
          </p:cNvPicPr>
          <p:nvPr/>
        </p:nvPicPr>
        <p:blipFill rotWithShape="1">
          <a:blip r:embed="rId2">
            <a:extLst>
              <a:ext uri="{28A0092B-C50C-407E-A947-70E740481C1C}">
                <a14:useLocalDpi xmlns:a14="http://schemas.microsoft.com/office/drawing/2010/main" val="0"/>
              </a:ext>
            </a:extLst>
          </a:blip>
          <a:srcRect l="59405" t="12114" r="8095" b="45959"/>
          <a:stretch/>
        </p:blipFill>
        <p:spPr bwMode="auto">
          <a:xfrm>
            <a:off x="4860032" y="342944"/>
            <a:ext cx="4032448" cy="3564352"/>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m.cobb\AppData\Local\Microsoft\Windows\Temporary Internet Files\Content.Outlook\P08HD1X4\SKMBT_C28014112713540.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1547" t="7905" r="11310" b="42602"/>
          <a:stretch/>
        </p:blipFill>
        <p:spPr bwMode="auto">
          <a:xfrm>
            <a:off x="5712413" y="4077072"/>
            <a:ext cx="2203142" cy="2479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302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48680"/>
          </a:xfrm>
        </p:spPr>
        <p:txBody>
          <a:bodyPr>
            <a:normAutofit fontScale="90000"/>
          </a:bodyPr>
          <a:lstStyle/>
          <a:p>
            <a:r>
              <a:rPr lang="en-GB" b="1" dirty="0" smtClean="0"/>
              <a:t>The Stele Inscription</a:t>
            </a:r>
            <a:endParaRPr lang="en-GB" b="1" dirty="0"/>
          </a:p>
        </p:txBody>
      </p:sp>
      <p:sp>
        <p:nvSpPr>
          <p:cNvPr id="5" name="Content Placeholder 4"/>
          <p:cNvSpPr>
            <a:spLocks noGrp="1"/>
          </p:cNvSpPr>
          <p:nvPr>
            <p:ph idx="1"/>
          </p:nvPr>
        </p:nvSpPr>
        <p:spPr>
          <a:xfrm>
            <a:off x="0" y="548680"/>
            <a:ext cx="9144000" cy="6309320"/>
          </a:xfrm>
        </p:spPr>
        <p:txBody>
          <a:bodyPr>
            <a:normAutofit fontScale="77500" lnSpcReduction="20000"/>
          </a:bodyPr>
          <a:lstStyle/>
          <a:p>
            <a:pPr marL="0" indent="0">
              <a:buNone/>
            </a:pPr>
            <a:r>
              <a:rPr lang="en-GB" dirty="0"/>
              <a:t>“Great King Ptolemy [III], son of King Ptolemy and Queen </a:t>
            </a:r>
            <a:r>
              <a:rPr lang="en-GB" dirty="0" err="1"/>
              <a:t>Arsinoe</a:t>
            </a:r>
            <a:r>
              <a:rPr lang="en-GB" dirty="0"/>
              <a:t>, who are brother and sister gods, themselves the children of King Ptolemy and Queen Berenice, who are saviour gods, a descendant on his father’s side from Heracles, son of Zeus, and on his mother’s side from Dionysus, son of Zeus, having assumed from his father a royal dominion of Egypt, Libya, Syria, Phoenicia, Cyprus, Lycia, Caria, and the Cyclades islands, led an expedition into Asia with a force of infantry, cavalry, a fleet of ships, and elephants from </a:t>
            </a:r>
            <a:r>
              <a:rPr lang="en-GB" dirty="0" err="1"/>
              <a:t>Troglodytis</a:t>
            </a:r>
            <a:r>
              <a:rPr lang="en-GB" dirty="0"/>
              <a:t> and Ethiopia. These animals his father and he himself first hunted out from these places and brought to Egypt for use in war. Having become master of all the land west of the Euphrates – Cilicia, Pamphylia, Ionia, the Hellespont, Thrace, and of all the armed forces in those lands as well as Indian elephants, and having brought the monarchs in all those places in subjection to him, he crossed the Euphrates river and subdued Mesopotamia, Babylonia, Susiana, Persis, Media, and all the remaining territory as far as </a:t>
            </a:r>
            <a:r>
              <a:rPr lang="en-GB" dirty="0" err="1"/>
              <a:t>Bactriana</a:t>
            </a:r>
            <a:r>
              <a:rPr lang="en-GB" dirty="0"/>
              <a:t>. He recovered all those holy objects that had been carried away from Egypt by the Persians, and he carried them back to Egypt with the rest of the treasure from the region. He sent his forces by way of canals that had been dug... </a:t>
            </a:r>
            <a:r>
              <a:rPr lang="en-GB" dirty="0" smtClean="0"/>
              <a:t>[text breaks </a:t>
            </a:r>
            <a:r>
              <a:rPr lang="en-GB" dirty="0"/>
              <a:t>off here]” </a:t>
            </a:r>
            <a:r>
              <a:rPr lang="en-GB" dirty="0" smtClean="0"/>
              <a:t>– </a:t>
            </a:r>
            <a:r>
              <a:rPr lang="en-GB" b="1" dirty="0" smtClean="0"/>
              <a:t>Cosmas 2.93-98</a:t>
            </a:r>
            <a:r>
              <a:rPr lang="en-GB" dirty="0" smtClean="0"/>
              <a:t>.</a:t>
            </a:r>
            <a:endParaRPr lang="en-GB" b="1" dirty="0"/>
          </a:p>
        </p:txBody>
      </p:sp>
    </p:spTree>
    <p:extLst>
      <p:ext uri="{BB962C8B-B14F-4D97-AF65-F5344CB8AC3E}">
        <p14:creationId xmlns:p14="http://schemas.microsoft.com/office/powerpoint/2010/main" val="3910389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Kingdom of Axum (or Aksum)</a:t>
            </a:r>
            <a:endParaRPr lang="en-GB" b="1" dirty="0"/>
          </a:p>
        </p:txBody>
      </p:sp>
      <p:sp>
        <p:nvSpPr>
          <p:cNvPr id="3" name="Content Placeholder 2"/>
          <p:cNvSpPr>
            <a:spLocks noGrp="1"/>
          </p:cNvSpPr>
          <p:nvPr>
            <p:ph sz="half" idx="1"/>
          </p:nvPr>
        </p:nvSpPr>
        <p:spPr>
          <a:xfrm>
            <a:off x="0" y="1600200"/>
            <a:ext cx="4572000" cy="2476872"/>
          </a:xfrm>
        </p:spPr>
        <p:txBody>
          <a:bodyPr>
            <a:normAutofit fontScale="92500"/>
          </a:bodyPr>
          <a:lstStyle/>
          <a:p>
            <a:r>
              <a:rPr lang="en-GB" dirty="0" smtClean="0"/>
              <a:t>Kingdom encompassing parts of modern </a:t>
            </a:r>
            <a:r>
              <a:rPr lang="en-GB" dirty="0"/>
              <a:t>Ethiopia and </a:t>
            </a:r>
            <a:r>
              <a:rPr lang="en-GB" dirty="0" smtClean="0"/>
              <a:t>Eritrea.</a:t>
            </a:r>
          </a:p>
          <a:p>
            <a:endParaRPr lang="en-GB" sz="1000" dirty="0"/>
          </a:p>
          <a:p>
            <a:r>
              <a:rPr lang="en-GB" dirty="0" smtClean="0"/>
              <a:t>Rise in prosperity influenced by Indian Ocean commerce.</a:t>
            </a:r>
          </a:p>
          <a:p>
            <a:endParaRPr lang="en-GB" dirty="0"/>
          </a:p>
          <a:p>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4008" y="1628800"/>
            <a:ext cx="4316288" cy="5073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4043469"/>
            <a:ext cx="2019623" cy="2695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14334" y="4077072"/>
            <a:ext cx="2469434" cy="278092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Similarities of architecture and imported material culture at </a:t>
            </a:r>
            <a:r>
              <a:rPr lang="en-GB" dirty="0" err="1" smtClean="0"/>
              <a:t>Adulis</a:t>
            </a:r>
            <a:r>
              <a:rPr lang="en-GB" dirty="0" smtClean="0"/>
              <a:t> and Axum</a:t>
            </a:r>
            <a:endParaRPr lang="en-GB" dirty="0"/>
          </a:p>
        </p:txBody>
      </p:sp>
    </p:spTree>
    <p:extLst>
      <p:ext uri="{BB962C8B-B14F-4D97-AF65-F5344CB8AC3E}">
        <p14:creationId xmlns:p14="http://schemas.microsoft.com/office/powerpoint/2010/main" val="2340629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b="1" dirty="0" smtClean="0"/>
              <a:t>The Throne Inscription</a:t>
            </a:r>
            <a:endParaRPr lang="en-GB" b="1" dirty="0"/>
          </a:p>
        </p:txBody>
      </p:sp>
      <p:sp>
        <p:nvSpPr>
          <p:cNvPr id="3" name="Content Placeholder 2"/>
          <p:cNvSpPr>
            <a:spLocks noGrp="1"/>
          </p:cNvSpPr>
          <p:nvPr>
            <p:ph sz="half" idx="1"/>
          </p:nvPr>
        </p:nvSpPr>
        <p:spPr>
          <a:xfrm>
            <a:off x="0" y="836712"/>
            <a:ext cx="4572000" cy="2332855"/>
          </a:xfrm>
        </p:spPr>
        <p:txBody>
          <a:bodyPr>
            <a:normAutofit fontScale="77500" lnSpcReduction="20000"/>
          </a:bodyPr>
          <a:lstStyle/>
          <a:p>
            <a:r>
              <a:rPr lang="en-GB" dirty="0" err="1" smtClean="0"/>
              <a:t>Maḥrem</a:t>
            </a:r>
            <a:r>
              <a:rPr lang="en-GB" dirty="0" smtClean="0"/>
              <a:t> = Ares.</a:t>
            </a:r>
          </a:p>
          <a:p>
            <a:endParaRPr lang="en-GB" sz="300" dirty="0"/>
          </a:p>
          <a:p>
            <a:r>
              <a:rPr lang="en-GB" dirty="0" smtClean="0"/>
              <a:t>At this time Ethiopia was still associated with </a:t>
            </a:r>
            <a:r>
              <a:rPr lang="en-GB" dirty="0"/>
              <a:t>Nubia </a:t>
            </a:r>
            <a:r>
              <a:rPr lang="en-GB" dirty="0" smtClean="0"/>
              <a:t>(i.e. </a:t>
            </a:r>
            <a:r>
              <a:rPr lang="en-GB" dirty="0" err="1" smtClean="0"/>
              <a:t>Meroë</a:t>
            </a:r>
            <a:r>
              <a:rPr lang="en-GB" dirty="0" smtClean="0"/>
              <a:t>).</a:t>
            </a:r>
          </a:p>
          <a:p>
            <a:endParaRPr lang="en-GB" sz="300" dirty="0"/>
          </a:p>
          <a:p>
            <a:r>
              <a:rPr lang="en-GB" dirty="0" smtClean="0"/>
              <a:t>Date of inscription maybe second or early third century? – </a:t>
            </a:r>
            <a:r>
              <a:rPr lang="en-GB" dirty="0" err="1" smtClean="0"/>
              <a:t>Aelius</a:t>
            </a:r>
            <a:r>
              <a:rPr lang="en-GB" dirty="0" smtClean="0"/>
              <a:t> Aristides </a:t>
            </a:r>
            <a:r>
              <a:rPr lang="en-GB" i="1" dirty="0" smtClean="0"/>
              <a:t>To Rome </a:t>
            </a:r>
            <a:r>
              <a:rPr lang="en-GB" dirty="0" smtClean="0"/>
              <a:t>26.</a:t>
            </a:r>
          </a:p>
          <a:p>
            <a:endParaRPr lang="en-GB" sz="300" dirty="0"/>
          </a:p>
          <a:p>
            <a:r>
              <a:rPr lang="en-GB" dirty="0" err="1" smtClean="0"/>
              <a:t>Sabaic</a:t>
            </a:r>
            <a:r>
              <a:rPr lang="en-GB" dirty="0" smtClean="0"/>
              <a:t> epigraphy – Gadara.</a:t>
            </a:r>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4008" y="836712"/>
            <a:ext cx="4032448" cy="23093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0" y="3212976"/>
            <a:ext cx="9144000" cy="3645024"/>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t>“…I fought the tribe of Gaza, then won victories over </a:t>
            </a:r>
            <a:r>
              <a:rPr lang="en-GB" dirty="0" err="1" smtClean="0"/>
              <a:t>Agame</a:t>
            </a:r>
            <a:r>
              <a:rPr lang="en-GB" dirty="0" smtClean="0"/>
              <a:t> and </a:t>
            </a:r>
            <a:r>
              <a:rPr lang="en-GB" dirty="0" err="1" smtClean="0"/>
              <a:t>Siguene</a:t>
            </a:r>
            <a:r>
              <a:rPr lang="en-GB" dirty="0" smtClean="0"/>
              <a:t>… The </a:t>
            </a:r>
            <a:r>
              <a:rPr lang="en-GB" dirty="0" err="1" smtClean="0"/>
              <a:t>Aue</a:t>
            </a:r>
            <a:r>
              <a:rPr lang="en-GB" dirty="0" smtClean="0"/>
              <a:t>, </a:t>
            </a:r>
            <a:r>
              <a:rPr lang="en-GB" dirty="0" err="1" smtClean="0"/>
              <a:t>Zingabene</a:t>
            </a:r>
            <a:r>
              <a:rPr lang="en-GB" dirty="0" smtClean="0"/>
              <a:t>, </a:t>
            </a:r>
            <a:r>
              <a:rPr lang="en-GB" dirty="0" err="1" smtClean="0"/>
              <a:t>Aggabe</a:t>
            </a:r>
            <a:r>
              <a:rPr lang="en-GB" dirty="0" smtClean="0"/>
              <a:t>, </a:t>
            </a:r>
            <a:r>
              <a:rPr lang="en-GB" dirty="0" err="1" smtClean="0"/>
              <a:t>Tiamaa</a:t>
            </a:r>
            <a:r>
              <a:rPr lang="en-GB" dirty="0" smtClean="0"/>
              <a:t>, </a:t>
            </a:r>
            <a:r>
              <a:rPr lang="en-GB" dirty="0" err="1" smtClean="0"/>
              <a:t>Athagaoi</a:t>
            </a:r>
            <a:r>
              <a:rPr lang="en-GB" dirty="0" smtClean="0"/>
              <a:t>, </a:t>
            </a:r>
            <a:r>
              <a:rPr lang="en-GB" dirty="0" err="1" smtClean="0"/>
              <a:t>Kalaa</a:t>
            </a:r>
            <a:r>
              <a:rPr lang="en-GB" dirty="0" smtClean="0"/>
              <a:t>, and the </a:t>
            </a:r>
            <a:r>
              <a:rPr lang="en-GB" dirty="0" err="1" smtClean="0"/>
              <a:t>Samene</a:t>
            </a:r>
            <a:r>
              <a:rPr lang="en-GB" dirty="0" smtClean="0"/>
              <a:t>, people who live beyond the Nile in inaccessible and snowy mountains… I subjugated after crossing the river. Then I subjugated the inhabitant of </a:t>
            </a:r>
            <a:r>
              <a:rPr lang="en-GB" dirty="0" err="1" smtClean="0"/>
              <a:t>Lasine</a:t>
            </a:r>
            <a:r>
              <a:rPr lang="en-GB" dirty="0" smtClean="0"/>
              <a:t>, </a:t>
            </a:r>
            <a:r>
              <a:rPr lang="en-GB" dirty="0" err="1" smtClean="0"/>
              <a:t>Zaa</a:t>
            </a:r>
            <a:r>
              <a:rPr lang="en-GB" dirty="0" smtClean="0"/>
              <a:t>, </a:t>
            </a:r>
            <a:r>
              <a:rPr lang="en-GB" dirty="0" err="1" smtClean="0"/>
              <a:t>Gabala</a:t>
            </a:r>
            <a:r>
              <a:rPr lang="en-GB" dirty="0" smtClean="0"/>
              <a:t> who live in the mountains with bubbling and flowing streams of hot water. I subjugated the </a:t>
            </a:r>
            <a:r>
              <a:rPr lang="en-GB" dirty="0" err="1" smtClean="0"/>
              <a:t>Atalmo</a:t>
            </a:r>
            <a:r>
              <a:rPr lang="en-GB" dirty="0" smtClean="0"/>
              <a:t> and </a:t>
            </a:r>
            <a:r>
              <a:rPr lang="en-GB" b="1" dirty="0" smtClean="0"/>
              <a:t>Beja</a:t>
            </a:r>
            <a:r>
              <a:rPr lang="en-GB" dirty="0" smtClean="0"/>
              <a:t> and all the peoples of the </a:t>
            </a:r>
            <a:r>
              <a:rPr lang="en-GB" dirty="0" err="1" smtClean="0"/>
              <a:t>Tangaitai</a:t>
            </a:r>
            <a:r>
              <a:rPr lang="en-GB" dirty="0" smtClean="0"/>
              <a:t> with them, who dwell </a:t>
            </a:r>
            <a:r>
              <a:rPr lang="en-GB" b="1" dirty="0" smtClean="0"/>
              <a:t>as far as the frontiers of Egypt</a:t>
            </a:r>
            <a:r>
              <a:rPr lang="en-GB" dirty="0" smtClean="0"/>
              <a:t>… I subjugated the </a:t>
            </a:r>
            <a:r>
              <a:rPr lang="en-GB" dirty="0" err="1" smtClean="0"/>
              <a:t>Rauso</a:t>
            </a:r>
            <a:r>
              <a:rPr lang="en-GB" dirty="0" smtClean="0"/>
              <a:t> who live in the </a:t>
            </a:r>
            <a:r>
              <a:rPr lang="en-GB" b="1" dirty="0" smtClean="0"/>
              <a:t>midst of incense-gathering Barbarians</a:t>
            </a:r>
            <a:r>
              <a:rPr lang="en-GB" dirty="0" smtClean="0"/>
              <a:t>, and I subjugated the people of the </a:t>
            </a:r>
            <a:r>
              <a:rPr lang="en-GB" dirty="0" err="1" smtClean="0"/>
              <a:t>Solate</a:t>
            </a:r>
            <a:r>
              <a:rPr lang="en-GB" dirty="0" smtClean="0"/>
              <a:t>, whom I ordered to guard the coasts of the sea… </a:t>
            </a:r>
            <a:r>
              <a:rPr lang="en-GB" b="1" dirty="0" smtClean="0"/>
              <a:t>I sent both a fleet and an army of infantry against the </a:t>
            </a:r>
            <a:r>
              <a:rPr lang="en-GB" b="1" dirty="0" err="1" smtClean="0"/>
              <a:t>Arabitai</a:t>
            </a:r>
            <a:r>
              <a:rPr lang="en-GB" b="1" dirty="0" smtClean="0"/>
              <a:t> and the </a:t>
            </a:r>
            <a:r>
              <a:rPr lang="en-GB" b="1" dirty="0" err="1" smtClean="0"/>
              <a:t>Kinaidocolpitai</a:t>
            </a:r>
            <a:r>
              <a:rPr lang="en-GB" b="1" dirty="0" smtClean="0"/>
              <a:t> who dwell across the Red Sea</a:t>
            </a:r>
            <a:r>
              <a:rPr lang="en-GB" dirty="0" smtClean="0"/>
              <a:t>… </a:t>
            </a:r>
            <a:r>
              <a:rPr lang="en-GB" b="1" dirty="0" smtClean="0"/>
              <a:t>I made war from </a:t>
            </a:r>
            <a:r>
              <a:rPr lang="en-GB" b="1" dirty="0" err="1" smtClean="0"/>
              <a:t>Leuk</a:t>
            </a:r>
            <a:r>
              <a:rPr lang="en-GB" b="1" dirty="0" err="1" smtClean="0">
                <a:cs typeface="Times New Roman"/>
              </a:rPr>
              <a:t>ê</a:t>
            </a:r>
            <a:r>
              <a:rPr lang="en-GB" b="1" dirty="0" smtClean="0">
                <a:cs typeface="Times New Roman"/>
              </a:rPr>
              <a:t> </a:t>
            </a:r>
            <a:r>
              <a:rPr lang="en-GB" b="1" dirty="0" err="1" smtClean="0">
                <a:cs typeface="Times New Roman"/>
              </a:rPr>
              <a:t>Kômê</a:t>
            </a:r>
            <a:r>
              <a:rPr lang="en-GB" b="1" dirty="0" smtClean="0">
                <a:cs typeface="Times New Roman"/>
              </a:rPr>
              <a:t> to the lands of the </a:t>
            </a:r>
            <a:r>
              <a:rPr lang="en-GB" b="1" dirty="0" err="1" smtClean="0">
                <a:cs typeface="Times New Roman"/>
              </a:rPr>
              <a:t>Sabaeans</a:t>
            </a:r>
            <a:r>
              <a:rPr lang="en-GB" dirty="0" smtClean="0">
                <a:cs typeface="Times New Roman"/>
              </a:rPr>
              <a:t>… I express my gratitude to the great god Ares… I made this throne in dedication to Ares in the 27</a:t>
            </a:r>
            <a:r>
              <a:rPr lang="en-GB" baseline="30000" dirty="0" smtClean="0">
                <a:cs typeface="Times New Roman"/>
              </a:rPr>
              <a:t>th</a:t>
            </a:r>
            <a:r>
              <a:rPr lang="en-GB" dirty="0" smtClean="0">
                <a:cs typeface="Times New Roman"/>
              </a:rPr>
              <a:t> year of my reign.” – </a:t>
            </a:r>
            <a:r>
              <a:rPr lang="en-GB" b="1" dirty="0" smtClean="0">
                <a:cs typeface="Times New Roman"/>
              </a:rPr>
              <a:t>Cosmas 2.100-116</a:t>
            </a:r>
            <a:r>
              <a:rPr lang="en-GB" dirty="0" smtClean="0">
                <a:cs typeface="Times New Roman"/>
              </a:rPr>
              <a:t>.</a:t>
            </a:r>
            <a:endParaRPr lang="en-GB" dirty="0"/>
          </a:p>
        </p:txBody>
      </p:sp>
    </p:spTree>
    <p:extLst>
      <p:ext uri="{BB962C8B-B14F-4D97-AF65-F5344CB8AC3E}">
        <p14:creationId xmlns:p14="http://schemas.microsoft.com/office/powerpoint/2010/main" val="1947040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Conquests in </a:t>
            </a:r>
            <a:r>
              <a:rPr lang="en-GB" b="1" dirty="0" err="1" smtClean="0"/>
              <a:t>Mero</a:t>
            </a:r>
            <a:r>
              <a:rPr lang="en-GB" b="1" dirty="0" err="1" smtClean="0">
                <a:cs typeface="Times New Roman"/>
              </a:rPr>
              <a:t>ë</a:t>
            </a:r>
            <a:endParaRPr lang="en-GB" b="1" dirty="0"/>
          </a:p>
        </p:txBody>
      </p:sp>
      <p:sp>
        <p:nvSpPr>
          <p:cNvPr id="3" name="Content Placeholder 2"/>
          <p:cNvSpPr>
            <a:spLocks noGrp="1"/>
          </p:cNvSpPr>
          <p:nvPr>
            <p:ph sz="half" idx="1"/>
          </p:nvPr>
        </p:nvSpPr>
        <p:spPr>
          <a:xfrm>
            <a:off x="0" y="1600200"/>
            <a:ext cx="4067944" cy="2692896"/>
          </a:xfrm>
        </p:spPr>
        <p:txBody>
          <a:bodyPr>
            <a:normAutofit fontScale="92500" lnSpcReduction="20000"/>
          </a:bodyPr>
          <a:lstStyle/>
          <a:p>
            <a:r>
              <a:rPr lang="en-GB" sz="2600" dirty="0" smtClean="0"/>
              <a:t>Three </a:t>
            </a:r>
            <a:r>
              <a:rPr lang="en-GB" sz="2600" dirty="0"/>
              <a:t>other </a:t>
            </a:r>
            <a:r>
              <a:rPr lang="en-GB" sz="2600" dirty="0" smtClean="0"/>
              <a:t>Greek inscriptions</a:t>
            </a:r>
            <a:r>
              <a:rPr lang="en-GB" sz="2600" dirty="0"/>
              <a:t>, one in Axum itself, and two others in Nubian </a:t>
            </a:r>
            <a:r>
              <a:rPr lang="en-GB" sz="2600" dirty="0" err="1" smtClean="0"/>
              <a:t>Meroë</a:t>
            </a:r>
            <a:r>
              <a:rPr lang="en-GB" sz="2600" dirty="0" smtClean="0"/>
              <a:t>.</a:t>
            </a:r>
          </a:p>
          <a:p>
            <a:endParaRPr lang="en-GB" sz="200" dirty="0"/>
          </a:p>
          <a:p>
            <a:r>
              <a:rPr lang="en-GB" sz="2600" dirty="0" smtClean="0"/>
              <a:t>The </a:t>
            </a:r>
            <a:r>
              <a:rPr lang="en-GB" sz="2600" dirty="0"/>
              <a:t>last known attestation of a </a:t>
            </a:r>
            <a:r>
              <a:rPr lang="en-GB" sz="2600" dirty="0" err="1"/>
              <a:t>Meroitic</a:t>
            </a:r>
            <a:r>
              <a:rPr lang="en-GB" sz="2600" dirty="0"/>
              <a:t> king is a graffito on the Nile island of Philae from AD </a:t>
            </a:r>
            <a:r>
              <a:rPr lang="en-GB" sz="2600" dirty="0" smtClean="0"/>
              <a:t>260.</a:t>
            </a:r>
            <a:endParaRPr lang="en-GB" sz="2600" dirty="0"/>
          </a:p>
        </p:txBody>
      </p:sp>
      <p:sp>
        <p:nvSpPr>
          <p:cNvPr id="4" name="Content Placeholder 3"/>
          <p:cNvSpPr>
            <a:spLocks noGrp="1"/>
          </p:cNvSpPr>
          <p:nvPr>
            <p:ph sz="half" idx="2"/>
          </p:nvPr>
        </p:nvSpPr>
        <p:spPr>
          <a:xfrm>
            <a:off x="4139952" y="1628800"/>
            <a:ext cx="4896544" cy="5229200"/>
          </a:xfrm>
        </p:spPr>
        <p:txBody>
          <a:bodyPr>
            <a:noAutofit/>
          </a:bodyPr>
          <a:lstStyle/>
          <a:p>
            <a:pPr marL="0" indent="0">
              <a:buNone/>
            </a:pPr>
            <a:r>
              <a:rPr lang="en-GB" sz="2200" dirty="0" smtClean="0"/>
              <a:t>“…the </a:t>
            </a:r>
            <a:r>
              <a:rPr lang="en-GB" sz="2200" dirty="0"/>
              <a:t>ambassadors of Arabia Felix came and offered to him odoriferous leaves of </a:t>
            </a:r>
            <a:r>
              <a:rPr lang="en-GB" sz="2200" dirty="0" smtClean="0"/>
              <a:t>cassia </a:t>
            </a:r>
            <a:r>
              <a:rPr lang="en-GB" sz="2200" dirty="0"/>
              <a:t>and </a:t>
            </a:r>
            <a:r>
              <a:rPr lang="en-GB" sz="2200" dirty="0" smtClean="0"/>
              <a:t>cinnamon… </a:t>
            </a:r>
            <a:r>
              <a:rPr lang="en-GB" sz="2200" dirty="0"/>
              <a:t>After them came men of </a:t>
            </a:r>
            <a:r>
              <a:rPr lang="en-GB" sz="2200" dirty="0" err="1"/>
              <a:t>Troglodytis</a:t>
            </a:r>
            <a:r>
              <a:rPr lang="en-GB" sz="2200" dirty="0"/>
              <a:t> bringing powdered gold and a pair of gryphons harnessed in golden reins… Then came the embassy of the </a:t>
            </a:r>
            <a:r>
              <a:rPr lang="en-GB" sz="2200" dirty="0" err="1"/>
              <a:t>Blemmyes</a:t>
            </a:r>
            <a:r>
              <a:rPr lang="en-GB" sz="2200" dirty="0"/>
              <a:t>, who carried bows and arrows made of dragon’s bones… This done, when almost all who came on embassy had been seen and were as well or better rewarded than their gifts deserved, last there came the legates of the </a:t>
            </a:r>
            <a:r>
              <a:rPr lang="en-GB" sz="2200" dirty="0" err="1"/>
              <a:t>Axiomitae</a:t>
            </a:r>
            <a:r>
              <a:rPr lang="en-GB" sz="2200" dirty="0"/>
              <a:t>, who paid no tribute but were his allies and </a:t>
            </a:r>
            <a:r>
              <a:rPr lang="en-GB" sz="2200" dirty="0" smtClean="0"/>
              <a:t>confederates…” – </a:t>
            </a:r>
            <a:r>
              <a:rPr lang="en-GB" sz="2200" b="1" dirty="0" err="1" smtClean="0"/>
              <a:t>Heliodorus</a:t>
            </a:r>
            <a:r>
              <a:rPr lang="en-GB" sz="2200" b="1" dirty="0" smtClean="0"/>
              <a:t> </a:t>
            </a:r>
            <a:r>
              <a:rPr lang="en-GB" sz="2200" b="1" i="1" dirty="0" err="1" smtClean="0"/>
              <a:t>Aethiopica</a:t>
            </a:r>
            <a:r>
              <a:rPr lang="en-GB" sz="2200" b="1" i="1" dirty="0" smtClean="0"/>
              <a:t> </a:t>
            </a:r>
            <a:r>
              <a:rPr lang="en-GB" sz="2200" b="1" dirty="0" smtClean="0"/>
              <a:t>10.26</a:t>
            </a:r>
            <a:r>
              <a:rPr lang="en-GB" sz="2200" dirty="0" smtClean="0"/>
              <a:t>.</a:t>
            </a:r>
            <a:endParaRPr lang="en-GB" sz="22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330" y="4208445"/>
            <a:ext cx="1800200" cy="1457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3530" y="4208444"/>
            <a:ext cx="1749219" cy="1457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5660082"/>
            <a:ext cx="4067944" cy="1231106"/>
          </a:xfrm>
          <a:prstGeom prst="rect">
            <a:avLst/>
          </a:prstGeom>
        </p:spPr>
        <p:txBody>
          <a:bodyPr wrap="square">
            <a:spAutoFit/>
          </a:bodyPr>
          <a:lstStyle/>
          <a:p>
            <a:r>
              <a:rPr lang="en-GB" sz="1400" dirty="0"/>
              <a:t>Obverse: Bust of the king wearing a </a:t>
            </a:r>
            <a:r>
              <a:rPr lang="en-GB" sz="1400" dirty="0" err="1"/>
              <a:t>headcloth</a:t>
            </a:r>
            <a:r>
              <a:rPr lang="en-GB" sz="1400" dirty="0"/>
              <a:t>. Crescent above the portrait. Legend in </a:t>
            </a:r>
            <a:r>
              <a:rPr lang="en-GB" sz="1400" dirty="0" smtClean="0"/>
              <a:t>Greek</a:t>
            </a:r>
            <a:r>
              <a:rPr lang="en-GB" sz="1400" dirty="0"/>
              <a:t> </a:t>
            </a:r>
            <a:r>
              <a:rPr lang="el-GR" sz="1400" dirty="0" smtClean="0"/>
              <a:t>ΕΝΔΥΒΙ</a:t>
            </a:r>
            <a:r>
              <a:rPr lang="en-GB" sz="1400" dirty="0"/>
              <a:t>C </a:t>
            </a:r>
            <a:r>
              <a:rPr lang="el-GR" sz="1400" dirty="0"/>
              <a:t>ΒΑ</a:t>
            </a:r>
            <a:r>
              <a:rPr lang="en-GB" sz="1400" dirty="0"/>
              <a:t>C</a:t>
            </a:r>
            <a:r>
              <a:rPr lang="el-GR" sz="1400" dirty="0"/>
              <a:t>ΙΛΕΥ</a:t>
            </a:r>
            <a:r>
              <a:rPr lang="en-GB" sz="1400" dirty="0"/>
              <a:t>C, (King </a:t>
            </a:r>
            <a:r>
              <a:rPr lang="en-GB" sz="1400" dirty="0" err="1"/>
              <a:t>Endybis</a:t>
            </a:r>
            <a:r>
              <a:rPr lang="en-GB" sz="1400" dirty="0" smtClean="0"/>
              <a:t>).</a:t>
            </a:r>
            <a:r>
              <a:rPr lang="en-GB" sz="1400" dirty="0"/>
              <a:t> </a:t>
            </a:r>
            <a:r>
              <a:rPr lang="en-GB" sz="1400" dirty="0" smtClean="0"/>
              <a:t>Reverse</a:t>
            </a:r>
            <a:r>
              <a:rPr lang="en-GB" sz="1400" dirty="0"/>
              <a:t>: Same design as obverse with legend A</a:t>
            </a:r>
            <a:r>
              <a:rPr lang="el-GR" sz="1400" dirty="0"/>
              <a:t>Χ</a:t>
            </a:r>
            <a:r>
              <a:rPr lang="en-GB" sz="1400" dirty="0" smtClean="0"/>
              <a:t>WMITW (Axum</a:t>
            </a:r>
            <a:r>
              <a:rPr lang="en-GB" sz="1400" dirty="0"/>
              <a:t>) </a:t>
            </a:r>
            <a:r>
              <a:rPr lang="en-GB" sz="1400" dirty="0" smtClean="0"/>
              <a:t>BICI </a:t>
            </a:r>
            <a:r>
              <a:rPr lang="el-GR" sz="1400" dirty="0"/>
              <a:t>Δ</a:t>
            </a:r>
            <a:r>
              <a:rPr lang="en-GB" sz="1400" dirty="0"/>
              <a:t>AXY (man </a:t>
            </a:r>
            <a:r>
              <a:rPr lang="en-GB" sz="1400" dirty="0" smtClean="0"/>
              <a:t>of </a:t>
            </a:r>
            <a:r>
              <a:rPr lang="en-GB" sz="1400" dirty="0" err="1"/>
              <a:t>Dakhu</a:t>
            </a:r>
            <a:r>
              <a:rPr lang="en-GB" dirty="0" smtClean="0"/>
              <a:t>) – </a:t>
            </a:r>
            <a:r>
              <a:rPr lang="en-GB" sz="1400" dirty="0" smtClean="0"/>
              <a:t>BMC Aksum 4.</a:t>
            </a:r>
            <a:endParaRPr lang="en-GB" sz="1400" dirty="0"/>
          </a:p>
        </p:txBody>
      </p:sp>
    </p:spTree>
    <p:extLst>
      <p:ext uri="{BB962C8B-B14F-4D97-AF65-F5344CB8AC3E}">
        <p14:creationId xmlns:p14="http://schemas.microsoft.com/office/powerpoint/2010/main" val="2908952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Christianity Spreads to Axum</a:t>
            </a:r>
            <a:endParaRPr lang="en-GB" b="1" dirty="0"/>
          </a:p>
        </p:txBody>
      </p:sp>
      <p:sp>
        <p:nvSpPr>
          <p:cNvPr id="4" name="Content Placeholder 3"/>
          <p:cNvSpPr>
            <a:spLocks noGrp="1"/>
          </p:cNvSpPr>
          <p:nvPr>
            <p:ph sz="half" idx="1"/>
          </p:nvPr>
        </p:nvSpPr>
        <p:spPr>
          <a:xfrm>
            <a:off x="0" y="1600200"/>
            <a:ext cx="4211960" cy="5213176"/>
          </a:xfrm>
        </p:spPr>
        <p:txBody>
          <a:bodyPr>
            <a:normAutofit fontScale="92500" lnSpcReduction="10000"/>
          </a:bodyPr>
          <a:lstStyle/>
          <a:p>
            <a:r>
              <a:rPr lang="en-GB" dirty="0" err="1"/>
              <a:t>Frumentius</a:t>
            </a:r>
            <a:r>
              <a:rPr lang="en-GB" dirty="0"/>
              <a:t> </a:t>
            </a:r>
            <a:r>
              <a:rPr lang="en-GB" dirty="0" smtClean="0"/>
              <a:t>of Alexandria credited with brining Christianity to Axum.</a:t>
            </a:r>
          </a:p>
          <a:p>
            <a:endParaRPr lang="en-GB" sz="1000" dirty="0"/>
          </a:p>
          <a:p>
            <a:r>
              <a:rPr lang="en-GB" dirty="0" smtClean="0"/>
              <a:t>Demand that </a:t>
            </a:r>
            <a:r>
              <a:rPr lang="en-GB" dirty="0" err="1" smtClean="0"/>
              <a:t>Frumentius</a:t>
            </a:r>
            <a:r>
              <a:rPr lang="en-GB" dirty="0" smtClean="0"/>
              <a:t> return to Alexandria by </a:t>
            </a:r>
            <a:r>
              <a:rPr lang="en-GB" dirty="0" err="1" smtClean="0"/>
              <a:t>Constantius</a:t>
            </a:r>
            <a:r>
              <a:rPr lang="en-GB" dirty="0" smtClean="0"/>
              <a:t> II.</a:t>
            </a:r>
          </a:p>
          <a:p>
            <a:endParaRPr lang="en-GB" sz="1000" dirty="0"/>
          </a:p>
          <a:p>
            <a:r>
              <a:rPr lang="en-GB" dirty="0" smtClean="0"/>
              <a:t>Ge’ez inscription of </a:t>
            </a:r>
            <a:r>
              <a:rPr lang="en-GB" dirty="0" err="1" smtClean="0"/>
              <a:t>Aezanas</a:t>
            </a:r>
            <a:r>
              <a:rPr lang="en-GB" dirty="0" smtClean="0"/>
              <a:t> – lack of reference to Jesus Christ or Trinity – Greek inscription, clearer references to overt Christian protocols. </a:t>
            </a:r>
            <a:endParaRPr lang="en-GB" dirty="0"/>
          </a:p>
        </p:txBody>
      </p:sp>
      <p:sp>
        <p:nvSpPr>
          <p:cNvPr id="5" name="Content Placeholder 4"/>
          <p:cNvSpPr>
            <a:spLocks noGrp="1"/>
          </p:cNvSpPr>
          <p:nvPr>
            <p:ph sz="half" idx="2"/>
          </p:nvPr>
        </p:nvSpPr>
        <p:spPr>
          <a:xfrm>
            <a:off x="4211960" y="1628800"/>
            <a:ext cx="4932040" cy="5229200"/>
          </a:xfrm>
        </p:spPr>
        <p:txBody>
          <a:bodyPr>
            <a:noAutofit/>
          </a:bodyPr>
          <a:lstStyle/>
          <a:p>
            <a:pPr marL="0" indent="0">
              <a:buNone/>
            </a:pPr>
            <a:r>
              <a:rPr lang="en-GB" sz="2000" dirty="0" smtClean="0"/>
              <a:t>“…considering </a:t>
            </a:r>
            <a:r>
              <a:rPr lang="en-GB" sz="2000" dirty="0"/>
              <a:t>that you are deserving of the same provident care as the Romans, and desiring to </a:t>
            </a:r>
            <a:r>
              <a:rPr lang="en-GB" sz="2000" dirty="0" smtClean="0"/>
              <a:t>show </a:t>
            </a:r>
            <a:r>
              <a:rPr lang="en-GB" sz="2000" dirty="0"/>
              <a:t>equal regard for your welfare, we command that the same doctrine be professed in your Churches as in theirs. Send therefore speedily into Egypt the Bishop </a:t>
            </a:r>
            <a:r>
              <a:rPr lang="en-GB" sz="2000" dirty="0" err="1"/>
              <a:t>Frumentius</a:t>
            </a:r>
            <a:r>
              <a:rPr lang="en-GB" sz="2000" dirty="0"/>
              <a:t>, to the most </a:t>
            </a:r>
            <a:r>
              <a:rPr lang="en-GB" sz="2000" dirty="0" smtClean="0"/>
              <a:t>venerable </a:t>
            </a:r>
            <a:r>
              <a:rPr lang="en-GB" sz="2000" dirty="0"/>
              <a:t>Bishop George, and the rest who are there, who have especial authority to appoint to these offices, and to decide questions concerning them. For of course you know and remember (unless you alone </a:t>
            </a:r>
            <a:r>
              <a:rPr lang="en-GB" sz="2000" dirty="0" smtClean="0"/>
              <a:t>pretend to </a:t>
            </a:r>
            <a:r>
              <a:rPr lang="en-GB" sz="2000" dirty="0"/>
              <a:t>be ignorant of that which all men are well aware of) that this </a:t>
            </a:r>
            <a:r>
              <a:rPr lang="en-GB" sz="2000" dirty="0" err="1"/>
              <a:t>Frumentius</a:t>
            </a:r>
            <a:r>
              <a:rPr lang="en-GB" sz="2000" dirty="0"/>
              <a:t> was advanced to his present rank by Athanasius, a man who is guilty of ten thousand </a:t>
            </a:r>
            <a:r>
              <a:rPr lang="en-GB" sz="2000" dirty="0" smtClean="0"/>
              <a:t>crime…” – </a:t>
            </a:r>
            <a:r>
              <a:rPr lang="en-GB" sz="2000" b="1" dirty="0" smtClean="0"/>
              <a:t>Athanasius </a:t>
            </a:r>
            <a:r>
              <a:rPr lang="en-GB" sz="2000" b="1" i="1" dirty="0" smtClean="0"/>
              <a:t>Apology </a:t>
            </a:r>
            <a:r>
              <a:rPr lang="en-GB" sz="2000" b="1" dirty="0" smtClean="0"/>
              <a:t>45</a:t>
            </a:r>
            <a:r>
              <a:rPr lang="en-GB" sz="2000" dirty="0" smtClean="0"/>
              <a:t>.</a:t>
            </a:r>
            <a:endParaRPr lang="en-GB" sz="2000" dirty="0"/>
          </a:p>
        </p:txBody>
      </p:sp>
    </p:spTree>
    <p:extLst>
      <p:ext uri="{BB962C8B-B14F-4D97-AF65-F5344CB8AC3E}">
        <p14:creationId xmlns:p14="http://schemas.microsoft.com/office/powerpoint/2010/main" val="3584325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Persecutions and Martyrdom</a:t>
            </a:r>
            <a:endParaRPr lang="en-GB" b="1" dirty="0"/>
          </a:p>
        </p:txBody>
      </p:sp>
      <p:sp>
        <p:nvSpPr>
          <p:cNvPr id="3" name="Content Placeholder 2"/>
          <p:cNvSpPr>
            <a:spLocks noGrp="1"/>
          </p:cNvSpPr>
          <p:nvPr>
            <p:ph idx="1"/>
          </p:nvPr>
        </p:nvSpPr>
        <p:spPr>
          <a:xfrm>
            <a:off x="457200" y="1600200"/>
            <a:ext cx="8229600" cy="5069160"/>
          </a:xfrm>
        </p:spPr>
        <p:txBody>
          <a:bodyPr>
            <a:normAutofit lnSpcReduction="10000"/>
          </a:bodyPr>
          <a:lstStyle/>
          <a:p>
            <a:r>
              <a:rPr lang="en-GB" dirty="0" smtClean="0"/>
              <a:t>Rejection by Ethiopian church of </a:t>
            </a:r>
            <a:r>
              <a:rPr lang="en-GB" dirty="0" err="1" smtClean="0"/>
              <a:t>Chalcedean</a:t>
            </a:r>
            <a:r>
              <a:rPr lang="en-GB" dirty="0" smtClean="0"/>
              <a:t> orthodoxy. </a:t>
            </a:r>
          </a:p>
          <a:p>
            <a:endParaRPr lang="en-GB" sz="200" dirty="0"/>
          </a:p>
          <a:p>
            <a:r>
              <a:rPr lang="en-GB" dirty="0" smtClean="0"/>
              <a:t>From c. AD 380 the Arabs of </a:t>
            </a:r>
            <a:r>
              <a:rPr lang="en-GB" dirty="0" err="1" smtClean="0"/>
              <a:t>Himyar</a:t>
            </a:r>
            <a:r>
              <a:rPr lang="en-GB" dirty="0" smtClean="0"/>
              <a:t> appear to embrace Judaism.</a:t>
            </a:r>
          </a:p>
          <a:p>
            <a:endParaRPr lang="en-GB" sz="200" dirty="0"/>
          </a:p>
          <a:p>
            <a:r>
              <a:rPr lang="en-GB" dirty="0"/>
              <a:t>Martyring of </a:t>
            </a:r>
            <a:r>
              <a:rPr lang="en-GB" dirty="0" err="1" smtClean="0"/>
              <a:t>Azqîr</a:t>
            </a:r>
            <a:r>
              <a:rPr lang="en-GB" dirty="0"/>
              <a:t> (third quarter of the fifth </a:t>
            </a:r>
            <a:r>
              <a:rPr lang="en-GB" dirty="0" smtClean="0"/>
              <a:t>century). </a:t>
            </a:r>
          </a:p>
          <a:p>
            <a:endParaRPr lang="en-GB" sz="200" dirty="0"/>
          </a:p>
          <a:p>
            <a:r>
              <a:rPr lang="en-GB" dirty="0" smtClean="0"/>
              <a:t>Pogrom against Christians in </a:t>
            </a:r>
            <a:r>
              <a:rPr lang="en-GB" dirty="0" err="1"/>
              <a:t>Najrān</a:t>
            </a:r>
            <a:r>
              <a:rPr lang="en-GB" dirty="0"/>
              <a:t> in AD 523 </a:t>
            </a:r>
            <a:r>
              <a:rPr lang="en-GB" dirty="0" smtClean="0"/>
              <a:t>– ordered by </a:t>
            </a:r>
            <a:r>
              <a:rPr lang="en-GB" dirty="0" err="1" smtClean="0"/>
              <a:t>Himyarite</a:t>
            </a:r>
            <a:r>
              <a:rPr lang="en-GB" dirty="0"/>
              <a:t> king Yusuf </a:t>
            </a:r>
            <a:r>
              <a:rPr lang="en-GB" dirty="0" err="1"/>
              <a:t>As’ar</a:t>
            </a:r>
            <a:r>
              <a:rPr lang="en-GB" dirty="0"/>
              <a:t> </a:t>
            </a:r>
            <a:r>
              <a:rPr lang="en-GB" dirty="0" err="1" smtClean="0"/>
              <a:t>Yath’ar</a:t>
            </a:r>
            <a:r>
              <a:rPr lang="en-GB" dirty="0" smtClean="0"/>
              <a:t>.</a:t>
            </a:r>
          </a:p>
          <a:p>
            <a:endParaRPr lang="en-GB" sz="200" dirty="0"/>
          </a:p>
          <a:p>
            <a:r>
              <a:rPr lang="en-GB" dirty="0" smtClean="0"/>
              <a:t>Conference </a:t>
            </a:r>
            <a:r>
              <a:rPr lang="en-GB" dirty="0"/>
              <a:t>at </a:t>
            </a:r>
            <a:r>
              <a:rPr lang="en-GB" dirty="0" err="1" smtClean="0"/>
              <a:t>Ramla</a:t>
            </a:r>
            <a:r>
              <a:rPr lang="en-GB" dirty="0"/>
              <a:t> </a:t>
            </a:r>
            <a:r>
              <a:rPr lang="en-GB" dirty="0" smtClean="0"/>
              <a:t>(AD 524). </a:t>
            </a:r>
            <a:endParaRPr lang="en-GB" dirty="0"/>
          </a:p>
        </p:txBody>
      </p:sp>
    </p:spTree>
    <p:extLst>
      <p:ext uri="{BB962C8B-B14F-4D97-AF65-F5344CB8AC3E}">
        <p14:creationId xmlns:p14="http://schemas.microsoft.com/office/powerpoint/2010/main" val="34283763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Religious War</a:t>
            </a:r>
            <a:endParaRPr lang="en-GB" b="1" dirty="0"/>
          </a:p>
        </p:txBody>
      </p:sp>
      <p:sp>
        <p:nvSpPr>
          <p:cNvPr id="3" name="Content Placeholder 2"/>
          <p:cNvSpPr>
            <a:spLocks noGrp="1"/>
          </p:cNvSpPr>
          <p:nvPr>
            <p:ph sz="half" idx="1"/>
          </p:nvPr>
        </p:nvSpPr>
        <p:spPr>
          <a:xfrm>
            <a:off x="0" y="1340768"/>
            <a:ext cx="9144000" cy="2736304"/>
          </a:xfrm>
        </p:spPr>
        <p:txBody>
          <a:bodyPr>
            <a:normAutofit lnSpcReduction="10000"/>
          </a:bodyPr>
          <a:lstStyle/>
          <a:p>
            <a:r>
              <a:rPr lang="en-GB" dirty="0" err="1"/>
              <a:t>Axumite</a:t>
            </a:r>
            <a:r>
              <a:rPr lang="en-GB" dirty="0"/>
              <a:t> king Kaleb decides to launch, a second expedition against the kingdom of </a:t>
            </a:r>
            <a:r>
              <a:rPr lang="en-GB" dirty="0" err="1"/>
              <a:t>Himyar</a:t>
            </a:r>
            <a:r>
              <a:rPr lang="en-GB" dirty="0"/>
              <a:t> in AD </a:t>
            </a:r>
            <a:r>
              <a:rPr lang="en-GB" dirty="0" smtClean="0"/>
              <a:t>525. </a:t>
            </a:r>
          </a:p>
          <a:p>
            <a:endParaRPr lang="en-GB" sz="500" dirty="0"/>
          </a:p>
          <a:p>
            <a:r>
              <a:rPr lang="en-GB" dirty="0"/>
              <a:t>Justin, the Byzantine emperor, asked the archbishop of Alexandria, Timothy, to intercede with the Ethiopian </a:t>
            </a:r>
            <a:r>
              <a:rPr lang="en-GB" dirty="0" smtClean="0"/>
              <a:t>king.</a:t>
            </a:r>
          </a:p>
          <a:p>
            <a:endParaRPr lang="en-GB" sz="500" dirty="0"/>
          </a:p>
          <a:p>
            <a:r>
              <a:rPr lang="en-GB" dirty="0" smtClean="0"/>
              <a:t>A force of </a:t>
            </a:r>
            <a:r>
              <a:rPr lang="en-GB" dirty="0"/>
              <a:t>120,000 </a:t>
            </a:r>
            <a:r>
              <a:rPr lang="en-GB" dirty="0" smtClean="0"/>
              <a:t>men assembled for crossing the Red Sea. </a:t>
            </a:r>
          </a:p>
          <a:p>
            <a:endParaRPr lang="en-GB" dirty="0"/>
          </a:p>
          <a:p>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4005064"/>
            <a:ext cx="4038600" cy="2709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0" y="4077072"/>
            <a:ext cx="4788024" cy="27363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Inscription set up by Kaleb in Ge’ez in Southern Arabia.</a:t>
            </a:r>
          </a:p>
          <a:p>
            <a:endParaRPr lang="en-GB" sz="500" dirty="0"/>
          </a:p>
          <a:p>
            <a:r>
              <a:rPr lang="en-GB" dirty="0" smtClean="0"/>
              <a:t>Reconstruction of </a:t>
            </a:r>
            <a:r>
              <a:rPr lang="en-GB" dirty="0"/>
              <a:t>churches </a:t>
            </a:r>
            <a:r>
              <a:rPr lang="en-GB" dirty="0" smtClean="0"/>
              <a:t>and </a:t>
            </a:r>
            <a:r>
              <a:rPr lang="en-GB" dirty="0"/>
              <a:t>setting up of </a:t>
            </a:r>
            <a:r>
              <a:rPr lang="en-GB" dirty="0" err="1"/>
              <a:t>Sumyafa</a:t>
            </a:r>
            <a:r>
              <a:rPr lang="en-GB" dirty="0"/>
              <a:t> </a:t>
            </a:r>
            <a:r>
              <a:rPr lang="en-GB" dirty="0" err="1"/>
              <a:t>Ashwa</a:t>
            </a:r>
            <a:r>
              <a:rPr lang="en-GB" dirty="0"/>
              <a:t>’ as </a:t>
            </a:r>
            <a:r>
              <a:rPr lang="en-GB" dirty="0" smtClean="0"/>
              <a:t>a client king. </a:t>
            </a:r>
            <a:endParaRPr lang="en-GB" dirty="0"/>
          </a:p>
        </p:txBody>
      </p:sp>
    </p:spTree>
    <p:extLst>
      <p:ext uri="{BB962C8B-B14F-4D97-AF65-F5344CB8AC3E}">
        <p14:creationId xmlns:p14="http://schemas.microsoft.com/office/powerpoint/2010/main" val="353482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Byzantium vs. Persia</a:t>
            </a:r>
            <a:endParaRPr lang="en-GB" b="1" dirty="0"/>
          </a:p>
        </p:txBody>
      </p:sp>
      <p:sp>
        <p:nvSpPr>
          <p:cNvPr id="3" name="Content Placeholder 2"/>
          <p:cNvSpPr>
            <a:spLocks noGrp="1"/>
          </p:cNvSpPr>
          <p:nvPr>
            <p:ph sz="half" idx="1"/>
          </p:nvPr>
        </p:nvSpPr>
        <p:spPr>
          <a:xfrm>
            <a:off x="179512" y="1600200"/>
            <a:ext cx="8784976" cy="2332856"/>
          </a:xfrm>
        </p:spPr>
        <p:txBody>
          <a:bodyPr>
            <a:normAutofit lnSpcReduction="10000"/>
          </a:bodyPr>
          <a:lstStyle/>
          <a:p>
            <a:r>
              <a:rPr lang="en-GB" dirty="0" err="1" smtClean="0"/>
              <a:t>Abraha</a:t>
            </a:r>
            <a:r>
              <a:rPr lang="en-GB" dirty="0"/>
              <a:t> ousts </a:t>
            </a:r>
            <a:r>
              <a:rPr lang="en-GB" dirty="0" err="1"/>
              <a:t>Sumyafa</a:t>
            </a:r>
            <a:r>
              <a:rPr lang="en-GB" dirty="0"/>
              <a:t> </a:t>
            </a:r>
            <a:r>
              <a:rPr lang="en-GB" dirty="0" err="1"/>
              <a:t>Ashwa</a:t>
            </a:r>
            <a:r>
              <a:rPr lang="en-GB" dirty="0"/>
              <a:t>’ (</a:t>
            </a:r>
            <a:r>
              <a:rPr lang="en-GB" dirty="0" err="1"/>
              <a:t>Esimphaios</a:t>
            </a:r>
            <a:r>
              <a:rPr lang="en-GB" dirty="0" smtClean="0"/>
              <a:t>).</a:t>
            </a:r>
          </a:p>
          <a:p>
            <a:endParaRPr lang="en-GB" sz="1000" dirty="0"/>
          </a:p>
          <a:p>
            <a:r>
              <a:rPr lang="en-GB" dirty="0" smtClean="0"/>
              <a:t>Conference at </a:t>
            </a:r>
            <a:r>
              <a:rPr lang="en-GB" dirty="0" err="1" smtClean="0"/>
              <a:t>Marib</a:t>
            </a:r>
            <a:r>
              <a:rPr lang="en-GB" dirty="0" smtClean="0"/>
              <a:t> called by </a:t>
            </a:r>
            <a:r>
              <a:rPr lang="en-GB" dirty="0" err="1" smtClean="0"/>
              <a:t>Abraha</a:t>
            </a:r>
            <a:r>
              <a:rPr lang="en-GB" dirty="0" smtClean="0"/>
              <a:t> (AD 547).</a:t>
            </a:r>
          </a:p>
          <a:p>
            <a:endParaRPr lang="en-GB" sz="1000" dirty="0"/>
          </a:p>
          <a:p>
            <a:r>
              <a:rPr lang="en-GB" dirty="0" err="1"/>
              <a:t>Sayf</a:t>
            </a:r>
            <a:r>
              <a:rPr lang="en-GB" dirty="0"/>
              <a:t> </a:t>
            </a:r>
            <a:r>
              <a:rPr lang="en-GB" dirty="0" err="1"/>
              <a:t>ib</a:t>
            </a:r>
            <a:r>
              <a:rPr lang="en-GB" dirty="0"/>
              <a:t> </a:t>
            </a:r>
            <a:r>
              <a:rPr lang="en-GB" dirty="0" err="1"/>
              <a:t>dhi</a:t>
            </a:r>
            <a:r>
              <a:rPr lang="en-GB" dirty="0"/>
              <a:t> </a:t>
            </a:r>
            <a:r>
              <a:rPr lang="en-GB" dirty="0" err="1" smtClean="0"/>
              <a:t>Yazan</a:t>
            </a:r>
            <a:r>
              <a:rPr lang="en-GB" dirty="0" smtClean="0"/>
              <a:t> ousts the “Ethiopians” from </a:t>
            </a:r>
            <a:r>
              <a:rPr lang="en-GB" dirty="0" err="1" smtClean="0"/>
              <a:t>Himyar</a:t>
            </a:r>
            <a:r>
              <a:rPr lang="en-GB" dirty="0"/>
              <a:t> </a:t>
            </a:r>
            <a:r>
              <a:rPr lang="en-GB" dirty="0" smtClean="0"/>
              <a:t>– support of </a:t>
            </a:r>
            <a:r>
              <a:rPr lang="en-GB" dirty="0" err="1"/>
              <a:t>Chosroes</a:t>
            </a:r>
            <a:r>
              <a:rPr lang="en-GB" dirty="0"/>
              <a:t> </a:t>
            </a:r>
            <a:r>
              <a:rPr lang="en-GB" dirty="0" smtClean="0"/>
              <a:t>I.</a:t>
            </a:r>
            <a:endParaRPr lang="en-GB" dirty="0"/>
          </a:p>
        </p:txBody>
      </p:sp>
      <p:sp>
        <p:nvSpPr>
          <p:cNvPr id="4" name="Content Placeholder 3"/>
          <p:cNvSpPr>
            <a:spLocks noGrp="1"/>
          </p:cNvSpPr>
          <p:nvPr>
            <p:ph sz="half" idx="2"/>
          </p:nvPr>
        </p:nvSpPr>
        <p:spPr>
          <a:xfrm>
            <a:off x="107504" y="3933056"/>
            <a:ext cx="3888432" cy="2924944"/>
          </a:xfrm>
        </p:spPr>
        <p:txBody>
          <a:bodyPr>
            <a:normAutofit lnSpcReduction="10000"/>
          </a:bodyPr>
          <a:lstStyle/>
          <a:p>
            <a:pPr marL="0" indent="0">
              <a:buNone/>
            </a:pPr>
            <a:r>
              <a:rPr lang="en-GB" sz="2600" dirty="0" smtClean="0"/>
              <a:t>“The emperor Justinian had the idea of allying himself with the Ethiopians and the </a:t>
            </a:r>
            <a:r>
              <a:rPr lang="en-GB" sz="2600" dirty="0" err="1" smtClean="0"/>
              <a:t>Himyarites</a:t>
            </a:r>
            <a:r>
              <a:rPr lang="en-GB" sz="2600" dirty="0" smtClean="0"/>
              <a:t> in order to work against the Persians.” – </a:t>
            </a:r>
            <a:r>
              <a:rPr lang="en-GB" sz="2600" b="1" dirty="0" smtClean="0"/>
              <a:t>Procopius </a:t>
            </a:r>
            <a:r>
              <a:rPr lang="en-GB" sz="2600" b="1" i="1" dirty="0" smtClean="0"/>
              <a:t>Wars </a:t>
            </a:r>
            <a:r>
              <a:rPr lang="en-GB" sz="2600" b="1" dirty="0" smtClean="0"/>
              <a:t>1.19.1</a:t>
            </a:r>
            <a:r>
              <a:rPr lang="en-GB" sz="2600" dirty="0" smtClean="0"/>
              <a:t>.</a:t>
            </a:r>
            <a:endParaRPr lang="en-GB" sz="2600" dirty="0"/>
          </a:p>
        </p:txBody>
      </p:sp>
      <p:sp>
        <p:nvSpPr>
          <p:cNvPr id="5" name="Rectangle 4"/>
          <p:cNvSpPr/>
          <p:nvPr/>
        </p:nvSpPr>
        <p:spPr>
          <a:xfrm>
            <a:off x="4067944" y="3861048"/>
            <a:ext cx="5004048" cy="2893100"/>
          </a:xfrm>
          <a:prstGeom prst="rect">
            <a:avLst/>
          </a:prstGeom>
        </p:spPr>
        <p:txBody>
          <a:bodyPr wrap="square">
            <a:spAutoFit/>
          </a:bodyPr>
          <a:lstStyle/>
          <a:p>
            <a:r>
              <a:rPr lang="en-GB" sz="2600" dirty="0" smtClean="0"/>
              <a:t>“Later </a:t>
            </a:r>
            <a:r>
              <a:rPr lang="en-GB" sz="2600" dirty="0"/>
              <a:t>on </a:t>
            </a:r>
            <a:r>
              <a:rPr lang="en-GB" sz="2600" dirty="0" err="1"/>
              <a:t>Abramus</a:t>
            </a:r>
            <a:r>
              <a:rPr lang="en-GB" sz="2600" dirty="0"/>
              <a:t> too, when at length </a:t>
            </a:r>
            <a:r>
              <a:rPr lang="en-GB" sz="2600" dirty="0" smtClean="0"/>
              <a:t>he </a:t>
            </a:r>
            <a:r>
              <a:rPr lang="en-GB" sz="2600" dirty="0"/>
              <a:t>had established his power most securely, promised </a:t>
            </a:r>
            <a:r>
              <a:rPr lang="en-GB" sz="2600" dirty="0" smtClean="0"/>
              <a:t>the </a:t>
            </a:r>
            <a:r>
              <a:rPr lang="en-GB" sz="2600" dirty="0"/>
              <a:t>Emperor Justinian many times to invade the </a:t>
            </a:r>
            <a:r>
              <a:rPr lang="en-GB" sz="2600" dirty="0" smtClean="0"/>
              <a:t>land </a:t>
            </a:r>
            <a:r>
              <a:rPr lang="en-GB" sz="2600" dirty="0"/>
              <a:t>of Persia, but only once began the journey and </a:t>
            </a:r>
            <a:r>
              <a:rPr lang="en-GB" sz="2600" dirty="0" smtClean="0"/>
              <a:t>then </a:t>
            </a:r>
            <a:r>
              <a:rPr lang="en-GB" sz="2600" dirty="0"/>
              <a:t>straightway turned back</a:t>
            </a:r>
            <a:r>
              <a:rPr lang="en-GB" sz="2600" dirty="0" smtClean="0"/>
              <a:t>.” (</a:t>
            </a:r>
            <a:r>
              <a:rPr lang="en-GB" sz="2600" b="1" dirty="0" smtClean="0"/>
              <a:t>1.20.13</a:t>
            </a:r>
            <a:r>
              <a:rPr lang="en-GB" sz="2600" dirty="0" smtClean="0"/>
              <a:t>).</a:t>
            </a:r>
            <a:endParaRPr lang="en-GB" sz="2600" dirty="0"/>
          </a:p>
        </p:txBody>
      </p:sp>
    </p:spTree>
    <p:extLst>
      <p:ext uri="{BB962C8B-B14F-4D97-AF65-F5344CB8AC3E}">
        <p14:creationId xmlns:p14="http://schemas.microsoft.com/office/powerpoint/2010/main" val="1814380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0" y="1556792"/>
            <a:ext cx="9144000" cy="5301208"/>
          </a:xfrm>
        </p:spPr>
        <p:txBody>
          <a:bodyPr>
            <a:normAutofit fontScale="92500" lnSpcReduction="10000"/>
          </a:bodyPr>
          <a:lstStyle/>
          <a:p>
            <a:r>
              <a:rPr lang="en-GB" dirty="0" err="1" smtClean="0"/>
              <a:t>Bowersock</a:t>
            </a:r>
            <a:r>
              <a:rPr lang="en-GB" dirty="0" smtClean="0"/>
              <a:t>, G. W. 2013. </a:t>
            </a:r>
            <a:r>
              <a:rPr lang="en-GB" i="1" dirty="0" smtClean="0"/>
              <a:t>The Throne of </a:t>
            </a:r>
            <a:r>
              <a:rPr lang="en-GB" i="1" dirty="0" err="1" smtClean="0"/>
              <a:t>Adulis</a:t>
            </a:r>
            <a:r>
              <a:rPr lang="en-GB" i="1" dirty="0" smtClean="0"/>
              <a:t>: Red Sea Wars on the Eve of Islam</a:t>
            </a:r>
            <a:r>
              <a:rPr lang="en-GB" dirty="0" smtClean="0"/>
              <a:t>. Oxford: Oxford University Press. </a:t>
            </a:r>
          </a:p>
          <a:p>
            <a:endParaRPr lang="en-GB" sz="500" dirty="0"/>
          </a:p>
          <a:p>
            <a:r>
              <a:rPr lang="en-GB" dirty="0"/>
              <a:t>Burstein, S. M. </a:t>
            </a:r>
            <a:r>
              <a:rPr lang="en-GB" dirty="0" smtClean="0"/>
              <a:t>1976. ‘Alexander, Callisthenes and the Source of the Nile’, </a:t>
            </a:r>
            <a:r>
              <a:rPr lang="en-GB" i="1" dirty="0" smtClean="0"/>
              <a:t>GRBS </a:t>
            </a:r>
            <a:r>
              <a:rPr lang="en-GB" dirty="0" smtClean="0"/>
              <a:t>17: 135-146.</a:t>
            </a:r>
          </a:p>
          <a:p>
            <a:endParaRPr lang="en-GB" sz="500" dirty="0" smtClean="0"/>
          </a:p>
          <a:p>
            <a:r>
              <a:rPr lang="en-GB" dirty="0" smtClean="0"/>
              <a:t>Burstein</a:t>
            </a:r>
            <a:r>
              <a:rPr lang="en-GB" dirty="0"/>
              <a:t>, S. M. 1993. ‘The Hellenistic Fringe: The Case of Meroē’, in Green, P. (ed.), </a:t>
            </a:r>
            <a:r>
              <a:rPr lang="en-GB" i="1" dirty="0"/>
              <a:t>Hellenistic </a:t>
            </a:r>
            <a:r>
              <a:rPr lang="en-GB" i="1" dirty="0" smtClean="0"/>
              <a:t>History </a:t>
            </a:r>
            <a:r>
              <a:rPr lang="en-GB" i="1" dirty="0"/>
              <a:t>and </a:t>
            </a:r>
            <a:r>
              <a:rPr lang="en-GB" i="1" dirty="0" smtClean="0"/>
              <a:t>Culture</a:t>
            </a:r>
            <a:r>
              <a:rPr lang="en-GB" dirty="0"/>
              <a:t>. Berkeley: University of California Press, </a:t>
            </a:r>
            <a:r>
              <a:rPr lang="en-GB" dirty="0" smtClean="0"/>
              <a:t>38-54.</a:t>
            </a:r>
          </a:p>
          <a:p>
            <a:endParaRPr lang="en-GB" sz="500" dirty="0"/>
          </a:p>
          <a:p>
            <a:r>
              <a:rPr lang="en-GB" dirty="0" smtClean="0"/>
              <a:t>Burstein, S. M</a:t>
            </a:r>
            <a:r>
              <a:rPr lang="en-GB" dirty="0"/>
              <a:t>. </a:t>
            </a:r>
            <a:r>
              <a:rPr lang="en-GB" dirty="0" smtClean="0"/>
              <a:t>2008. ‘When </a:t>
            </a:r>
            <a:r>
              <a:rPr lang="en-GB" dirty="0"/>
              <a:t>Greek Was an African Language: The Role of Greek Culture in Ancient and Medieval </a:t>
            </a:r>
            <a:r>
              <a:rPr lang="en-GB" dirty="0" smtClean="0"/>
              <a:t>Nubia’, </a:t>
            </a:r>
            <a:r>
              <a:rPr lang="en-GB" i="1" dirty="0"/>
              <a:t>Journal of World </a:t>
            </a:r>
            <a:r>
              <a:rPr lang="en-GB" i="1" dirty="0" smtClean="0"/>
              <a:t>History</a:t>
            </a:r>
            <a:r>
              <a:rPr lang="en-GB" dirty="0" smtClean="0"/>
              <a:t> 19 (1): </a:t>
            </a:r>
            <a:r>
              <a:rPr lang="en-GB" dirty="0"/>
              <a:t>41-61.</a:t>
            </a:r>
          </a:p>
        </p:txBody>
      </p:sp>
    </p:spTree>
    <p:extLst>
      <p:ext uri="{BB962C8B-B14F-4D97-AF65-F5344CB8AC3E}">
        <p14:creationId xmlns:p14="http://schemas.microsoft.com/office/powerpoint/2010/main" val="1640599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179512" y="1600200"/>
            <a:ext cx="8784976" cy="5069160"/>
          </a:xfrm>
        </p:spPr>
        <p:txBody>
          <a:bodyPr>
            <a:normAutofit fontScale="92500" lnSpcReduction="10000"/>
          </a:bodyPr>
          <a:lstStyle/>
          <a:p>
            <a:r>
              <a:rPr lang="en-GB" dirty="0"/>
              <a:t>Casson, L. 1989. [Trans. and Comm.] Periplus Maris </a:t>
            </a:r>
            <a:r>
              <a:rPr lang="en-GB" dirty="0" err="1"/>
              <a:t>Erythraei</a:t>
            </a:r>
            <a:r>
              <a:rPr lang="en-GB" dirty="0"/>
              <a:t>. Guildford: Princeton University Press. </a:t>
            </a:r>
          </a:p>
          <a:p>
            <a:endParaRPr lang="en-GB" sz="1100" dirty="0" smtClean="0"/>
          </a:p>
          <a:p>
            <a:r>
              <a:rPr lang="en-GB" dirty="0" err="1" smtClean="0"/>
              <a:t>Hatke</a:t>
            </a:r>
            <a:r>
              <a:rPr lang="en-GB" dirty="0"/>
              <a:t>, G. 2013. </a:t>
            </a:r>
            <a:r>
              <a:rPr lang="en-GB" i="1" dirty="0"/>
              <a:t>Aksum and Nubia: Warfare, Commerce, and Political Fictions in Northeast Africa</a:t>
            </a:r>
            <a:r>
              <a:rPr lang="en-GB" dirty="0"/>
              <a:t>. NYU Press.</a:t>
            </a:r>
          </a:p>
          <a:p>
            <a:endParaRPr lang="en-GB" sz="1100" dirty="0"/>
          </a:p>
          <a:p>
            <a:r>
              <a:rPr lang="en-GB" dirty="0"/>
              <a:t>Peacock, D. and Blue, L. (eds.), 2007. </a:t>
            </a:r>
            <a:r>
              <a:rPr lang="en-GB" i="1" dirty="0"/>
              <a:t>The Ancient Red Sea Port of </a:t>
            </a:r>
            <a:r>
              <a:rPr lang="en-GB" i="1" dirty="0" err="1"/>
              <a:t>Adulis</a:t>
            </a:r>
            <a:r>
              <a:rPr lang="en-GB" i="1" dirty="0"/>
              <a:t>, Eritrea: Results of the </a:t>
            </a:r>
            <a:r>
              <a:rPr lang="en-GB" i="1" dirty="0" err="1"/>
              <a:t>Eritro</a:t>
            </a:r>
            <a:r>
              <a:rPr lang="en-GB" i="1" dirty="0"/>
              <a:t>-British Expedition, 2004-5</a:t>
            </a:r>
            <a:r>
              <a:rPr lang="en-GB" dirty="0"/>
              <a:t>. Oxford: Oxbow Books. </a:t>
            </a:r>
          </a:p>
          <a:p>
            <a:endParaRPr lang="en-GB" sz="1100" dirty="0"/>
          </a:p>
          <a:p>
            <a:r>
              <a:rPr lang="en-GB" dirty="0"/>
              <a:t>Snowden, Jr., F. M. 1970. </a:t>
            </a:r>
            <a:r>
              <a:rPr lang="en-GB" i="1" dirty="0"/>
              <a:t>Blacks in Antiquity</a:t>
            </a:r>
            <a:r>
              <a:rPr lang="en-GB" dirty="0"/>
              <a:t>. Cambridge, Massachusetts: Harvard University Press. </a:t>
            </a:r>
          </a:p>
          <a:p>
            <a:endParaRPr lang="en-GB" dirty="0"/>
          </a:p>
        </p:txBody>
      </p:sp>
    </p:spTree>
    <p:extLst>
      <p:ext uri="{BB962C8B-B14F-4D97-AF65-F5344CB8AC3E}">
        <p14:creationId xmlns:p14="http://schemas.microsoft.com/office/powerpoint/2010/main" val="316581642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1863</TotalTime>
  <Words>3370</Words>
  <Application>Microsoft Office PowerPoint</Application>
  <PresentationFormat>On-screen Show (4:3)</PresentationFormat>
  <Paragraphs>144</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Times New Roman</vt:lpstr>
      <vt:lpstr>1_Office Theme</vt:lpstr>
      <vt:lpstr>West meets East: At the Borders of the Oikoumenē and Beyond   Lecture 16 – East Africa and the Graeco-Roman World  </vt:lpstr>
      <vt:lpstr>Early Greek Interaction with Meroë</vt:lpstr>
      <vt:lpstr>The Ptolemies and the Kingdom of Meroë</vt:lpstr>
      <vt:lpstr>PowerPoint Presentation</vt:lpstr>
      <vt:lpstr>PowerPoint Presentation</vt:lpstr>
      <vt:lpstr>The Romans and the Kingdom of Meroë</vt:lpstr>
      <vt:lpstr>PowerPoint Presentation</vt:lpstr>
      <vt:lpstr>Later Contact</vt:lpstr>
      <vt:lpstr>PowerPoint Presentation</vt:lpstr>
      <vt:lpstr>Ethiopians in the Roman Army?</vt:lpstr>
      <vt:lpstr>Rise of the Blemmyes</vt:lpstr>
      <vt:lpstr>PowerPoint Presentation</vt:lpstr>
      <vt:lpstr>Zôskalês the King of Barbaria</vt:lpstr>
      <vt:lpstr>The Town of Adulis</vt:lpstr>
      <vt:lpstr>PowerPoint Presentation</vt:lpstr>
      <vt:lpstr>The Stele Inscription</vt:lpstr>
      <vt:lpstr>The Kingdom of Axum (or Aksum)</vt:lpstr>
      <vt:lpstr>The Throne Inscription</vt:lpstr>
      <vt:lpstr>Conquests in Meroë</vt:lpstr>
      <vt:lpstr>Christianity Spreads to Axum</vt:lpstr>
      <vt:lpstr>Persecutions and Martyrdom</vt:lpstr>
      <vt:lpstr>Religious War</vt:lpstr>
      <vt:lpstr>Byzantium vs. Persia</vt:lpstr>
      <vt:lpstr>Bibliography (1)</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17 – East Africa and the Graeco-Roman World</dc:title>
  <dc:creator>Matt</dc:creator>
  <cp:lastModifiedBy>Matthew Cobb</cp:lastModifiedBy>
  <cp:revision>199</cp:revision>
  <dcterms:created xsi:type="dcterms:W3CDTF">2014-11-23T17:13:53Z</dcterms:created>
  <dcterms:modified xsi:type="dcterms:W3CDTF">2017-11-27T10:56:04Z</dcterms:modified>
</cp:coreProperties>
</file>